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0" r:id="rId5"/>
    <p:sldId id="257" r:id="rId6"/>
    <p:sldId id="277" r:id="rId7"/>
    <p:sldId id="261" r:id="rId8"/>
    <p:sldId id="260" r:id="rId9"/>
    <p:sldId id="1127" r:id="rId10"/>
    <p:sldId id="278" r:id="rId11"/>
    <p:sldId id="266" r:id="rId12"/>
    <p:sldId id="264" r:id="rId13"/>
    <p:sldId id="279" r:id="rId14"/>
    <p:sldId id="280" r:id="rId15"/>
    <p:sldId id="288" r:id="rId16"/>
    <p:sldId id="271" r:id="rId17"/>
    <p:sldId id="269" r:id="rId18"/>
    <p:sldId id="281" r:id="rId19"/>
    <p:sldId id="282" r:id="rId20"/>
    <p:sldId id="283" r:id="rId21"/>
    <p:sldId id="284" r:id="rId22"/>
    <p:sldId id="285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9" autoAdjust="0"/>
    <p:restoredTop sz="65704" autoAdjust="0"/>
  </p:normalViewPr>
  <p:slideViewPr>
    <p:cSldViewPr snapToGrid="0">
      <p:cViewPr varScale="1">
        <p:scale>
          <a:sx n="74" d="100"/>
          <a:sy n="74" d="100"/>
        </p:scale>
        <p:origin x="1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29D9D-1B91-46BF-B490-24746567BFB3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3575D7-DCE5-4238-9A31-1E4828277264}">
      <dgm:prSet custT="1"/>
      <dgm:spPr/>
      <dgm:t>
        <a:bodyPr/>
        <a:lstStyle/>
        <a:p>
          <a:r>
            <a:rPr lang="en-US" sz="1800" b="1" u="none"/>
            <a:t>Funds highway programs for five years </a:t>
          </a:r>
          <a:r>
            <a:rPr lang="en-US" sz="1800"/>
            <a:t>(FY 22-26)</a:t>
          </a:r>
          <a:endParaRPr lang="en-US" sz="1800" dirty="0"/>
        </a:p>
      </dgm:t>
    </dgm:pt>
    <dgm:pt modelId="{73842F8A-EED0-4B39-BA50-F153807D8364}" type="parTrans" cxnId="{7ABAF319-3CDF-41A4-81CF-5EB8F648786A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BFACE8A8-68FF-4A79-8C1A-DDA5C4C8E58A}" type="sibTrans" cxnId="{7ABAF319-3CDF-41A4-81CF-5EB8F648786A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07545D32-9137-4E7D-83FB-F6933896CFC9}">
      <dgm:prSet custT="1"/>
      <dgm:spPr/>
      <dgm:t>
        <a:bodyPr/>
        <a:lstStyle/>
        <a:p>
          <a:r>
            <a:rPr lang="en-US" sz="1800" b="1" u="none"/>
            <a:t>$350.8 B (FY 22-26) for highway programs</a:t>
          </a:r>
          <a:endParaRPr lang="en-US" sz="1800" u="none" dirty="0"/>
        </a:p>
      </dgm:t>
    </dgm:pt>
    <dgm:pt modelId="{164E916C-E78E-453B-94EF-73EE62D6D3DB}" type="parTrans" cxnId="{745FFD76-2A93-463A-B3E6-904117F77950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FAC451D7-9F51-48EF-9D61-8EEBE99BB962}" type="sibTrans" cxnId="{745FFD76-2A93-463A-B3E6-904117F77950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32B37CB5-EAC0-402A-9545-D057E3D503E1}">
      <dgm:prSet custT="1"/>
      <dgm:spPr/>
      <dgm:t>
        <a:bodyPr/>
        <a:lstStyle/>
        <a:p>
          <a:r>
            <a:rPr lang="en-US" sz="1600"/>
            <a:t>$303.5 B in Contract Authority (CA) from the Highway Trust Fund (HTF)</a:t>
          </a:r>
          <a:endParaRPr lang="en-US" sz="1600" dirty="0"/>
        </a:p>
      </dgm:t>
    </dgm:pt>
    <dgm:pt modelId="{D5655009-0E36-44B9-9E4C-B4CFBEE33E44}" type="parTrans" cxnId="{FF982D84-9F2D-4D0A-846C-504AF0A06336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C9D74008-DD93-421F-B32C-477E92441622}" type="sibTrans" cxnId="{FF982D84-9F2D-4D0A-846C-504AF0A06336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31345078-9107-47B9-8889-0F61082E147E}">
      <dgm:prSet custT="1"/>
      <dgm:spPr/>
      <dgm:t>
        <a:bodyPr/>
        <a:lstStyle/>
        <a:p>
          <a:r>
            <a:rPr lang="en-US" sz="1600"/>
            <a:t>+$47.3 B  in advance appropriations from the General Fund (GF)</a:t>
          </a:r>
          <a:endParaRPr lang="en-US" sz="1600" dirty="0"/>
        </a:p>
      </dgm:t>
    </dgm:pt>
    <dgm:pt modelId="{0CF5C51E-8F37-4B83-90C2-E15D368F148A}" type="parTrans" cxnId="{2E26268B-4795-4FFC-BD11-5A51C1B66562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D13C7F8A-56B1-491C-8F0D-9069DAC88148}" type="sibTrans" cxnId="{2E26268B-4795-4FFC-BD11-5A51C1B66562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780D9C31-7C7E-4F17-AD6C-CA265AF0A1B6}">
      <dgm:prSet custT="1"/>
      <dgm:spPr/>
      <dgm:t>
        <a:bodyPr/>
        <a:lstStyle/>
        <a:p>
          <a:r>
            <a:rPr lang="en-US" sz="1800" b="1" u="none"/>
            <a:t>More than a dozen new highway programs</a:t>
          </a:r>
          <a:r>
            <a:rPr lang="en-US" sz="1800"/>
            <a:t>, including:</a:t>
          </a:r>
          <a:endParaRPr lang="en-US" sz="1800" dirty="0"/>
        </a:p>
      </dgm:t>
    </dgm:pt>
    <dgm:pt modelId="{993743A7-16F1-4228-8E5E-DD1D2B6EC735}" type="parTrans" cxnId="{AFAA6F0F-8967-4A99-83A8-AB95625103C6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4C144AFA-E4FB-4233-821C-D0AB687851B1}" type="sibTrans" cxnId="{AFAA6F0F-8967-4A99-83A8-AB95625103C6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788C90FE-8766-46A7-9853-8F95CD3AE52E}">
      <dgm:prSet custT="1"/>
      <dgm:spPr/>
      <dgm:t>
        <a:bodyPr/>
        <a:lstStyle/>
        <a:p>
          <a:r>
            <a:rPr lang="en-US" sz="1600" b="1"/>
            <a:t>Formula:</a:t>
          </a:r>
          <a:r>
            <a:rPr lang="en-US" sz="1600"/>
            <a:t> resilience, carbon reduction, bridges and electric vehicle (EV) charging infrastructure</a:t>
          </a:r>
          <a:endParaRPr lang="en-US" sz="1600" dirty="0"/>
        </a:p>
      </dgm:t>
    </dgm:pt>
    <dgm:pt modelId="{CDEC3BC3-1488-4AC0-9284-E361B43A71D0}" type="parTrans" cxnId="{A0D8E812-8250-4E1E-8B49-733E1AD27D10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B27FE167-1D2A-46BE-8B42-204E26D86C30}" type="sibTrans" cxnId="{A0D8E812-8250-4E1E-8B49-733E1AD27D10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5B3BE05A-96D1-4A2E-B54A-3431696CC31D}">
      <dgm:prSet custT="1"/>
      <dgm:spPr/>
      <dgm:t>
        <a:bodyPr/>
        <a:lstStyle/>
        <a:p>
          <a:r>
            <a:rPr lang="en-US" sz="1600" b="1"/>
            <a:t>Discretionary: </a:t>
          </a:r>
          <a:r>
            <a:rPr lang="en-US" sz="1600"/>
            <a:t>bridges, EV charging infrastructure, rural projects, resilience, wildlife crossings, and reconnecting communities</a:t>
          </a:r>
          <a:endParaRPr lang="en-US" sz="1600" dirty="0"/>
        </a:p>
      </dgm:t>
    </dgm:pt>
    <dgm:pt modelId="{BCDD9019-3CD2-4443-947D-AE93976F51E0}" type="parTrans" cxnId="{F99037E0-CB27-4E6F-BC6E-C7BCE185A69B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1F28BFCC-4274-4DCD-A419-232E6936BDF9}" type="sibTrans" cxnId="{F99037E0-CB27-4E6F-BC6E-C7BCE185A69B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86727467-B42A-407B-B2DE-E635725F43FA}">
      <dgm:prSet custT="1"/>
      <dgm:spPr/>
      <dgm:t>
        <a:bodyPr/>
        <a:lstStyle/>
        <a:p>
          <a:r>
            <a:rPr lang="en-US" sz="1800"/>
            <a:t>Focus on safety, bridges, climate change, resilience, and project delivery</a:t>
          </a:r>
          <a:endParaRPr lang="en-US" sz="1800" dirty="0"/>
        </a:p>
      </dgm:t>
    </dgm:pt>
    <dgm:pt modelId="{88784945-929D-432A-97D5-D384F30C4C2F}" type="parTrans" cxnId="{D5BF8189-5179-4331-8F9B-E074B3A4F09F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2CD18681-91C5-4F63-AE9F-B9A2B5FC15FC}" type="sibTrans" cxnId="{D5BF8189-5179-4331-8F9B-E074B3A4F09F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13F09AEE-9EAF-4121-994A-DCDC679F77D1}">
      <dgm:prSet custT="1"/>
      <dgm:spPr/>
      <dgm:t>
        <a:bodyPr/>
        <a:lstStyle/>
        <a:p>
          <a:r>
            <a:rPr lang="en-US" sz="1800" b="1" u="none"/>
            <a:t>More opportunities for local governments and other non-traditional entities</a:t>
          </a:r>
          <a:r>
            <a:rPr lang="en-US" sz="1800" u="none"/>
            <a:t> </a:t>
          </a:r>
          <a:r>
            <a:rPr lang="en-US" sz="1800"/>
            <a:t>to access new funding</a:t>
          </a:r>
          <a:endParaRPr lang="en-US" sz="1800" dirty="0"/>
        </a:p>
      </dgm:t>
    </dgm:pt>
    <dgm:pt modelId="{F58A6CFC-BA44-4212-9F05-A66ACE2A70AC}" type="parTrans" cxnId="{AB2D9F39-044C-4E3F-87B0-BA78D0796E8F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77E17C50-CF8A-4930-8027-68707013058A}" type="sibTrans" cxnId="{AB2D9F39-044C-4E3F-87B0-BA78D0796E8F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E8C2029C-6347-4BFE-BAF3-71207591E5F5}">
      <dgm:prSet custT="1"/>
      <dgm:spPr/>
      <dgm:t>
        <a:bodyPr/>
        <a:lstStyle/>
        <a:p>
          <a:r>
            <a:rPr lang="en-US" sz="1800"/>
            <a:t>$90 B transfer (GF-&gt;HTF) to </a:t>
          </a:r>
          <a:r>
            <a:rPr lang="en-US" sz="1800" b="1" u="none"/>
            <a:t>keep the HTF Highway Account solvent for years</a:t>
          </a:r>
          <a:endParaRPr lang="en-US" sz="1800" u="none" dirty="0"/>
        </a:p>
      </dgm:t>
    </dgm:pt>
    <dgm:pt modelId="{23E4F832-330C-431D-A898-58A2C340FBF0}" type="parTrans" cxnId="{8ABF1E14-49D6-437D-BFD0-7A722EC27260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B821D421-9E5D-4C63-AB05-5E8C2613E120}" type="sibTrans" cxnId="{8ABF1E14-49D6-437D-BFD0-7A722EC27260}">
      <dgm:prSet/>
      <dgm:spPr/>
      <dgm:t>
        <a:bodyPr/>
        <a:lstStyle/>
        <a:p>
          <a:endParaRPr lang="en-US" sz="1800">
            <a:solidFill>
              <a:schemeClr val="accent4">
                <a:lumMod val="50000"/>
              </a:schemeClr>
            </a:solidFill>
          </a:endParaRPr>
        </a:p>
      </dgm:t>
    </dgm:pt>
    <dgm:pt modelId="{297CB42D-310D-40BD-AE58-FC1AAF2E7BD3}" type="pres">
      <dgm:prSet presAssocID="{6C029D9D-1B91-46BF-B490-24746567BFB3}" presName="linear" presStyleCnt="0">
        <dgm:presLayoutVars>
          <dgm:dir/>
          <dgm:animLvl val="lvl"/>
          <dgm:resizeHandles val="exact"/>
        </dgm:presLayoutVars>
      </dgm:prSet>
      <dgm:spPr/>
    </dgm:pt>
    <dgm:pt modelId="{81B1A51A-0B30-4772-BB7B-6638322B704B}" type="pres">
      <dgm:prSet presAssocID="{C13575D7-DCE5-4238-9A31-1E4828277264}" presName="parentLin" presStyleCnt="0"/>
      <dgm:spPr/>
    </dgm:pt>
    <dgm:pt modelId="{B2C3288A-5399-421E-A9F2-82B42F811972}" type="pres">
      <dgm:prSet presAssocID="{C13575D7-DCE5-4238-9A31-1E4828277264}" presName="parentLeftMargin" presStyleLbl="node1" presStyleIdx="0" presStyleCnt="6"/>
      <dgm:spPr/>
    </dgm:pt>
    <dgm:pt modelId="{DF524676-1BDD-4A54-ACAB-93F977874C29}" type="pres">
      <dgm:prSet presAssocID="{C13575D7-DCE5-4238-9A31-1E4828277264}" presName="parentText" presStyleLbl="node1" presStyleIdx="0" presStyleCnt="6" custScaleX="76489" custLinFactNeighborX="-20833">
        <dgm:presLayoutVars>
          <dgm:chMax val="0"/>
          <dgm:bulletEnabled val="1"/>
        </dgm:presLayoutVars>
      </dgm:prSet>
      <dgm:spPr/>
    </dgm:pt>
    <dgm:pt modelId="{8BD40CFC-90C2-4469-A6DD-8256427A3D97}" type="pres">
      <dgm:prSet presAssocID="{C13575D7-DCE5-4238-9A31-1E4828277264}" presName="negativeSpace" presStyleCnt="0"/>
      <dgm:spPr/>
    </dgm:pt>
    <dgm:pt modelId="{61BF5FD4-472C-4859-A2CC-5DED31E26036}" type="pres">
      <dgm:prSet presAssocID="{C13575D7-DCE5-4238-9A31-1E4828277264}" presName="childText" presStyleLbl="conFgAcc1" presStyleIdx="0" presStyleCnt="6">
        <dgm:presLayoutVars>
          <dgm:bulletEnabled val="1"/>
        </dgm:presLayoutVars>
      </dgm:prSet>
      <dgm:spPr/>
    </dgm:pt>
    <dgm:pt modelId="{5EFB092C-B03B-4702-A7C2-8E837F0566EA}" type="pres">
      <dgm:prSet presAssocID="{BFACE8A8-68FF-4A79-8C1A-DDA5C4C8E58A}" presName="spaceBetweenRectangles" presStyleCnt="0"/>
      <dgm:spPr/>
    </dgm:pt>
    <dgm:pt modelId="{879C2229-8748-4698-9984-0100026D4261}" type="pres">
      <dgm:prSet presAssocID="{07545D32-9137-4E7D-83FB-F6933896CFC9}" presName="parentLin" presStyleCnt="0"/>
      <dgm:spPr/>
    </dgm:pt>
    <dgm:pt modelId="{84C5AFD5-118C-4281-8191-EC877CA72C45}" type="pres">
      <dgm:prSet presAssocID="{07545D32-9137-4E7D-83FB-F6933896CFC9}" presName="parentLeftMargin" presStyleLbl="node1" presStyleIdx="0" presStyleCnt="6"/>
      <dgm:spPr/>
    </dgm:pt>
    <dgm:pt modelId="{65095E38-C57E-45AA-9626-7C686189A5C4}" type="pres">
      <dgm:prSet presAssocID="{07545D32-9137-4E7D-83FB-F6933896CFC9}" presName="parentText" presStyleLbl="node1" presStyleIdx="1" presStyleCnt="6" custScaleX="76191" custLinFactNeighborX="-24999" custLinFactNeighborY="-3585">
        <dgm:presLayoutVars>
          <dgm:chMax val="0"/>
          <dgm:bulletEnabled val="1"/>
        </dgm:presLayoutVars>
      </dgm:prSet>
      <dgm:spPr/>
    </dgm:pt>
    <dgm:pt modelId="{8D3C650D-8DF8-44A9-945D-5AE204C26357}" type="pres">
      <dgm:prSet presAssocID="{07545D32-9137-4E7D-83FB-F6933896CFC9}" presName="negativeSpace" presStyleCnt="0"/>
      <dgm:spPr/>
    </dgm:pt>
    <dgm:pt modelId="{09D7D501-B0DE-4DEA-89A2-37FCB6095B0D}" type="pres">
      <dgm:prSet presAssocID="{07545D32-9137-4E7D-83FB-F6933896CFC9}" presName="childText" presStyleLbl="conFgAcc1" presStyleIdx="1" presStyleCnt="6">
        <dgm:presLayoutVars>
          <dgm:bulletEnabled val="1"/>
        </dgm:presLayoutVars>
      </dgm:prSet>
      <dgm:spPr/>
    </dgm:pt>
    <dgm:pt modelId="{D2CEDC56-8FB4-4F59-A3D9-9B819BE9EC9E}" type="pres">
      <dgm:prSet presAssocID="{FAC451D7-9F51-48EF-9D61-8EEBE99BB962}" presName="spaceBetweenRectangles" presStyleCnt="0"/>
      <dgm:spPr/>
    </dgm:pt>
    <dgm:pt modelId="{70B2CDF8-262B-452B-8AB0-9B00D148DA8F}" type="pres">
      <dgm:prSet presAssocID="{780D9C31-7C7E-4F17-AD6C-CA265AF0A1B6}" presName="parentLin" presStyleCnt="0"/>
      <dgm:spPr/>
    </dgm:pt>
    <dgm:pt modelId="{D0FFF07E-5721-4693-A913-9917BB43EA7E}" type="pres">
      <dgm:prSet presAssocID="{780D9C31-7C7E-4F17-AD6C-CA265AF0A1B6}" presName="parentLeftMargin" presStyleLbl="node1" presStyleIdx="1" presStyleCnt="6"/>
      <dgm:spPr/>
    </dgm:pt>
    <dgm:pt modelId="{7AFFCF7E-D54B-44CA-8556-6B6B9F95C6DE}" type="pres">
      <dgm:prSet presAssocID="{780D9C31-7C7E-4F17-AD6C-CA265AF0A1B6}" presName="parentText" presStyleLbl="node1" presStyleIdx="2" presStyleCnt="6" custScaleX="82143" custLinFactNeighborX="-25001" custLinFactNeighborY="-4199">
        <dgm:presLayoutVars>
          <dgm:chMax val="0"/>
          <dgm:bulletEnabled val="1"/>
        </dgm:presLayoutVars>
      </dgm:prSet>
      <dgm:spPr/>
    </dgm:pt>
    <dgm:pt modelId="{0EE043CA-1910-4FA6-8A8A-DAF6E015011C}" type="pres">
      <dgm:prSet presAssocID="{780D9C31-7C7E-4F17-AD6C-CA265AF0A1B6}" presName="negativeSpace" presStyleCnt="0"/>
      <dgm:spPr/>
    </dgm:pt>
    <dgm:pt modelId="{E46A45F2-E75E-47EE-B26E-1CC62D00D295}" type="pres">
      <dgm:prSet presAssocID="{780D9C31-7C7E-4F17-AD6C-CA265AF0A1B6}" presName="childText" presStyleLbl="conFgAcc1" presStyleIdx="2" presStyleCnt="6" custLinFactNeighborX="0" custLinFactNeighborY="-22955">
        <dgm:presLayoutVars>
          <dgm:bulletEnabled val="1"/>
        </dgm:presLayoutVars>
      </dgm:prSet>
      <dgm:spPr/>
    </dgm:pt>
    <dgm:pt modelId="{143DBB11-2D1E-4207-9180-4682844E89C3}" type="pres">
      <dgm:prSet presAssocID="{4C144AFA-E4FB-4233-821C-D0AB687851B1}" presName="spaceBetweenRectangles" presStyleCnt="0"/>
      <dgm:spPr/>
    </dgm:pt>
    <dgm:pt modelId="{2ED0CC66-8E1B-4A3F-B726-2127791CD006}" type="pres">
      <dgm:prSet presAssocID="{86727467-B42A-407B-B2DE-E635725F43FA}" presName="parentLin" presStyleCnt="0"/>
      <dgm:spPr/>
    </dgm:pt>
    <dgm:pt modelId="{4B8F144C-CFAA-493F-82E2-81744D1E9EC7}" type="pres">
      <dgm:prSet presAssocID="{86727467-B42A-407B-B2DE-E635725F43FA}" presName="parentLeftMargin" presStyleLbl="node1" presStyleIdx="2" presStyleCnt="6"/>
      <dgm:spPr/>
    </dgm:pt>
    <dgm:pt modelId="{6BEA8FC5-1DA3-4877-8256-5A4117F291B0}" type="pres">
      <dgm:prSet presAssocID="{86727467-B42A-407B-B2DE-E635725F43FA}" presName="parentText" presStyleLbl="node1" presStyleIdx="3" presStyleCnt="6" custScaleX="104762" custLinFactNeighborX="-31250" custLinFactNeighborY="3585">
        <dgm:presLayoutVars>
          <dgm:chMax val="0"/>
          <dgm:bulletEnabled val="1"/>
        </dgm:presLayoutVars>
      </dgm:prSet>
      <dgm:spPr/>
    </dgm:pt>
    <dgm:pt modelId="{FD57C748-A71F-4B39-AF41-16DF11287EEF}" type="pres">
      <dgm:prSet presAssocID="{86727467-B42A-407B-B2DE-E635725F43FA}" presName="negativeSpace" presStyleCnt="0"/>
      <dgm:spPr/>
    </dgm:pt>
    <dgm:pt modelId="{C6EA81FE-A7DC-4CF7-AC8B-1CE8580A015E}" type="pres">
      <dgm:prSet presAssocID="{86727467-B42A-407B-B2DE-E635725F43FA}" presName="childText" presStyleLbl="conFgAcc1" presStyleIdx="3" presStyleCnt="6">
        <dgm:presLayoutVars>
          <dgm:bulletEnabled val="1"/>
        </dgm:presLayoutVars>
      </dgm:prSet>
      <dgm:spPr/>
    </dgm:pt>
    <dgm:pt modelId="{02024760-04A9-438E-8DF5-86E367C5E470}" type="pres">
      <dgm:prSet presAssocID="{2CD18681-91C5-4F63-AE9F-B9A2B5FC15FC}" presName="spaceBetweenRectangles" presStyleCnt="0"/>
      <dgm:spPr/>
    </dgm:pt>
    <dgm:pt modelId="{2CF872EA-6AFE-49C3-B013-D3E46030268C}" type="pres">
      <dgm:prSet presAssocID="{13F09AEE-9EAF-4121-994A-DCDC679F77D1}" presName="parentLin" presStyleCnt="0"/>
      <dgm:spPr/>
    </dgm:pt>
    <dgm:pt modelId="{687A9A2A-8D79-4753-9162-A14981A58B8F}" type="pres">
      <dgm:prSet presAssocID="{13F09AEE-9EAF-4121-994A-DCDC679F77D1}" presName="parentLeftMargin" presStyleLbl="node1" presStyleIdx="3" presStyleCnt="6"/>
      <dgm:spPr/>
    </dgm:pt>
    <dgm:pt modelId="{A7DF8194-E081-468D-B313-606B2901C38D}" type="pres">
      <dgm:prSet presAssocID="{13F09AEE-9EAF-4121-994A-DCDC679F77D1}" presName="parentText" presStyleLbl="node1" presStyleIdx="4" presStyleCnt="6" custScaleX="136775" custLinFactNeighborX="-28059" custLinFactNeighborY="3585">
        <dgm:presLayoutVars>
          <dgm:chMax val="0"/>
          <dgm:bulletEnabled val="1"/>
        </dgm:presLayoutVars>
      </dgm:prSet>
      <dgm:spPr/>
    </dgm:pt>
    <dgm:pt modelId="{F7604D5F-A01A-4EC4-9F1F-95D0F3B99B9B}" type="pres">
      <dgm:prSet presAssocID="{13F09AEE-9EAF-4121-994A-DCDC679F77D1}" presName="negativeSpace" presStyleCnt="0"/>
      <dgm:spPr/>
    </dgm:pt>
    <dgm:pt modelId="{37210602-5822-4F7F-92C7-6A910F7A040F}" type="pres">
      <dgm:prSet presAssocID="{13F09AEE-9EAF-4121-994A-DCDC679F77D1}" presName="childText" presStyleLbl="conFgAcc1" presStyleIdx="4" presStyleCnt="6">
        <dgm:presLayoutVars>
          <dgm:bulletEnabled val="1"/>
        </dgm:presLayoutVars>
      </dgm:prSet>
      <dgm:spPr/>
    </dgm:pt>
    <dgm:pt modelId="{409A8728-A92A-4031-A200-3E24FD492442}" type="pres">
      <dgm:prSet presAssocID="{77E17C50-CF8A-4930-8027-68707013058A}" presName="spaceBetweenRectangles" presStyleCnt="0"/>
      <dgm:spPr/>
    </dgm:pt>
    <dgm:pt modelId="{6EE2D609-D367-4DF1-B153-7E16925BB7CB}" type="pres">
      <dgm:prSet presAssocID="{E8C2029C-6347-4BFE-BAF3-71207591E5F5}" presName="parentLin" presStyleCnt="0"/>
      <dgm:spPr/>
    </dgm:pt>
    <dgm:pt modelId="{44AEC436-4D82-4290-8795-7298151F5746}" type="pres">
      <dgm:prSet presAssocID="{E8C2029C-6347-4BFE-BAF3-71207591E5F5}" presName="parentLeftMargin" presStyleLbl="node1" presStyleIdx="4" presStyleCnt="6"/>
      <dgm:spPr/>
    </dgm:pt>
    <dgm:pt modelId="{BCEEB156-4BE4-46C7-B83B-64FA45823999}" type="pres">
      <dgm:prSet presAssocID="{E8C2029C-6347-4BFE-BAF3-71207591E5F5}" presName="parentText" presStyleLbl="node1" presStyleIdx="5" presStyleCnt="6" custScaleX="109523" custLinFactNeighborX="-29168" custLinFactNeighborY="551">
        <dgm:presLayoutVars>
          <dgm:chMax val="0"/>
          <dgm:bulletEnabled val="1"/>
        </dgm:presLayoutVars>
      </dgm:prSet>
      <dgm:spPr/>
    </dgm:pt>
    <dgm:pt modelId="{9452DAF8-CA6A-4EE3-AD2E-5D7F4CDA2A91}" type="pres">
      <dgm:prSet presAssocID="{E8C2029C-6347-4BFE-BAF3-71207591E5F5}" presName="negativeSpace" presStyleCnt="0"/>
      <dgm:spPr/>
    </dgm:pt>
    <dgm:pt modelId="{26A5D995-2C08-42A1-8133-1C2C9DB7313E}" type="pres">
      <dgm:prSet presAssocID="{E8C2029C-6347-4BFE-BAF3-71207591E5F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FAA6F0F-8967-4A99-83A8-AB95625103C6}" srcId="{6C029D9D-1B91-46BF-B490-24746567BFB3}" destId="{780D9C31-7C7E-4F17-AD6C-CA265AF0A1B6}" srcOrd="2" destOrd="0" parTransId="{993743A7-16F1-4228-8E5E-DD1D2B6EC735}" sibTransId="{4C144AFA-E4FB-4233-821C-D0AB687851B1}"/>
    <dgm:cxn modelId="{A0D8E812-8250-4E1E-8B49-733E1AD27D10}" srcId="{780D9C31-7C7E-4F17-AD6C-CA265AF0A1B6}" destId="{788C90FE-8766-46A7-9853-8F95CD3AE52E}" srcOrd="0" destOrd="0" parTransId="{CDEC3BC3-1488-4AC0-9284-E361B43A71D0}" sibTransId="{B27FE167-1D2A-46BE-8B42-204E26D86C30}"/>
    <dgm:cxn modelId="{8ABF1E14-49D6-437D-BFD0-7A722EC27260}" srcId="{6C029D9D-1B91-46BF-B490-24746567BFB3}" destId="{E8C2029C-6347-4BFE-BAF3-71207591E5F5}" srcOrd="5" destOrd="0" parTransId="{23E4F832-330C-431D-A898-58A2C340FBF0}" sibTransId="{B821D421-9E5D-4C63-AB05-5E8C2613E120}"/>
    <dgm:cxn modelId="{7ABAF319-3CDF-41A4-81CF-5EB8F648786A}" srcId="{6C029D9D-1B91-46BF-B490-24746567BFB3}" destId="{C13575D7-DCE5-4238-9A31-1E4828277264}" srcOrd="0" destOrd="0" parTransId="{73842F8A-EED0-4B39-BA50-F153807D8364}" sibTransId="{BFACE8A8-68FF-4A79-8C1A-DDA5C4C8E58A}"/>
    <dgm:cxn modelId="{1B54531E-8A5D-4D63-83DC-CDDC1803D0D6}" type="presOf" srcId="{E8C2029C-6347-4BFE-BAF3-71207591E5F5}" destId="{BCEEB156-4BE4-46C7-B83B-64FA45823999}" srcOrd="1" destOrd="0" presId="urn:microsoft.com/office/officeart/2005/8/layout/list1"/>
    <dgm:cxn modelId="{CA0B4029-0166-4D11-A816-B62BD0C9BB12}" type="presOf" srcId="{C13575D7-DCE5-4238-9A31-1E4828277264}" destId="{B2C3288A-5399-421E-A9F2-82B42F811972}" srcOrd="0" destOrd="0" presId="urn:microsoft.com/office/officeart/2005/8/layout/list1"/>
    <dgm:cxn modelId="{25FB622B-6374-4979-87A3-1D7496F15012}" type="presOf" srcId="{780D9C31-7C7E-4F17-AD6C-CA265AF0A1B6}" destId="{D0FFF07E-5721-4693-A913-9917BB43EA7E}" srcOrd="0" destOrd="0" presId="urn:microsoft.com/office/officeart/2005/8/layout/list1"/>
    <dgm:cxn modelId="{AB2D9F39-044C-4E3F-87B0-BA78D0796E8F}" srcId="{6C029D9D-1B91-46BF-B490-24746567BFB3}" destId="{13F09AEE-9EAF-4121-994A-DCDC679F77D1}" srcOrd="4" destOrd="0" parTransId="{F58A6CFC-BA44-4212-9F05-A66ACE2A70AC}" sibTransId="{77E17C50-CF8A-4930-8027-68707013058A}"/>
    <dgm:cxn modelId="{B61E403C-C3F2-4C13-A816-09CB6808D41D}" type="presOf" srcId="{788C90FE-8766-46A7-9853-8F95CD3AE52E}" destId="{E46A45F2-E75E-47EE-B26E-1CC62D00D295}" srcOrd="0" destOrd="0" presId="urn:microsoft.com/office/officeart/2005/8/layout/list1"/>
    <dgm:cxn modelId="{AE90A54B-C8FF-4538-85EC-896F046EE1FC}" type="presOf" srcId="{32B37CB5-EAC0-402A-9545-D057E3D503E1}" destId="{09D7D501-B0DE-4DEA-89A2-37FCB6095B0D}" srcOrd="0" destOrd="0" presId="urn:microsoft.com/office/officeart/2005/8/layout/list1"/>
    <dgm:cxn modelId="{5FC5FC4D-FFA1-456D-A3CE-BE670BCFF843}" type="presOf" srcId="{E8C2029C-6347-4BFE-BAF3-71207591E5F5}" destId="{44AEC436-4D82-4290-8795-7298151F5746}" srcOrd="0" destOrd="0" presId="urn:microsoft.com/office/officeart/2005/8/layout/list1"/>
    <dgm:cxn modelId="{1304195C-A157-42C8-A7D0-9E8D08198A9F}" type="presOf" srcId="{6C029D9D-1B91-46BF-B490-24746567BFB3}" destId="{297CB42D-310D-40BD-AE58-FC1AAF2E7BD3}" srcOrd="0" destOrd="0" presId="urn:microsoft.com/office/officeart/2005/8/layout/list1"/>
    <dgm:cxn modelId="{0585986A-EF2F-4C23-AF73-E8BA3D019452}" type="presOf" srcId="{07545D32-9137-4E7D-83FB-F6933896CFC9}" destId="{84C5AFD5-118C-4281-8191-EC877CA72C45}" srcOrd="0" destOrd="0" presId="urn:microsoft.com/office/officeart/2005/8/layout/list1"/>
    <dgm:cxn modelId="{745FFD76-2A93-463A-B3E6-904117F77950}" srcId="{6C029D9D-1B91-46BF-B490-24746567BFB3}" destId="{07545D32-9137-4E7D-83FB-F6933896CFC9}" srcOrd="1" destOrd="0" parTransId="{164E916C-E78E-453B-94EF-73EE62D6D3DB}" sibTransId="{FAC451D7-9F51-48EF-9D61-8EEBE99BB962}"/>
    <dgm:cxn modelId="{F8FE2582-067F-400D-8D43-E54DF28C4CAB}" type="presOf" srcId="{13F09AEE-9EAF-4121-994A-DCDC679F77D1}" destId="{687A9A2A-8D79-4753-9162-A14981A58B8F}" srcOrd="0" destOrd="0" presId="urn:microsoft.com/office/officeart/2005/8/layout/list1"/>
    <dgm:cxn modelId="{FF982D84-9F2D-4D0A-846C-504AF0A06336}" srcId="{07545D32-9137-4E7D-83FB-F6933896CFC9}" destId="{32B37CB5-EAC0-402A-9545-D057E3D503E1}" srcOrd="0" destOrd="0" parTransId="{D5655009-0E36-44B9-9E4C-B4CFBEE33E44}" sibTransId="{C9D74008-DD93-421F-B32C-477E92441622}"/>
    <dgm:cxn modelId="{D5BF8189-5179-4331-8F9B-E074B3A4F09F}" srcId="{6C029D9D-1B91-46BF-B490-24746567BFB3}" destId="{86727467-B42A-407B-B2DE-E635725F43FA}" srcOrd="3" destOrd="0" parTransId="{88784945-929D-432A-97D5-D384F30C4C2F}" sibTransId="{2CD18681-91C5-4F63-AE9F-B9A2B5FC15FC}"/>
    <dgm:cxn modelId="{2E26268B-4795-4FFC-BD11-5A51C1B66562}" srcId="{07545D32-9137-4E7D-83FB-F6933896CFC9}" destId="{31345078-9107-47B9-8889-0F61082E147E}" srcOrd="1" destOrd="0" parTransId="{0CF5C51E-8F37-4B83-90C2-E15D368F148A}" sibTransId="{D13C7F8A-56B1-491C-8F0D-9069DAC88148}"/>
    <dgm:cxn modelId="{22AB4D8C-E582-4E2B-8482-AD52191F2C17}" type="presOf" srcId="{86727467-B42A-407B-B2DE-E635725F43FA}" destId="{6BEA8FC5-1DA3-4877-8256-5A4117F291B0}" srcOrd="1" destOrd="0" presId="urn:microsoft.com/office/officeart/2005/8/layout/list1"/>
    <dgm:cxn modelId="{5A8EFC95-FE12-4BA9-A65A-2985C4DB620A}" type="presOf" srcId="{07545D32-9137-4E7D-83FB-F6933896CFC9}" destId="{65095E38-C57E-45AA-9626-7C686189A5C4}" srcOrd="1" destOrd="0" presId="urn:microsoft.com/office/officeart/2005/8/layout/list1"/>
    <dgm:cxn modelId="{485ADEA5-F07D-4C01-9844-1B182EE7E65E}" type="presOf" srcId="{31345078-9107-47B9-8889-0F61082E147E}" destId="{09D7D501-B0DE-4DEA-89A2-37FCB6095B0D}" srcOrd="0" destOrd="1" presId="urn:microsoft.com/office/officeart/2005/8/layout/list1"/>
    <dgm:cxn modelId="{FD4D1EA8-464C-4C77-A9CB-709B7FE47546}" type="presOf" srcId="{13F09AEE-9EAF-4121-994A-DCDC679F77D1}" destId="{A7DF8194-E081-468D-B313-606B2901C38D}" srcOrd="1" destOrd="0" presId="urn:microsoft.com/office/officeart/2005/8/layout/list1"/>
    <dgm:cxn modelId="{BCC2E2C4-13C4-4E51-9355-831308D266D6}" type="presOf" srcId="{86727467-B42A-407B-B2DE-E635725F43FA}" destId="{4B8F144C-CFAA-493F-82E2-81744D1E9EC7}" srcOrd="0" destOrd="0" presId="urn:microsoft.com/office/officeart/2005/8/layout/list1"/>
    <dgm:cxn modelId="{867257D0-8E27-402E-8F2A-67B1F6CE059D}" type="presOf" srcId="{780D9C31-7C7E-4F17-AD6C-CA265AF0A1B6}" destId="{7AFFCF7E-D54B-44CA-8556-6B6B9F95C6DE}" srcOrd="1" destOrd="0" presId="urn:microsoft.com/office/officeart/2005/8/layout/list1"/>
    <dgm:cxn modelId="{EA6891D8-55F6-49A3-BEED-9AB6AE924943}" type="presOf" srcId="{C13575D7-DCE5-4238-9A31-1E4828277264}" destId="{DF524676-1BDD-4A54-ACAB-93F977874C29}" srcOrd="1" destOrd="0" presId="urn:microsoft.com/office/officeart/2005/8/layout/list1"/>
    <dgm:cxn modelId="{F99037E0-CB27-4E6F-BC6E-C7BCE185A69B}" srcId="{780D9C31-7C7E-4F17-AD6C-CA265AF0A1B6}" destId="{5B3BE05A-96D1-4A2E-B54A-3431696CC31D}" srcOrd="1" destOrd="0" parTransId="{BCDD9019-3CD2-4443-947D-AE93976F51E0}" sibTransId="{1F28BFCC-4274-4DCD-A419-232E6936BDF9}"/>
    <dgm:cxn modelId="{997B79EC-D8FE-4F7E-B388-7EDD34F9DB22}" type="presOf" srcId="{5B3BE05A-96D1-4A2E-B54A-3431696CC31D}" destId="{E46A45F2-E75E-47EE-B26E-1CC62D00D295}" srcOrd="0" destOrd="1" presId="urn:microsoft.com/office/officeart/2005/8/layout/list1"/>
    <dgm:cxn modelId="{9C9331E0-359B-4212-8C7C-7CC5FF3F12FE}" type="presParOf" srcId="{297CB42D-310D-40BD-AE58-FC1AAF2E7BD3}" destId="{81B1A51A-0B30-4772-BB7B-6638322B704B}" srcOrd="0" destOrd="0" presId="urn:microsoft.com/office/officeart/2005/8/layout/list1"/>
    <dgm:cxn modelId="{6821A05C-41C2-45D5-A74D-81DCA52545FD}" type="presParOf" srcId="{81B1A51A-0B30-4772-BB7B-6638322B704B}" destId="{B2C3288A-5399-421E-A9F2-82B42F811972}" srcOrd="0" destOrd="0" presId="urn:microsoft.com/office/officeart/2005/8/layout/list1"/>
    <dgm:cxn modelId="{902A8DAC-5A8C-4A2D-8446-0796045B68A5}" type="presParOf" srcId="{81B1A51A-0B30-4772-BB7B-6638322B704B}" destId="{DF524676-1BDD-4A54-ACAB-93F977874C29}" srcOrd="1" destOrd="0" presId="urn:microsoft.com/office/officeart/2005/8/layout/list1"/>
    <dgm:cxn modelId="{259B0757-7151-4882-9BB0-348128B16EDB}" type="presParOf" srcId="{297CB42D-310D-40BD-AE58-FC1AAF2E7BD3}" destId="{8BD40CFC-90C2-4469-A6DD-8256427A3D97}" srcOrd="1" destOrd="0" presId="urn:microsoft.com/office/officeart/2005/8/layout/list1"/>
    <dgm:cxn modelId="{E76D9DEB-E60F-4280-AC24-B5BC1A3828D5}" type="presParOf" srcId="{297CB42D-310D-40BD-AE58-FC1AAF2E7BD3}" destId="{61BF5FD4-472C-4859-A2CC-5DED31E26036}" srcOrd="2" destOrd="0" presId="urn:microsoft.com/office/officeart/2005/8/layout/list1"/>
    <dgm:cxn modelId="{0E8C2EA5-E31A-4A84-85F1-DB1BB5C71042}" type="presParOf" srcId="{297CB42D-310D-40BD-AE58-FC1AAF2E7BD3}" destId="{5EFB092C-B03B-4702-A7C2-8E837F0566EA}" srcOrd="3" destOrd="0" presId="urn:microsoft.com/office/officeart/2005/8/layout/list1"/>
    <dgm:cxn modelId="{86C51C02-A7B7-4C69-B489-46F13F653CBA}" type="presParOf" srcId="{297CB42D-310D-40BD-AE58-FC1AAF2E7BD3}" destId="{879C2229-8748-4698-9984-0100026D4261}" srcOrd="4" destOrd="0" presId="urn:microsoft.com/office/officeart/2005/8/layout/list1"/>
    <dgm:cxn modelId="{214359A4-167D-4ABE-A8D5-595BC1C0D7B4}" type="presParOf" srcId="{879C2229-8748-4698-9984-0100026D4261}" destId="{84C5AFD5-118C-4281-8191-EC877CA72C45}" srcOrd="0" destOrd="0" presId="urn:microsoft.com/office/officeart/2005/8/layout/list1"/>
    <dgm:cxn modelId="{E3D4E460-14ED-41E9-8B3C-6AF2CE17BD5B}" type="presParOf" srcId="{879C2229-8748-4698-9984-0100026D4261}" destId="{65095E38-C57E-45AA-9626-7C686189A5C4}" srcOrd="1" destOrd="0" presId="urn:microsoft.com/office/officeart/2005/8/layout/list1"/>
    <dgm:cxn modelId="{DAD45AED-8DA2-4891-B5B0-D5871A78E25F}" type="presParOf" srcId="{297CB42D-310D-40BD-AE58-FC1AAF2E7BD3}" destId="{8D3C650D-8DF8-44A9-945D-5AE204C26357}" srcOrd="5" destOrd="0" presId="urn:microsoft.com/office/officeart/2005/8/layout/list1"/>
    <dgm:cxn modelId="{87FBC1E8-FF5C-46C0-B45D-4219CADDC56D}" type="presParOf" srcId="{297CB42D-310D-40BD-AE58-FC1AAF2E7BD3}" destId="{09D7D501-B0DE-4DEA-89A2-37FCB6095B0D}" srcOrd="6" destOrd="0" presId="urn:microsoft.com/office/officeart/2005/8/layout/list1"/>
    <dgm:cxn modelId="{AEDEEDF4-A60D-426F-879C-B2E80BEBE375}" type="presParOf" srcId="{297CB42D-310D-40BD-AE58-FC1AAF2E7BD3}" destId="{D2CEDC56-8FB4-4F59-A3D9-9B819BE9EC9E}" srcOrd="7" destOrd="0" presId="urn:microsoft.com/office/officeart/2005/8/layout/list1"/>
    <dgm:cxn modelId="{24BCE96C-0CAB-42B3-9FDE-3E5737A458EE}" type="presParOf" srcId="{297CB42D-310D-40BD-AE58-FC1AAF2E7BD3}" destId="{70B2CDF8-262B-452B-8AB0-9B00D148DA8F}" srcOrd="8" destOrd="0" presId="urn:microsoft.com/office/officeart/2005/8/layout/list1"/>
    <dgm:cxn modelId="{E98C9436-4CF0-4C2A-90F8-0C639EBBAD4C}" type="presParOf" srcId="{70B2CDF8-262B-452B-8AB0-9B00D148DA8F}" destId="{D0FFF07E-5721-4693-A913-9917BB43EA7E}" srcOrd="0" destOrd="0" presId="urn:microsoft.com/office/officeart/2005/8/layout/list1"/>
    <dgm:cxn modelId="{10B09402-52B5-41E6-B0FE-73E8F0C5B369}" type="presParOf" srcId="{70B2CDF8-262B-452B-8AB0-9B00D148DA8F}" destId="{7AFFCF7E-D54B-44CA-8556-6B6B9F95C6DE}" srcOrd="1" destOrd="0" presId="urn:microsoft.com/office/officeart/2005/8/layout/list1"/>
    <dgm:cxn modelId="{7B68A40D-8BFC-4713-9D3B-AA31645E8173}" type="presParOf" srcId="{297CB42D-310D-40BD-AE58-FC1AAF2E7BD3}" destId="{0EE043CA-1910-4FA6-8A8A-DAF6E015011C}" srcOrd="9" destOrd="0" presId="urn:microsoft.com/office/officeart/2005/8/layout/list1"/>
    <dgm:cxn modelId="{1796DDB0-0E82-4F76-BE22-9E5489429C6B}" type="presParOf" srcId="{297CB42D-310D-40BD-AE58-FC1AAF2E7BD3}" destId="{E46A45F2-E75E-47EE-B26E-1CC62D00D295}" srcOrd="10" destOrd="0" presId="urn:microsoft.com/office/officeart/2005/8/layout/list1"/>
    <dgm:cxn modelId="{AE58D298-5387-43CB-86E3-97DC2AB6A7E7}" type="presParOf" srcId="{297CB42D-310D-40BD-AE58-FC1AAF2E7BD3}" destId="{143DBB11-2D1E-4207-9180-4682844E89C3}" srcOrd="11" destOrd="0" presId="urn:microsoft.com/office/officeart/2005/8/layout/list1"/>
    <dgm:cxn modelId="{62B4BF71-06F7-4E1E-A63C-D4BCAE555EBA}" type="presParOf" srcId="{297CB42D-310D-40BD-AE58-FC1AAF2E7BD3}" destId="{2ED0CC66-8E1B-4A3F-B726-2127791CD006}" srcOrd="12" destOrd="0" presId="urn:microsoft.com/office/officeart/2005/8/layout/list1"/>
    <dgm:cxn modelId="{A2B73449-3B0D-43C8-95CE-F777C54A070A}" type="presParOf" srcId="{2ED0CC66-8E1B-4A3F-B726-2127791CD006}" destId="{4B8F144C-CFAA-493F-82E2-81744D1E9EC7}" srcOrd="0" destOrd="0" presId="urn:microsoft.com/office/officeart/2005/8/layout/list1"/>
    <dgm:cxn modelId="{9CB04EB6-24DC-4B7E-B057-A3CA740BEFC8}" type="presParOf" srcId="{2ED0CC66-8E1B-4A3F-B726-2127791CD006}" destId="{6BEA8FC5-1DA3-4877-8256-5A4117F291B0}" srcOrd="1" destOrd="0" presId="urn:microsoft.com/office/officeart/2005/8/layout/list1"/>
    <dgm:cxn modelId="{5FC2FA1C-69AF-412A-ADA1-5519475A1260}" type="presParOf" srcId="{297CB42D-310D-40BD-AE58-FC1AAF2E7BD3}" destId="{FD57C748-A71F-4B39-AF41-16DF11287EEF}" srcOrd="13" destOrd="0" presId="urn:microsoft.com/office/officeart/2005/8/layout/list1"/>
    <dgm:cxn modelId="{AF08088D-BACA-4E54-B3CC-A2957BBC721F}" type="presParOf" srcId="{297CB42D-310D-40BD-AE58-FC1AAF2E7BD3}" destId="{C6EA81FE-A7DC-4CF7-AC8B-1CE8580A015E}" srcOrd="14" destOrd="0" presId="urn:microsoft.com/office/officeart/2005/8/layout/list1"/>
    <dgm:cxn modelId="{270D2A20-2C5E-433C-B6F8-D0B69C96849B}" type="presParOf" srcId="{297CB42D-310D-40BD-AE58-FC1AAF2E7BD3}" destId="{02024760-04A9-438E-8DF5-86E367C5E470}" srcOrd="15" destOrd="0" presId="urn:microsoft.com/office/officeart/2005/8/layout/list1"/>
    <dgm:cxn modelId="{1DBB9EB0-BCF8-4045-A081-DF904BB43AF4}" type="presParOf" srcId="{297CB42D-310D-40BD-AE58-FC1AAF2E7BD3}" destId="{2CF872EA-6AFE-49C3-B013-D3E46030268C}" srcOrd="16" destOrd="0" presId="urn:microsoft.com/office/officeart/2005/8/layout/list1"/>
    <dgm:cxn modelId="{E78D25F1-16AC-4C25-BA86-32089BF3B392}" type="presParOf" srcId="{2CF872EA-6AFE-49C3-B013-D3E46030268C}" destId="{687A9A2A-8D79-4753-9162-A14981A58B8F}" srcOrd="0" destOrd="0" presId="urn:microsoft.com/office/officeart/2005/8/layout/list1"/>
    <dgm:cxn modelId="{15520589-4190-406A-8152-1D5341BBFBF3}" type="presParOf" srcId="{2CF872EA-6AFE-49C3-B013-D3E46030268C}" destId="{A7DF8194-E081-468D-B313-606B2901C38D}" srcOrd="1" destOrd="0" presId="urn:microsoft.com/office/officeart/2005/8/layout/list1"/>
    <dgm:cxn modelId="{6289CE03-15D2-4120-8C9E-BD6FD3426E99}" type="presParOf" srcId="{297CB42D-310D-40BD-AE58-FC1AAF2E7BD3}" destId="{F7604D5F-A01A-4EC4-9F1F-95D0F3B99B9B}" srcOrd="17" destOrd="0" presId="urn:microsoft.com/office/officeart/2005/8/layout/list1"/>
    <dgm:cxn modelId="{A7846DDB-52E0-42DF-AF1F-BC08922DC115}" type="presParOf" srcId="{297CB42D-310D-40BD-AE58-FC1AAF2E7BD3}" destId="{37210602-5822-4F7F-92C7-6A910F7A040F}" srcOrd="18" destOrd="0" presId="urn:microsoft.com/office/officeart/2005/8/layout/list1"/>
    <dgm:cxn modelId="{B9B7C295-BC48-4784-89AB-61C3AE8E5614}" type="presParOf" srcId="{297CB42D-310D-40BD-AE58-FC1AAF2E7BD3}" destId="{409A8728-A92A-4031-A200-3E24FD492442}" srcOrd="19" destOrd="0" presId="urn:microsoft.com/office/officeart/2005/8/layout/list1"/>
    <dgm:cxn modelId="{885EAF03-31E1-4B9E-9A75-43C38EE49300}" type="presParOf" srcId="{297CB42D-310D-40BD-AE58-FC1AAF2E7BD3}" destId="{6EE2D609-D367-4DF1-B153-7E16925BB7CB}" srcOrd="20" destOrd="0" presId="urn:microsoft.com/office/officeart/2005/8/layout/list1"/>
    <dgm:cxn modelId="{23764A1A-4921-4C01-B9AB-1C9598851C54}" type="presParOf" srcId="{6EE2D609-D367-4DF1-B153-7E16925BB7CB}" destId="{44AEC436-4D82-4290-8795-7298151F5746}" srcOrd="0" destOrd="0" presId="urn:microsoft.com/office/officeart/2005/8/layout/list1"/>
    <dgm:cxn modelId="{23520DCA-B494-4A2F-8A57-113946066CAB}" type="presParOf" srcId="{6EE2D609-D367-4DF1-B153-7E16925BB7CB}" destId="{BCEEB156-4BE4-46C7-B83B-64FA45823999}" srcOrd="1" destOrd="0" presId="urn:microsoft.com/office/officeart/2005/8/layout/list1"/>
    <dgm:cxn modelId="{148AE721-C20B-480A-A475-C4D4562D71FA}" type="presParOf" srcId="{297CB42D-310D-40BD-AE58-FC1AAF2E7BD3}" destId="{9452DAF8-CA6A-4EE3-AD2E-5D7F4CDA2A91}" srcOrd="21" destOrd="0" presId="urn:microsoft.com/office/officeart/2005/8/layout/list1"/>
    <dgm:cxn modelId="{31766C42-5C30-4A47-8F9F-12D20FFC2F57}" type="presParOf" srcId="{297CB42D-310D-40BD-AE58-FC1AAF2E7BD3}" destId="{26A5D995-2C08-42A1-8133-1C2C9DB731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DAB51-EE4E-4515-8C1A-90189A1F2F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E413B69-D1A3-4A3D-B879-C714EF52A252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Reduce transportation emissions through the development of state carbon reduction strategies</a:t>
          </a:r>
        </a:p>
      </dgm:t>
    </dgm:pt>
    <dgm:pt modelId="{247C440F-47E7-43AB-859D-4DE094BDCA91}" type="parTrans" cxnId="{28DF1407-A98F-4926-9D70-BE920DF7DE8D}">
      <dgm:prSet/>
      <dgm:spPr/>
      <dgm:t>
        <a:bodyPr/>
        <a:lstStyle/>
        <a:p>
          <a:endParaRPr lang="en-US"/>
        </a:p>
      </dgm:t>
    </dgm:pt>
    <dgm:pt modelId="{B87CBAAE-7F7F-4DB8-98A6-9555EAD67665}" type="sibTrans" cxnId="{28DF1407-A98F-4926-9D70-BE920DF7DE8D}">
      <dgm:prSet/>
      <dgm:spPr/>
      <dgm:t>
        <a:bodyPr/>
        <a:lstStyle/>
        <a:p>
          <a:endParaRPr lang="en-US"/>
        </a:p>
      </dgm:t>
    </dgm:pt>
    <dgm:pt modelId="{89F81C3E-E2A1-4C25-8097-D3DD5F2FDBA8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Funding projects designed to reduce transportation emissions</a:t>
          </a:r>
        </a:p>
      </dgm:t>
    </dgm:pt>
    <dgm:pt modelId="{3E226956-B6BE-41F0-AF5D-3E546F8CA151}" type="parTrans" cxnId="{BEA9916A-C549-4CA0-9869-A8AB79D9440B}">
      <dgm:prSet/>
      <dgm:spPr/>
      <dgm:t>
        <a:bodyPr/>
        <a:lstStyle/>
        <a:p>
          <a:endParaRPr lang="en-US"/>
        </a:p>
      </dgm:t>
    </dgm:pt>
    <dgm:pt modelId="{755018ED-57AC-4068-8305-B1295A7268FD}" type="sibTrans" cxnId="{BEA9916A-C549-4CA0-9869-A8AB79D9440B}">
      <dgm:prSet/>
      <dgm:spPr/>
      <dgm:t>
        <a:bodyPr/>
        <a:lstStyle/>
        <a:p>
          <a:endParaRPr lang="en-US"/>
        </a:p>
      </dgm:t>
    </dgm:pt>
    <dgm:pt modelId="{8BB3E213-9993-4B92-95AF-CD6ADECF94CD}" type="pres">
      <dgm:prSet presAssocID="{320DAB51-EE4E-4515-8C1A-90189A1F2FF9}" presName="root" presStyleCnt="0">
        <dgm:presLayoutVars>
          <dgm:dir/>
          <dgm:resizeHandles val="exact"/>
        </dgm:presLayoutVars>
      </dgm:prSet>
      <dgm:spPr/>
    </dgm:pt>
    <dgm:pt modelId="{13FBF4E4-B489-46E9-B6D2-05A87632CEB6}" type="pres">
      <dgm:prSet presAssocID="{5E413B69-D1A3-4A3D-B879-C714EF52A252}" presName="compNode" presStyleCnt="0"/>
      <dgm:spPr/>
    </dgm:pt>
    <dgm:pt modelId="{BE2569AB-1DE1-452D-A128-1C76F229C6F8}" type="pres">
      <dgm:prSet presAssocID="{5E413B69-D1A3-4A3D-B879-C714EF52A252}" presName="iconRect" presStyleLbl="node1" presStyleIdx="0" presStyleCnt="2" custScaleX="135679" custScaleY="126199" custLinFactNeighborX="-20027" custLinFactNeighborY="50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3259BF9B-9193-4B4F-A0CF-21B5DA494D23}" type="pres">
      <dgm:prSet presAssocID="{5E413B69-D1A3-4A3D-B879-C714EF52A252}" presName="spaceRect" presStyleCnt="0"/>
      <dgm:spPr/>
    </dgm:pt>
    <dgm:pt modelId="{B1940903-9BF7-4D3F-AFED-1A728B9E033D}" type="pres">
      <dgm:prSet presAssocID="{5E413B69-D1A3-4A3D-B879-C714EF52A252}" presName="textRect" presStyleLbl="revTx" presStyleIdx="0" presStyleCnt="2" custLinFactNeighborX="-5805" custLinFactNeighborY="-80574">
        <dgm:presLayoutVars>
          <dgm:chMax val="1"/>
          <dgm:chPref val="1"/>
        </dgm:presLayoutVars>
      </dgm:prSet>
      <dgm:spPr/>
    </dgm:pt>
    <dgm:pt modelId="{362F223B-8DB0-4023-B827-1D3BD3DB26DE}" type="pres">
      <dgm:prSet presAssocID="{B87CBAAE-7F7F-4DB8-98A6-9555EAD67665}" presName="sibTrans" presStyleCnt="0"/>
      <dgm:spPr/>
    </dgm:pt>
    <dgm:pt modelId="{BFF6EBDF-E801-474B-BB8D-20F5DFA627E7}" type="pres">
      <dgm:prSet presAssocID="{89F81C3E-E2A1-4C25-8097-D3DD5F2FDBA8}" presName="compNode" presStyleCnt="0"/>
      <dgm:spPr/>
    </dgm:pt>
    <dgm:pt modelId="{0E7B71C7-4B6B-452F-BD1F-2F1F6A9AF38E}" type="pres">
      <dgm:prSet presAssocID="{89F81C3E-E2A1-4C25-8097-D3DD5F2FDBA8}" presName="iconRect" presStyleLbl="node1" presStyleIdx="1" presStyleCnt="2" custScaleX="138702" custScaleY="148022" custLinFactNeighborX="1136" custLinFactNeighborY="-480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6944005B-C25E-4951-B985-018B4214774A}" type="pres">
      <dgm:prSet presAssocID="{89F81C3E-E2A1-4C25-8097-D3DD5F2FDBA8}" presName="spaceRect" presStyleCnt="0"/>
      <dgm:spPr/>
    </dgm:pt>
    <dgm:pt modelId="{867811D5-EF05-4D30-A911-A2AA30FE4311}" type="pres">
      <dgm:prSet presAssocID="{89F81C3E-E2A1-4C25-8097-D3DD5F2FDBA8}" presName="textRect" presStyleLbl="revTx" presStyleIdx="1" presStyleCnt="2" custLinFactNeighborX="4160" custLinFactNeighborY="-95305">
        <dgm:presLayoutVars>
          <dgm:chMax val="1"/>
          <dgm:chPref val="1"/>
        </dgm:presLayoutVars>
      </dgm:prSet>
      <dgm:spPr/>
    </dgm:pt>
  </dgm:ptLst>
  <dgm:cxnLst>
    <dgm:cxn modelId="{28DF1407-A98F-4926-9D70-BE920DF7DE8D}" srcId="{320DAB51-EE4E-4515-8C1A-90189A1F2FF9}" destId="{5E413B69-D1A3-4A3D-B879-C714EF52A252}" srcOrd="0" destOrd="0" parTransId="{247C440F-47E7-43AB-859D-4DE094BDCA91}" sibTransId="{B87CBAAE-7F7F-4DB8-98A6-9555EAD67665}"/>
    <dgm:cxn modelId="{3AAD9625-7DA0-44E3-A118-4BF9C7BB8A53}" type="presOf" srcId="{5E413B69-D1A3-4A3D-B879-C714EF52A252}" destId="{B1940903-9BF7-4D3F-AFED-1A728B9E033D}" srcOrd="0" destOrd="0" presId="urn:microsoft.com/office/officeart/2018/2/layout/IconLabelList"/>
    <dgm:cxn modelId="{CC6B5C5C-A27A-46CE-BD9F-174BFD38D1FB}" type="presOf" srcId="{320DAB51-EE4E-4515-8C1A-90189A1F2FF9}" destId="{8BB3E213-9993-4B92-95AF-CD6ADECF94CD}" srcOrd="0" destOrd="0" presId="urn:microsoft.com/office/officeart/2018/2/layout/IconLabelList"/>
    <dgm:cxn modelId="{BEA9916A-C549-4CA0-9869-A8AB79D9440B}" srcId="{320DAB51-EE4E-4515-8C1A-90189A1F2FF9}" destId="{89F81C3E-E2A1-4C25-8097-D3DD5F2FDBA8}" srcOrd="1" destOrd="0" parTransId="{3E226956-B6BE-41F0-AF5D-3E546F8CA151}" sibTransId="{755018ED-57AC-4068-8305-B1295A7268FD}"/>
    <dgm:cxn modelId="{5461B2EE-2A06-4BE6-BB82-CA55B7E0FCA9}" type="presOf" srcId="{89F81C3E-E2A1-4C25-8097-D3DD5F2FDBA8}" destId="{867811D5-EF05-4D30-A911-A2AA30FE4311}" srcOrd="0" destOrd="0" presId="urn:microsoft.com/office/officeart/2018/2/layout/IconLabelList"/>
    <dgm:cxn modelId="{A9631E7C-1380-4984-A6F9-88ECD20CBB58}" type="presParOf" srcId="{8BB3E213-9993-4B92-95AF-CD6ADECF94CD}" destId="{13FBF4E4-B489-46E9-B6D2-05A87632CEB6}" srcOrd="0" destOrd="0" presId="urn:microsoft.com/office/officeart/2018/2/layout/IconLabelList"/>
    <dgm:cxn modelId="{BAD472EF-DA96-49A0-8903-10C580EB7ABE}" type="presParOf" srcId="{13FBF4E4-B489-46E9-B6D2-05A87632CEB6}" destId="{BE2569AB-1DE1-452D-A128-1C76F229C6F8}" srcOrd="0" destOrd="0" presId="urn:microsoft.com/office/officeart/2018/2/layout/IconLabelList"/>
    <dgm:cxn modelId="{FBE09F84-FA45-4F13-BAAB-BA7129A585EE}" type="presParOf" srcId="{13FBF4E4-B489-46E9-B6D2-05A87632CEB6}" destId="{3259BF9B-9193-4B4F-A0CF-21B5DA494D23}" srcOrd="1" destOrd="0" presId="urn:microsoft.com/office/officeart/2018/2/layout/IconLabelList"/>
    <dgm:cxn modelId="{2329EE65-7E0C-4929-AC08-615FEF10012C}" type="presParOf" srcId="{13FBF4E4-B489-46E9-B6D2-05A87632CEB6}" destId="{B1940903-9BF7-4D3F-AFED-1A728B9E033D}" srcOrd="2" destOrd="0" presId="urn:microsoft.com/office/officeart/2018/2/layout/IconLabelList"/>
    <dgm:cxn modelId="{99AA004B-5AF8-4F38-808C-6D8B98F4C36F}" type="presParOf" srcId="{8BB3E213-9993-4B92-95AF-CD6ADECF94CD}" destId="{362F223B-8DB0-4023-B827-1D3BD3DB26DE}" srcOrd="1" destOrd="0" presId="urn:microsoft.com/office/officeart/2018/2/layout/IconLabelList"/>
    <dgm:cxn modelId="{22F97177-CFED-45C6-977F-E6361149FA9C}" type="presParOf" srcId="{8BB3E213-9993-4B92-95AF-CD6ADECF94CD}" destId="{BFF6EBDF-E801-474B-BB8D-20F5DFA627E7}" srcOrd="2" destOrd="0" presId="urn:microsoft.com/office/officeart/2018/2/layout/IconLabelList"/>
    <dgm:cxn modelId="{EBC22D51-9AC0-45DE-A54D-5E54A8FE488D}" type="presParOf" srcId="{BFF6EBDF-E801-474B-BB8D-20F5DFA627E7}" destId="{0E7B71C7-4B6B-452F-BD1F-2F1F6A9AF38E}" srcOrd="0" destOrd="0" presId="urn:microsoft.com/office/officeart/2018/2/layout/IconLabelList"/>
    <dgm:cxn modelId="{389A5021-0080-48CA-A57A-140C0D2BA6C7}" type="presParOf" srcId="{BFF6EBDF-E801-474B-BB8D-20F5DFA627E7}" destId="{6944005B-C25E-4951-B985-018B4214774A}" srcOrd="1" destOrd="0" presId="urn:microsoft.com/office/officeart/2018/2/layout/IconLabelList"/>
    <dgm:cxn modelId="{E6FE6DA3-979C-4DB3-90C3-1F18B9E56EA9}" type="presParOf" srcId="{BFF6EBDF-E801-474B-BB8D-20F5DFA627E7}" destId="{867811D5-EF05-4D30-A911-A2AA30FE43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8E401-74DE-4B7C-9135-2BE2A3FD453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F44F6DF-46C5-4B55-830A-41EEDB6EE731}">
      <dgm:prSet/>
      <dgm:spPr/>
      <dgm:t>
        <a:bodyPr/>
        <a:lstStyle/>
        <a:p>
          <a:pPr algn="ctr"/>
          <a:r>
            <a:rPr lang="en-US" dirty="0"/>
            <a:t>Enhance the resiliency of infrastructure assets, including projects to improve the resilience of surface transportation assets and evacuation routes </a:t>
          </a:r>
        </a:p>
      </dgm:t>
    </dgm:pt>
    <dgm:pt modelId="{B79C54C3-DA35-4493-9E54-FE9CF76B9707}" type="parTrans" cxnId="{90C1C3CC-1212-4B3C-A566-BC43ED41D9DB}">
      <dgm:prSet/>
      <dgm:spPr/>
      <dgm:t>
        <a:bodyPr/>
        <a:lstStyle/>
        <a:p>
          <a:endParaRPr lang="en-US"/>
        </a:p>
      </dgm:t>
    </dgm:pt>
    <dgm:pt modelId="{26335A73-9A15-4B19-8F5D-CC1941941CE3}" type="sibTrans" cxnId="{90C1C3CC-1212-4B3C-A566-BC43ED41D9DB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368B8EE6-CAE0-4705-8525-57C5E24AE23A}">
      <dgm:prSet/>
      <dgm:spPr/>
      <dgm:t>
        <a:bodyPr/>
        <a:lstStyle/>
        <a:p>
          <a:pPr algn="ctr"/>
          <a:r>
            <a:rPr lang="en-US" dirty="0"/>
            <a:t>Ensure continuity of operations and/or rapid recovery of communities where a natural disaster has occurred </a:t>
          </a:r>
        </a:p>
      </dgm:t>
    </dgm:pt>
    <dgm:pt modelId="{32C39792-4AAE-4985-9192-2A6D5505429A}" type="parTrans" cxnId="{E39A95BB-F117-4353-B36B-B15F8D43B90E}">
      <dgm:prSet/>
      <dgm:spPr/>
      <dgm:t>
        <a:bodyPr/>
        <a:lstStyle/>
        <a:p>
          <a:endParaRPr lang="en-US"/>
        </a:p>
      </dgm:t>
    </dgm:pt>
    <dgm:pt modelId="{A0E439B8-04D0-4925-80A9-B255521B0EA0}" type="sibTrans" cxnId="{E39A95BB-F117-4353-B36B-B15F8D43B90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B2C09A9-A56B-4F1D-8D36-03A752630378}">
      <dgm:prSet/>
      <dgm:spPr/>
      <dgm:t>
        <a:bodyPr/>
        <a:lstStyle/>
        <a:p>
          <a:pPr algn="ctr"/>
          <a:r>
            <a:rPr lang="en-US" dirty="0"/>
            <a:t>Utilize and improve natural coastal infrastructure</a:t>
          </a:r>
        </a:p>
      </dgm:t>
    </dgm:pt>
    <dgm:pt modelId="{FD561F68-6A43-4F0D-AA74-7B31B4FA8486}" type="parTrans" cxnId="{7F6D2047-D5A2-40EC-960F-2EBF071FFFAC}">
      <dgm:prSet/>
      <dgm:spPr/>
      <dgm:t>
        <a:bodyPr/>
        <a:lstStyle/>
        <a:p>
          <a:endParaRPr lang="en-US"/>
        </a:p>
      </dgm:t>
    </dgm:pt>
    <dgm:pt modelId="{17012546-2FB9-48EB-B810-B9E7D1E57500}" type="sibTrans" cxnId="{7F6D2047-D5A2-40EC-960F-2EBF071FFFA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3606EA7-BA48-42F0-BBC8-2A4D94E7C215}" type="pres">
      <dgm:prSet presAssocID="{C568E401-74DE-4B7C-9135-2BE2A3FD453D}" presName="Name0" presStyleCnt="0">
        <dgm:presLayoutVars>
          <dgm:animLvl val="lvl"/>
          <dgm:resizeHandles val="exact"/>
        </dgm:presLayoutVars>
      </dgm:prSet>
      <dgm:spPr/>
    </dgm:pt>
    <dgm:pt modelId="{C8CF9A2E-7697-40AD-AC60-C4B7E3C9A81E}" type="pres">
      <dgm:prSet presAssocID="{BF44F6DF-46C5-4B55-830A-41EEDB6EE731}" presName="compositeNode" presStyleCnt="0">
        <dgm:presLayoutVars>
          <dgm:bulletEnabled val="1"/>
        </dgm:presLayoutVars>
      </dgm:prSet>
      <dgm:spPr/>
    </dgm:pt>
    <dgm:pt modelId="{BE7AB0E1-D5A8-4F99-91BE-57BAE6FD5CF6}" type="pres">
      <dgm:prSet presAssocID="{BF44F6DF-46C5-4B55-830A-41EEDB6EE731}" presName="bgRect" presStyleLbl="bgAccFollowNode1" presStyleIdx="0" presStyleCnt="3" custLinFactNeighborX="845" custLinFactNeighborY="3413"/>
      <dgm:spPr/>
    </dgm:pt>
    <dgm:pt modelId="{F9EA5E99-A9BB-40A9-86AE-02E91883B1C7}" type="pres">
      <dgm:prSet presAssocID="{26335A73-9A15-4B19-8F5D-CC1941941CE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6A70E00-2EE7-40E2-BE30-A776BB6211C5}" type="pres">
      <dgm:prSet presAssocID="{BF44F6DF-46C5-4B55-830A-41EEDB6EE731}" presName="bottomLine" presStyleLbl="alignNode1" presStyleIdx="1" presStyleCnt="6">
        <dgm:presLayoutVars/>
      </dgm:prSet>
      <dgm:spPr/>
    </dgm:pt>
    <dgm:pt modelId="{36FB9A6B-E2FA-41FF-8466-52CB65F42047}" type="pres">
      <dgm:prSet presAssocID="{BF44F6DF-46C5-4B55-830A-41EEDB6EE731}" presName="nodeText" presStyleLbl="bgAccFollowNode1" presStyleIdx="0" presStyleCnt="3">
        <dgm:presLayoutVars>
          <dgm:bulletEnabled val="1"/>
        </dgm:presLayoutVars>
      </dgm:prSet>
      <dgm:spPr/>
    </dgm:pt>
    <dgm:pt modelId="{8F80E097-1AD8-4DDF-882E-19A897ABAD3A}" type="pres">
      <dgm:prSet presAssocID="{26335A73-9A15-4B19-8F5D-CC1941941CE3}" presName="sibTrans" presStyleCnt="0"/>
      <dgm:spPr/>
    </dgm:pt>
    <dgm:pt modelId="{07784493-951B-4981-981A-112DDE55BC5A}" type="pres">
      <dgm:prSet presAssocID="{368B8EE6-CAE0-4705-8525-57C5E24AE23A}" presName="compositeNode" presStyleCnt="0">
        <dgm:presLayoutVars>
          <dgm:bulletEnabled val="1"/>
        </dgm:presLayoutVars>
      </dgm:prSet>
      <dgm:spPr/>
    </dgm:pt>
    <dgm:pt modelId="{9DF32A77-C4BF-4F8C-BD19-4DD3239E2837}" type="pres">
      <dgm:prSet presAssocID="{368B8EE6-CAE0-4705-8525-57C5E24AE23A}" presName="bgRect" presStyleLbl="bgAccFollowNode1" presStyleIdx="1" presStyleCnt="3"/>
      <dgm:spPr/>
    </dgm:pt>
    <dgm:pt modelId="{3AEFA673-ED0E-40A2-ABAD-DC49CDF22B95}" type="pres">
      <dgm:prSet presAssocID="{A0E439B8-04D0-4925-80A9-B255521B0EA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AF8D915-0A4F-417A-BC5D-BA6FCC07BD16}" type="pres">
      <dgm:prSet presAssocID="{368B8EE6-CAE0-4705-8525-57C5E24AE23A}" presName="bottomLine" presStyleLbl="alignNode1" presStyleIdx="3" presStyleCnt="6">
        <dgm:presLayoutVars/>
      </dgm:prSet>
      <dgm:spPr/>
    </dgm:pt>
    <dgm:pt modelId="{16E2B14F-6CDC-4375-B684-8339DD81FA1E}" type="pres">
      <dgm:prSet presAssocID="{368B8EE6-CAE0-4705-8525-57C5E24AE23A}" presName="nodeText" presStyleLbl="bgAccFollowNode1" presStyleIdx="1" presStyleCnt="3">
        <dgm:presLayoutVars>
          <dgm:bulletEnabled val="1"/>
        </dgm:presLayoutVars>
      </dgm:prSet>
      <dgm:spPr/>
    </dgm:pt>
    <dgm:pt modelId="{F0E91C43-AF9F-42C9-B84B-6196E6FAC445}" type="pres">
      <dgm:prSet presAssocID="{A0E439B8-04D0-4925-80A9-B255521B0EA0}" presName="sibTrans" presStyleCnt="0"/>
      <dgm:spPr/>
    </dgm:pt>
    <dgm:pt modelId="{7BC3E3D2-DF99-44C1-97DE-2311FAD9DD93}" type="pres">
      <dgm:prSet presAssocID="{7B2C09A9-A56B-4F1D-8D36-03A752630378}" presName="compositeNode" presStyleCnt="0">
        <dgm:presLayoutVars>
          <dgm:bulletEnabled val="1"/>
        </dgm:presLayoutVars>
      </dgm:prSet>
      <dgm:spPr/>
    </dgm:pt>
    <dgm:pt modelId="{6BC0EF16-96E5-4035-BD0C-84AEBBF4DDE5}" type="pres">
      <dgm:prSet presAssocID="{7B2C09A9-A56B-4F1D-8D36-03A752630378}" presName="bgRect" presStyleLbl="bgAccFollowNode1" presStyleIdx="2" presStyleCnt="3"/>
      <dgm:spPr/>
    </dgm:pt>
    <dgm:pt modelId="{2DAEDDF8-E685-4E0A-995B-0793A2560F46}" type="pres">
      <dgm:prSet presAssocID="{17012546-2FB9-48EB-B810-B9E7D1E5750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C56BA14-AE51-4688-9CA0-D0DEB6A8C877}" type="pres">
      <dgm:prSet presAssocID="{7B2C09A9-A56B-4F1D-8D36-03A752630378}" presName="bottomLine" presStyleLbl="alignNode1" presStyleIdx="5" presStyleCnt="6">
        <dgm:presLayoutVars/>
      </dgm:prSet>
      <dgm:spPr/>
    </dgm:pt>
    <dgm:pt modelId="{A093378C-CD39-4D01-A788-95A5B1A9D2DD}" type="pres">
      <dgm:prSet presAssocID="{7B2C09A9-A56B-4F1D-8D36-03A75263037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C57C935-E93D-4EB2-94AE-F489E4455B0E}" type="presOf" srcId="{368B8EE6-CAE0-4705-8525-57C5E24AE23A}" destId="{9DF32A77-C4BF-4F8C-BD19-4DD3239E2837}" srcOrd="0" destOrd="0" presId="urn:microsoft.com/office/officeart/2016/7/layout/BasicLinearProcessNumbered"/>
    <dgm:cxn modelId="{7F6D2047-D5A2-40EC-960F-2EBF071FFFAC}" srcId="{C568E401-74DE-4B7C-9135-2BE2A3FD453D}" destId="{7B2C09A9-A56B-4F1D-8D36-03A752630378}" srcOrd="2" destOrd="0" parTransId="{FD561F68-6A43-4F0D-AA74-7B31B4FA8486}" sibTransId="{17012546-2FB9-48EB-B810-B9E7D1E57500}"/>
    <dgm:cxn modelId="{E2C4214A-3B1A-42C4-8A39-F7B286774F27}" type="presOf" srcId="{7B2C09A9-A56B-4F1D-8D36-03A752630378}" destId="{6BC0EF16-96E5-4035-BD0C-84AEBBF4DDE5}" srcOrd="0" destOrd="0" presId="urn:microsoft.com/office/officeart/2016/7/layout/BasicLinearProcessNumbered"/>
    <dgm:cxn modelId="{7756B958-49F1-4591-9560-1557D8F98AF7}" type="presOf" srcId="{A0E439B8-04D0-4925-80A9-B255521B0EA0}" destId="{3AEFA673-ED0E-40A2-ABAD-DC49CDF22B95}" srcOrd="0" destOrd="0" presId="urn:microsoft.com/office/officeart/2016/7/layout/BasicLinearProcessNumbered"/>
    <dgm:cxn modelId="{9C945C72-73A5-4844-BAA5-F90DA04A1A0F}" type="presOf" srcId="{BF44F6DF-46C5-4B55-830A-41EEDB6EE731}" destId="{36FB9A6B-E2FA-41FF-8466-52CB65F42047}" srcOrd="1" destOrd="0" presId="urn:microsoft.com/office/officeart/2016/7/layout/BasicLinearProcessNumbered"/>
    <dgm:cxn modelId="{75BCAC77-D71B-43D2-B988-2F16CD3D8248}" type="presOf" srcId="{7B2C09A9-A56B-4F1D-8D36-03A752630378}" destId="{A093378C-CD39-4D01-A788-95A5B1A9D2DD}" srcOrd="1" destOrd="0" presId="urn:microsoft.com/office/officeart/2016/7/layout/BasicLinearProcessNumbered"/>
    <dgm:cxn modelId="{421E0480-6704-404A-BCE9-C6AFB1A9EEC7}" type="presOf" srcId="{C568E401-74DE-4B7C-9135-2BE2A3FD453D}" destId="{43606EA7-BA48-42F0-BBC8-2A4D94E7C215}" srcOrd="0" destOrd="0" presId="urn:microsoft.com/office/officeart/2016/7/layout/BasicLinearProcessNumbered"/>
    <dgm:cxn modelId="{2C641EB2-F416-493A-B200-26212D0CD9BA}" type="presOf" srcId="{17012546-2FB9-48EB-B810-B9E7D1E57500}" destId="{2DAEDDF8-E685-4E0A-995B-0793A2560F46}" srcOrd="0" destOrd="0" presId="urn:microsoft.com/office/officeart/2016/7/layout/BasicLinearProcessNumbered"/>
    <dgm:cxn modelId="{147F62B6-85E3-4F02-89D3-B38120B68641}" type="presOf" srcId="{26335A73-9A15-4B19-8F5D-CC1941941CE3}" destId="{F9EA5E99-A9BB-40A9-86AE-02E91883B1C7}" srcOrd="0" destOrd="0" presId="urn:microsoft.com/office/officeart/2016/7/layout/BasicLinearProcessNumbered"/>
    <dgm:cxn modelId="{E39A95BB-F117-4353-B36B-B15F8D43B90E}" srcId="{C568E401-74DE-4B7C-9135-2BE2A3FD453D}" destId="{368B8EE6-CAE0-4705-8525-57C5E24AE23A}" srcOrd="1" destOrd="0" parTransId="{32C39792-4AAE-4985-9192-2A6D5505429A}" sibTransId="{A0E439B8-04D0-4925-80A9-B255521B0EA0}"/>
    <dgm:cxn modelId="{90C1C3CC-1212-4B3C-A566-BC43ED41D9DB}" srcId="{C568E401-74DE-4B7C-9135-2BE2A3FD453D}" destId="{BF44F6DF-46C5-4B55-830A-41EEDB6EE731}" srcOrd="0" destOrd="0" parTransId="{B79C54C3-DA35-4493-9E54-FE9CF76B9707}" sibTransId="{26335A73-9A15-4B19-8F5D-CC1941941CE3}"/>
    <dgm:cxn modelId="{85F3E9F0-BBCB-43EA-B6F2-1EBB540C7A2B}" type="presOf" srcId="{BF44F6DF-46C5-4B55-830A-41EEDB6EE731}" destId="{BE7AB0E1-D5A8-4F99-91BE-57BAE6FD5CF6}" srcOrd="0" destOrd="0" presId="urn:microsoft.com/office/officeart/2016/7/layout/BasicLinearProcessNumbered"/>
    <dgm:cxn modelId="{F13B5CFB-2BAE-4DBE-B99A-11729FD93039}" type="presOf" srcId="{368B8EE6-CAE0-4705-8525-57C5E24AE23A}" destId="{16E2B14F-6CDC-4375-B684-8339DD81FA1E}" srcOrd="1" destOrd="0" presId="urn:microsoft.com/office/officeart/2016/7/layout/BasicLinearProcessNumbered"/>
    <dgm:cxn modelId="{DB3431E7-0AE2-42FA-AACA-76E674C117FC}" type="presParOf" srcId="{43606EA7-BA48-42F0-BBC8-2A4D94E7C215}" destId="{C8CF9A2E-7697-40AD-AC60-C4B7E3C9A81E}" srcOrd="0" destOrd="0" presId="urn:microsoft.com/office/officeart/2016/7/layout/BasicLinearProcessNumbered"/>
    <dgm:cxn modelId="{47D319E3-2E62-4AF7-BA6F-1B5498E6DA75}" type="presParOf" srcId="{C8CF9A2E-7697-40AD-AC60-C4B7E3C9A81E}" destId="{BE7AB0E1-D5A8-4F99-91BE-57BAE6FD5CF6}" srcOrd="0" destOrd="0" presId="urn:microsoft.com/office/officeart/2016/7/layout/BasicLinearProcessNumbered"/>
    <dgm:cxn modelId="{A0AF6234-8C3C-4D4F-8404-FF1597DFB792}" type="presParOf" srcId="{C8CF9A2E-7697-40AD-AC60-C4B7E3C9A81E}" destId="{F9EA5E99-A9BB-40A9-86AE-02E91883B1C7}" srcOrd="1" destOrd="0" presId="urn:microsoft.com/office/officeart/2016/7/layout/BasicLinearProcessNumbered"/>
    <dgm:cxn modelId="{9CCC8416-7598-4D7A-B3C5-1F5ABDE50386}" type="presParOf" srcId="{C8CF9A2E-7697-40AD-AC60-C4B7E3C9A81E}" destId="{26A70E00-2EE7-40E2-BE30-A776BB6211C5}" srcOrd="2" destOrd="0" presId="urn:microsoft.com/office/officeart/2016/7/layout/BasicLinearProcessNumbered"/>
    <dgm:cxn modelId="{4F760F96-2829-4686-959A-E26AF4FDFF8D}" type="presParOf" srcId="{C8CF9A2E-7697-40AD-AC60-C4B7E3C9A81E}" destId="{36FB9A6B-E2FA-41FF-8466-52CB65F42047}" srcOrd="3" destOrd="0" presId="urn:microsoft.com/office/officeart/2016/7/layout/BasicLinearProcessNumbered"/>
    <dgm:cxn modelId="{A4BEFFB9-7E18-4C6C-8E16-CEBD8D70929F}" type="presParOf" srcId="{43606EA7-BA48-42F0-BBC8-2A4D94E7C215}" destId="{8F80E097-1AD8-4DDF-882E-19A897ABAD3A}" srcOrd="1" destOrd="0" presId="urn:microsoft.com/office/officeart/2016/7/layout/BasicLinearProcessNumbered"/>
    <dgm:cxn modelId="{751DB015-7EC9-4BA1-8ED1-3E0C4398CA0B}" type="presParOf" srcId="{43606EA7-BA48-42F0-BBC8-2A4D94E7C215}" destId="{07784493-951B-4981-981A-112DDE55BC5A}" srcOrd="2" destOrd="0" presId="urn:microsoft.com/office/officeart/2016/7/layout/BasicLinearProcessNumbered"/>
    <dgm:cxn modelId="{F566C671-EAA7-4249-9D4B-C70AF5B26B9E}" type="presParOf" srcId="{07784493-951B-4981-981A-112DDE55BC5A}" destId="{9DF32A77-C4BF-4F8C-BD19-4DD3239E2837}" srcOrd="0" destOrd="0" presId="urn:microsoft.com/office/officeart/2016/7/layout/BasicLinearProcessNumbered"/>
    <dgm:cxn modelId="{9306E468-936E-4A54-BE1D-2499CA43D8F5}" type="presParOf" srcId="{07784493-951B-4981-981A-112DDE55BC5A}" destId="{3AEFA673-ED0E-40A2-ABAD-DC49CDF22B95}" srcOrd="1" destOrd="0" presId="urn:microsoft.com/office/officeart/2016/7/layout/BasicLinearProcessNumbered"/>
    <dgm:cxn modelId="{657B8578-C3BA-41D8-AE7B-4A9B11097674}" type="presParOf" srcId="{07784493-951B-4981-981A-112DDE55BC5A}" destId="{1AF8D915-0A4F-417A-BC5D-BA6FCC07BD16}" srcOrd="2" destOrd="0" presId="urn:microsoft.com/office/officeart/2016/7/layout/BasicLinearProcessNumbered"/>
    <dgm:cxn modelId="{8D7828FB-4A98-4A8D-802C-79D2E9094DE0}" type="presParOf" srcId="{07784493-951B-4981-981A-112DDE55BC5A}" destId="{16E2B14F-6CDC-4375-B684-8339DD81FA1E}" srcOrd="3" destOrd="0" presId="urn:microsoft.com/office/officeart/2016/7/layout/BasicLinearProcessNumbered"/>
    <dgm:cxn modelId="{61A1784C-2A3B-4A83-9982-517EE076F62A}" type="presParOf" srcId="{43606EA7-BA48-42F0-BBC8-2A4D94E7C215}" destId="{F0E91C43-AF9F-42C9-B84B-6196E6FAC445}" srcOrd="3" destOrd="0" presId="urn:microsoft.com/office/officeart/2016/7/layout/BasicLinearProcessNumbered"/>
    <dgm:cxn modelId="{47B317E3-F45F-4266-B0C9-302AA58912DA}" type="presParOf" srcId="{43606EA7-BA48-42F0-BBC8-2A4D94E7C215}" destId="{7BC3E3D2-DF99-44C1-97DE-2311FAD9DD93}" srcOrd="4" destOrd="0" presId="urn:microsoft.com/office/officeart/2016/7/layout/BasicLinearProcessNumbered"/>
    <dgm:cxn modelId="{8A0F4A98-44B2-4BC1-A6D8-D39E1FCBFA09}" type="presParOf" srcId="{7BC3E3D2-DF99-44C1-97DE-2311FAD9DD93}" destId="{6BC0EF16-96E5-4035-BD0C-84AEBBF4DDE5}" srcOrd="0" destOrd="0" presId="urn:microsoft.com/office/officeart/2016/7/layout/BasicLinearProcessNumbered"/>
    <dgm:cxn modelId="{66249C32-3DD4-485A-9FA8-AC8DD2F491E1}" type="presParOf" srcId="{7BC3E3D2-DF99-44C1-97DE-2311FAD9DD93}" destId="{2DAEDDF8-E685-4E0A-995B-0793A2560F46}" srcOrd="1" destOrd="0" presId="urn:microsoft.com/office/officeart/2016/7/layout/BasicLinearProcessNumbered"/>
    <dgm:cxn modelId="{C1522CE8-A43D-4CFD-AD25-2CF3B898A26E}" type="presParOf" srcId="{7BC3E3D2-DF99-44C1-97DE-2311FAD9DD93}" destId="{3C56BA14-AE51-4688-9CA0-D0DEB6A8C877}" srcOrd="2" destOrd="0" presId="urn:microsoft.com/office/officeart/2016/7/layout/BasicLinearProcessNumbered"/>
    <dgm:cxn modelId="{27816F4A-DCD6-4EAB-8316-6E62565A3D61}" type="presParOf" srcId="{7BC3E3D2-DF99-44C1-97DE-2311FAD9DD93}" destId="{A093378C-CD39-4D01-A788-95A5B1A9D2D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F5FD4-472C-4859-A2CC-5DED31E26036}">
      <dsp:nvSpPr>
        <dsp:cNvPr id="0" name=""/>
        <dsp:cNvSpPr/>
      </dsp:nvSpPr>
      <dsp:spPr>
        <a:xfrm>
          <a:off x="0" y="285828"/>
          <a:ext cx="121919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24676-1BDD-4A54-ACAB-93F977874C29}">
      <dsp:nvSpPr>
        <dsp:cNvPr id="0" name=""/>
        <dsp:cNvSpPr/>
      </dsp:nvSpPr>
      <dsp:spPr>
        <a:xfrm>
          <a:off x="482601" y="93948"/>
          <a:ext cx="6527876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/>
            <a:t>Funds highway programs for five years </a:t>
          </a:r>
          <a:r>
            <a:rPr lang="en-US" sz="1800" kern="1200"/>
            <a:t>(FY 22-26)</a:t>
          </a:r>
          <a:endParaRPr lang="en-US" sz="1800" kern="1200" dirty="0"/>
        </a:p>
      </dsp:txBody>
      <dsp:txXfrm>
        <a:off x="501335" y="112682"/>
        <a:ext cx="6490408" cy="346292"/>
      </dsp:txXfrm>
    </dsp:sp>
    <dsp:sp modelId="{09D7D501-B0DE-4DEA-89A2-37FCB6095B0D}">
      <dsp:nvSpPr>
        <dsp:cNvPr id="0" name=""/>
        <dsp:cNvSpPr/>
      </dsp:nvSpPr>
      <dsp:spPr>
        <a:xfrm>
          <a:off x="0" y="875508"/>
          <a:ext cx="12191999" cy="880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84311"/>
              <a:satOff val="8491"/>
              <a:lumOff val="5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70764" rIns="9462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$303.5 B in Contract Authority (CA) from the Highway Trust Fund (HTF)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+$47.3 B  in advance appropriations from the General Fund (GF)</a:t>
          </a:r>
          <a:endParaRPr lang="en-US" sz="1600" kern="1200" dirty="0"/>
        </a:p>
      </dsp:txBody>
      <dsp:txXfrm>
        <a:off x="0" y="875508"/>
        <a:ext cx="12191999" cy="880425"/>
      </dsp:txXfrm>
    </dsp:sp>
    <dsp:sp modelId="{65095E38-C57E-45AA-9626-7C686189A5C4}">
      <dsp:nvSpPr>
        <dsp:cNvPr id="0" name=""/>
        <dsp:cNvSpPr/>
      </dsp:nvSpPr>
      <dsp:spPr>
        <a:xfrm>
          <a:off x="457206" y="669870"/>
          <a:ext cx="6502444" cy="383760"/>
        </a:xfrm>
        <a:prstGeom prst="roundRect">
          <a:avLst/>
        </a:prstGeom>
        <a:gradFill rotWithShape="0">
          <a:gsLst>
            <a:gs pos="0">
              <a:schemeClr val="accent4">
                <a:hueOff val="-84311"/>
                <a:satOff val="8491"/>
                <a:lumOff val="5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4311"/>
                <a:satOff val="8491"/>
                <a:lumOff val="5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4311"/>
                <a:satOff val="8491"/>
                <a:lumOff val="5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/>
            <a:t>$350.8 B (FY 22-26) for highway programs</a:t>
          </a:r>
          <a:endParaRPr lang="en-US" sz="1800" u="none" kern="1200" dirty="0"/>
        </a:p>
      </dsp:txBody>
      <dsp:txXfrm>
        <a:off x="475940" y="688604"/>
        <a:ext cx="6464976" cy="346292"/>
      </dsp:txXfrm>
    </dsp:sp>
    <dsp:sp modelId="{E46A45F2-E75E-47EE-B26E-1CC62D00D295}">
      <dsp:nvSpPr>
        <dsp:cNvPr id="0" name=""/>
        <dsp:cNvSpPr/>
      </dsp:nvSpPr>
      <dsp:spPr>
        <a:xfrm>
          <a:off x="0" y="2001899"/>
          <a:ext cx="12191999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68621"/>
              <a:satOff val="16982"/>
              <a:lumOff val="112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70764" rIns="9462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Formula:</a:t>
          </a:r>
          <a:r>
            <a:rPr lang="en-US" sz="1600" kern="1200"/>
            <a:t> resilience, carbon reduction, bridges and electric vehicle (EV) charging infrastructure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Discretionary: </a:t>
          </a:r>
          <a:r>
            <a:rPr lang="en-US" sz="1600" kern="1200"/>
            <a:t>bridges, EV charging infrastructure, rural projects, resilience, wildlife crossings, and reconnecting communities</a:t>
          </a:r>
          <a:endParaRPr lang="en-US" sz="1600" kern="1200" dirty="0"/>
        </a:p>
      </dsp:txBody>
      <dsp:txXfrm>
        <a:off x="0" y="2001899"/>
        <a:ext cx="12191999" cy="1085175"/>
      </dsp:txXfrm>
    </dsp:sp>
    <dsp:sp modelId="{7AFFCF7E-D54B-44CA-8556-6B6B9F95C6DE}">
      <dsp:nvSpPr>
        <dsp:cNvPr id="0" name=""/>
        <dsp:cNvSpPr/>
      </dsp:nvSpPr>
      <dsp:spPr>
        <a:xfrm>
          <a:off x="457193" y="1810019"/>
          <a:ext cx="7010411" cy="383760"/>
        </a:xfrm>
        <a:prstGeom prst="roundRect">
          <a:avLst/>
        </a:prstGeom>
        <a:gradFill rotWithShape="0">
          <a:gsLst>
            <a:gs pos="0">
              <a:schemeClr val="accent4">
                <a:hueOff val="-168621"/>
                <a:satOff val="16982"/>
                <a:lumOff val="11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68621"/>
                <a:satOff val="16982"/>
                <a:lumOff val="11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68621"/>
                <a:satOff val="16982"/>
                <a:lumOff val="11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/>
            <a:t>More than a dozen new highway programs</a:t>
          </a:r>
          <a:r>
            <a:rPr lang="en-US" sz="1800" kern="1200"/>
            <a:t>, including:</a:t>
          </a:r>
          <a:endParaRPr lang="en-US" sz="1800" kern="1200" dirty="0"/>
        </a:p>
      </dsp:txBody>
      <dsp:txXfrm>
        <a:off x="475927" y="1828753"/>
        <a:ext cx="6972943" cy="346292"/>
      </dsp:txXfrm>
    </dsp:sp>
    <dsp:sp modelId="{C6EA81FE-A7DC-4CF7-AC8B-1CE8580A015E}">
      <dsp:nvSpPr>
        <dsp:cNvPr id="0" name=""/>
        <dsp:cNvSpPr/>
      </dsp:nvSpPr>
      <dsp:spPr>
        <a:xfrm>
          <a:off x="0" y="3365268"/>
          <a:ext cx="121919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52932"/>
              <a:satOff val="25472"/>
              <a:lumOff val="168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A8FC5-1DA3-4877-8256-5A4117F291B0}">
      <dsp:nvSpPr>
        <dsp:cNvPr id="0" name=""/>
        <dsp:cNvSpPr/>
      </dsp:nvSpPr>
      <dsp:spPr>
        <a:xfrm>
          <a:off x="419099" y="3187146"/>
          <a:ext cx="8940807" cy="383760"/>
        </a:xfrm>
        <a:prstGeom prst="roundRect">
          <a:avLst/>
        </a:prstGeom>
        <a:gradFill rotWithShape="0">
          <a:gsLst>
            <a:gs pos="0">
              <a:schemeClr val="accent4">
                <a:hueOff val="-252932"/>
                <a:satOff val="25472"/>
                <a:lumOff val="16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52932"/>
                <a:satOff val="25472"/>
                <a:lumOff val="16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52932"/>
                <a:satOff val="25472"/>
                <a:lumOff val="16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Focus on safety, bridges, climate change, resilience, and project delivery</a:t>
          </a:r>
          <a:endParaRPr lang="en-US" sz="1800" kern="1200" dirty="0"/>
        </a:p>
      </dsp:txBody>
      <dsp:txXfrm>
        <a:off x="437833" y="3205880"/>
        <a:ext cx="8903339" cy="346292"/>
      </dsp:txXfrm>
    </dsp:sp>
    <dsp:sp modelId="{37210602-5822-4F7F-92C7-6A910F7A040F}">
      <dsp:nvSpPr>
        <dsp:cNvPr id="0" name=""/>
        <dsp:cNvSpPr/>
      </dsp:nvSpPr>
      <dsp:spPr>
        <a:xfrm>
          <a:off x="0" y="3954948"/>
          <a:ext cx="121919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37242"/>
              <a:satOff val="33963"/>
              <a:lumOff val="224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F8194-E081-468D-B313-606B2901C38D}">
      <dsp:nvSpPr>
        <dsp:cNvPr id="0" name=""/>
        <dsp:cNvSpPr/>
      </dsp:nvSpPr>
      <dsp:spPr>
        <a:xfrm>
          <a:off x="435126" y="3776826"/>
          <a:ext cx="11581729" cy="383760"/>
        </a:xfrm>
        <a:prstGeom prst="roundRect">
          <a:avLst/>
        </a:prstGeom>
        <a:gradFill rotWithShape="0">
          <a:gsLst>
            <a:gs pos="0">
              <a:schemeClr val="accent4">
                <a:hueOff val="-337242"/>
                <a:satOff val="33963"/>
                <a:lumOff val="2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37242"/>
                <a:satOff val="33963"/>
                <a:lumOff val="2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37242"/>
                <a:satOff val="33963"/>
                <a:lumOff val="2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/>
            <a:t>More opportunities for local governments and other non-traditional entities</a:t>
          </a:r>
          <a:r>
            <a:rPr lang="en-US" sz="1800" u="none" kern="1200"/>
            <a:t> </a:t>
          </a:r>
          <a:r>
            <a:rPr lang="en-US" sz="1800" kern="1200"/>
            <a:t>to access new funding</a:t>
          </a:r>
          <a:endParaRPr lang="en-US" sz="1800" kern="1200" dirty="0"/>
        </a:p>
      </dsp:txBody>
      <dsp:txXfrm>
        <a:off x="453860" y="3795560"/>
        <a:ext cx="11544261" cy="346292"/>
      </dsp:txXfrm>
    </dsp:sp>
    <dsp:sp modelId="{26A5D995-2C08-42A1-8133-1C2C9DB7313E}">
      <dsp:nvSpPr>
        <dsp:cNvPr id="0" name=""/>
        <dsp:cNvSpPr/>
      </dsp:nvSpPr>
      <dsp:spPr>
        <a:xfrm>
          <a:off x="0" y="4544628"/>
          <a:ext cx="121919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421553"/>
              <a:satOff val="42454"/>
              <a:lumOff val="280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EB156-4BE4-46C7-B83B-64FA45823999}">
      <dsp:nvSpPr>
        <dsp:cNvPr id="0" name=""/>
        <dsp:cNvSpPr/>
      </dsp:nvSpPr>
      <dsp:spPr>
        <a:xfrm>
          <a:off x="431791" y="4354863"/>
          <a:ext cx="9347130" cy="383760"/>
        </a:xfrm>
        <a:prstGeom prst="roundRect">
          <a:avLst/>
        </a:prstGeom>
        <a:gradFill rotWithShape="0">
          <a:gsLst>
            <a:gs pos="0">
              <a:schemeClr val="accent4">
                <a:hueOff val="-421553"/>
                <a:satOff val="42454"/>
                <a:lumOff val="28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21553"/>
                <a:satOff val="42454"/>
                <a:lumOff val="28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21553"/>
                <a:satOff val="42454"/>
                <a:lumOff val="28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$90 B transfer (GF-&gt;HTF) to </a:t>
          </a:r>
          <a:r>
            <a:rPr lang="en-US" sz="1800" b="1" u="none" kern="1200"/>
            <a:t>keep the HTF Highway Account solvent for years</a:t>
          </a:r>
          <a:endParaRPr lang="en-US" sz="1800" u="none" kern="1200" dirty="0"/>
        </a:p>
      </dsp:txBody>
      <dsp:txXfrm>
        <a:off x="450525" y="4373597"/>
        <a:ext cx="930966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569AB-1DE1-452D-A128-1C76F229C6F8}">
      <dsp:nvSpPr>
        <dsp:cNvPr id="0" name=""/>
        <dsp:cNvSpPr/>
      </dsp:nvSpPr>
      <dsp:spPr>
        <a:xfrm>
          <a:off x="631582" y="450255"/>
          <a:ext cx="2637599" cy="2453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40903-9BF7-4D3F-AFED-1A728B9E033D}">
      <dsp:nvSpPr>
        <dsp:cNvPr id="0" name=""/>
        <dsp:cNvSpPr/>
      </dsp:nvSpPr>
      <dsp:spPr>
        <a:xfrm>
          <a:off x="0" y="24411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Reduce transportation emissions through the development of state carbon reduction strategies</a:t>
          </a:r>
        </a:p>
      </dsp:txBody>
      <dsp:txXfrm>
        <a:off x="0" y="2441110"/>
        <a:ext cx="4320000" cy="720000"/>
      </dsp:txXfrm>
    </dsp:sp>
    <dsp:sp modelId="{0E7B71C7-4B6B-452F-BD1F-2F1F6A9AF38E}">
      <dsp:nvSpPr>
        <dsp:cNvPr id="0" name=""/>
        <dsp:cNvSpPr/>
      </dsp:nvSpPr>
      <dsp:spPr>
        <a:xfrm>
          <a:off x="6089607" y="0"/>
          <a:ext cx="2696366" cy="2877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811D5-EF05-4D30-A911-A2AA30FE4311}">
      <dsp:nvSpPr>
        <dsp:cNvPr id="0" name=""/>
        <dsp:cNvSpPr/>
      </dsp:nvSpPr>
      <dsp:spPr>
        <a:xfrm>
          <a:off x="5435414" y="244110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Funding projects designed to reduce transportation emissions</a:t>
          </a:r>
        </a:p>
      </dsp:txBody>
      <dsp:txXfrm>
        <a:off x="5435414" y="2441107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AB0E1-D5A8-4F99-91BE-57BAE6FD5CF6}">
      <dsp:nvSpPr>
        <dsp:cNvPr id="0" name=""/>
        <dsp:cNvSpPr/>
      </dsp:nvSpPr>
      <dsp:spPr>
        <a:xfrm>
          <a:off x="27868" y="0"/>
          <a:ext cx="3298031" cy="40934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27" tIns="330200" rIns="257127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Enhance the resiliency of infrastructure assets, including projects to improve the resilience of surface transportation assets and evacuation routes </a:t>
          </a:r>
        </a:p>
      </dsp:txBody>
      <dsp:txXfrm>
        <a:off x="27868" y="1555523"/>
        <a:ext cx="3298031" cy="2456089"/>
      </dsp:txXfrm>
    </dsp:sp>
    <dsp:sp modelId="{F9EA5E99-A9BB-40A9-86AE-02E91883B1C7}">
      <dsp:nvSpPr>
        <dsp:cNvPr id="0" name=""/>
        <dsp:cNvSpPr/>
      </dsp:nvSpPr>
      <dsp:spPr>
        <a:xfrm>
          <a:off x="1034993" y="409348"/>
          <a:ext cx="1228044" cy="1228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214836" y="589191"/>
        <a:ext cx="868358" cy="868358"/>
      </dsp:txXfrm>
    </dsp:sp>
    <dsp:sp modelId="{26A70E00-2EE7-40E2-BE30-A776BB6211C5}">
      <dsp:nvSpPr>
        <dsp:cNvPr id="0" name=""/>
        <dsp:cNvSpPr/>
      </dsp:nvSpPr>
      <dsp:spPr>
        <a:xfrm>
          <a:off x="0" y="4093410"/>
          <a:ext cx="3298031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32A77-C4BF-4F8C-BD19-4DD3239E2837}">
      <dsp:nvSpPr>
        <dsp:cNvPr id="0" name=""/>
        <dsp:cNvSpPr/>
      </dsp:nvSpPr>
      <dsp:spPr>
        <a:xfrm>
          <a:off x="3627834" y="0"/>
          <a:ext cx="3298031" cy="409348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27" tIns="330200" rIns="257127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Ensure continuity of operations and/or rapid recovery of communities where a natural disaster has occurred </a:t>
          </a:r>
        </a:p>
      </dsp:txBody>
      <dsp:txXfrm>
        <a:off x="3627834" y="1555523"/>
        <a:ext cx="3298031" cy="2456089"/>
      </dsp:txXfrm>
    </dsp:sp>
    <dsp:sp modelId="{3AEFA673-ED0E-40A2-ABAD-DC49CDF22B95}">
      <dsp:nvSpPr>
        <dsp:cNvPr id="0" name=""/>
        <dsp:cNvSpPr/>
      </dsp:nvSpPr>
      <dsp:spPr>
        <a:xfrm>
          <a:off x="4662827" y="409348"/>
          <a:ext cx="1228044" cy="1228044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42670" y="589191"/>
        <a:ext cx="868358" cy="868358"/>
      </dsp:txXfrm>
    </dsp:sp>
    <dsp:sp modelId="{1AF8D915-0A4F-417A-BC5D-BA6FCC07BD16}">
      <dsp:nvSpPr>
        <dsp:cNvPr id="0" name=""/>
        <dsp:cNvSpPr/>
      </dsp:nvSpPr>
      <dsp:spPr>
        <a:xfrm>
          <a:off x="3627834" y="4093410"/>
          <a:ext cx="3298031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0EF16-96E5-4035-BD0C-84AEBBF4DDE5}">
      <dsp:nvSpPr>
        <dsp:cNvPr id="0" name=""/>
        <dsp:cNvSpPr/>
      </dsp:nvSpPr>
      <dsp:spPr>
        <a:xfrm>
          <a:off x="7255668" y="0"/>
          <a:ext cx="3298031" cy="409348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27" tIns="330200" rIns="257127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Utilize and improve natural coastal infrastructure</a:t>
          </a:r>
        </a:p>
      </dsp:txBody>
      <dsp:txXfrm>
        <a:off x="7255668" y="1555523"/>
        <a:ext cx="3298031" cy="2456089"/>
      </dsp:txXfrm>
    </dsp:sp>
    <dsp:sp modelId="{2DAEDDF8-E685-4E0A-995B-0793A2560F46}">
      <dsp:nvSpPr>
        <dsp:cNvPr id="0" name=""/>
        <dsp:cNvSpPr/>
      </dsp:nvSpPr>
      <dsp:spPr>
        <a:xfrm>
          <a:off x="8290662" y="409348"/>
          <a:ext cx="1228044" cy="1228044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70505" y="589191"/>
        <a:ext cx="868358" cy="868358"/>
      </dsp:txXfrm>
    </dsp:sp>
    <dsp:sp modelId="{3C56BA14-AE51-4688-9CA0-D0DEB6A8C877}">
      <dsp:nvSpPr>
        <dsp:cNvPr id="0" name=""/>
        <dsp:cNvSpPr/>
      </dsp:nvSpPr>
      <dsp:spPr>
        <a:xfrm>
          <a:off x="7255668" y="4093410"/>
          <a:ext cx="3298031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2/17/23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3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4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5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2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4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7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9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7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2/17/23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6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5.svg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2FAAA43-2AA2-2180-2917-15E8E203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90" y="1425948"/>
            <a:ext cx="3444254" cy="1091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CD3359-F818-9E32-0189-313DDA6DB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8" y="2517148"/>
            <a:ext cx="8182467" cy="911852"/>
          </a:xfrm>
        </p:spPr>
        <p:txBody>
          <a:bodyPr/>
          <a:lstStyle/>
          <a:p>
            <a:pPr algn="ctr"/>
            <a:r>
              <a:rPr lang="en-US" sz="6600" b="0" spc="-150" dirty="0">
                <a:solidFill>
                  <a:srgbClr val="395C8D"/>
                </a:solidFill>
              </a:rPr>
              <a:t> </a:t>
            </a:r>
            <a:r>
              <a:rPr lang="en-US" sz="6600" spc="-300" dirty="0">
                <a:solidFill>
                  <a:srgbClr val="395C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CF5A52-1952-8825-522B-2011CFD81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36665"/>
            <a:ext cx="8295587" cy="806675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44546A"/>
                </a:solidFill>
              </a:rPr>
              <a:t>Acting Director, Brad Wieferich, P.E.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721CD60-C41F-FEB2-C52F-632FB5FA9AF4}"/>
              </a:ext>
            </a:extLst>
          </p:cNvPr>
          <p:cNvSpPr txBox="1">
            <a:spLocks/>
          </p:cNvSpPr>
          <p:nvPr/>
        </p:nvSpPr>
        <p:spPr>
          <a:xfrm>
            <a:off x="0" y="3915184"/>
            <a:ext cx="8194235" cy="80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/>
              <a:t>February 9, 2023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6B6DF7-BA30-C68C-A0F8-2643C2E2A4D6}"/>
              </a:ext>
            </a:extLst>
          </p:cNvPr>
          <p:cNvCxnSpPr>
            <a:cxnSpLocks/>
          </p:cNvCxnSpPr>
          <p:nvPr/>
        </p:nvCxnSpPr>
        <p:spPr>
          <a:xfrm>
            <a:off x="1925977" y="5001121"/>
            <a:ext cx="13975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ichigan Aggregates Association 2020 Annual Meeting">
            <a:extLst>
              <a:ext uri="{FF2B5EF4-FFF2-40B4-BE49-F238E27FC236}">
                <a16:creationId xmlns:a16="http://schemas.microsoft.com/office/drawing/2014/main" id="{90729342-7D57-93BC-BB42-55960F0D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85" y="4416290"/>
            <a:ext cx="1662277" cy="9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467E00B-40CF-EA75-FE74-37D95790A923}"/>
              </a:ext>
            </a:extLst>
          </p:cNvPr>
          <p:cNvSpPr txBox="1">
            <a:spLocks/>
          </p:cNvSpPr>
          <p:nvPr/>
        </p:nvSpPr>
        <p:spPr>
          <a:xfrm>
            <a:off x="1706762" y="5330985"/>
            <a:ext cx="4895721" cy="80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CONFERENCE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88481D-C473-26FA-A874-0F535BA68F1F}"/>
              </a:ext>
            </a:extLst>
          </p:cNvPr>
          <p:cNvCxnSpPr>
            <a:cxnSpLocks/>
          </p:cNvCxnSpPr>
          <p:nvPr/>
        </p:nvCxnSpPr>
        <p:spPr>
          <a:xfrm>
            <a:off x="4981841" y="5001121"/>
            <a:ext cx="13975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6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39" y="334229"/>
            <a:ext cx="9779183" cy="132556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ea typeface="+mn-ea"/>
              </a:rPr>
              <a:t>Education via </a:t>
            </a:r>
            <a:br>
              <a:rPr lang="en-US" sz="4800" b="1" dirty="0">
                <a:solidFill>
                  <a:schemeClr val="tx1"/>
                </a:solidFill>
                <a:ea typeface="+mn-ea"/>
              </a:rPr>
            </a:br>
            <a:r>
              <a:rPr lang="en-US" sz="4800" b="1" dirty="0">
                <a:solidFill>
                  <a:schemeClr val="tx1"/>
                </a:solidFill>
                <a:ea typeface="+mn-ea"/>
              </a:rPr>
              <a:t>Work Zones 101-page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AD721-41B5-9CE6-4D7F-052EADDF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97" y="1880623"/>
            <a:ext cx="6604175" cy="2407836"/>
          </a:xfrm>
          <a:prstGeom prst="rect">
            <a:avLst/>
          </a:prstGeom>
          <a:noFill/>
          <a:ln w="9525">
            <a:solidFill>
              <a:srgbClr val="8593A8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3E88894-F0B3-46AB-FBD6-10035463F5D0}"/>
              </a:ext>
            </a:extLst>
          </p:cNvPr>
          <p:cNvSpPr txBox="1">
            <a:spLocks/>
          </p:cNvSpPr>
          <p:nvPr/>
        </p:nvSpPr>
        <p:spPr>
          <a:xfrm>
            <a:off x="1210762" y="3084541"/>
            <a:ext cx="9509760" cy="409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u="sng">
                <a:latin typeface="+mj-lt"/>
                <a:ea typeface="+mj-ea"/>
                <a:cs typeface="+mj-cs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en-US" u="none" dirty="0"/>
              <a:t>Users can take themselves on a self paced Intro to Work Zones.</a:t>
            </a:r>
          </a:p>
          <a:p>
            <a:r>
              <a:rPr lang="en-US" u="none" dirty="0"/>
              <a:t> This includes knowing your signs, your equipment, the process, speed limits and closure types</a:t>
            </a:r>
          </a:p>
        </p:txBody>
      </p:sp>
    </p:spTree>
    <p:extLst>
      <p:ext uri="{BB962C8B-B14F-4D97-AF65-F5344CB8AC3E}">
        <p14:creationId xmlns:p14="http://schemas.microsoft.com/office/powerpoint/2010/main" val="4558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186813"/>
            <a:ext cx="3505495" cy="2251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Safety Collaboration Special Provision </a:t>
            </a:r>
            <a:r>
              <a: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1174E3-63AA-594F-6B2A-9C2674517AC9}"/>
              </a:ext>
            </a:extLst>
          </p:cNvPr>
          <p:cNvSpPr txBox="1">
            <a:spLocks/>
          </p:cNvSpPr>
          <p:nvPr/>
        </p:nvSpPr>
        <p:spPr>
          <a:xfrm>
            <a:off x="649348" y="2657856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Previously approved Special Provision may be destined to be a Frequently Used Special Provision in 2024</a:t>
            </a:r>
          </a:p>
          <a:p>
            <a:pPr algn="ctr">
              <a:spcAft>
                <a:spcPts val="600"/>
              </a:spcAft>
            </a:pPr>
            <a:endParaRPr lang="en-US" sz="2000" b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Honors commitment to collaborate on necessary safety improvements</a:t>
            </a:r>
            <a:b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2000" b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0760B-C713-FC88-9E12-795DE168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83" y="807593"/>
            <a:ext cx="4990688" cy="5239568"/>
          </a:xfrm>
          <a:prstGeom prst="rect">
            <a:avLst/>
          </a:prstGeom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7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79AF-8A63-FB90-BDDE-365469EA5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901" y="2235200"/>
            <a:ext cx="8050491" cy="2387600"/>
          </a:xfrm>
        </p:spPr>
        <p:txBody>
          <a:bodyPr/>
          <a:lstStyle/>
          <a:p>
            <a:r>
              <a:rPr lang="en-US" sz="8800" b="1" spc="600" dirty="0">
                <a:solidFill>
                  <a:schemeClr val="tx1"/>
                </a:solidFill>
              </a:rPr>
              <a:t>IIJA Impact </a:t>
            </a:r>
            <a:br>
              <a:rPr lang="en-US" sz="8800" b="1" spc="600" dirty="0">
                <a:solidFill>
                  <a:schemeClr val="tx1"/>
                </a:solidFill>
              </a:rPr>
            </a:br>
            <a:r>
              <a:rPr lang="en-US" sz="8800" b="1" spc="600" dirty="0">
                <a:solidFill>
                  <a:schemeClr val="tx1"/>
                </a:solidFill>
              </a:rPr>
              <a:t>&amp; Plans </a:t>
            </a:r>
            <a:endParaRPr lang="en-US" sz="8800" spc="600" dirty="0"/>
          </a:p>
        </p:txBody>
      </p:sp>
    </p:spTree>
    <p:extLst>
      <p:ext uri="{BB962C8B-B14F-4D97-AF65-F5344CB8AC3E}">
        <p14:creationId xmlns:p14="http://schemas.microsoft.com/office/powerpoint/2010/main" val="255744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70" y="502063"/>
            <a:ext cx="9235459" cy="1325563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IIJA Funding Overview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$1.2 Trillion in Total Infrastructure Investment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497336A-7B81-07EA-1D84-64A136549F03}"/>
              </a:ext>
            </a:extLst>
          </p:cNvPr>
          <p:cNvSpPr txBox="1">
            <a:spLocks/>
          </p:cNvSpPr>
          <p:nvPr/>
        </p:nvSpPr>
        <p:spPr>
          <a:xfrm>
            <a:off x="-292657" y="2695844"/>
            <a:ext cx="10443420" cy="3469649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74320"/>
            <a:r>
              <a:rPr lang="en-US" sz="1800" b="1" dirty="0">
                <a:latin typeface="CircularXXWeb-Bold"/>
              </a:rPr>
              <a:t>Road, Bridges, &amp; Major Projects - $110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Passenger and Freight Rail - $66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Power and Grid - $65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Broadband - $65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Water Infrastructure - $55 Billion</a:t>
            </a:r>
          </a:p>
          <a:p>
            <a:pPr lvl="1" indent="-274320"/>
            <a:r>
              <a:rPr lang="en-US" sz="1800" b="1" dirty="0">
                <a:latin typeface="CircularXXWeb-Bold"/>
              </a:rPr>
              <a:t>Resiliency - $47.2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Public Transit - $39.2 Billion</a:t>
            </a:r>
          </a:p>
          <a:p>
            <a:pPr lvl="1" indent="-274320"/>
            <a:endParaRPr lang="en-US" sz="1800" dirty="0">
              <a:latin typeface="CircularXXWeb-Bold"/>
            </a:endParaRPr>
          </a:p>
          <a:p>
            <a:pPr lvl="1" indent="-274320"/>
            <a:endParaRPr lang="en-US" sz="1800" dirty="0">
              <a:latin typeface="CircularXXWeb-Bold"/>
            </a:endParaRPr>
          </a:p>
          <a:p>
            <a:pPr lvl="1" indent="-274320"/>
            <a:endParaRPr lang="en-US" sz="1800" dirty="0">
              <a:latin typeface="CircularXXWeb-Bold"/>
            </a:endParaRPr>
          </a:p>
          <a:p>
            <a:pPr marL="411480" lvl="1" indent="0">
              <a:buNone/>
            </a:pPr>
            <a:endParaRPr lang="en-US" sz="1800" dirty="0">
              <a:latin typeface="CircularXXWeb-Bold"/>
            </a:endParaRPr>
          </a:p>
          <a:p>
            <a:pPr lvl="1" indent="-274320"/>
            <a:r>
              <a:rPr lang="en-US" sz="1800" dirty="0">
                <a:latin typeface="CircularXXWeb-Bold"/>
              </a:rPr>
              <a:t>Airports - $25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Addressing Legacy Pollution - $21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Ports and Waterways - $17 Billion</a:t>
            </a:r>
          </a:p>
          <a:p>
            <a:pPr lvl="1" indent="-274320"/>
            <a:r>
              <a:rPr lang="en-US" sz="1800" b="1" dirty="0">
                <a:latin typeface="CircularXXWeb-Bold"/>
              </a:rPr>
              <a:t>Safety - $11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Western Water Infrastructure - $8.3 Billion</a:t>
            </a:r>
          </a:p>
          <a:p>
            <a:pPr lvl="1" indent="-274320"/>
            <a:r>
              <a:rPr lang="en-US" sz="1800" dirty="0">
                <a:latin typeface="CircularXXWeb-Bold"/>
              </a:rPr>
              <a:t>Clean School Buses and Ferries - $7.5 Billion</a:t>
            </a:r>
          </a:p>
          <a:p>
            <a:pPr lvl="1" indent="-274320"/>
            <a:r>
              <a:rPr lang="en-US" sz="1800" b="1" dirty="0">
                <a:latin typeface="CircularXXWeb-Bold"/>
              </a:rPr>
              <a:t>Electric Vehicle Charging - $7.5 Billion</a:t>
            </a:r>
          </a:p>
          <a:p>
            <a:pPr lvl="1" indent="-274320"/>
            <a:r>
              <a:rPr lang="en-US" sz="1800" b="1" dirty="0">
                <a:latin typeface="CircularXXWeb-Bold"/>
              </a:rPr>
              <a:t>Reconnecting Communities - $1 Billion</a:t>
            </a:r>
          </a:p>
          <a:p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C4E032-27F1-CEB1-EC18-480E969BC450}"/>
              </a:ext>
            </a:extLst>
          </p:cNvPr>
          <p:cNvSpPr txBox="1"/>
          <p:nvPr/>
        </p:nvSpPr>
        <p:spPr>
          <a:xfrm>
            <a:off x="120072" y="2018483"/>
            <a:ext cx="9633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u="sng" dirty="0">
                <a:latin typeface="CircularXXWeb-Bold"/>
              </a:rPr>
              <a:t>$550 Billion in new federal money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6B6EFE-8CD1-5E70-B086-7CEF270C8046}"/>
              </a:ext>
            </a:extLst>
          </p:cNvPr>
          <p:cNvSpPr txBox="1"/>
          <p:nvPr/>
        </p:nvSpPr>
        <p:spPr>
          <a:xfrm>
            <a:off x="0" y="5633004"/>
            <a:ext cx="9753600" cy="3416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CircularXXWeb-Bold"/>
              </a:rPr>
              <a:t>* Sectors with new Highway Program Funding Bolded</a:t>
            </a:r>
          </a:p>
        </p:txBody>
      </p:sp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A2850-23AF-A249-8907-5DAF2E2D226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4BFA2DAC-D38A-F519-7DFA-E5352FED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8764"/>
            <a:ext cx="12192000" cy="7511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Points of IIJA Highway Provisions</a:t>
            </a:r>
          </a:p>
        </p:txBody>
      </p:sp>
      <p:graphicFrame>
        <p:nvGraphicFramePr>
          <p:cNvPr id="81" name="Content Placeholder 2">
            <a:extLst>
              <a:ext uri="{FF2B5EF4-FFF2-40B4-BE49-F238E27FC236}">
                <a16:creationId xmlns:a16="http://schemas.microsoft.com/office/drawing/2014/main" id="{5F0902E1-436A-0FBF-064C-BA9EDC93E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135620"/>
              </p:ext>
            </p:extLst>
          </p:nvPr>
        </p:nvGraphicFramePr>
        <p:xfrm>
          <a:off x="1" y="1550737"/>
          <a:ext cx="12191999" cy="496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F36A276C-EC3E-8022-7BA6-EB4CE67ADE49}"/>
              </a:ext>
            </a:extLst>
          </p:cNvPr>
          <p:cNvSpPr/>
          <p:nvPr/>
        </p:nvSpPr>
        <p:spPr>
          <a:xfrm>
            <a:off x="267629" y="2632024"/>
            <a:ext cx="6535564" cy="3880773"/>
          </a:xfrm>
          <a:prstGeom prst="round1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8F9EC-493F-FB7C-50AD-21C06FD84910}"/>
              </a:ext>
            </a:extLst>
          </p:cNvPr>
          <p:cNvSpPr txBox="1">
            <a:spLocks/>
          </p:cNvSpPr>
          <p:nvPr/>
        </p:nvSpPr>
        <p:spPr>
          <a:xfrm>
            <a:off x="428589" y="595559"/>
            <a:ext cx="6213644" cy="1940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Michigan Main</a:t>
            </a:r>
          </a:p>
          <a:p>
            <a:pPr algn="ctr"/>
            <a:r>
              <a:rPr lang="en-US" sz="6000" b="1"/>
              <a:t>Streets Approach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24F3-804D-43D1-DF8C-7708C60CCA20}"/>
              </a:ext>
            </a:extLst>
          </p:cNvPr>
          <p:cNvSpPr txBox="1">
            <a:spLocks/>
          </p:cNvSpPr>
          <p:nvPr/>
        </p:nvSpPr>
        <p:spPr>
          <a:xfrm>
            <a:off x="576701" y="2830134"/>
            <a:ext cx="6338003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Safety and Access for All Users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Dig Once Approach</a:t>
            </a:r>
          </a:p>
          <a:p>
            <a:r>
              <a:rPr lang="en-US" sz="2400" dirty="0">
                <a:solidFill>
                  <a:schemeClr val="bg1"/>
                </a:solidFill>
              </a:rPr>
              <a:t>Drinking Water Systems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Storm Water/Climate Change Resiliency</a:t>
            </a:r>
          </a:p>
          <a:p>
            <a:r>
              <a:rPr lang="en-US" sz="2400" dirty="0">
                <a:solidFill>
                  <a:schemeClr val="bg1"/>
                </a:solidFill>
              </a:rPr>
              <a:t>Broadband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Electrification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Leverage IIJA Discretionary Grants &amp; Other Infrastructure Funding Categories</a:t>
            </a:r>
          </a:p>
        </p:txBody>
      </p:sp>
      <p:pic>
        <p:nvPicPr>
          <p:cNvPr id="5" name="Content Placeholder 5" descr="A picture containing text, building, city, road&#10;&#10;Description automatically generated">
            <a:extLst>
              <a:ext uri="{FF2B5EF4-FFF2-40B4-BE49-F238E27FC236}">
                <a16:creationId xmlns:a16="http://schemas.microsoft.com/office/drawing/2014/main" id="{B598FC6D-2CB2-F89A-CDFB-A1188D99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r="38105"/>
          <a:stretch/>
        </p:blipFill>
        <p:spPr>
          <a:xfrm>
            <a:off x="6803193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460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3C95E-0704-DFE6-E4FC-2F0D7E0471B3}"/>
              </a:ext>
            </a:extLst>
          </p:cNvPr>
          <p:cNvSpPr txBox="1">
            <a:spLocks/>
          </p:cNvSpPr>
          <p:nvPr/>
        </p:nvSpPr>
        <p:spPr>
          <a:xfrm>
            <a:off x="89566" y="335647"/>
            <a:ext cx="10716282" cy="1375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Available to a Range of Recipients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5A1F2-0246-2DFF-A464-1C11B20A3442}"/>
              </a:ext>
            </a:extLst>
          </p:cNvPr>
          <p:cNvSpPr txBox="1"/>
          <p:nvPr/>
        </p:nvSpPr>
        <p:spPr>
          <a:xfrm>
            <a:off x="8710839" y="1925124"/>
            <a:ext cx="3262743" cy="4003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Note: </a:t>
            </a:r>
            <a:r>
              <a:rPr lang="en-US" dirty="0">
                <a:latin typeface="+mj-lt"/>
                <a:ea typeface="+mj-ea"/>
                <a:cs typeface="+mj-cs"/>
              </a:rPr>
              <a:t>This table does not include all IIJA programs or eligible entities, and there are additional nuances not represented in this table. </a:t>
            </a:r>
          </a:p>
          <a:p>
            <a:pPr marL="0" marR="0" lvl="0" indent="0" fontAlgn="auto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457200" fontAlgn="auto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dirty="0">
                <a:latin typeface="+mj-lt"/>
                <a:ea typeface="+mj-ea"/>
                <a:cs typeface="+mj-cs"/>
              </a:rPr>
              <a:t>”PA” means a special purpose district or public authority with a transportation function; FLMA means Federal Land Management Agency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305920DC-820F-57F5-3D6E-6683ACD34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81869"/>
              </p:ext>
            </p:extLst>
          </p:nvPr>
        </p:nvGraphicFramePr>
        <p:xfrm>
          <a:off x="218418" y="1398128"/>
          <a:ext cx="8369300" cy="485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76957739"/>
                    </a:ext>
                  </a:extLst>
                </a:gridCol>
                <a:gridCol w="660187">
                  <a:extLst>
                    <a:ext uri="{9D8B030D-6E8A-4147-A177-3AD203B41FA5}">
                      <a16:colId xmlns:a16="http://schemas.microsoft.com/office/drawing/2014/main" val="57100310"/>
                    </a:ext>
                  </a:extLst>
                </a:gridCol>
                <a:gridCol w="495252">
                  <a:extLst>
                    <a:ext uri="{9D8B030D-6E8A-4147-A177-3AD203B41FA5}">
                      <a16:colId xmlns:a16="http://schemas.microsoft.com/office/drawing/2014/main" val="3407167489"/>
                    </a:ext>
                  </a:extLst>
                </a:gridCol>
                <a:gridCol w="640203">
                  <a:extLst>
                    <a:ext uri="{9D8B030D-6E8A-4147-A177-3AD203B41FA5}">
                      <a16:colId xmlns:a16="http://schemas.microsoft.com/office/drawing/2014/main" val="2072273042"/>
                    </a:ext>
                  </a:extLst>
                </a:gridCol>
                <a:gridCol w="603966">
                  <a:extLst>
                    <a:ext uri="{9D8B030D-6E8A-4147-A177-3AD203B41FA5}">
                      <a16:colId xmlns:a16="http://schemas.microsoft.com/office/drawing/2014/main" val="3968964557"/>
                    </a:ext>
                  </a:extLst>
                </a:gridCol>
                <a:gridCol w="446935">
                  <a:extLst>
                    <a:ext uri="{9D8B030D-6E8A-4147-A177-3AD203B41FA5}">
                      <a16:colId xmlns:a16="http://schemas.microsoft.com/office/drawing/2014/main" val="1217337401"/>
                    </a:ext>
                  </a:extLst>
                </a:gridCol>
                <a:gridCol w="773076">
                  <a:extLst>
                    <a:ext uri="{9D8B030D-6E8A-4147-A177-3AD203B41FA5}">
                      <a16:colId xmlns:a16="http://schemas.microsoft.com/office/drawing/2014/main" val="2226084168"/>
                    </a:ext>
                  </a:extLst>
                </a:gridCol>
                <a:gridCol w="634881">
                  <a:extLst>
                    <a:ext uri="{9D8B030D-6E8A-4147-A177-3AD203B41FA5}">
                      <a16:colId xmlns:a16="http://schemas.microsoft.com/office/drawing/2014/main" val="423597826"/>
                    </a:ext>
                  </a:extLst>
                </a:gridCol>
              </a:tblGrid>
              <a:tr h="3258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Program Examples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MPO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Tribe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PA*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Territory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FLMA*</a:t>
                      </a:r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2494535254"/>
                  </a:ext>
                </a:extLst>
              </a:tr>
              <a:tr h="325859">
                <a:tc>
                  <a:txBody>
                    <a:bodyPr/>
                    <a:lstStyle/>
                    <a:p>
                      <a:r>
                        <a:rPr lang="en-US" sz="1400" b="1"/>
                        <a:t>Apportioned programs (formula)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90860047"/>
                  </a:ext>
                </a:extLst>
              </a:tr>
              <a:tr h="325859">
                <a:tc>
                  <a:txBody>
                    <a:bodyPr/>
                    <a:lstStyle/>
                    <a:p>
                      <a:r>
                        <a:rPr lang="en-US" sz="1400" b="1"/>
                        <a:t>Bridge Program (formula)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591936210"/>
                  </a:ext>
                </a:extLst>
              </a:tr>
              <a:tr h="384203">
                <a:tc>
                  <a:txBody>
                    <a:bodyPr/>
                    <a:lstStyle/>
                    <a:p>
                      <a:r>
                        <a:rPr lang="en-US" sz="1400" b="1"/>
                        <a:t>National Electric Vehicle Formula Program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592169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/>
                        <a:t>Safe Streets and Roads for All program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875046001"/>
                  </a:ext>
                </a:extLst>
              </a:tr>
              <a:tr h="325859">
                <a:tc>
                  <a:txBody>
                    <a:bodyPr/>
                    <a:lstStyle/>
                    <a:p>
                      <a:r>
                        <a:rPr lang="en-US" sz="1400" b="1"/>
                        <a:t>PROTECT Grants (discretionary)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300973827"/>
                  </a:ext>
                </a:extLst>
              </a:tr>
              <a:tr h="410741">
                <a:tc>
                  <a:txBody>
                    <a:bodyPr/>
                    <a:lstStyle/>
                    <a:p>
                      <a:r>
                        <a:rPr lang="en-US" sz="1400" b="1"/>
                        <a:t>Charging and Fueling Infrastructure Program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818595972"/>
                  </a:ext>
                </a:extLst>
              </a:tr>
              <a:tr h="325859">
                <a:tc>
                  <a:txBody>
                    <a:bodyPr/>
                    <a:lstStyle/>
                    <a:p>
                      <a:r>
                        <a:rPr lang="en-US" sz="1400" b="1"/>
                        <a:t>Congestion Relief Program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806332864"/>
                  </a:ext>
                </a:extLst>
              </a:tr>
              <a:tr h="359941">
                <a:tc>
                  <a:txBody>
                    <a:bodyPr/>
                    <a:lstStyle/>
                    <a:p>
                      <a:r>
                        <a:rPr lang="en-US" sz="1400" b="1"/>
                        <a:t>Bridge Investment Program (discretionary)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160861927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b="1"/>
                        <a:t>Reconnecting Communities Pilot Program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148156525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b="1"/>
                        <a:t>Rural Surface Transportation Grants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1684573829"/>
                  </a:ext>
                </a:extLst>
              </a:tr>
              <a:tr h="325859">
                <a:tc>
                  <a:txBody>
                    <a:bodyPr/>
                    <a:lstStyle/>
                    <a:p>
                      <a:r>
                        <a:rPr lang="en-US" sz="1400" b="1"/>
                        <a:t>INFRA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1423942980"/>
                  </a:ext>
                </a:extLst>
              </a:tr>
              <a:tr h="325859">
                <a:tc>
                  <a:txBody>
                    <a:bodyPr/>
                    <a:lstStyle/>
                    <a:p>
                      <a:r>
                        <a:rPr lang="en-US" sz="1400" b="1"/>
                        <a:t>Nat’l Infra. Project Assistance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11090151"/>
                  </a:ext>
                </a:extLst>
              </a:tr>
              <a:tr h="351582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Local and Regional Project Assistance</a:t>
                      </a:r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</a:t>
                      </a:r>
                      <a:endParaRPr lang="en-US" sz="1400"/>
                    </a:p>
                  </a:txBody>
                  <a:tcPr marL="23851" marR="23851" marT="11925" marB="11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23851" marR="23851" marT="11925" marB="11925" anchor="ctr"/>
                </a:tc>
                <a:extLst>
                  <a:ext uri="{0D108BD9-81ED-4DB2-BD59-A6C34878D82A}">
                    <a16:rowId xmlns:a16="http://schemas.microsoft.com/office/drawing/2014/main" val="312719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8780C3-E37B-32BC-3F95-9C00D10B851D}"/>
              </a:ext>
            </a:extLst>
          </p:cNvPr>
          <p:cNvSpPr/>
          <p:nvPr/>
        </p:nvSpPr>
        <p:spPr>
          <a:xfrm>
            <a:off x="0" y="4562741"/>
            <a:ext cx="12192000" cy="9616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7CF207-5754-97DB-A504-7C764A27DA60}"/>
              </a:ext>
            </a:extLst>
          </p:cNvPr>
          <p:cNvCxnSpPr/>
          <p:nvPr/>
        </p:nvCxnSpPr>
        <p:spPr>
          <a:xfrm>
            <a:off x="68640" y="3855334"/>
            <a:ext cx="12192000" cy="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DC1517-C011-DF91-5C1E-3E1BB6193DD5}"/>
              </a:ext>
            </a:extLst>
          </p:cNvPr>
          <p:cNvCxnSpPr/>
          <p:nvPr/>
        </p:nvCxnSpPr>
        <p:spPr>
          <a:xfrm>
            <a:off x="-1" y="4562741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48CB0AD1-C973-02BA-613B-B85EA943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16" y="103940"/>
            <a:ext cx="10197494" cy="10994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Reduction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Purpose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EC6728-8ADF-5D04-1D46-86131BD11726}"/>
              </a:ext>
            </a:extLst>
          </p:cNvPr>
          <p:cNvGrpSpPr/>
          <p:nvPr/>
        </p:nvGrpSpPr>
        <p:grpSpPr>
          <a:xfrm>
            <a:off x="-120074" y="1433014"/>
            <a:ext cx="12312073" cy="1749281"/>
            <a:chOff x="-90122" y="1655489"/>
            <a:chExt cx="12282122" cy="2058522"/>
          </a:xfrm>
        </p:grpSpPr>
        <p:pic>
          <p:nvPicPr>
            <p:cNvPr id="3" name="Graphic 2" descr="Deciduous tree with solid fill">
              <a:extLst>
                <a:ext uri="{FF2B5EF4-FFF2-40B4-BE49-F238E27FC236}">
                  <a16:creationId xmlns:a16="http://schemas.microsoft.com/office/drawing/2014/main" id="{B6BF940E-3326-F0E8-74C4-53320CCB2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90122" y="2262134"/>
              <a:ext cx="1236701" cy="1277900"/>
            </a:xfrm>
            <a:prstGeom prst="rect">
              <a:avLst/>
            </a:prstGeom>
          </p:spPr>
        </p:pic>
        <p:pic>
          <p:nvPicPr>
            <p:cNvPr id="4" name="Graphic 3" descr="Forest scene with solid fill">
              <a:extLst>
                <a:ext uri="{FF2B5EF4-FFF2-40B4-BE49-F238E27FC236}">
                  <a16:creationId xmlns:a16="http://schemas.microsoft.com/office/drawing/2014/main" id="{55505EAF-E5FB-193C-9A4C-4D31D9ADF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8028"/>
            <a:stretch/>
          </p:blipFill>
          <p:spPr>
            <a:xfrm>
              <a:off x="15230" y="1811288"/>
              <a:ext cx="667084" cy="1902723"/>
            </a:xfrm>
            <a:prstGeom prst="rect">
              <a:avLst/>
            </a:prstGeom>
          </p:spPr>
        </p:pic>
        <p:pic>
          <p:nvPicPr>
            <p:cNvPr id="5" name="Graphic 4" descr="Fir tree with solid fill">
              <a:extLst>
                <a:ext uri="{FF2B5EF4-FFF2-40B4-BE49-F238E27FC236}">
                  <a16:creationId xmlns:a16="http://schemas.microsoft.com/office/drawing/2014/main" id="{9134D823-2A8F-87B0-618B-CD8D60817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59208"/>
            <a:stretch/>
          </p:blipFill>
          <p:spPr>
            <a:xfrm>
              <a:off x="15230" y="2454053"/>
              <a:ext cx="512999" cy="1038458"/>
            </a:xfrm>
            <a:prstGeom prst="rect">
              <a:avLst/>
            </a:prstGeom>
          </p:spPr>
        </p:pic>
        <p:pic>
          <p:nvPicPr>
            <p:cNvPr id="7" name="Graphic 6" descr="Deciduous tree with solid fill">
              <a:extLst>
                <a:ext uri="{FF2B5EF4-FFF2-40B4-BE49-F238E27FC236}">
                  <a16:creationId xmlns:a16="http://schemas.microsoft.com/office/drawing/2014/main" id="{3EACCB27-C55A-4A65-8556-150A022E9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55371" y="2192270"/>
              <a:ext cx="1236701" cy="1277900"/>
            </a:xfrm>
            <a:prstGeom prst="rect">
              <a:avLst/>
            </a:prstGeom>
          </p:spPr>
        </p:pic>
        <p:pic>
          <p:nvPicPr>
            <p:cNvPr id="8" name="Graphic 7" descr="Deciduous tree with solid fill">
              <a:extLst>
                <a:ext uri="{FF2B5EF4-FFF2-40B4-BE49-F238E27FC236}">
                  <a16:creationId xmlns:a16="http://schemas.microsoft.com/office/drawing/2014/main" id="{AD83E156-3426-E51D-C24D-591ADB5C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953" y="2182609"/>
              <a:ext cx="1236701" cy="1277900"/>
            </a:xfrm>
            <a:prstGeom prst="rect">
              <a:avLst/>
            </a:prstGeom>
          </p:spPr>
        </p:pic>
        <p:pic>
          <p:nvPicPr>
            <p:cNvPr id="9" name="Graphic 8" descr="Forest scene with solid fill">
              <a:extLst>
                <a:ext uri="{FF2B5EF4-FFF2-40B4-BE49-F238E27FC236}">
                  <a16:creationId xmlns:a16="http://schemas.microsoft.com/office/drawing/2014/main" id="{2E43BC66-6805-95B6-984D-E62AD76F0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0922" y="1731763"/>
              <a:ext cx="2086467" cy="1902723"/>
            </a:xfrm>
            <a:prstGeom prst="rect">
              <a:avLst/>
            </a:prstGeom>
          </p:spPr>
        </p:pic>
        <p:pic>
          <p:nvPicPr>
            <p:cNvPr id="10" name="Graphic 9" descr="Fir tree with solid fill">
              <a:extLst>
                <a:ext uri="{FF2B5EF4-FFF2-40B4-BE49-F238E27FC236}">
                  <a16:creationId xmlns:a16="http://schemas.microsoft.com/office/drawing/2014/main" id="{84A3F9AF-B116-22BC-C37C-99D3FD47B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55724" y="2675026"/>
              <a:ext cx="893674" cy="737959"/>
            </a:xfrm>
            <a:prstGeom prst="rect">
              <a:avLst/>
            </a:prstGeom>
          </p:spPr>
        </p:pic>
        <p:pic>
          <p:nvPicPr>
            <p:cNvPr id="11" name="Graphic 10" descr="Fir tree with solid fill">
              <a:extLst>
                <a:ext uri="{FF2B5EF4-FFF2-40B4-BE49-F238E27FC236}">
                  <a16:creationId xmlns:a16="http://schemas.microsoft.com/office/drawing/2014/main" id="{267BF984-B950-F4EC-D344-A7DFFF937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4020" y="2327004"/>
              <a:ext cx="1372684" cy="1133505"/>
            </a:xfrm>
            <a:prstGeom prst="rect">
              <a:avLst/>
            </a:prstGeom>
          </p:spPr>
        </p:pic>
        <p:pic>
          <p:nvPicPr>
            <p:cNvPr id="12" name="Graphic 11" descr="Deciduous tree with solid fill">
              <a:extLst>
                <a:ext uri="{FF2B5EF4-FFF2-40B4-BE49-F238E27FC236}">
                  <a16:creationId xmlns:a16="http://schemas.microsoft.com/office/drawing/2014/main" id="{53F35E1E-E1E8-9F69-7CCB-5632B9D21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58626" y="2144747"/>
              <a:ext cx="1236701" cy="1277900"/>
            </a:xfrm>
            <a:prstGeom prst="rect">
              <a:avLst/>
            </a:prstGeom>
          </p:spPr>
        </p:pic>
        <p:pic>
          <p:nvPicPr>
            <p:cNvPr id="13" name="Graphic 12" descr="Deciduous tree with solid fill">
              <a:extLst>
                <a:ext uri="{FF2B5EF4-FFF2-40B4-BE49-F238E27FC236}">
                  <a16:creationId xmlns:a16="http://schemas.microsoft.com/office/drawing/2014/main" id="{B8720363-2E5D-0B15-F6AF-8F26DC5E3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98208" y="2135086"/>
              <a:ext cx="1236701" cy="1277900"/>
            </a:xfrm>
            <a:prstGeom prst="rect">
              <a:avLst/>
            </a:prstGeom>
          </p:spPr>
        </p:pic>
        <p:pic>
          <p:nvPicPr>
            <p:cNvPr id="14" name="Graphic 13" descr="Forest scene with solid fill">
              <a:extLst>
                <a:ext uri="{FF2B5EF4-FFF2-40B4-BE49-F238E27FC236}">
                  <a16:creationId xmlns:a16="http://schemas.microsoft.com/office/drawing/2014/main" id="{E8959945-E94D-C3BC-646A-C786F03D3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84177" y="1684240"/>
              <a:ext cx="2086467" cy="1902723"/>
            </a:xfrm>
            <a:prstGeom prst="rect">
              <a:avLst/>
            </a:prstGeom>
          </p:spPr>
        </p:pic>
        <p:pic>
          <p:nvPicPr>
            <p:cNvPr id="15" name="Graphic 14" descr="Fir tree with solid fill">
              <a:extLst>
                <a:ext uri="{FF2B5EF4-FFF2-40B4-BE49-F238E27FC236}">
                  <a16:creationId xmlns:a16="http://schemas.microsoft.com/office/drawing/2014/main" id="{12846A1C-616F-FA0B-9576-E20FB6CC5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57226" y="2309991"/>
              <a:ext cx="1257581" cy="1103420"/>
            </a:xfrm>
            <a:prstGeom prst="rect">
              <a:avLst/>
            </a:prstGeom>
          </p:spPr>
        </p:pic>
        <p:pic>
          <p:nvPicPr>
            <p:cNvPr id="16" name="Graphic 15" descr="Fir tree with solid fill">
              <a:extLst>
                <a:ext uri="{FF2B5EF4-FFF2-40B4-BE49-F238E27FC236}">
                  <a16:creationId xmlns:a16="http://schemas.microsoft.com/office/drawing/2014/main" id="{CB7224C5-7C56-FB81-8221-AF6794D52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7275" y="2523316"/>
              <a:ext cx="1077397" cy="889670"/>
            </a:xfrm>
            <a:prstGeom prst="rect">
              <a:avLst/>
            </a:prstGeom>
          </p:spPr>
        </p:pic>
        <p:pic>
          <p:nvPicPr>
            <p:cNvPr id="17" name="Graphic 16" descr="Deciduous tree with solid fill">
              <a:extLst>
                <a:ext uri="{FF2B5EF4-FFF2-40B4-BE49-F238E27FC236}">
                  <a16:creationId xmlns:a16="http://schemas.microsoft.com/office/drawing/2014/main" id="{AD8F39C0-61A8-3EAF-6D55-DB1117D2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5491" y="2115996"/>
              <a:ext cx="1236701" cy="1277900"/>
            </a:xfrm>
            <a:prstGeom prst="rect">
              <a:avLst/>
            </a:prstGeom>
          </p:spPr>
        </p:pic>
        <p:pic>
          <p:nvPicPr>
            <p:cNvPr id="18" name="Graphic 17" descr="Deciduous tree with solid fill">
              <a:extLst>
                <a:ext uri="{FF2B5EF4-FFF2-40B4-BE49-F238E27FC236}">
                  <a16:creationId xmlns:a16="http://schemas.microsoft.com/office/drawing/2014/main" id="{588F19FA-F6DD-DC56-6348-2086F0D4D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0709"/>
            <a:stretch/>
          </p:blipFill>
          <p:spPr>
            <a:xfrm>
              <a:off x="11335073" y="2106335"/>
              <a:ext cx="856927" cy="1277900"/>
            </a:xfrm>
            <a:prstGeom prst="rect">
              <a:avLst/>
            </a:prstGeom>
          </p:spPr>
        </p:pic>
        <p:pic>
          <p:nvPicPr>
            <p:cNvPr id="19" name="Graphic 18" descr="Forest scene with solid fill">
              <a:extLst>
                <a:ext uri="{FF2B5EF4-FFF2-40B4-BE49-F238E27FC236}">
                  <a16:creationId xmlns:a16="http://schemas.microsoft.com/office/drawing/2014/main" id="{88C19965-A0C3-1B52-3FB6-92319332F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21042" y="1655489"/>
              <a:ext cx="2086467" cy="1902723"/>
            </a:xfrm>
            <a:prstGeom prst="rect">
              <a:avLst/>
            </a:prstGeom>
          </p:spPr>
        </p:pic>
        <p:pic>
          <p:nvPicPr>
            <p:cNvPr id="20" name="Graphic 19" descr="Fir tree with solid fill">
              <a:extLst>
                <a:ext uri="{FF2B5EF4-FFF2-40B4-BE49-F238E27FC236}">
                  <a16:creationId xmlns:a16="http://schemas.microsoft.com/office/drawing/2014/main" id="{A8632D77-3293-11AA-BA8E-C3E46EE34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34036" y="2617633"/>
              <a:ext cx="927775" cy="766118"/>
            </a:xfrm>
            <a:prstGeom prst="rect">
              <a:avLst/>
            </a:prstGeom>
          </p:spPr>
        </p:pic>
        <p:pic>
          <p:nvPicPr>
            <p:cNvPr id="21" name="Graphic 20" descr="Fir tree with solid fill">
              <a:extLst>
                <a:ext uri="{FF2B5EF4-FFF2-40B4-BE49-F238E27FC236}">
                  <a16:creationId xmlns:a16="http://schemas.microsoft.com/office/drawing/2014/main" id="{AEF949FB-EF99-001A-B0CD-65E28F11A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24140" y="2387686"/>
              <a:ext cx="1206829" cy="996549"/>
            </a:xfrm>
            <a:prstGeom prst="rect">
              <a:avLst/>
            </a:prstGeom>
          </p:spPr>
        </p:pic>
        <p:pic>
          <p:nvPicPr>
            <p:cNvPr id="26" name="Graphic 25" descr="Deciduous tree with solid fill">
              <a:extLst>
                <a:ext uri="{FF2B5EF4-FFF2-40B4-BE49-F238E27FC236}">
                  <a16:creationId xmlns:a16="http://schemas.microsoft.com/office/drawing/2014/main" id="{0328D06E-177D-F79F-EE85-5E2CEE50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7431" y="2229578"/>
              <a:ext cx="1236701" cy="1277900"/>
            </a:xfrm>
            <a:prstGeom prst="rect">
              <a:avLst/>
            </a:prstGeom>
          </p:spPr>
        </p:pic>
        <p:pic>
          <p:nvPicPr>
            <p:cNvPr id="27" name="Graphic 26" descr="Deciduous tree with solid fill">
              <a:extLst>
                <a:ext uri="{FF2B5EF4-FFF2-40B4-BE49-F238E27FC236}">
                  <a16:creationId xmlns:a16="http://schemas.microsoft.com/office/drawing/2014/main" id="{B64EFD48-7DA8-35FC-A459-1AE6DA04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27013" y="2219917"/>
              <a:ext cx="1236701" cy="1277900"/>
            </a:xfrm>
            <a:prstGeom prst="rect">
              <a:avLst/>
            </a:prstGeom>
          </p:spPr>
        </p:pic>
        <p:pic>
          <p:nvPicPr>
            <p:cNvPr id="28" name="Graphic 27" descr="Forest scene with solid fill">
              <a:extLst>
                <a:ext uri="{FF2B5EF4-FFF2-40B4-BE49-F238E27FC236}">
                  <a16:creationId xmlns:a16="http://schemas.microsoft.com/office/drawing/2014/main" id="{87767B1F-A682-751E-B259-98540A42B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12982" y="1769071"/>
              <a:ext cx="2086467" cy="1902723"/>
            </a:xfrm>
            <a:prstGeom prst="rect">
              <a:avLst/>
            </a:prstGeom>
          </p:spPr>
        </p:pic>
        <p:pic>
          <p:nvPicPr>
            <p:cNvPr id="29" name="Graphic 28" descr="Fir tree with solid fill">
              <a:extLst>
                <a:ext uri="{FF2B5EF4-FFF2-40B4-BE49-F238E27FC236}">
                  <a16:creationId xmlns:a16="http://schemas.microsoft.com/office/drawing/2014/main" id="{4923C9D6-AA02-FA2E-6911-F64496DC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87783" y="2411836"/>
              <a:ext cx="1257581" cy="1038458"/>
            </a:xfrm>
            <a:prstGeom prst="rect">
              <a:avLst/>
            </a:prstGeom>
          </p:spPr>
        </p:pic>
        <p:pic>
          <p:nvPicPr>
            <p:cNvPr id="30" name="Graphic 29" descr="Fir tree with solid fill">
              <a:extLst>
                <a:ext uri="{FF2B5EF4-FFF2-40B4-BE49-F238E27FC236}">
                  <a16:creationId xmlns:a16="http://schemas.microsoft.com/office/drawing/2014/main" id="{FE561048-7604-5711-55E8-F8FC680C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16080" y="2364312"/>
              <a:ext cx="1372684" cy="1133505"/>
            </a:xfrm>
            <a:prstGeom prst="rect">
              <a:avLst/>
            </a:prstGeom>
          </p:spPr>
        </p:pic>
        <p:pic>
          <p:nvPicPr>
            <p:cNvPr id="31" name="Graphic 30" descr="Deciduous tree with solid fill">
              <a:extLst>
                <a:ext uri="{FF2B5EF4-FFF2-40B4-BE49-F238E27FC236}">
                  <a16:creationId xmlns:a16="http://schemas.microsoft.com/office/drawing/2014/main" id="{12B811D7-FABD-5670-422F-319A6C02F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13964" y="2494192"/>
              <a:ext cx="805816" cy="832661"/>
            </a:xfrm>
            <a:prstGeom prst="rect">
              <a:avLst/>
            </a:prstGeom>
          </p:spPr>
        </p:pic>
        <p:pic>
          <p:nvPicPr>
            <p:cNvPr id="32" name="Graphic 31" descr="Deciduous tree with solid fill">
              <a:extLst>
                <a:ext uri="{FF2B5EF4-FFF2-40B4-BE49-F238E27FC236}">
                  <a16:creationId xmlns:a16="http://schemas.microsoft.com/office/drawing/2014/main" id="{9462D481-F82B-9C53-0B4E-60CA7F80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704" y="2249454"/>
              <a:ext cx="1236701" cy="1277900"/>
            </a:xfrm>
            <a:prstGeom prst="rect">
              <a:avLst/>
            </a:prstGeom>
          </p:spPr>
        </p:pic>
        <p:pic>
          <p:nvPicPr>
            <p:cNvPr id="33" name="Graphic 32" descr="Deciduous tree with solid fill">
              <a:extLst>
                <a:ext uri="{FF2B5EF4-FFF2-40B4-BE49-F238E27FC236}">
                  <a16:creationId xmlns:a16="http://schemas.microsoft.com/office/drawing/2014/main" id="{B2F89B94-3D17-1993-C8D2-3B8194DE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3286" y="2239793"/>
              <a:ext cx="1236701" cy="1277900"/>
            </a:xfrm>
            <a:prstGeom prst="rect">
              <a:avLst/>
            </a:prstGeom>
          </p:spPr>
        </p:pic>
        <p:pic>
          <p:nvPicPr>
            <p:cNvPr id="34" name="Graphic 33" descr="Forest scene with solid fill">
              <a:extLst>
                <a:ext uri="{FF2B5EF4-FFF2-40B4-BE49-F238E27FC236}">
                  <a16:creationId xmlns:a16="http://schemas.microsoft.com/office/drawing/2014/main" id="{CFED59D9-63D1-741F-7069-8E76089DD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9255" y="1788947"/>
              <a:ext cx="2086467" cy="1902723"/>
            </a:xfrm>
            <a:prstGeom prst="rect">
              <a:avLst/>
            </a:prstGeom>
          </p:spPr>
        </p:pic>
        <p:pic>
          <p:nvPicPr>
            <p:cNvPr id="35" name="Graphic 34" descr="Fir tree with solid fill">
              <a:extLst>
                <a:ext uri="{FF2B5EF4-FFF2-40B4-BE49-F238E27FC236}">
                  <a16:creationId xmlns:a16="http://schemas.microsoft.com/office/drawing/2014/main" id="{EE2E89EC-21F8-BFB5-036A-8744D6D1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64056" y="2431712"/>
              <a:ext cx="1257581" cy="1038458"/>
            </a:xfrm>
            <a:prstGeom prst="rect">
              <a:avLst/>
            </a:prstGeom>
          </p:spPr>
        </p:pic>
        <p:pic>
          <p:nvPicPr>
            <p:cNvPr id="36" name="Graphic 35" descr="Fir tree with solid fill">
              <a:extLst>
                <a:ext uri="{FF2B5EF4-FFF2-40B4-BE49-F238E27FC236}">
                  <a16:creationId xmlns:a16="http://schemas.microsoft.com/office/drawing/2014/main" id="{A5C50286-9844-D3FE-5239-F23A4890A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353" y="2384188"/>
              <a:ext cx="1372684" cy="1133505"/>
            </a:xfrm>
            <a:prstGeom prst="rect">
              <a:avLst/>
            </a:prstGeom>
          </p:spPr>
        </p:pic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765678CD-6A3A-19E9-75B8-620BA1F1B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6327"/>
              </p:ext>
            </p:extLst>
          </p:nvPr>
        </p:nvGraphicFramePr>
        <p:xfrm>
          <a:off x="1283296" y="2256766"/>
          <a:ext cx="9755414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1198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F87E1B-FC70-8F97-2B87-38A8F671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0812"/>
            <a:ext cx="12191999" cy="10994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Program Purpose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ACE81A4-3CF6-0BC8-BBD6-10A57845E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12555"/>
              </p:ext>
            </p:extLst>
          </p:nvPr>
        </p:nvGraphicFramePr>
        <p:xfrm>
          <a:off x="819149" y="1500269"/>
          <a:ext cx="105537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096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9622" y="6492875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4DCEC5-17C7-CA12-B37B-D54989B9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4" y="1559145"/>
            <a:ext cx="5746067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NEVI Plan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091B7D7-337F-1F39-C5D6-A00D782D8F3C}"/>
              </a:ext>
            </a:extLst>
          </p:cNvPr>
          <p:cNvSpPr txBox="1">
            <a:spLocks/>
          </p:cNvSpPr>
          <p:nvPr/>
        </p:nvSpPr>
        <p:spPr>
          <a:xfrm>
            <a:off x="197534" y="2612102"/>
            <a:ext cx="5746067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Completed and Approved</a:t>
            </a:r>
          </a:p>
          <a:p>
            <a:r>
              <a:rPr lang="en-US" sz="2000" dirty="0"/>
              <a:t>Requires substantial Stakeholder Engagement</a:t>
            </a:r>
          </a:p>
          <a:p>
            <a:r>
              <a:rPr lang="en-US" sz="2000" dirty="0"/>
              <a:t>Includes AFC nominations</a:t>
            </a:r>
          </a:p>
          <a:p>
            <a:r>
              <a:rPr lang="en-US" sz="2000" dirty="0"/>
              <a:t>Initial funding focused on AFC Corridors</a:t>
            </a:r>
          </a:p>
          <a:p>
            <a:r>
              <a:rPr lang="en-US" sz="2000" dirty="0"/>
              <a:t>Remaining funds could be used for communities</a:t>
            </a:r>
          </a:p>
          <a:p>
            <a:r>
              <a:rPr lang="en-US" sz="2000" dirty="0"/>
              <a:t>Partnership with MDOT/EGLE/OFME</a:t>
            </a:r>
          </a:p>
        </p:txBody>
      </p:sp>
      <p:pic>
        <p:nvPicPr>
          <p:cNvPr id="8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28037C1D-4918-0990-F4F6-7C740729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23024"/>
            <a:ext cx="5147946" cy="6269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95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111" y="1960122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Program &amp; Accomplishments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Work Zone Safety Task Force Initiatives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IIJA Impact and Plans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79AF-8A63-FB90-BDDE-365469EA5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097" y="2235200"/>
            <a:ext cx="8050491" cy="2387600"/>
          </a:xfrm>
        </p:spPr>
        <p:txBody>
          <a:bodyPr/>
          <a:lstStyle/>
          <a:p>
            <a:pPr algn="ctr"/>
            <a:r>
              <a:rPr lang="en-US" sz="9600" b="1" spc="600" dirty="0">
                <a:solidFill>
                  <a:schemeClr val="tx1"/>
                </a:solidFill>
              </a:rPr>
              <a:t>Thank You</a:t>
            </a:r>
            <a:br>
              <a:rPr lang="en-US" sz="9600" b="1" spc="600" dirty="0">
                <a:solidFill>
                  <a:schemeClr val="tx1"/>
                </a:solidFill>
              </a:rPr>
            </a:br>
            <a:br>
              <a:rPr lang="en-US" sz="4800" b="0" spc="600" dirty="0">
                <a:solidFill>
                  <a:schemeClr val="tx1"/>
                </a:solidFill>
              </a:rPr>
            </a:br>
            <a:r>
              <a:rPr lang="en-US" sz="4800" b="0" spc="600" dirty="0">
                <a:solidFill>
                  <a:schemeClr val="tx1"/>
                </a:solidFill>
              </a:rPr>
              <a:t>Questions? </a:t>
            </a:r>
            <a:endParaRPr lang="en-US" sz="4800" b="0" spc="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9B33DD-8067-5365-326D-79900FB52F1A}"/>
              </a:ext>
            </a:extLst>
          </p:cNvPr>
          <p:cNvCxnSpPr/>
          <p:nvPr/>
        </p:nvCxnSpPr>
        <p:spPr>
          <a:xfrm>
            <a:off x="1486293" y="3560976"/>
            <a:ext cx="460970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AD10F3-CDC4-DFBC-E14E-8F60D2B8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08" y="0"/>
            <a:ext cx="8996706" cy="6858000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80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69" y="1770888"/>
            <a:ext cx="4928508" cy="1325563"/>
          </a:xfrm>
        </p:spPr>
        <p:txBody>
          <a:bodyPr/>
          <a:lstStyle/>
          <a:p>
            <a:pPr algn="ctr"/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Construction Program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(Trunkline Only)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1174E3-63AA-594F-6B2A-9C2674517AC9}"/>
              </a:ext>
            </a:extLst>
          </p:cNvPr>
          <p:cNvSpPr txBox="1">
            <a:spLocks/>
          </p:cNvSpPr>
          <p:nvPr/>
        </p:nvSpPr>
        <p:spPr>
          <a:xfrm>
            <a:off x="735554" y="2732850"/>
            <a:ext cx="4711223" cy="3849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US" sz="4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This information represents the total number of projects and dollars scheduled to be let in a given month. Therefore, the sum of values will not directly correlate to program year budgets, and this information is always subject to change. </a:t>
            </a:r>
            <a:b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2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Report Date: Jan. 3, 2023</a:t>
            </a:r>
            <a:br>
              <a:rPr lang="en-US" sz="4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000" b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4000" b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D7F2F-F3BD-8628-9E1B-8EB8609D26B6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'[Industry Reports Template (10.06.22).xlsx]Projected Lettings'!$B$2:$D$19"/>
              </a:ext>
            </a:extLst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4761" b="13193"/>
          <a:stretch/>
        </p:blipFill>
        <p:spPr bwMode="auto">
          <a:xfrm>
            <a:off x="5973062" y="170111"/>
            <a:ext cx="5907401" cy="65177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hart 4">
            <a:extLst>
              <a:ext uri="{FF2B5EF4-FFF2-40B4-BE49-F238E27FC236}">
                <a16:creationId xmlns:a16="http://schemas.microsoft.com/office/drawing/2014/main" id="{8096CC76-591B-519A-EBD9-FE03A9BC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78" y="201648"/>
            <a:ext cx="9532443" cy="6454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D1FF6E-2B17-5025-9BBF-CA083DEE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251"/>
            <a:ext cx="121919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Quantity Values</a:t>
            </a:r>
            <a:endParaRPr lang="en-US" sz="5400" kern="1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C2C58-162F-78C6-4502-19E0EE5F95C2}"/>
              </a:ext>
            </a:extLst>
          </p:cNvPr>
          <p:cNvSpPr txBox="1"/>
          <p:nvPr/>
        </p:nvSpPr>
        <p:spPr>
          <a:xfrm>
            <a:off x="1647370" y="5811061"/>
            <a:ext cx="10515599" cy="42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information is draft and may change as the program is developed.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493EF-42DF-E36F-4494-6EDCBE0A0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44"/>
          <a:stretch/>
        </p:blipFill>
        <p:spPr>
          <a:xfrm>
            <a:off x="1305698" y="1208627"/>
            <a:ext cx="9841858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34C01-A551-6C81-1F86-A98BB267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32" y="284036"/>
            <a:ext cx="9716135" cy="6437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677AC5B6-EC99-FE7C-1A03-412D7809DC82}"/>
              </a:ext>
            </a:extLst>
          </p:cNvPr>
          <p:cNvSpPr txBox="1">
            <a:spLocks/>
          </p:cNvSpPr>
          <p:nvPr/>
        </p:nvSpPr>
        <p:spPr>
          <a:xfrm>
            <a:off x="892711" y="455520"/>
            <a:ext cx="9924834" cy="1510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9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Working together, MDOT and the heavy construction industry are advancing our culture and practices to put </a:t>
            </a:r>
            <a:r>
              <a:rPr kumimoji="0" lang="en-US" sz="3200" b="1" i="1" u="sng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FIRST</a:t>
            </a:r>
            <a:r>
              <a:rPr kumimoji="0" lang="en-US" sz="3200" b="0" i="1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Michigan’s work zones.</a:t>
            </a:r>
            <a:r>
              <a:rPr kumimoji="0" lang="en-US" sz="2800" b="0" i="1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9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9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6023B3D-76E4-D3E3-BA41-1D361D2F8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80"/>
          <a:stretch/>
        </p:blipFill>
        <p:spPr>
          <a:xfrm>
            <a:off x="3690649" y="2088395"/>
            <a:ext cx="4328957" cy="3385143"/>
          </a:xfrm>
          <a:prstGeom prst="rect">
            <a:avLst/>
          </a:prstGeom>
          <a:ln w="28575">
            <a:solidFill>
              <a:srgbClr val="44546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EB76B00-B066-90EF-4203-1E1FB683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7" y="893598"/>
            <a:ext cx="6885432" cy="1325563"/>
          </a:xfrm>
        </p:spPr>
        <p:txBody>
          <a:bodyPr/>
          <a:lstStyle/>
          <a:p>
            <a:r>
              <a:rPr lang="en-US" dirty="0"/>
              <a:t>Automated Work Zone Enforcement Pilots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347FC4F-66FB-16A6-DCE8-176AD1B93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407" y="2219161"/>
            <a:ext cx="5840832" cy="40962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u="sng" dirty="0"/>
              <a:t>House Bill 5750</a:t>
            </a:r>
            <a:r>
              <a:rPr lang="en-US" dirty="0"/>
              <a:t> introduces the definition of an Automated Speed Enforcement System to MI Vehicle Code </a:t>
            </a:r>
          </a:p>
          <a:p>
            <a:pPr marL="0" indent="0">
              <a:buNone/>
            </a:pPr>
            <a:r>
              <a:rPr lang="en-US" dirty="0"/>
              <a:t>Piloted Automated WZ Enforcement in 2 locations this summer </a:t>
            </a:r>
          </a:p>
          <a:p>
            <a:pPr marL="0" indent="0">
              <a:buNone/>
            </a:pPr>
            <a:r>
              <a:rPr lang="en-US" dirty="0"/>
              <a:t>Supported by a joint effort of industry, MDOT and Michigan State Police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26FB82-BEC9-7956-CFE5-656922AC3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7"/>
          <a:stretch/>
        </p:blipFill>
        <p:spPr>
          <a:xfrm>
            <a:off x="0" y="3052519"/>
            <a:ext cx="4327162" cy="380548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5D4AA7-F0B5-7B0B-63C1-DE021352A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97" b="15459"/>
          <a:stretch/>
        </p:blipFill>
        <p:spPr>
          <a:xfrm>
            <a:off x="-73151" y="-1"/>
            <a:ext cx="4400314" cy="305251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{4D5D5D59-7108-48CB-812F-EF4865F29303}tf45331398_win32</Template>
  <TotalTime>150</TotalTime>
  <Words>871</Words>
  <Application>Microsoft Macintosh PowerPoint</Application>
  <PresentationFormat>Widescreen</PresentationFormat>
  <Paragraphs>188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CircularXXWeb-Bold</vt:lpstr>
      <vt:lpstr>Tenorite</vt:lpstr>
      <vt:lpstr>Times New Roman</vt:lpstr>
      <vt:lpstr>Wingdings</vt:lpstr>
      <vt:lpstr>Wingdings 3</vt:lpstr>
      <vt:lpstr>Office Theme</vt:lpstr>
      <vt:lpstr> UPDATE</vt:lpstr>
      <vt:lpstr>Today’s Topics</vt:lpstr>
      <vt:lpstr>PowerPoint Presentation</vt:lpstr>
      <vt:lpstr> 2023 Construction Program (Trunkline Only) </vt:lpstr>
      <vt:lpstr>PowerPoint Presentation</vt:lpstr>
      <vt:lpstr>Quantity Values</vt:lpstr>
      <vt:lpstr>PowerPoint Presentation</vt:lpstr>
      <vt:lpstr>PowerPoint Presentation</vt:lpstr>
      <vt:lpstr>Automated Work Zone Enforcement Pilots</vt:lpstr>
      <vt:lpstr>Education via  Work Zones 101-page</vt:lpstr>
      <vt:lpstr>Safety Collaboration Special Provision  </vt:lpstr>
      <vt:lpstr>IIJA Impact  &amp; Plans </vt:lpstr>
      <vt:lpstr>IIJA Funding Overview  $1.2 Trillion in Total Infrastructure Investment</vt:lpstr>
      <vt:lpstr>High Points of IIJA Highway Provisions</vt:lpstr>
      <vt:lpstr>PowerPoint Presentation</vt:lpstr>
      <vt:lpstr>PowerPoint Presentation</vt:lpstr>
      <vt:lpstr>Carbon Reduction  Program Purpose</vt:lpstr>
      <vt:lpstr>PROTECT Program Purpose</vt:lpstr>
      <vt:lpstr>MI NEVI Plan</vt:lpstr>
      <vt:lpstr>Thank You 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Workshop</dc:title>
  <dc:creator>Hendy, Patsy (MDOT)</dc:creator>
  <cp:lastModifiedBy>Kendra Miriani</cp:lastModifiedBy>
  <cp:revision>12</cp:revision>
  <dcterms:created xsi:type="dcterms:W3CDTF">2023-01-26T16:39:09Z</dcterms:created>
  <dcterms:modified xsi:type="dcterms:W3CDTF">2023-02-17T16:48:44Z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3a2fed65-62e7-46ea-af74-187e0c17143a_Enabled">
    <vt:lpwstr>true</vt:lpwstr>
  </property>
  <property fmtid="{D5CDD505-2E9C-101B-9397-08002B2CF9AE}" pid="4" name="MSIP_Label_3a2fed65-62e7-46ea-af74-187e0c17143a_SetDate">
    <vt:lpwstr>2023-01-26T17:51:41Z</vt:lpwstr>
  </property>
  <property fmtid="{D5CDD505-2E9C-101B-9397-08002B2CF9AE}" pid="5" name="MSIP_Label_3a2fed65-62e7-46ea-af74-187e0c17143a_Method">
    <vt:lpwstr>Privileged</vt:lpwstr>
  </property>
  <property fmtid="{D5CDD505-2E9C-101B-9397-08002B2CF9AE}" pid="6" name="MSIP_Label_3a2fed65-62e7-46ea-af74-187e0c17143a_Name">
    <vt:lpwstr>3a2fed65-62e7-46ea-af74-187e0c17143a</vt:lpwstr>
  </property>
  <property fmtid="{D5CDD505-2E9C-101B-9397-08002B2CF9AE}" pid="7" name="MSIP_Label_3a2fed65-62e7-46ea-af74-187e0c17143a_SiteId">
    <vt:lpwstr>d5fb7087-3777-42ad-966a-892ef47225d1</vt:lpwstr>
  </property>
  <property fmtid="{D5CDD505-2E9C-101B-9397-08002B2CF9AE}" pid="8" name="MSIP_Label_3a2fed65-62e7-46ea-af74-187e0c17143a_ActionId">
    <vt:lpwstr>579ae40b-c039-4b1d-ae54-43c5efac9894</vt:lpwstr>
  </property>
  <property fmtid="{D5CDD505-2E9C-101B-9397-08002B2CF9AE}" pid="9" name="MSIP_Label_3a2fed65-62e7-46ea-af74-187e0c17143a_ContentBits">
    <vt:lpwstr>0</vt:lpwstr>
  </property>
</Properties>
</file>