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1"/>
  </p:notesMasterIdLst>
  <p:sldIdLst>
    <p:sldId id="256" r:id="rId3"/>
    <p:sldId id="2709" r:id="rId4"/>
    <p:sldId id="2710" r:id="rId5"/>
    <p:sldId id="270" r:id="rId6"/>
    <p:sldId id="2711" r:id="rId7"/>
    <p:sldId id="265" r:id="rId8"/>
    <p:sldId id="2739" r:id="rId9"/>
    <p:sldId id="2740" r:id="rId10"/>
    <p:sldId id="2742" r:id="rId11"/>
    <p:sldId id="2743" r:id="rId12"/>
    <p:sldId id="2726" r:id="rId13"/>
    <p:sldId id="2753" r:id="rId14"/>
    <p:sldId id="2745" r:id="rId15"/>
    <p:sldId id="2754" r:id="rId16"/>
    <p:sldId id="2705" r:id="rId17"/>
    <p:sldId id="2755" r:id="rId18"/>
    <p:sldId id="2707" r:id="rId19"/>
    <p:sldId id="257" r:id="rId20"/>
    <p:sldId id="2713" r:id="rId21"/>
    <p:sldId id="2719" r:id="rId22"/>
    <p:sldId id="2718" r:id="rId23"/>
    <p:sldId id="2729" r:id="rId24"/>
    <p:sldId id="2720" r:id="rId25"/>
    <p:sldId id="2752" r:id="rId26"/>
    <p:sldId id="258" r:id="rId27"/>
    <p:sldId id="2744" r:id="rId28"/>
    <p:sldId id="2751" r:id="rId29"/>
    <p:sldId id="268" r:id="rId30"/>
  </p:sldIdLst>
  <p:sldSz cx="18288000" cy="10287000"/>
  <p:notesSz cx="6858000" cy="9144000"/>
  <p:embeddedFontLst>
    <p:embeddedFont>
      <p:font typeface="Poppins" panose="020B0604020202020204" pitchFamily="34" charset="0"/>
      <p:regular r:id="rId32"/>
      <p:bold r:id="rId33"/>
      <p:italic r:id="rId34"/>
      <p:boldItalic r:id="rId35"/>
    </p:embeddedFont>
    <p:embeddedFont>
      <p:font typeface="Segoe UI Emoji" panose="020F0502020204030204" pitchFamily="3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4"/>
    <a:srgbClr val="00A2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2585" autoAdjust="0"/>
  </p:normalViewPr>
  <p:slideViewPr>
    <p:cSldViewPr snapToGrid="0">
      <p:cViewPr varScale="1">
        <p:scale>
          <a:sx n="70" d="100"/>
          <a:sy n="70" d="100"/>
        </p:scale>
        <p:origin x="1384"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67665952890794"/>
          <c:y val="0.22950819672131148"/>
          <c:w val="0.41970021413276232"/>
          <c:h val="0.64262295081967213"/>
        </c:manualLayout>
      </c:layout>
      <c:pieChart>
        <c:varyColors val="1"/>
        <c:ser>
          <c:idx val="0"/>
          <c:order val="0"/>
          <c:tx>
            <c:strRef>
              <c:f>Sheet1!$A$2</c:f>
              <c:strCache>
                <c:ptCount val="1"/>
              </c:strCache>
            </c:strRef>
          </c:tx>
          <c:spPr>
            <a:ln>
              <a:solidFill>
                <a:schemeClr val="bg1"/>
              </a:solidFill>
            </a:ln>
          </c:spPr>
          <c:dPt>
            <c:idx val="0"/>
            <c:bubble3D val="0"/>
            <c:spPr>
              <a:solidFill>
                <a:schemeClr val="accent1"/>
              </a:solidFill>
              <a:ln>
                <a:solidFill>
                  <a:schemeClr val="bg1"/>
                </a:solidFill>
              </a:ln>
              <a:effectLst/>
            </c:spPr>
            <c:extLst>
              <c:ext xmlns:c16="http://schemas.microsoft.com/office/drawing/2014/chart" uri="{C3380CC4-5D6E-409C-BE32-E72D297353CC}">
                <c16:uniqueId val="{00000001-5DDD-4E97-A6C9-6D8C6AD7F323}"/>
              </c:ext>
            </c:extLst>
          </c:dPt>
          <c:dPt>
            <c:idx val="1"/>
            <c:bubble3D val="0"/>
            <c:spPr>
              <a:solidFill>
                <a:schemeClr val="accent2"/>
              </a:solidFill>
              <a:ln>
                <a:solidFill>
                  <a:schemeClr val="bg1"/>
                </a:solidFill>
              </a:ln>
              <a:effectLst/>
            </c:spPr>
            <c:extLst>
              <c:ext xmlns:c16="http://schemas.microsoft.com/office/drawing/2014/chart" uri="{C3380CC4-5D6E-409C-BE32-E72D297353CC}">
                <c16:uniqueId val="{00000003-5DDD-4E97-A6C9-6D8C6AD7F323}"/>
              </c:ext>
            </c:extLst>
          </c:dPt>
          <c:dPt>
            <c:idx val="2"/>
            <c:bubble3D val="0"/>
            <c:spPr>
              <a:solidFill>
                <a:schemeClr val="accent3"/>
              </a:solidFill>
              <a:ln>
                <a:solidFill>
                  <a:schemeClr val="bg1"/>
                </a:solidFill>
              </a:ln>
              <a:effectLst/>
            </c:spPr>
            <c:extLst>
              <c:ext xmlns:c16="http://schemas.microsoft.com/office/drawing/2014/chart" uri="{C3380CC4-5D6E-409C-BE32-E72D297353CC}">
                <c16:uniqueId val="{00000005-5DDD-4E97-A6C9-6D8C6AD7F323}"/>
              </c:ext>
            </c:extLst>
          </c:dPt>
          <c:dPt>
            <c:idx val="3"/>
            <c:bubble3D val="0"/>
            <c:spPr>
              <a:solidFill>
                <a:schemeClr val="accent4"/>
              </a:solidFill>
              <a:ln>
                <a:solidFill>
                  <a:schemeClr val="bg1"/>
                </a:solidFill>
              </a:ln>
              <a:effectLst/>
            </c:spPr>
            <c:extLst>
              <c:ext xmlns:c16="http://schemas.microsoft.com/office/drawing/2014/chart" uri="{C3380CC4-5D6E-409C-BE32-E72D297353CC}">
                <c16:uniqueId val="{00000007-5DDD-4E97-A6C9-6D8C6AD7F323}"/>
              </c:ext>
            </c:extLst>
          </c:dPt>
          <c:dPt>
            <c:idx val="4"/>
            <c:bubble3D val="0"/>
            <c:spPr>
              <a:solidFill>
                <a:schemeClr val="accent5"/>
              </a:solidFill>
              <a:ln>
                <a:solidFill>
                  <a:schemeClr val="bg1"/>
                </a:solidFill>
              </a:ln>
              <a:effectLst/>
            </c:spPr>
            <c:extLst>
              <c:ext xmlns:c16="http://schemas.microsoft.com/office/drawing/2014/chart" uri="{C3380CC4-5D6E-409C-BE32-E72D297353CC}">
                <c16:uniqueId val="{00000009-5DDD-4E97-A6C9-6D8C6AD7F323}"/>
              </c:ext>
            </c:extLst>
          </c:dPt>
          <c:dPt>
            <c:idx val="5"/>
            <c:bubble3D val="0"/>
            <c:spPr>
              <a:solidFill>
                <a:schemeClr val="accent6"/>
              </a:solidFill>
              <a:ln>
                <a:solidFill>
                  <a:schemeClr val="bg1"/>
                </a:solidFill>
              </a:ln>
              <a:effectLst/>
            </c:spPr>
            <c:extLst>
              <c:ext xmlns:c16="http://schemas.microsoft.com/office/drawing/2014/chart" uri="{C3380CC4-5D6E-409C-BE32-E72D297353CC}">
                <c16:uniqueId val="{0000000B-5DDD-4E97-A6C9-6D8C6AD7F323}"/>
              </c:ext>
            </c:extLst>
          </c:dPt>
          <c:dPt>
            <c:idx val="6"/>
            <c:bubble3D val="0"/>
            <c:spPr>
              <a:solidFill>
                <a:schemeClr val="accent1">
                  <a:lumMod val="60000"/>
                </a:schemeClr>
              </a:solidFill>
              <a:ln>
                <a:solidFill>
                  <a:schemeClr val="bg1"/>
                </a:solidFill>
              </a:ln>
              <a:effectLst/>
            </c:spPr>
            <c:extLst>
              <c:ext xmlns:c16="http://schemas.microsoft.com/office/drawing/2014/chart" uri="{C3380CC4-5D6E-409C-BE32-E72D297353CC}">
                <c16:uniqueId val="{0000000D-5DDD-4E97-A6C9-6D8C6AD7F323}"/>
              </c:ext>
            </c:extLst>
          </c:dPt>
          <c:dPt>
            <c:idx val="7"/>
            <c:bubble3D val="0"/>
            <c:spPr>
              <a:solidFill>
                <a:schemeClr val="accent2">
                  <a:lumMod val="60000"/>
                </a:schemeClr>
              </a:solidFill>
              <a:ln>
                <a:solidFill>
                  <a:schemeClr val="bg1"/>
                </a:solidFill>
              </a:ln>
              <a:effectLst/>
            </c:spPr>
            <c:extLst>
              <c:ext xmlns:c16="http://schemas.microsoft.com/office/drawing/2014/chart" uri="{C3380CC4-5D6E-409C-BE32-E72D297353CC}">
                <c16:uniqueId val="{0000000F-5DDD-4E97-A6C9-6D8C6AD7F323}"/>
              </c:ext>
            </c:extLst>
          </c:dPt>
          <c:dLbls>
            <c:dLbl>
              <c:idx val="0"/>
              <c:layout>
                <c:manualLayout>
                  <c:x val="0.12377004262407341"/>
                  <c:y val="-9.8429116737497654E-3"/>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5DDD-4E97-A6C9-6D8C6AD7F323}"/>
                </c:ext>
              </c:extLst>
            </c:dLbl>
            <c:dLbl>
              <c:idx val="1"/>
              <c:layout>
                <c:manualLayout>
                  <c:x val="0.1144162404944557"/>
                  <c:y val="9.7122043645461245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5DDD-4E97-A6C9-6D8C6AD7F323}"/>
                </c:ext>
              </c:extLst>
            </c:dLbl>
            <c:dLbl>
              <c:idx val="2"/>
              <c:layout>
                <c:manualLayout>
                  <c:x val="8.7963758718040963E-2"/>
                  <c:y val="-6.2600435698394019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5DDD-4E97-A6C9-6D8C6AD7F323}"/>
                </c:ext>
              </c:extLst>
            </c:dLbl>
            <c:dLbl>
              <c:idx val="3"/>
              <c:layout>
                <c:manualLayout>
                  <c:x val="-4.2659034375266622E-2"/>
                  <c:y val="-4.2007695323219754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1937163656951733"/>
                      <c:h val="0.21008110817936568"/>
                    </c:manualLayout>
                  </c15:layout>
                </c:ext>
                <c:ext xmlns:c16="http://schemas.microsoft.com/office/drawing/2014/chart" uri="{C3380CC4-5D6E-409C-BE32-E72D297353CC}">
                  <c16:uniqueId val="{00000007-5DDD-4E97-A6C9-6D8C6AD7F323}"/>
                </c:ext>
              </c:extLst>
            </c:dLbl>
            <c:dLbl>
              <c:idx val="4"/>
              <c:layout>
                <c:manualLayout>
                  <c:x val="-0.10950485199409232"/>
                  <c:y val="4.1076015714379688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5DDD-4E97-A6C9-6D8C6AD7F323}"/>
                </c:ext>
              </c:extLst>
            </c:dLbl>
            <c:dLbl>
              <c:idx val="5"/>
              <c:layout>
                <c:manualLayout>
                  <c:x val="-7.0190460359964083E-2"/>
                  <c:y val="-1.7540494187417533E-2"/>
                </c:manualLayout>
              </c:layout>
              <c:tx>
                <c:rich>
                  <a:bodyPr rot="0" spcFirstLastPara="1" vertOverflow="ellipsis" vert="horz" wrap="square" anchor="ctr" anchorCtr="1"/>
                  <a:lstStyle/>
                  <a:p>
                    <a:pPr>
                      <a:defRPr sz="2400" b="1" i="0" u="none" strike="noStrike" kern="1200" baseline="0">
                        <a:solidFill>
                          <a:schemeClr val="tx1"/>
                        </a:solidFill>
                        <a:latin typeface="Calisto MT"/>
                        <a:ea typeface="Calisto MT"/>
                        <a:cs typeface="Calisto MT"/>
                      </a:defRPr>
                    </a:pPr>
                    <a:r>
                      <a:rPr lang="en-US"/>
                      <a:t>Transit &amp; Rail
11.2%</a:t>
                    </a:r>
                  </a:p>
                </c:rich>
              </c:tx>
              <c:spPr>
                <a:noFill/>
                <a:ln w="29099">
                  <a:noFill/>
                </a:ln>
                <a:effectLst/>
              </c:spPr>
              <c:txPr>
                <a:bodyPr rot="0" spcFirstLastPara="1" vertOverflow="ellipsis" vert="horz" wrap="square" anchor="ctr" anchorCtr="1"/>
                <a:lstStyle/>
                <a:p>
                  <a:pPr>
                    <a:defRPr sz="2400" b="1" i="0" u="none" strike="noStrike" kern="1200" baseline="0">
                      <a:solidFill>
                        <a:schemeClr val="tx1"/>
                      </a:solidFill>
                      <a:latin typeface="Calisto MT"/>
                      <a:ea typeface="Calisto MT"/>
                      <a:cs typeface="Calisto MT"/>
                    </a:defRPr>
                  </a:pPr>
                  <a:endParaRPr lang="en-US"/>
                </a:p>
              </c:tx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DDD-4E97-A6C9-6D8C6AD7F323}"/>
                </c:ext>
              </c:extLst>
            </c:dLbl>
            <c:dLbl>
              <c:idx val="6"/>
              <c:layout>
                <c:manualLayout>
                  <c:x val="-0.1182512911446828"/>
                  <c:y val="-9.0466900582343732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5DDD-4E97-A6C9-6D8C6AD7F323}"/>
                </c:ext>
              </c:extLst>
            </c:dLbl>
            <c:dLbl>
              <c:idx val="7"/>
              <c:layout>
                <c:manualLayout>
                  <c:x val="4.1058430280536531E-2"/>
                  <c:y val="-7.4935862836677997E-2"/>
                </c:manualLayout>
              </c:layout>
              <c:tx>
                <c:rich>
                  <a:bodyPr/>
                  <a:lstStyle/>
                  <a:p>
                    <a:fld id="{1DACA6DB-D633-4A98-9B4A-26A7863CDBEF}" type="CATEGORYNAME">
                      <a:rPr lang="en-US"/>
                      <a:pPr/>
                      <a:t>[CATEGORY NAME]</a:t>
                    </a:fld>
                    <a:r>
                      <a:rPr lang="en-US"/>
                      <a:t>
</a:t>
                    </a:r>
                    <a:fld id="{5C546919-B2D4-4460-BA41-54B3D1F1B39E}" type="PERCENTAGE">
                      <a:rPr lang="en-US"/>
                      <a:pPr/>
                      <a:t>[PERCENTAGE]</a:t>
                    </a:fld>
                    <a:endParaRPr lang="en-US"/>
                  </a:p>
                </c:rich>
              </c:tx>
              <c:dLblPos val="bestFit"/>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5DDD-4E97-A6C9-6D8C6AD7F323}"/>
                </c:ext>
              </c:extLst>
            </c:dLbl>
            <c:dLbl>
              <c:idx val="8"/>
              <c:layout>
                <c:manualLayout>
                  <c:x val="9.816352913467305E-2"/>
                  <c:y val="-0.11058411045291655"/>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0-5DDD-4E97-A6C9-6D8C6AD7F323}"/>
                </c:ext>
              </c:extLst>
            </c:dLbl>
            <c:numFmt formatCode="0.0%" sourceLinked="0"/>
            <c:spPr>
              <a:noFill/>
              <a:ln w="29099">
                <a:noFill/>
              </a:ln>
              <a:effectLst/>
            </c:spPr>
            <c:txPr>
              <a:bodyPr rot="0" spcFirstLastPara="1" vertOverflow="ellipsis" vert="horz" wrap="square" anchor="ctr" anchorCtr="1"/>
              <a:lstStyle/>
              <a:p>
                <a:pPr>
                  <a:defRPr sz="2400" b="1" i="0" u="none" strike="noStrike" kern="1200" baseline="0">
                    <a:solidFill>
                      <a:schemeClr val="tx1"/>
                    </a:solidFill>
                    <a:latin typeface="Calisto MT"/>
                    <a:ea typeface="Calisto MT"/>
                    <a:cs typeface="Calisto MT"/>
                  </a:defRPr>
                </a:pPr>
                <a:endParaRPr lang="en-US"/>
              </a:p>
            </c:txPr>
            <c:showLegendKey val="0"/>
            <c:showVal val="0"/>
            <c:showCatName val="1"/>
            <c:showSerName val="0"/>
            <c:showPercent val="1"/>
            <c:showBubbleSize val="0"/>
            <c:separator>
</c:separator>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Sheet1!$B$1:$I$1</c:f>
              <c:strCache>
                <c:ptCount val="8"/>
                <c:pt idx="0">
                  <c:v>Administration</c:v>
                </c:pt>
                <c:pt idx="1">
                  <c:v>Debt Service</c:v>
                </c:pt>
                <c:pt idx="2">
                  <c:v>State Road &amp; Bridge and Maintenance</c:v>
                </c:pt>
                <c:pt idx="3">
                  <c:v>Local Road &amp; Bridge and Maintenance</c:v>
                </c:pt>
                <c:pt idx="4">
                  <c:v>Aeronautics</c:v>
                </c:pt>
                <c:pt idx="5">
                  <c:v>Transit &amp; Rail </c:v>
                </c:pt>
                <c:pt idx="6">
                  <c:v>Capital Outlay</c:v>
                </c:pt>
                <c:pt idx="7">
                  <c:v>One-Time Funding</c:v>
                </c:pt>
              </c:strCache>
            </c:strRef>
          </c:cat>
          <c:val>
            <c:numRef>
              <c:f>Sheet1!$B$2:$I$2</c:f>
              <c:numCache>
                <c:formatCode>_("$"* #,##0_);_("$"* \(#,##0\);_("$"* "-"??_);_(@_)</c:formatCode>
                <c:ptCount val="8"/>
                <c:pt idx="0">
                  <c:v>153985900</c:v>
                </c:pt>
                <c:pt idx="1">
                  <c:v>340804200</c:v>
                </c:pt>
                <c:pt idx="2">
                  <c:v>2559035100</c:v>
                </c:pt>
                <c:pt idx="3">
                  <c:v>2575162300</c:v>
                </c:pt>
                <c:pt idx="4">
                  <c:v>310132200</c:v>
                </c:pt>
                <c:pt idx="5">
                  <c:v>767135600</c:v>
                </c:pt>
                <c:pt idx="6">
                  <c:v>15020500</c:v>
                </c:pt>
                <c:pt idx="7">
                  <c:v>119833900</c:v>
                </c:pt>
              </c:numCache>
            </c:numRef>
          </c:val>
          <c:extLst>
            <c:ext xmlns:c16="http://schemas.microsoft.com/office/drawing/2014/chart" uri="{C3380CC4-5D6E-409C-BE32-E72D297353CC}">
              <c16:uniqueId val="{00000011-5DDD-4E97-A6C9-6D8C6AD7F323}"/>
            </c:ext>
          </c:extLst>
        </c:ser>
        <c:ser>
          <c:idx val="2"/>
          <c:order val="1"/>
          <c:tx>
            <c:strRef>
              <c:f>Sheet1!$A$3</c:f>
              <c:strCache>
                <c:ptCount val="1"/>
              </c:strCache>
            </c:strRef>
          </c:tx>
          <c:dPt>
            <c:idx val="0"/>
            <c:bubble3D val="0"/>
            <c:spPr>
              <a:solidFill>
                <a:schemeClr val="accent1"/>
              </a:solidFill>
              <a:ln>
                <a:noFill/>
              </a:ln>
              <a:effectLst/>
            </c:spPr>
            <c:extLst>
              <c:ext xmlns:c16="http://schemas.microsoft.com/office/drawing/2014/chart" uri="{C3380CC4-5D6E-409C-BE32-E72D297353CC}">
                <c16:uniqueId val="{00000013-5DDD-4E97-A6C9-6D8C6AD7F323}"/>
              </c:ext>
            </c:extLst>
          </c:dPt>
          <c:dPt>
            <c:idx val="1"/>
            <c:bubble3D val="0"/>
            <c:spPr>
              <a:solidFill>
                <a:schemeClr val="accent2"/>
              </a:solidFill>
              <a:ln>
                <a:noFill/>
              </a:ln>
              <a:effectLst/>
            </c:spPr>
            <c:extLst>
              <c:ext xmlns:c16="http://schemas.microsoft.com/office/drawing/2014/chart" uri="{C3380CC4-5D6E-409C-BE32-E72D297353CC}">
                <c16:uniqueId val="{00000015-5DDD-4E97-A6C9-6D8C6AD7F323}"/>
              </c:ext>
            </c:extLst>
          </c:dPt>
          <c:dPt>
            <c:idx val="2"/>
            <c:bubble3D val="0"/>
            <c:spPr>
              <a:solidFill>
                <a:schemeClr val="accent3"/>
              </a:solidFill>
              <a:ln>
                <a:noFill/>
              </a:ln>
              <a:effectLst/>
            </c:spPr>
            <c:extLst>
              <c:ext xmlns:c16="http://schemas.microsoft.com/office/drawing/2014/chart" uri="{C3380CC4-5D6E-409C-BE32-E72D297353CC}">
                <c16:uniqueId val="{00000017-5DDD-4E97-A6C9-6D8C6AD7F323}"/>
              </c:ext>
            </c:extLst>
          </c:dPt>
          <c:dPt>
            <c:idx val="3"/>
            <c:bubble3D val="0"/>
            <c:spPr>
              <a:solidFill>
                <a:schemeClr val="accent4"/>
              </a:solidFill>
              <a:ln>
                <a:noFill/>
              </a:ln>
              <a:effectLst/>
            </c:spPr>
            <c:extLst>
              <c:ext xmlns:c16="http://schemas.microsoft.com/office/drawing/2014/chart" uri="{C3380CC4-5D6E-409C-BE32-E72D297353CC}">
                <c16:uniqueId val="{00000019-5DDD-4E97-A6C9-6D8C6AD7F323}"/>
              </c:ext>
            </c:extLst>
          </c:dPt>
          <c:dPt>
            <c:idx val="4"/>
            <c:bubble3D val="0"/>
            <c:spPr>
              <a:solidFill>
                <a:schemeClr val="accent5"/>
              </a:solidFill>
              <a:ln>
                <a:noFill/>
              </a:ln>
              <a:effectLst/>
            </c:spPr>
            <c:extLst>
              <c:ext xmlns:c16="http://schemas.microsoft.com/office/drawing/2014/chart" uri="{C3380CC4-5D6E-409C-BE32-E72D297353CC}">
                <c16:uniqueId val="{0000001B-5DDD-4E97-A6C9-6D8C6AD7F323}"/>
              </c:ext>
            </c:extLst>
          </c:dPt>
          <c:dPt>
            <c:idx val="5"/>
            <c:bubble3D val="0"/>
            <c:spPr>
              <a:solidFill>
                <a:schemeClr val="accent6"/>
              </a:solidFill>
              <a:ln>
                <a:noFill/>
              </a:ln>
              <a:effectLst/>
            </c:spPr>
            <c:extLst>
              <c:ext xmlns:c16="http://schemas.microsoft.com/office/drawing/2014/chart" uri="{C3380CC4-5D6E-409C-BE32-E72D297353CC}">
                <c16:uniqueId val="{0000001D-5DDD-4E97-A6C9-6D8C6AD7F323}"/>
              </c:ext>
            </c:extLst>
          </c:dPt>
          <c:dPt>
            <c:idx val="6"/>
            <c:bubble3D val="0"/>
            <c:spPr>
              <a:solidFill>
                <a:schemeClr val="accent1">
                  <a:lumMod val="60000"/>
                </a:schemeClr>
              </a:solidFill>
              <a:ln>
                <a:noFill/>
              </a:ln>
              <a:effectLst/>
            </c:spPr>
            <c:extLst>
              <c:ext xmlns:c16="http://schemas.microsoft.com/office/drawing/2014/chart" uri="{C3380CC4-5D6E-409C-BE32-E72D297353CC}">
                <c16:uniqueId val="{0000001F-5DDD-4E97-A6C9-6D8C6AD7F323}"/>
              </c:ext>
            </c:extLst>
          </c:dPt>
          <c:dPt>
            <c:idx val="7"/>
            <c:bubble3D val="0"/>
            <c:spPr>
              <a:solidFill>
                <a:schemeClr val="accent2">
                  <a:lumMod val="60000"/>
                </a:schemeClr>
              </a:solidFill>
              <a:ln>
                <a:noFill/>
              </a:ln>
              <a:effectLst/>
            </c:spPr>
            <c:extLst>
              <c:ext xmlns:c16="http://schemas.microsoft.com/office/drawing/2014/chart" uri="{C3380CC4-5D6E-409C-BE32-E72D297353CC}">
                <c16:uniqueId val="{00000021-5DDD-4E97-A6C9-6D8C6AD7F323}"/>
              </c:ext>
            </c:extLst>
          </c:dPt>
          <c:dLbls>
            <c:spPr>
              <a:noFill/>
              <a:ln w="29099">
                <a:noFill/>
              </a:ln>
              <a:effectLst/>
            </c:spPr>
            <c:txPr>
              <a:bodyPr rot="0" spcFirstLastPara="1" vertOverflow="ellipsis" vert="horz" wrap="square" anchor="ctr" anchorCtr="1"/>
              <a:lstStyle/>
              <a:p>
                <a:pPr>
                  <a:defRPr sz="2400" b="1" i="0" u="none" strike="noStrike" kern="1200" baseline="0">
                    <a:solidFill>
                      <a:schemeClr val="tx1"/>
                    </a:solidFill>
                    <a:latin typeface="Calisto MT"/>
                    <a:ea typeface="Calisto MT"/>
                    <a:cs typeface="Calisto MT"/>
                  </a:defRPr>
                </a:pPr>
                <a:endParaRPr lang="en-US"/>
              </a:p>
            </c:txPr>
            <c:showLegendKey val="0"/>
            <c:showVal val="1"/>
            <c:showCatName val="1"/>
            <c:showSerName val="0"/>
            <c:showPercent val="0"/>
            <c:showBubbleSize val="0"/>
            <c:separator>
</c:separator>
            <c:showLeaderLines val="1"/>
            <c:leaderLines>
              <c:spPr>
                <a:ln w="14549" cap="flat" cmpd="sng" algn="ctr">
                  <a:solidFill>
                    <a:srgbClr val="FFFFFF"/>
                  </a:solidFill>
                  <a:prstDash val="solid"/>
                  <a:round/>
                </a:ln>
                <a:effectLst/>
              </c:spPr>
            </c:leaderLines>
            <c:extLst>
              <c:ext xmlns:c15="http://schemas.microsoft.com/office/drawing/2012/chart" uri="{CE6537A1-D6FC-4f65-9D91-7224C49458BB}"/>
            </c:extLst>
          </c:dLbls>
          <c:cat>
            <c:strRef>
              <c:f>Sheet1!$B$1:$I$1</c:f>
              <c:strCache>
                <c:ptCount val="8"/>
                <c:pt idx="0">
                  <c:v>Administration</c:v>
                </c:pt>
                <c:pt idx="1">
                  <c:v>Debt Service</c:v>
                </c:pt>
                <c:pt idx="2">
                  <c:v>State Road &amp; Bridge and Maintenance</c:v>
                </c:pt>
                <c:pt idx="3">
                  <c:v>Local Road &amp; Bridge and Maintenance</c:v>
                </c:pt>
                <c:pt idx="4">
                  <c:v>Aeronautics</c:v>
                </c:pt>
                <c:pt idx="5">
                  <c:v>Transit &amp; Rail </c:v>
                </c:pt>
                <c:pt idx="6">
                  <c:v>Capital Outlay</c:v>
                </c:pt>
                <c:pt idx="7">
                  <c:v>One-Time Funding</c:v>
                </c:pt>
              </c:strCache>
            </c:strRef>
          </c:cat>
          <c:val>
            <c:numRef>
              <c:f>Sheet1!$B$3:$I$3</c:f>
              <c:numCache>
                <c:formatCode>General</c:formatCode>
                <c:ptCount val="8"/>
              </c:numCache>
            </c:numRef>
          </c:val>
          <c:extLst>
            <c:ext xmlns:c16="http://schemas.microsoft.com/office/drawing/2014/chart" uri="{C3380CC4-5D6E-409C-BE32-E72D297353CC}">
              <c16:uniqueId val="{00000022-5DDD-4E97-A6C9-6D8C6AD7F323}"/>
            </c:ext>
          </c:extLst>
        </c:ser>
        <c:dLbls>
          <c:showLegendKey val="0"/>
          <c:showVal val="1"/>
          <c:showCatName val="1"/>
          <c:showSerName val="0"/>
          <c:showPercent val="0"/>
          <c:showBubbleSize val="0"/>
          <c:separator>
</c:separator>
          <c:showLeaderLines val="1"/>
        </c:dLbls>
        <c:firstSliceAng val="10"/>
      </c:pieChart>
      <c:spPr>
        <a:noFill/>
        <a:ln w="29099">
          <a:noFill/>
        </a:ln>
        <a:effectLst/>
      </c:spPr>
    </c:plotArea>
    <c:plotVisOnly val="1"/>
    <c:dispBlanksAs val="zero"/>
    <c:showDLblsOverMax val="0"/>
  </c:chart>
  <c:spPr>
    <a:noFill/>
    <a:ln w="6350" cap="flat" cmpd="sng" algn="ctr">
      <a:noFill/>
      <a:prstDash val="solid"/>
      <a:miter lim="800000"/>
    </a:ln>
    <a:effectLst/>
  </c:spPr>
  <c:txPr>
    <a:bodyPr/>
    <a:lstStyle/>
    <a:p>
      <a:pPr>
        <a:defRPr sz="2400" b="1" i="0" u="none" strike="noStrike" baseline="0">
          <a:solidFill>
            <a:schemeClr val="tx1"/>
          </a:solidFill>
          <a:latin typeface="Calisto MT"/>
          <a:ea typeface="Calisto MT"/>
          <a:cs typeface="Calisto M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81247690753985"/>
          <c:y val="0.13437926509186351"/>
          <c:w val="0.37442100640505571"/>
          <c:h val="0.72192629994848179"/>
        </c:manualLayout>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995-4606-BAAD-27CB99DF3FB4}"/>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995-4606-BAAD-27CB99DF3FB4}"/>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6995-4606-BAAD-27CB99DF3FB4}"/>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6995-4606-BAAD-27CB99DF3FB4}"/>
              </c:ext>
            </c:extLst>
          </c:dPt>
          <c:dPt>
            <c:idx val="4"/>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9-6995-4606-BAAD-27CB99DF3FB4}"/>
              </c:ext>
            </c:extLst>
          </c:dPt>
          <c:dPt>
            <c:idx val="5"/>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B-6995-4606-BAAD-27CB99DF3FB4}"/>
              </c:ext>
            </c:extLst>
          </c:dPt>
          <c:dPt>
            <c:idx val="6"/>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0D-6995-4606-BAAD-27CB99DF3FB4}"/>
              </c:ext>
            </c:extLst>
          </c:dPt>
          <c:dPt>
            <c:idx val="7"/>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0F-6995-4606-BAAD-27CB99DF3FB4}"/>
              </c:ext>
            </c:extLst>
          </c:dPt>
          <c:dPt>
            <c:idx val="8"/>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1-6995-4606-BAAD-27CB99DF3FB4}"/>
              </c:ext>
            </c:extLst>
          </c:dPt>
          <c:dPt>
            <c:idx val="9"/>
            <c:bubble3D val="0"/>
            <c:spPr>
              <a:solidFill>
                <a:schemeClr val="accent6">
                  <a:lumMod val="80000"/>
                </a:schemeClr>
              </a:solidFill>
              <a:ln w="19050">
                <a:solidFill>
                  <a:schemeClr val="lt1"/>
                </a:solidFill>
              </a:ln>
              <a:effectLst/>
            </c:spPr>
            <c:extLst>
              <c:ext xmlns:c16="http://schemas.microsoft.com/office/drawing/2014/chart" uri="{C3380CC4-5D6E-409C-BE32-E72D297353CC}">
                <c16:uniqueId val="{00000013-6995-4606-BAAD-27CB99DF3FB4}"/>
              </c:ext>
            </c:extLst>
          </c:dPt>
          <c:dPt>
            <c:idx val="10"/>
            <c:bubble3D val="0"/>
            <c:spPr>
              <a:solidFill>
                <a:schemeClr val="accent5">
                  <a:lumMod val="80000"/>
                </a:schemeClr>
              </a:solidFill>
              <a:ln w="19050">
                <a:solidFill>
                  <a:schemeClr val="lt1"/>
                </a:solidFill>
              </a:ln>
              <a:effectLst/>
            </c:spPr>
            <c:extLst>
              <c:ext xmlns:c16="http://schemas.microsoft.com/office/drawing/2014/chart" uri="{C3380CC4-5D6E-409C-BE32-E72D297353CC}">
                <c16:uniqueId val="{00000015-6995-4606-BAAD-27CB99DF3FB4}"/>
              </c:ext>
            </c:extLst>
          </c:dPt>
          <c:dPt>
            <c:idx val="11"/>
            <c:bubble3D val="0"/>
            <c:spPr>
              <a:solidFill>
                <a:schemeClr val="accent4">
                  <a:lumMod val="80000"/>
                </a:schemeClr>
              </a:solidFill>
              <a:ln w="19050">
                <a:solidFill>
                  <a:schemeClr val="lt1"/>
                </a:solidFill>
              </a:ln>
              <a:effectLst/>
            </c:spPr>
            <c:extLst>
              <c:ext xmlns:c16="http://schemas.microsoft.com/office/drawing/2014/chart" uri="{C3380CC4-5D6E-409C-BE32-E72D297353CC}">
                <c16:uniqueId val="{00000017-6995-4606-BAAD-27CB99DF3FB4}"/>
              </c:ext>
            </c:extLst>
          </c:dPt>
          <c:dPt>
            <c:idx val="1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19-6995-4606-BAAD-27CB99DF3FB4}"/>
              </c:ext>
            </c:extLst>
          </c:dPt>
          <c:dPt>
            <c:idx val="13"/>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1B-6995-4606-BAAD-27CB99DF3FB4}"/>
              </c:ext>
            </c:extLst>
          </c:dPt>
          <c:dLbls>
            <c:dLbl>
              <c:idx val="0"/>
              <c:layout>
                <c:manualLayout>
                  <c:x val="0.13265513343678756"/>
                  <c:y val="4.9791557305336832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1669094282922663"/>
                      <c:h val="0.10327777777777777"/>
                    </c:manualLayout>
                  </c15:layout>
                </c:ext>
                <c:ext xmlns:c16="http://schemas.microsoft.com/office/drawing/2014/chart" uri="{C3380CC4-5D6E-409C-BE32-E72D297353CC}">
                  <c16:uniqueId val="{00000001-6995-4606-BAAD-27CB99DF3FB4}"/>
                </c:ext>
              </c:extLst>
            </c:dLbl>
            <c:dLbl>
              <c:idx val="1"/>
              <c:layout>
                <c:manualLayout>
                  <c:x val="7.1986731585559099E-2"/>
                  <c:y val="0.1643967629046369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6995-4606-BAAD-27CB99DF3FB4}"/>
                </c:ext>
              </c:extLst>
            </c:dLbl>
            <c:dLbl>
              <c:idx val="2"/>
              <c:layout>
                <c:manualLayout>
                  <c:x val="7.3611127076268754E-2"/>
                  <c:y val="1.906102362204724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6995-4606-BAAD-27CB99DF3FB4}"/>
                </c:ext>
              </c:extLst>
            </c:dLbl>
            <c:dLbl>
              <c:idx val="3"/>
              <c:layout>
                <c:manualLayout>
                  <c:x val="6.8648170803466982E-2"/>
                  <c:y val="-9.018635170603674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6995-4606-BAAD-27CB99DF3FB4}"/>
                </c:ext>
              </c:extLst>
            </c:dLbl>
            <c:dLbl>
              <c:idx val="4"/>
              <c:layout>
                <c:manualLayout>
                  <c:x val="6.7679313808401587E-2"/>
                  <c:y val="7.468263342082240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6995-4606-BAAD-27CB99DF3FB4}"/>
                </c:ext>
              </c:extLst>
            </c:dLbl>
            <c:dLbl>
              <c:idx val="5"/>
              <c:layout>
                <c:manualLayout>
                  <c:x val="-3.0778999340410918E-4"/>
                  <c:y val="0.13909798775153095"/>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6995-4606-BAAD-27CB99DF3FB4}"/>
                </c:ext>
              </c:extLst>
            </c:dLbl>
            <c:dLbl>
              <c:idx val="6"/>
              <c:layout>
                <c:manualLayout>
                  <c:x val="-4.7968711940204557E-2"/>
                  <c:y val="1.283639545056857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6995-4606-BAAD-27CB99DF3FB4}"/>
                </c:ext>
              </c:extLst>
            </c:dLbl>
            <c:dLbl>
              <c:idx val="7"/>
              <c:layout>
                <c:manualLayout>
                  <c:x val="-2.2047463045221538E-2"/>
                  <c:y val="0.1061911636045495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6995-4606-BAAD-27CB99DF3FB4}"/>
                </c:ext>
              </c:extLst>
            </c:dLbl>
            <c:dLbl>
              <c:idx val="8"/>
              <c:layout>
                <c:manualLayout>
                  <c:x val="-8.6089058020348219E-2"/>
                  <c:y val="6.8757714331706382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1-6995-4606-BAAD-27CB99DF3FB4}"/>
                </c:ext>
              </c:extLst>
            </c:dLbl>
            <c:dLbl>
              <c:idx val="9"/>
              <c:layout>
                <c:manualLayout>
                  <c:x val="-0.12419273030072067"/>
                  <c:y val="-9.543026295078059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6995-4606-BAAD-27CB99DF3FB4}"/>
                </c:ext>
              </c:extLst>
            </c:dLbl>
            <c:dLbl>
              <c:idx val="10"/>
              <c:layout>
                <c:manualLayout>
                  <c:x val="-0.12302586789121218"/>
                  <c:y val="-0.15781325853880684"/>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6995-4606-BAAD-27CB99DF3FB4}"/>
                </c:ext>
              </c:extLst>
            </c:dLbl>
            <c:dLbl>
              <c:idx val="11"/>
              <c:layout>
                <c:manualLayout>
                  <c:x val="1.3198130633257477E-2"/>
                  <c:y val="1.2678290314764251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7-6995-4606-BAAD-27CB99DF3FB4}"/>
                </c:ext>
              </c:extLst>
            </c:dLbl>
            <c:dLbl>
              <c:idx val="12"/>
              <c:layout>
                <c:manualLayout>
                  <c:x val="-8.8524846802908758E-2"/>
                  <c:y val="-3.0563429571303587E-2"/>
                </c:manualLayout>
              </c:layout>
              <c:tx>
                <c:rich>
                  <a:bodyPr/>
                  <a:lstStyle/>
                  <a:p>
                    <a:r>
                      <a:rPr lang="en-US" baseline="0" dirty="0"/>
                      <a:t>Economic Development Fund
</a:t>
                    </a:r>
                    <a:fld id="{956CCC5A-DA29-46D7-A2FB-BB33A7AAEFAF}" type="VALUE">
                      <a:rPr lang="en-US" baseline="0"/>
                      <a:pPr/>
                      <a:t>[VALUE]</a:t>
                    </a:fld>
                    <a:endParaRPr lang="en-US" baseline="0" dirty="0"/>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9-6995-4606-BAAD-27CB99DF3FB4}"/>
                </c:ext>
              </c:extLst>
            </c:dLbl>
            <c:dLbl>
              <c:idx val="13"/>
              <c:layout>
                <c:manualLayout>
                  <c:x val="0.10603347692774753"/>
                  <c:y val="-7.1438026724022899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B-6995-4606-BAAD-27CB99DF3FB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'FY24 MDOT AB '!$D$141:$Q$141</c:f>
              <c:strCache>
                <c:ptCount val="14"/>
                <c:pt idx="0">
                  <c:v>State Aeronautics Fund</c:v>
                </c:pt>
                <c:pt idx="1">
                  <c:v>Qualified Airport Fund</c:v>
                </c:pt>
                <c:pt idx="2">
                  <c:v>State Trunkline Fund</c:v>
                </c:pt>
                <c:pt idx="3">
                  <c:v>Other State Restricted Revenue</c:v>
                </c:pt>
                <c:pt idx="4">
                  <c:v>Private Funds</c:v>
                </c:pt>
                <c:pt idx="5">
                  <c:v>GF/GP</c:v>
                </c:pt>
                <c:pt idx="6">
                  <c:v>Federal</c:v>
                </c:pt>
                <c:pt idx="7">
                  <c:v>Local</c:v>
                </c:pt>
                <c:pt idx="8">
                  <c:v>Blue Water Bridge</c:v>
                </c:pt>
                <c:pt idx="9">
                  <c:v>Rail Freight &amp; Intercity Bus</c:v>
                </c:pt>
                <c:pt idx="10">
                  <c:v>Comprehensive Transportation Fund</c:v>
                </c:pt>
                <c:pt idx="11">
                  <c:v>Michigan Transportation Fund</c:v>
                </c:pt>
                <c:pt idx="12">
                  <c:v>Economic Deveoplment Fund</c:v>
                </c:pt>
                <c:pt idx="13">
                  <c:v>Local Bridge Fund</c:v>
                </c:pt>
              </c:strCache>
            </c:strRef>
          </c:cat>
          <c:val>
            <c:numRef>
              <c:f>'FY24 MDOT AB '!$D$142:$Q$142</c:f>
              <c:numCache>
                <c:formatCode>"$"#,##0.0_);[Red]\("$"#,##0.0\)</c:formatCode>
                <c:ptCount val="14"/>
                <c:pt idx="0">
                  <c:v>25.688699999999997</c:v>
                </c:pt>
                <c:pt idx="1">
                  <c:v>7.02</c:v>
                </c:pt>
                <c:pt idx="2">
                  <c:v>1478.5447999999999</c:v>
                </c:pt>
                <c:pt idx="3">
                  <c:v>4.3662000000000001</c:v>
                </c:pt>
                <c:pt idx="4">
                  <c:v>18.8</c:v>
                </c:pt>
                <c:pt idx="5">
                  <c:v>112.18389999999999</c:v>
                </c:pt>
                <c:pt idx="6">
                  <c:v>2329.6055000000001</c:v>
                </c:pt>
                <c:pt idx="7">
                  <c:v>87.448499999999996</c:v>
                </c:pt>
                <c:pt idx="8">
                  <c:v>44.045099999999998</c:v>
                </c:pt>
                <c:pt idx="9">
                  <c:v>6.0453999999999999</c:v>
                </c:pt>
                <c:pt idx="10">
                  <c:v>449.15859999999998</c:v>
                </c:pt>
                <c:pt idx="11">
                  <c:v>2197.8305999999998</c:v>
                </c:pt>
                <c:pt idx="12">
                  <c:v>53.878</c:v>
                </c:pt>
                <c:pt idx="13">
                  <c:v>26.494399999999999</c:v>
                </c:pt>
              </c:numCache>
            </c:numRef>
          </c:val>
          <c:extLst>
            <c:ext xmlns:c16="http://schemas.microsoft.com/office/drawing/2014/chart" uri="{C3380CC4-5D6E-409C-BE32-E72D297353CC}">
              <c16:uniqueId val="{0000001C-6995-4606-BAAD-27CB99DF3FB4}"/>
            </c:ext>
          </c:extLst>
        </c:ser>
        <c:dLbls>
          <c:showLegendKey val="0"/>
          <c:showVal val="0"/>
          <c:showCatName val="0"/>
          <c:showSerName val="0"/>
          <c:showPercent val="0"/>
          <c:showBubbleSize val="0"/>
          <c:showLeaderLines val="1"/>
        </c:dLbls>
        <c:firstSliceAng val="38"/>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0.18763</cdr:y>
    </cdr:from>
    <cdr:to>
      <cdr:x>0.35037</cdr:x>
      <cdr:y>0.31773</cdr:y>
    </cdr:to>
    <cdr:sp macro="" textlink="">
      <cdr:nvSpPr>
        <cdr:cNvPr id="4" name="TextBox 1"/>
        <cdr:cNvSpPr txBox="1"/>
      </cdr:nvSpPr>
      <cdr:spPr>
        <a:xfrm xmlns:a="http://schemas.openxmlformats.org/drawingml/2006/main">
          <a:off x="-931914" y="1657445"/>
          <a:ext cx="5895633" cy="11492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b="1" dirty="0">
              <a:solidFill>
                <a:srgbClr val="0066A4"/>
              </a:solidFill>
              <a:latin typeface="Arial" panose="020B0604020202020204" pitchFamily="34" charset="0"/>
              <a:cs typeface="Arial" panose="020B0604020202020204" pitchFamily="34" charset="0"/>
            </a:rPr>
            <a:t>Total: $6,841,109,700</a:t>
          </a:r>
        </a:p>
        <a:p xmlns:a="http://schemas.openxmlformats.org/drawingml/2006/main">
          <a:endParaRPr lang="en-US" sz="2800" b="1" dirty="0">
            <a:solidFill>
              <a:srgbClr val="0066A4"/>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0.10903</cdr:y>
    </cdr:from>
    <cdr:to>
      <cdr:x>0.31984</cdr:x>
      <cdr:y>0.17523</cdr:y>
    </cdr:to>
    <cdr:sp macro="" textlink="">
      <cdr:nvSpPr>
        <cdr:cNvPr id="3" name="Text Box 6"/>
        <cdr:cNvSpPr txBox="1">
          <a:spLocks xmlns:a="http://schemas.openxmlformats.org/drawingml/2006/main" noChangeArrowheads="1"/>
        </cdr:cNvSpPr>
      </cdr:nvSpPr>
      <cdr:spPr bwMode="auto">
        <a:xfrm xmlns:a="http://schemas.openxmlformats.org/drawingml/2006/main">
          <a:off x="0" y="963136"/>
          <a:ext cx="5381953" cy="58477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Bef>
              <a:spcPct val="50000"/>
            </a:spcBef>
            <a:buFontTx/>
            <a:buNone/>
            <a:defRPr/>
          </a:pPr>
          <a:r>
            <a:rPr lang="en-US" altLang="en-US" sz="3200" b="1" dirty="0">
              <a:latin typeface="Arial" panose="020B0604020202020204" pitchFamily="34" charset="0"/>
              <a:cs typeface="Arial" panose="020B0604020202020204" pitchFamily="34" charset="0"/>
            </a:rPr>
            <a:t>Funding Sources </a:t>
          </a:r>
          <a:r>
            <a:rPr lang="en-US" altLang="en-US" sz="2400" b="1" dirty="0">
              <a:latin typeface="Arial" panose="020B0604020202020204" pitchFamily="34" charset="0"/>
              <a:cs typeface="Arial" panose="020B0604020202020204" pitchFamily="34" charset="0"/>
            </a:rPr>
            <a:t>(in Millions)</a:t>
          </a:r>
          <a:endParaRPr lang="en-US" altLang="en-US" sz="2000" dirty="0">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FA51F-E12E-4574-9C8E-0DD9B2B042B3}" type="datetimeFigureOut">
              <a:t>2/17/25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0DB54-B6EE-45A0-9B5F-FAE02C8649CC}" type="slidenum">
              <a:t>‹#›</a:t>
            </a:fld>
            <a:endParaRPr lang="en-US"/>
          </a:p>
        </p:txBody>
      </p:sp>
    </p:spTree>
    <p:extLst>
      <p:ext uri="{BB962C8B-B14F-4D97-AF65-F5344CB8AC3E}">
        <p14:creationId xmlns:p14="http://schemas.microsoft.com/office/powerpoint/2010/main" val="261730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B8B62B-E30F-4300-8CAA-91139DE44102}" type="slidenum">
              <a:rPr lang="en-US" smtClean="0"/>
              <a:t>4</a:t>
            </a:fld>
            <a:endParaRPr lang="en-US"/>
          </a:p>
        </p:txBody>
      </p:sp>
    </p:spTree>
    <p:extLst>
      <p:ext uri="{BB962C8B-B14F-4D97-AF65-F5344CB8AC3E}">
        <p14:creationId xmlns:p14="http://schemas.microsoft.com/office/powerpoint/2010/main" val="1992194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D5FD8C-EBC2-4630-B666-18294DBA67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060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51A53-0FFB-EAFA-545C-A8592FD28B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812CB0-B5B7-1626-AA8E-42E91E57FF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704822-FBD9-4A4F-70B6-B73E981602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69FD2A-5200-25F7-427D-AA2636F7913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D5FD8C-EBC2-4630-B666-18294DBA67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86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D5FD8C-EBC2-4630-B666-18294DBA67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6946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C0DB54-B6EE-45A0-9B5F-FAE02C8649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535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3B610-6071-E6D7-2BD3-D112B2856F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CE626-A068-683E-8727-EAF7D61056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8C61D2-92EB-4A6C-7CDD-411F957721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75F887-DF32-41EF-3BF3-FA8E487D96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C0DB54-B6EE-45A0-9B5F-FAE02C8649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4571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9DE18-93C3-8764-02C7-C452A330FD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2FFBC7-7283-C533-1408-F507010E55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56870C-5572-A369-AC85-B09D8B5E32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6EB5D3-1326-195C-AFFC-D950FB4387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C0DB54-B6EE-45A0-9B5F-FAE02C8649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907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73023-7998-D894-BB8C-4CAB84EBC3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51EA28-0BFA-2A9A-42F8-D85CF3FAE5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697041-067D-15F3-40BB-EF17EAE68C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EECF47B-3D35-B57F-72DF-FC434B0010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C0DB54-B6EE-45A0-9B5F-FAE02C8649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088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F5DF1-180D-CCFD-1D92-B45E55858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86C171-08FA-6638-B89E-AF30C03658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182338-55A8-AA83-072A-9FD21AF000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5B57B8-2E0C-B73B-BF14-C03C80A1831A}"/>
              </a:ext>
            </a:extLst>
          </p:cNvPr>
          <p:cNvSpPr>
            <a:spLocks noGrp="1"/>
          </p:cNvSpPr>
          <p:nvPr>
            <p:ph type="sldNum" sz="quarter" idx="5"/>
          </p:nvPr>
        </p:nvSpPr>
        <p:spPr/>
        <p:txBody>
          <a:bodyPr/>
          <a:lstStyle/>
          <a:p>
            <a:fld id="{CCB8B62B-E30F-4300-8CAA-91139DE44102}" type="slidenum">
              <a:rPr lang="en-US" smtClean="0"/>
              <a:t>5</a:t>
            </a:fld>
            <a:endParaRPr lang="en-US"/>
          </a:p>
        </p:txBody>
      </p:sp>
    </p:spTree>
    <p:extLst>
      <p:ext uri="{BB962C8B-B14F-4D97-AF65-F5344CB8AC3E}">
        <p14:creationId xmlns:p14="http://schemas.microsoft.com/office/powerpoint/2010/main" val="799883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45E96-E08B-916D-EEBB-8AE8029521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E08E13-D043-AC6B-4A7E-2A60DFFF8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25A763-A960-E684-732A-18084762D532}"/>
              </a:ext>
            </a:extLst>
          </p:cNvPr>
          <p:cNvSpPr>
            <a:spLocks noGrp="1"/>
          </p:cNvSpPr>
          <p:nvPr>
            <p:ph type="body" idx="1"/>
          </p:nvPr>
        </p:nvSpPr>
        <p:spPr/>
        <p:txBody>
          <a:bodyPr/>
          <a:lstStyle/>
          <a:p>
            <a:pPr marL="0" marR="0">
              <a:spcBef>
                <a:spcPts val="0"/>
              </a:spcBef>
              <a:spcAft>
                <a:spcPts val="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4D88ABA-D010-21F0-6885-8378E3DA87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B8B62B-E30F-4300-8CAA-91139DE441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731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37E0B-CE07-FF13-6B5D-C9DA424376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14933A-CAAA-9D9E-6B04-ECEA2AAEB4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4D22CF-5DE2-D5A4-2A6B-8011773422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5E1A45-1B55-A7E3-EB4B-721E51D68D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B8B62B-E30F-4300-8CAA-91139DE441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839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667A7-2F33-6DD5-DE1F-A3E85F2170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8CA906-BF06-2604-4F83-9875976A74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5150AE-D6A9-E606-0967-35B104998F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36A63E-DD20-D3C8-5F86-7B130DD3B9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B8B62B-E30F-4300-8CAA-91139DE441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782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B8305-1D48-A701-EA68-58B9302CDB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E69633-04B6-DF73-159B-82C3187228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D7CBC1-10DA-EE4E-2464-D529C22E85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032307-7E70-CC52-1CFA-3EF1272543E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B8B62B-E30F-4300-8CAA-91139DE441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215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CAF3E-2B63-9221-9643-1B1D7DCD65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F6BE00-DA9C-5E35-9E96-96D6D51D4C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F4063A-0AA6-5547-FBA6-DA2541FA6C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F7E568-3D34-9AF8-5037-2F8C37DED383}"/>
              </a:ext>
            </a:extLst>
          </p:cNvPr>
          <p:cNvSpPr>
            <a:spLocks noGrp="1"/>
          </p:cNvSpPr>
          <p:nvPr>
            <p:ph type="sldNum" sz="quarter" idx="5"/>
          </p:nvPr>
        </p:nvSpPr>
        <p:spPr/>
        <p:txBody>
          <a:bodyPr/>
          <a:lstStyle/>
          <a:p>
            <a:fld id="{CCB8B62B-E30F-4300-8CAA-91139DE44102}" type="slidenum">
              <a:rPr lang="en-US" smtClean="0"/>
              <a:t>12</a:t>
            </a:fld>
            <a:endParaRPr lang="en-US"/>
          </a:p>
        </p:txBody>
      </p:sp>
    </p:spTree>
    <p:extLst>
      <p:ext uri="{BB962C8B-B14F-4D97-AF65-F5344CB8AC3E}">
        <p14:creationId xmlns:p14="http://schemas.microsoft.com/office/powerpoint/2010/main" val="3302732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5258F-BD25-BCFB-5700-03219A51C4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D436A3-B7FD-76E1-3C76-F8C2F97E06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8AEC2C-5DEB-5F98-8118-21A3FE196A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AFF3FB9-1476-DAAF-4243-045497AAA97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B8B62B-E30F-4300-8CAA-91139DE441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685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C5612-DCD7-D428-18BD-426773CEC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453C12-73A7-2D52-D8FE-AAC546B6FC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2B2423-FB4A-3475-07B2-BBB527AB14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1CB80E-77DD-1310-DF02-50A9889B1D6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D5FD8C-EBC2-4630-B666-18294DBA67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807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54118-1085-B92E-C553-46813320237B}"/>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5F480EDC-3FC7-41ED-6010-90E31566987C}"/>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670C659B-36B3-CDBB-EBAA-AFA9D5EF35DE}"/>
              </a:ext>
            </a:extLst>
          </p:cNvPr>
          <p:cNvSpPr>
            <a:spLocks noGrp="1"/>
          </p:cNvSpPr>
          <p:nvPr>
            <p:ph type="dt" sz="half" idx="10"/>
          </p:nvPr>
        </p:nvSpPr>
        <p:spPr/>
        <p:txBody>
          <a:bodyPr/>
          <a:lstStyle/>
          <a:p>
            <a:fld id="{32674FA3-9635-4DDB-9D51-24C8E73E4183}" type="datetimeFigureOut">
              <a:rPr lang="en-US" smtClean="0"/>
              <a:t>2/17/25</a:t>
            </a:fld>
            <a:endParaRPr lang="en-US"/>
          </a:p>
        </p:txBody>
      </p:sp>
      <p:sp>
        <p:nvSpPr>
          <p:cNvPr id="5" name="Footer Placeholder 4">
            <a:extLst>
              <a:ext uri="{FF2B5EF4-FFF2-40B4-BE49-F238E27FC236}">
                <a16:creationId xmlns:a16="http://schemas.microsoft.com/office/drawing/2014/main" id="{0569C50B-6DE8-D037-F883-BA7FB5A5F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51073-A44C-885D-4606-4A5E93B51FAB}"/>
              </a:ext>
            </a:extLst>
          </p:cNvPr>
          <p:cNvSpPr>
            <a:spLocks noGrp="1"/>
          </p:cNvSpPr>
          <p:nvPr>
            <p:ph type="sldNum" sz="quarter" idx="12"/>
          </p:nvPr>
        </p:nvSpPr>
        <p:spPr/>
        <p:txBody>
          <a:bodyPr/>
          <a:lstStyle/>
          <a:p>
            <a:fld id="{6674C9FD-0781-4FF1-8719-52F8E2B8FB3A}" type="slidenum">
              <a:rPr lang="en-US" smtClean="0"/>
              <a:t>‹#›</a:t>
            </a:fld>
            <a:endParaRPr lang="en-US"/>
          </a:p>
        </p:txBody>
      </p:sp>
    </p:spTree>
    <p:extLst>
      <p:ext uri="{BB962C8B-B14F-4D97-AF65-F5344CB8AC3E}">
        <p14:creationId xmlns:p14="http://schemas.microsoft.com/office/powerpoint/2010/main" val="262226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42D4A-3385-08DA-E6B4-F1BC3253BF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45D13B-E009-E073-B25A-A3C13450BB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799542-A250-7527-7F91-645F1BCE2D08}"/>
              </a:ext>
            </a:extLst>
          </p:cNvPr>
          <p:cNvSpPr>
            <a:spLocks noGrp="1"/>
          </p:cNvSpPr>
          <p:nvPr>
            <p:ph type="dt" sz="half" idx="10"/>
          </p:nvPr>
        </p:nvSpPr>
        <p:spPr/>
        <p:txBody>
          <a:bodyPr/>
          <a:lstStyle/>
          <a:p>
            <a:fld id="{32674FA3-9635-4DDB-9D51-24C8E73E4183}" type="datetimeFigureOut">
              <a:rPr lang="en-US" smtClean="0"/>
              <a:t>2/17/25</a:t>
            </a:fld>
            <a:endParaRPr lang="en-US"/>
          </a:p>
        </p:txBody>
      </p:sp>
      <p:sp>
        <p:nvSpPr>
          <p:cNvPr id="5" name="Footer Placeholder 4">
            <a:extLst>
              <a:ext uri="{FF2B5EF4-FFF2-40B4-BE49-F238E27FC236}">
                <a16:creationId xmlns:a16="http://schemas.microsoft.com/office/drawing/2014/main" id="{BBDEE8FE-53A6-8719-38A9-0AEA1E59BB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6688B3-99C6-AB6D-1BE9-DC14A9EF2DEF}"/>
              </a:ext>
            </a:extLst>
          </p:cNvPr>
          <p:cNvSpPr>
            <a:spLocks noGrp="1"/>
          </p:cNvSpPr>
          <p:nvPr>
            <p:ph type="sldNum" sz="quarter" idx="12"/>
          </p:nvPr>
        </p:nvSpPr>
        <p:spPr/>
        <p:txBody>
          <a:bodyPr/>
          <a:lstStyle/>
          <a:p>
            <a:fld id="{6674C9FD-0781-4FF1-8719-52F8E2B8FB3A}" type="slidenum">
              <a:rPr lang="en-US" smtClean="0"/>
              <a:t>‹#›</a:t>
            </a:fld>
            <a:endParaRPr lang="en-US"/>
          </a:p>
        </p:txBody>
      </p:sp>
    </p:spTree>
    <p:extLst>
      <p:ext uri="{BB962C8B-B14F-4D97-AF65-F5344CB8AC3E}">
        <p14:creationId xmlns:p14="http://schemas.microsoft.com/office/powerpoint/2010/main" val="3704483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D0717-6DCF-2677-64E8-0D42F7179D04}"/>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60F69E60-C803-E34D-950A-A9DCA0B1CCA9}"/>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8C137B-0A39-CB58-EB8B-3B7805B61C50}"/>
              </a:ext>
            </a:extLst>
          </p:cNvPr>
          <p:cNvSpPr>
            <a:spLocks noGrp="1"/>
          </p:cNvSpPr>
          <p:nvPr>
            <p:ph type="dt" sz="half" idx="10"/>
          </p:nvPr>
        </p:nvSpPr>
        <p:spPr/>
        <p:txBody>
          <a:bodyPr/>
          <a:lstStyle/>
          <a:p>
            <a:fld id="{32674FA3-9635-4DDB-9D51-24C8E73E4183}" type="datetimeFigureOut">
              <a:rPr lang="en-US" smtClean="0"/>
              <a:t>2/17/25</a:t>
            </a:fld>
            <a:endParaRPr lang="en-US"/>
          </a:p>
        </p:txBody>
      </p:sp>
      <p:sp>
        <p:nvSpPr>
          <p:cNvPr id="5" name="Footer Placeholder 4">
            <a:extLst>
              <a:ext uri="{FF2B5EF4-FFF2-40B4-BE49-F238E27FC236}">
                <a16:creationId xmlns:a16="http://schemas.microsoft.com/office/drawing/2014/main" id="{E63653DE-C419-94A8-84BF-415B01548F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4F7C3A-0DA1-BB6B-3757-5E68F0283A66}"/>
              </a:ext>
            </a:extLst>
          </p:cNvPr>
          <p:cNvSpPr>
            <a:spLocks noGrp="1"/>
          </p:cNvSpPr>
          <p:nvPr>
            <p:ph type="sldNum" sz="quarter" idx="12"/>
          </p:nvPr>
        </p:nvSpPr>
        <p:spPr/>
        <p:txBody>
          <a:bodyPr/>
          <a:lstStyle/>
          <a:p>
            <a:fld id="{6674C9FD-0781-4FF1-8719-52F8E2B8FB3A}" type="slidenum">
              <a:rPr lang="en-US" smtClean="0"/>
              <a:t>‹#›</a:t>
            </a:fld>
            <a:endParaRPr lang="en-US"/>
          </a:p>
        </p:txBody>
      </p:sp>
    </p:spTree>
    <p:extLst>
      <p:ext uri="{BB962C8B-B14F-4D97-AF65-F5344CB8AC3E}">
        <p14:creationId xmlns:p14="http://schemas.microsoft.com/office/powerpoint/2010/main" val="2187685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42171-D6DD-3441-8407-B4DE512AD0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09E61A-8877-8652-3548-EDD293BE2B06}"/>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95CA44-67B4-7DA1-979B-0CEB0BAFD61D}"/>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F6E55D-78C9-1B9F-1DF3-EED1E64BB4F4}"/>
              </a:ext>
            </a:extLst>
          </p:cNvPr>
          <p:cNvSpPr>
            <a:spLocks noGrp="1"/>
          </p:cNvSpPr>
          <p:nvPr>
            <p:ph type="dt" sz="half" idx="10"/>
          </p:nvPr>
        </p:nvSpPr>
        <p:spPr/>
        <p:txBody>
          <a:bodyPr/>
          <a:lstStyle/>
          <a:p>
            <a:fld id="{32674FA3-9635-4DDB-9D51-24C8E73E4183}" type="datetimeFigureOut">
              <a:rPr lang="en-US" smtClean="0"/>
              <a:t>2/17/25</a:t>
            </a:fld>
            <a:endParaRPr lang="en-US"/>
          </a:p>
        </p:txBody>
      </p:sp>
      <p:sp>
        <p:nvSpPr>
          <p:cNvPr id="6" name="Footer Placeholder 5">
            <a:extLst>
              <a:ext uri="{FF2B5EF4-FFF2-40B4-BE49-F238E27FC236}">
                <a16:creationId xmlns:a16="http://schemas.microsoft.com/office/drawing/2014/main" id="{AB5971CC-E3E6-71E5-1D1E-C644935845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3CEC39-F65E-6423-5108-90754F67F250}"/>
              </a:ext>
            </a:extLst>
          </p:cNvPr>
          <p:cNvSpPr>
            <a:spLocks noGrp="1"/>
          </p:cNvSpPr>
          <p:nvPr>
            <p:ph type="sldNum" sz="quarter" idx="12"/>
          </p:nvPr>
        </p:nvSpPr>
        <p:spPr/>
        <p:txBody>
          <a:bodyPr/>
          <a:lstStyle/>
          <a:p>
            <a:fld id="{6674C9FD-0781-4FF1-8719-52F8E2B8FB3A}" type="slidenum">
              <a:rPr lang="en-US" smtClean="0"/>
              <a:t>‹#›</a:t>
            </a:fld>
            <a:endParaRPr lang="en-US"/>
          </a:p>
        </p:txBody>
      </p:sp>
    </p:spTree>
    <p:extLst>
      <p:ext uri="{BB962C8B-B14F-4D97-AF65-F5344CB8AC3E}">
        <p14:creationId xmlns:p14="http://schemas.microsoft.com/office/powerpoint/2010/main" val="339355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5D1DE-B6B2-0BFC-2554-43BADF9E2781}"/>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EAFB05-FD5D-AAB3-F3D6-BC5657FE2CB3}"/>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4A49EC52-E548-A141-8975-E276FB06BB29}"/>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077B2E-534E-202C-15CB-31761C462809}"/>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28748C9B-DC2A-56CB-4224-1693D6F2ABFA}"/>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626264-48A8-7A78-5D57-4ADA0A4F836F}"/>
              </a:ext>
            </a:extLst>
          </p:cNvPr>
          <p:cNvSpPr>
            <a:spLocks noGrp="1"/>
          </p:cNvSpPr>
          <p:nvPr>
            <p:ph type="dt" sz="half" idx="10"/>
          </p:nvPr>
        </p:nvSpPr>
        <p:spPr/>
        <p:txBody>
          <a:bodyPr/>
          <a:lstStyle/>
          <a:p>
            <a:fld id="{32674FA3-9635-4DDB-9D51-24C8E73E4183}" type="datetimeFigureOut">
              <a:rPr lang="en-US" smtClean="0"/>
              <a:t>2/17/25</a:t>
            </a:fld>
            <a:endParaRPr lang="en-US"/>
          </a:p>
        </p:txBody>
      </p:sp>
      <p:sp>
        <p:nvSpPr>
          <p:cNvPr id="8" name="Footer Placeholder 7">
            <a:extLst>
              <a:ext uri="{FF2B5EF4-FFF2-40B4-BE49-F238E27FC236}">
                <a16:creationId xmlns:a16="http://schemas.microsoft.com/office/drawing/2014/main" id="{5E6EAC96-B3BE-4D28-6D0E-0533A8DFCD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777AD6-8218-D666-3DDA-FBD4BCECFB1C}"/>
              </a:ext>
            </a:extLst>
          </p:cNvPr>
          <p:cNvSpPr>
            <a:spLocks noGrp="1"/>
          </p:cNvSpPr>
          <p:nvPr>
            <p:ph type="sldNum" sz="quarter" idx="12"/>
          </p:nvPr>
        </p:nvSpPr>
        <p:spPr/>
        <p:txBody>
          <a:bodyPr/>
          <a:lstStyle/>
          <a:p>
            <a:fld id="{6674C9FD-0781-4FF1-8719-52F8E2B8FB3A}" type="slidenum">
              <a:rPr lang="en-US" smtClean="0"/>
              <a:t>‹#›</a:t>
            </a:fld>
            <a:endParaRPr lang="en-US"/>
          </a:p>
        </p:txBody>
      </p:sp>
    </p:spTree>
    <p:extLst>
      <p:ext uri="{BB962C8B-B14F-4D97-AF65-F5344CB8AC3E}">
        <p14:creationId xmlns:p14="http://schemas.microsoft.com/office/powerpoint/2010/main" val="3152136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37CE-E618-023F-6510-5DC108CFDA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9BB334-ADF7-6757-A699-6A63B68F619A}"/>
              </a:ext>
            </a:extLst>
          </p:cNvPr>
          <p:cNvSpPr>
            <a:spLocks noGrp="1"/>
          </p:cNvSpPr>
          <p:nvPr>
            <p:ph type="dt" sz="half" idx="10"/>
          </p:nvPr>
        </p:nvSpPr>
        <p:spPr/>
        <p:txBody>
          <a:bodyPr/>
          <a:lstStyle/>
          <a:p>
            <a:fld id="{32674FA3-9635-4DDB-9D51-24C8E73E4183}" type="datetimeFigureOut">
              <a:rPr lang="en-US" smtClean="0"/>
              <a:t>2/17/25</a:t>
            </a:fld>
            <a:endParaRPr lang="en-US"/>
          </a:p>
        </p:txBody>
      </p:sp>
      <p:sp>
        <p:nvSpPr>
          <p:cNvPr id="4" name="Footer Placeholder 3">
            <a:extLst>
              <a:ext uri="{FF2B5EF4-FFF2-40B4-BE49-F238E27FC236}">
                <a16:creationId xmlns:a16="http://schemas.microsoft.com/office/drawing/2014/main" id="{040E236B-A70D-C4E9-2F5F-E59415E64F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AAD4D4-F405-5076-B08D-C10BE9D45466}"/>
              </a:ext>
            </a:extLst>
          </p:cNvPr>
          <p:cNvSpPr>
            <a:spLocks noGrp="1"/>
          </p:cNvSpPr>
          <p:nvPr>
            <p:ph type="sldNum" sz="quarter" idx="12"/>
          </p:nvPr>
        </p:nvSpPr>
        <p:spPr/>
        <p:txBody>
          <a:bodyPr/>
          <a:lstStyle/>
          <a:p>
            <a:fld id="{6674C9FD-0781-4FF1-8719-52F8E2B8FB3A}" type="slidenum">
              <a:rPr lang="en-US" smtClean="0"/>
              <a:t>‹#›</a:t>
            </a:fld>
            <a:endParaRPr lang="en-US"/>
          </a:p>
        </p:txBody>
      </p:sp>
    </p:spTree>
    <p:extLst>
      <p:ext uri="{BB962C8B-B14F-4D97-AF65-F5344CB8AC3E}">
        <p14:creationId xmlns:p14="http://schemas.microsoft.com/office/powerpoint/2010/main" val="1879939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05C916-7665-269C-6709-AC8969DC73AC}"/>
              </a:ext>
            </a:extLst>
          </p:cNvPr>
          <p:cNvSpPr>
            <a:spLocks noGrp="1"/>
          </p:cNvSpPr>
          <p:nvPr>
            <p:ph type="dt" sz="half" idx="10"/>
          </p:nvPr>
        </p:nvSpPr>
        <p:spPr/>
        <p:txBody>
          <a:bodyPr/>
          <a:lstStyle/>
          <a:p>
            <a:fld id="{32674FA3-9635-4DDB-9D51-24C8E73E4183}" type="datetimeFigureOut">
              <a:rPr lang="en-US" smtClean="0"/>
              <a:t>2/17/25</a:t>
            </a:fld>
            <a:endParaRPr lang="en-US"/>
          </a:p>
        </p:txBody>
      </p:sp>
      <p:sp>
        <p:nvSpPr>
          <p:cNvPr id="3" name="Footer Placeholder 2">
            <a:extLst>
              <a:ext uri="{FF2B5EF4-FFF2-40B4-BE49-F238E27FC236}">
                <a16:creationId xmlns:a16="http://schemas.microsoft.com/office/drawing/2014/main" id="{FB166072-EF8E-2A8B-9122-87248B20AD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5B6994-B238-8E29-6CAA-62F14BCE1483}"/>
              </a:ext>
            </a:extLst>
          </p:cNvPr>
          <p:cNvSpPr>
            <a:spLocks noGrp="1"/>
          </p:cNvSpPr>
          <p:nvPr>
            <p:ph type="sldNum" sz="quarter" idx="12"/>
          </p:nvPr>
        </p:nvSpPr>
        <p:spPr/>
        <p:txBody>
          <a:bodyPr/>
          <a:lstStyle/>
          <a:p>
            <a:fld id="{6674C9FD-0781-4FF1-8719-52F8E2B8FB3A}" type="slidenum">
              <a:rPr lang="en-US" smtClean="0"/>
              <a:t>‹#›</a:t>
            </a:fld>
            <a:endParaRPr lang="en-US"/>
          </a:p>
        </p:txBody>
      </p:sp>
    </p:spTree>
    <p:extLst>
      <p:ext uri="{BB962C8B-B14F-4D97-AF65-F5344CB8AC3E}">
        <p14:creationId xmlns:p14="http://schemas.microsoft.com/office/powerpoint/2010/main" val="539955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7D198-5750-FE76-877F-D5FDFAFD312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36D3DDE4-007D-8588-2FE5-EA37A7560D49}"/>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27DF18-B5CA-A96E-1A76-B2E9F6742D81}"/>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9AAADB05-8B1D-37AA-7066-59AE41DB4B1B}"/>
              </a:ext>
            </a:extLst>
          </p:cNvPr>
          <p:cNvSpPr>
            <a:spLocks noGrp="1"/>
          </p:cNvSpPr>
          <p:nvPr>
            <p:ph type="dt" sz="half" idx="10"/>
          </p:nvPr>
        </p:nvSpPr>
        <p:spPr/>
        <p:txBody>
          <a:bodyPr/>
          <a:lstStyle/>
          <a:p>
            <a:fld id="{32674FA3-9635-4DDB-9D51-24C8E73E4183}" type="datetimeFigureOut">
              <a:rPr lang="en-US" smtClean="0"/>
              <a:t>2/17/25</a:t>
            </a:fld>
            <a:endParaRPr lang="en-US"/>
          </a:p>
        </p:txBody>
      </p:sp>
      <p:sp>
        <p:nvSpPr>
          <p:cNvPr id="6" name="Footer Placeholder 5">
            <a:extLst>
              <a:ext uri="{FF2B5EF4-FFF2-40B4-BE49-F238E27FC236}">
                <a16:creationId xmlns:a16="http://schemas.microsoft.com/office/drawing/2014/main" id="{2D531D2B-2429-4560-ADC6-247D0DB8A8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E6F74B-69DD-D517-5A74-7B31A013BD55}"/>
              </a:ext>
            </a:extLst>
          </p:cNvPr>
          <p:cNvSpPr>
            <a:spLocks noGrp="1"/>
          </p:cNvSpPr>
          <p:nvPr>
            <p:ph type="sldNum" sz="quarter" idx="12"/>
          </p:nvPr>
        </p:nvSpPr>
        <p:spPr/>
        <p:txBody>
          <a:bodyPr/>
          <a:lstStyle/>
          <a:p>
            <a:fld id="{6674C9FD-0781-4FF1-8719-52F8E2B8FB3A}" type="slidenum">
              <a:rPr lang="en-US" smtClean="0"/>
              <a:t>‹#›</a:t>
            </a:fld>
            <a:endParaRPr lang="en-US"/>
          </a:p>
        </p:txBody>
      </p:sp>
    </p:spTree>
    <p:extLst>
      <p:ext uri="{BB962C8B-B14F-4D97-AF65-F5344CB8AC3E}">
        <p14:creationId xmlns:p14="http://schemas.microsoft.com/office/powerpoint/2010/main" val="70110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F2372-E3DF-6452-2ED0-2E678A44E228}"/>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49D94A98-E8E9-95BB-8B90-AA087262DF35}"/>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B042426F-DC04-C540-B000-2A945C99DF1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9BF5B057-50D0-BA40-B172-5B7D23240724}"/>
              </a:ext>
            </a:extLst>
          </p:cNvPr>
          <p:cNvSpPr>
            <a:spLocks noGrp="1"/>
          </p:cNvSpPr>
          <p:nvPr>
            <p:ph type="dt" sz="half" idx="10"/>
          </p:nvPr>
        </p:nvSpPr>
        <p:spPr/>
        <p:txBody>
          <a:bodyPr/>
          <a:lstStyle/>
          <a:p>
            <a:fld id="{32674FA3-9635-4DDB-9D51-24C8E73E4183}" type="datetimeFigureOut">
              <a:rPr lang="en-US" smtClean="0"/>
              <a:t>2/17/25</a:t>
            </a:fld>
            <a:endParaRPr lang="en-US"/>
          </a:p>
        </p:txBody>
      </p:sp>
      <p:sp>
        <p:nvSpPr>
          <p:cNvPr id="6" name="Footer Placeholder 5">
            <a:extLst>
              <a:ext uri="{FF2B5EF4-FFF2-40B4-BE49-F238E27FC236}">
                <a16:creationId xmlns:a16="http://schemas.microsoft.com/office/drawing/2014/main" id="{E538320C-8739-AE3A-304E-52F738D43E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E6E551-B758-D13B-5D15-3B569A12901E}"/>
              </a:ext>
            </a:extLst>
          </p:cNvPr>
          <p:cNvSpPr>
            <a:spLocks noGrp="1"/>
          </p:cNvSpPr>
          <p:nvPr>
            <p:ph type="sldNum" sz="quarter" idx="12"/>
          </p:nvPr>
        </p:nvSpPr>
        <p:spPr/>
        <p:txBody>
          <a:bodyPr/>
          <a:lstStyle/>
          <a:p>
            <a:fld id="{6674C9FD-0781-4FF1-8719-52F8E2B8FB3A}" type="slidenum">
              <a:rPr lang="en-US" smtClean="0"/>
              <a:t>‹#›</a:t>
            </a:fld>
            <a:endParaRPr lang="en-US"/>
          </a:p>
        </p:txBody>
      </p:sp>
    </p:spTree>
    <p:extLst>
      <p:ext uri="{BB962C8B-B14F-4D97-AF65-F5344CB8AC3E}">
        <p14:creationId xmlns:p14="http://schemas.microsoft.com/office/powerpoint/2010/main" val="1113386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08AD-098F-FF5C-F5C5-FD409742EA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F41676-AC8F-506F-409B-CFCA8E22A6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D9A43-6317-4170-AA8F-3163A9EA3EBE}"/>
              </a:ext>
            </a:extLst>
          </p:cNvPr>
          <p:cNvSpPr>
            <a:spLocks noGrp="1"/>
          </p:cNvSpPr>
          <p:nvPr>
            <p:ph type="dt" sz="half" idx="10"/>
          </p:nvPr>
        </p:nvSpPr>
        <p:spPr/>
        <p:txBody>
          <a:bodyPr/>
          <a:lstStyle/>
          <a:p>
            <a:fld id="{32674FA3-9635-4DDB-9D51-24C8E73E4183}" type="datetimeFigureOut">
              <a:rPr lang="en-US" smtClean="0"/>
              <a:t>2/17/25</a:t>
            </a:fld>
            <a:endParaRPr lang="en-US"/>
          </a:p>
        </p:txBody>
      </p:sp>
      <p:sp>
        <p:nvSpPr>
          <p:cNvPr id="5" name="Footer Placeholder 4">
            <a:extLst>
              <a:ext uri="{FF2B5EF4-FFF2-40B4-BE49-F238E27FC236}">
                <a16:creationId xmlns:a16="http://schemas.microsoft.com/office/drawing/2014/main" id="{2244A493-328A-137D-F61E-BE24CB2E7D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39D404-CFAF-C670-1ACF-0C313162FA1A}"/>
              </a:ext>
            </a:extLst>
          </p:cNvPr>
          <p:cNvSpPr>
            <a:spLocks noGrp="1"/>
          </p:cNvSpPr>
          <p:nvPr>
            <p:ph type="sldNum" sz="quarter" idx="12"/>
          </p:nvPr>
        </p:nvSpPr>
        <p:spPr/>
        <p:txBody>
          <a:bodyPr/>
          <a:lstStyle/>
          <a:p>
            <a:fld id="{6674C9FD-0781-4FF1-8719-52F8E2B8FB3A}" type="slidenum">
              <a:rPr lang="en-US" smtClean="0"/>
              <a:t>‹#›</a:t>
            </a:fld>
            <a:endParaRPr lang="en-US"/>
          </a:p>
        </p:txBody>
      </p:sp>
    </p:spTree>
    <p:extLst>
      <p:ext uri="{BB962C8B-B14F-4D97-AF65-F5344CB8AC3E}">
        <p14:creationId xmlns:p14="http://schemas.microsoft.com/office/powerpoint/2010/main" val="749061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9ED8BE-014C-2D57-3AA3-10A7ACEB01C0}"/>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124DB8-A790-8F72-329E-F3531C17CB1A}"/>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AB0B15-7FF0-7E0A-28F8-0F69E21D8739}"/>
              </a:ext>
            </a:extLst>
          </p:cNvPr>
          <p:cNvSpPr>
            <a:spLocks noGrp="1"/>
          </p:cNvSpPr>
          <p:nvPr>
            <p:ph type="dt" sz="half" idx="10"/>
          </p:nvPr>
        </p:nvSpPr>
        <p:spPr/>
        <p:txBody>
          <a:bodyPr/>
          <a:lstStyle/>
          <a:p>
            <a:fld id="{32674FA3-9635-4DDB-9D51-24C8E73E4183}" type="datetimeFigureOut">
              <a:rPr lang="en-US" smtClean="0"/>
              <a:t>2/17/25</a:t>
            </a:fld>
            <a:endParaRPr lang="en-US"/>
          </a:p>
        </p:txBody>
      </p:sp>
      <p:sp>
        <p:nvSpPr>
          <p:cNvPr id="5" name="Footer Placeholder 4">
            <a:extLst>
              <a:ext uri="{FF2B5EF4-FFF2-40B4-BE49-F238E27FC236}">
                <a16:creationId xmlns:a16="http://schemas.microsoft.com/office/drawing/2014/main" id="{8782D2D8-B91B-BC95-748A-58E26E826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1AD215-EF6E-1B56-FFF9-B643538480F5}"/>
              </a:ext>
            </a:extLst>
          </p:cNvPr>
          <p:cNvSpPr>
            <a:spLocks noGrp="1"/>
          </p:cNvSpPr>
          <p:nvPr>
            <p:ph type="sldNum" sz="quarter" idx="12"/>
          </p:nvPr>
        </p:nvSpPr>
        <p:spPr/>
        <p:txBody>
          <a:bodyPr/>
          <a:lstStyle/>
          <a:p>
            <a:fld id="{6674C9FD-0781-4FF1-8719-52F8E2B8FB3A}" type="slidenum">
              <a:rPr lang="en-US" smtClean="0"/>
              <a:t>‹#›</a:t>
            </a:fld>
            <a:endParaRPr lang="en-US"/>
          </a:p>
        </p:txBody>
      </p:sp>
    </p:spTree>
    <p:extLst>
      <p:ext uri="{BB962C8B-B14F-4D97-AF65-F5344CB8AC3E}">
        <p14:creationId xmlns:p14="http://schemas.microsoft.com/office/powerpoint/2010/main" val="278104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2/17/25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941FC-88B7-AF62-F5C4-234885BD3283}"/>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3395DF-C512-A0DF-A982-59FBA4706F76}"/>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BF869A-AACB-D812-073F-F637ECBAB43A}"/>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32674FA3-9635-4DDB-9D51-24C8E73E4183}" type="datetimeFigureOut">
              <a:rPr lang="en-US" smtClean="0"/>
              <a:t>2/17/25</a:t>
            </a:fld>
            <a:endParaRPr lang="en-US"/>
          </a:p>
        </p:txBody>
      </p:sp>
      <p:sp>
        <p:nvSpPr>
          <p:cNvPr id="5" name="Footer Placeholder 4">
            <a:extLst>
              <a:ext uri="{FF2B5EF4-FFF2-40B4-BE49-F238E27FC236}">
                <a16:creationId xmlns:a16="http://schemas.microsoft.com/office/drawing/2014/main" id="{0723DB90-E528-0C41-77DF-8EA9ABCB1C0E}"/>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37EFA9-D825-351B-EC69-3744C4B47A1D}"/>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6674C9FD-0781-4FF1-8719-52F8E2B8FB3A}" type="slidenum">
              <a:rPr lang="en-US" smtClean="0"/>
              <a:t>‹#›</a:t>
            </a:fld>
            <a:endParaRPr lang="en-US"/>
          </a:p>
        </p:txBody>
      </p:sp>
    </p:spTree>
    <p:extLst>
      <p:ext uri="{BB962C8B-B14F-4D97-AF65-F5344CB8AC3E}">
        <p14:creationId xmlns:p14="http://schemas.microsoft.com/office/powerpoint/2010/main" val="3015412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pixabay.com/en/route-road-street-navigation-map-296408/"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4.pn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20.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4.jpe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4.jpe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8.tmp"/><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www.michigan.gov/mdot/programs/planning/five-year-transportation-program"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261"/>
        </a:solidFill>
        <a:effectLst/>
      </p:bgPr>
    </p:bg>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a:grpSpLocks noGrp="1" noUngrp="1" noRot="1" noMove="1" noResize="1"/>
          </p:cNvGrpSpPr>
          <p:nvPr/>
        </p:nvGrpSpPr>
        <p:grpSpPr>
          <a:xfrm>
            <a:off x="1880278" y="-698348"/>
            <a:ext cx="2310580" cy="9251634"/>
            <a:chOff x="0" y="-84346"/>
            <a:chExt cx="608548" cy="2436644"/>
          </a:xfrm>
        </p:grpSpPr>
        <p:sp>
          <p:nvSpPr>
            <p:cNvPr id="4" name="Freeform 4"/>
            <p:cNvSpPr>
              <a:spLocks noGrp="1" noRot="1" noMove="1" noResize="1" noEditPoints="1" noAdjustHandles="1" noChangeArrowheads="1" noChangeShapeType="1"/>
            </p:cNvSpPr>
            <p:nvPr/>
          </p:nvSpPr>
          <p:spPr>
            <a:xfrm>
              <a:off x="2089" y="-84346"/>
              <a:ext cx="606459" cy="2352298"/>
            </a:xfrm>
            <a:custGeom>
              <a:avLst/>
              <a:gdLst/>
              <a:ahLst/>
              <a:cxnLst/>
              <a:rect l="l" t="t" r="r" b="b"/>
              <a:pathLst>
                <a:path w="606459" h="2352298">
                  <a:moveTo>
                    <a:pt x="171471" y="0"/>
                  </a:moveTo>
                  <a:lnTo>
                    <a:pt x="434987" y="0"/>
                  </a:lnTo>
                  <a:cubicBezTo>
                    <a:pt x="480464" y="0"/>
                    <a:pt x="524079" y="18066"/>
                    <a:pt x="556236" y="50223"/>
                  </a:cubicBezTo>
                  <a:cubicBezTo>
                    <a:pt x="588393" y="82380"/>
                    <a:pt x="606459" y="125994"/>
                    <a:pt x="606459" y="171471"/>
                  </a:cubicBezTo>
                  <a:lnTo>
                    <a:pt x="606459" y="2180827"/>
                  </a:lnTo>
                  <a:cubicBezTo>
                    <a:pt x="606459" y="2275528"/>
                    <a:pt x="529688" y="2352298"/>
                    <a:pt x="434987" y="2352298"/>
                  </a:cubicBezTo>
                  <a:lnTo>
                    <a:pt x="171471" y="2352298"/>
                  </a:lnTo>
                  <a:cubicBezTo>
                    <a:pt x="125994" y="2352298"/>
                    <a:pt x="82380" y="2334233"/>
                    <a:pt x="50223" y="2302076"/>
                  </a:cubicBezTo>
                  <a:cubicBezTo>
                    <a:pt x="18066" y="2269918"/>
                    <a:pt x="0" y="2226304"/>
                    <a:pt x="0" y="2180827"/>
                  </a:cubicBezTo>
                  <a:lnTo>
                    <a:pt x="0" y="171471"/>
                  </a:lnTo>
                  <a:cubicBezTo>
                    <a:pt x="0" y="125994"/>
                    <a:pt x="18066" y="82380"/>
                    <a:pt x="50223" y="50223"/>
                  </a:cubicBezTo>
                  <a:cubicBezTo>
                    <a:pt x="82380" y="18066"/>
                    <a:pt x="125994" y="0"/>
                    <a:pt x="171471" y="0"/>
                  </a:cubicBezTo>
                  <a:close/>
                </a:path>
              </a:pathLst>
            </a:custGeom>
            <a:solidFill>
              <a:srgbClr val="0066A4"/>
            </a:solidFill>
          </p:spPr>
          <p:txBody>
            <a:bodyPr/>
            <a:lstStyle/>
            <a:p>
              <a:endParaRPr lang="en-US"/>
            </a:p>
          </p:txBody>
        </p:sp>
        <p:sp>
          <p:nvSpPr>
            <p:cNvPr id="5" name="TextBox 5"/>
            <p:cNvSpPr txBox="1">
              <a:spLocks noGrp="1" noRot="1" noMove="1" noResize="1" noEditPoints="1" noAdjustHandles="1" noChangeArrowheads="1" noChangeShapeType="1"/>
            </p:cNvSpPr>
            <p:nvPr/>
          </p:nvSpPr>
          <p:spPr>
            <a:xfrm>
              <a:off x="0" y="-47625"/>
              <a:ext cx="606459" cy="2399923"/>
            </a:xfrm>
            <a:prstGeom prst="rect">
              <a:avLst/>
            </a:prstGeom>
          </p:spPr>
          <p:txBody>
            <a:bodyPr lIns="50800" tIns="50800" rIns="50800" bIns="50800" rtlCol="0" anchor="ctr"/>
            <a:lstStyle/>
            <a:p>
              <a:pPr algn="ctr">
                <a:lnSpc>
                  <a:spcPts val="2659"/>
                </a:lnSpc>
              </a:pPr>
              <a:endParaRPr/>
            </a:p>
          </p:txBody>
        </p:sp>
      </p:grpSp>
      <p:sp>
        <p:nvSpPr>
          <p:cNvPr id="6" name="AutoShape 6"/>
          <p:cNvSpPr>
            <a:spLocks noGrp="1" noRot="1" noMove="1" noResize="1" noEditPoints="1" noAdjustHandles="1" noChangeArrowheads="1" noChangeShapeType="1"/>
          </p:cNvSpPr>
          <p:nvPr/>
        </p:nvSpPr>
        <p:spPr>
          <a:xfrm>
            <a:off x="4974019" y="5295900"/>
            <a:ext cx="7877207" cy="0"/>
          </a:xfrm>
          <a:prstGeom prst="line">
            <a:avLst/>
          </a:prstGeom>
          <a:ln w="76200" cap="flat">
            <a:solidFill>
              <a:srgbClr val="0066A4"/>
            </a:solidFill>
            <a:prstDash val="solid"/>
            <a:headEnd type="none" w="sm" len="sm"/>
            <a:tailEnd type="none" w="sm" len="sm"/>
          </a:ln>
        </p:spPr>
        <p:txBody>
          <a:bodyPr/>
          <a:lstStyle/>
          <a:p>
            <a:endParaRPr lang="en-US"/>
          </a:p>
        </p:txBody>
      </p:sp>
      <p:grpSp>
        <p:nvGrpSpPr>
          <p:cNvPr id="7" name="Group 7"/>
          <p:cNvGrpSpPr>
            <a:grpSpLocks noGrp="1" noUngrp="1" noRot="1" noMove="1" noResize="1"/>
          </p:cNvGrpSpPr>
          <p:nvPr/>
        </p:nvGrpSpPr>
        <p:grpSpPr>
          <a:xfrm>
            <a:off x="14379513" y="8233036"/>
            <a:ext cx="4823538" cy="4823538"/>
            <a:chOff x="0" y="0"/>
            <a:chExt cx="812800" cy="812800"/>
          </a:xfrm>
        </p:grpSpPr>
        <p:sp>
          <p:nvSpPr>
            <p:cNvPr id="8" name="Freeform 8"/>
            <p:cNvSpPr>
              <a:spLocks noGrp="1" noRot="1" noMove="1" noResize="1" noEditPoints="1" noAdjustHandles="1" noChangeArrowheads="1" noChangeShapeType="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66A4"/>
            </a:solidFill>
          </p:spPr>
          <p:txBody>
            <a:bodyPr/>
            <a:lstStyle/>
            <a:p>
              <a:endParaRPr lang="en-US"/>
            </a:p>
          </p:txBody>
        </p:sp>
        <p:sp>
          <p:nvSpPr>
            <p:cNvPr id="9" name="TextBox 9"/>
            <p:cNvSpPr txBox="1">
              <a:spLocks noGrp="1" noRot="1" noMove="1" noResize="1" noEditPoints="1" noAdjustHandles="1" noChangeArrowheads="1" noChangeShapeType="1"/>
            </p:cNvSpPr>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10" name="Group 10"/>
          <p:cNvGrpSpPr>
            <a:grpSpLocks noGrp="1" noUngrp="1" noRot="1" noMove="1" noResize="1"/>
          </p:cNvGrpSpPr>
          <p:nvPr/>
        </p:nvGrpSpPr>
        <p:grpSpPr>
          <a:xfrm>
            <a:off x="16791282" y="6846531"/>
            <a:ext cx="4823538" cy="4823538"/>
            <a:chOff x="0" y="0"/>
            <a:chExt cx="812800" cy="812800"/>
          </a:xfrm>
        </p:grpSpPr>
        <p:sp>
          <p:nvSpPr>
            <p:cNvPr id="11" name="Freeform 11"/>
            <p:cNvSpPr>
              <a:spLocks noGrp="1" noRot="1" noMove="1" noResize="1" noEditPoints="1" noAdjustHandles="1" noChangeArrowheads="1" noChangeShapeType="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261">
                <a:alpha val="72941"/>
              </a:srgbClr>
            </a:solidFill>
          </p:spPr>
          <p:txBody>
            <a:bodyPr/>
            <a:lstStyle/>
            <a:p>
              <a:endParaRPr lang="en-US"/>
            </a:p>
          </p:txBody>
        </p:sp>
        <p:sp>
          <p:nvSpPr>
            <p:cNvPr id="12" name="TextBox 12"/>
            <p:cNvSpPr txBox="1">
              <a:spLocks noGrp="1" noRot="1" noMove="1" noResize="1" noEditPoints="1" noAdjustHandles="1" noChangeArrowheads="1" noChangeShapeType="1"/>
            </p:cNvSpPr>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3" name="Freeform 13"/>
          <p:cNvSpPr>
            <a:spLocks noGrp="1" noRot="1" noMove="1" noResize="1" noEditPoints="1" noAdjustHandles="1" noChangeArrowheads="1" noChangeShapeType="1"/>
          </p:cNvSpPr>
          <p:nvPr/>
        </p:nvSpPr>
        <p:spPr>
          <a:xfrm>
            <a:off x="4601594" y="3190410"/>
            <a:ext cx="6002299" cy="1800690"/>
          </a:xfrm>
          <a:custGeom>
            <a:avLst/>
            <a:gdLst/>
            <a:ahLst/>
            <a:cxnLst/>
            <a:rect l="l" t="t" r="r" b="b"/>
            <a:pathLst>
              <a:path w="6002299" h="1800690">
                <a:moveTo>
                  <a:pt x="0" y="0"/>
                </a:moveTo>
                <a:lnTo>
                  <a:pt x="6002299" y="0"/>
                </a:lnTo>
                <a:lnTo>
                  <a:pt x="6002299" y="1800690"/>
                </a:lnTo>
                <a:lnTo>
                  <a:pt x="0" y="180069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5" name="TextBox 15"/>
          <p:cNvSpPr txBox="1">
            <a:spLocks noGrp="1" noRot="1" noMove="1" noResize="1" noEditPoints="1" noAdjustHandles="1" noChangeArrowheads="1" noChangeShapeType="1"/>
          </p:cNvSpPr>
          <p:nvPr/>
        </p:nvSpPr>
        <p:spPr>
          <a:xfrm>
            <a:off x="5053393" y="3849939"/>
            <a:ext cx="11100999" cy="1058623"/>
          </a:xfrm>
          <a:prstGeom prst="rect">
            <a:avLst/>
          </a:prstGeom>
        </p:spPr>
        <p:txBody>
          <a:bodyPr wrap="square" lIns="0" tIns="0" rIns="0" bIns="0" rtlCol="0" anchor="t">
            <a:spAutoFit/>
          </a:bodyPr>
          <a:lstStyle/>
          <a:p>
            <a:pPr algn="r">
              <a:lnSpc>
                <a:spcPts val="7593"/>
              </a:lnSpc>
            </a:pPr>
            <a:r>
              <a:rPr lang="en-US" sz="11100" b="1" i="1" spc="-150" dirty="0">
                <a:solidFill>
                  <a:srgbClr val="0066A4"/>
                </a:solidFill>
                <a:latin typeface="Times New Roman" panose="02020603050405020304" pitchFamily="18" charset="0"/>
                <a:ea typeface="Lato"/>
                <a:cs typeface="Times New Roman" panose="02020603050405020304" pitchFamily="18" charset="0"/>
                <a:sym typeface="Lato"/>
              </a:rPr>
              <a:t>UPDATE</a:t>
            </a:r>
          </a:p>
        </p:txBody>
      </p:sp>
      <p:sp>
        <p:nvSpPr>
          <p:cNvPr id="16" name="TextBox 16"/>
          <p:cNvSpPr txBox="1">
            <a:spLocks noGrp="1" noRot="1" noMove="1" noResize="1" noEditPoints="1" noAdjustHandles="1" noChangeArrowheads="1" noChangeShapeType="1"/>
          </p:cNvSpPr>
          <p:nvPr/>
        </p:nvSpPr>
        <p:spPr>
          <a:xfrm>
            <a:off x="5064439" y="5563995"/>
            <a:ext cx="8159121" cy="512961"/>
          </a:xfrm>
          <a:prstGeom prst="rect">
            <a:avLst/>
          </a:prstGeom>
        </p:spPr>
        <p:txBody>
          <a:bodyPr lIns="0" tIns="0" rIns="0" bIns="0" rtlCol="0" anchor="t">
            <a:spAutoFit/>
          </a:bodyPr>
          <a:lstStyle/>
          <a:p>
            <a:pPr algn="l">
              <a:lnSpc>
                <a:spcPts val="4024"/>
              </a:lnSpc>
              <a:spcBef>
                <a:spcPct val="0"/>
              </a:spcBef>
            </a:pPr>
            <a:r>
              <a:rPr lang="en-US" sz="3600" b="1" dirty="0">
                <a:solidFill>
                  <a:srgbClr val="000000"/>
                </a:solidFill>
                <a:latin typeface="+mj-lt"/>
                <a:ea typeface="Poppins"/>
                <a:cs typeface="Poppins"/>
                <a:sym typeface="Poppins"/>
              </a:rPr>
              <a:t>Director Bradley Wieferich, PE</a:t>
            </a:r>
          </a:p>
        </p:txBody>
      </p:sp>
      <p:sp>
        <p:nvSpPr>
          <p:cNvPr id="17" name="TextBox 17"/>
          <p:cNvSpPr txBox="1">
            <a:spLocks/>
          </p:cNvSpPr>
          <p:nvPr/>
        </p:nvSpPr>
        <p:spPr>
          <a:xfrm>
            <a:off x="5064439" y="6197005"/>
            <a:ext cx="9176494" cy="1401025"/>
          </a:xfrm>
          <a:prstGeom prst="rect">
            <a:avLst/>
          </a:prstGeom>
        </p:spPr>
        <p:txBody>
          <a:bodyPr wrap="square" lIns="0" tIns="0" rIns="0" bIns="0" rtlCol="0" anchor="t">
            <a:spAutoFit/>
          </a:bodyPr>
          <a:lstStyle/>
          <a:p>
            <a:pPr>
              <a:lnSpc>
                <a:spcPct val="150000"/>
              </a:lnSpc>
              <a:spcBef>
                <a:spcPct val="0"/>
              </a:spcBef>
            </a:pPr>
            <a:r>
              <a:rPr lang="en-US" sz="3200" b="0" i="1" dirty="0">
                <a:solidFill>
                  <a:srgbClr val="202124"/>
                </a:solidFill>
                <a:effectLst/>
                <a:latin typeface="Google Sans"/>
              </a:rPr>
              <a:t>Michigan Aggregates Association Annual Conference </a:t>
            </a:r>
            <a:r>
              <a:rPr lang="en-US" sz="3200" i="1" dirty="0">
                <a:solidFill>
                  <a:srgbClr val="000000"/>
                </a:solidFill>
                <a:latin typeface="+mj-lt"/>
                <a:ea typeface="Poppins Italics"/>
                <a:cs typeface="Poppins Italics"/>
                <a:sym typeface="Poppins Italics"/>
              </a:rPr>
              <a:t> </a:t>
            </a:r>
            <a:r>
              <a:rPr lang="en-US" sz="3200" dirty="0">
                <a:solidFill>
                  <a:srgbClr val="000000"/>
                </a:solidFill>
                <a:latin typeface="+mj-lt"/>
                <a:ea typeface="Poppins Italics"/>
                <a:cs typeface="Poppins Italics"/>
                <a:sym typeface="Poppins Italics"/>
              </a:rPr>
              <a:t>February 12,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F3A02-DCB4-0336-8C8A-3A3D1A1AD24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1AA672B-A828-DA79-3706-5D99838BFD3D}"/>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alphaModFix amt="50000"/>
              <a:extLst>
                <a:ext uri="{28A0092B-C50C-407E-A947-70E740481C1C}">
                  <a14:useLocalDpi xmlns:a14="http://schemas.microsoft.com/office/drawing/2010/main"/>
                </a:ext>
              </a:extLst>
            </a:blip>
            <a:stretch>
              <a:fillRect/>
            </a:stretch>
          </a:blipFill>
        </p:spPr>
        <p:txBody>
          <a:bodyPr/>
          <a:lstStyle/>
          <a:p>
            <a:pPr defTabSz="914445"/>
            <a:endParaRPr lang="en-US">
              <a:solidFill>
                <a:prstClr val="black"/>
              </a:solidFill>
              <a:latin typeface="Calibri"/>
            </a:endParaRPr>
          </a:p>
        </p:txBody>
      </p:sp>
      <p:sp>
        <p:nvSpPr>
          <p:cNvPr id="3" name="AutoShape 3">
            <a:extLst>
              <a:ext uri="{FF2B5EF4-FFF2-40B4-BE49-F238E27FC236}">
                <a16:creationId xmlns:a16="http://schemas.microsoft.com/office/drawing/2014/main" id="{82524ECA-2F5C-0E22-4904-BF2A6EEE3AE1}"/>
              </a:ext>
            </a:extLst>
          </p:cNvPr>
          <p:cNvSpPr/>
          <p:nvPr/>
        </p:nvSpPr>
        <p:spPr>
          <a:xfrm>
            <a:off x="5222536" y="1714500"/>
            <a:ext cx="7842932" cy="0"/>
          </a:xfrm>
          <a:prstGeom prst="line">
            <a:avLst/>
          </a:prstGeom>
          <a:ln w="76200" cap="flat">
            <a:solidFill>
              <a:srgbClr val="0066A4"/>
            </a:solidFill>
            <a:prstDash val="solid"/>
            <a:headEnd type="none" w="sm" len="sm"/>
            <a:tailEnd type="none" w="sm" len="sm"/>
          </a:ln>
        </p:spPr>
        <p:txBody>
          <a:bodyPr/>
          <a:lstStyle/>
          <a:p>
            <a:pPr defTabSz="914445"/>
            <a:endParaRPr lang="en-US">
              <a:solidFill>
                <a:prstClr val="black"/>
              </a:solidFill>
              <a:latin typeface="Calibri"/>
            </a:endParaRPr>
          </a:p>
        </p:txBody>
      </p:sp>
      <p:sp>
        <p:nvSpPr>
          <p:cNvPr id="14" name="TextBox 13">
            <a:extLst>
              <a:ext uri="{FF2B5EF4-FFF2-40B4-BE49-F238E27FC236}">
                <a16:creationId xmlns:a16="http://schemas.microsoft.com/office/drawing/2014/main" id="{30B6F31E-3993-C8AE-4CA0-C2CBA22F7A18}"/>
              </a:ext>
            </a:extLst>
          </p:cNvPr>
          <p:cNvSpPr txBox="1"/>
          <p:nvPr/>
        </p:nvSpPr>
        <p:spPr>
          <a:xfrm>
            <a:off x="0" y="645130"/>
            <a:ext cx="18288000" cy="830997"/>
          </a:xfrm>
          <a:prstGeom prst="rect">
            <a:avLst/>
          </a:prstGeom>
          <a:noFill/>
        </p:spPr>
        <p:txBody>
          <a:bodyPr wrap="square" rtlCol="0">
            <a:spAutoFit/>
          </a:bodyPr>
          <a:lstStyle/>
          <a:p>
            <a:pPr algn="ctr" defTabSz="914445"/>
            <a:r>
              <a:rPr lang="en-US" sz="4800" b="1" dirty="0">
                <a:solidFill>
                  <a:prstClr val="black"/>
                </a:solidFill>
                <a:latin typeface="Arial" panose="020B0604020202020204" pitchFamily="34" charset="0"/>
                <a:cs typeface="Arial" panose="020B0604020202020204" pitchFamily="34" charset="0"/>
              </a:rPr>
              <a:t>Fiscal Year 2025-2029 Project Delivery </a:t>
            </a:r>
            <a:endParaRPr lang="en-US" sz="4800" dirty="0">
              <a:solidFill>
                <a:prstClr val="black"/>
              </a:solidFill>
              <a:latin typeface="Arial" panose="020B0604020202020204" pitchFamily="34" charset="0"/>
              <a:cs typeface="Arial" panose="020B0604020202020204" pitchFamily="34" charset="0"/>
            </a:endParaRPr>
          </a:p>
        </p:txBody>
      </p:sp>
      <p:pic>
        <p:nvPicPr>
          <p:cNvPr id="4" name="Picture 3" descr="Chart, bar chart&#10;&#10;Description automatically generated">
            <a:extLst>
              <a:ext uri="{FF2B5EF4-FFF2-40B4-BE49-F238E27FC236}">
                <a16:creationId xmlns:a16="http://schemas.microsoft.com/office/drawing/2014/main" id="{55FC7201-35C6-2713-8663-CF885F6C0B26}"/>
              </a:ext>
            </a:extLst>
          </p:cNvPr>
          <p:cNvPicPr>
            <a:picLocks noChangeAspect="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l="-1962" t="8215" r="-3575"/>
          <a:stretch/>
        </p:blipFill>
        <p:spPr>
          <a:xfrm>
            <a:off x="552450" y="2121254"/>
            <a:ext cx="17449800" cy="7712327"/>
          </a:xfrm>
          <a:prstGeom prst="rect">
            <a:avLst/>
          </a:prstGeom>
          <a:noFill/>
          <a:ln>
            <a:noFill/>
          </a:ln>
          <a:effectLst>
            <a:softEdge rad="31750"/>
          </a:effectLst>
        </p:spPr>
      </p:pic>
      <p:pic>
        <p:nvPicPr>
          <p:cNvPr id="5" name="Picture 4" descr="Logo&#10;&#10;Description automatically generated">
            <a:extLst>
              <a:ext uri="{FF2B5EF4-FFF2-40B4-BE49-F238E27FC236}">
                <a16:creationId xmlns:a16="http://schemas.microsoft.com/office/drawing/2014/main" id="{435F22F5-9E84-64DA-9C63-47DEE54991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2400" y="9188445"/>
            <a:ext cx="3031791" cy="909537"/>
          </a:xfrm>
          <a:prstGeom prst="rect">
            <a:avLst/>
          </a:prstGeom>
        </p:spPr>
      </p:pic>
    </p:spTree>
    <p:extLst>
      <p:ext uri="{BB962C8B-B14F-4D97-AF65-F5344CB8AC3E}">
        <p14:creationId xmlns:p14="http://schemas.microsoft.com/office/powerpoint/2010/main" val="2131974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alphaModFix amt="50000"/>
              <a:extLst>
                <a:ext uri="{28A0092B-C50C-407E-A947-70E740481C1C}">
                  <a14:useLocalDpi xmlns:a14="http://schemas.microsoft.com/office/drawing/2010/main"/>
                </a:ext>
              </a:extLst>
            </a:blip>
            <a:stretch>
              <a:fillRect/>
            </a:stretch>
          </a:blipFill>
        </p:spPr>
        <p:txBody>
          <a:bodyPr/>
          <a:lstStyle/>
          <a:p>
            <a:pPr defTabSz="914445"/>
            <a:endParaRPr lang="en-US">
              <a:solidFill>
                <a:prstClr val="black"/>
              </a:solidFill>
              <a:latin typeface="Calibri"/>
            </a:endParaRPr>
          </a:p>
        </p:txBody>
      </p:sp>
      <p:grpSp>
        <p:nvGrpSpPr>
          <p:cNvPr id="3" name="Group 3"/>
          <p:cNvGrpSpPr>
            <a:grpSpLocks noChangeAspect="1"/>
          </p:cNvGrpSpPr>
          <p:nvPr/>
        </p:nvGrpSpPr>
        <p:grpSpPr>
          <a:xfrm>
            <a:off x="10411295" y="-414295"/>
            <a:ext cx="8382587" cy="11264918"/>
            <a:chOff x="0" y="0"/>
            <a:chExt cx="3663950" cy="4923790"/>
          </a:xfrm>
        </p:grpSpPr>
        <p:sp>
          <p:nvSpPr>
            <p:cNvPr id="4" name="Freeform 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defTabSz="914445"/>
              <a:endParaRPr lang="en-US">
                <a:solidFill>
                  <a:prstClr val="black"/>
                </a:solidFill>
                <a:latin typeface="Calibri"/>
              </a:endParaRPr>
            </a:p>
          </p:txBody>
        </p:sp>
        <p:sp>
          <p:nvSpPr>
            <p:cNvPr id="5" name="Freeform 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0066A4"/>
            </a:solidFill>
          </p:spPr>
          <p:txBody>
            <a:bodyPr/>
            <a:lstStyle/>
            <a:p>
              <a:pPr defTabSz="914445"/>
              <a:endParaRPr lang="en-US">
                <a:solidFill>
                  <a:prstClr val="black"/>
                </a:solidFill>
                <a:latin typeface="Calibri"/>
              </a:endParaRPr>
            </a:p>
          </p:txBody>
        </p:sp>
      </p:grpSp>
      <p:sp>
        <p:nvSpPr>
          <p:cNvPr id="7" name="TextBox 6">
            <a:extLst>
              <a:ext uri="{FF2B5EF4-FFF2-40B4-BE49-F238E27FC236}">
                <a16:creationId xmlns:a16="http://schemas.microsoft.com/office/drawing/2014/main" id="{53D2975F-157A-AD1D-5523-4CFBA392B05D}"/>
              </a:ext>
            </a:extLst>
          </p:cNvPr>
          <p:cNvSpPr txBox="1"/>
          <p:nvPr/>
        </p:nvSpPr>
        <p:spPr>
          <a:xfrm>
            <a:off x="975100" y="2096512"/>
            <a:ext cx="11645286" cy="3046988"/>
          </a:xfrm>
          <a:prstGeom prst="rect">
            <a:avLst/>
          </a:prstGeom>
          <a:noFill/>
        </p:spPr>
        <p:txBody>
          <a:bodyPr wrap="square" rtlCol="0">
            <a:spAutoFit/>
          </a:bodyPr>
          <a:lstStyle/>
          <a:p>
            <a:pPr defTabSz="914445"/>
            <a:r>
              <a:rPr lang="en-US" sz="9600" b="1" dirty="0">
                <a:solidFill>
                  <a:prstClr val="black"/>
                </a:solidFill>
                <a:latin typeface="Arial" panose="020B0604020202020204" pitchFamily="34" charset="0"/>
                <a:cs typeface="Arial" panose="020B0604020202020204" pitchFamily="34" charset="0"/>
              </a:rPr>
              <a:t>Rebuilding </a:t>
            </a:r>
          </a:p>
          <a:p>
            <a:pPr defTabSz="914445"/>
            <a:r>
              <a:rPr lang="en-US" sz="9600" b="1" dirty="0">
                <a:solidFill>
                  <a:prstClr val="black"/>
                </a:solidFill>
                <a:latin typeface="Arial" panose="020B0604020202020204" pitchFamily="34" charset="0"/>
                <a:cs typeface="Arial" panose="020B0604020202020204" pitchFamily="34" charset="0"/>
              </a:rPr>
              <a:t>Michigan </a:t>
            </a:r>
          </a:p>
        </p:txBody>
      </p:sp>
      <p:grpSp>
        <p:nvGrpSpPr>
          <p:cNvPr id="8" name="Group 3">
            <a:extLst>
              <a:ext uri="{FF2B5EF4-FFF2-40B4-BE49-F238E27FC236}">
                <a16:creationId xmlns:a16="http://schemas.microsoft.com/office/drawing/2014/main" id="{2C96AC62-36D2-525B-5315-B3C84518C54F}"/>
              </a:ext>
            </a:extLst>
          </p:cNvPr>
          <p:cNvGrpSpPr/>
          <p:nvPr/>
        </p:nvGrpSpPr>
        <p:grpSpPr>
          <a:xfrm rot="5400000">
            <a:off x="2734630" y="3276324"/>
            <a:ext cx="837933" cy="7173677"/>
            <a:chOff x="0" y="0"/>
            <a:chExt cx="220690" cy="1889363"/>
          </a:xfrm>
        </p:grpSpPr>
        <p:sp>
          <p:nvSpPr>
            <p:cNvPr id="9" name="Freeform 4">
              <a:extLst>
                <a:ext uri="{FF2B5EF4-FFF2-40B4-BE49-F238E27FC236}">
                  <a16:creationId xmlns:a16="http://schemas.microsoft.com/office/drawing/2014/main" id="{2C0CC4B3-EE55-2486-C384-4C37E0E3C4AE}"/>
                </a:ext>
              </a:extLst>
            </p:cNvPr>
            <p:cNvSpPr/>
            <p:nvPr/>
          </p:nvSpPr>
          <p:spPr>
            <a:xfrm>
              <a:off x="0" y="0"/>
              <a:ext cx="220690" cy="1889363"/>
            </a:xfrm>
            <a:custGeom>
              <a:avLst/>
              <a:gdLst/>
              <a:ahLst/>
              <a:cxnLst/>
              <a:rect l="l" t="t" r="r" b="b"/>
              <a:pathLst>
                <a:path w="220690" h="1889363">
                  <a:moveTo>
                    <a:pt x="110345" y="0"/>
                  </a:moveTo>
                  <a:lnTo>
                    <a:pt x="110345" y="0"/>
                  </a:lnTo>
                  <a:cubicBezTo>
                    <a:pt x="171287" y="0"/>
                    <a:pt x="220690" y="49403"/>
                    <a:pt x="220690" y="110345"/>
                  </a:cubicBezTo>
                  <a:lnTo>
                    <a:pt x="220690" y="1779018"/>
                  </a:lnTo>
                  <a:cubicBezTo>
                    <a:pt x="220690" y="1839960"/>
                    <a:pt x="171287" y="1889363"/>
                    <a:pt x="110345" y="1889363"/>
                  </a:cubicBezTo>
                  <a:lnTo>
                    <a:pt x="110345" y="1889363"/>
                  </a:lnTo>
                  <a:cubicBezTo>
                    <a:pt x="49403" y="1889363"/>
                    <a:pt x="0" y="1839960"/>
                    <a:pt x="0" y="1779018"/>
                  </a:cubicBezTo>
                  <a:lnTo>
                    <a:pt x="0" y="110345"/>
                  </a:lnTo>
                  <a:cubicBezTo>
                    <a:pt x="0" y="49403"/>
                    <a:pt x="49403" y="0"/>
                    <a:pt x="110345" y="0"/>
                  </a:cubicBezTo>
                  <a:close/>
                </a:path>
              </a:pathLst>
            </a:custGeom>
            <a:solidFill>
              <a:srgbClr val="0066A4"/>
            </a:solidFill>
          </p:spPr>
          <p:txBody>
            <a:bodyPr/>
            <a:lstStyle/>
            <a:p>
              <a:pPr defTabSz="914445"/>
              <a:endParaRPr lang="en-US">
                <a:solidFill>
                  <a:prstClr val="black"/>
                </a:solidFill>
                <a:latin typeface="Calibri"/>
              </a:endParaRPr>
            </a:p>
          </p:txBody>
        </p:sp>
        <p:sp>
          <p:nvSpPr>
            <p:cNvPr id="10" name="TextBox 5">
              <a:extLst>
                <a:ext uri="{FF2B5EF4-FFF2-40B4-BE49-F238E27FC236}">
                  <a16:creationId xmlns:a16="http://schemas.microsoft.com/office/drawing/2014/main" id="{19A34520-25AA-A079-DFE9-E77540A32CA8}"/>
                </a:ext>
              </a:extLst>
            </p:cNvPr>
            <p:cNvSpPr txBox="1"/>
            <p:nvPr/>
          </p:nvSpPr>
          <p:spPr>
            <a:xfrm>
              <a:off x="0" y="-47625"/>
              <a:ext cx="220690" cy="1936988"/>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pic>
        <p:nvPicPr>
          <p:cNvPr id="11" name="Picture 10" descr="Logo&#10;&#10;Description automatically generated">
            <a:extLst>
              <a:ext uri="{FF2B5EF4-FFF2-40B4-BE49-F238E27FC236}">
                <a16:creationId xmlns:a16="http://schemas.microsoft.com/office/drawing/2014/main" id="{9ECD6566-E9EE-F3CA-C820-FEA8DDA3D5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9188445"/>
            <a:ext cx="3031791" cy="90953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26330-41A8-7C85-D1FE-BD0A159BEA4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9BC27FB-12A7-CB88-1420-FC6898695B3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alphaModFix amt="50000"/>
              <a:extLst>
                <a:ext uri="{28A0092B-C50C-407E-A947-70E740481C1C}">
                  <a14:useLocalDpi xmlns:a14="http://schemas.microsoft.com/office/drawing/2010/main"/>
                </a:ext>
              </a:extLst>
            </a:blip>
            <a:stretch>
              <a:fillRect/>
            </a:stretch>
          </a:blipFill>
        </p:spPr>
        <p:txBody>
          <a:bodyPr/>
          <a:lstStyle/>
          <a:p>
            <a:endParaRPr lang="en-US" dirty="0"/>
          </a:p>
        </p:txBody>
      </p:sp>
      <p:grpSp>
        <p:nvGrpSpPr>
          <p:cNvPr id="3" name="Group 3">
            <a:extLst>
              <a:ext uri="{FF2B5EF4-FFF2-40B4-BE49-F238E27FC236}">
                <a16:creationId xmlns:a16="http://schemas.microsoft.com/office/drawing/2014/main" id="{1B0674B4-E16F-EA27-B8B5-84B2BB159847}"/>
              </a:ext>
            </a:extLst>
          </p:cNvPr>
          <p:cNvGrpSpPr/>
          <p:nvPr/>
        </p:nvGrpSpPr>
        <p:grpSpPr>
          <a:xfrm>
            <a:off x="1107009" y="1028700"/>
            <a:ext cx="146488" cy="1675250"/>
            <a:chOff x="0" y="0"/>
            <a:chExt cx="38581" cy="441218"/>
          </a:xfrm>
        </p:grpSpPr>
        <p:sp>
          <p:nvSpPr>
            <p:cNvPr id="4" name="Freeform 4">
              <a:extLst>
                <a:ext uri="{FF2B5EF4-FFF2-40B4-BE49-F238E27FC236}">
                  <a16:creationId xmlns:a16="http://schemas.microsoft.com/office/drawing/2014/main" id="{EE21F5AB-1614-5A38-91B2-977876356861}"/>
                </a:ext>
              </a:extLst>
            </p:cNvPr>
            <p:cNvSpPr/>
            <p:nvPr/>
          </p:nvSpPr>
          <p:spPr>
            <a:xfrm>
              <a:off x="0" y="0"/>
              <a:ext cx="38581" cy="441218"/>
            </a:xfrm>
            <a:custGeom>
              <a:avLst/>
              <a:gdLst/>
              <a:ahLst/>
              <a:cxnLst/>
              <a:rect l="l" t="t" r="r" b="b"/>
              <a:pathLst>
                <a:path w="38581" h="441218">
                  <a:moveTo>
                    <a:pt x="0" y="0"/>
                  </a:moveTo>
                  <a:lnTo>
                    <a:pt x="38581" y="0"/>
                  </a:lnTo>
                  <a:lnTo>
                    <a:pt x="38581" y="441218"/>
                  </a:lnTo>
                  <a:lnTo>
                    <a:pt x="0" y="441218"/>
                  </a:lnTo>
                  <a:close/>
                </a:path>
              </a:pathLst>
            </a:custGeom>
            <a:solidFill>
              <a:srgbClr val="0066A4"/>
            </a:solidFill>
          </p:spPr>
          <p:txBody>
            <a:bodyPr/>
            <a:lstStyle/>
            <a:p>
              <a:endParaRPr lang="en-US"/>
            </a:p>
          </p:txBody>
        </p:sp>
        <p:sp>
          <p:nvSpPr>
            <p:cNvPr id="5" name="TextBox 5">
              <a:extLst>
                <a:ext uri="{FF2B5EF4-FFF2-40B4-BE49-F238E27FC236}">
                  <a16:creationId xmlns:a16="http://schemas.microsoft.com/office/drawing/2014/main" id="{18005140-F726-222E-7AE4-9548B5D0B8F9}"/>
                </a:ext>
              </a:extLst>
            </p:cNvPr>
            <p:cNvSpPr txBox="1"/>
            <p:nvPr/>
          </p:nvSpPr>
          <p:spPr>
            <a:xfrm>
              <a:off x="0" y="-47625"/>
              <a:ext cx="38581" cy="488843"/>
            </a:xfrm>
            <a:prstGeom prst="rect">
              <a:avLst/>
            </a:prstGeom>
          </p:spPr>
          <p:txBody>
            <a:bodyPr lIns="50800" tIns="50800" rIns="50800" bIns="50800" rtlCol="0" anchor="ctr"/>
            <a:lstStyle/>
            <a:p>
              <a:pPr algn="ctr">
                <a:lnSpc>
                  <a:spcPts val="2659"/>
                </a:lnSpc>
              </a:pPr>
              <a:endParaRPr/>
            </a:p>
          </p:txBody>
        </p:sp>
      </p:grpSp>
      <p:pic>
        <p:nvPicPr>
          <p:cNvPr id="15" name="Picture 14" descr="Logo&#10;&#10;Description automatically generated">
            <a:extLst>
              <a:ext uri="{FF2B5EF4-FFF2-40B4-BE49-F238E27FC236}">
                <a16:creationId xmlns:a16="http://schemas.microsoft.com/office/drawing/2014/main" id="{765E1624-68E6-0F6D-9CD6-BC4FD51C18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9188445"/>
            <a:ext cx="3031791" cy="909537"/>
          </a:xfrm>
          <a:prstGeom prst="rect">
            <a:avLst/>
          </a:prstGeom>
        </p:spPr>
      </p:pic>
      <p:sp>
        <p:nvSpPr>
          <p:cNvPr id="17" name="TextBox 16">
            <a:extLst>
              <a:ext uri="{FF2B5EF4-FFF2-40B4-BE49-F238E27FC236}">
                <a16:creationId xmlns:a16="http://schemas.microsoft.com/office/drawing/2014/main" id="{A3EA6886-D9EC-AC20-A52C-8C715FA12737}"/>
              </a:ext>
            </a:extLst>
          </p:cNvPr>
          <p:cNvSpPr txBox="1"/>
          <p:nvPr/>
        </p:nvSpPr>
        <p:spPr>
          <a:xfrm>
            <a:off x="1574320" y="1028700"/>
            <a:ext cx="10144067" cy="1754326"/>
          </a:xfrm>
          <a:prstGeom prst="rect">
            <a:avLst/>
          </a:prstGeom>
          <a:noFill/>
        </p:spPr>
        <p:txBody>
          <a:bodyPr wrap="square" rtlCol="0">
            <a:spAutoFit/>
          </a:bodyPr>
          <a:lstStyle/>
          <a:p>
            <a:r>
              <a:rPr lang="en-US" sz="5400" b="1" dirty="0">
                <a:solidFill>
                  <a:srgbClr val="000000"/>
                </a:solidFill>
                <a:latin typeface="Arial" panose="020B0604020202020204" pitchFamily="34" charset="0"/>
                <a:ea typeface="Lato"/>
                <a:cs typeface="Arial" panose="020B0604020202020204" pitchFamily="34" charset="0"/>
                <a:sym typeface="Lato"/>
              </a:rPr>
              <a:t>Rebuilding Michigan</a:t>
            </a:r>
          </a:p>
          <a:p>
            <a:r>
              <a:rPr lang="en-US" sz="5400" b="1" dirty="0">
                <a:solidFill>
                  <a:srgbClr val="000000"/>
                </a:solidFill>
                <a:latin typeface="Arial" panose="020B0604020202020204" pitchFamily="34" charset="0"/>
                <a:ea typeface="Lato"/>
                <a:cs typeface="Arial" panose="020B0604020202020204" pitchFamily="34" charset="0"/>
                <a:sym typeface="Lato"/>
              </a:rPr>
              <a:t>Status</a:t>
            </a:r>
          </a:p>
        </p:txBody>
      </p:sp>
      <p:sp>
        <p:nvSpPr>
          <p:cNvPr id="9" name="Rectangle 3">
            <a:extLst>
              <a:ext uri="{FF2B5EF4-FFF2-40B4-BE49-F238E27FC236}">
                <a16:creationId xmlns:a16="http://schemas.microsoft.com/office/drawing/2014/main" id="{120D5DA0-A501-EC73-6A74-4ECCF31A5B40}"/>
              </a:ext>
            </a:extLst>
          </p:cNvPr>
          <p:cNvSpPr txBox="1">
            <a:spLocks noChangeArrowheads="1"/>
          </p:cNvSpPr>
          <p:nvPr/>
        </p:nvSpPr>
        <p:spPr>
          <a:xfrm>
            <a:off x="1180253" y="3153174"/>
            <a:ext cx="14163662" cy="5954595"/>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09630">
              <a:lnSpc>
                <a:spcPct val="100000"/>
              </a:lnSpc>
              <a:spcBef>
                <a:spcPct val="0"/>
              </a:spcBef>
              <a:buNone/>
            </a:pPr>
            <a:r>
              <a:rPr lang="en-US" sz="3600" dirty="0">
                <a:solidFill>
                  <a:srgbClr val="000000"/>
                </a:solidFill>
                <a:ea typeface="Poppins"/>
                <a:cs typeface="Poppins"/>
                <a:sym typeface="Poppins"/>
              </a:rPr>
              <a:t>62 % of the RBMP are 90% or more complete - </a:t>
            </a:r>
            <a:r>
              <a:rPr lang="en-US" altLang="en-US" sz="3600" dirty="0">
                <a:solidFill>
                  <a:srgbClr val="000000"/>
                </a:solidFill>
                <a:cs typeface="Poppins"/>
                <a:sym typeface="Poppins"/>
              </a:rPr>
              <a:t>26 projects</a:t>
            </a:r>
          </a:p>
          <a:p>
            <a:pPr marL="0" indent="0" defTabSz="609630">
              <a:lnSpc>
                <a:spcPct val="100000"/>
              </a:lnSpc>
              <a:spcBef>
                <a:spcPct val="0"/>
              </a:spcBef>
              <a:buNone/>
            </a:pPr>
            <a:endParaRPr lang="en-US" altLang="en-US" sz="3600" dirty="0">
              <a:solidFill>
                <a:srgbClr val="000000"/>
              </a:solidFill>
              <a:cs typeface="Poppins"/>
              <a:sym typeface="Poppins"/>
            </a:endParaRPr>
          </a:p>
          <a:p>
            <a:pPr marL="0" indent="0" defTabSz="609630">
              <a:lnSpc>
                <a:spcPct val="100000"/>
              </a:lnSpc>
              <a:spcBef>
                <a:spcPct val="0"/>
              </a:spcBef>
              <a:buNone/>
            </a:pPr>
            <a:r>
              <a:rPr lang="en-US" altLang="en-US" sz="3600" dirty="0">
                <a:solidFill>
                  <a:srgbClr val="000000"/>
                </a:solidFill>
                <a:cs typeface="Poppins"/>
                <a:sym typeface="Poppins"/>
              </a:rPr>
              <a:t>32% of the RBMP are in progress - </a:t>
            </a:r>
            <a:r>
              <a:rPr lang="en-US" altLang="en-US" sz="3600" dirty="0">
                <a:solidFill>
                  <a:prstClr val="black"/>
                </a:solidFill>
                <a:cs typeface="Arial" panose="020B0604020202020204" pitchFamily="34" charset="0"/>
                <a:sym typeface="Poppins"/>
              </a:rPr>
              <a:t>13 projects </a:t>
            </a:r>
          </a:p>
          <a:p>
            <a:pPr marL="0" indent="0" defTabSz="609630">
              <a:lnSpc>
                <a:spcPct val="100000"/>
              </a:lnSpc>
              <a:spcBef>
                <a:spcPct val="0"/>
              </a:spcBef>
              <a:buNone/>
            </a:pPr>
            <a:r>
              <a:rPr lang="en-US" altLang="en-US" sz="3600" dirty="0">
                <a:solidFill>
                  <a:prstClr val="black"/>
                </a:solidFill>
                <a:cs typeface="Arial" panose="020B0604020202020204" pitchFamily="34" charset="0"/>
                <a:sym typeface="Poppins"/>
              </a:rPr>
              <a:t>	375 PDB</a:t>
            </a:r>
          </a:p>
          <a:p>
            <a:pPr marL="0" indent="0" defTabSz="609630">
              <a:lnSpc>
                <a:spcPct val="100000"/>
              </a:lnSpc>
              <a:spcBef>
                <a:spcPct val="0"/>
              </a:spcBef>
              <a:buNone/>
            </a:pPr>
            <a:r>
              <a:rPr lang="en-US" altLang="en-US" sz="3600" dirty="0">
                <a:solidFill>
                  <a:prstClr val="black"/>
                </a:solidFill>
                <a:cs typeface="Arial" panose="020B0604020202020204" pitchFamily="34" charset="0"/>
                <a:sym typeface="Poppins"/>
              </a:rPr>
              <a:t>	696 in Oakland Co</a:t>
            </a:r>
          </a:p>
          <a:p>
            <a:pPr marL="0" indent="0" defTabSz="609630">
              <a:lnSpc>
                <a:spcPct val="100000"/>
              </a:lnSpc>
              <a:spcBef>
                <a:spcPct val="0"/>
              </a:spcBef>
              <a:buNone/>
            </a:pPr>
            <a:endParaRPr lang="en-US" altLang="en-US" sz="3600" dirty="0">
              <a:solidFill>
                <a:prstClr val="black"/>
              </a:solidFill>
              <a:cs typeface="Arial" panose="020B0604020202020204" pitchFamily="34" charset="0"/>
              <a:sym typeface="Poppins"/>
            </a:endParaRPr>
          </a:p>
          <a:p>
            <a:pPr marL="0" indent="0" defTabSz="609630">
              <a:lnSpc>
                <a:spcPct val="100000"/>
              </a:lnSpc>
              <a:spcBef>
                <a:spcPct val="0"/>
              </a:spcBef>
              <a:buNone/>
            </a:pPr>
            <a:r>
              <a:rPr lang="en-US" altLang="en-US" sz="3600" dirty="0">
                <a:solidFill>
                  <a:prstClr val="black"/>
                </a:solidFill>
                <a:cs typeface="Arial" panose="020B0604020202020204" pitchFamily="34" charset="0"/>
                <a:sym typeface="Poppins"/>
              </a:rPr>
              <a:t>RBMP let contracts total 3.968 B</a:t>
            </a:r>
            <a:endParaRPr lang="en-US" altLang="en-US" sz="3600" dirty="0">
              <a:solidFill>
                <a:prstClr val="black"/>
              </a:solidFill>
              <a:cs typeface="Arial" panose="020B0604020202020204" pitchFamily="34" charset="0"/>
            </a:endParaRPr>
          </a:p>
          <a:p>
            <a:pPr marL="0" indent="0" defTabSz="609630">
              <a:lnSpc>
                <a:spcPct val="100000"/>
              </a:lnSpc>
              <a:spcBef>
                <a:spcPts val="400"/>
              </a:spcBef>
              <a:spcAft>
                <a:spcPts val="400"/>
              </a:spcAft>
              <a:buNone/>
            </a:pPr>
            <a:r>
              <a:rPr lang="en-US" sz="3600" dirty="0">
                <a:effectLst/>
                <a:ea typeface="Times New Roman" panose="02020603050405020304" pitchFamily="18" charset="0"/>
                <a:cs typeface="Aptos" panose="020B0004020202020204" pitchFamily="34" charset="0"/>
              </a:rPr>
              <a:t>Have not yet issued the 4th tranche</a:t>
            </a:r>
          </a:p>
          <a:p>
            <a:pPr marL="0" indent="0" defTabSz="609630">
              <a:lnSpc>
                <a:spcPct val="100000"/>
              </a:lnSpc>
              <a:spcBef>
                <a:spcPts val="400"/>
              </a:spcBef>
              <a:spcAft>
                <a:spcPts val="400"/>
              </a:spcAft>
              <a:buNone/>
            </a:pPr>
            <a:r>
              <a:rPr lang="en-US" sz="3600" dirty="0">
                <a:ea typeface="Times New Roman" panose="02020603050405020304" pitchFamily="18" charset="0"/>
                <a:cs typeface="Aptos" panose="020B0004020202020204" pitchFamily="34" charset="0"/>
              </a:rPr>
              <a:t>	approx.</a:t>
            </a:r>
            <a:r>
              <a:rPr lang="en-US" sz="3600" dirty="0">
                <a:effectLst/>
                <a:ea typeface="Times New Roman" panose="02020603050405020304" pitchFamily="18" charset="0"/>
                <a:cs typeface="Aptos" panose="020B0004020202020204" pitchFamily="34" charset="0"/>
              </a:rPr>
              <a:t> $706M</a:t>
            </a:r>
            <a:endParaRPr lang="en-US" altLang="en-US" sz="3600" dirty="0">
              <a:solidFill>
                <a:prstClr val="black"/>
              </a:solidFill>
              <a:cs typeface="Arial" panose="020B0604020202020204" pitchFamily="34" charset="0"/>
            </a:endParaRPr>
          </a:p>
          <a:p>
            <a:pPr marL="0" indent="0" defTabSz="609630">
              <a:lnSpc>
                <a:spcPct val="150000"/>
              </a:lnSpc>
              <a:spcBef>
                <a:spcPts val="400"/>
              </a:spcBef>
              <a:spcAft>
                <a:spcPts val="400"/>
              </a:spcAft>
              <a:buNone/>
            </a:pPr>
            <a:endParaRPr lang="en-US" altLang="en-US" sz="3200" dirty="0">
              <a:solidFill>
                <a:prstClr val="black"/>
              </a:solidFill>
              <a:latin typeface="Arial" panose="020B0604020202020204" pitchFamily="34" charset="0"/>
              <a:cs typeface="Arial" panose="020B0604020202020204" pitchFamily="34" charset="0"/>
            </a:endParaRPr>
          </a:p>
        </p:txBody>
      </p:sp>
      <p:grpSp>
        <p:nvGrpSpPr>
          <p:cNvPr id="10" name="Group 10">
            <a:extLst>
              <a:ext uri="{FF2B5EF4-FFF2-40B4-BE49-F238E27FC236}">
                <a16:creationId xmlns:a16="http://schemas.microsoft.com/office/drawing/2014/main" id="{B03A170B-22BB-BCB1-C08D-7A690FEC1AD1}"/>
              </a:ext>
            </a:extLst>
          </p:cNvPr>
          <p:cNvGrpSpPr>
            <a:grpSpLocks noChangeAspect="1"/>
          </p:cNvGrpSpPr>
          <p:nvPr/>
        </p:nvGrpSpPr>
        <p:grpSpPr>
          <a:xfrm>
            <a:off x="12533771" y="-473659"/>
            <a:ext cx="8359817" cy="11234318"/>
            <a:chOff x="0" y="0"/>
            <a:chExt cx="3663950" cy="4923790"/>
          </a:xfrm>
        </p:grpSpPr>
        <p:sp>
          <p:nvSpPr>
            <p:cNvPr id="11" name="Freeform 11">
              <a:extLst>
                <a:ext uri="{FF2B5EF4-FFF2-40B4-BE49-F238E27FC236}">
                  <a16:creationId xmlns:a16="http://schemas.microsoft.com/office/drawing/2014/main" id="{2CF651F1-67B2-3FB0-2868-A6A7C89F7DB7}"/>
                </a:ext>
              </a:extLst>
            </p:cNvPr>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5"/>
              <a:stretch>
                <a:fillRect l="-51679" r="-51679"/>
              </a:stretch>
            </a:blipFill>
          </p:spPr>
          <p:txBody>
            <a:bodyPr/>
            <a:lstStyle/>
            <a:p>
              <a:endParaRPr lang="en-US"/>
            </a:p>
          </p:txBody>
        </p:sp>
        <p:sp>
          <p:nvSpPr>
            <p:cNvPr id="12" name="Freeform 12">
              <a:extLst>
                <a:ext uri="{FF2B5EF4-FFF2-40B4-BE49-F238E27FC236}">
                  <a16:creationId xmlns:a16="http://schemas.microsoft.com/office/drawing/2014/main" id="{CBF9BFA3-14ED-E99C-15E7-4CD334F08040}"/>
                </a:ext>
              </a:extLst>
            </p:cNvPr>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0066A4"/>
            </a:solidFill>
          </p:spPr>
          <p:txBody>
            <a:bodyPr/>
            <a:lstStyle/>
            <a:p>
              <a:endParaRPr lang="en-US"/>
            </a:p>
          </p:txBody>
        </p:sp>
      </p:grpSp>
    </p:spTree>
    <p:extLst>
      <p:ext uri="{BB962C8B-B14F-4D97-AF65-F5344CB8AC3E}">
        <p14:creationId xmlns:p14="http://schemas.microsoft.com/office/powerpoint/2010/main" val="108977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87703-10CA-03FB-77DE-885BFFC3872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D628FCB-90DE-E25C-C080-3C6976994E0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alphaModFix amt="50000"/>
              <a:extLst>
                <a:ext uri="{28A0092B-C50C-407E-A947-70E740481C1C}">
                  <a14:useLocalDpi xmlns:a14="http://schemas.microsoft.com/office/drawing/2010/main"/>
                </a:ext>
              </a:extLst>
            </a:blip>
            <a:stretch>
              <a:fillRect/>
            </a:stretch>
          </a:blipFill>
        </p:spPr>
        <p:txBody>
          <a:bodyPr/>
          <a:lstStyle/>
          <a:p>
            <a:endParaRPr lang="en-US" dirty="0"/>
          </a:p>
        </p:txBody>
      </p:sp>
      <p:pic>
        <p:nvPicPr>
          <p:cNvPr id="6" name="Picture 5" descr="Shape&#10;&#10;Description automatically generated">
            <a:extLst>
              <a:ext uri="{FF2B5EF4-FFF2-40B4-BE49-F238E27FC236}">
                <a16:creationId xmlns:a16="http://schemas.microsoft.com/office/drawing/2014/main" id="{A74853FC-4B0C-1C90-E135-DE795DCD9EC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277348" y="3548187"/>
            <a:ext cx="9010650" cy="6858000"/>
          </a:xfrm>
          <a:prstGeom prst="rect">
            <a:avLst/>
          </a:prstGeom>
        </p:spPr>
      </p:pic>
      <p:sp>
        <p:nvSpPr>
          <p:cNvPr id="3" name="AutoShape 3">
            <a:extLst>
              <a:ext uri="{FF2B5EF4-FFF2-40B4-BE49-F238E27FC236}">
                <a16:creationId xmlns:a16="http://schemas.microsoft.com/office/drawing/2014/main" id="{D5AB7B34-C02F-4014-F69F-12DC400F83B6}"/>
              </a:ext>
            </a:extLst>
          </p:cNvPr>
          <p:cNvSpPr/>
          <p:nvPr/>
        </p:nvSpPr>
        <p:spPr>
          <a:xfrm>
            <a:off x="5222536" y="1714500"/>
            <a:ext cx="7842932" cy="0"/>
          </a:xfrm>
          <a:prstGeom prst="line">
            <a:avLst/>
          </a:prstGeom>
          <a:ln w="76200" cap="flat">
            <a:solidFill>
              <a:srgbClr val="0066A4"/>
            </a:solidFill>
            <a:prstDash val="solid"/>
            <a:headEnd type="none" w="sm" len="sm"/>
            <a:tailEnd type="none" w="sm" len="sm"/>
          </a:ln>
        </p:spPr>
        <p:txBody>
          <a:bodyPr/>
          <a:lstStyle/>
          <a:p>
            <a:pPr defTabSz="914445"/>
            <a:endParaRPr lang="en-US">
              <a:solidFill>
                <a:prstClr val="black"/>
              </a:solidFill>
              <a:latin typeface="Calibri"/>
            </a:endParaRPr>
          </a:p>
        </p:txBody>
      </p:sp>
      <p:sp>
        <p:nvSpPr>
          <p:cNvPr id="14" name="TextBox 13">
            <a:extLst>
              <a:ext uri="{FF2B5EF4-FFF2-40B4-BE49-F238E27FC236}">
                <a16:creationId xmlns:a16="http://schemas.microsoft.com/office/drawing/2014/main" id="{954C481A-F340-742E-2F4B-0D84CCD55770}"/>
              </a:ext>
            </a:extLst>
          </p:cNvPr>
          <p:cNvSpPr txBox="1"/>
          <p:nvPr/>
        </p:nvSpPr>
        <p:spPr>
          <a:xfrm>
            <a:off x="0" y="645130"/>
            <a:ext cx="18288000" cy="830997"/>
          </a:xfrm>
          <a:prstGeom prst="rect">
            <a:avLst/>
          </a:prstGeom>
          <a:noFill/>
        </p:spPr>
        <p:txBody>
          <a:bodyPr wrap="square" rtlCol="0">
            <a:spAutoFit/>
          </a:bodyPr>
          <a:lstStyle/>
          <a:p>
            <a:pPr algn="ctr" defTabSz="914445"/>
            <a:r>
              <a:rPr lang="en-US" sz="4800" b="1" dirty="0">
                <a:solidFill>
                  <a:prstClr val="black"/>
                </a:solidFill>
                <a:latin typeface="Arial" panose="020B0604020202020204" pitchFamily="34" charset="0"/>
                <a:cs typeface="Arial" panose="020B0604020202020204" pitchFamily="34" charset="0"/>
              </a:rPr>
              <a:t>Two RBMP Projects Remaining</a:t>
            </a:r>
          </a:p>
        </p:txBody>
      </p:sp>
      <p:pic>
        <p:nvPicPr>
          <p:cNvPr id="5" name="Picture 4" descr="Logo&#10;&#10;Description automatically generated">
            <a:extLst>
              <a:ext uri="{FF2B5EF4-FFF2-40B4-BE49-F238E27FC236}">
                <a16:creationId xmlns:a16="http://schemas.microsoft.com/office/drawing/2014/main" id="{8CAC91B8-1C32-C8AC-95A9-339689AC1E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2400" y="9188445"/>
            <a:ext cx="3031791" cy="909537"/>
          </a:xfrm>
          <a:prstGeom prst="rect">
            <a:avLst/>
          </a:prstGeom>
        </p:spPr>
      </p:pic>
      <p:graphicFrame>
        <p:nvGraphicFramePr>
          <p:cNvPr id="7" name="Table 6">
            <a:extLst>
              <a:ext uri="{FF2B5EF4-FFF2-40B4-BE49-F238E27FC236}">
                <a16:creationId xmlns:a16="http://schemas.microsoft.com/office/drawing/2014/main" id="{8C239E34-F39C-4526-69BC-134867403AEF}"/>
              </a:ext>
            </a:extLst>
          </p:cNvPr>
          <p:cNvGraphicFramePr>
            <a:graphicFrameLocks noGrp="1"/>
          </p:cNvGraphicFramePr>
          <p:nvPr>
            <p:extLst>
              <p:ext uri="{D42A27DB-BD31-4B8C-83A1-F6EECF244321}">
                <p14:modId xmlns:p14="http://schemas.microsoft.com/office/powerpoint/2010/main" val="3045905093"/>
              </p:ext>
            </p:extLst>
          </p:nvPr>
        </p:nvGraphicFramePr>
        <p:xfrm>
          <a:off x="740981" y="2903218"/>
          <a:ext cx="16806036" cy="3392072"/>
        </p:xfrm>
        <a:graphic>
          <a:graphicData uri="http://schemas.openxmlformats.org/drawingml/2006/table">
            <a:tbl>
              <a:tblPr>
                <a:tableStyleId>{C4B1156A-380E-4F78-BDF5-A606A8083BF9}</a:tableStyleId>
              </a:tblPr>
              <a:tblGrid>
                <a:gridCol w="2768202">
                  <a:extLst>
                    <a:ext uri="{9D8B030D-6E8A-4147-A177-3AD203B41FA5}">
                      <a16:colId xmlns:a16="http://schemas.microsoft.com/office/drawing/2014/main" val="3114232145"/>
                    </a:ext>
                  </a:extLst>
                </a:gridCol>
                <a:gridCol w="9499707">
                  <a:extLst>
                    <a:ext uri="{9D8B030D-6E8A-4147-A177-3AD203B41FA5}">
                      <a16:colId xmlns:a16="http://schemas.microsoft.com/office/drawing/2014/main" val="3031769480"/>
                    </a:ext>
                  </a:extLst>
                </a:gridCol>
                <a:gridCol w="4538127">
                  <a:extLst>
                    <a:ext uri="{9D8B030D-6E8A-4147-A177-3AD203B41FA5}">
                      <a16:colId xmlns:a16="http://schemas.microsoft.com/office/drawing/2014/main" val="4237931003"/>
                    </a:ext>
                  </a:extLst>
                </a:gridCol>
              </a:tblGrid>
              <a:tr h="848018">
                <a:tc>
                  <a:txBody>
                    <a:bodyPr/>
                    <a:lstStyle/>
                    <a:p>
                      <a:pPr algn="ctr" fontAlgn="b"/>
                      <a:r>
                        <a:rPr lang="en-US" sz="3600" b="1" u="none" strike="noStrike" baseline="0" dirty="0">
                          <a:effectLst/>
                        </a:rPr>
                        <a:t>Route</a:t>
                      </a:r>
                      <a:endParaRPr lang="en-US" sz="3600" b="1" i="0" u="none" strike="noStrike" baseline="0" dirty="0">
                        <a:solidFill>
                          <a:srgbClr val="000000"/>
                        </a:solidFill>
                        <a:effectLst/>
                        <a:latin typeface="Calibri" panose="020F0502020204030204" pitchFamily="34" charset="0"/>
                      </a:endParaRPr>
                    </a:p>
                  </a:txBody>
                  <a:tcPr marL="11430" marR="11430" marT="11430" marB="0" anchor="ctr">
                    <a:solidFill>
                      <a:schemeClr val="tx2">
                        <a:lumMod val="40000"/>
                        <a:lumOff val="60000"/>
                      </a:schemeClr>
                    </a:solidFill>
                  </a:tcPr>
                </a:tc>
                <a:tc>
                  <a:txBody>
                    <a:bodyPr/>
                    <a:lstStyle/>
                    <a:p>
                      <a:pPr algn="ctr" fontAlgn="b"/>
                      <a:r>
                        <a:rPr lang="en-US" sz="3600" b="1" u="none" strike="noStrike" baseline="0" dirty="0">
                          <a:effectLst/>
                        </a:rPr>
                        <a:t>Location</a:t>
                      </a:r>
                      <a:endParaRPr lang="en-US" sz="3600" b="1" i="0" u="none" strike="noStrike" baseline="0" dirty="0">
                        <a:solidFill>
                          <a:srgbClr val="000000"/>
                        </a:solidFill>
                        <a:effectLst/>
                        <a:latin typeface="Calibri" panose="020F0502020204030204" pitchFamily="34" charset="0"/>
                      </a:endParaRPr>
                    </a:p>
                  </a:txBody>
                  <a:tcPr marL="11430" marR="11430" marT="11430" marB="0" anchor="ctr">
                    <a:solidFill>
                      <a:schemeClr val="tx2">
                        <a:lumMod val="40000"/>
                        <a:lumOff val="60000"/>
                      </a:schemeClr>
                    </a:solidFill>
                  </a:tcPr>
                </a:tc>
                <a:tc>
                  <a:txBody>
                    <a:bodyPr/>
                    <a:lstStyle/>
                    <a:p>
                      <a:pPr algn="ctr" fontAlgn="b"/>
                      <a:r>
                        <a:rPr lang="en-US" sz="3600" b="1" u="none" strike="noStrike" baseline="0" dirty="0">
                          <a:effectLst/>
                        </a:rPr>
                        <a:t>Let Date</a:t>
                      </a:r>
                      <a:endParaRPr lang="en-US" sz="3600" b="1" i="0" u="none" strike="noStrike" baseline="0" dirty="0">
                        <a:solidFill>
                          <a:srgbClr val="000000"/>
                        </a:solidFill>
                        <a:effectLst/>
                        <a:latin typeface="Calibri" panose="020F0502020204030204" pitchFamily="34" charset="0"/>
                      </a:endParaRPr>
                    </a:p>
                  </a:txBody>
                  <a:tcPr marL="11430" marR="11430" marT="11430" marB="0" anchor="ctr">
                    <a:solidFill>
                      <a:schemeClr val="tx2">
                        <a:lumMod val="40000"/>
                        <a:lumOff val="60000"/>
                      </a:schemeClr>
                    </a:solidFill>
                  </a:tcPr>
                </a:tc>
                <a:extLst>
                  <a:ext uri="{0D108BD9-81ED-4DB2-BD59-A6C34878D82A}">
                    <a16:rowId xmlns:a16="http://schemas.microsoft.com/office/drawing/2014/main" val="2760651428"/>
                  </a:ext>
                </a:extLst>
              </a:tr>
              <a:tr h="848018">
                <a:tc>
                  <a:txBody>
                    <a:bodyPr/>
                    <a:lstStyle/>
                    <a:p>
                      <a:pPr algn="ctr" fontAlgn="b"/>
                      <a:r>
                        <a:rPr lang="en-US" sz="3600" u="none" strike="noStrike" baseline="0" dirty="0">
                          <a:effectLst/>
                        </a:rPr>
                        <a:t>I-94</a:t>
                      </a:r>
                      <a:endParaRPr lang="en-US" sz="3600" b="0" i="0" u="none" strike="noStrike" baseline="0" dirty="0">
                        <a:solidFill>
                          <a:srgbClr val="000000"/>
                        </a:solidFill>
                        <a:effectLst/>
                        <a:latin typeface="Calibri" panose="020F0502020204030204" pitchFamily="34" charset="0"/>
                      </a:endParaRPr>
                    </a:p>
                  </a:txBody>
                  <a:tcPr marL="11430" marR="11430" marT="11430" marB="0" anchor="ctr">
                    <a:solidFill>
                      <a:schemeClr val="accent1">
                        <a:lumMod val="20000"/>
                        <a:lumOff val="80000"/>
                      </a:schemeClr>
                    </a:solidFill>
                  </a:tcPr>
                </a:tc>
                <a:tc>
                  <a:txBody>
                    <a:bodyPr/>
                    <a:lstStyle/>
                    <a:p>
                      <a:pPr algn="ctr" fontAlgn="b"/>
                      <a:r>
                        <a:rPr lang="en-US" sz="3600" u="none" strike="noStrike" baseline="0" dirty="0">
                          <a:effectLst/>
                        </a:rPr>
                        <a:t>Wayne Road to Middlebelt Road</a:t>
                      </a:r>
                      <a:endParaRPr lang="en-US" sz="3600" b="0" i="0" u="none" strike="noStrike" baseline="0" dirty="0">
                        <a:solidFill>
                          <a:srgbClr val="000000"/>
                        </a:solidFill>
                        <a:effectLst/>
                        <a:latin typeface="Calibri" panose="020F0502020204030204" pitchFamily="34" charset="0"/>
                      </a:endParaRPr>
                    </a:p>
                  </a:txBody>
                  <a:tcPr marL="11430" marR="11430" marT="11430" marB="0" anchor="ctr">
                    <a:solidFill>
                      <a:schemeClr val="accent1">
                        <a:lumMod val="20000"/>
                        <a:lumOff val="80000"/>
                      </a:schemeClr>
                    </a:solidFill>
                  </a:tcPr>
                </a:tc>
                <a:tc>
                  <a:txBody>
                    <a:bodyPr/>
                    <a:lstStyle/>
                    <a:p>
                      <a:pPr algn="ctr" fontAlgn="b"/>
                      <a:r>
                        <a:rPr lang="en-US" sz="3600" u="none" strike="noStrike" baseline="0" dirty="0">
                          <a:effectLst/>
                        </a:rPr>
                        <a:t>Aug 2025</a:t>
                      </a:r>
                      <a:endParaRPr lang="en-US" sz="3600" b="0" i="0" u="none" strike="noStrike" baseline="0" dirty="0">
                        <a:solidFill>
                          <a:srgbClr val="000000"/>
                        </a:solidFill>
                        <a:effectLst/>
                        <a:latin typeface="Calibri" panose="020F0502020204030204" pitchFamily="34" charset="0"/>
                      </a:endParaRPr>
                    </a:p>
                  </a:txBody>
                  <a:tcPr marL="11430" marR="11430" marT="11430" marB="0" anchor="ctr">
                    <a:solidFill>
                      <a:schemeClr val="accent1">
                        <a:lumMod val="20000"/>
                        <a:lumOff val="80000"/>
                      </a:schemeClr>
                    </a:solidFill>
                  </a:tcPr>
                </a:tc>
                <a:extLst>
                  <a:ext uri="{0D108BD9-81ED-4DB2-BD59-A6C34878D82A}">
                    <a16:rowId xmlns:a16="http://schemas.microsoft.com/office/drawing/2014/main" val="1511593629"/>
                  </a:ext>
                </a:extLst>
              </a:tr>
              <a:tr h="848018">
                <a:tc rowSpan="2">
                  <a:txBody>
                    <a:bodyPr/>
                    <a:lstStyle/>
                    <a:p>
                      <a:pPr algn="ctr" fontAlgn="ctr"/>
                      <a:r>
                        <a:rPr lang="en-US" sz="3600" u="none" strike="noStrike" baseline="0" dirty="0">
                          <a:effectLst/>
                        </a:rPr>
                        <a:t>I-475</a:t>
                      </a:r>
                      <a:endParaRPr lang="en-US" sz="3600" b="0" i="0" u="none" strike="noStrike" baseline="0" dirty="0">
                        <a:solidFill>
                          <a:srgbClr val="000000"/>
                        </a:solidFill>
                        <a:effectLst/>
                        <a:latin typeface="Calibri" panose="020F0502020204030204" pitchFamily="34" charset="0"/>
                      </a:endParaRPr>
                    </a:p>
                  </a:txBody>
                  <a:tcPr marL="11430" marR="11430" marT="11430" marB="0" anchor="ctr">
                    <a:solidFill>
                      <a:schemeClr val="accent1">
                        <a:lumMod val="20000"/>
                        <a:lumOff val="80000"/>
                      </a:schemeClr>
                    </a:solidFill>
                  </a:tcPr>
                </a:tc>
                <a:tc>
                  <a:txBody>
                    <a:bodyPr/>
                    <a:lstStyle/>
                    <a:p>
                      <a:pPr algn="ctr" fontAlgn="b"/>
                      <a:r>
                        <a:rPr lang="en-US" sz="3600" u="none" strike="noStrike" baseline="0" dirty="0">
                          <a:effectLst/>
                        </a:rPr>
                        <a:t>Thread Creek to Flint River</a:t>
                      </a:r>
                      <a:endParaRPr lang="en-US" sz="3600" b="0" i="0" u="none" strike="noStrike" baseline="0" dirty="0">
                        <a:solidFill>
                          <a:srgbClr val="000000"/>
                        </a:solidFill>
                        <a:effectLst/>
                        <a:latin typeface="Calibri" panose="020F0502020204030204" pitchFamily="34" charset="0"/>
                      </a:endParaRPr>
                    </a:p>
                  </a:txBody>
                  <a:tcPr marL="11430" marR="11430" marT="11430" marB="0" anchor="ctr">
                    <a:solidFill>
                      <a:schemeClr val="accent1">
                        <a:lumMod val="20000"/>
                        <a:lumOff val="80000"/>
                      </a:schemeClr>
                    </a:solidFill>
                  </a:tcPr>
                </a:tc>
                <a:tc>
                  <a:txBody>
                    <a:bodyPr/>
                    <a:lstStyle/>
                    <a:p>
                      <a:pPr algn="ctr" fontAlgn="b"/>
                      <a:r>
                        <a:rPr lang="en-US" sz="3600" u="none" strike="noStrike" baseline="0" dirty="0">
                          <a:effectLst/>
                        </a:rPr>
                        <a:t>Aug/Sept 2025</a:t>
                      </a:r>
                      <a:endParaRPr lang="en-US" sz="3600" b="0" i="0" u="none" strike="noStrike" baseline="0" dirty="0">
                        <a:solidFill>
                          <a:srgbClr val="000000"/>
                        </a:solidFill>
                        <a:effectLst/>
                        <a:latin typeface="Calibri" panose="020F0502020204030204" pitchFamily="34" charset="0"/>
                      </a:endParaRPr>
                    </a:p>
                  </a:txBody>
                  <a:tcPr marL="11430" marR="11430" marT="11430" marB="0" anchor="ctr">
                    <a:solidFill>
                      <a:schemeClr val="accent1">
                        <a:lumMod val="20000"/>
                        <a:lumOff val="80000"/>
                      </a:schemeClr>
                    </a:solidFill>
                  </a:tcPr>
                </a:tc>
                <a:extLst>
                  <a:ext uri="{0D108BD9-81ED-4DB2-BD59-A6C34878D82A}">
                    <a16:rowId xmlns:a16="http://schemas.microsoft.com/office/drawing/2014/main" val="1943266514"/>
                  </a:ext>
                </a:extLst>
              </a:tr>
              <a:tr h="848018">
                <a:tc vMerge="1">
                  <a:txBody>
                    <a:bodyPr/>
                    <a:lstStyle/>
                    <a:p>
                      <a:endParaRPr lang="en-US"/>
                    </a:p>
                  </a:txBody>
                  <a:tcPr/>
                </a:tc>
                <a:tc>
                  <a:txBody>
                    <a:bodyPr/>
                    <a:lstStyle/>
                    <a:p>
                      <a:pPr algn="ctr" fontAlgn="b"/>
                      <a:r>
                        <a:rPr lang="en-US" sz="3600" u="none" strike="noStrike" baseline="0" dirty="0">
                          <a:effectLst/>
                        </a:rPr>
                        <a:t>Bristol Road to Thread Creek</a:t>
                      </a:r>
                      <a:endParaRPr lang="en-US" sz="3600" b="0" i="0" u="none" strike="noStrike" baseline="0" dirty="0">
                        <a:solidFill>
                          <a:srgbClr val="000000"/>
                        </a:solidFill>
                        <a:effectLst/>
                        <a:latin typeface="Calibri" panose="020F0502020204030204" pitchFamily="34" charset="0"/>
                      </a:endParaRPr>
                    </a:p>
                  </a:txBody>
                  <a:tcPr marL="11430" marR="11430" marT="11430" marB="0" anchor="ctr">
                    <a:solidFill>
                      <a:schemeClr val="accent1">
                        <a:lumMod val="20000"/>
                        <a:lumOff val="80000"/>
                      </a:schemeClr>
                    </a:solidFill>
                  </a:tcPr>
                </a:tc>
                <a:tc>
                  <a:txBody>
                    <a:bodyPr/>
                    <a:lstStyle/>
                    <a:p>
                      <a:pPr algn="ctr" fontAlgn="b"/>
                      <a:r>
                        <a:rPr lang="en-US" sz="3600" u="none" strike="noStrike" baseline="0" dirty="0">
                          <a:effectLst/>
                        </a:rPr>
                        <a:t>Aug/Sept 2025</a:t>
                      </a:r>
                      <a:endParaRPr lang="en-US" sz="3600" b="0" i="0" u="none" strike="noStrike" baseline="0" dirty="0">
                        <a:solidFill>
                          <a:srgbClr val="000000"/>
                        </a:solidFill>
                        <a:effectLst/>
                        <a:latin typeface="Calibri" panose="020F0502020204030204" pitchFamily="34" charset="0"/>
                      </a:endParaRPr>
                    </a:p>
                  </a:txBody>
                  <a:tcPr marL="11430" marR="11430" marT="11430" marB="0" anchor="ctr">
                    <a:solidFill>
                      <a:schemeClr val="accent1">
                        <a:lumMod val="20000"/>
                        <a:lumOff val="80000"/>
                      </a:schemeClr>
                    </a:solidFill>
                  </a:tcPr>
                </a:tc>
                <a:extLst>
                  <a:ext uri="{0D108BD9-81ED-4DB2-BD59-A6C34878D82A}">
                    <a16:rowId xmlns:a16="http://schemas.microsoft.com/office/drawing/2014/main" val="1646658960"/>
                  </a:ext>
                </a:extLst>
              </a:tr>
            </a:tbl>
          </a:graphicData>
        </a:graphic>
      </p:graphicFrame>
    </p:spTree>
    <p:extLst>
      <p:ext uri="{BB962C8B-B14F-4D97-AF65-F5344CB8AC3E}">
        <p14:creationId xmlns:p14="http://schemas.microsoft.com/office/powerpoint/2010/main" val="3464979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82268-AAA7-37AC-F9C3-D5154C0117E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8A6C8FD-2F96-D097-59EA-0741DC54220B}"/>
              </a:ext>
            </a:extLst>
          </p:cNvPr>
          <p:cNvSpPr>
            <a:spLocks/>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alphaModFix amt="50000"/>
              <a:extLst>
                <a:ext uri="{28A0092B-C50C-407E-A947-70E740481C1C}">
                  <a14:useLocalDpi xmlns:a14="http://schemas.microsoft.com/office/drawing/2010/main"/>
                </a:ext>
              </a:extLst>
            </a:blip>
            <a:stretch>
              <a:fillRect/>
            </a:stretch>
          </a:blipFill>
        </p:spPr>
        <p:txBody>
          <a:bodyPr/>
          <a:lstStyle/>
          <a:p>
            <a:endParaRPr lang="en-US" dirty="0"/>
          </a:p>
        </p:txBody>
      </p:sp>
      <p:sp>
        <p:nvSpPr>
          <p:cNvPr id="3" name="AutoShape 3">
            <a:extLst>
              <a:ext uri="{FF2B5EF4-FFF2-40B4-BE49-F238E27FC236}">
                <a16:creationId xmlns:a16="http://schemas.microsoft.com/office/drawing/2014/main" id="{F7A2C753-7669-FD0C-0D80-BF20CE89EFB9}"/>
              </a:ext>
            </a:extLst>
          </p:cNvPr>
          <p:cNvSpPr/>
          <p:nvPr/>
        </p:nvSpPr>
        <p:spPr>
          <a:xfrm>
            <a:off x="5222536" y="1714500"/>
            <a:ext cx="7842932" cy="0"/>
          </a:xfrm>
          <a:prstGeom prst="line">
            <a:avLst/>
          </a:prstGeom>
          <a:ln w="76200" cap="flat">
            <a:solidFill>
              <a:srgbClr val="0066A4"/>
            </a:solidFill>
            <a:prstDash val="solid"/>
            <a:headEnd type="none" w="sm" len="sm"/>
            <a:tailEnd type="none" w="sm" len="sm"/>
          </a:ln>
        </p:spPr>
        <p:txBody>
          <a:bodyPr/>
          <a:lstStyle/>
          <a:p>
            <a:pPr defTabSz="914445"/>
            <a:endParaRPr lang="en-US">
              <a:solidFill>
                <a:prstClr val="black"/>
              </a:solidFill>
              <a:latin typeface="Calibri"/>
            </a:endParaRPr>
          </a:p>
        </p:txBody>
      </p:sp>
      <p:sp>
        <p:nvSpPr>
          <p:cNvPr id="15" name="TextBox 14">
            <a:extLst>
              <a:ext uri="{FF2B5EF4-FFF2-40B4-BE49-F238E27FC236}">
                <a16:creationId xmlns:a16="http://schemas.microsoft.com/office/drawing/2014/main" id="{E6EBA0E6-91AC-F0E6-D301-B940D963FA04}"/>
              </a:ext>
            </a:extLst>
          </p:cNvPr>
          <p:cNvSpPr txBox="1">
            <a:spLocks/>
          </p:cNvSpPr>
          <p:nvPr/>
        </p:nvSpPr>
        <p:spPr>
          <a:xfrm>
            <a:off x="0" y="735550"/>
            <a:ext cx="18287999" cy="1477328"/>
          </a:xfrm>
          <a:prstGeom prst="rect">
            <a:avLst/>
          </a:prstGeom>
          <a:noFill/>
        </p:spPr>
        <p:txBody>
          <a:bodyPr wrap="square" rtlCol="0">
            <a:spAutoFit/>
          </a:bodyPr>
          <a:lstStyle/>
          <a:p>
            <a:pPr algn="ctr" defTabSz="1371600"/>
            <a:r>
              <a:rPr lang="en-US" sz="4500" b="1" dirty="0">
                <a:latin typeface="Arial" panose="020B0604020202020204" pitchFamily="34" charset="0"/>
                <a:cs typeface="Arial" panose="020B0604020202020204" pitchFamily="34" charset="0"/>
              </a:rPr>
              <a:t>FY 2026 Governor’s Recommended Budget</a:t>
            </a:r>
            <a:br>
              <a:rPr lang="en-US" sz="4500" b="1" dirty="0">
                <a:latin typeface="Arial" panose="020B0604020202020204" pitchFamily="34" charset="0"/>
                <a:cs typeface="Arial" panose="020B0604020202020204" pitchFamily="34" charset="0"/>
              </a:rPr>
            </a:br>
            <a:endParaRPr lang="en-US" sz="4500" dirty="0">
              <a:latin typeface="Arial" panose="020B0604020202020204" pitchFamily="34" charset="0"/>
              <a:cs typeface="Arial" panose="020B0604020202020204" pitchFamily="34" charset="0"/>
            </a:endParaRPr>
          </a:p>
        </p:txBody>
      </p:sp>
      <p:graphicFrame>
        <p:nvGraphicFramePr>
          <p:cNvPr id="18" name="Object 1">
            <a:extLst>
              <a:ext uri="{FF2B5EF4-FFF2-40B4-BE49-F238E27FC236}">
                <a16:creationId xmlns:a16="http://schemas.microsoft.com/office/drawing/2014/main" id="{C5B6A20F-70B9-0931-F45F-8483789B4AAF}"/>
              </a:ext>
            </a:extLst>
          </p:cNvPr>
          <p:cNvGraphicFramePr>
            <a:graphicFrameLocks noGrp="1" noChangeAspect="1"/>
          </p:cNvGraphicFramePr>
          <p:nvPr>
            <p:extLst>
              <p:ext uri="{D42A27DB-BD31-4B8C-83A1-F6EECF244321}">
                <p14:modId xmlns:p14="http://schemas.microsoft.com/office/powerpoint/2010/main" val="1466372311"/>
              </p:ext>
            </p:extLst>
          </p:nvPr>
        </p:nvGraphicFramePr>
        <p:xfrm>
          <a:off x="3913632" y="2259044"/>
          <a:ext cx="14045184" cy="8815757"/>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 Box 6">
            <a:extLst>
              <a:ext uri="{FF2B5EF4-FFF2-40B4-BE49-F238E27FC236}">
                <a16:creationId xmlns:a16="http://schemas.microsoft.com/office/drawing/2014/main" id="{4C2D8902-FE40-512B-0291-93D92247F31E}"/>
              </a:ext>
            </a:extLst>
          </p:cNvPr>
          <p:cNvSpPr txBox="1">
            <a:spLocks noChangeArrowheads="1"/>
          </p:cNvSpPr>
          <p:nvPr/>
        </p:nvSpPr>
        <p:spPr bwMode="auto">
          <a:xfrm>
            <a:off x="781549" y="2625262"/>
            <a:ext cx="37457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entury Gothic" pitchFamily="34" charset="0"/>
              </a:defRPr>
            </a:lvl1pPr>
            <a:lvl2pPr marL="742950" indent="-285750">
              <a:spcBef>
                <a:spcPct val="20000"/>
              </a:spcBef>
              <a:buChar char="–"/>
              <a:defRPr sz="2800">
                <a:solidFill>
                  <a:schemeClr val="tx1"/>
                </a:solidFill>
                <a:latin typeface="Century Gothic" pitchFamily="34" charset="0"/>
              </a:defRPr>
            </a:lvl2pPr>
            <a:lvl3pPr marL="1143000" indent="-228600">
              <a:spcBef>
                <a:spcPct val="20000"/>
              </a:spcBef>
              <a:buChar char="•"/>
              <a:defRPr sz="2400">
                <a:solidFill>
                  <a:schemeClr val="tx1"/>
                </a:solidFill>
                <a:latin typeface="Century Gothic" pitchFamily="34" charset="0"/>
              </a:defRPr>
            </a:lvl3pPr>
            <a:lvl4pPr marL="1600200" indent="-228600">
              <a:spcBef>
                <a:spcPct val="20000"/>
              </a:spcBef>
              <a:buChar char="–"/>
              <a:defRPr sz="2000">
                <a:solidFill>
                  <a:schemeClr val="tx1"/>
                </a:solidFill>
                <a:latin typeface="Century Gothic" pitchFamily="34" charset="0"/>
              </a:defRPr>
            </a:lvl4pPr>
            <a:lvl5pPr marL="2057400" indent="-22860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defTabSz="1371600">
              <a:spcBef>
                <a:spcPct val="50000"/>
              </a:spcBef>
              <a:buNone/>
              <a:defRPr/>
            </a:pPr>
            <a:r>
              <a:rPr lang="en-US" altLang="en-US" sz="3600" b="1" dirty="0">
                <a:solidFill>
                  <a:prstClr val="black"/>
                </a:solidFill>
                <a:latin typeface="Arial" panose="020B0604020202020204" pitchFamily="34" charset="0"/>
                <a:cs typeface="Arial" panose="020B0604020202020204" pitchFamily="34" charset="0"/>
              </a:rPr>
              <a:t>Appropriations</a:t>
            </a:r>
          </a:p>
        </p:txBody>
      </p:sp>
      <p:sp>
        <p:nvSpPr>
          <p:cNvPr id="20" name="Text Box 5">
            <a:extLst>
              <a:ext uri="{FF2B5EF4-FFF2-40B4-BE49-F238E27FC236}">
                <a16:creationId xmlns:a16="http://schemas.microsoft.com/office/drawing/2014/main" id="{0540A811-D401-8FB4-DF92-16F130744AD0}"/>
              </a:ext>
            </a:extLst>
          </p:cNvPr>
          <p:cNvSpPr txBox="1">
            <a:spLocks noChangeArrowheads="1"/>
          </p:cNvSpPr>
          <p:nvPr/>
        </p:nvSpPr>
        <p:spPr bwMode="auto">
          <a:xfrm>
            <a:off x="906746" y="3317759"/>
            <a:ext cx="620941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Century Gothic" pitchFamily="34" charset="0"/>
              </a:defRPr>
            </a:lvl1pPr>
            <a:lvl2pPr marL="742950" indent="-285750">
              <a:spcBef>
                <a:spcPct val="20000"/>
              </a:spcBef>
              <a:buChar char="–"/>
              <a:defRPr sz="2800">
                <a:solidFill>
                  <a:schemeClr val="tx1"/>
                </a:solidFill>
                <a:latin typeface="Century Gothic" pitchFamily="34" charset="0"/>
              </a:defRPr>
            </a:lvl2pPr>
            <a:lvl3pPr marL="1143000" indent="-228600">
              <a:spcBef>
                <a:spcPct val="20000"/>
              </a:spcBef>
              <a:buChar char="•"/>
              <a:defRPr sz="2400">
                <a:solidFill>
                  <a:schemeClr val="tx1"/>
                </a:solidFill>
                <a:latin typeface="Century Gothic" pitchFamily="34" charset="0"/>
              </a:defRPr>
            </a:lvl3pPr>
            <a:lvl4pPr marL="1600200" indent="-228600">
              <a:spcBef>
                <a:spcPct val="20000"/>
              </a:spcBef>
              <a:buChar char="–"/>
              <a:defRPr sz="2000">
                <a:solidFill>
                  <a:schemeClr val="tx1"/>
                </a:solidFill>
                <a:latin typeface="Century Gothic" pitchFamily="34" charset="0"/>
              </a:defRPr>
            </a:lvl4pPr>
            <a:lvl5pPr marL="2057400" indent="-22860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defTabSz="1371600">
              <a:spcBef>
                <a:spcPct val="50000"/>
              </a:spcBef>
              <a:buNone/>
            </a:pPr>
            <a:r>
              <a:rPr lang="en-US" altLang="en-US" sz="3000" b="1" dirty="0">
                <a:solidFill>
                  <a:srgbClr val="0066A4"/>
                </a:solidFill>
                <a:latin typeface="Arial" panose="020B0604020202020204" pitchFamily="34" charset="0"/>
                <a:cs typeface="Arial" panose="020B0604020202020204" pitchFamily="34" charset="0"/>
              </a:rPr>
              <a:t>Total</a:t>
            </a:r>
            <a:r>
              <a:rPr lang="en-US" altLang="en-US" sz="3000" dirty="0">
                <a:solidFill>
                  <a:srgbClr val="0066A4"/>
                </a:solidFill>
                <a:latin typeface="Arial" panose="020B0604020202020204" pitchFamily="34" charset="0"/>
                <a:cs typeface="Arial" panose="020B0604020202020204" pitchFamily="34" charset="0"/>
              </a:rPr>
              <a:t>: </a:t>
            </a:r>
            <a:r>
              <a:rPr lang="en-US" altLang="en-US" sz="3000" b="1" dirty="0">
                <a:solidFill>
                  <a:srgbClr val="0066A4"/>
                </a:solidFill>
                <a:latin typeface="Arial" panose="020B0604020202020204" pitchFamily="34" charset="0"/>
                <a:cs typeface="Arial" panose="020B0604020202020204" pitchFamily="34" charset="0"/>
              </a:rPr>
              <a:t>$6,841,109,700</a:t>
            </a:r>
            <a:r>
              <a:rPr lang="en-US" altLang="en-US" sz="3000" dirty="0">
                <a:solidFill>
                  <a:srgbClr val="0066A4"/>
                </a:solidFill>
                <a:latin typeface="Arial" panose="020B0604020202020204" pitchFamily="34" charset="0"/>
                <a:cs typeface="Arial" panose="020B0604020202020204" pitchFamily="34" charset="0"/>
              </a:rPr>
              <a:t>  </a:t>
            </a:r>
          </a:p>
        </p:txBody>
      </p:sp>
      <p:pic>
        <p:nvPicPr>
          <p:cNvPr id="6" name="Picture 5" descr="Logo&#10;&#10;Description automatically generated">
            <a:extLst>
              <a:ext uri="{FF2B5EF4-FFF2-40B4-BE49-F238E27FC236}">
                <a16:creationId xmlns:a16="http://schemas.microsoft.com/office/drawing/2014/main" id="{C6B76697-6D1E-4F52-756D-34EF83E1C6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400" y="9188445"/>
            <a:ext cx="3031791" cy="909537"/>
          </a:xfrm>
          <a:prstGeom prst="rect">
            <a:avLst/>
          </a:prstGeom>
        </p:spPr>
      </p:pic>
      <p:grpSp>
        <p:nvGrpSpPr>
          <p:cNvPr id="7" name="Group 3">
            <a:extLst>
              <a:ext uri="{FF2B5EF4-FFF2-40B4-BE49-F238E27FC236}">
                <a16:creationId xmlns:a16="http://schemas.microsoft.com/office/drawing/2014/main" id="{69935502-C19F-0870-EEFF-ECB4DE50788D}"/>
              </a:ext>
            </a:extLst>
          </p:cNvPr>
          <p:cNvGrpSpPr/>
          <p:nvPr/>
        </p:nvGrpSpPr>
        <p:grpSpPr>
          <a:xfrm>
            <a:off x="635061" y="2540433"/>
            <a:ext cx="146488" cy="1675250"/>
            <a:chOff x="0" y="0"/>
            <a:chExt cx="38581" cy="441218"/>
          </a:xfrm>
        </p:grpSpPr>
        <p:sp>
          <p:nvSpPr>
            <p:cNvPr id="8" name="Freeform 4">
              <a:extLst>
                <a:ext uri="{FF2B5EF4-FFF2-40B4-BE49-F238E27FC236}">
                  <a16:creationId xmlns:a16="http://schemas.microsoft.com/office/drawing/2014/main" id="{ABE99B97-ADE6-14B5-2830-FDB919B1F9F9}"/>
                </a:ext>
              </a:extLst>
            </p:cNvPr>
            <p:cNvSpPr/>
            <p:nvPr/>
          </p:nvSpPr>
          <p:spPr>
            <a:xfrm>
              <a:off x="0" y="0"/>
              <a:ext cx="38581" cy="441218"/>
            </a:xfrm>
            <a:custGeom>
              <a:avLst/>
              <a:gdLst/>
              <a:ahLst/>
              <a:cxnLst/>
              <a:rect l="l" t="t" r="r" b="b"/>
              <a:pathLst>
                <a:path w="38581" h="441218">
                  <a:moveTo>
                    <a:pt x="0" y="0"/>
                  </a:moveTo>
                  <a:lnTo>
                    <a:pt x="38581" y="0"/>
                  </a:lnTo>
                  <a:lnTo>
                    <a:pt x="38581" y="441218"/>
                  </a:lnTo>
                  <a:lnTo>
                    <a:pt x="0" y="441218"/>
                  </a:lnTo>
                  <a:close/>
                </a:path>
              </a:pathLst>
            </a:custGeom>
            <a:solidFill>
              <a:srgbClr val="0066A4"/>
            </a:solidFill>
          </p:spPr>
          <p:txBody>
            <a:bodyPr/>
            <a:lstStyle/>
            <a:p>
              <a:endParaRPr lang="en-US"/>
            </a:p>
          </p:txBody>
        </p:sp>
        <p:sp>
          <p:nvSpPr>
            <p:cNvPr id="9" name="TextBox 5">
              <a:extLst>
                <a:ext uri="{FF2B5EF4-FFF2-40B4-BE49-F238E27FC236}">
                  <a16:creationId xmlns:a16="http://schemas.microsoft.com/office/drawing/2014/main" id="{731179BC-F671-37A9-5B5B-14CE8F711B71}"/>
                </a:ext>
              </a:extLst>
            </p:cNvPr>
            <p:cNvSpPr txBox="1"/>
            <p:nvPr/>
          </p:nvSpPr>
          <p:spPr>
            <a:xfrm>
              <a:off x="0" y="-47625"/>
              <a:ext cx="38581" cy="488843"/>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2335552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9B0865E-CA64-A106-5A06-4052C429A192}"/>
              </a:ext>
            </a:extLst>
          </p:cNvPr>
          <p:cNvSpPr>
            <a:spLocks/>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alphaModFix amt="50000"/>
              <a:extLst>
                <a:ext uri="{28A0092B-C50C-407E-A947-70E740481C1C}">
                  <a14:useLocalDpi xmlns:a14="http://schemas.microsoft.com/office/drawing/2010/main"/>
                </a:ext>
              </a:extLst>
            </a:blip>
            <a:stretch>
              <a:fillRect/>
            </a:stretch>
          </a:blipFill>
        </p:spPr>
        <p:txBody>
          <a:bodyPr/>
          <a:lstStyle/>
          <a:p>
            <a:endParaRPr lang="en-US" dirty="0"/>
          </a:p>
        </p:txBody>
      </p:sp>
      <p:sp>
        <p:nvSpPr>
          <p:cNvPr id="4" name="AutoShape 3">
            <a:extLst>
              <a:ext uri="{FF2B5EF4-FFF2-40B4-BE49-F238E27FC236}">
                <a16:creationId xmlns:a16="http://schemas.microsoft.com/office/drawing/2014/main" id="{BF6C7B54-0810-A882-10E9-1D1FECEB3685}"/>
              </a:ext>
            </a:extLst>
          </p:cNvPr>
          <p:cNvSpPr/>
          <p:nvPr/>
        </p:nvSpPr>
        <p:spPr>
          <a:xfrm>
            <a:off x="5222536" y="1714500"/>
            <a:ext cx="7842932" cy="0"/>
          </a:xfrm>
          <a:prstGeom prst="line">
            <a:avLst/>
          </a:prstGeom>
          <a:ln w="76200" cap="flat">
            <a:solidFill>
              <a:srgbClr val="0066A4"/>
            </a:solidFill>
            <a:prstDash val="solid"/>
            <a:headEnd type="none" w="sm" len="sm"/>
            <a:tailEnd type="none" w="sm" len="sm"/>
          </a:ln>
        </p:spPr>
        <p:txBody>
          <a:bodyPr/>
          <a:lstStyle/>
          <a:p>
            <a:pPr defTabSz="914445"/>
            <a:endParaRPr lang="en-US">
              <a:solidFill>
                <a:prstClr val="black"/>
              </a:solidFill>
              <a:latin typeface="Calibri"/>
            </a:endParaRPr>
          </a:p>
        </p:txBody>
      </p:sp>
      <p:sp>
        <p:nvSpPr>
          <p:cNvPr id="15" name="TextBox 14">
            <a:extLst>
              <a:ext uri="{FF2B5EF4-FFF2-40B4-BE49-F238E27FC236}">
                <a16:creationId xmlns:a16="http://schemas.microsoft.com/office/drawing/2014/main" id="{34182654-6848-4B41-59F6-D7FC638C3674}"/>
              </a:ext>
            </a:extLst>
          </p:cNvPr>
          <p:cNvSpPr txBox="1"/>
          <p:nvPr/>
        </p:nvSpPr>
        <p:spPr>
          <a:xfrm>
            <a:off x="2153562" y="754756"/>
            <a:ext cx="13980876" cy="1477328"/>
          </a:xfrm>
          <a:prstGeom prst="rect">
            <a:avLst/>
          </a:prstGeom>
          <a:noFill/>
        </p:spPr>
        <p:txBody>
          <a:bodyPr wrap="square" rtlCol="0">
            <a:spAutoFit/>
          </a:bodyPr>
          <a:lstStyle/>
          <a:p>
            <a:pPr algn="ctr" defTabSz="1371600"/>
            <a:r>
              <a:rPr lang="en-US" sz="4500" b="1" dirty="0">
                <a:latin typeface="Arial" panose="020B0604020202020204" pitchFamily="34" charset="0"/>
                <a:cs typeface="Arial" panose="020B0604020202020204" pitchFamily="34" charset="0"/>
              </a:rPr>
              <a:t>FY 2026 Governor’s Recommended Budget</a:t>
            </a:r>
            <a:br>
              <a:rPr lang="en-US" sz="4500" b="1" dirty="0">
                <a:latin typeface="Arial" panose="020B0604020202020204" pitchFamily="34" charset="0"/>
                <a:cs typeface="Arial" panose="020B0604020202020204" pitchFamily="34" charset="0"/>
              </a:rPr>
            </a:br>
            <a:endParaRPr lang="en-US" sz="4500" dirty="0">
              <a:latin typeface="Arial" panose="020B0604020202020204" pitchFamily="34" charset="0"/>
              <a:cs typeface="Arial" panose="020B0604020202020204" pitchFamily="34" charset="0"/>
            </a:endParaRPr>
          </a:p>
        </p:txBody>
      </p:sp>
      <p:graphicFrame>
        <p:nvGraphicFramePr>
          <p:cNvPr id="2" name="Content Placeholder 3">
            <a:extLst>
              <a:ext uri="{FF2B5EF4-FFF2-40B4-BE49-F238E27FC236}">
                <a16:creationId xmlns:a16="http://schemas.microsoft.com/office/drawing/2014/main" id="{DB505923-80E7-11A9-D9D7-A8907804A09E}"/>
              </a:ext>
            </a:extLst>
          </p:cNvPr>
          <p:cNvGraphicFramePr>
            <a:graphicFrameLocks/>
          </p:cNvGraphicFramePr>
          <p:nvPr>
            <p:extLst>
              <p:ext uri="{D42A27DB-BD31-4B8C-83A1-F6EECF244321}">
                <p14:modId xmlns:p14="http://schemas.microsoft.com/office/powerpoint/2010/main" val="2512780881"/>
              </p:ext>
            </p:extLst>
          </p:nvPr>
        </p:nvGraphicFramePr>
        <p:xfrm>
          <a:off x="931914" y="1754147"/>
          <a:ext cx="16826877" cy="8833802"/>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descr="Logo&#10;&#10;Description automatically generated">
            <a:extLst>
              <a:ext uri="{FF2B5EF4-FFF2-40B4-BE49-F238E27FC236}">
                <a16:creationId xmlns:a16="http://schemas.microsoft.com/office/drawing/2014/main" id="{CCD4ED0F-419F-03EF-7C47-A9A9F3C0BE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400" y="9188445"/>
            <a:ext cx="3031791" cy="909537"/>
          </a:xfrm>
          <a:prstGeom prst="rect">
            <a:avLst/>
          </a:prstGeom>
        </p:spPr>
      </p:pic>
      <p:grpSp>
        <p:nvGrpSpPr>
          <p:cNvPr id="7" name="Group 3">
            <a:extLst>
              <a:ext uri="{FF2B5EF4-FFF2-40B4-BE49-F238E27FC236}">
                <a16:creationId xmlns:a16="http://schemas.microsoft.com/office/drawing/2014/main" id="{3E4AE397-1EA0-63DB-DE19-B0E06A028C92}"/>
              </a:ext>
            </a:extLst>
          </p:cNvPr>
          <p:cNvGrpSpPr/>
          <p:nvPr/>
        </p:nvGrpSpPr>
        <p:grpSpPr>
          <a:xfrm>
            <a:off x="785426" y="2494303"/>
            <a:ext cx="146488" cy="1675250"/>
            <a:chOff x="0" y="0"/>
            <a:chExt cx="38581" cy="441218"/>
          </a:xfrm>
        </p:grpSpPr>
        <p:sp>
          <p:nvSpPr>
            <p:cNvPr id="8" name="Freeform 4">
              <a:extLst>
                <a:ext uri="{FF2B5EF4-FFF2-40B4-BE49-F238E27FC236}">
                  <a16:creationId xmlns:a16="http://schemas.microsoft.com/office/drawing/2014/main" id="{01D2D9D9-0289-A40F-7D9E-88FFE629C252}"/>
                </a:ext>
              </a:extLst>
            </p:cNvPr>
            <p:cNvSpPr/>
            <p:nvPr/>
          </p:nvSpPr>
          <p:spPr>
            <a:xfrm>
              <a:off x="0" y="0"/>
              <a:ext cx="38581" cy="441218"/>
            </a:xfrm>
            <a:custGeom>
              <a:avLst/>
              <a:gdLst/>
              <a:ahLst/>
              <a:cxnLst/>
              <a:rect l="l" t="t" r="r" b="b"/>
              <a:pathLst>
                <a:path w="38581" h="441218">
                  <a:moveTo>
                    <a:pt x="0" y="0"/>
                  </a:moveTo>
                  <a:lnTo>
                    <a:pt x="38581" y="0"/>
                  </a:lnTo>
                  <a:lnTo>
                    <a:pt x="38581" y="441218"/>
                  </a:lnTo>
                  <a:lnTo>
                    <a:pt x="0" y="441218"/>
                  </a:lnTo>
                  <a:close/>
                </a:path>
              </a:pathLst>
            </a:custGeom>
            <a:solidFill>
              <a:srgbClr val="0066A4"/>
            </a:solidFill>
          </p:spPr>
          <p:txBody>
            <a:bodyPr/>
            <a:lstStyle/>
            <a:p>
              <a:endParaRPr lang="en-US"/>
            </a:p>
          </p:txBody>
        </p:sp>
        <p:sp>
          <p:nvSpPr>
            <p:cNvPr id="9" name="TextBox 5">
              <a:extLst>
                <a:ext uri="{FF2B5EF4-FFF2-40B4-BE49-F238E27FC236}">
                  <a16:creationId xmlns:a16="http://schemas.microsoft.com/office/drawing/2014/main" id="{9C319F72-CBC0-B393-8DA1-C8EF8EBC94D0}"/>
                </a:ext>
              </a:extLst>
            </p:cNvPr>
            <p:cNvSpPr txBox="1"/>
            <p:nvPr/>
          </p:nvSpPr>
          <p:spPr>
            <a:xfrm>
              <a:off x="0" y="-47625"/>
              <a:ext cx="38581" cy="488843"/>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3154875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855C2-2FE3-F9BC-2056-BD341300FDD8}"/>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4F0CFCB1-C291-4516-37CD-7057300396D2}"/>
              </a:ext>
            </a:extLst>
          </p:cNvPr>
          <p:cNvSpPr>
            <a:spLocks/>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alphaModFix amt="50000"/>
              <a:extLst>
                <a:ext uri="{28A0092B-C50C-407E-A947-70E740481C1C}">
                  <a14:useLocalDpi xmlns:a14="http://schemas.microsoft.com/office/drawing/2010/main"/>
                </a:ext>
              </a:extLst>
            </a:blip>
            <a:stretch>
              <a:fillRect/>
            </a:stretch>
          </a:blipFill>
        </p:spPr>
        <p:txBody>
          <a:bodyPr/>
          <a:lstStyle/>
          <a:p>
            <a:endParaRPr lang="en-US" dirty="0"/>
          </a:p>
        </p:txBody>
      </p:sp>
      <p:grpSp>
        <p:nvGrpSpPr>
          <p:cNvPr id="9" name="Group 6">
            <a:extLst>
              <a:ext uri="{FF2B5EF4-FFF2-40B4-BE49-F238E27FC236}">
                <a16:creationId xmlns:a16="http://schemas.microsoft.com/office/drawing/2014/main" id="{3443AB7A-10F7-E8D1-65EE-8015DEA3260F}"/>
              </a:ext>
            </a:extLst>
          </p:cNvPr>
          <p:cNvGrpSpPr/>
          <p:nvPr/>
        </p:nvGrpSpPr>
        <p:grpSpPr>
          <a:xfrm>
            <a:off x="15264691" y="-1451136"/>
            <a:ext cx="701681" cy="11738136"/>
            <a:chOff x="0" y="0"/>
            <a:chExt cx="184805" cy="3091525"/>
          </a:xfrm>
        </p:grpSpPr>
        <p:sp>
          <p:nvSpPr>
            <p:cNvPr id="10" name="Freeform 7">
              <a:extLst>
                <a:ext uri="{FF2B5EF4-FFF2-40B4-BE49-F238E27FC236}">
                  <a16:creationId xmlns:a16="http://schemas.microsoft.com/office/drawing/2014/main" id="{8A957434-A361-7CE5-9C15-A9F86530E1DF}"/>
                </a:ext>
              </a:extLst>
            </p:cNvPr>
            <p:cNvSpPr/>
            <p:nvPr/>
          </p:nvSpPr>
          <p:spPr>
            <a:xfrm>
              <a:off x="0" y="0"/>
              <a:ext cx="184805" cy="3091525"/>
            </a:xfrm>
            <a:custGeom>
              <a:avLst/>
              <a:gdLst/>
              <a:ahLst/>
              <a:cxnLst/>
              <a:rect l="l" t="t" r="r" b="b"/>
              <a:pathLst>
                <a:path w="184805" h="3091525">
                  <a:moveTo>
                    <a:pt x="0" y="0"/>
                  </a:moveTo>
                  <a:lnTo>
                    <a:pt x="184805" y="0"/>
                  </a:lnTo>
                  <a:lnTo>
                    <a:pt x="184805" y="3091525"/>
                  </a:lnTo>
                  <a:lnTo>
                    <a:pt x="0" y="3091525"/>
                  </a:lnTo>
                  <a:close/>
                </a:path>
              </a:pathLst>
            </a:custGeom>
            <a:solidFill>
              <a:srgbClr val="0066A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8">
              <a:extLst>
                <a:ext uri="{FF2B5EF4-FFF2-40B4-BE49-F238E27FC236}">
                  <a16:creationId xmlns:a16="http://schemas.microsoft.com/office/drawing/2014/main" id="{18F0BB38-7A23-21C5-B189-EE52DB36E1B5}"/>
                </a:ext>
              </a:extLst>
            </p:cNvPr>
            <p:cNvSpPr txBox="1"/>
            <p:nvPr/>
          </p:nvSpPr>
          <p:spPr>
            <a:xfrm>
              <a:off x="0" y="-47625"/>
              <a:ext cx="184805" cy="31391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TextBox 14">
            <a:extLst>
              <a:ext uri="{FF2B5EF4-FFF2-40B4-BE49-F238E27FC236}">
                <a16:creationId xmlns:a16="http://schemas.microsoft.com/office/drawing/2014/main" id="{0EF45BE5-1473-6F99-D190-74FDB34EDF13}"/>
              </a:ext>
            </a:extLst>
          </p:cNvPr>
          <p:cNvSpPr txBox="1"/>
          <p:nvPr/>
        </p:nvSpPr>
        <p:spPr>
          <a:xfrm>
            <a:off x="1364110" y="807357"/>
            <a:ext cx="17000090" cy="1477328"/>
          </a:xfrm>
          <a:prstGeom prst="rect">
            <a:avLst/>
          </a:prstGeom>
          <a:noFill/>
        </p:spPr>
        <p:txBody>
          <a:bodyPr wrap="square" rtlCol="0">
            <a:spAutoFit/>
          </a:bodyPr>
          <a:lstStyle/>
          <a:p>
            <a:pPr defTabSz="1371600"/>
            <a:r>
              <a:rPr lang="en-US" sz="4500" b="1" dirty="0">
                <a:latin typeface="Arial" panose="020B0604020202020204" pitchFamily="34" charset="0"/>
                <a:cs typeface="Arial" panose="020B0604020202020204" pitchFamily="34" charset="0"/>
              </a:rPr>
              <a:t>FY 2026 Governor’s Recommended Budget</a:t>
            </a:r>
            <a:br>
              <a:rPr lang="en-US" sz="4500" b="1" dirty="0">
                <a:latin typeface="Arial" panose="020B0604020202020204" pitchFamily="34" charset="0"/>
                <a:cs typeface="Arial" panose="020B0604020202020204" pitchFamily="34" charset="0"/>
              </a:rPr>
            </a:br>
            <a:endParaRPr lang="en-US" sz="4500" dirty="0">
              <a:latin typeface="Arial" panose="020B0604020202020204" pitchFamily="34" charset="0"/>
              <a:cs typeface="Arial" panose="020B0604020202020204" pitchFamily="34" charset="0"/>
            </a:endParaRPr>
          </a:p>
        </p:txBody>
      </p:sp>
      <p:sp>
        <p:nvSpPr>
          <p:cNvPr id="5" name="Rectangle 3">
            <a:extLst>
              <a:ext uri="{FF2B5EF4-FFF2-40B4-BE49-F238E27FC236}">
                <a16:creationId xmlns:a16="http://schemas.microsoft.com/office/drawing/2014/main" id="{7C597CBB-43A9-1CE8-BE8D-701478E03601}"/>
              </a:ext>
            </a:extLst>
          </p:cNvPr>
          <p:cNvSpPr txBox="1">
            <a:spLocks noChangeArrowheads="1"/>
          </p:cNvSpPr>
          <p:nvPr/>
        </p:nvSpPr>
        <p:spPr>
          <a:xfrm>
            <a:off x="726559" y="2910532"/>
            <a:ext cx="13008168" cy="7957893"/>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371600">
              <a:lnSpc>
                <a:spcPct val="100000"/>
              </a:lnSpc>
              <a:spcBef>
                <a:spcPts val="900"/>
              </a:spcBef>
              <a:spcAft>
                <a:spcPts val="900"/>
              </a:spcAft>
              <a:buNone/>
            </a:pPr>
            <a:r>
              <a:rPr lang="en-US" altLang="en-US" sz="3600" dirty="0">
                <a:solidFill>
                  <a:srgbClr val="19374D"/>
                </a:solidFill>
                <a:latin typeface="Arial" panose="020B0604020202020204" pitchFamily="34" charset="0"/>
                <a:cs typeface="Arial" panose="020B0604020202020204" pitchFamily="34" charset="0"/>
              </a:rPr>
              <a:t>Road and Bridge Programs increased by $98.3 million</a:t>
            </a:r>
            <a:r>
              <a:rPr lang="en-US" altLang="en-US" sz="3600" dirty="0">
                <a:solidFill>
                  <a:prstClr val="black"/>
                </a:solidFill>
                <a:latin typeface="Arial" panose="020B0604020202020204" pitchFamily="34" charset="0"/>
                <a:cs typeface="Arial" panose="020B0604020202020204" pitchFamily="34" charset="0"/>
              </a:rPr>
              <a:t>  </a:t>
            </a:r>
          </a:p>
          <a:p>
            <a:pPr marL="664370" lvl="2" indent="-335757" defTabSz="1371600">
              <a:lnSpc>
                <a:spcPct val="100000"/>
              </a:lnSpc>
              <a:spcBef>
                <a:spcPts val="750"/>
              </a:spcBef>
              <a:buFont typeface="Wingdings" panose="05000000000000000000" pitchFamily="2" charset="2"/>
              <a:buChar char="§"/>
            </a:pPr>
            <a:r>
              <a:rPr lang="en-US" altLang="en-US" sz="3200" dirty="0">
                <a:solidFill>
                  <a:prstClr val="black"/>
                </a:solidFill>
                <a:latin typeface="Arial" panose="020B0604020202020204" pitchFamily="34" charset="0"/>
                <a:cs typeface="Arial" panose="020B0604020202020204" pitchFamily="34" charset="0"/>
              </a:rPr>
              <a:t>State R&amp;B increased by $53.6 million </a:t>
            </a:r>
          </a:p>
          <a:p>
            <a:pPr marL="328613" lvl="2" indent="0" defTabSz="1371600">
              <a:lnSpc>
                <a:spcPct val="100000"/>
              </a:lnSpc>
              <a:spcBef>
                <a:spcPts val="0"/>
              </a:spcBef>
              <a:spcAft>
                <a:spcPts val="900"/>
              </a:spcAft>
              <a:buNone/>
            </a:pPr>
            <a:r>
              <a:rPr lang="en-US" altLang="en-US" sz="3200" dirty="0">
                <a:solidFill>
                  <a:prstClr val="black"/>
                </a:solidFill>
                <a:latin typeface="Arial" panose="020B0604020202020204" pitchFamily="34" charset="0"/>
                <a:cs typeface="Arial" panose="020B0604020202020204" pitchFamily="34" charset="0"/>
              </a:rPr>
              <a:t>  (Federal &amp; BWB increases; STF decrease)</a:t>
            </a:r>
          </a:p>
          <a:p>
            <a:pPr marL="842963" lvl="2" indent="-514350" defTabSz="1371600">
              <a:lnSpc>
                <a:spcPct val="100000"/>
              </a:lnSpc>
              <a:spcBef>
                <a:spcPts val="0"/>
              </a:spcBef>
              <a:spcAft>
                <a:spcPts val="900"/>
              </a:spcAft>
              <a:buFont typeface="Wingdings" panose="05000000000000000000" pitchFamily="2" charset="2"/>
              <a:buChar char="§"/>
            </a:pPr>
            <a:r>
              <a:rPr lang="en-US" altLang="en-US" sz="3200" dirty="0">
                <a:solidFill>
                  <a:prstClr val="black"/>
                </a:solidFill>
                <a:latin typeface="Arial" panose="020B0604020202020204" pitchFamily="34" charset="0"/>
                <a:cs typeface="Arial" panose="020B0604020202020204" pitchFamily="34" charset="0"/>
              </a:rPr>
              <a:t>Local R&amp;B increased by $17.8 million (Federal)</a:t>
            </a:r>
          </a:p>
          <a:p>
            <a:pPr marL="1028700" lvl="1" indent="-342900" defTabSz="1371600">
              <a:lnSpc>
                <a:spcPct val="100000"/>
              </a:lnSpc>
              <a:spcBef>
                <a:spcPts val="900"/>
              </a:spcBef>
              <a:spcAft>
                <a:spcPts val="900"/>
              </a:spcAft>
              <a:buFont typeface="Wingdings" panose="05000000000000000000" pitchFamily="2" charset="2"/>
              <a:buChar char="§"/>
            </a:pPr>
            <a:r>
              <a:rPr lang="en-US" altLang="en-US" sz="3200" dirty="0">
                <a:solidFill>
                  <a:prstClr val="black"/>
                </a:solidFill>
                <a:latin typeface="Arial" panose="020B0604020202020204" pitchFamily="34" charset="0"/>
                <a:cs typeface="Arial" panose="020B0604020202020204" pitchFamily="34" charset="0"/>
              </a:rPr>
              <a:t>Counties increased by $17.5 million</a:t>
            </a:r>
          </a:p>
          <a:p>
            <a:pPr marL="1028700" lvl="1" indent="-342900" defTabSz="1371600">
              <a:lnSpc>
                <a:spcPct val="100000"/>
              </a:lnSpc>
              <a:spcBef>
                <a:spcPts val="900"/>
              </a:spcBef>
              <a:spcAft>
                <a:spcPts val="900"/>
              </a:spcAft>
              <a:buFont typeface="Wingdings" panose="05000000000000000000" pitchFamily="2" charset="2"/>
              <a:buChar char="§"/>
            </a:pPr>
            <a:r>
              <a:rPr lang="en-US" altLang="en-US" sz="3200" dirty="0">
                <a:solidFill>
                  <a:prstClr val="black"/>
                </a:solidFill>
                <a:latin typeface="Arial" panose="020B0604020202020204" pitchFamily="34" charset="0"/>
                <a:cs typeface="Arial" panose="020B0604020202020204" pitchFamily="34" charset="0"/>
              </a:rPr>
              <a:t>Cities and Villages increased by $9.8 million</a:t>
            </a:r>
          </a:p>
          <a:p>
            <a:pPr marL="1028700" lvl="1" indent="-342900" defTabSz="1371600">
              <a:lnSpc>
                <a:spcPct val="100000"/>
              </a:lnSpc>
              <a:spcBef>
                <a:spcPts val="900"/>
              </a:spcBef>
              <a:spcAft>
                <a:spcPts val="900"/>
              </a:spcAft>
              <a:buFont typeface="Wingdings" panose="05000000000000000000" pitchFamily="2" charset="2"/>
              <a:buChar char="§"/>
            </a:pPr>
            <a:r>
              <a:rPr lang="en-US" altLang="en-US" sz="3200" dirty="0">
                <a:solidFill>
                  <a:prstClr val="black"/>
                </a:solidFill>
                <a:latin typeface="Arial" panose="020B0604020202020204" pitchFamily="34" charset="0"/>
                <a:cs typeface="Arial" panose="020B0604020202020204" pitchFamily="34" charset="0"/>
              </a:rPr>
              <a:t>Local Bridge Fund decreased by $497,600</a:t>
            </a:r>
          </a:p>
          <a:p>
            <a:pPr marL="1028700" lvl="1" indent="-342900" defTabSz="1371600">
              <a:lnSpc>
                <a:spcPct val="100000"/>
              </a:lnSpc>
              <a:spcBef>
                <a:spcPts val="900"/>
              </a:spcBef>
              <a:spcAft>
                <a:spcPts val="900"/>
              </a:spcAft>
              <a:buFont typeface="Wingdings" panose="05000000000000000000" pitchFamily="2" charset="2"/>
              <a:buChar char="§"/>
            </a:pPr>
            <a:r>
              <a:rPr lang="en-US" altLang="en-US" sz="3200" dirty="0">
                <a:solidFill>
                  <a:prstClr val="black"/>
                </a:solidFill>
                <a:latin typeface="Arial" panose="020B0604020202020204" pitchFamily="34" charset="0"/>
                <a:cs typeface="Arial" panose="020B0604020202020204" pitchFamily="34" charset="0"/>
              </a:rPr>
              <a:t>Moveable Bridge Program increased by $141,900 (inflation)</a:t>
            </a:r>
          </a:p>
          <a:p>
            <a:pPr marL="1028700" lvl="1" indent="-342900" defTabSz="1371600">
              <a:lnSpc>
                <a:spcPct val="100000"/>
              </a:lnSpc>
              <a:spcBef>
                <a:spcPts val="900"/>
              </a:spcBef>
              <a:spcAft>
                <a:spcPts val="900"/>
              </a:spcAft>
              <a:buFont typeface="Wingdings" panose="05000000000000000000" pitchFamily="2" charset="2"/>
              <a:buChar char="§"/>
            </a:pPr>
            <a:r>
              <a:rPr lang="en-US" altLang="en-US" sz="3200" dirty="0">
                <a:solidFill>
                  <a:prstClr val="black"/>
                </a:solidFill>
                <a:latin typeface="Arial" panose="020B0604020202020204" pitchFamily="34" charset="0"/>
                <a:cs typeface="Arial" panose="020B0604020202020204" pitchFamily="34" charset="0"/>
              </a:rPr>
              <a:t>Blue Water Bridge increased by $104,100</a:t>
            </a:r>
          </a:p>
          <a:p>
            <a:pPr marL="1028700" lvl="1" indent="-342900" defTabSz="1371600">
              <a:lnSpc>
                <a:spcPct val="150000"/>
              </a:lnSpc>
              <a:spcBef>
                <a:spcPts val="900"/>
              </a:spcBef>
              <a:spcAft>
                <a:spcPts val="900"/>
              </a:spcAft>
              <a:buFont typeface="Wingdings" panose="05000000000000000000" pitchFamily="2" charset="2"/>
              <a:buChar char="§"/>
            </a:pPr>
            <a:endParaRPr lang="en-US" altLang="en-US" sz="3200" dirty="0">
              <a:solidFill>
                <a:prstClr val="black"/>
              </a:solidFill>
              <a:latin typeface="Arial" panose="020B0604020202020204" pitchFamily="34" charset="0"/>
              <a:cs typeface="Arial" panose="020B0604020202020204" pitchFamily="34" charset="0"/>
            </a:endParaRPr>
          </a:p>
          <a:p>
            <a:pPr marL="347663" lvl="1" indent="0" defTabSz="1371600">
              <a:lnSpc>
                <a:spcPct val="150000"/>
              </a:lnSpc>
              <a:spcBef>
                <a:spcPts val="900"/>
              </a:spcBef>
              <a:spcAft>
                <a:spcPts val="900"/>
              </a:spcAft>
              <a:buNone/>
            </a:pPr>
            <a:endParaRPr lang="en-US" altLang="en-US" sz="3200" dirty="0">
              <a:solidFill>
                <a:prstClr val="black"/>
              </a:solidFill>
              <a:latin typeface="Arial" panose="020B0604020202020204" pitchFamily="34" charset="0"/>
              <a:cs typeface="Arial" panose="020B0604020202020204" pitchFamily="34" charset="0"/>
            </a:endParaRPr>
          </a:p>
          <a:p>
            <a:pPr marL="342900" indent="-342900" defTabSz="1371600">
              <a:lnSpc>
                <a:spcPct val="150000"/>
              </a:lnSpc>
              <a:spcBef>
                <a:spcPts val="900"/>
              </a:spcBef>
              <a:spcAft>
                <a:spcPts val="900"/>
              </a:spcAft>
              <a:buFont typeface="Wingdings" panose="05000000000000000000" pitchFamily="2" charset="2"/>
              <a:buChar char="§"/>
            </a:pPr>
            <a:endParaRPr lang="en-US" altLang="en-US" sz="4000" dirty="0">
              <a:solidFill>
                <a:prstClr val="black"/>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5EF9F860-92EB-FDF0-F0D4-5BB3B58C3545}"/>
              </a:ext>
            </a:extLst>
          </p:cNvPr>
          <p:cNvSpPr txBox="1">
            <a:spLocks/>
          </p:cNvSpPr>
          <p:nvPr/>
        </p:nvSpPr>
        <p:spPr>
          <a:xfrm>
            <a:off x="1287910" y="1276347"/>
            <a:ext cx="17000090" cy="1006590"/>
          </a:xfrm>
          <a:prstGeom prst="rect">
            <a:avLst/>
          </a:prstGeom>
        </p:spPr>
        <p:txBody>
          <a:bodyPr vert="horz" lIns="137160" tIns="68580" rIns="137160" bIns="68580" rtlCol="0" anchor="b">
            <a:noAutofit/>
          </a:bodyPr>
          <a:lstStyle>
            <a:defPPr>
              <a:defRPr lang="en-US"/>
            </a:defPPr>
            <a:lvl1pPr algn="ctr" fontAlgn="base">
              <a:lnSpc>
                <a:spcPct val="90000"/>
              </a:lnSpc>
              <a:spcBef>
                <a:spcPct val="0"/>
              </a:spcBef>
              <a:spcAft>
                <a:spcPct val="0"/>
              </a:spcAft>
              <a:buNone/>
              <a:defRPr sz="3200" i="1" kern="0" spc="100" baseline="0">
                <a:solidFill>
                  <a:schemeClr val="accent1">
                    <a:lumMod val="40000"/>
                    <a:lumOff val="60000"/>
                  </a:schemeClr>
                </a:solidFill>
                <a:latin typeface="Arial" panose="020B0604020202020204" pitchFamily="34" charset="0"/>
                <a:ea typeface="+mj-ea"/>
                <a:cs typeface="Arial" panose="020B0604020202020204" pitchFamily="34" charset="0"/>
              </a:defRPr>
            </a:lvl1pPr>
            <a:lvl2pPr algn="ctr" fontAlgn="base">
              <a:spcBef>
                <a:spcPct val="0"/>
              </a:spcBef>
              <a:spcAft>
                <a:spcPct val="0"/>
              </a:spcAft>
              <a:defRPr sz="4400">
                <a:solidFill>
                  <a:schemeClr val="tx2"/>
                </a:solidFill>
                <a:latin typeface="Arial" pitchFamily="34" charset="0"/>
              </a:defRPr>
            </a:lvl2pPr>
            <a:lvl3pPr algn="ctr" fontAlgn="base">
              <a:spcBef>
                <a:spcPct val="0"/>
              </a:spcBef>
              <a:spcAft>
                <a:spcPct val="0"/>
              </a:spcAft>
              <a:defRPr sz="4400">
                <a:solidFill>
                  <a:schemeClr val="tx2"/>
                </a:solidFill>
                <a:latin typeface="Arial" pitchFamily="34" charset="0"/>
              </a:defRPr>
            </a:lvl3pPr>
            <a:lvl4pPr algn="ctr" fontAlgn="base">
              <a:spcBef>
                <a:spcPct val="0"/>
              </a:spcBef>
              <a:spcAft>
                <a:spcPct val="0"/>
              </a:spcAft>
              <a:defRPr sz="4400">
                <a:solidFill>
                  <a:schemeClr val="tx2"/>
                </a:solidFill>
                <a:latin typeface="Arial" pitchFamily="34" charset="0"/>
              </a:defRPr>
            </a:lvl4pPr>
            <a:lvl5pPr algn="ctr" fontAlgn="base">
              <a:spcBef>
                <a:spcPct val="0"/>
              </a:spcBef>
              <a:spcAft>
                <a:spcPct val="0"/>
              </a:spcAft>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pPr algn="l" defTabSz="1371600"/>
            <a:r>
              <a:rPr lang="en-US" sz="3900" spc="150" dirty="0">
                <a:solidFill>
                  <a:schemeClr val="tx1"/>
                </a:solidFill>
              </a:rPr>
              <a:t>Road and Bridge Program Highlights</a:t>
            </a:r>
          </a:p>
        </p:txBody>
      </p:sp>
      <p:pic>
        <p:nvPicPr>
          <p:cNvPr id="12" name="Picture 11" descr="A bridge under construction with many arches&#10;&#10;Description automatically generated">
            <a:extLst>
              <a:ext uri="{FF2B5EF4-FFF2-40B4-BE49-F238E27FC236}">
                <a16:creationId xmlns:a16="http://schemas.microsoft.com/office/drawing/2014/main" id="{64125D27-B4BB-AD1E-8200-58662B7F2A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307013" y="5695464"/>
            <a:ext cx="4545780" cy="3061607"/>
          </a:xfrm>
          <a:prstGeom prst="roundRect">
            <a:avLst/>
          </a:prstGeom>
          <a:ln w="76200">
            <a:solidFill>
              <a:srgbClr val="0066A4"/>
            </a:solidFill>
          </a:ln>
        </p:spPr>
      </p:pic>
      <p:pic>
        <p:nvPicPr>
          <p:cNvPr id="14" name="Picture 13" descr="A road with a bridge over it&#10;&#10;Description automatically generated">
            <a:extLst>
              <a:ext uri="{FF2B5EF4-FFF2-40B4-BE49-F238E27FC236}">
                <a16:creationId xmlns:a16="http://schemas.microsoft.com/office/drawing/2014/main" id="{43115936-00BB-E333-23E8-176E30233F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42641" y="2124453"/>
            <a:ext cx="4545780" cy="2869662"/>
          </a:xfrm>
          <a:prstGeom prst="roundRect">
            <a:avLst/>
          </a:prstGeom>
          <a:ln w="76200">
            <a:solidFill>
              <a:srgbClr val="0066A4"/>
            </a:solidFill>
          </a:ln>
        </p:spPr>
      </p:pic>
      <p:pic>
        <p:nvPicPr>
          <p:cNvPr id="4" name="Picture 3" descr="Logo&#10;&#10;Description automatically generated">
            <a:extLst>
              <a:ext uri="{FF2B5EF4-FFF2-40B4-BE49-F238E27FC236}">
                <a16:creationId xmlns:a16="http://schemas.microsoft.com/office/drawing/2014/main" id="{2CA38A4A-B758-8AA7-BDF6-5945BB9D71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2400" y="9188445"/>
            <a:ext cx="3031791" cy="909537"/>
          </a:xfrm>
          <a:prstGeom prst="rect">
            <a:avLst/>
          </a:prstGeom>
        </p:spPr>
      </p:pic>
      <p:grpSp>
        <p:nvGrpSpPr>
          <p:cNvPr id="13" name="Group 3">
            <a:extLst>
              <a:ext uri="{FF2B5EF4-FFF2-40B4-BE49-F238E27FC236}">
                <a16:creationId xmlns:a16="http://schemas.microsoft.com/office/drawing/2014/main" id="{D189213F-8C3A-01BE-19E4-F566F085F8D5}"/>
              </a:ext>
            </a:extLst>
          </p:cNvPr>
          <p:cNvGrpSpPr/>
          <p:nvPr/>
        </p:nvGrpSpPr>
        <p:grpSpPr>
          <a:xfrm>
            <a:off x="989022" y="789705"/>
            <a:ext cx="146488" cy="1675250"/>
            <a:chOff x="0" y="0"/>
            <a:chExt cx="38581" cy="441218"/>
          </a:xfrm>
        </p:grpSpPr>
        <p:sp>
          <p:nvSpPr>
            <p:cNvPr id="18" name="Freeform 4">
              <a:extLst>
                <a:ext uri="{FF2B5EF4-FFF2-40B4-BE49-F238E27FC236}">
                  <a16:creationId xmlns:a16="http://schemas.microsoft.com/office/drawing/2014/main" id="{5D190A7E-3C74-2EEA-158E-D04CA5F160E3}"/>
                </a:ext>
              </a:extLst>
            </p:cNvPr>
            <p:cNvSpPr/>
            <p:nvPr/>
          </p:nvSpPr>
          <p:spPr>
            <a:xfrm>
              <a:off x="0" y="0"/>
              <a:ext cx="38581" cy="441218"/>
            </a:xfrm>
            <a:custGeom>
              <a:avLst/>
              <a:gdLst/>
              <a:ahLst/>
              <a:cxnLst/>
              <a:rect l="l" t="t" r="r" b="b"/>
              <a:pathLst>
                <a:path w="38581" h="441218">
                  <a:moveTo>
                    <a:pt x="0" y="0"/>
                  </a:moveTo>
                  <a:lnTo>
                    <a:pt x="38581" y="0"/>
                  </a:lnTo>
                  <a:lnTo>
                    <a:pt x="38581" y="441218"/>
                  </a:lnTo>
                  <a:lnTo>
                    <a:pt x="0" y="441218"/>
                  </a:lnTo>
                  <a:close/>
                </a:path>
              </a:pathLst>
            </a:custGeom>
            <a:solidFill>
              <a:srgbClr val="0066A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5">
              <a:extLst>
                <a:ext uri="{FF2B5EF4-FFF2-40B4-BE49-F238E27FC236}">
                  <a16:creationId xmlns:a16="http://schemas.microsoft.com/office/drawing/2014/main" id="{D7886058-A0BE-C119-36D4-5AD3FC42EBFF}"/>
                </a:ext>
              </a:extLst>
            </p:cNvPr>
            <p:cNvSpPr txBox="1"/>
            <p:nvPr/>
          </p:nvSpPr>
          <p:spPr>
            <a:xfrm>
              <a:off x="0" y="-47625"/>
              <a:ext cx="38581" cy="48884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418274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A1333857-06EC-1C2D-5C32-2DB2DDCF067F}"/>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alphaModFix amt="50000"/>
              <a:extLst>
                <a:ext uri="{28A0092B-C50C-407E-A947-70E740481C1C}">
                  <a14:useLocalDpi xmlns:a14="http://schemas.microsoft.com/office/drawing/2010/main"/>
                </a:ext>
              </a:extLst>
            </a:blip>
            <a:stretch>
              <a:fillRect/>
            </a:stretch>
          </a:blipFill>
        </p:spPr>
        <p:txBody>
          <a:bodyPr/>
          <a:lstStyle/>
          <a:p>
            <a:endParaRPr lang="en-US" dirty="0"/>
          </a:p>
        </p:txBody>
      </p:sp>
      <p:grpSp>
        <p:nvGrpSpPr>
          <p:cNvPr id="5" name="Group 3">
            <a:extLst>
              <a:ext uri="{FF2B5EF4-FFF2-40B4-BE49-F238E27FC236}">
                <a16:creationId xmlns:a16="http://schemas.microsoft.com/office/drawing/2014/main" id="{CD5C237F-9A43-85B0-8598-1CEBA503304D}"/>
              </a:ext>
            </a:extLst>
          </p:cNvPr>
          <p:cNvGrpSpPr/>
          <p:nvPr/>
        </p:nvGrpSpPr>
        <p:grpSpPr>
          <a:xfrm>
            <a:off x="989022" y="789705"/>
            <a:ext cx="146488" cy="1675250"/>
            <a:chOff x="0" y="0"/>
            <a:chExt cx="38581" cy="441218"/>
          </a:xfrm>
        </p:grpSpPr>
        <p:sp>
          <p:nvSpPr>
            <p:cNvPr id="6" name="Freeform 4">
              <a:extLst>
                <a:ext uri="{FF2B5EF4-FFF2-40B4-BE49-F238E27FC236}">
                  <a16:creationId xmlns:a16="http://schemas.microsoft.com/office/drawing/2014/main" id="{712EF2BF-FFD6-B074-B89E-D9FDA8E456F4}"/>
                </a:ext>
              </a:extLst>
            </p:cNvPr>
            <p:cNvSpPr/>
            <p:nvPr/>
          </p:nvSpPr>
          <p:spPr>
            <a:xfrm>
              <a:off x="0" y="0"/>
              <a:ext cx="38581" cy="441218"/>
            </a:xfrm>
            <a:custGeom>
              <a:avLst/>
              <a:gdLst/>
              <a:ahLst/>
              <a:cxnLst/>
              <a:rect l="l" t="t" r="r" b="b"/>
              <a:pathLst>
                <a:path w="38581" h="441218">
                  <a:moveTo>
                    <a:pt x="0" y="0"/>
                  </a:moveTo>
                  <a:lnTo>
                    <a:pt x="38581" y="0"/>
                  </a:lnTo>
                  <a:lnTo>
                    <a:pt x="38581" y="441218"/>
                  </a:lnTo>
                  <a:lnTo>
                    <a:pt x="0" y="441218"/>
                  </a:lnTo>
                  <a:close/>
                </a:path>
              </a:pathLst>
            </a:custGeom>
            <a:solidFill>
              <a:srgbClr val="0066A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5">
              <a:extLst>
                <a:ext uri="{FF2B5EF4-FFF2-40B4-BE49-F238E27FC236}">
                  <a16:creationId xmlns:a16="http://schemas.microsoft.com/office/drawing/2014/main" id="{69891FFE-37A7-7A7E-013C-896A2E66BC2C}"/>
                </a:ext>
              </a:extLst>
            </p:cNvPr>
            <p:cNvSpPr txBox="1"/>
            <p:nvPr/>
          </p:nvSpPr>
          <p:spPr>
            <a:xfrm>
              <a:off x="0" y="-47625"/>
              <a:ext cx="38581" cy="48884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TextBox 14">
            <a:extLst>
              <a:ext uri="{FF2B5EF4-FFF2-40B4-BE49-F238E27FC236}">
                <a16:creationId xmlns:a16="http://schemas.microsoft.com/office/drawing/2014/main" id="{34182654-6848-4B41-59F6-D7FC638C3674}"/>
              </a:ext>
            </a:extLst>
          </p:cNvPr>
          <p:cNvSpPr txBox="1"/>
          <p:nvPr/>
        </p:nvSpPr>
        <p:spPr>
          <a:xfrm>
            <a:off x="1371613" y="789705"/>
            <a:ext cx="13980876" cy="1477328"/>
          </a:xfrm>
          <a:prstGeom prst="rect">
            <a:avLst/>
          </a:prstGeom>
          <a:noFill/>
        </p:spPr>
        <p:txBody>
          <a:bodyPr wrap="square" rtlCol="0">
            <a:spAutoFit/>
          </a:bodyPr>
          <a:lstStyle/>
          <a:p>
            <a:pPr defTabSz="1371600"/>
            <a:r>
              <a:rPr lang="en-US" sz="4500" b="1" dirty="0">
                <a:latin typeface="Arial" panose="020B0604020202020204" pitchFamily="34" charset="0"/>
                <a:cs typeface="Arial" panose="020B0604020202020204" pitchFamily="34" charset="0"/>
              </a:rPr>
              <a:t>FY 2026 Governor’s Recommended Budget</a:t>
            </a:r>
            <a:br>
              <a:rPr lang="en-US" sz="4500" b="1" dirty="0">
                <a:latin typeface="Arial" panose="020B0604020202020204" pitchFamily="34" charset="0"/>
                <a:cs typeface="Arial" panose="020B0604020202020204" pitchFamily="34" charset="0"/>
              </a:rPr>
            </a:br>
            <a:endParaRPr lang="en-US" sz="45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E09FD080-895D-705C-B609-594DB8E7F343}"/>
              </a:ext>
            </a:extLst>
          </p:cNvPr>
          <p:cNvSpPr txBox="1">
            <a:spLocks/>
          </p:cNvSpPr>
          <p:nvPr/>
        </p:nvSpPr>
        <p:spPr>
          <a:xfrm>
            <a:off x="1371613" y="1231288"/>
            <a:ext cx="18283238" cy="1006590"/>
          </a:xfrm>
          <a:prstGeom prst="rect">
            <a:avLst/>
          </a:prstGeom>
        </p:spPr>
        <p:txBody>
          <a:bodyPr vert="horz" lIns="137160" tIns="68580" rIns="137160" bIns="68580" rtlCol="0" anchor="b">
            <a:noAutofit/>
          </a:bodyPr>
          <a:lstStyle>
            <a:defPPr>
              <a:defRPr lang="en-US"/>
            </a:defPPr>
            <a:lvl1pPr algn="ctr" fontAlgn="base">
              <a:lnSpc>
                <a:spcPct val="90000"/>
              </a:lnSpc>
              <a:spcBef>
                <a:spcPct val="0"/>
              </a:spcBef>
              <a:spcAft>
                <a:spcPct val="0"/>
              </a:spcAft>
              <a:buNone/>
              <a:defRPr sz="3200" i="1" kern="0" spc="100" baseline="0">
                <a:solidFill>
                  <a:schemeClr val="accent1">
                    <a:lumMod val="40000"/>
                    <a:lumOff val="60000"/>
                  </a:schemeClr>
                </a:solidFill>
                <a:latin typeface="Arial" panose="020B0604020202020204" pitchFamily="34" charset="0"/>
                <a:ea typeface="+mj-ea"/>
                <a:cs typeface="Arial" panose="020B0604020202020204" pitchFamily="34" charset="0"/>
              </a:defRPr>
            </a:lvl1pPr>
            <a:lvl2pPr algn="ctr" fontAlgn="base">
              <a:spcBef>
                <a:spcPct val="0"/>
              </a:spcBef>
              <a:spcAft>
                <a:spcPct val="0"/>
              </a:spcAft>
              <a:defRPr sz="4400">
                <a:solidFill>
                  <a:schemeClr val="tx2"/>
                </a:solidFill>
                <a:latin typeface="Arial" pitchFamily="34" charset="0"/>
              </a:defRPr>
            </a:lvl2pPr>
            <a:lvl3pPr algn="ctr" fontAlgn="base">
              <a:spcBef>
                <a:spcPct val="0"/>
              </a:spcBef>
              <a:spcAft>
                <a:spcPct val="0"/>
              </a:spcAft>
              <a:defRPr sz="4400">
                <a:solidFill>
                  <a:schemeClr val="tx2"/>
                </a:solidFill>
                <a:latin typeface="Arial" pitchFamily="34" charset="0"/>
              </a:defRPr>
            </a:lvl3pPr>
            <a:lvl4pPr algn="ctr" fontAlgn="base">
              <a:spcBef>
                <a:spcPct val="0"/>
              </a:spcBef>
              <a:spcAft>
                <a:spcPct val="0"/>
              </a:spcAft>
              <a:defRPr sz="4400">
                <a:solidFill>
                  <a:schemeClr val="tx2"/>
                </a:solidFill>
                <a:latin typeface="Arial" pitchFamily="34" charset="0"/>
              </a:defRPr>
            </a:lvl4pPr>
            <a:lvl5pPr algn="ctr" fontAlgn="base">
              <a:spcBef>
                <a:spcPct val="0"/>
              </a:spcBef>
              <a:spcAft>
                <a:spcPct val="0"/>
              </a:spcAft>
              <a:defRPr sz="4400">
                <a:solidFill>
                  <a:schemeClr val="tx2"/>
                </a:solidFill>
                <a:latin typeface="Arial" pitchFamily="34" charset="0"/>
              </a:defRPr>
            </a:lvl5pPr>
            <a:lvl6pPr marL="457200" algn="ctr" fontAlgn="base">
              <a:spcBef>
                <a:spcPct val="0"/>
              </a:spcBef>
              <a:spcAft>
                <a:spcPct val="0"/>
              </a:spcAft>
              <a:defRPr sz="4400">
                <a:solidFill>
                  <a:schemeClr val="tx2"/>
                </a:solidFill>
                <a:latin typeface="Arial" pitchFamily="34" charset="0"/>
              </a:defRPr>
            </a:lvl6pPr>
            <a:lvl7pPr marL="914400" algn="ctr" fontAlgn="base">
              <a:spcBef>
                <a:spcPct val="0"/>
              </a:spcBef>
              <a:spcAft>
                <a:spcPct val="0"/>
              </a:spcAft>
              <a:defRPr sz="4400">
                <a:solidFill>
                  <a:schemeClr val="tx2"/>
                </a:solidFill>
                <a:latin typeface="Arial" pitchFamily="34" charset="0"/>
              </a:defRPr>
            </a:lvl7pPr>
            <a:lvl8pPr marL="1371600" algn="ctr" fontAlgn="base">
              <a:spcBef>
                <a:spcPct val="0"/>
              </a:spcBef>
              <a:spcAft>
                <a:spcPct val="0"/>
              </a:spcAft>
              <a:defRPr sz="4400">
                <a:solidFill>
                  <a:schemeClr val="tx2"/>
                </a:solidFill>
                <a:latin typeface="Arial" pitchFamily="34" charset="0"/>
              </a:defRPr>
            </a:lvl8pPr>
            <a:lvl9pPr marL="1828800" algn="ctr" fontAlgn="base">
              <a:spcBef>
                <a:spcPct val="0"/>
              </a:spcBef>
              <a:spcAft>
                <a:spcPct val="0"/>
              </a:spcAft>
              <a:defRPr sz="4400">
                <a:solidFill>
                  <a:schemeClr val="tx2"/>
                </a:solidFill>
                <a:latin typeface="Arial" pitchFamily="34" charset="0"/>
              </a:defRPr>
            </a:lvl9pPr>
          </a:lstStyle>
          <a:p>
            <a:pPr algn="l" defTabSz="1371600"/>
            <a:r>
              <a:rPr lang="en-US" sz="3900" spc="150" dirty="0">
                <a:solidFill>
                  <a:schemeClr val="tx1"/>
                </a:solidFill>
              </a:rPr>
              <a:t>Other Budget Highlights</a:t>
            </a:r>
          </a:p>
        </p:txBody>
      </p:sp>
      <p:sp>
        <p:nvSpPr>
          <p:cNvPr id="2" name="Rectangle 3">
            <a:extLst>
              <a:ext uri="{FF2B5EF4-FFF2-40B4-BE49-F238E27FC236}">
                <a16:creationId xmlns:a16="http://schemas.microsoft.com/office/drawing/2014/main" id="{7AFE4D9D-BB31-9C41-3BB3-044FD136C81F}"/>
              </a:ext>
            </a:extLst>
          </p:cNvPr>
          <p:cNvSpPr txBox="1">
            <a:spLocks noChangeArrowheads="1"/>
          </p:cNvSpPr>
          <p:nvPr/>
        </p:nvSpPr>
        <p:spPr>
          <a:xfrm>
            <a:off x="989022" y="3012483"/>
            <a:ext cx="12639242" cy="5986944"/>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1371600">
              <a:spcBef>
                <a:spcPts val="1800"/>
              </a:spcBef>
              <a:spcAft>
                <a:spcPts val="900"/>
              </a:spcAft>
              <a:buFont typeface="Wingdings" panose="05000000000000000000" pitchFamily="2" charset="2"/>
              <a:buChar char="§"/>
            </a:pPr>
            <a:r>
              <a:rPr lang="en-US" altLang="en-US" sz="3900" dirty="0">
                <a:solidFill>
                  <a:prstClr val="black"/>
                </a:solidFill>
                <a:latin typeface="Arial" panose="020B0604020202020204" pitchFamily="34" charset="0"/>
                <a:cs typeface="Arial" panose="020B0604020202020204" pitchFamily="34" charset="0"/>
              </a:rPr>
              <a:t>Recreational Marijuana excise tax -  $123.2 million</a:t>
            </a:r>
          </a:p>
          <a:p>
            <a:pPr marL="342900" indent="-342900" defTabSz="1371600">
              <a:spcBef>
                <a:spcPts val="1800"/>
              </a:spcBef>
              <a:spcAft>
                <a:spcPts val="900"/>
              </a:spcAft>
              <a:buFont typeface="Wingdings" panose="05000000000000000000" pitchFamily="2" charset="2"/>
              <a:buChar char="§"/>
            </a:pPr>
            <a:endParaRPr lang="en-US" altLang="en-US" sz="3900" dirty="0">
              <a:solidFill>
                <a:prstClr val="black"/>
              </a:solidFill>
              <a:latin typeface="Arial" panose="020B0604020202020204" pitchFamily="34" charset="0"/>
              <a:cs typeface="Arial" panose="020B0604020202020204" pitchFamily="34" charset="0"/>
            </a:endParaRPr>
          </a:p>
          <a:p>
            <a:pPr marL="342900" indent="-342900" defTabSz="1371600">
              <a:spcBef>
                <a:spcPts val="1800"/>
              </a:spcBef>
              <a:spcAft>
                <a:spcPts val="900"/>
              </a:spcAft>
              <a:buFont typeface="Wingdings" panose="05000000000000000000" pitchFamily="2" charset="2"/>
              <a:buChar char="§"/>
            </a:pPr>
            <a:r>
              <a:rPr lang="en-US" altLang="en-US" sz="3900" dirty="0">
                <a:solidFill>
                  <a:prstClr val="black"/>
                </a:solidFill>
                <a:latin typeface="Arial" panose="020B0604020202020204" pitchFamily="34" charset="0"/>
                <a:cs typeface="Arial" panose="020B0604020202020204" pitchFamily="34" charset="0"/>
              </a:rPr>
              <a:t>One-Time Appropriations - $119.8 million</a:t>
            </a:r>
          </a:p>
          <a:p>
            <a:pPr marL="1714500" lvl="2" indent="-342900" defTabSz="1371600">
              <a:spcBef>
                <a:spcPts val="750"/>
              </a:spcBef>
              <a:spcAft>
                <a:spcPts val="900"/>
              </a:spcAft>
              <a:buFont typeface="Wingdings" panose="05000000000000000000" pitchFamily="2" charset="2"/>
              <a:buChar char="§"/>
            </a:pPr>
            <a:r>
              <a:rPr lang="en-US" altLang="en-US" sz="3000" dirty="0">
                <a:solidFill>
                  <a:prstClr val="black"/>
                </a:solidFill>
                <a:latin typeface="Arial" panose="020B0604020202020204" pitchFamily="34" charset="0"/>
                <a:cs typeface="Arial" panose="020B0604020202020204" pitchFamily="34" charset="0"/>
              </a:rPr>
              <a:t>One-Time General Funds - $112.2 million</a:t>
            </a:r>
          </a:p>
          <a:p>
            <a:pPr marL="3771900" lvl="5" indent="-342900" defTabSz="1371600">
              <a:spcBef>
                <a:spcPts val="750"/>
              </a:spcBef>
              <a:spcAft>
                <a:spcPts val="900"/>
              </a:spcAft>
            </a:pPr>
            <a:r>
              <a:rPr lang="en-US" altLang="en-US" sz="2700" dirty="0">
                <a:solidFill>
                  <a:prstClr val="black"/>
                </a:solidFill>
                <a:latin typeface="Arial" panose="020B0604020202020204" pitchFamily="34" charset="0"/>
                <a:cs typeface="Arial" panose="020B0604020202020204" pitchFamily="34" charset="0"/>
              </a:rPr>
              <a:t>Federal Aid Match </a:t>
            </a:r>
          </a:p>
          <a:p>
            <a:pPr marL="1714500" lvl="2" indent="-342900" defTabSz="1371600">
              <a:spcBef>
                <a:spcPts val="750"/>
              </a:spcBef>
              <a:spcAft>
                <a:spcPts val="900"/>
              </a:spcAft>
              <a:buFont typeface="Wingdings" panose="05000000000000000000" pitchFamily="2" charset="2"/>
              <a:buChar char="§"/>
            </a:pPr>
            <a:r>
              <a:rPr lang="en-US" altLang="en-US" sz="3000" dirty="0">
                <a:solidFill>
                  <a:prstClr val="black"/>
                </a:solidFill>
                <a:latin typeface="Arial" panose="020B0604020202020204" pitchFamily="34" charset="0"/>
                <a:cs typeface="Arial" panose="020B0604020202020204" pitchFamily="34" charset="0"/>
              </a:rPr>
              <a:t>One-Time MTF Funds - $7.65 million</a:t>
            </a:r>
          </a:p>
          <a:p>
            <a:pPr marL="3771900" lvl="5" indent="-342900" defTabSz="1371600">
              <a:spcBef>
                <a:spcPts val="750"/>
              </a:spcBef>
              <a:spcAft>
                <a:spcPts val="900"/>
              </a:spcAft>
            </a:pPr>
            <a:r>
              <a:rPr lang="en-US" altLang="en-US" sz="2700" dirty="0">
                <a:solidFill>
                  <a:prstClr val="black"/>
                </a:solidFill>
                <a:latin typeface="Arial" panose="020B0604020202020204" pitchFamily="34" charset="0"/>
                <a:cs typeface="Arial" panose="020B0604020202020204" pitchFamily="34" charset="0"/>
              </a:rPr>
              <a:t>Road User Charge Study</a:t>
            </a:r>
          </a:p>
        </p:txBody>
      </p:sp>
      <p:pic>
        <p:nvPicPr>
          <p:cNvPr id="9" name="Picture 8" descr="Logo&#10;&#10;Description automatically generated">
            <a:extLst>
              <a:ext uri="{FF2B5EF4-FFF2-40B4-BE49-F238E27FC236}">
                <a16:creationId xmlns:a16="http://schemas.microsoft.com/office/drawing/2014/main" id="{B459E484-A2C6-62AD-6B65-20FD28D81E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9188445"/>
            <a:ext cx="3031791" cy="909537"/>
          </a:xfrm>
          <a:prstGeom prst="rect">
            <a:avLst/>
          </a:prstGeom>
        </p:spPr>
      </p:pic>
      <p:sp>
        <p:nvSpPr>
          <p:cNvPr id="10" name="Freeform 8">
            <a:extLst>
              <a:ext uri="{FF2B5EF4-FFF2-40B4-BE49-F238E27FC236}">
                <a16:creationId xmlns:a16="http://schemas.microsoft.com/office/drawing/2014/main" id="{64FD5DF6-0C18-D794-4804-C8BF5D15B776}"/>
              </a:ext>
            </a:extLst>
          </p:cNvPr>
          <p:cNvSpPr>
            <a:spLocks/>
          </p:cNvSpPr>
          <p:nvPr/>
        </p:nvSpPr>
        <p:spPr>
          <a:xfrm>
            <a:off x="13846249" y="-160867"/>
            <a:ext cx="6357030" cy="10676467"/>
          </a:xfrm>
          <a:prstGeom prst="roundRect">
            <a:avLst/>
          </a:prstGeom>
          <a:blipFill>
            <a:blip r:embed="rId5" cstate="print">
              <a:extLst>
                <a:ext uri="{28A0092B-C50C-407E-A947-70E740481C1C}">
                  <a14:useLocalDpi xmlns:a14="http://schemas.microsoft.com/office/drawing/2010/main" val="0"/>
                </a:ext>
              </a:extLst>
            </a:blip>
            <a:stretch>
              <a:fillRect l="-29756" r="-49545"/>
            </a:stretch>
          </a:blipFill>
          <a:ln w="127000">
            <a:solidFill>
              <a:srgbClr val="0066A4"/>
            </a:solidFill>
          </a:ln>
        </p:spPr>
        <p:txBody>
          <a:bodyPr/>
          <a:lstStyle/>
          <a:p>
            <a:pPr defTabSz="914445"/>
            <a:endParaRPr lang="en-US">
              <a:solidFill>
                <a:prstClr val="black"/>
              </a:solidFill>
              <a:latin typeface="Calibri"/>
            </a:endParaRPr>
          </a:p>
        </p:txBody>
      </p:sp>
    </p:spTree>
    <p:extLst>
      <p:ext uri="{BB962C8B-B14F-4D97-AF65-F5344CB8AC3E}">
        <p14:creationId xmlns:p14="http://schemas.microsoft.com/office/powerpoint/2010/main" val="3680710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alphaModFix amt="50000"/>
              <a:extLst>
                <a:ext uri="{28A0092B-C50C-407E-A947-70E740481C1C}">
                  <a14:useLocalDpi xmlns:a14="http://schemas.microsoft.com/office/drawing/2010/main"/>
                </a:ext>
              </a:extLst>
            </a:blip>
            <a:stretch>
              <a:fillRect/>
            </a:stretch>
          </a:blipFill>
        </p:spPr>
        <p:txBody>
          <a:bodyPr/>
          <a:lstStyle/>
          <a:p>
            <a:endParaRPr lang="en-US"/>
          </a:p>
        </p:txBody>
      </p:sp>
      <p:grpSp>
        <p:nvGrpSpPr>
          <p:cNvPr id="10" name="Group 10"/>
          <p:cNvGrpSpPr>
            <a:grpSpLocks noChangeAspect="1"/>
          </p:cNvGrpSpPr>
          <p:nvPr/>
        </p:nvGrpSpPr>
        <p:grpSpPr>
          <a:xfrm>
            <a:off x="10411295" y="-414296"/>
            <a:ext cx="8382586" cy="11264917"/>
            <a:chOff x="0" y="0"/>
            <a:chExt cx="3663950" cy="4923790"/>
          </a:xfrm>
        </p:grpSpPr>
        <p:sp>
          <p:nvSpPr>
            <p:cNvPr id="11" name="Freeform 11"/>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2" name="Freeform 12"/>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0066A4"/>
            </a:solidFill>
          </p:spPr>
          <p:txBody>
            <a:bodyPr/>
            <a:lstStyle/>
            <a:p>
              <a:endParaRPr lang="en-US"/>
            </a:p>
          </p:txBody>
        </p:sp>
      </p:grpSp>
      <p:sp>
        <p:nvSpPr>
          <p:cNvPr id="4" name="TextBox 3">
            <a:extLst>
              <a:ext uri="{FF2B5EF4-FFF2-40B4-BE49-F238E27FC236}">
                <a16:creationId xmlns:a16="http://schemas.microsoft.com/office/drawing/2014/main" id="{1B364C43-AC6E-12EA-46E4-A39CBF743CB3}"/>
              </a:ext>
            </a:extLst>
          </p:cNvPr>
          <p:cNvSpPr txBox="1"/>
          <p:nvPr/>
        </p:nvSpPr>
        <p:spPr>
          <a:xfrm>
            <a:off x="1289632" y="2281187"/>
            <a:ext cx="11645286" cy="3046988"/>
          </a:xfrm>
          <a:prstGeom prst="rect">
            <a:avLst/>
          </a:prstGeom>
          <a:noFill/>
        </p:spPr>
        <p:txBody>
          <a:bodyPr wrap="square" rtlCol="0">
            <a:spAutoFit/>
          </a:bodyPr>
          <a:lstStyle/>
          <a:p>
            <a:r>
              <a:rPr lang="en-US" sz="9600" b="1" dirty="0">
                <a:latin typeface="Arial" panose="020B0604020202020204" pitchFamily="34" charset="0"/>
                <a:cs typeface="Arial" panose="020B0604020202020204" pitchFamily="34" charset="0"/>
              </a:rPr>
              <a:t>Safety </a:t>
            </a:r>
          </a:p>
          <a:p>
            <a:r>
              <a:rPr lang="en-US" sz="9600" b="1" dirty="0">
                <a:latin typeface="Arial" panose="020B0604020202020204" pitchFamily="34" charset="0"/>
                <a:cs typeface="Arial" panose="020B0604020202020204" pitchFamily="34" charset="0"/>
              </a:rPr>
              <a:t>Update</a:t>
            </a:r>
            <a:endParaRPr lang="en-US" sz="9600" dirty="0">
              <a:latin typeface="Arial" panose="020B0604020202020204" pitchFamily="34" charset="0"/>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BC7232A2-880F-3961-6522-93861B59CA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9188445"/>
            <a:ext cx="3031791" cy="909537"/>
          </a:xfrm>
          <a:prstGeom prst="rect">
            <a:avLst/>
          </a:prstGeom>
        </p:spPr>
      </p:pic>
      <p:grpSp>
        <p:nvGrpSpPr>
          <p:cNvPr id="9" name="Group 3">
            <a:extLst>
              <a:ext uri="{FF2B5EF4-FFF2-40B4-BE49-F238E27FC236}">
                <a16:creationId xmlns:a16="http://schemas.microsoft.com/office/drawing/2014/main" id="{A1BAC613-B77F-DE95-38E4-EAFDA07A84E2}"/>
              </a:ext>
            </a:extLst>
          </p:cNvPr>
          <p:cNvGrpSpPr/>
          <p:nvPr/>
        </p:nvGrpSpPr>
        <p:grpSpPr>
          <a:xfrm rot="5400000">
            <a:off x="2734631" y="2482795"/>
            <a:ext cx="837933" cy="7173676"/>
            <a:chOff x="0" y="0"/>
            <a:chExt cx="220690" cy="1889363"/>
          </a:xfrm>
        </p:grpSpPr>
        <p:sp>
          <p:nvSpPr>
            <p:cNvPr id="13" name="Freeform 4">
              <a:extLst>
                <a:ext uri="{FF2B5EF4-FFF2-40B4-BE49-F238E27FC236}">
                  <a16:creationId xmlns:a16="http://schemas.microsoft.com/office/drawing/2014/main" id="{9DDB6309-9B11-C1CB-A1FE-CB0A22439104}"/>
                </a:ext>
              </a:extLst>
            </p:cNvPr>
            <p:cNvSpPr/>
            <p:nvPr/>
          </p:nvSpPr>
          <p:spPr>
            <a:xfrm>
              <a:off x="0" y="0"/>
              <a:ext cx="220690" cy="1889363"/>
            </a:xfrm>
            <a:custGeom>
              <a:avLst/>
              <a:gdLst/>
              <a:ahLst/>
              <a:cxnLst/>
              <a:rect l="l" t="t" r="r" b="b"/>
              <a:pathLst>
                <a:path w="220690" h="1889363">
                  <a:moveTo>
                    <a:pt x="110345" y="0"/>
                  </a:moveTo>
                  <a:lnTo>
                    <a:pt x="110345" y="0"/>
                  </a:lnTo>
                  <a:cubicBezTo>
                    <a:pt x="171287" y="0"/>
                    <a:pt x="220690" y="49403"/>
                    <a:pt x="220690" y="110345"/>
                  </a:cubicBezTo>
                  <a:lnTo>
                    <a:pt x="220690" y="1779018"/>
                  </a:lnTo>
                  <a:cubicBezTo>
                    <a:pt x="220690" y="1839960"/>
                    <a:pt x="171287" y="1889363"/>
                    <a:pt x="110345" y="1889363"/>
                  </a:cubicBezTo>
                  <a:lnTo>
                    <a:pt x="110345" y="1889363"/>
                  </a:lnTo>
                  <a:cubicBezTo>
                    <a:pt x="49403" y="1889363"/>
                    <a:pt x="0" y="1839960"/>
                    <a:pt x="0" y="1779018"/>
                  </a:cubicBezTo>
                  <a:lnTo>
                    <a:pt x="0" y="110345"/>
                  </a:lnTo>
                  <a:cubicBezTo>
                    <a:pt x="0" y="49403"/>
                    <a:pt x="49403" y="0"/>
                    <a:pt x="110345" y="0"/>
                  </a:cubicBezTo>
                  <a:close/>
                </a:path>
              </a:pathLst>
            </a:custGeom>
            <a:solidFill>
              <a:srgbClr val="0066A4"/>
            </a:solidFill>
          </p:spPr>
          <p:txBody>
            <a:bodyPr/>
            <a:lstStyle/>
            <a:p>
              <a:endParaRPr lang="en-US"/>
            </a:p>
          </p:txBody>
        </p:sp>
        <p:sp>
          <p:nvSpPr>
            <p:cNvPr id="14" name="TextBox 5">
              <a:extLst>
                <a:ext uri="{FF2B5EF4-FFF2-40B4-BE49-F238E27FC236}">
                  <a16:creationId xmlns:a16="http://schemas.microsoft.com/office/drawing/2014/main" id="{AF393B64-81E0-481C-F159-BC69CE407D26}"/>
                </a:ext>
              </a:extLst>
            </p:cNvPr>
            <p:cNvSpPr txBox="1"/>
            <p:nvPr/>
          </p:nvSpPr>
          <p:spPr>
            <a:xfrm>
              <a:off x="0" y="-47625"/>
              <a:ext cx="220690" cy="1936988"/>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25090-6F22-9E96-E728-044D47A98B8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935AA8E-DAC4-7EE0-7299-E31B07F1ED4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alphaModFix amt="50000"/>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AutoShape 3">
            <a:extLst>
              <a:ext uri="{FF2B5EF4-FFF2-40B4-BE49-F238E27FC236}">
                <a16:creationId xmlns:a16="http://schemas.microsoft.com/office/drawing/2014/main" id="{F337CA1F-20A1-E570-AEAE-3F0CA7968536}"/>
              </a:ext>
            </a:extLst>
          </p:cNvPr>
          <p:cNvSpPr/>
          <p:nvPr/>
        </p:nvSpPr>
        <p:spPr>
          <a:xfrm>
            <a:off x="5222534" y="1867103"/>
            <a:ext cx="7842931" cy="0"/>
          </a:xfrm>
          <a:prstGeom prst="line">
            <a:avLst/>
          </a:prstGeom>
          <a:ln w="76200" cap="flat">
            <a:solidFill>
              <a:srgbClr val="0066A4"/>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15">
            <a:extLst>
              <a:ext uri="{FF2B5EF4-FFF2-40B4-BE49-F238E27FC236}">
                <a16:creationId xmlns:a16="http://schemas.microsoft.com/office/drawing/2014/main" id="{24D99D33-0C78-E3F1-0FC0-E32C9377252B}"/>
              </a:ext>
            </a:extLst>
          </p:cNvPr>
          <p:cNvSpPr txBox="1"/>
          <p:nvPr/>
        </p:nvSpPr>
        <p:spPr>
          <a:xfrm>
            <a:off x="-2" y="680374"/>
            <a:ext cx="18287999" cy="888641"/>
          </a:xfrm>
          <a:prstGeom prst="rect">
            <a:avLst/>
          </a:prstGeom>
        </p:spPr>
        <p:txBody>
          <a:bodyPr wrap="square" lIns="0" tIns="0" rIns="0" bIns="0" rtlCol="0" anchor="t">
            <a:spAutoFit/>
          </a:bodyPr>
          <a:lstStyle/>
          <a:p>
            <a:pPr marL="0" marR="0" lvl="0" indent="0" algn="ctr" defTabSz="914400" rtl="0" eaLnBrk="1" fontAlgn="auto" latinLnBrk="0" hangingPunct="1">
              <a:lnSpc>
                <a:spcPts val="7593"/>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Arial" panose="020B0604020202020204" pitchFamily="34" charset="0"/>
                <a:ea typeface="Lato"/>
                <a:cs typeface="Arial" panose="020B0604020202020204" pitchFamily="34" charset="0"/>
                <a:sym typeface="Lato"/>
              </a:rPr>
              <a:t>Toward Zero Deaths </a:t>
            </a:r>
          </a:p>
        </p:txBody>
      </p:sp>
      <p:sp>
        <p:nvSpPr>
          <p:cNvPr id="7" name="TextBox 6">
            <a:extLst>
              <a:ext uri="{FF2B5EF4-FFF2-40B4-BE49-F238E27FC236}">
                <a16:creationId xmlns:a16="http://schemas.microsoft.com/office/drawing/2014/main" id="{0AEC2CC0-1B0B-A496-2EA1-183C93297CF6}"/>
              </a:ext>
            </a:extLst>
          </p:cNvPr>
          <p:cNvSpPr txBox="1"/>
          <p:nvPr/>
        </p:nvSpPr>
        <p:spPr>
          <a:xfrm>
            <a:off x="2497011" y="8553210"/>
            <a:ext cx="13293970" cy="4176143"/>
          </a:xfrm>
          <a:prstGeom prst="rect">
            <a:avLst/>
          </a:prstGeom>
          <a:noFill/>
        </p:spPr>
        <p:txBody>
          <a:bodyPr>
            <a:noAutofit/>
          </a:bodyPr>
          <a:lstStyle>
            <a:defPPr>
              <a:defRPr lang="en-US"/>
            </a:defPPr>
            <a:lvl1pPr indent="0" algn="ctr">
              <a:lnSpc>
                <a:spcPct val="100000"/>
              </a:lnSpc>
              <a:spcBef>
                <a:spcPct val="0"/>
              </a:spcBef>
              <a:buFont typeface="Arial" panose="020B0604020202020204" pitchFamily="34" charset="0"/>
              <a:buNone/>
              <a:defRPr sz="2400">
                <a:solidFill>
                  <a:srgbClr val="000000"/>
                </a:solidFill>
                <a:latin typeface="+mj-lt"/>
                <a:ea typeface="Poppins"/>
                <a:cs typeface="Poppins"/>
              </a:defRPr>
            </a:lvl1pPr>
            <a:lvl2pPr marL="685800" lvl="1" indent="-228600">
              <a:lnSpc>
                <a:spcPct val="150000"/>
              </a:lnSpc>
              <a:spcBef>
                <a:spcPts val="600"/>
              </a:spcBef>
              <a:spcAft>
                <a:spcPts val="600"/>
              </a:spcAft>
              <a:buFont typeface="Wingdings" panose="05000000000000000000" pitchFamily="2" charset="2"/>
              <a:buChar char="§"/>
              <a:defRPr sz="3200">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srgbClr val="000000"/>
                </a:solidFill>
                <a:effectLst/>
                <a:uLnTx/>
                <a:uFillTx/>
                <a:latin typeface="Calibri"/>
                <a:cs typeface="Poppins"/>
                <a:sym typeface="Poppins"/>
              </a:rPr>
              <a:t>*</a:t>
            </a:r>
            <a:r>
              <a:rPr kumimoji="0" lang="en-US" sz="2400" b="0" i="1" u="none" strike="noStrike" kern="1200" cap="none" spc="0" normalizeH="0" baseline="0" noProof="0" dirty="0">
                <a:ln>
                  <a:noFill/>
                </a:ln>
                <a:solidFill>
                  <a:srgbClr val="000000"/>
                </a:solidFill>
                <a:effectLst/>
                <a:uLnTx/>
                <a:uFillTx/>
                <a:latin typeface="Calibri"/>
                <a:cs typeface="Poppins"/>
              </a:rPr>
              <a:t>Data Disclaimer:  All crash data pulled from Mi-CAT (Michigan Crash Analysis Tool). Mi-CAT receives      up-to-date traffic crash data and statistics for all crashes that have occurred in Michigan.  </a:t>
            </a:r>
          </a:p>
        </p:txBody>
      </p:sp>
      <p:pic>
        <p:nvPicPr>
          <p:cNvPr id="8" name="Picture 7" descr="Logo&#10;&#10;Description automatically generated">
            <a:extLst>
              <a:ext uri="{FF2B5EF4-FFF2-40B4-BE49-F238E27FC236}">
                <a16:creationId xmlns:a16="http://schemas.microsoft.com/office/drawing/2014/main" id="{9196E967-7B29-1C1F-8F6A-8F0F3CD4E1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9188445"/>
            <a:ext cx="3031791" cy="909537"/>
          </a:xfrm>
          <a:prstGeom prst="rect">
            <a:avLst/>
          </a:prstGeom>
        </p:spPr>
      </p:pic>
      <p:graphicFrame>
        <p:nvGraphicFramePr>
          <p:cNvPr id="6" name="Table 5">
            <a:extLst>
              <a:ext uri="{FF2B5EF4-FFF2-40B4-BE49-F238E27FC236}">
                <a16:creationId xmlns:a16="http://schemas.microsoft.com/office/drawing/2014/main" id="{E4DE8767-97E6-310E-E418-D52C2DEA0020}"/>
              </a:ext>
            </a:extLst>
          </p:cNvPr>
          <p:cNvGraphicFramePr>
            <a:graphicFrameLocks noGrp="1"/>
          </p:cNvGraphicFramePr>
          <p:nvPr/>
        </p:nvGraphicFramePr>
        <p:xfrm>
          <a:off x="3822028" y="2249389"/>
          <a:ext cx="10643943" cy="6092740"/>
        </p:xfrm>
        <a:graphic>
          <a:graphicData uri="http://schemas.openxmlformats.org/drawingml/2006/table">
            <a:tbl>
              <a:tblPr firstRow="1" firstCol="1" bandRow="1">
                <a:effectLst>
                  <a:outerShdw blurRad="63500" sx="102000" sy="102000" algn="ctr" rotWithShape="0">
                    <a:prstClr val="black">
                      <a:alpha val="40000"/>
                    </a:prstClr>
                  </a:outerShdw>
                </a:effectLst>
              </a:tblPr>
              <a:tblGrid>
                <a:gridCol w="3076171">
                  <a:extLst>
                    <a:ext uri="{9D8B030D-6E8A-4147-A177-3AD203B41FA5}">
                      <a16:colId xmlns:a16="http://schemas.microsoft.com/office/drawing/2014/main" val="4262931719"/>
                    </a:ext>
                  </a:extLst>
                </a:gridCol>
                <a:gridCol w="1633271">
                  <a:extLst>
                    <a:ext uri="{9D8B030D-6E8A-4147-A177-3AD203B41FA5}">
                      <a16:colId xmlns:a16="http://schemas.microsoft.com/office/drawing/2014/main" val="2564587550"/>
                    </a:ext>
                  </a:extLst>
                </a:gridCol>
                <a:gridCol w="2006985">
                  <a:extLst>
                    <a:ext uri="{9D8B030D-6E8A-4147-A177-3AD203B41FA5}">
                      <a16:colId xmlns:a16="http://schemas.microsoft.com/office/drawing/2014/main" val="508085266"/>
                    </a:ext>
                  </a:extLst>
                </a:gridCol>
                <a:gridCol w="2408383">
                  <a:extLst>
                    <a:ext uri="{9D8B030D-6E8A-4147-A177-3AD203B41FA5}">
                      <a16:colId xmlns:a16="http://schemas.microsoft.com/office/drawing/2014/main" val="2857528274"/>
                    </a:ext>
                  </a:extLst>
                </a:gridCol>
                <a:gridCol w="1519133">
                  <a:extLst>
                    <a:ext uri="{9D8B030D-6E8A-4147-A177-3AD203B41FA5}">
                      <a16:colId xmlns:a16="http://schemas.microsoft.com/office/drawing/2014/main" val="1517260704"/>
                    </a:ext>
                  </a:extLst>
                </a:gridCol>
              </a:tblGrid>
              <a:tr h="432949">
                <a:tc gridSpan="5">
                  <a:txBody>
                    <a:bodyPr/>
                    <a:lstStyle/>
                    <a:p>
                      <a:pPr marL="0" marR="0" algn="ctr"/>
                      <a:r>
                        <a:rPr lang="en-US" sz="2400" b="1" dirty="0">
                          <a:solidFill>
                            <a:srgbClr val="000000"/>
                          </a:solidFill>
                          <a:effectLst/>
                          <a:latin typeface="Arial" panose="020B0604020202020204" pitchFamily="34" charset="0"/>
                        </a:rPr>
                        <a:t>2024 Michigan Traffic Fatalities as of 01/01/2025</a:t>
                      </a:r>
                      <a:endParaRPr lang="en-US" sz="1800" dirty="0">
                        <a:solidFill>
                          <a:srgbClr val="000000"/>
                        </a:solidFill>
                        <a:effectLst/>
                        <a:latin typeface="Arial" panose="020B06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77685022"/>
                  </a:ext>
                </a:extLst>
              </a:tr>
              <a:tr h="591042">
                <a:tc>
                  <a:txBody>
                    <a:bodyPr/>
                    <a:lstStyle/>
                    <a:p>
                      <a:pPr marL="0" marR="0" algn="ctr"/>
                      <a:r>
                        <a:rPr lang="en-US" sz="1800" b="1" dirty="0">
                          <a:solidFill>
                            <a:srgbClr val="000000"/>
                          </a:solidFill>
                          <a:effectLst/>
                          <a:latin typeface="Arial" panose="020B060402020202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r>
                        <a:rPr lang="en-US" sz="1800" b="1">
                          <a:solidFill>
                            <a:srgbClr val="000000"/>
                          </a:solidFill>
                          <a:effectLst/>
                          <a:latin typeface="Arial" panose="020B0604020202020204" pitchFamily="34" charset="0"/>
                          <a:ea typeface="Aptos" panose="020B0004020202020204" pitchFamily="34" charset="0"/>
                          <a:cs typeface="Aptos" panose="020B0004020202020204" pitchFamily="34" charset="0"/>
                        </a:rPr>
                        <a:t>2024</a:t>
                      </a:r>
                      <a:endParaRPr lang="en-US" sz="180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tc>
                  <a:txBody>
                    <a:bodyPr/>
                    <a:lstStyle/>
                    <a:p>
                      <a:pPr marL="0" marR="0" algn="ctr"/>
                      <a:r>
                        <a:rPr lang="en-US" sz="1800" b="1" dirty="0">
                          <a:solidFill>
                            <a:srgbClr val="000000"/>
                          </a:solidFill>
                          <a:effectLst/>
                          <a:latin typeface="Arial" panose="020B0604020202020204" pitchFamily="34" charset="0"/>
                          <a:ea typeface="Aptos" panose="020B0004020202020204" pitchFamily="34" charset="0"/>
                          <a:cs typeface="Aptos" panose="020B0004020202020204" pitchFamily="34" charset="0"/>
                        </a:rPr>
                        <a:t>2023</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2D5"/>
                    </a:solidFill>
                  </a:tcPr>
                </a:tc>
                <a:tc>
                  <a:txBody>
                    <a:bodyPr/>
                    <a:lstStyle/>
                    <a:p>
                      <a:pPr marL="0" marR="0" algn="ctr"/>
                      <a:r>
                        <a:rPr lang="en-US" sz="1800" b="1">
                          <a:solidFill>
                            <a:srgbClr val="000000"/>
                          </a:solidFill>
                          <a:effectLst/>
                          <a:latin typeface="Arial" panose="020B0604020202020204" pitchFamily="34" charset="0"/>
                          <a:ea typeface="Aptos" panose="020B0004020202020204" pitchFamily="34" charset="0"/>
                          <a:cs typeface="Aptos" panose="020B0004020202020204" pitchFamily="34" charset="0"/>
                        </a:rPr>
                        <a:t>Change</a:t>
                      </a:r>
                      <a:endParaRPr lang="en-US" sz="180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r>
                        <a:rPr lang="en-US" sz="1800" b="1">
                          <a:solidFill>
                            <a:srgbClr val="000000"/>
                          </a:solidFill>
                          <a:effectLst/>
                          <a:latin typeface="Arial" panose="020B0604020202020204" pitchFamily="34" charset="0"/>
                          <a:ea typeface="Aptos" panose="020B0004020202020204" pitchFamily="34" charset="0"/>
                          <a:cs typeface="Aptos" panose="020B0004020202020204" pitchFamily="34" charset="0"/>
                        </a:rPr>
                        <a:t>% Change</a:t>
                      </a:r>
                      <a:endParaRPr lang="en-US" sz="180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31235077"/>
                  </a:ext>
                </a:extLst>
              </a:tr>
              <a:tr h="509631">
                <a:tc>
                  <a:txBody>
                    <a:bodyPr/>
                    <a:lstStyle/>
                    <a:p>
                      <a:pPr marL="0" marR="0" algn="r"/>
                      <a:r>
                        <a:rPr lang="en-US" sz="1800" b="1">
                          <a:solidFill>
                            <a:srgbClr val="000000"/>
                          </a:solidFill>
                          <a:effectLst/>
                          <a:latin typeface="Arial" panose="020B0604020202020204" pitchFamily="34" charset="0"/>
                          <a:ea typeface="Aptos" panose="020B0004020202020204" pitchFamily="34" charset="0"/>
                          <a:cs typeface="Aptos" panose="020B0004020202020204" pitchFamily="34" charset="0"/>
                        </a:rPr>
                        <a:t>Total Fatalities**</a:t>
                      </a:r>
                      <a:endParaRPr lang="en-US" sz="180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1022</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1028</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2D5"/>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-6</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r>
                        <a:rPr lang="en-US" sz="1800" dirty="0">
                          <a:solidFill>
                            <a:srgbClr val="006100"/>
                          </a:solidFill>
                          <a:effectLst/>
                          <a:latin typeface="Arial" panose="020B0604020202020204" pitchFamily="34" charset="0"/>
                          <a:ea typeface="Aptos" panose="020B0004020202020204" pitchFamily="34" charset="0"/>
                          <a:cs typeface="Aptos" panose="020B0004020202020204" pitchFamily="34" charset="0"/>
                        </a:rPr>
                        <a:t>1%</a:t>
                      </a:r>
                      <a:r>
                        <a:rPr lang="en-US" sz="1800" dirty="0">
                          <a:solidFill>
                            <a:srgbClr val="006100"/>
                          </a:solidFill>
                          <a:effectLst/>
                          <a:latin typeface="Segoe UI Emoji" panose="020B0502040204020203" pitchFamily="34" charset="0"/>
                          <a:ea typeface="Aptos" panose="020B0004020202020204" pitchFamily="34" charset="0"/>
                          <a:cs typeface="Aptos" panose="020B0004020202020204" pitchFamily="34" charset="0"/>
                        </a:rPr>
                        <a:t>⬇️</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46591038"/>
                  </a:ext>
                </a:extLst>
              </a:tr>
              <a:tr h="474837">
                <a:tc gridSpan="5">
                  <a:txBody>
                    <a:bodyPr/>
                    <a:lstStyle/>
                    <a:p>
                      <a:pPr marL="0" marR="0" algn="ctr" defTabSz="914400" rtl="0" eaLnBrk="1" latinLnBrk="0" hangingPunct="1"/>
                      <a:r>
                        <a:rPr lang="en-US" sz="2400" b="1" kern="1200" dirty="0">
                          <a:solidFill>
                            <a:schemeClr val="bg1"/>
                          </a:solidFill>
                          <a:effectLst/>
                          <a:latin typeface="Arial" panose="020B0604020202020204" pitchFamily="34" charset="0"/>
                          <a:ea typeface="Aptos" panose="020B0004020202020204" pitchFamily="34" charset="0"/>
                          <a:cs typeface="Aptos" panose="020B0004020202020204" pitchFamily="34" charset="0"/>
                        </a:rPr>
                        <a:t>Person Types**</a:t>
                      </a: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2658521"/>
                  </a:ext>
                </a:extLst>
              </a:tr>
              <a:tr h="432949">
                <a:tc>
                  <a:txBody>
                    <a:bodyPr/>
                    <a:lstStyle/>
                    <a:p>
                      <a:pPr marL="0" marR="0" algn="r"/>
                      <a:r>
                        <a:rPr lang="en-US" sz="1800" b="1" dirty="0">
                          <a:solidFill>
                            <a:srgbClr val="000000"/>
                          </a:solidFill>
                          <a:effectLst/>
                          <a:latin typeface="Arial" panose="020B0604020202020204" pitchFamily="34" charset="0"/>
                          <a:ea typeface="Aptos" panose="020B0004020202020204" pitchFamily="34" charset="0"/>
                          <a:cs typeface="Aptos" panose="020B0004020202020204" pitchFamily="34" charset="0"/>
                        </a:rPr>
                        <a:t>Pedestrian</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152</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184</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2D5"/>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-32</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r>
                        <a:rPr lang="en-US" sz="1800">
                          <a:solidFill>
                            <a:srgbClr val="006100"/>
                          </a:solidFill>
                          <a:effectLst/>
                          <a:latin typeface="Arial" panose="020B0604020202020204" pitchFamily="34" charset="0"/>
                          <a:ea typeface="Aptos" panose="020B0004020202020204" pitchFamily="34" charset="0"/>
                          <a:cs typeface="Aptos" panose="020B0004020202020204" pitchFamily="34" charset="0"/>
                        </a:rPr>
                        <a:t>25%</a:t>
                      </a:r>
                      <a:r>
                        <a:rPr lang="en-US" sz="1800">
                          <a:solidFill>
                            <a:srgbClr val="006100"/>
                          </a:solidFill>
                          <a:effectLst/>
                          <a:latin typeface="Segoe UI Emoji" panose="020B0502040204020203" pitchFamily="34" charset="0"/>
                          <a:ea typeface="Aptos" panose="020B0004020202020204" pitchFamily="34" charset="0"/>
                          <a:cs typeface="Aptos" panose="020B0004020202020204" pitchFamily="34" charset="0"/>
                        </a:rPr>
                        <a:t>⬇️</a:t>
                      </a:r>
                      <a:endParaRPr lang="en-US" sz="180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383429593"/>
                  </a:ext>
                </a:extLst>
              </a:tr>
              <a:tr h="432949">
                <a:tc>
                  <a:txBody>
                    <a:bodyPr/>
                    <a:lstStyle/>
                    <a:p>
                      <a:pPr marL="0" marR="0" algn="r"/>
                      <a:r>
                        <a:rPr lang="en-US" sz="1800" b="1">
                          <a:solidFill>
                            <a:srgbClr val="000000"/>
                          </a:solidFill>
                          <a:effectLst/>
                          <a:latin typeface="Arial" panose="020B0604020202020204" pitchFamily="34" charset="0"/>
                          <a:ea typeface="Aptos" panose="020B0004020202020204" pitchFamily="34" charset="0"/>
                          <a:cs typeface="Aptos" panose="020B0004020202020204" pitchFamily="34" charset="0"/>
                        </a:rPr>
                        <a:t>Bicycle</a:t>
                      </a:r>
                      <a:endParaRPr lang="en-US" sz="180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24</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24</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2D5"/>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0</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0%</a:t>
                      </a:r>
                      <a:r>
                        <a:rPr lang="en-US" sz="1800" b="0" i="0" u="none" strike="noStrike" kern="1200" dirty="0">
                          <a:solidFill>
                            <a:schemeClr val="tx1"/>
                          </a:solidFill>
                          <a:effectLst/>
                          <a:latin typeface="+mn-lt"/>
                          <a:ea typeface="+mn-ea"/>
                          <a:cs typeface="+mn-cs"/>
                        </a:rPr>
                        <a:t>⏹️</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758047678"/>
                  </a:ext>
                </a:extLst>
              </a:tr>
              <a:tr h="504998">
                <a:tc gridSpan="5">
                  <a:txBody>
                    <a:bodyPr/>
                    <a:lstStyle/>
                    <a:p>
                      <a:pPr marL="0" marR="0" algn="ctr"/>
                      <a:r>
                        <a:rPr lang="en-US" sz="2400" b="1" dirty="0">
                          <a:solidFill>
                            <a:schemeClr val="bg1"/>
                          </a:solidFill>
                          <a:effectLst/>
                          <a:latin typeface="Arial" panose="020B0604020202020204" pitchFamily="34" charset="0"/>
                          <a:ea typeface="Aptos" panose="020B0004020202020204" pitchFamily="34" charset="0"/>
                          <a:cs typeface="Aptos" panose="020B0004020202020204" pitchFamily="34" charset="0"/>
                        </a:rPr>
                        <a:t>Crash Types**</a:t>
                      </a:r>
                      <a:endParaRPr lang="en-US" sz="2400" b="1" dirty="0">
                        <a:solidFill>
                          <a:schemeClr val="bg1"/>
                        </a:solidFill>
                        <a:effectLst/>
                        <a:latin typeface="Arial" panose="020B06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0567421"/>
                  </a:ext>
                </a:extLst>
              </a:tr>
              <a:tr h="432949">
                <a:tc>
                  <a:txBody>
                    <a:bodyPr/>
                    <a:lstStyle/>
                    <a:p>
                      <a:pPr marL="0" marR="0" algn="r"/>
                      <a:r>
                        <a:rPr lang="en-US" sz="1800" b="1">
                          <a:solidFill>
                            <a:srgbClr val="000000"/>
                          </a:solidFill>
                          <a:effectLst/>
                          <a:latin typeface="Arial" panose="020B0604020202020204" pitchFamily="34" charset="0"/>
                          <a:ea typeface="Aptos" panose="020B0004020202020204" pitchFamily="34" charset="0"/>
                          <a:cs typeface="Aptos" panose="020B0004020202020204" pitchFamily="34" charset="0"/>
                        </a:rPr>
                        <a:t>Lane Departure </a:t>
                      </a:r>
                      <a:endParaRPr lang="en-US" sz="180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654</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676</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2D5"/>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-22</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r>
                        <a:rPr lang="en-US" sz="1800" dirty="0">
                          <a:solidFill>
                            <a:srgbClr val="006100"/>
                          </a:solidFill>
                          <a:effectLst/>
                          <a:latin typeface="Arial" panose="020B0604020202020204" pitchFamily="34" charset="0"/>
                          <a:ea typeface="Aptos" panose="020B0004020202020204" pitchFamily="34" charset="0"/>
                          <a:cs typeface="Aptos" panose="020B0004020202020204" pitchFamily="34" charset="0"/>
                        </a:rPr>
                        <a:t>3%</a:t>
                      </a:r>
                      <a:r>
                        <a:rPr lang="en-US" sz="1800" dirty="0">
                          <a:solidFill>
                            <a:srgbClr val="006100"/>
                          </a:solidFill>
                          <a:effectLst/>
                          <a:latin typeface="Segoe UI Emoji" panose="020B0502040204020203" pitchFamily="34" charset="0"/>
                          <a:ea typeface="Aptos" panose="020B0004020202020204" pitchFamily="34" charset="0"/>
                          <a:cs typeface="Aptos" panose="020B0004020202020204" pitchFamily="34" charset="0"/>
                        </a:rPr>
                        <a:t>⬇️</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761628178"/>
                  </a:ext>
                </a:extLst>
              </a:tr>
              <a:tr h="432949">
                <a:tc>
                  <a:txBody>
                    <a:bodyPr/>
                    <a:lstStyle/>
                    <a:p>
                      <a:pPr marL="0" marR="0" algn="r"/>
                      <a:r>
                        <a:rPr lang="en-US" sz="1800" b="1">
                          <a:solidFill>
                            <a:srgbClr val="000000"/>
                          </a:solidFill>
                          <a:effectLst/>
                          <a:latin typeface="Arial" panose="020B0604020202020204" pitchFamily="34" charset="0"/>
                          <a:ea typeface="Aptos" panose="020B0004020202020204" pitchFamily="34" charset="0"/>
                          <a:cs typeface="Aptos" panose="020B0004020202020204" pitchFamily="34" charset="0"/>
                        </a:rPr>
                        <a:t>Lane Departure on a Curve </a:t>
                      </a:r>
                      <a:endParaRPr lang="en-US" sz="180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102</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115</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2D5"/>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-13</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r>
                        <a:rPr lang="en-US" sz="1800" dirty="0">
                          <a:solidFill>
                            <a:srgbClr val="006100"/>
                          </a:solidFill>
                          <a:effectLst/>
                          <a:latin typeface="Arial" panose="020B0604020202020204" pitchFamily="34" charset="0"/>
                          <a:ea typeface="Aptos" panose="020B0004020202020204" pitchFamily="34" charset="0"/>
                          <a:cs typeface="Aptos" panose="020B0004020202020204" pitchFamily="34" charset="0"/>
                        </a:rPr>
                        <a:t>11%</a:t>
                      </a:r>
                      <a:r>
                        <a:rPr lang="en-US" sz="1800" dirty="0">
                          <a:solidFill>
                            <a:srgbClr val="006100"/>
                          </a:solidFill>
                          <a:effectLst/>
                          <a:latin typeface="Segoe UI Emoji" panose="020B0502040204020203" pitchFamily="34" charset="0"/>
                          <a:ea typeface="Aptos" panose="020B0004020202020204" pitchFamily="34" charset="0"/>
                          <a:cs typeface="Aptos" panose="020B0004020202020204" pitchFamily="34" charset="0"/>
                        </a:rPr>
                        <a:t>⬇️</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402690570"/>
                  </a:ext>
                </a:extLst>
              </a:tr>
              <a:tr h="432949">
                <a:tc>
                  <a:txBody>
                    <a:bodyPr/>
                    <a:lstStyle/>
                    <a:p>
                      <a:pPr marL="0" marR="0" algn="r"/>
                      <a:r>
                        <a:rPr lang="en-US" sz="1800" b="1">
                          <a:solidFill>
                            <a:srgbClr val="000000"/>
                          </a:solidFill>
                          <a:effectLst/>
                          <a:latin typeface="Arial" panose="020B0604020202020204" pitchFamily="34" charset="0"/>
                          <a:ea typeface="Aptos" panose="020B0004020202020204" pitchFamily="34" charset="0"/>
                          <a:cs typeface="Aptos" panose="020B0004020202020204" pitchFamily="34" charset="0"/>
                        </a:rPr>
                        <a:t>Speed Limits &gt;45 mph</a:t>
                      </a:r>
                      <a:endParaRPr lang="en-US" sz="180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593</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653</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2D5"/>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-60</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r>
                        <a:rPr lang="en-US" sz="1800" dirty="0">
                          <a:solidFill>
                            <a:srgbClr val="006100"/>
                          </a:solidFill>
                          <a:effectLst/>
                          <a:latin typeface="Arial" panose="020B0604020202020204" pitchFamily="34" charset="0"/>
                          <a:ea typeface="Aptos" panose="020B0004020202020204" pitchFamily="34" charset="0"/>
                          <a:cs typeface="Aptos" panose="020B0004020202020204" pitchFamily="34" charset="0"/>
                        </a:rPr>
                        <a:t>9%</a:t>
                      </a:r>
                      <a:r>
                        <a:rPr lang="en-US" sz="1800" dirty="0">
                          <a:solidFill>
                            <a:srgbClr val="006100"/>
                          </a:solidFill>
                          <a:effectLst/>
                          <a:latin typeface="Segoe UI Emoji" panose="020B0502040204020203" pitchFamily="34" charset="0"/>
                          <a:ea typeface="Aptos" panose="020B0004020202020204" pitchFamily="34" charset="0"/>
                          <a:cs typeface="Aptos" panose="020B0004020202020204" pitchFamily="34" charset="0"/>
                        </a:rPr>
                        <a:t>⬇️</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709220274"/>
                  </a:ext>
                </a:extLst>
              </a:tr>
              <a:tr h="432949">
                <a:tc>
                  <a:txBody>
                    <a:bodyPr/>
                    <a:lstStyle/>
                    <a:p>
                      <a:pPr marL="0" marR="0" algn="r"/>
                      <a:r>
                        <a:rPr lang="en-US" sz="1800" b="1">
                          <a:solidFill>
                            <a:srgbClr val="000000"/>
                          </a:solidFill>
                          <a:effectLst/>
                          <a:latin typeface="Arial" panose="020B0604020202020204" pitchFamily="34" charset="0"/>
                          <a:ea typeface="Aptos" panose="020B0004020202020204" pitchFamily="34" charset="0"/>
                          <a:cs typeface="Aptos" panose="020B0004020202020204" pitchFamily="34" charset="0"/>
                        </a:rPr>
                        <a:t>Wrong Way</a:t>
                      </a:r>
                      <a:endParaRPr lang="en-US" sz="180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16</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25</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2D5"/>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-9</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r>
                        <a:rPr lang="en-US" sz="1800" dirty="0">
                          <a:solidFill>
                            <a:srgbClr val="006100"/>
                          </a:solidFill>
                          <a:effectLst/>
                          <a:latin typeface="Arial" panose="020B0604020202020204" pitchFamily="34" charset="0"/>
                          <a:ea typeface="Aptos" panose="020B0004020202020204" pitchFamily="34" charset="0"/>
                          <a:cs typeface="Aptos" panose="020B0004020202020204" pitchFamily="34" charset="0"/>
                        </a:rPr>
                        <a:t>36%</a:t>
                      </a:r>
                      <a:r>
                        <a:rPr lang="en-US" sz="1800" dirty="0">
                          <a:solidFill>
                            <a:srgbClr val="006100"/>
                          </a:solidFill>
                          <a:effectLst/>
                          <a:latin typeface="Segoe UI Emoji" panose="020B0502040204020203" pitchFamily="34" charset="0"/>
                          <a:ea typeface="Aptos" panose="020B0004020202020204" pitchFamily="34" charset="0"/>
                          <a:cs typeface="Aptos" panose="020B0004020202020204" pitchFamily="34" charset="0"/>
                        </a:rPr>
                        <a:t>⬇️</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83207142"/>
                  </a:ext>
                </a:extLst>
              </a:tr>
              <a:tr h="432949">
                <a:tc>
                  <a:txBody>
                    <a:bodyPr/>
                    <a:lstStyle/>
                    <a:p>
                      <a:pPr marL="0" marR="0" algn="r"/>
                      <a:r>
                        <a:rPr lang="en-US" sz="1800" b="1">
                          <a:solidFill>
                            <a:srgbClr val="000000"/>
                          </a:solidFill>
                          <a:effectLst/>
                          <a:latin typeface="Arial" panose="020B0604020202020204" pitchFamily="34" charset="0"/>
                          <a:ea typeface="Aptos" panose="020B0004020202020204" pitchFamily="34" charset="0"/>
                          <a:cs typeface="Aptos" panose="020B0004020202020204" pitchFamily="34" charset="0"/>
                        </a:rPr>
                        <a:t>Work Zone </a:t>
                      </a:r>
                      <a:endParaRPr lang="en-US" sz="180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21</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24</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2D5"/>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-3</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r>
                        <a:rPr lang="en-US" sz="1800" dirty="0">
                          <a:solidFill>
                            <a:srgbClr val="006100"/>
                          </a:solidFill>
                          <a:effectLst/>
                          <a:latin typeface="Arial" panose="020B0604020202020204" pitchFamily="34" charset="0"/>
                          <a:ea typeface="Aptos" panose="020B0004020202020204" pitchFamily="34" charset="0"/>
                          <a:cs typeface="Aptos" panose="020B0004020202020204" pitchFamily="34" charset="0"/>
                        </a:rPr>
                        <a:t>13%</a:t>
                      </a:r>
                      <a:r>
                        <a:rPr lang="en-US" sz="1800" dirty="0">
                          <a:solidFill>
                            <a:srgbClr val="006100"/>
                          </a:solidFill>
                          <a:effectLst/>
                          <a:latin typeface="Segoe UI Emoji" panose="020B0502040204020203" pitchFamily="34" charset="0"/>
                          <a:ea typeface="Aptos" panose="020B0004020202020204" pitchFamily="34" charset="0"/>
                          <a:cs typeface="Aptos" panose="020B0004020202020204" pitchFamily="34" charset="0"/>
                        </a:rPr>
                        <a:t>⬇️</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9323177"/>
                  </a:ext>
                </a:extLst>
              </a:tr>
              <a:tr h="432949">
                <a:tc>
                  <a:txBody>
                    <a:bodyPr/>
                    <a:lstStyle/>
                    <a:p>
                      <a:pPr marL="0" marR="0" algn="r"/>
                      <a:r>
                        <a:rPr lang="en-US" sz="1800" b="1">
                          <a:solidFill>
                            <a:srgbClr val="000000"/>
                          </a:solidFill>
                          <a:effectLst/>
                          <a:latin typeface="Arial" panose="020B0604020202020204" pitchFamily="34" charset="0"/>
                          <a:ea typeface="Aptos" panose="020B0004020202020204" pitchFamily="34" charset="0"/>
                          <a:cs typeface="Aptos" panose="020B0004020202020204" pitchFamily="34" charset="0"/>
                        </a:rPr>
                        <a:t>Seat Belt Not Used</a:t>
                      </a:r>
                      <a:endParaRPr lang="en-US" sz="180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265</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E6F5"/>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293</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2D5"/>
                    </a:solidFill>
                  </a:tcPr>
                </a:tc>
                <a:tc>
                  <a:txBody>
                    <a:bodyPr/>
                    <a:lstStyle/>
                    <a:p>
                      <a:pPr marL="0" marR="0" algn="ctr"/>
                      <a:r>
                        <a:rPr lang="en-US" sz="1800" dirty="0">
                          <a:solidFill>
                            <a:srgbClr val="000000"/>
                          </a:solidFill>
                          <a:effectLst/>
                          <a:latin typeface="Arial" panose="020B0604020202020204" pitchFamily="34" charset="0"/>
                          <a:ea typeface="Aptos" panose="020B0004020202020204" pitchFamily="34" charset="0"/>
                          <a:cs typeface="Aptos" panose="020B0004020202020204" pitchFamily="34" charset="0"/>
                        </a:rPr>
                        <a:t>-28</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ctr"/>
                      <a:r>
                        <a:rPr lang="en-US" sz="1800" dirty="0">
                          <a:solidFill>
                            <a:srgbClr val="006100"/>
                          </a:solidFill>
                          <a:effectLst/>
                          <a:latin typeface="Arial" panose="020B0604020202020204" pitchFamily="34" charset="0"/>
                          <a:ea typeface="Aptos" panose="020B0004020202020204" pitchFamily="34" charset="0"/>
                          <a:cs typeface="Aptos" panose="020B0004020202020204" pitchFamily="34" charset="0"/>
                        </a:rPr>
                        <a:t>10%</a:t>
                      </a:r>
                      <a:r>
                        <a:rPr lang="en-US" sz="1800" dirty="0">
                          <a:solidFill>
                            <a:srgbClr val="006100"/>
                          </a:solidFill>
                          <a:effectLst/>
                          <a:latin typeface="Segoe UI Emoji" panose="020B0502040204020203" pitchFamily="34" charset="0"/>
                          <a:ea typeface="Aptos" panose="020B0004020202020204" pitchFamily="34" charset="0"/>
                          <a:cs typeface="Aptos" panose="020B0004020202020204" pitchFamily="34" charset="0"/>
                        </a:rPr>
                        <a:t>⬇️</a:t>
                      </a:r>
                      <a:endParaRPr lang="en-US" sz="1800" dirty="0">
                        <a:effectLst/>
                        <a:latin typeface="Aptos" panose="020B0004020202020204" pitchFamily="34" charset="0"/>
                        <a:ea typeface="Aptos" panose="020B0004020202020204" pitchFamily="34" charset="0"/>
                        <a:cs typeface="Aptos" panose="020B0004020202020204" pitchFamily="34" charset="0"/>
                      </a:endParaRPr>
                    </a:p>
                  </a:txBody>
                  <a:tcPr marL="83651" marR="8365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57423154"/>
                  </a:ext>
                </a:extLst>
              </a:tr>
            </a:tbl>
          </a:graphicData>
        </a:graphic>
      </p:graphicFrame>
      <p:pic>
        <p:nvPicPr>
          <p:cNvPr id="9" name="Picture 8">
            <a:extLst>
              <a:ext uri="{FF2B5EF4-FFF2-40B4-BE49-F238E27FC236}">
                <a16:creationId xmlns:a16="http://schemas.microsoft.com/office/drawing/2014/main" id="{4BD851ED-B3AD-ABAC-F896-8D13B37AA8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20884" y="9351299"/>
            <a:ext cx="3446225" cy="746683"/>
          </a:xfrm>
          <a:prstGeom prst="rect">
            <a:avLst/>
          </a:prstGeom>
        </p:spPr>
      </p:pic>
    </p:spTree>
    <p:extLst>
      <p:ext uri="{BB962C8B-B14F-4D97-AF65-F5344CB8AC3E}">
        <p14:creationId xmlns:p14="http://schemas.microsoft.com/office/powerpoint/2010/main" val="2106590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alphaModFix amt="70000"/>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8553583" y="3644824"/>
            <a:ext cx="837933" cy="7173676"/>
            <a:chOff x="0" y="0"/>
            <a:chExt cx="220690" cy="1889363"/>
          </a:xfrm>
        </p:grpSpPr>
        <p:sp>
          <p:nvSpPr>
            <p:cNvPr id="4" name="Freeform 4"/>
            <p:cNvSpPr/>
            <p:nvPr/>
          </p:nvSpPr>
          <p:spPr>
            <a:xfrm>
              <a:off x="0" y="0"/>
              <a:ext cx="220690" cy="1889363"/>
            </a:xfrm>
            <a:custGeom>
              <a:avLst/>
              <a:gdLst/>
              <a:ahLst/>
              <a:cxnLst/>
              <a:rect l="l" t="t" r="r" b="b"/>
              <a:pathLst>
                <a:path w="220690" h="1889363">
                  <a:moveTo>
                    <a:pt x="110345" y="0"/>
                  </a:moveTo>
                  <a:lnTo>
                    <a:pt x="110345" y="0"/>
                  </a:lnTo>
                  <a:cubicBezTo>
                    <a:pt x="171287" y="0"/>
                    <a:pt x="220690" y="49403"/>
                    <a:pt x="220690" y="110345"/>
                  </a:cubicBezTo>
                  <a:lnTo>
                    <a:pt x="220690" y="1779018"/>
                  </a:lnTo>
                  <a:cubicBezTo>
                    <a:pt x="220690" y="1839960"/>
                    <a:pt x="171287" y="1889363"/>
                    <a:pt x="110345" y="1889363"/>
                  </a:cubicBezTo>
                  <a:lnTo>
                    <a:pt x="110345" y="1889363"/>
                  </a:lnTo>
                  <a:cubicBezTo>
                    <a:pt x="49403" y="1889363"/>
                    <a:pt x="0" y="1839960"/>
                    <a:pt x="0" y="1779018"/>
                  </a:cubicBezTo>
                  <a:lnTo>
                    <a:pt x="0" y="110345"/>
                  </a:lnTo>
                  <a:cubicBezTo>
                    <a:pt x="0" y="49403"/>
                    <a:pt x="49403" y="0"/>
                    <a:pt x="110345" y="0"/>
                  </a:cubicBezTo>
                  <a:close/>
                </a:path>
              </a:pathLst>
            </a:custGeom>
            <a:solidFill>
              <a:srgbClr val="0066A4"/>
            </a:solidFill>
          </p:spPr>
          <p:txBody>
            <a:bodyPr/>
            <a:lstStyle/>
            <a:p>
              <a:endParaRPr lang="en-US"/>
            </a:p>
          </p:txBody>
        </p:sp>
        <p:sp>
          <p:nvSpPr>
            <p:cNvPr id="5" name="TextBox 5"/>
            <p:cNvSpPr txBox="1"/>
            <p:nvPr/>
          </p:nvSpPr>
          <p:spPr>
            <a:xfrm>
              <a:off x="0" y="-47625"/>
              <a:ext cx="220690" cy="1936988"/>
            </a:xfrm>
            <a:prstGeom prst="rect">
              <a:avLst/>
            </a:prstGeom>
          </p:spPr>
          <p:txBody>
            <a:bodyPr lIns="50800" tIns="50800" rIns="50800" bIns="50800" rtlCol="0" anchor="ctr"/>
            <a:lstStyle/>
            <a:p>
              <a:pPr algn="ctr">
                <a:lnSpc>
                  <a:spcPts val="2659"/>
                </a:lnSpc>
              </a:pPr>
              <a:endParaRPr/>
            </a:p>
          </p:txBody>
        </p:sp>
      </p:grpSp>
      <p:grpSp>
        <p:nvGrpSpPr>
          <p:cNvPr id="6" name="Group 6"/>
          <p:cNvGrpSpPr>
            <a:grpSpLocks noChangeAspect="1"/>
          </p:cNvGrpSpPr>
          <p:nvPr/>
        </p:nvGrpSpPr>
        <p:grpSpPr>
          <a:xfrm>
            <a:off x="11094252" y="345161"/>
            <a:ext cx="9291903" cy="9596678"/>
            <a:chOff x="0" y="0"/>
            <a:chExt cx="6350000" cy="6558280"/>
          </a:xfrm>
        </p:grpSpPr>
        <p:sp>
          <p:nvSpPr>
            <p:cNvPr id="7" name="Freeform 7"/>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8" name="Freeform 8"/>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0066A4"/>
            </a:solidFill>
          </p:spPr>
          <p:txBody>
            <a:bodyPr/>
            <a:lstStyle/>
            <a:p>
              <a:endParaRPr lang="en-US"/>
            </a:p>
          </p:txBody>
        </p:sp>
      </p:grpSp>
      <p:sp>
        <p:nvSpPr>
          <p:cNvPr id="9" name="TextBox 15">
            <a:extLst>
              <a:ext uri="{FF2B5EF4-FFF2-40B4-BE49-F238E27FC236}">
                <a16:creationId xmlns:a16="http://schemas.microsoft.com/office/drawing/2014/main" id="{F1562A19-608E-7BC4-F09C-64AF9E4DB382}"/>
              </a:ext>
            </a:extLst>
          </p:cNvPr>
          <p:cNvSpPr txBox="1">
            <a:spLocks/>
          </p:cNvSpPr>
          <p:nvPr/>
        </p:nvSpPr>
        <p:spPr>
          <a:xfrm>
            <a:off x="705382" y="1372446"/>
            <a:ext cx="11100999" cy="974626"/>
          </a:xfrm>
          <a:prstGeom prst="rect">
            <a:avLst/>
          </a:prstGeom>
        </p:spPr>
        <p:txBody>
          <a:bodyPr wrap="square" lIns="0" tIns="0" rIns="0" bIns="0" rtlCol="0" anchor="t">
            <a:spAutoFit/>
          </a:bodyPr>
          <a:lstStyle/>
          <a:p>
            <a:pPr algn="l">
              <a:lnSpc>
                <a:spcPts val="7593"/>
              </a:lnSpc>
            </a:pPr>
            <a:r>
              <a:rPr lang="en-US" sz="8000" b="1" dirty="0">
                <a:solidFill>
                  <a:srgbClr val="000000"/>
                </a:solidFill>
                <a:latin typeface="Arial" panose="020B0604020202020204" pitchFamily="34" charset="0"/>
                <a:ea typeface="Lato"/>
                <a:cs typeface="Arial" panose="020B0604020202020204" pitchFamily="34" charset="0"/>
                <a:sym typeface="Lato"/>
              </a:rPr>
              <a:t>Today’s Topics</a:t>
            </a:r>
          </a:p>
        </p:txBody>
      </p:sp>
      <p:sp>
        <p:nvSpPr>
          <p:cNvPr id="12" name="TextBox 16">
            <a:extLst>
              <a:ext uri="{FF2B5EF4-FFF2-40B4-BE49-F238E27FC236}">
                <a16:creationId xmlns:a16="http://schemas.microsoft.com/office/drawing/2014/main" id="{9C90E053-867B-C219-6B1F-0C11CE278FAF}"/>
              </a:ext>
            </a:extLst>
          </p:cNvPr>
          <p:cNvSpPr txBox="1">
            <a:spLocks/>
          </p:cNvSpPr>
          <p:nvPr/>
        </p:nvSpPr>
        <p:spPr>
          <a:xfrm>
            <a:off x="1219202" y="2670682"/>
            <a:ext cx="8881019" cy="5983176"/>
          </a:xfrm>
          <a:prstGeom prst="rect">
            <a:avLst/>
          </a:prstGeom>
        </p:spPr>
        <p:txBody>
          <a:bodyPr wrap="square" lIns="0" tIns="0" rIns="0" bIns="0" rtlCol="0" anchor="t">
            <a:spAutoFit/>
          </a:bodyPr>
          <a:lstStyle/>
          <a:p>
            <a:pPr algn="l">
              <a:lnSpc>
                <a:spcPct val="200000"/>
              </a:lnSpc>
              <a:spcBef>
                <a:spcPct val="0"/>
              </a:spcBef>
            </a:pPr>
            <a:r>
              <a:rPr lang="en-US" sz="4000" i="1" dirty="0">
                <a:solidFill>
                  <a:srgbClr val="000000"/>
                </a:solidFill>
                <a:latin typeface="+mj-lt"/>
                <a:ea typeface="Poppins"/>
                <a:cs typeface="Poppins"/>
                <a:sym typeface="Poppins"/>
              </a:rPr>
              <a:t>2024 Accomplishments</a:t>
            </a:r>
          </a:p>
          <a:p>
            <a:pPr algn="l">
              <a:lnSpc>
                <a:spcPct val="200000"/>
              </a:lnSpc>
              <a:spcBef>
                <a:spcPct val="0"/>
              </a:spcBef>
            </a:pPr>
            <a:r>
              <a:rPr lang="en-US" sz="4000" i="1" dirty="0">
                <a:solidFill>
                  <a:srgbClr val="000000"/>
                </a:solidFill>
                <a:latin typeface="+mj-lt"/>
                <a:ea typeface="Poppins"/>
                <a:cs typeface="Poppins"/>
                <a:sym typeface="Poppins"/>
              </a:rPr>
              <a:t>Program &amp; Budget Status</a:t>
            </a:r>
          </a:p>
          <a:p>
            <a:pPr>
              <a:lnSpc>
                <a:spcPct val="200000"/>
              </a:lnSpc>
              <a:spcBef>
                <a:spcPct val="0"/>
              </a:spcBef>
            </a:pPr>
            <a:r>
              <a:rPr lang="en-US" sz="4000" i="1" dirty="0">
                <a:solidFill>
                  <a:srgbClr val="000000"/>
                </a:solidFill>
                <a:latin typeface="+mj-lt"/>
                <a:ea typeface="Poppins"/>
                <a:cs typeface="Poppins"/>
                <a:sym typeface="Poppins"/>
              </a:rPr>
              <a:t>Rebuilding Michigan Projects</a:t>
            </a:r>
          </a:p>
          <a:p>
            <a:pPr algn="l">
              <a:lnSpc>
                <a:spcPct val="200000"/>
              </a:lnSpc>
              <a:spcBef>
                <a:spcPct val="0"/>
              </a:spcBef>
            </a:pPr>
            <a:r>
              <a:rPr lang="en-US" sz="4000" i="1" dirty="0">
                <a:solidFill>
                  <a:srgbClr val="000000"/>
                </a:solidFill>
                <a:latin typeface="+mj-lt"/>
                <a:ea typeface="Poppins"/>
                <a:cs typeface="Poppins"/>
                <a:sym typeface="Poppins"/>
              </a:rPr>
              <a:t>Safety Update</a:t>
            </a:r>
          </a:p>
          <a:p>
            <a:pPr algn="l">
              <a:lnSpc>
                <a:spcPct val="200000"/>
              </a:lnSpc>
              <a:spcBef>
                <a:spcPct val="0"/>
              </a:spcBef>
            </a:pPr>
            <a:r>
              <a:rPr lang="en-US" sz="4000" i="1" dirty="0">
                <a:solidFill>
                  <a:srgbClr val="000000"/>
                </a:solidFill>
                <a:latin typeface="+mj-lt"/>
                <a:ea typeface="Poppins"/>
                <a:cs typeface="Poppins"/>
                <a:sym typeface="Poppins"/>
              </a:rPr>
              <a:t>Contract Issues</a:t>
            </a:r>
          </a:p>
        </p:txBody>
      </p:sp>
      <p:pic>
        <p:nvPicPr>
          <p:cNvPr id="10" name="Picture 9" descr="Logo&#10;&#10;Description automatically generated">
            <a:extLst>
              <a:ext uri="{FF2B5EF4-FFF2-40B4-BE49-F238E27FC236}">
                <a16:creationId xmlns:a16="http://schemas.microsoft.com/office/drawing/2014/main" id="{311D9E42-557D-9DE8-EEFD-7385B0BD5A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9188445"/>
            <a:ext cx="3031791" cy="90953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1BDEE-2149-113F-7A56-80374CDDB63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C669EF5-C61B-D3EE-D5FC-E8964A27384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alphaModFix amt="50000"/>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A70C5E39-EB1E-FD1C-DFC8-B76901454EDB}"/>
              </a:ext>
            </a:extLst>
          </p:cNvPr>
          <p:cNvGrpSpPr/>
          <p:nvPr/>
        </p:nvGrpSpPr>
        <p:grpSpPr>
          <a:xfrm>
            <a:off x="1107009" y="1028700"/>
            <a:ext cx="146488" cy="1675250"/>
            <a:chOff x="0" y="0"/>
            <a:chExt cx="38581" cy="441218"/>
          </a:xfrm>
        </p:grpSpPr>
        <p:sp>
          <p:nvSpPr>
            <p:cNvPr id="4" name="Freeform 4">
              <a:extLst>
                <a:ext uri="{FF2B5EF4-FFF2-40B4-BE49-F238E27FC236}">
                  <a16:creationId xmlns:a16="http://schemas.microsoft.com/office/drawing/2014/main" id="{C2882573-A613-5BD9-C0A6-3A78C2976A71}"/>
                </a:ext>
              </a:extLst>
            </p:cNvPr>
            <p:cNvSpPr/>
            <p:nvPr/>
          </p:nvSpPr>
          <p:spPr>
            <a:xfrm>
              <a:off x="0" y="0"/>
              <a:ext cx="38581" cy="441218"/>
            </a:xfrm>
            <a:custGeom>
              <a:avLst/>
              <a:gdLst/>
              <a:ahLst/>
              <a:cxnLst/>
              <a:rect l="l" t="t" r="r" b="b"/>
              <a:pathLst>
                <a:path w="38581" h="441218">
                  <a:moveTo>
                    <a:pt x="0" y="0"/>
                  </a:moveTo>
                  <a:lnTo>
                    <a:pt x="38581" y="0"/>
                  </a:lnTo>
                  <a:lnTo>
                    <a:pt x="38581" y="441218"/>
                  </a:lnTo>
                  <a:lnTo>
                    <a:pt x="0" y="441218"/>
                  </a:lnTo>
                  <a:close/>
                </a:path>
              </a:pathLst>
            </a:custGeom>
            <a:solidFill>
              <a:srgbClr val="0066A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42F3150F-5886-B176-2CC3-F040A6478AF2}"/>
                </a:ext>
              </a:extLst>
            </p:cNvPr>
            <p:cNvSpPr txBox="1"/>
            <p:nvPr/>
          </p:nvSpPr>
          <p:spPr>
            <a:xfrm>
              <a:off x="0" y="-47625"/>
              <a:ext cx="38581" cy="48884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903D7C64-4184-0820-2853-70C8E47792DB}"/>
              </a:ext>
            </a:extLst>
          </p:cNvPr>
          <p:cNvGrpSpPr/>
          <p:nvPr/>
        </p:nvGrpSpPr>
        <p:grpSpPr>
          <a:xfrm>
            <a:off x="15264691" y="-1451136"/>
            <a:ext cx="701681" cy="11738136"/>
            <a:chOff x="0" y="0"/>
            <a:chExt cx="184805" cy="3091525"/>
          </a:xfrm>
        </p:grpSpPr>
        <p:sp>
          <p:nvSpPr>
            <p:cNvPr id="7" name="Freeform 7">
              <a:extLst>
                <a:ext uri="{FF2B5EF4-FFF2-40B4-BE49-F238E27FC236}">
                  <a16:creationId xmlns:a16="http://schemas.microsoft.com/office/drawing/2014/main" id="{680D8076-5E1A-4048-4B73-2F0E48B01D74}"/>
                </a:ext>
              </a:extLst>
            </p:cNvPr>
            <p:cNvSpPr/>
            <p:nvPr/>
          </p:nvSpPr>
          <p:spPr>
            <a:xfrm>
              <a:off x="0" y="0"/>
              <a:ext cx="184805" cy="3091525"/>
            </a:xfrm>
            <a:custGeom>
              <a:avLst/>
              <a:gdLst/>
              <a:ahLst/>
              <a:cxnLst/>
              <a:rect l="l" t="t" r="r" b="b"/>
              <a:pathLst>
                <a:path w="184805" h="3091525">
                  <a:moveTo>
                    <a:pt x="0" y="0"/>
                  </a:moveTo>
                  <a:lnTo>
                    <a:pt x="184805" y="0"/>
                  </a:lnTo>
                  <a:lnTo>
                    <a:pt x="184805" y="3091525"/>
                  </a:lnTo>
                  <a:lnTo>
                    <a:pt x="0" y="3091525"/>
                  </a:lnTo>
                  <a:close/>
                </a:path>
              </a:pathLst>
            </a:custGeom>
            <a:solidFill>
              <a:srgbClr val="0066A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a:extLst>
                <a:ext uri="{FF2B5EF4-FFF2-40B4-BE49-F238E27FC236}">
                  <a16:creationId xmlns:a16="http://schemas.microsoft.com/office/drawing/2014/main" id="{2D5E094F-D340-26AA-08D5-270C4E5F4093}"/>
                </a:ext>
              </a:extLst>
            </p:cNvPr>
            <p:cNvSpPr txBox="1"/>
            <p:nvPr/>
          </p:nvSpPr>
          <p:spPr>
            <a:xfrm>
              <a:off x="0" y="-47625"/>
              <a:ext cx="184805" cy="31391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a:extLst>
              <a:ext uri="{FF2B5EF4-FFF2-40B4-BE49-F238E27FC236}">
                <a16:creationId xmlns:a16="http://schemas.microsoft.com/office/drawing/2014/main" id="{C08E783E-FFA2-B039-8D61-70F56B7B6F1D}"/>
              </a:ext>
            </a:extLst>
          </p:cNvPr>
          <p:cNvGrpSpPr>
            <a:grpSpLocks noChangeAspect="1"/>
          </p:cNvGrpSpPr>
          <p:nvPr/>
        </p:nvGrpSpPr>
        <p:grpSpPr>
          <a:xfrm>
            <a:off x="14077858" y="1682378"/>
            <a:ext cx="3181442" cy="3285794"/>
            <a:chOff x="0" y="0"/>
            <a:chExt cx="6350000" cy="6558280"/>
          </a:xfrm>
        </p:grpSpPr>
        <p:sp>
          <p:nvSpPr>
            <p:cNvPr id="10" name="Freeform 10">
              <a:extLst>
                <a:ext uri="{FF2B5EF4-FFF2-40B4-BE49-F238E27FC236}">
                  <a16:creationId xmlns:a16="http://schemas.microsoft.com/office/drawing/2014/main" id="{EDAAAD05-6770-D247-0F23-770CE4C29F66}"/>
                </a:ext>
              </a:extLst>
            </p:cNvPr>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a:extLst>
                <a:ext uri="{FF2B5EF4-FFF2-40B4-BE49-F238E27FC236}">
                  <a16:creationId xmlns:a16="http://schemas.microsoft.com/office/drawing/2014/main" id="{276CA9CC-582E-EC8F-BED1-74EF1A293BB5}"/>
                </a:ext>
              </a:extLst>
            </p:cNvPr>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0066A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a:extLst>
              <a:ext uri="{FF2B5EF4-FFF2-40B4-BE49-F238E27FC236}">
                <a16:creationId xmlns:a16="http://schemas.microsoft.com/office/drawing/2014/main" id="{5EE2B2AD-7C1D-915A-A57C-00F7AAE1B80F}"/>
              </a:ext>
            </a:extLst>
          </p:cNvPr>
          <p:cNvGrpSpPr>
            <a:grpSpLocks noChangeAspect="1"/>
          </p:cNvGrpSpPr>
          <p:nvPr/>
        </p:nvGrpSpPr>
        <p:grpSpPr>
          <a:xfrm>
            <a:off x="14077858" y="5593648"/>
            <a:ext cx="3181442" cy="3285794"/>
            <a:chOff x="0" y="0"/>
            <a:chExt cx="6350000" cy="6558280"/>
          </a:xfrm>
        </p:grpSpPr>
        <p:sp>
          <p:nvSpPr>
            <p:cNvPr id="13" name="Freeform 13">
              <a:extLst>
                <a:ext uri="{FF2B5EF4-FFF2-40B4-BE49-F238E27FC236}">
                  <a16:creationId xmlns:a16="http://schemas.microsoft.com/office/drawing/2014/main" id="{D02F8440-146C-4E28-6DBC-F6B13F2E61C1}"/>
                </a:ext>
              </a:extLst>
            </p:cNvPr>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a:extLst>
                <a:ext uri="{FF2B5EF4-FFF2-40B4-BE49-F238E27FC236}">
                  <a16:creationId xmlns:a16="http://schemas.microsoft.com/office/drawing/2014/main" id="{DDFC385E-F0AE-1724-88CF-8A2D88703F3F}"/>
                </a:ext>
              </a:extLst>
            </p:cNvPr>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0066A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TextBox 14">
            <a:extLst>
              <a:ext uri="{FF2B5EF4-FFF2-40B4-BE49-F238E27FC236}">
                <a16:creationId xmlns:a16="http://schemas.microsoft.com/office/drawing/2014/main" id="{3F0401BE-BE37-5736-5D31-25EFDEA14F56}"/>
              </a:ext>
            </a:extLst>
          </p:cNvPr>
          <p:cNvSpPr txBox="1"/>
          <p:nvPr/>
        </p:nvSpPr>
        <p:spPr>
          <a:xfrm>
            <a:off x="1664901" y="896829"/>
            <a:ext cx="10856781" cy="1938992"/>
          </a:xfrm>
          <a:prstGeom prst="rect">
            <a:avLst/>
          </a:prstGeom>
          <a:noFill/>
        </p:spPr>
        <p:txBody>
          <a:bodyPr wrap="square" rtlCol="0">
            <a:spAutoFit/>
          </a:bodyPr>
          <a:lstStyle>
            <a:defPPr>
              <a:defRPr lang="en-US"/>
            </a:defPPr>
            <a:lvl1pPr>
              <a:defRPr sz="60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 Zone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Safety Cameras: Law</a:t>
            </a:r>
          </a:p>
        </p:txBody>
      </p:sp>
      <p:pic>
        <p:nvPicPr>
          <p:cNvPr id="16" name="Picture 15" descr="Logo&#10;&#10;Description automatically generated">
            <a:extLst>
              <a:ext uri="{FF2B5EF4-FFF2-40B4-BE49-F238E27FC236}">
                <a16:creationId xmlns:a16="http://schemas.microsoft.com/office/drawing/2014/main" id="{AA975FEA-8AA3-4480-29DA-6968826260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2400" y="9188445"/>
            <a:ext cx="3031791" cy="909537"/>
          </a:xfrm>
          <a:prstGeom prst="rect">
            <a:avLst/>
          </a:prstGeom>
        </p:spPr>
      </p:pic>
      <p:sp>
        <p:nvSpPr>
          <p:cNvPr id="17" name="Content Placeholder 2">
            <a:extLst>
              <a:ext uri="{FF2B5EF4-FFF2-40B4-BE49-F238E27FC236}">
                <a16:creationId xmlns:a16="http://schemas.microsoft.com/office/drawing/2014/main" id="{04305600-2A34-1E88-365E-96F850BE32A4}"/>
              </a:ext>
            </a:extLst>
          </p:cNvPr>
          <p:cNvSpPr txBox="1">
            <a:spLocks/>
          </p:cNvSpPr>
          <p:nvPr/>
        </p:nvSpPr>
        <p:spPr>
          <a:xfrm>
            <a:off x="1551632" y="3732650"/>
            <a:ext cx="11116340" cy="5520660"/>
          </a:xfrm>
          <a:prstGeom prst="rect">
            <a:avLst/>
          </a:prstGeom>
        </p:spPr>
        <p:txBody>
          <a:bodyPr>
            <a:normAutofit/>
          </a:bodyPr>
          <a:lstStyle>
            <a:defPPr>
              <a:defRPr lang="en-US"/>
            </a:defPPr>
            <a:lvl1pPr indent="0">
              <a:spcBef>
                <a:spcPct val="20000"/>
              </a:spcBef>
              <a:buFont typeface="Arial" pitchFamily="34" charset="0"/>
              <a:buNone/>
              <a:defRPr sz="3600">
                <a:latin typeface="+mj-lt"/>
                <a:cs typeface="Arial" panose="020B0604020202020204" pitchFamily="34" charset="0"/>
              </a:defRPr>
            </a:lvl1pPr>
            <a:lvl2pPr marL="742950" lvl="1"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Signed into law December 2025 as PA 164 and 165 of 2024</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Considerations moving forward:</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To make violations enforceable: signs must be as prescribed, covers on existing speed limits, ensure system is off when no workers present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489072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alphaModFix amt="50000"/>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107009" y="1028700"/>
            <a:ext cx="146488" cy="1675250"/>
            <a:chOff x="0" y="0"/>
            <a:chExt cx="38581" cy="441218"/>
          </a:xfrm>
        </p:grpSpPr>
        <p:sp>
          <p:nvSpPr>
            <p:cNvPr id="4" name="Freeform 4"/>
            <p:cNvSpPr/>
            <p:nvPr/>
          </p:nvSpPr>
          <p:spPr>
            <a:xfrm>
              <a:off x="0" y="0"/>
              <a:ext cx="38581" cy="441218"/>
            </a:xfrm>
            <a:custGeom>
              <a:avLst/>
              <a:gdLst/>
              <a:ahLst/>
              <a:cxnLst/>
              <a:rect l="l" t="t" r="r" b="b"/>
              <a:pathLst>
                <a:path w="38581" h="441218">
                  <a:moveTo>
                    <a:pt x="0" y="0"/>
                  </a:moveTo>
                  <a:lnTo>
                    <a:pt x="38581" y="0"/>
                  </a:lnTo>
                  <a:lnTo>
                    <a:pt x="38581" y="441218"/>
                  </a:lnTo>
                  <a:lnTo>
                    <a:pt x="0" y="441218"/>
                  </a:lnTo>
                  <a:close/>
                </a:path>
              </a:pathLst>
            </a:custGeom>
            <a:solidFill>
              <a:srgbClr val="0066A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47625"/>
              <a:ext cx="38581" cy="48884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15264691" y="-1451136"/>
            <a:ext cx="701681" cy="11738136"/>
            <a:chOff x="0" y="0"/>
            <a:chExt cx="184805" cy="3091525"/>
          </a:xfrm>
        </p:grpSpPr>
        <p:sp>
          <p:nvSpPr>
            <p:cNvPr id="7" name="Freeform 7"/>
            <p:cNvSpPr/>
            <p:nvPr/>
          </p:nvSpPr>
          <p:spPr>
            <a:xfrm>
              <a:off x="0" y="0"/>
              <a:ext cx="184805" cy="3091525"/>
            </a:xfrm>
            <a:custGeom>
              <a:avLst/>
              <a:gdLst/>
              <a:ahLst/>
              <a:cxnLst/>
              <a:rect l="l" t="t" r="r" b="b"/>
              <a:pathLst>
                <a:path w="184805" h="3091525">
                  <a:moveTo>
                    <a:pt x="0" y="0"/>
                  </a:moveTo>
                  <a:lnTo>
                    <a:pt x="184805" y="0"/>
                  </a:lnTo>
                  <a:lnTo>
                    <a:pt x="184805" y="3091525"/>
                  </a:lnTo>
                  <a:lnTo>
                    <a:pt x="0" y="3091525"/>
                  </a:lnTo>
                  <a:close/>
                </a:path>
              </a:pathLst>
            </a:custGeom>
            <a:solidFill>
              <a:srgbClr val="0066A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p:cNvSpPr txBox="1"/>
            <p:nvPr/>
          </p:nvSpPr>
          <p:spPr>
            <a:xfrm>
              <a:off x="0" y="-47625"/>
              <a:ext cx="184805" cy="31391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p:cNvGrpSpPr>
            <a:grpSpLocks noChangeAspect="1"/>
          </p:cNvGrpSpPr>
          <p:nvPr/>
        </p:nvGrpSpPr>
        <p:grpSpPr>
          <a:xfrm>
            <a:off x="14077858" y="1682378"/>
            <a:ext cx="3181442" cy="3285794"/>
            <a:chOff x="0" y="0"/>
            <a:chExt cx="6350000" cy="6558280"/>
          </a:xfrm>
        </p:grpSpPr>
        <p:sp>
          <p:nvSpPr>
            <p:cNvPr id="10" name="Freeform 10"/>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0066A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p:cNvGrpSpPr>
            <a:grpSpLocks noChangeAspect="1"/>
          </p:cNvGrpSpPr>
          <p:nvPr/>
        </p:nvGrpSpPr>
        <p:grpSpPr>
          <a:xfrm>
            <a:off x="14077858" y="5593648"/>
            <a:ext cx="3181442" cy="3285794"/>
            <a:chOff x="0" y="0"/>
            <a:chExt cx="6350000" cy="6558280"/>
          </a:xfrm>
        </p:grpSpPr>
        <p:sp>
          <p:nvSpPr>
            <p:cNvPr id="13" name="Freeform 13"/>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0066A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TextBox 14">
            <a:extLst>
              <a:ext uri="{FF2B5EF4-FFF2-40B4-BE49-F238E27FC236}">
                <a16:creationId xmlns:a16="http://schemas.microsoft.com/office/drawing/2014/main" id="{AF9CC99D-C917-8FAD-9CA5-377D67C0001C}"/>
              </a:ext>
            </a:extLst>
          </p:cNvPr>
          <p:cNvSpPr txBox="1"/>
          <p:nvPr/>
        </p:nvSpPr>
        <p:spPr>
          <a:xfrm>
            <a:off x="1668295" y="896829"/>
            <a:ext cx="791723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 Zone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Safety Cameras</a:t>
            </a:r>
            <a:endParaRPr kumimoji="0" lang="en-US" sz="6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6" name="Picture 15" descr="Logo&#10;&#10;Description automatically generated">
            <a:extLst>
              <a:ext uri="{FF2B5EF4-FFF2-40B4-BE49-F238E27FC236}">
                <a16:creationId xmlns:a16="http://schemas.microsoft.com/office/drawing/2014/main" id="{9222B3B4-5A9A-25F4-8ADD-A98AE7BD19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400" y="9188445"/>
            <a:ext cx="3031791" cy="909537"/>
          </a:xfrm>
          <a:prstGeom prst="rect">
            <a:avLst/>
          </a:prstGeom>
        </p:spPr>
      </p:pic>
      <p:sp>
        <p:nvSpPr>
          <p:cNvPr id="17" name="Content Placeholder 2">
            <a:extLst>
              <a:ext uri="{FF2B5EF4-FFF2-40B4-BE49-F238E27FC236}">
                <a16:creationId xmlns:a16="http://schemas.microsoft.com/office/drawing/2014/main" id="{9F9F8A84-5B92-6D4D-99BC-492FC44F1990}"/>
              </a:ext>
            </a:extLst>
          </p:cNvPr>
          <p:cNvSpPr txBox="1">
            <a:spLocks/>
          </p:cNvSpPr>
          <p:nvPr/>
        </p:nvSpPr>
        <p:spPr>
          <a:xfrm>
            <a:off x="1529226" y="3071392"/>
            <a:ext cx="12529861" cy="5928035"/>
          </a:xfrm>
          <a:prstGeom prst="rect">
            <a:avLst/>
          </a:prstGeom>
        </p:spPr>
        <p:txBody>
          <a:bodyPr>
            <a:normAutofit/>
          </a:bodyPr>
          <a:lstStyle>
            <a:defPPr>
              <a:defRPr lang="en-US"/>
            </a:defPPr>
            <a:lvl1pPr indent="0">
              <a:spcBef>
                <a:spcPct val="20000"/>
              </a:spcBef>
              <a:buFont typeface="Arial" pitchFamily="34" charset="0"/>
              <a:buNone/>
              <a:defRPr sz="3600">
                <a:latin typeface="+mj-lt"/>
                <a:cs typeface="Arial" panose="020B0604020202020204" pitchFamily="34" charset="0"/>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Required Signage and Work Zone Application Criteria</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Limits 4 Systems Per MDOT Region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Speeding Threshold 10 mph or greater</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First Violation – Written Warning</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Second Violation - $150 civil fine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Third Violation and Subsequent – Civil Infraction and fine no greater than $300</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Annual Reporting Requirements (March 1)</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Creates Work Zone Safety Fund at Treasury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85BCE-2355-37E6-E80E-F39F6068D88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99AF1D7-E537-89AB-7976-9E53311AEF2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alphaModFix amt="50000"/>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8C3D4172-981C-1FD4-A41B-619D2DCE479C}"/>
              </a:ext>
            </a:extLst>
          </p:cNvPr>
          <p:cNvGrpSpPr/>
          <p:nvPr/>
        </p:nvGrpSpPr>
        <p:grpSpPr>
          <a:xfrm>
            <a:off x="1107009" y="1028700"/>
            <a:ext cx="146488" cy="1675250"/>
            <a:chOff x="0" y="0"/>
            <a:chExt cx="38581" cy="441218"/>
          </a:xfrm>
        </p:grpSpPr>
        <p:sp>
          <p:nvSpPr>
            <p:cNvPr id="4" name="Freeform 4">
              <a:extLst>
                <a:ext uri="{FF2B5EF4-FFF2-40B4-BE49-F238E27FC236}">
                  <a16:creationId xmlns:a16="http://schemas.microsoft.com/office/drawing/2014/main" id="{247B1F38-A9E0-9783-C302-41707ACC646B}"/>
                </a:ext>
              </a:extLst>
            </p:cNvPr>
            <p:cNvSpPr/>
            <p:nvPr/>
          </p:nvSpPr>
          <p:spPr>
            <a:xfrm>
              <a:off x="0" y="0"/>
              <a:ext cx="38581" cy="441218"/>
            </a:xfrm>
            <a:custGeom>
              <a:avLst/>
              <a:gdLst/>
              <a:ahLst/>
              <a:cxnLst/>
              <a:rect l="l" t="t" r="r" b="b"/>
              <a:pathLst>
                <a:path w="38581" h="441218">
                  <a:moveTo>
                    <a:pt x="0" y="0"/>
                  </a:moveTo>
                  <a:lnTo>
                    <a:pt x="38581" y="0"/>
                  </a:lnTo>
                  <a:lnTo>
                    <a:pt x="38581" y="441218"/>
                  </a:lnTo>
                  <a:lnTo>
                    <a:pt x="0" y="441218"/>
                  </a:lnTo>
                  <a:close/>
                </a:path>
              </a:pathLst>
            </a:custGeom>
            <a:solidFill>
              <a:srgbClr val="0066A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922A01E6-0CC4-126B-6F30-44FFE8814C73}"/>
                </a:ext>
              </a:extLst>
            </p:cNvPr>
            <p:cNvSpPr txBox="1"/>
            <p:nvPr/>
          </p:nvSpPr>
          <p:spPr>
            <a:xfrm>
              <a:off x="0" y="-47625"/>
              <a:ext cx="38581" cy="48884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a:extLst>
              <a:ext uri="{FF2B5EF4-FFF2-40B4-BE49-F238E27FC236}">
                <a16:creationId xmlns:a16="http://schemas.microsoft.com/office/drawing/2014/main" id="{13FE63E5-9EBB-6E18-BCA2-24154531BA15}"/>
              </a:ext>
            </a:extLst>
          </p:cNvPr>
          <p:cNvGrpSpPr/>
          <p:nvPr/>
        </p:nvGrpSpPr>
        <p:grpSpPr>
          <a:xfrm>
            <a:off x="15264691" y="-1451136"/>
            <a:ext cx="701681" cy="11738136"/>
            <a:chOff x="0" y="0"/>
            <a:chExt cx="184805" cy="3091525"/>
          </a:xfrm>
        </p:grpSpPr>
        <p:sp>
          <p:nvSpPr>
            <p:cNvPr id="7" name="Freeform 7">
              <a:extLst>
                <a:ext uri="{FF2B5EF4-FFF2-40B4-BE49-F238E27FC236}">
                  <a16:creationId xmlns:a16="http://schemas.microsoft.com/office/drawing/2014/main" id="{F8583354-934A-F01B-6B6E-0C33873A2104}"/>
                </a:ext>
              </a:extLst>
            </p:cNvPr>
            <p:cNvSpPr/>
            <p:nvPr/>
          </p:nvSpPr>
          <p:spPr>
            <a:xfrm>
              <a:off x="0" y="0"/>
              <a:ext cx="184805" cy="3091525"/>
            </a:xfrm>
            <a:custGeom>
              <a:avLst/>
              <a:gdLst/>
              <a:ahLst/>
              <a:cxnLst/>
              <a:rect l="l" t="t" r="r" b="b"/>
              <a:pathLst>
                <a:path w="184805" h="3091525">
                  <a:moveTo>
                    <a:pt x="0" y="0"/>
                  </a:moveTo>
                  <a:lnTo>
                    <a:pt x="184805" y="0"/>
                  </a:lnTo>
                  <a:lnTo>
                    <a:pt x="184805" y="3091525"/>
                  </a:lnTo>
                  <a:lnTo>
                    <a:pt x="0" y="3091525"/>
                  </a:lnTo>
                  <a:close/>
                </a:path>
              </a:pathLst>
            </a:custGeom>
            <a:solidFill>
              <a:srgbClr val="0066A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a:extLst>
                <a:ext uri="{FF2B5EF4-FFF2-40B4-BE49-F238E27FC236}">
                  <a16:creationId xmlns:a16="http://schemas.microsoft.com/office/drawing/2014/main" id="{456A6E97-1563-3DD0-6BFA-9FD483BA9E0F}"/>
                </a:ext>
              </a:extLst>
            </p:cNvPr>
            <p:cNvSpPr txBox="1"/>
            <p:nvPr/>
          </p:nvSpPr>
          <p:spPr>
            <a:xfrm>
              <a:off x="0" y="-47625"/>
              <a:ext cx="184805" cy="313915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a:extLst>
              <a:ext uri="{FF2B5EF4-FFF2-40B4-BE49-F238E27FC236}">
                <a16:creationId xmlns:a16="http://schemas.microsoft.com/office/drawing/2014/main" id="{9793B2C6-C2FB-1701-2085-81DB36EE1DF6}"/>
              </a:ext>
            </a:extLst>
          </p:cNvPr>
          <p:cNvGrpSpPr>
            <a:grpSpLocks noChangeAspect="1"/>
          </p:cNvGrpSpPr>
          <p:nvPr/>
        </p:nvGrpSpPr>
        <p:grpSpPr>
          <a:xfrm>
            <a:off x="14077858" y="1682378"/>
            <a:ext cx="3181442" cy="3285794"/>
            <a:chOff x="0" y="0"/>
            <a:chExt cx="6350000" cy="6558280"/>
          </a:xfrm>
        </p:grpSpPr>
        <p:sp>
          <p:nvSpPr>
            <p:cNvPr id="10" name="Freeform 10">
              <a:extLst>
                <a:ext uri="{FF2B5EF4-FFF2-40B4-BE49-F238E27FC236}">
                  <a16:creationId xmlns:a16="http://schemas.microsoft.com/office/drawing/2014/main" id="{CA79D1EA-A92E-83A9-2AF7-7DC65EF067D9}"/>
                </a:ext>
              </a:extLst>
            </p:cNvPr>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a:extLst>
                <a:ext uri="{FF2B5EF4-FFF2-40B4-BE49-F238E27FC236}">
                  <a16:creationId xmlns:a16="http://schemas.microsoft.com/office/drawing/2014/main" id="{C997B5B0-B1C2-65AB-742F-1B43527C8774}"/>
                </a:ext>
              </a:extLst>
            </p:cNvPr>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0066A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2" name="Group 12">
            <a:extLst>
              <a:ext uri="{FF2B5EF4-FFF2-40B4-BE49-F238E27FC236}">
                <a16:creationId xmlns:a16="http://schemas.microsoft.com/office/drawing/2014/main" id="{C6313C16-50F7-132C-B249-D9874ED23664}"/>
              </a:ext>
            </a:extLst>
          </p:cNvPr>
          <p:cNvGrpSpPr>
            <a:grpSpLocks noChangeAspect="1"/>
          </p:cNvGrpSpPr>
          <p:nvPr/>
        </p:nvGrpSpPr>
        <p:grpSpPr>
          <a:xfrm>
            <a:off x="14077858" y="5593648"/>
            <a:ext cx="3181442" cy="3285794"/>
            <a:chOff x="0" y="0"/>
            <a:chExt cx="6350000" cy="6558280"/>
          </a:xfrm>
        </p:grpSpPr>
        <p:sp>
          <p:nvSpPr>
            <p:cNvPr id="13" name="Freeform 13">
              <a:extLst>
                <a:ext uri="{FF2B5EF4-FFF2-40B4-BE49-F238E27FC236}">
                  <a16:creationId xmlns:a16="http://schemas.microsoft.com/office/drawing/2014/main" id="{84259DF8-D8CD-AB78-64E6-E5A2BC3AE1E2}"/>
                </a:ext>
              </a:extLst>
            </p:cNvPr>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a:extLst>
                <a:ext uri="{FF2B5EF4-FFF2-40B4-BE49-F238E27FC236}">
                  <a16:creationId xmlns:a16="http://schemas.microsoft.com/office/drawing/2014/main" id="{BA095426-CD59-8296-33DD-5CD23E5FAE27}"/>
                </a:ext>
              </a:extLst>
            </p:cNvPr>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0066A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TextBox 14">
            <a:extLst>
              <a:ext uri="{FF2B5EF4-FFF2-40B4-BE49-F238E27FC236}">
                <a16:creationId xmlns:a16="http://schemas.microsoft.com/office/drawing/2014/main" id="{058BBD0A-81A8-353F-7478-F5D2520A3E21}"/>
              </a:ext>
            </a:extLst>
          </p:cNvPr>
          <p:cNvSpPr txBox="1"/>
          <p:nvPr/>
        </p:nvSpPr>
        <p:spPr>
          <a:xfrm>
            <a:off x="1664901" y="896829"/>
            <a:ext cx="10856781" cy="1938992"/>
          </a:xfrm>
          <a:prstGeom prst="rect">
            <a:avLst/>
          </a:prstGeom>
          <a:noFill/>
        </p:spPr>
        <p:txBody>
          <a:bodyPr wrap="square" rtlCol="0">
            <a:spAutoFit/>
          </a:bodyPr>
          <a:lstStyle>
            <a:defPPr>
              <a:defRPr lang="en-US"/>
            </a:defPPr>
            <a:lvl1pPr>
              <a:defRPr sz="60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 Zone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Safety Cameras: Status</a:t>
            </a:r>
          </a:p>
        </p:txBody>
      </p:sp>
      <p:pic>
        <p:nvPicPr>
          <p:cNvPr id="16" name="Picture 15" descr="Logo&#10;&#10;Description automatically generated">
            <a:extLst>
              <a:ext uri="{FF2B5EF4-FFF2-40B4-BE49-F238E27FC236}">
                <a16:creationId xmlns:a16="http://schemas.microsoft.com/office/drawing/2014/main" id="{750E27A1-474C-6A53-3697-2DB1F10DD56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2400" y="9188445"/>
            <a:ext cx="3031791" cy="909537"/>
          </a:xfrm>
          <a:prstGeom prst="rect">
            <a:avLst/>
          </a:prstGeom>
        </p:spPr>
      </p:pic>
      <p:sp>
        <p:nvSpPr>
          <p:cNvPr id="17" name="Content Placeholder 2">
            <a:extLst>
              <a:ext uri="{FF2B5EF4-FFF2-40B4-BE49-F238E27FC236}">
                <a16:creationId xmlns:a16="http://schemas.microsoft.com/office/drawing/2014/main" id="{E7CF0AE6-8792-F33F-8DCA-3D0870BB95CE}"/>
              </a:ext>
            </a:extLst>
          </p:cNvPr>
          <p:cNvSpPr txBox="1">
            <a:spLocks/>
          </p:cNvSpPr>
          <p:nvPr/>
        </p:nvSpPr>
        <p:spPr>
          <a:xfrm>
            <a:off x="1551632" y="3325275"/>
            <a:ext cx="11707168" cy="5928035"/>
          </a:xfrm>
          <a:prstGeom prst="rect">
            <a:avLst/>
          </a:prstGeom>
        </p:spPr>
        <p:txBody>
          <a:bodyPr>
            <a:normAutofit/>
          </a:bodyPr>
          <a:lstStyle>
            <a:defPPr>
              <a:defRPr lang="en-US"/>
            </a:defPPr>
            <a:lvl1pPr indent="0">
              <a:spcBef>
                <a:spcPct val="20000"/>
              </a:spcBef>
              <a:buFont typeface="Arial" pitchFamily="34" charset="0"/>
              <a:buNone/>
              <a:defRPr sz="3600">
                <a:latin typeface="+mj-lt"/>
                <a:cs typeface="Arial" panose="020B0604020202020204" pitchFamily="34" charset="0"/>
              </a:defRPr>
            </a:lvl1pPr>
            <a:lvl2pPr marL="742950" lvl="1"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571500" marR="0" lvl="0" indent="-57150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Discussing best practices with other states</a:t>
            </a:r>
          </a:p>
          <a:p>
            <a:pPr marL="571500" marR="0" lvl="0" indent="-57150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Develop vendor contract request for proposals</a:t>
            </a:r>
          </a:p>
          <a:p>
            <a:pPr marL="571500" marR="0" lvl="0" indent="-57150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Coordinate with other state agencies </a:t>
            </a:r>
          </a:p>
          <a:p>
            <a:pPr marL="1314450" marR="0" lvl="1" indent="-57150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MSP</a:t>
            </a:r>
          </a:p>
          <a:p>
            <a:pPr marL="1314450" marR="0" lvl="1" indent="-57150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Treasury</a:t>
            </a:r>
          </a:p>
          <a:p>
            <a:pPr marL="1314450" marR="0" lvl="1" indent="-57150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Secretary of State</a:t>
            </a:r>
          </a:p>
          <a:p>
            <a:pPr marL="571500" marR="0" lvl="0" indent="-57150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Develop plans, </a:t>
            </a:r>
            <a:r>
              <a:rPr kumimoji="0" lang="en-US" sz="3600" b="0" i="0" u="none" strike="noStrike" kern="1200" cap="none" spc="0" normalizeH="0" baseline="0" noProof="0" dirty="0" err="1">
                <a:ln>
                  <a:noFill/>
                </a:ln>
                <a:solidFill>
                  <a:prstClr val="black"/>
                </a:solidFill>
                <a:effectLst/>
                <a:uLnTx/>
                <a:uFillTx/>
                <a:latin typeface="Calibri"/>
                <a:ea typeface="+mn-ea"/>
                <a:cs typeface="Arial" panose="020B0604020202020204" pitchFamily="34" charset="0"/>
              </a:rPr>
              <a:t>typicals</a:t>
            </a:r>
            <a:r>
              <a:rPr kumimoji="0" lang="en-US" sz="36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special provision and use criteria</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269706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alphaModFix amt="50000"/>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p:cNvGrpSpPr/>
          <p:nvPr/>
        </p:nvGrpSpPr>
        <p:grpSpPr>
          <a:xfrm>
            <a:off x="1107009" y="1028700"/>
            <a:ext cx="146488" cy="1675250"/>
            <a:chOff x="0" y="0"/>
            <a:chExt cx="38581" cy="441218"/>
          </a:xfrm>
        </p:grpSpPr>
        <p:sp>
          <p:nvSpPr>
            <p:cNvPr id="4" name="Freeform 4"/>
            <p:cNvSpPr/>
            <p:nvPr/>
          </p:nvSpPr>
          <p:spPr>
            <a:xfrm>
              <a:off x="0" y="0"/>
              <a:ext cx="38581" cy="441218"/>
            </a:xfrm>
            <a:custGeom>
              <a:avLst/>
              <a:gdLst/>
              <a:ahLst/>
              <a:cxnLst/>
              <a:rect l="l" t="t" r="r" b="b"/>
              <a:pathLst>
                <a:path w="38581" h="441218">
                  <a:moveTo>
                    <a:pt x="0" y="0"/>
                  </a:moveTo>
                  <a:lnTo>
                    <a:pt x="38581" y="0"/>
                  </a:lnTo>
                  <a:lnTo>
                    <a:pt x="38581" y="441218"/>
                  </a:lnTo>
                  <a:lnTo>
                    <a:pt x="0" y="441218"/>
                  </a:lnTo>
                  <a:close/>
                </a:path>
              </a:pathLst>
            </a:custGeom>
            <a:solidFill>
              <a:srgbClr val="0066A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0" y="-47625"/>
              <a:ext cx="38581" cy="48884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a:grpSpLocks noChangeAspect="1"/>
          </p:cNvGrpSpPr>
          <p:nvPr/>
        </p:nvGrpSpPr>
        <p:grpSpPr>
          <a:xfrm>
            <a:off x="10445613" y="-480910"/>
            <a:ext cx="7345388" cy="9871081"/>
            <a:chOff x="0" y="0"/>
            <a:chExt cx="3663950" cy="4923790"/>
          </a:xfrm>
        </p:grpSpPr>
        <p:sp>
          <p:nvSpPr>
            <p:cNvPr id="7" name="Freeform 7"/>
            <p:cNvSpPr/>
            <p:nvPr/>
          </p:nvSpPr>
          <p:spPr>
            <a:xfrm>
              <a:off x="63500" y="32385"/>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Freeform 8"/>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0066A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8">
            <a:extLst>
              <a:ext uri="{FF2B5EF4-FFF2-40B4-BE49-F238E27FC236}">
                <a16:creationId xmlns:a16="http://schemas.microsoft.com/office/drawing/2014/main" id="{76B06933-A5D2-EA71-8DEB-C7066159A786}"/>
              </a:ext>
            </a:extLst>
          </p:cNvPr>
          <p:cNvSpPr txBox="1"/>
          <p:nvPr/>
        </p:nvSpPr>
        <p:spPr>
          <a:xfrm>
            <a:off x="1754329" y="896829"/>
            <a:ext cx="10856781" cy="1938992"/>
          </a:xfrm>
          <a:prstGeom prst="rect">
            <a:avLst/>
          </a:prstGeom>
          <a:noFill/>
        </p:spPr>
        <p:txBody>
          <a:bodyPr wrap="square" rtlCol="0">
            <a:spAutoFit/>
          </a:bodyPr>
          <a:lstStyle>
            <a:defPPr>
              <a:defRPr lang="en-US"/>
            </a:defPPr>
            <a:lvl1pPr>
              <a:defRPr sz="60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Zones</a:t>
            </a:r>
          </a:p>
        </p:txBody>
      </p:sp>
      <p:sp>
        <p:nvSpPr>
          <p:cNvPr id="10" name="Content Placeholder 2">
            <a:extLst>
              <a:ext uri="{FF2B5EF4-FFF2-40B4-BE49-F238E27FC236}">
                <a16:creationId xmlns:a16="http://schemas.microsoft.com/office/drawing/2014/main" id="{1DB1598E-94A1-9B9E-2F6F-DD92D14EBD99}"/>
              </a:ext>
            </a:extLst>
          </p:cNvPr>
          <p:cNvSpPr txBox="1">
            <a:spLocks/>
          </p:cNvSpPr>
          <p:nvPr/>
        </p:nvSpPr>
        <p:spPr>
          <a:xfrm>
            <a:off x="1253497" y="3016647"/>
            <a:ext cx="8695117" cy="6171798"/>
          </a:xfrm>
          <a:prstGeom prst="rect">
            <a:avLst/>
          </a:prstGeom>
        </p:spPr>
        <p:txBody>
          <a:bodyPr>
            <a:normAutofit/>
          </a:bodyPr>
          <a:lstStyle>
            <a:defPPr>
              <a:defRPr lang="en-US"/>
            </a:defPPr>
            <a:lvl1pPr indent="0">
              <a:spcBef>
                <a:spcPct val="20000"/>
              </a:spcBef>
              <a:buFont typeface="Arial" pitchFamily="34" charset="0"/>
              <a:buNone/>
              <a:defRPr sz="3600">
                <a:latin typeface="+mj-lt"/>
                <a:cs typeface="Arial" panose="020B0604020202020204" pitchFamily="34" charset="0"/>
              </a:defRPr>
            </a:lvl1pPr>
            <a:lvl2pPr marL="742950" lvl="1" indent="-285750">
              <a:spcBef>
                <a:spcPct val="20000"/>
              </a:spcBef>
              <a:buFont typeface="Arial" panose="020B0604020202020204"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Connected Arrow Boards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20RC812(A820) Compensation for Type C Lighted Arrow Boards meeting Materials and Construction requirements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Must furnish secure access to Work Zone Data Exchange (</a:t>
            </a:r>
            <a:r>
              <a:rPr kumimoji="0" lang="en-US" sz="2800" b="0" i="0" u="none" strike="noStrike" kern="1200" cap="none" spc="0" normalizeH="0" baseline="0" noProof="0" dirty="0" err="1">
                <a:ln>
                  <a:noFill/>
                </a:ln>
                <a:solidFill>
                  <a:prstClr val="black"/>
                </a:solidFill>
                <a:effectLst/>
                <a:uLnTx/>
                <a:uFillTx/>
                <a:latin typeface="Calibri"/>
                <a:ea typeface="+mn-ea"/>
                <a:cs typeface="+mn-cs"/>
              </a:rPr>
              <a:t>WZDx</a:t>
            </a:r>
            <a:r>
              <a:rPr kumimoji="0" lang="en-US" sz="2800" b="0" i="0" u="none" strike="noStrike" kern="1200" cap="none" spc="0" normalizeH="0" baseline="0" noProof="0" dirty="0">
                <a:ln>
                  <a:noFill/>
                </a:ln>
                <a:solidFill>
                  <a:prstClr val="black"/>
                </a:solidFill>
                <a:effectLst/>
                <a:uLnTx/>
                <a:uFillTx/>
                <a:latin typeface="Calibri"/>
                <a:ea typeface="+mn-ea"/>
                <a:cs typeface="+mn-cs"/>
              </a:rPr>
              <a:t>) Device Feed with reporting requirements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Frequently Used Special Provision with April 2025 letting</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Use in all trunkline projects calling for a Type C Arrow Board.  Optional for Local Agency Projects.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pic>
        <p:nvPicPr>
          <p:cNvPr id="11" name="Picture 10" descr="Logo&#10;&#10;Description automatically generated">
            <a:extLst>
              <a:ext uri="{FF2B5EF4-FFF2-40B4-BE49-F238E27FC236}">
                <a16:creationId xmlns:a16="http://schemas.microsoft.com/office/drawing/2014/main" id="{6E3CC587-BEB5-F5D5-606B-3A5A288499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400" y="9188445"/>
            <a:ext cx="3031791" cy="90953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9454A-0EA5-DB7F-30C3-AC2D7894689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75B97CB-7B1B-C439-DDC5-11228259816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alphaModFix amt="50000"/>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a:extLst>
              <a:ext uri="{FF2B5EF4-FFF2-40B4-BE49-F238E27FC236}">
                <a16:creationId xmlns:a16="http://schemas.microsoft.com/office/drawing/2014/main" id="{91E79DAB-2D92-D022-66B3-FED5FB8CED50}"/>
              </a:ext>
            </a:extLst>
          </p:cNvPr>
          <p:cNvGrpSpPr/>
          <p:nvPr/>
        </p:nvGrpSpPr>
        <p:grpSpPr>
          <a:xfrm>
            <a:off x="1107009" y="1028700"/>
            <a:ext cx="146488" cy="1675250"/>
            <a:chOff x="0" y="0"/>
            <a:chExt cx="38581" cy="441218"/>
          </a:xfrm>
        </p:grpSpPr>
        <p:sp>
          <p:nvSpPr>
            <p:cNvPr id="4" name="Freeform 4">
              <a:extLst>
                <a:ext uri="{FF2B5EF4-FFF2-40B4-BE49-F238E27FC236}">
                  <a16:creationId xmlns:a16="http://schemas.microsoft.com/office/drawing/2014/main" id="{6BDAE7EA-728F-E698-7D90-51B2310783B7}"/>
                </a:ext>
              </a:extLst>
            </p:cNvPr>
            <p:cNvSpPr/>
            <p:nvPr/>
          </p:nvSpPr>
          <p:spPr>
            <a:xfrm>
              <a:off x="0" y="0"/>
              <a:ext cx="38581" cy="441218"/>
            </a:xfrm>
            <a:custGeom>
              <a:avLst/>
              <a:gdLst/>
              <a:ahLst/>
              <a:cxnLst/>
              <a:rect l="l" t="t" r="r" b="b"/>
              <a:pathLst>
                <a:path w="38581" h="441218">
                  <a:moveTo>
                    <a:pt x="0" y="0"/>
                  </a:moveTo>
                  <a:lnTo>
                    <a:pt x="38581" y="0"/>
                  </a:lnTo>
                  <a:lnTo>
                    <a:pt x="38581" y="441218"/>
                  </a:lnTo>
                  <a:lnTo>
                    <a:pt x="0" y="441218"/>
                  </a:lnTo>
                  <a:close/>
                </a:path>
              </a:pathLst>
            </a:custGeom>
            <a:solidFill>
              <a:srgbClr val="0066A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C89BC5FD-C715-3FCC-E517-1ED5A124E0D8}"/>
                </a:ext>
              </a:extLst>
            </p:cNvPr>
            <p:cNvSpPr txBox="1"/>
            <p:nvPr/>
          </p:nvSpPr>
          <p:spPr>
            <a:xfrm>
              <a:off x="0" y="-47625"/>
              <a:ext cx="38581" cy="48884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8">
            <a:extLst>
              <a:ext uri="{FF2B5EF4-FFF2-40B4-BE49-F238E27FC236}">
                <a16:creationId xmlns:a16="http://schemas.microsoft.com/office/drawing/2014/main" id="{28EAF30C-A500-734B-2250-5CA451AAA42F}"/>
              </a:ext>
            </a:extLst>
          </p:cNvPr>
          <p:cNvSpPr txBox="1"/>
          <p:nvPr/>
        </p:nvSpPr>
        <p:spPr>
          <a:xfrm>
            <a:off x="1754329" y="896829"/>
            <a:ext cx="6883833" cy="1938992"/>
          </a:xfrm>
          <a:prstGeom prst="rect">
            <a:avLst/>
          </a:prstGeom>
          <a:noFill/>
        </p:spPr>
        <p:txBody>
          <a:bodyPr wrap="square" rtlCol="0">
            <a:spAutoFit/>
          </a:bodyPr>
          <a:lstStyle>
            <a:defPPr>
              <a:defRPr lang="en-US"/>
            </a:defPPr>
            <a:lvl1pPr>
              <a:defRPr sz="60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 Zone</a:t>
            </a:r>
            <a:endParaRPr lang="en-US"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Awareness Week</a:t>
            </a:r>
          </a:p>
        </p:txBody>
      </p:sp>
      <p:pic>
        <p:nvPicPr>
          <p:cNvPr id="11" name="Picture 10" descr="Logo&#10;&#10;Description automatically generated">
            <a:extLst>
              <a:ext uri="{FF2B5EF4-FFF2-40B4-BE49-F238E27FC236}">
                <a16:creationId xmlns:a16="http://schemas.microsoft.com/office/drawing/2014/main" id="{E2F18C0A-67E7-D366-B6BB-72C636F5DA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9188445"/>
            <a:ext cx="3031791" cy="909537"/>
          </a:xfrm>
          <a:prstGeom prst="rect">
            <a:avLst/>
          </a:prstGeom>
        </p:spPr>
      </p:pic>
      <p:sp>
        <p:nvSpPr>
          <p:cNvPr id="12" name="Rectangle 4">
            <a:extLst>
              <a:ext uri="{FF2B5EF4-FFF2-40B4-BE49-F238E27FC236}">
                <a16:creationId xmlns:a16="http://schemas.microsoft.com/office/drawing/2014/main" id="{E0CB072F-5CF7-61EC-1B0A-C9D77EAFBA75}"/>
              </a:ext>
            </a:extLst>
          </p:cNvPr>
          <p:cNvSpPr>
            <a:spLocks noChangeArrowheads="1"/>
          </p:cNvSpPr>
          <p:nvPr/>
        </p:nvSpPr>
        <p:spPr bwMode="auto">
          <a:xfrm>
            <a:off x="5943602" y="116359"/>
            <a:ext cx="22028725" cy="1150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30" name="Picture 6" descr="2025 National Work Zone Awareness Week. Respect the zone so we all get home.">
            <a:extLst>
              <a:ext uri="{FF2B5EF4-FFF2-40B4-BE49-F238E27FC236}">
                <a16:creationId xmlns:a16="http://schemas.microsoft.com/office/drawing/2014/main" id="{7F905282-A7AE-5519-2155-0A75435CD1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8507" y="896829"/>
            <a:ext cx="8033162" cy="8033162"/>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E0E7F409-1D1F-B31E-E868-368197FA30A4}"/>
              </a:ext>
            </a:extLst>
          </p:cNvPr>
          <p:cNvSpPr txBox="1">
            <a:spLocks/>
          </p:cNvSpPr>
          <p:nvPr/>
        </p:nvSpPr>
        <p:spPr>
          <a:xfrm>
            <a:off x="1107009" y="3429746"/>
            <a:ext cx="7337862" cy="2648322"/>
          </a:xfrm>
          <a:prstGeom prst="rect">
            <a:avLst/>
          </a:prstGeom>
        </p:spPr>
        <p:txBody>
          <a:bodyPr>
            <a:normAutofit/>
          </a:bodyPr>
          <a:lstStyle>
            <a:defPPr>
              <a:defRPr lang="en-US"/>
            </a:defPPr>
            <a:lvl1pPr indent="0">
              <a:spcBef>
                <a:spcPct val="20000"/>
              </a:spcBef>
              <a:buFont typeface="Arial" pitchFamily="34" charset="0"/>
              <a:buNone/>
              <a:defRPr sz="3600">
                <a:latin typeface="+mj-lt"/>
                <a:cs typeface="Arial" panose="020B0604020202020204" pitchFamily="34" charset="0"/>
              </a:defRPr>
            </a:lvl1pPr>
            <a:lvl2pPr marL="742950" lvl="1"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571500" marR="0" lvl="0" indent="-571500" algn="l" defTabSz="914400" rtl="0" eaLnBrk="1" fontAlgn="auto" latinLnBrk="0" hangingPunct="1">
              <a:lnSpc>
                <a:spcPct val="110000"/>
              </a:lnSpc>
              <a:spcBef>
                <a:spcPts val="600"/>
              </a:spcBef>
              <a:spcAft>
                <a:spcPts val="6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Press Event:</a:t>
            </a:r>
          </a:p>
          <a:p>
            <a:pPr marL="1314450" lvl="1" indent="-571500">
              <a:lnSpc>
                <a:spcPct val="110000"/>
              </a:lnSpc>
              <a:spcBef>
                <a:spcPts val="600"/>
              </a:spcBef>
              <a:spcAft>
                <a:spcPts val="600"/>
              </a:spcAft>
              <a:buFont typeface="Arial" panose="020B0604020202020204" pitchFamily="34" charset="0"/>
              <a:buChar char="•"/>
              <a:defRPr/>
            </a:pPr>
            <a:r>
              <a:rPr kumimoji="0" lang="en-US"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Monday, April 28, 11am</a:t>
            </a:r>
          </a:p>
          <a:p>
            <a:pPr marL="1314450" lvl="1" indent="-571500">
              <a:lnSpc>
                <a:spcPct val="110000"/>
              </a:lnSpc>
              <a:spcBef>
                <a:spcPts val="600"/>
              </a:spcBef>
              <a:spcAft>
                <a:spcPts val="600"/>
              </a:spcAft>
              <a:buFont typeface="Arial" panose="020B0604020202020204" pitchFamily="34" charset="0"/>
              <a:buChar char="•"/>
              <a:defRPr/>
            </a:pPr>
            <a:r>
              <a:rPr kumimoji="0" lang="en-US"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Dow Diamond, Midland</a:t>
            </a:r>
          </a:p>
          <a:p>
            <a:pPr lvl="1" indent="0">
              <a:lnSpc>
                <a:spcPct val="110000"/>
              </a:lnSpc>
              <a:spcBef>
                <a:spcPts val="600"/>
              </a:spcBef>
              <a:spcAft>
                <a:spcPts val="600"/>
              </a:spcAft>
              <a:buNone/>
              <a:defRPr/>
            </a:pPr>
            <a:endParaRPr kumimoji="0" lang="en-US"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869705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alphaModFix amt="50000"/>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a:grpSpLocks noChangeAspect="1"/>
          </p:cNvGrpSpPr>
          <p:nvPr/>
        </p:nvGrpSpPr>
        <p:grpSpPr>
          <a:xfrm>
            <a:off x="10411295" y="-414296"/>
            <a:ext cx="8382586" cy="11264917"/>
            <a:chOff x="0" y="0"/>
            <a:chExt cx="3663950" cy="4923790"/>
          </a:xfrm>
        </p:grpSpPr>
        <p:sp>
          <p:nvSpPr>
            <p:cNvPr id="4" name="Freeform 4"/>
            <p:cNvSpPr/>
            <p:nvPr/>
          </p:nvSpPr>
          <p:spPr>
            <a:xfrm>
              <a:off x="31750" y="31750"/>
              <a:ext cx="3600450" cy="4859020"/>
            </a:xfrm>
            <a:custGeom>
              <a:avLst/>
              <a:gdLst/>
              <a:ahLst/>
              <a:cxnLst/>
              <a:rect l="l" t="t" r="r" b="b"/>
              <a:pathLst>
                <a:path w="3600450" h="485902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a:off x="0" y="0"/>
              <a:ext cx="3663950" cy="4923790"/>
            </a:xfrm>
            <a:custGeom>
              <a:avLst/>
              <a:gdLst/>
              <a:ahLst/>
              <a:cxnLst/>
              <a:rect l="l" t="t" r="r" b="b"/>
              <a:pathLst>
                <a:path w="3663950" h="492379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0066A4"/>
            </a:solidFill>
          </p:spPr>
          <p:txBody>
            <a:bodyPr/>
            <a:lstStyle/>
            <a:p>
              <a:endParaRPr lang="en-US"/>
            </a:p>
          </p:txBody>
        </p:sp>
      </p:grpSp>
      <p:sp>
        <p:nvSpPr>
          <p:cNvPr id="7" name="TextBox 6">
            <a:extLst>
              <a:ext uri="{FF2B5EF4-FFF2-40B4-BE49-F238E27FC236}">
                <a16:creationId xmlns:a16="http://schemas.microsoft.com/office/drawing/2014/main" id="{6DBB925D-30D8-2150-5EB3-26BC0FA994FA}"/>
              </a:ext>
            </a:extLst>
          </p:cNvPr>
          <p:cNvSpPr txBox="1"/>
          <p:nvPr/>
        </p:nvSpPr>
        <p:spPr>
          <a:xfrm>
            <a:off x="977868" y="1884753"/>
            <a:ext cx="8455560" cy="3046988"/>
          </a:xfrm>
          <a:prstGeom prst="rect">
            <a:avLst/>
          </a:prstGeom>
          <a:noFill/>
        </p:spPr>
        <p:txBody>
          <a:bodyPr wrap="square" rtlCol="0">
            <a:spAutoFit/>
          </a:bodyPr>
          <a:lstStyle/>
          <a:p>
            <a:r>
              <a:rPr lang="en-US" sz="9600" b="1" dirty="0">
                <a:latin typeface="Arial" panose="020B0604020202020204" pitchFamily="34" charset="0"/>
                <a:cs typeface="Arial" panose="020B0604020202020204" pitchFamily="34" charset="0"/>
              </a:rPr>
              <a:t>Contract </a:t>
            </a:r>
          </a:p>
          <a:p>
            <a:r>
              <a:rPr lang="en-US" sz="9600" b="1" dirty="0">
                <a:latin typeface="Arial" panose="020B0604020202020204" pitchFamily="34" charset="0"/>
                <a:cs typeface="Arial" panose="020B0604020202020204" pitchFamily="34" charset="0"/>
              </a:rPr>
              <a:t>Issues </a:t>
            </a:r>
          </a:p>
        </p:txBody>
      </p:sp>
      <p:grpSp>
        <p:nvGrpSpPr>
          <p:cNvPr id="11" name="Group 3">
            <a:extLst>
              <a:ext uri="{FF2B5EF4-FFF2-40B4-BE49-F238E27FC236}">
                <a16:creationId xmlns:a16="http://schemas.microsoft.com/office/drawing/2014/main" id="{81A53949-F890-C5D0-4241-109A58B6DDDE}"/>
              </a:ext>
            </a:extLst>
          </p:cNvPr>
          <p:cNvGrpSpPr/>
          <p:nvPr/>
        </p:nvGrpSpPr>
        <p:grpSpPr>
          <a:xfrm rot="5400000">
            <a:off x="2456330" y="2639027"/>
            <a:ext cx="837933" cy="7173676"/>
            <a:chOff x="0" y="0"/>
            <a:chExt cx="220690" cy="1889363"/>
          </a:xfrm>
        </p:grpSpPr>
        <p:sp>
          <p:nvSpPr>
            <p:cNvPr id="12" name="Freeform 4">
              <a:extLst>
                <a:ext uri="{FF2B5EF4-FFF2-40B4-BE49-F238E27FC236}">
                  <a16:creationId xmlns:a16="http://schemas.microsoft.com/office/drawing/2014/main" id="{25860873-3715-F48E-E231-F14F18B59329}"/>
                </a:ext>
              </a:extLst>
            </p:cNvPr>
            <p:cNvSpPr/>
            <p:nvPr/>
          </p:nvSpPr>
          <p:spPr>
            <a:xfrm>
              <a:off x="0" y="0"/>
              <a:ext cx="220690" cy="1889363"/>
            </a:xfrm>
            <a:custGeom>
              <a:avLst/>
              <a:gdLst/>
              <a:ahLst/>
              <a:cxnLst/>
              <a:rect l="l" t="t" r="r" b="b"/>
              <a:pathLst>
                <a:path w="220690" h="1889363">
                  <a:moveTo>
                    <a:pt x="110345" y="0"/>
                  </a:moveTo>
                  <a:lnTo>
                    <a:pt x="110345" y="0"/>
                  </a:lnTo>
                  <a:cubicBezTo>
                    <a:pt x="171287" y="0"/>
                    <a:pt x="220690" y="49403"/>
                    <a:pt x="220690" y="110345"/>
                  </a:cubicBezTo>
                  <a:lnTo>
                    <a:pt x="220690" y="1779018"/>
                  </a:lnTo>
                  <a:cubicBezTo>
                    <a:pt x="220690" y="1839960"/>
                    <a:pt x="171287" y="1889363"/>
                    <a:pt x="110345" y="1889363"/>
                  </a:cubicBezTo>
                  <a:lnTo>
                    <a:pt x="110345" y="1889363"/>
                  </a:lnTo>
                  <a:cubicBezTo>
                    <a:pt x="49403" y="1889363"/>
                    <a:pt x="0" y="1839960"/>
                    <a:pt x="0" y="1779018"/>
                  </a:cubicBezTo>
                  <a:lnTo>
                    <a:pt x="0" y="110345"/>
                  </a:lnTo>
                  <a:cubicBezTo>
                    <a:pt x="0" y="49403"/>
                    <a:pt x="49403" y="0"/>
                    <a:pt x="110345" y="0"/>
                  </a:cubicBezTo>
                  <a:close/>
                </a:path>
              </a:pathLst>
            </a:custGeom>
            <a:solidFill>
              <a:srgbClr val="0066A4"/>
            </a:solidFill>
          </p:spPr>
          <p:txBody>
            <a:bodyPr/>
            <a:lstStyle/>
            <a:p>
              <a:endParaRPr lang="en-US"/>
            </a:p>
          </p:txBody>
        </p:sp>
        <p:sp>
          <p:nvSpPr>
            <p:cNvPr id="13" name="TextBox 5">
              <a:extLst>
                <a:ext uri="{FF2B5EF4-FFF2-40B4-BE49-F238E27FC236}">
                  <a16:creationId xmlns:a16="http://schemas.microsoft.com/office/drawing/2014/main" id="{C1B6CE95-2711-0A00-879B-0151C9E6CDFA}"/>
                </a:ext>
              </a:extLst>
            </p:cNvPr>
            <p:cNvSpPr txBox="1"/>
            <p:nvPr/>
          </p:nvSpPr>
          <p:spPr>
            <a:xfrm>
              <a:off x="0" y="-47625"/>
              <a:ext cx="220690" cy="1936988"/>
            </a:xfrm>
            <a:prstGeom prst="rect">
              <a:avLst/>
            </a:prstGeom>
          </p:spPr>
          <p:txBody>
            <a:bodyPr lIns="50800" tIns="50800" rIns="50800" bIns="50800" rtlCol="0" anchor="ctr"/>
            <a:lstStyle/>
            <a:p>
              <a:pPr algn="ctr">
                <a:lnSpc>
                  <a:spcPts val="2659"/>
                </a:lnSpc>
              </a:pPr>
              <a:endParaRPr/>
            </a:p>
          </p:txBody>
        </p:sp>
      </p:grpSp>
      <p:pic>
        <p:nvPicPr>
          <p:cNvPr id="14" name="Picture 13" descr="Logo&#10;&#10;Description automatically generated">
            <a:extLst>
              <a:ext uri="{FF2B5EF4-FFF2-40B4-BE49-F238E27FC236}">
                <a16:creationId xmlns:a16="http://schemas.microsoft.com/office/drawing/2014/main" id="{EA8BAAEE-5628-718B-05A2-B40CC9269E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9188445"/>
            <a:ext cx="3031791" cy="909537"/>
          </a:xfrm>
          <a:prstGeom prst="rect">
            <a:avLst/>
          </a:prstGeom>
        </p:spPr>
      </p:pic>
    </p:spTree>
    <p:extLst>
      <p:ext uri="{BB962C8B-B14F-4D97-AF65-F5344CB8AC3E}">
        <p14:creationId xmlns:p14="http://schemas.microsoft.com/office/powerpoint/2010/main" val="2112487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2F8A4-7370-2145-5D15-B362109D6828}"/>
            </a:ext>
          </a:extLst>
        </p:cNvPr>
        <p:cNvGrpSpPr/>
        <p:nvPr/>
      </p:nvGrpSpPr>
      <p:grpSpPr>
        <a:xfrm>
          <a:off x="0" y="0"/>
          <a:ext cx="0" cy="0"/>
          <a:chOff x="0" y="0"/>
          <a:chExt cx="0" cy="0"/>
        </a:xfrm>
      </p:grpSpPr>
      <p:sp>
        <p:nvSpPr>
          <p:cNvPr id="12" name="Freeform 2">
            <a:extLst>
              <a:ext uri="{FF2B5EF4-FFF2-40B4-BE49-F238E27FC236}">
                <a16:creationId xmlns:a16="http://schemas.microsoft.com/office/drawing/2014/main" id="{2D3A5220-BB2A-FCA5-8D2E-5C6274F31F3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alphaModFix amt="50000"/>
              <a:extLst>
                <a:ext uri="{28A0092B-C50C-407E-A947-70E740481C1C}">
                  <a14:useLocalDpi xmlns:a14="http://schemas.microsoft.com/office/drawing/2010/main"/>
                </a:ext>
              </a:extLst>
            </a:blip>
            <a:stretch>
              <a:fillRect/>
            </a:stretch>
          </a:blipFill>
        </p:spPr>
        <p:txBody>
          <a:bodyPr/>
          <a:lstStyle/>
          <a:p>
            <a:endParaRPr lang="en-US"/>
          </a:p>
        </p:txBody>
      </p:sp>
      <p:sp>
        <p:nvSpPr>
          <p:cNvPr id="2" name="Freeform 2">
            <a:extLst>
              <a:ext uri="{FF2B5EF4-FFF2-40B4-BE49-F238E27FC236}">
                <a16:creationId xmlns:a16="http://schemas.microsoft.com/office/drawing/2014/main" id="{C5B7EF34-3665-42FB-E27C-D9390EC8C018}"/>
              </a:ext>
            </a:extLst>
          </p:cNvPr>
          <p:cNvSpPr/>
          <p:nvPr/>
        </p:nvSpPr>
        <p:spPr>
          <a:xfrm>
            <a:off x="1668295" y="2833116"/>
            <a:ext cx="14475975" cy="5853679"/>
          </a:xfrm>
          <a:custGeom>
            <a:avLst/>
            <a:gdLst/>
            <a:ahLst/>
            <a:cxnLst/>
            <a:rect l="l" t="t" r="r" b="b"/>
            <a:pathLst>
              <a:path w="18288000" h="10287000">
                <a:moveTo>
                  <a:pt x="0" y="0"/>
                </a:moveTo>
                <a:lnTo>
                  <a:pt x="18288000" y="0"/>
                </a:lnTo>
                <a:lnTo>
                  <a:pt x="18288000" y="10287000"/>
                </a:lnTo>
                <a:lnTo>
                  <a:pt x="0" y="10287000"/>
                </a:lnTo>
                <a:lnTo>
                  <a:pt x="0" y="0"/>
                </a:lnTo>
                <a:close/>
              </a:path>
            </a:pathLst>
          </a:custGeom>
        </p:spPr>
        <p:txBody>
          <a:bodyPr lIns="91440" tIns="45720" rIns="91440" bIns="45720" anchor="t">
            <a:normAutofit/>
          </a:bodyPr>
          <a:lstStyle/>
          <a:p>
            <a:pPr marL="571500" marR="0" lvl="0" indent="-571500" algn="l" defTabSz="914400" rtl="0" eaLnBrk="1" fontAlgn="auto" latinLnBrk="0" hangingPunct="1">
              <a:lnSpc>
                <a:spcPct val="100000"/>
              </a:lnSpc>
              <a:spcBef>
                <a:spcPct val="20000"/>
              </a:spcBef>
              <a:spcAft>
                <a:spcPts val="6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Effective March 17, 2025</a:t>
            </a:r>
          </a:p>
          <a:p>
            <a:pPr marL="571500" marR="0" lvl="0" indent="-571500" algn="l" defTabSz="914400" rtl="0" eaLnBrk="1" fontAlgn="auto" latinLnBrk="0" hangingPunct="1">
              <a:lnSpc>
                <a:spcPct val="100000"/>
              </a:lnSpc>
              <a:spcBef>
                <a:spcPct val="20000"/>
              </a:spcBef>
              <a:spcAft>
                <a:spcPts val="6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Terminates FHWA’s General Waiver for manufactured products from 1983</a:t>
            </a:r>
          </a:p>
          <a:p>
            <a:pPr marL="571500" marR="0" lvl="0" indent="-571500" algn="l" defTabSz="914400" rtl="0" eaLnBrk="1" fontAlgn="auto" latinLnBrk="0" hangingPunct="1">
              <a:lnSpc>
                <a:spcPct val="100000"/>
              </a:lnSpc>
              <a:spcBef>
                <a:spcPct val="20000"/>
              </a:spcBef>
              <a:spcAft>
                <a:spcPts val="6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Current General Waiver will expire on October 1, 2025</a:t>
            </a:r>
          </a:p>
          <a:p>
            <a:pPr marL="571500" marR="0" lvl="0" indent="-571500" algn="l" defTabSz="914400" rtl="0" eaLnBrk="1" fontAlgn="auto" latinLnBrk="0" hangingPunct="1">
              <a:lnSpc>
                <a:spcPct val="100000"/>
              </a:lnSpc>
              <a:spcBef>
                <a:spcPct val="20000"/>
              </a:spcBef>
              <a:spcAft>
                <a:spcPts val="6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New 55 percent domestic content requirement will begin on October 1, 2026</a:t>
            </a:r>
          </a:p>
          <a:p>
            <a:pPr marL="571500" marR="0" lvl="0" indent="-571500" algn="l" defTabSz="914400" rtl="0" eaLnBrk="1" fontAlgn="auto" latinLnBrk="0" hangingPunct="1">
              <a:lnSpc>
                <a:spcPct val="100000"/>
              </a:lnSpc>
              <a:spcBef>
                <a:spcPct val="20000"/>
              </a:spcBef>
              <a:spcAft>
                <a:spcPts val="6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Calibri"/>
                <a:ea typeface="+mn-ea"/>
                <a:cs typeface="Arial"/>
              </a:rPr>
              <a:t>MDOT will work with FHWA on revising special provisions for Buy America and Construction Materials</a:t>
            </a:r>
            <a:endParaRPr kumimoji="0" lang="en-US" sz="4000" b="0" i="0" u="none" strike="noStrike" kern="1200" cap="none" spc="0" normalizeH="0" baseline="0" noProof="0" dirty="0">
              <a:ln>
                <a:noFill/>
              </a:ln>
              <a:solidFill>
                <a:prstClr val="black"/>
              </a:solidFill>
              <a:effectLst/>
              <a:uLnTx/>
              <a:uFillTx/>
              <a:latin typeface="Calibri"/>
              <a:ea typeface="Calibri"/>
              <a:cs typeface="Arial"/>
            </a:endParaRPr>
          </a:p>
        </p:txBody>
      </p:sp>
      <p:grpSp>
        <p:nvGrpSpPr>
          <p:cNvPr id="3" name="Group 3">
            <a:extLst>
              <a:ext uri="{FF2B5EF4-FFF2-40B4-BE49-F238E27FC236}">
                <a16:creationId xmlns:a16="http://schemas.microsoft.com/office/drawing/2014/main" id="{5E52A392-0F0B-FD3E-DEDE-C6F2FF98BF92}"/>
              </a:ext>
            </a:extLst>
          </p:cNvPr>
          <p:cNvGrpSpPr/>
          <p:nvPr/>
        </p:nvGrpSpPr>
        <p:grpSpPr>
          <a:xfrm>
            <a:off x="-7648" y="0"/>
            <a:ext cx="18295648" cy="2194556"/>
            <a:chOff x="0" y="0"/>
            <a:chExt cx="4816593" cy="812800"/>
          </a:xfrm>
          <a:gradFill flip="none" rotWithShape="1">
            <a:gsLst>
              <a:gs pos="0">
                <a:srgbClr val="0066A4">
                  <a:shade val="30000"/>
                  <a:satMod val="115000"/>
                </a:srgbClr>
              </a:gs>
              <a:gs pos="50000">
                <a:srgbClr val="0066A4">
                  <a:shade val="67500"/>
                  <a:satMod val="115000"/>
                </a:srgbClr>
              </a:gs>
              <a:gs pos="100000">
                <a:srgbClr val="0066A4">
                  <a:shade val="100000"/>
                  <a:satMod val="115000"/>
                </a:srgbClr>
              </a:gs>
            </a:gsLst>
            <a:lin ang="8100000" scaled="1"/>
            <a:tileRect/>
          </a:gradFill>
        </p:grpSpPr>
        <p:sp>
          <p:nvSpPr>
            <p:cNvPr id="4" name="Freeform 4">
              <a:extLst>
                <a:ext uri="{FF2B5EF4-FFF2-40B4-BE49-F238E27FC236}">
                  <a16:creationId xmlns:a16="http://schemas.microsoft.com/office/drawing/2014/main" id="{DA86CE19-60AE-8C4B-35D3-9FD826276A94}"/>
                </a:ext>
              </a:extLst>
            </p:cNvPr>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F195C86E-AF38-A1BC-663A-67D7485AAB7D}"/>
                </a:ext>
              </a:extLst>
            </p:cNvPr>
            <p:cNvSpPr txBox="1"/>
            <p:nvPr/>
          </p:nvSpPr>
          <p:spPr>
            <a:xfrm>
              <a:off x="0" y="-47625"/>
              <a:ext cx="4816593" cy="860425"/>
            </a:xfrm>
            <a:prstGeom prst="rect">
              <a:avLst/>
            </a:prstGeom>
            <a:grpFill/>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cxnSp>
        <p:nvCxnSpPr>
          <p:cNvPr id="7" name="Straight Connector 6">
            <a:extLst>
              <a:ext uri="{FF2B5EF4-FFF2-40B4-BE49-F238E27FC236}">
                <a16:creationId xmlns:a16="http://schemas.microsoft.com/office/drawing/2014/main" id="{4ED5612A-FB6D-CA6C-74B3-7422615F3166}"/>
              </a:ext>
            </a:extLst>
          </p:cNvPr>
          <p:cNvCxnSpPr>
            <a:cxnSpLocks/>
          </p:cNvCxnSpPr>
          <p:nvPr/>
        </p:nvCxnSpPr>
        <p:spPr>
          <a:xfrm>
            <a:off x="-7648" y="2199831"/>
            <a:ext cx="18288000" cy="0"/>
          </a:xfrm>
          <a:prstGeom prst="line">
            <a:avLst/>
          </a:prstGeom>
          <a:ln w="38100">
            <a:solidFill>
              <a:srgbClr val="00A261"/>
            </a:solidFill>
          </a:ln>
        </p:spPr>
        <p:style>
          <a:lnRef idx="1">
            <a:schemeClr val="accent1"/>
          </a:lnRef>
          <a:fillRef idx="0">
            <a:schemeClr val="accent1"/>
          </a:fillRef>
          <a:effectRef idx="0">
            <a:schemeClr val="accent1"/>
          </a:effectRef>
          <a:fontRef idx="minor">
            <a:schemeClr val="tx1"/>
          </a:fontRef>
        </p:style>
      </p:cxnSp>
      <p:pic>
        <p:nvPicPr>
          <p:cNvPr id="6" name="Picture 5" descr="Logo&#10;&#10;Description automatically generated">
            <a:extLst>
              <a:ext uri="{FF2B5EF4-FFF2-40B4-BE49-F238E27FC236}">
                <a16:creationId xmlns:a16="http://schemas.microsoft.com/office/drawing/2014/main" id="{EE689665-70EE-49F5-9C45-1B1A95BD76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9188445"/>
            <a:ext cx="3031791" cy="909537"/>
          </a:xfrm>
          <a:prstGeom prst="rect">
            <a:avLst/>
          </a:prstGeom>
        </p:spPr>
      </p:pic>
      <p:sp>
        <p:nvSpPr>
          <p:cNvPr id="8" name="Title 1">
            <a:extLst>
              <a:ext uri="{FF2B5EF4-FFF2-40B4-BE49-F238E27FC236}">
                <a16:creationId xmlns:a16="http://schemas.microsoft.com/office/drawing/2014/main" id="{76E5296E-F760-CB30-DAC6-308D666E6F85}"/>
              </a:ext>
            </a:extLst>
          </p:cNvPr>
          <p:cNvSpPr txBox="1">
            <a:spLocks/>
          </p:cNvSpPr>
          <p:nvPr/>
        </p:nvSpPr>
        <p:spPr>
          <a:xfrm>
            <a:off x="390940" y="759222"/>
            <a:ext cx="14478000" cy="1350196"/>
          </a:xfrm>
          <a:prstGeom prst="rect">
            <a:avLst/>
          </a:prstGeom>
        </p:spPr>
        <p:txBody>
          <a:bodyPr anchor="t">
            <a:normAutofit/>
          </a:bodyPr>
          <a:lstStyle>
            <a:defPPr>
              <a:defRPr lang="en-US"/>
            </a:defPPr>
            <a:lvl1pPr algn="ctr">
              <a:spcBef>
                <a:spcPct val="0"/>
              </a:spcBef>
              <a:buNone/>
              <a:defRPr sz="60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Buy America – Final Rule</a:t>
            </a:r>
          </a:p>
        </p:txBody>
      </p:sp>
      <p:grpSp>
        <p:nvGrpSpPr>
          <p:cNvPr id="9" name="Group 3">
            <a:extLst>
              <a:ext uri="{FF2B5EF4-FFF2-40B4-BE49-F238E27FC236}">
                <a16:creationId xmlns:a16="http://schemas.microsoft.com/office/drawing/2014/main" id="{0E614C4D-0BE6-741E-8EA5-F5C3844687CB}"/>
              </a:ext>
            </a:extLst>
          </p:cNvPr>
          <p:cNvGrpSpPr/>
          <p:nvPr/>
        </p:nvGrpSpPr>
        <p:grpSpPr>
          <a:xfrm>
            <a:off x="1022603" y="3013944"/>
            <a:ext cx="146488" cy="1675250"/>
            <a:chOff x="0" y="0"/>
            <a:chExt cx="38581" cy="441218"/>
          </a:xfrm>
        </p:grpSpPr>
        <p:sp>
          <p:nvSpPr>
            <p:cNvPr id="10" name="Freeform 4">
              <a:extLst>
                <a:ext uri="{FF2B5EF4-FFF2-40B4-BE49-F238E27FC236}">
                  <a16:creationId xmlns:a16="http://schemas.microsoft.com/office/drawing/2014/main" id="{D4741D36-2777-DAEF-4400-AB23F3DBEEE8}"/>
                </a:ext>
              </a:extLst>
            </p:cNvPr>
            <p:cNvSpPr/>
            <p:nvPr/>
          </p:nvSpPr>
          <p:spPr>
            <a:xfrm>
              <a:off x="0" y="0"/>
              <a:ext cx="38581" cy="441218"/>
            </a:xfrm>
            <a:custGeom>
              <a:avLst/>
              <a:gdLst/>
              <a:ahLst/>
              <a:cxnLst/>
              <a:rect l="l" t="t" r="r" b="b"/>
              <a:pathLst>
                <a:path w="38581" h="441218">
                  <a:moveTo>
                    <a:pt x="0" y="0"/>
                  </a:moveTo>
                  <a:lnTo>
                    <a:pt x="38581" y="0"/>
                  </a:lnTo>
                  <a:lnTo>
                    <a:pt x="38581" y="441218"/>
                  </a:lnTo>
                  <a:lnTo>
                    <a:pt x="0" y="441218"/>
                  </a:lnTo>
                  <a:close/>
                </a:path>
              </a:pathLst>
            </a:custGeom>
            <a:solidFill>
              <a:srgbClr val="0066A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5">
              <a:extLst>
                <a:ext uri="{FF2B5EF4-FFF2-40B4-BE49-F238E27FC236}">
                  <a16:creationId xmlns:a16="http://schemas.microsoft.com/office/drawing/2014/main" id="{C0ADFB1C-DBCC-3FE9-12E2-10E47716A0E8}"/>
                </a:ext>
              </a:extLst>
            </p:cNvPr>
            <p:cNvSpPr txBox="1"/>
            <p:nvPr/>
          </p:nvSpPr>
          <p:spPr>
            <a:xfrm>
              <a:off x="0" y="-47625"/>
              <a:ext cx="38581" cy="48884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671235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1903E-C274-B4A2-CAF2-1E8007164C4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6B337DC-22E4-3B76-BFA1-349856FA0DD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alphaModFix amt="50000"/>
              <a:extLst>
                <a:ext uri="{28A0092B-C50C-407E-A947-70E740481C1C}">
                  <a14:useLocalDpi xmlns:a14="http://schemas.microsoft.com/office/drawing/2010/main"/>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3">
            <a:extLst>
              <a:ext uri="{FF2B5EF4-FFF2-40B4-BE49-F238E27FC236}">
                <a16:creationId xmlns:a16="http://schemas.microsoft.com/office/drawing/2014/main" id="{488B0C87-8C55-2FD5-7D4D-767B58B11F0B}"/>
              </a:ext>
            </a:extLst>
          </p:cNvPr>
          <p:cNvGrpSpPr/>
          <p:nvPr/>
        </p:nvGrpSpPr>
        <p:grpSpPr>
          <a:xfrm>
            <a:off x="1107009" y="1028700"/>
            <a:ext cx="146488" cy="1675250"/>
            <a:chOff x="0" y="0"/>
            <a:chExt cx="38581" cy="441218"/>
          </a:xfrm>
        </p:grpSpPr>
        <p:sp>
          <p:nvSpPr>
            <p:cNvPr id="4" name="Freeform 4">
              <a:extLst>
                <a:ext uri="{FF2B5EF4-FFF2-40B4-BE49-F238E27FC236}">
                  <a16:creationId xmlns:a16="http://schemas.microsoft.com/office/drawing/2014/main" id="{563B0BA2-B8CB-840F-10F7-9F7A73AD326C}"/>
                </a:ext>
              </a:extLst>
            </p:cNvPr>
            <p:cNvSpPr/>
            <p:nvPr/>
          </p:nvSpPr>
          <p:spPr>
            <a:xfrm>
              <a:off x="0" y="0"/>
              <a:ext cx="38581" cy="441218"/>
            </a:xfrm>
            <a:custGeom>
              <a:avLst/>
              <a:gdLst/>
              <a:ahLst/>
              <a:cxnLst/>
              <a:rect l="l" t="t" r="r" b="b"/>
              <a:pathLst>
                <a:path w="38581" h="441218">
                  <a:moveTo>
                    <a:pt x="0" y="0"/>
                  </a:moveTo>
                  <a:lnTo>
                    <a:pt x="38581" y="0"/>
                  </a:lnTo>
                  <a:lnTo>
                    <a:pt x="38581" y="441218"/>
                  </a:lnTo>
                  <a:lnTo>
                    <a:pt x="0" y="441218"/>
                  </a:lnTo>
                  <a:close/>
                </a:path>
              </a:pathLst>
            </a:custGeom>
            <a:solidFill>
              <a:srgbClr val="0066A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a:extLst>
                <a:ext uri="{FF2B5EF4-FFF2-40B4-BE49-F238E27FC236}">
                  <a16:creationId xmlns:a16="http://schemas.microsoft.com/office/drawing/2014/main" id="{034BC8DA-50A0-40BE-0656-72522F5B61F5}"/>
                </a:ext>
              </a:extLst>
            </p:cNvPr>
            <p:cNvSpPr txBox="1"/>
            <p:nvPr/>
          </p:nvSpPr>
          <p:spPr>
            <a:xfrm>
              <a:off x="0" y="-47625"/>
              <a:ext cx="38581" cy="488843"/>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5" name="Picture 24" descr="Logo&#10;&#10;Description automatically generated">
            <a:extLst>
              <a:ext uri="{FF2B5EF4-FFF2-40B4-BE49-F238E27FC236}">
                <a16:creationId xmlns:a16="http://schemas.microsoft.com/office/drawing/2014/main" id="{0E40AC04-0AAA-0400-B5FC-032102930E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9188445"/>
            <a:ext cx="3031791" cy="909537"/>
          </a:xfrm>
          <a:prstGeom prst="rect">
            <a:avLst/>
          </a:prstGeom>
        </p:spPr>
      </p:pic>
      <p:sp>
        <p:nvSpPr>
          <p:cNvPr id="26" name="TextBox 25">
            <a:extLst>
              <a:ext uri="{FF2B5EF4-FFF2-40B4-BE49-F238E27FC236}">
                <a16:creationId xmlns:a16="http://schemas.microsoft.com/office/drawing/2014/main" id="{0083DFAC-7435-A80D-CF59-AABE06E1CF93}"/>
              </a:ext>
            </a:extLst>
          </p:cNvPr>
          <p:cNvSpPr txBox="1"/>
          <p:nvPr/>
        </p:nvSpPr>
        <p:spPr>
          <a:xfrm>
            <a:off x="1594774" y="1443782"/>
            <a:ext cx="10856781" cy="923330"/>
          </a:xfrm>
          <a:prstGeom prst="rect">
            <a:avLst/>
          </a:prstGeom>
          <a:noFill/>
        </p:spPr>
        <p:txBody>
          <a:bodyPr wrap="square" rtlCol="0">
            <a:spAutoFit/>
          </a:bodyPr>
          <a:lstStyle>
            <a:defPPr>
              <a:defRPr lang="en-US"/>
            </a:defPPr>
            <a:lvl1pPr>
              <a:defRPr sz="60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Arial" panose="020B0604020202020204" pitchFamily="34" charset="0"/>
                <a:ea typeface="Lato"/>
                <a:cs typeface="Arial" panose="020B0604020202020204" pitchFamily="34" charset="0"/>
                <a:sym typeface="Lato"/>
              </a:rPr>
              <a:t>Preliminary Injunction</a:t>
            </a:r>
            <a:endParaRPr kumimoji="0" lang="en-US" sz="5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 name="TextBox 16">
            <a:extLst>
              <a:ext uri="{FF2B5EF4-FFF2-40B4-BE49-F238E27FC236}">
                <a16:creationId xmlns:a16="http://schemas.microsoft.com/office/drawing/2014/main" id="{6A39A5E7-369C-2158-F861-7BA57F55F776}"/>
              </a:ext>
            </a:extLst>
          </p:cNvPr>
          <p:cNvSpPr txBox="1"/>
          <p:nvPr/>
        </p:nvSpPr>
        <p:spPr>
          <a:xfrm>
            <a:off x="1253497" y="3052791"/>
            <a:ext cx="8078516" cy="5121402"/>
          </a:xfrm>
          <a:prstGeom prst="rect">
            <a:avLst/>
          </a:prstGeom>
          <a:ln>
            <a:noFill/>
          </a:ln>
        </p:spPr>
        <p:txBody>
          <a:bodyPr wrap="square" lIns="0" tIns="0" rIns="0" bIns="0" rtlCol="0" anchor="t">
            <a:spAutoFit/>
          </a:bodyPr>
          <a:lstStyle>
            <a:defPPr>
              <a:defRPr lang="en-US"/>
            </a:defPPr>
            <a:lvl1pPr marL="457200" marR="0" lvl="0" indent="-457200" fontAlgn="auto">
              <a:lnSpc>
                <a:spcPts val="4024"/>
              </a:lnSpc>
              <a:spcBef>
                <a:spcPct val="0"/>
              </a:spcBef>
              <a:spcAft>
                <a:spcPts val="0"/>
              </a:spcAft>
              <a:buClrTx/>
              <a:buSzTx/>
              <a:buFont typeface="Arial" panose="020B0604020202020204" pitchFamily="34" charset="0"/>
              <a:buChar char="•"/>
              <a:tabLst/>
              <a:defRPr kumimoji="0" sz="3200" b="0" i="0" u="none" strike="noStrike" cap="none" spc="0" normalizeH="0" baseline="0">
                <a:ln>
                  <a:noFill/>
                </a:ln>
                <a:solidFill>
                  <a:srgbClr val="000000"/>
                </a:solidFill>
                <a:effectLst/>
                <a:uLnTx/>
                <a:uFillTx/>
                <a:latin typeface="Calibri"/>
                <a:ea typeface="Poppins"/>
                <a:cs typeface="Poppins"/>
              </a:defRPr>
            </a:lvl1pPr>
          </a:lstStyle>
          <a:p>
            <a:pPr marL="571500" marR="0" lvl="0" indent="-5715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Calibri"/>
                <a:cs typeface="Poppins"/>
              </a:rPr>
              <a:t>​</a:t>
            </a:r>
            <a:r>
              <a:rPr kumimoji="0" 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Plaintiffs are</a:t>
            </a:r>
            <a:r>
              <a:rPr lang="en-US" sz="3200" dirty="0">
                <a:solidFill>
                  <a:prstClr val="black"/>
                </a:solidFill>
                <a:latin typeface="Calibri"/>
              </a:rPr>
              <a:t> t</a:t>
            </a:r>
            <a:r>
              <a:rPr kumimoji="0" lang="en-US" sz="3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wo Indiana based non-DBE contractors, claiming program unlawfully discriminates on race and gender.</a:t>
            </a:r>
          </a:p>
          <a:p>
            <a:pPr marL="571500" marR="0" lvl="0" indent="-5715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3200" dirty="0">
                <a:solidFill>
                  <a:prstClr val="black"/>
                </a:solidFill>
                <a:latin typeface="Calibri"/>
              </a:rPr>
              <a:t>On specific contracts which plaintiffs intend to submit a quote, DBE goal is set to zero.</a:t>
            </a:r>
          </a:p>
          <a:p>
            <a:pPr marL="571500" marR="0" lvl="0" indent="-5715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solidFill>
                  <a:prstClr val="black"/>
                </a:solidFill>
              </a:rPr>
              <a:t>Except for any such contracts that are identified by the Plaintiffs, the DBE Program will continue to operate pursuant to the applicable DBE regulations at 49 CFR part 26 and approved DBE programs</a:t>
            </a:r>
          </a:p>
        </p:txBody>
      </p:sp>
      <p:grpSp>
        <p:nvGrpSpPr>
          <p:cNvPr id="37" name="Group 3">
            <a:extLst>
              <a:ext uri="{FF2B5EF4-FFF2-40B4-BE49-F238E27FC236}">
                <a16:creationId xmlns:a16="http://schemas.microsoft.com/office/drawing/2014/main" id="{58CC5ACD-F976-5B56-FB90-BE2C3205B43F}"/>
              </a:ext>
            </a:extLst>
          </p:cNvPr>
          <p:cNvGrpSpPr/>
          <p:nvPr/>
        </p:nvGrpSpPr>
        <p:grpSpPr>
          <a:xfrm rot="16200000">
            <a:off x="16762025" y="-2319998"/>
            <a:ext cx="837933" cy="7173676"/>
            <a:chOff x="0" y="0"/>
            <a:chExt cx="220690" cy="1889363"/>
          </a:xfrm>
        </p:grpSpPr>
        <p:sp>
          <p:nvSpPr>
            <p:cNvPr id="38" name="Freeform 4">
              <a:extLst>
                <a:ext uri="{FF2B5EF4-FFF2-40B4-BE49-F238E27FC236}">
                  <a16:creationId xmlns:a16="http://schemas.microsoft.com/office/drawing/2014/main" id="{295D54A8-A3FF-6D21-6033-A6E6DB4A8245}"/>
                </a:ext>
              </a:extLst>
            </p:cNvPr>
            <p:cNvSpPr/>
            <p:nvPr/>
          </p:nvSpPr>
          <p:spPr>
            <a:xfrm>
              <a:off x="0" y="0"/>
              <a:ext cx="220690" cy="1889363"/>
            </a:xfrm>
            <a:custGeom>
              <a:avLst/>
              <a:gdLst/>
              <a:ahLst/>
              <a:cxnLst/>
              <a:rect l="l" t="t" r="r" b="b"/>
              <a:pathLst>
                <a:path w="220690" h="1889363">
                  <a:moveTo>
                    <a:pt x="110345" y="0"/>
                  </a:moveTo>
                  <a:lnTo>
                    <a:pt x="110345" y="0"/>
                  </a:lnTo>
                  <a:cubicBezTo>
                    <a:pt x="171287" y="0"/>
                    <a:pt x="220690" y="49403"/>
                    <a:pt x="220690" y="110345"/>
                  </a:cubicBezTo>
                  <a:lnTo>
                    <a:pt x="220690" y="1779018"/>
                  </a:lnTo>
                  <a:cubicBezTo>
                    <a:pt x="220690" y="1839960"/>
                    <a:pt x="171287" y="1889363"/>
                    <a:pt x="110345" y="1889363"/>
                  </a:cubicBezTo>
                  <a:lnTo>
                    <a:pt x="110345" y="1889363"/>
                  </a:lnTo>
                  <a:cubicBezTo>
                    <a:pt x="49403" y="1889363"/>
                    <a:pt x="0" y="1839960"/>
                    <a:pt x="0" y="1779018"/>
                  </a:cubicBezTo>
                  <a:lnTo>
                    <a:pt x="0" y="110345"/>
                  </a:lnTo>
                  <a:cubicBezTo>
                    <a:pt x="0" y="49403"/>
                    <a:pt x="49403" y="0"/>
                    <a:pt x="110345" y="0"/>
                  </a:cubicBezTo>
                  <a:close/>
                </a:path>
              </a:pathLst>
            </a:custGeom>
            <a:solidFill>
              <a:srgbClr val="0066A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 name="TextBox 5">
              <a:extLst>
                <a:ext uri="{FF2B5EF4-FFF2-40B4-BE49-F238E27FC236}">
                  <a16:creationId xmlns:a16="http://schemas.microsoft.com/office/drawing/2014/main" id="{0D8DDB37-0BA5-1560-DC92-62D2E9A00D0A}"/>
                </a:ext>
              </a:extLst>
            </p:cNvPr>
            <p:cNvSpPr txBox="1"/>
            <p:nvPr/>
          </p:nvSpPr>
          <p:spPr>
            <a:xfrm>
              <a:off x="0" y="-47625"/>
              <a:ext cx="220690" cy="193698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 name="Picture 5" descr="Text&#10;&#10;Description automatically generated">
            <a:extLst>
              <a:ext uri="{FF2B5EF4-FFF2-40B4-BE49-F238E27FC236}">
                <a16:creationId xmlns:a16="http://schemas.microsoft.com/office/drawing/2014/main" id="{F1428674-04DE-69CA-7A7E-40300401B0E1}"/>
              </a:ext>
            </a:extLst>
          </p:cNvPr>
          <p:cNvPicPr>
            <a:picLocks noChangeAspect="1"/>
          </p:cNvPicPr>
          <p:nvPr/>
        </p:nvPicPr>
        <p:blipFill>
          <a:blip r:embed="rId5">
            <a:extLst>
              <a:ext uri="{28A0092B-C50C-407E-A947-70E740481C1C}">
                <a14:useLocalDpi xmlns:a14="http://schemas.microsoft.com/office/drawing/2010/main" val="0"/>
              </a:ext>
            </a:extLst>
          </a:blip>
          <a:srcRect l="1236"/>
          <a:stretch/>
        </p:blipFill>
        <p:spPr>
          <a:xfrm>
            <a:off x="9393375" y="460926"/>
            <a:ext cx="8078516" cy="936514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34026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66A4"/>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alphaModFix amt="43999"/>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2202643" y="3046883"/>
            <a:ext cx="13882714" cy="3467762"/>
            <a:chOff x="0" y="0"/>
            <a:chExt cx="3656353" cy="913320"/>
          </a:xfrm>
        </p:grpSpPr>
        <p:sp>
          <p:nvSpPr>
            <p:cNvPr id="4" name="Freeform 4"/>
            <p:cNvSpPr/>
            <p:nvPr/>
          </p:nvSpPr>
          <p:spPr>
            <a:xfrm>
              <a:off x="0" y="0"/>
              <a:ext cx="3656353" cy="913320"/>
            </a:xfrm>
            <a:custGeom>
              <a:avLst/>
              <a:gdLst/>
              <a:ahLst/>
              <a:cxnLst/>
              <a:rect l="l" t="t" r="r" b="b"/>
              <a:pathLst>
                <a:path w="3656353" h="913320">
                  <a:moveTo>
                    <a:pt x="28441" y="0"/>
                  </a:moveTo>
                  <a:lnTo>
                    <a:pt x="3627912" y="0"/>
                  </a:lnTo>
                  <a:cubicBezTo>
                    <a:pt x="3643619" y="0"/>
                    <a:pt x="3656353" y="12733"/>
                    <a:pt x="3656353" y="28441"/>
                  </a:cubicBezTo>
                  <a:lnTo>
                    <a:pt x="3656353" y="884879"/>
                  </a:lnTo>
                  <a:cubicBezTo>
                    <a:pt x="3656353" y="892422"/>
                    <a:pt x="3653356" y="899656"/>
                    <a:pt x="3648023" y="904990"/>
                  </a:cubicBezTo>
                  <a:cubicBezTo>
                    <a:pt x="3642689" y="910324"/>
                    <a:pt x="3635455" y="913320"/>
                    <a:pt x="3627912" y="913320"/>
                  </a:cubicBezTo>
                  <a:lnTo>
                    <a:pt x="28441" y="913320"/>
                  </a:lnTo>
                  <a:cubicBezTo>
                    <a:pt x="12733" y="913320"/>
                    <a:pt x="0" y="900587"/>
                    <a:pt x="0" y="884879"/>
                  </a:cubicBezTo>
                  <a:lnTo>
                    <a:pt x="0" y="28441"/>
                  </a:lnTo>
                  <a:cubicBezTo>
                    <a:pt x="0" y="12733"/>
                    <a:pt x="12733" y="0"/>
                    <a:pt x="28441" y="0"/>
                  </a:cubicBezTo>
                  <a:close/>
                </a:path>
              </a:pathLst>
            </a:custGeom>
            <a:solidFill>
              <a:srgbClr val="FFFFFF"/>
            </a:solidFill>
          </p:spPr>
          <p:txBody>
            <a:bodyPr/>
            <a:lstStyle/>
            <a:p>
              <a:endParaRPr lang="en-US"/>
            </a:p>
          </p:txBody>
        </p:sp>
        <p:sp>
          <p:nvSpPr>
            <p:cNvPr id="5" name="TextBox 5"/>
            <p:cNvSpPr txBox="1"/>
            <p:nvPr/>
          </p:nvSpPr>
          <p:spPr>
            <a:xfrm>
              <a:off x="0" y="-47625"/>
              <a:ext cx="3656353" cy="960945"/>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3423739" y="3480090"/>
            <a:ext cx="11440521" cy="1801968"/>
          </a:xfrm>
          <a:prstGeom prst="rect">
            <a:avLst/>
          </a:prstGeom>
        </p:spPr>
        <p:txBody>
          <a:bodyPr lIns="0" tIns="0" rIns="0" bIns="0" rtlCol="0" anchor="t">
            <a:spAutoFit/>
          </a:bodyPr>
          <a:lstStyle/>
          <a:p>
            <a:pPr algn="ctr">
              <a:lnSpc>
                <a:spcPts val="15386"/>
              </a:lnSpc>
            </a:pPr>
            <a:r>
              <a:rPr lang="en-US" sz="10990" b="1">
                <a:solidFill>
                  <a:srgbClr val="000000"/>
                </a:solidFill>
                <a:latin typeface="Arial" panose="020B0604020202020204" pitchFamily="34" charset="0"/>
                <a:ea typeface="League Spartan"/>
                <a:cs typeface="Arial" panose="020B0604020202020204" pitchFamily="34" charset="0"/>
                <a:sym typeface="League Spartan"/>
              </a:rPr>
              <a:t>THANK YOU</a:t>
            </a:r>
          </a:p>
        </p:txBody>
      </p:sp>
      <p:sp>
        <p:nvSpPr>
          <p:cNvPr id="7" name="TextBox 7"/>
          <p:cNvSpPr txBox="1"/>
          <p:nvPr/>
        </p:nvSpPr>
        <p:spPr>
          <a:xfrm>
            <a:off x="5379206" y="5269197"/>
            <a:ext cx="7529587" cy="846386"/>
          </a:xfrm>
          <a:prstGeom prst="rect">
            <a:avLst/>
          </a:prstGeom>
        </p:spPr>
        <p:txBody>
          <a:bodyPr lIns="0" tIns="0" rIns="0" bIns="0" rtlCol="0" anchor="t">
            <a:spAutoFit/>
          </a:bodyPr>
          <a:lstStyle/>
          <a:p>
            <a:pPr marL="0" lvl="0" indent="0" algn="ctr">
              <a:lnSpc>
                <a:spcPts val="6586"/>
              </a:lnSpc>
              <a:spcBef>
                <a:spcPct val="0"/>
              </a:spcBef>
            </a:pPr>
            <a:r>
              <a:rPr lang="en-US" sz="6000" i="1">
                <a:solidFill>
                  <a:srgbClr val="000000"/>
                </a:solidFill>
                <a:latin typeface="+mj-lt"/>
                <a:ea typeface="Canva Sans"/>
                <a:cs typeface="Canva Sans"/>
                <a:sym typeface="Canva Sans"/>
              </a:rPr>
              <a:t>Questions? </a:t>
            </a:r>
          </a:p>
        </p:txBody>
      </p:sp>
      <p:pic>
        <p:nvPicPr>
          <p:cNvPr id="9" name="Picture 8" descr="A picture containing text, clipart&#10;&#10;Description automatically generated">
            <a:extLst>
              <a:ext uri="{FF2B5EF4-FFF2-40B4-BE49-F238E27FC236}">
                <a16:creationId xmlns:a16="http://schemas.microsoft.com/office/drawing/2014/main" id="{357536FD-2BAD-A584-318F-3CFE85156C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176" y="9249833"/>
            <a:ext cx="3039557" cy="91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66A4"/>
        </a:solidFill>
        <a:effectLst/>
      </p:bgPr>
    </p:bg>
    <p:spTree>
      <p:nvGrpSpPr>
        <p:cNvPr id="1" name=""/>
        <p:cNvGrpSpPr/>
        <p:nvPr/>
      </p:nvGrpSpPr>
      <p:grpSpPr>
        <a:xfrm>
          <a:off x="0" y="0"/>
          <a:ext cx="0" cy="0"/>
          <a:chOff x="0" y="0"/>
          <a:chExt cx="0" cy="0"/>
        </a:xfrm>
      </p:grpSpPr>
      <p:pic>
        <p:nvPicPr>
          <p:cNvPr id="12" name="Picture 11" descr="A picture containing grass, sky, outdoor, mountain&#10;&#10;Description automatically generated">
            <a:extLst>
              <a:ext uri="{FF2B5EF4-FFF2-40B4-BE49-F238E27FC236}">
                <a16:creationId xmlns:a16="http://schemas.microsoft.com/office/drawing/2014/main" id="{982631E3-F2E3-96B0-3AD1-C841DB6ED915}"/>
              </a:ext>
            </a:extLst>
          </p:cNvPr>
          <p:cNvPicPr>
            <a:picLocks noChangeAspect="1"/>
          </p:cNvPicPr>
          <p:nvPr/>
        </p:nvPicPr>
        <p:blipFill>
          <a:blip r:embed="rId2" cstate="email">
            <a:alphaModFix amt="20000"/>
            <a:extLst>
              <a:ext uri="{28A0092B-C50C-407E-A947-70E740481C1C}">
                <a14:useLocalDpi xmlns:a14="http://schemas.microsoft.com/office/drawing/2010/main"/>
              </a:ext>
            </a:extLst>
          </a:blip>
          <a:srcRect/>
          <a:stretch/>
        </p:blipFill>
        <p:spPr>
          <a:xfrm>
            <a:off x="0" y="0"/>
            <a:ext cx="18288000" cy="10287000"/>
          </a:xfrm>
          <a:prstGeom prst="rect">
            <a:avLst/>
          </a:prstGeom>
        </p:spPr>
      </p:pic>
      <p:pic>
        <p:nvPicPr>
          <p:cNvPr id="10" name="Picture 9">
            <a:extLst>
              <a:ext uri="{FF2B5EF4-FFF2-40B4-BE49-F238E27FC236}">
                <a16:creationId xmlns:a16="http://schemas.microsoft.com/office/drawing/2014/main" id="{6731E1BC-DFA6-12C2-ED02-0FF9C1425076}"/>
              </a:ext>
            </a:extLst>
          </p:cNvPr>
          <p:cNvPicPr>
            <a:picLocks noChangeAspect="1"/>
          </p:cNvPicPr>
          <p:nvPr/>
        </p:nvPicPr>
        <p:blipFill>
          <a:blip r:embed="rId3"/>
          <a:stretch>
            <a:fillRect/>
          </a:stretch>
        </p:blipFill>
        <p:spPr>
          <a:xfrm>
            <a:off x="2748812" y="219771"/>
            <a:ext cx="12790376" cy="9847458"/>
          </a:xfrm>
          <a:prstGeom prst="rect">
            <a:avLst/>
          </a:prstGeom>
          <a:ln w="28575">
            <a:solidFill>
              <a:srgbClr val="00A261"/>
            </a:solidFill>
          </a:ln>
          <a:effectLst>
            <a:outerShdw blurRad="63500" sx="102000" sy="102000" algn="ctr"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alphaModFix amt="50000"/>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p:cNvGrpSpPr/>
          <p:nvPr/>
        </p:nvGrpSpPr>
        <p:grpSpPr>
          <a:xfrm>
            <a:off x="1107009" y="1028700"/>
            <a:ext cx="146488" cy="1675250"/>
            <a:chOff x="0" y="0"/>
            <a:chExt cx="38581" cy="441218"/>
          </a:xfrm>
        </p:grpSpPr>
        <p:sp>
          <p:nvSpPr>
            <p:cNvPr id="4" name="Freeform 4"/>
            <p:cNvSpPr/>
            <p:nvPr/>
          </p:nvSpPr>
          <p:spPr>
            <a:xfrm>
              <a:off x="0" y="0"/>
              <a:ext cx="38581" cy="441218"/>
            </a:xfrm>
            <a:custGeom>
              <a:avLst/>
              <a:gdLst/>
              <a:ahLst/>
              <a:cxnLst/>
              <a:rect l="l" t="t" r="r" b="b"/>
              <a:pathLst>
                <a:path w="38581" h="441218">
                  <a:moveTo>
                    <a:pt x="0" y="0"/>
                  </a:moveTo>
                  <a:lnTo>
                    <a:pt x="38581" y="0"/>
                  </a:lnTo>
                  <a:lnTo>
                    <a:pt x="38581" y="441218"/>
                  </a:lnTo>
                  <a:lnTo>
                    <a:pt x="0" y="441218"/>
                  </a:lnTo>
                  <a:close/>
                </a:path>
              </a:pathLst>
            </a:custGeom>
            <a:solidFill>
              <a:srgbClr val="0066A4"/>
            </a:solidFill>
          </p:spPr>
          <p:txBody>
            <a:bodyPr/>
            <a:lstStyle/>
            <a:p>
              <a:endParaRPr lang="en-US"/>
            </a:p>
          </p:txBody>
        </p:sp>
        <p:sp>
          <p:nvSpPr>
            <p:cNvPr id="5" name="TextBox 5"/>
            <p:cNvSpPr txBox="1"/>
            <p:nvPr/>
          </p:nvSpPr>
          <p:spPr>
            <a:xfrm>
              <a:off x="0" y="-47625"/>
              <a:ext cx="38581" cy="488843"/>
            </a:xfrm>
            <a:prstGeom prst="rect">
              <a:avLst/>
            </a:prstGeom>
          </p:spPr>
          <p:txBody>
            <a:bodyPr lIns="50800" tIns="50800" rIns="50800" bIns="50800" rtlCol="0" anchor="ctr"/>
            <a:lstStyle/>
            <a:p>
              <a:pPr algn="ctr">
                <a:lnSpc>
                  <a:spcPts val="2659"/>
                </a:lnSpc>
              </a:pPr>
              <a:endParaRPr/>
            </a:p>
          </p:txBody>
        </p:sp>
      </p:grpSp>
      <p:grpSp>
        <p:nvGrpSpPr>
          <p:cNvPr id="6" name="Group 6"/>
          <p:cNvGrpSpPr>
            <a:grpSpLocks noGrp="1" noUngrp="1" noRot="1" noMove="1" noResize="1"/>
          </p:cNvGrpSpPr>
          <p:nvPr/>
        </p:nvGrpSpPr>
        <p:grpSpPr>
          <a:xfrm>
            <a:off x="14843067" y="-1635426"/>
            <a:ext cx="2457537" cy="11922425"/>
            <a:chOff x="0" y="-47625"/>
            <a:chExt cx="647253" cy="3140062"/>
          </a:xfrm>
        </p:grpSpPr>
        <p:sp>
          <p:nvSpPr>
            <p:cNvPr id="7" name="Freeform 7"/>
            <p:cNvSpPr>
              <a:spLocks/>
            </p:cNvSpPr>
            <p:nvPr/>
          </p:nvSpPr>
          <p:spPr>
            <a:xfrm>
              <a:off x="462448" y="912"/>
              <a:ext cx="184805" cy="3091525"/>
            </a:xfrm>
            <a:custGeom>
              <a:avLst/>
              <a:gdLst/>
              <a:ahLst/>
              <a:cxnLst/>
              <a:rect l="l" t="t" r="r" b="b"/>
              <a:pathLst>
                <a:path w="184805" h="3091525">
                  <a:moveTo>
                    <a:pt x="0" y="0"/>
                  </a:moveTo>
                  <a:lnTo>
                    <a:pt x="184805" y="0"/>
                  </a:lnTo>
                  <a:lnTo>
                    <a:pt x="184805" y="3091525"/>
                  </a:lnTo>
                  <a:lnTo>
                    <a:pt x="0" y="3091525"/>
                  </a:lnTo>
                  <a:close/>
                </a:path>
              </a:pathLst>
            </a:custGeom>
            <a:solidFill>
              <a:srgbClr val="0066A4"/>
            </a:solidFill>
          </p:spPr>
          <p:txBody>
            <a:bodyPr/>
            <a:lstStyle/>
            <a:p>
              <a:endParaRPr lang="en-US"/>
            </a:p>
          </p:txBody>
        </p:sp>
        <p:sp>
          <p:nvSpPr>
            <p:cNvPr id="8" name="TextBox 8"/>
            <p:cNvSpPr txBox="1">
              <a:spLocks noGrp="1" noRot="1" noMove="1" noResize="1" noEditPoints="1" noAdjustHandles="1" noChangeArrowheads="1" noChangeShapeType="1"/>
            </p:cNvSpPr>
            <p:nvPr/>
          </p:nvSpPr>
          <p:spPr>
            <a:xfrm>
              <a:off x="0" y="-47625"/>
              <a:ext cx="184805" cy="3139150"/>
            </a:xfrm>
            <a:prstGeom prst="rect">
              <a:avLst/>
            </a:prstGeom>
          </p:spPr>
          <p:txBody>
            <a:bodyPr lIns="50800" tIns="50800" rIns="50800" bIns="50800" rtlCol="0" anchor="ctr"/>
            <a:lstStyle/>
            <a:p>
              <a:pPr algn="ctr">
                <a:lnSpc>
                  <a:spcPts val="2659"/>
                </a:lnSpc>
              </a:pPr>
              <a:endParaRPr/>
            </a:p>
          </p:txBody>
        </p:sp>
      </p:grpSp>
      <p:pic>
        <p:nvPicPr>
          <p:cNvPr id="15" name="Picture 14" descr="Logo&#10;&#10;Description automatically generated">
            <a:extLst>
              <a:ext uri="{FF2B5EF4-FFF2-40B4-BE49-F238E27FC236}">
                <a16:creationId xmlns:a16="http://schemas.microsoft.com/office/drawing/2014/main" id="{7B102856-93F4-44B1-1C80-D8CBCAD3F1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9188445"/>
            <a:ext cx="3031791" cy="909537"/>
          </a:xfrm>
          <a:prstGeom prst="rect">
            <a:avLst/>
          </a:prstGeom>
        </p:spPr>
      </p:pic>
      <p:sp>
        <p:nvSpPr>
          <p:cNvPr id="16" name="Rectangle 3">
            <a:extLst>
              <a:ext uri="{FF2B5EF4-FFF2-40B4-BE49-F238E27FC236}">
                <a16:creationId xmlns:a16="http://schemas.microsoft.com/office/drawing/2014/main" id="{2378A885-F5F7-5766-D847-1EF3C44CDBB5}"/>
              </a:ext>
            </a:extLst>
          </p:cNvPr>
          <p:cNvSpPr txBox="1">
            <a:spLocks noChangeArrowheads="1"/>
          </p:cNvSpPr>
          <p:nvPr/>
        </p:nvSpPr>
        <p:spPr>
          <a:xfrm>
            <a:off x="1668295" y="3101214"/>
            <a:ext cx="7525651" cy="7411632"/>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4"/>
              </a:lnSpc>
              <a:spcBef>
                <a:spcPct val="0"/>
              </a:spcBef>
              <a:buNone/>
            </a:pPr>
            <a:r>
              <a:rPr lang="en-US" sz="3200" dirty="0">
                <a:solidFill>
                  <a:srgbClr val="000000"/>
                </a:solidFill>
                <a:latin typeface="+mj-lt"/>
                <a:ea typeface="Poppins"/>
                <a:cs typeface="Poppins"/>
                <a:sym typeface="Poppins"/>
              </a:rPr>
              <a:t>Trunkline Only</a:t>
            </a:r>
          </a:p>
          <a:p>
            <a:pPr marL="0" indent="0">
              <a:lnSpc>
                <a:spcPts val="4024"/>
              </a:lnSpc>
              <a:spcBef>
                <a:spcPct val="0"/>
              </a:spcBef>
              <a:buNone/>
            </a:pPr>
            <a:endParaRPr lang="en-US" sz="3200" dirty="0">
              <a:solidFill>
                <a:srgbClr val="000000"/>
              </a:solidFill>
              <a:latin typeface="+mj-lt"/>
              <a:ea typeface="Poppins"/>
              <a:cs typeface="Poppins"/>
              <a:sym typeface="Poppins"/>
            </a:endParaRPr>
          </a:p>
          <a:p>
            <a:pPr marL="0" indent="0">
              <a:lnSpc>
                <a:spcPts val="4024"/>
              </a:lnSpc>
              <a:spcBef>
                <a:spcPct val="0"/>
              </a:spcBef>
              <a:buNone/>
            </a:pPr>
            <a:r>
              <a:rPr lang="en-US" sz="3200" dirty="0">
                <a:solidFill>
                  <a:srgbClr val="000000"/>
                </a:solidFill>
                <a:latin typeface="+mj-lt"/>
                <a:ea typeface="Poppins"/>
                <a:cs typeface="Poppins"/>
                <a:sym typeface="Poppins"/>
              </a:rPr>
              <a:t>*This Information Represents the Total Number of Projects and Dollars scheduled to be let in each month </a:t>
            </a:r>
          </a:p>
          <a:p>
            <a:pPr>
              <a:lnSpc>
                <a:spcPts val="4024"/>
              </a:lnSpc>
              <a:spcBef>
                <a:spcPct val="0"/>
              </a:spcBef>
            </a:pPr>
            <a:endParaRPr lang="en-US" sz="3200" dirty="0">
              <a:solidFill>
                <a:srgbClr val="000000"/>
              </a:solidFill>
              <a:latin typeface="+mj-lt"/>
              <a:ea typeface="Poppins"/>
              <a:cs typeface="Poppins"/>
              <a:sym typeface="Poppins"/>
            </a:endParaRPr>
          </a:p>
          <a:p>
            <a:pPr marL="0" indent="0">
              <a:lnSpc>
                <a:spcPts val="4024"/>
              </a:lnSpc>
              <a:spcBef>
                <a:spcPct val="0"/>
              </a:spcBef>
              <a:buNone/>
            </a:pPr>
            <a:r>
              <a:rPr lang="en-US" sz="3200" dirty="0">
                <a:solidFill>
                  <a:srgbClr val="000000"/>
                </a:solidFill>
                <a:latin typeface="+mj-lt"/>
                <a:ea typeface="Poppins"/>
                <a:cs typeface="Poppins"/>
                <a:sym typeface="Poppins"/>
              </a:rPr>
              <a:t>Therefore, the sum of values will not directly correlate to program year budgets, and this information is always subject to change. </a:t>
            </a:r>
          </a:p>
          <a:p>
            <a:pPr lvl="1">
              <a:lnSpc>
                <a:spcPct val="150000"/>
              </a:lnSpc>
              <a:spcBef>
                <a:spcPts val="600"/>
              </a:spcBef>
              <a:spcAft>
                <a:spcPts val="600"/>
              </a:spcAft>
              <a:buFont typeface="Wingdings" panose="05000000000000000000" pitchFamily="2" charset="2"/>
              <a:buChar char="§"/>
            </a:pPr>
            <a:endParaRPr lang="en-US" altLang="en-US" sz="3200" dirty="0">
              <a:latin typeface="Arial" panose="020B0604020202020204" pitchFamily="34" charset="0"/>
              <a:cs typeface="Arial" panose="020B0604020202020204" pitchFamily="34" charset="0"/>
            </a:endParaRPr>
          </a:p>
          <a:p>
            <a:pPr marL="231775" lvl="1" indent="0">
              <a:lnSpc>
                <a:spcPct val="150000"/>
              </a:lnSpc>
              <a:spcBef>
                <a:spcPts val="600"/>
              </a:spcBef>
              <a:spcAft>
                <a:spcPts val="600"/>
              </a:spcAft>
              <a:buFont typeface="Arial" panose="020B0604020202020204" pitchFamily="34" charset="0"/>
              <a:buNone/>
            </a:pPr>
            <a:endParaRPr lang="en-US" altLang="en-US" sz="3200" dirty="0">
              <a:latin typeface="Arial" panose="020B0604020202020204" pitchFamily="34" charset="0"/>
              <a:cs typeface="Arial" panose="020B0604020202020204" pitchFamily="34" charset="0"/>
            </a:endParaRPr>
          </a:p>
          <a:p>
            <a:pPr>
              <a:lnSpc>
                <a:spcPct val="150000"/>
              </a:lnSpc>
              <a:spcBef>
                <a:spcPts val="600"/>
              </a:spcBef>
              <a:spcAft>
                <a:spcPts val="600"/>
              </a:spcAft>
              <a:buFont typeface="Wingdings" panose="05000000000000000000" pitchFamily="2" charset="2"/>
              <a:buChar char="§"/>
            </a:pPr>
            <a:endParaRPr lang="en-US" altLang="en-US" sz="36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53637A10-D0A9-BD0F-35EF-ACD35BA7C1F9}"/>
              </a:ext>
            </a:extLst>
          </p:cNvPr>
          <p:cNvSpPr txBox="1"/>
          <p:nvPr/>
        </p:nvSpPr>
        <p:spPr>
          <a:xfrm>
            <a:off x="1574320" y="1028700"/>
            <a:ext cx="10144067" cy="1754326"/>
          </a:xfrm>
          <a:prstGeom prst="rect">
            <a:avLst/>
          </a:prstGeom>
          <a:noFill/>
        </p:spPr>
        <p:txBody>
          <a:bodyPr wrap="square" rtlCol="0">
            <a:spAutoFit/>
          </a:bodyPr>
          <a:lstStyle/>
          <a:p>
            <a:r>
              <a:rPr lang="en-US" sz="5400" b="1" dirty="0">
                <a:solidFill>
                  <a:srgbClr val="000000"/>
                </a:solidFill>
                <a:latin typeface="Arial" panose="020B0604020202020204" pitchFamily="34" charset="0"/>
                <a:ea typeface="Lato"/>
                <a:cs typeface="Arial" panose="020B0604020202020204" pitchFamily="34" charset="0"/>
                <a:sym typeface="Lato"/>
              </a:rPr>
              <a:t>2025 </a:t>
            </a:r>
          </a:p>
          <a:p>
            <a:r>
              <a:rPr lang="en-US" sz="5400" b="1" dirty="0">
                <a:solidFill>
                  <a:srgbClr val="000000"/>
                </a:solidFill>
                <a:latin typeface="Arial" panose="020B0604020202020204" pitchFamily="34" charset="0"/>
                <a:ea typeface="Lato"/>
                <a:cs typeface="Arial" panose="020B0604020202020204" pitchFamily="34" charset="0"/>
                <a:sym typeface="Lato"/>
              </a:rPr>
              <a:t>Construction Projects</a:t>
            </a:r>
          </a:p>
        </p:txBody>
      </p:sp>
      <p:pic>
        <p:nvPicPr>
          <p:cNvPr id="19" name="Picture 18">
            <a:extLst>
              <a:ext uri="{FF2B5EF4-FFF2-40B4-BE49-F238E27FC236}">
                <a16:creationId xmlns:a16="http://schemas.microsoft.com/office/drawing/2014/main" id="{05320686-3C64-5EF2-C075-FA1437013060}"/>
              </a:ext>
            </a:extLst>
          </p:cNvPr>
          <p:cNvPicPr>
            <a:picLocks noChangeAspect="1"/>
          </p:cNvPicPr>
          <p:nvPr/>
        </p:nvPicPr>
        <p:blipFill>
          <a:blip r:embed="rId5"/>
          <a:stretch>
            <a:fillRect/>
          </a:stretch>
        </p:blipFill>
        <p:spPr>
          <a:xfrm>
            <a:off x="9756153" y="754989"/>
            <a:ext cx="7969640" cy="8777022"/>
          </a:xfrm>
          <a:prstGeom prst="rect">
            <a:avLst/>
          </a:prstGeom>
          <a:ln w="38100" cap="sq">
            <a:solidFill>
              <a:srgbClr val="000000"/>
            </a:solidFill>
            <a:prstDash val="solid"/>
            <a:miter lim="800000"/>
          </a:ln>
          <a:effectLst>
            <a:outerShdw blurRad="63500" sx="102000" sy="102000" algn="ctr"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CA51F-8067-5191-CBDF-2337AE998F0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12DF7F5-9D0D-E668-7BE4-D0C01F6D934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alphaModFix amt="50000"/>
              <a:extLst>
                <a:ext uri="{28A0092B-C50C-407E-A947-70E740481C1C}">
                  <a14:useLocalDpi xmlns:a14="http://schemas.microsoft.com/office/drawing/2010/main"/>
                </a:ext>
              </a:extLst>
            </a:blip>
            <a:stretch>
              <a:fillRect/>
            </a:stretch>
          </a:blipFill>
        </p:spPr>
        <p:txBody>
          <a:bodyPr/>
          <a:lstStyle/>
          <a:p>
            <a:endParaRPr lang="en-US"/>
          </a:p>
        </p:txBody>
      </p:sp>
      <p:grpSp>
        <p:nvGrpSpPr>
          <p:cNvPr id="3" name="Group 3">
            <a:extLst>
              <a:ext uri="{FF2B5EF4-FFF2-40B4-BE49-F238E27FC236}">
                <a16:creationId xmlns:a16="http://schemas.microsoft.com/office/drawing/2014/main" id="{4EB40604-7DB5-E57A-DE37-B949A37E6138}"/>
              </a:ext>
            </a:extLst>
          </p:cNvPr>
          <p:cNvGrpSpPr/>
          <p:nvPr/>
        </p:nvGrpSpPr>
        <p:grpSpPr>
          <a:xfrm>
            <a:off x="1107009" y="1028700"/>
            <a:ext cx="146488" cy="1675250"/>
            <a:chOff x="0" y="0"/>
            <a:chExt cx="38581" cy="441218"/>
          </a:xfrm>
        </p:grpSpPr>
        <p:sp>
          <p:nvSpPr>
            <p:cNvPr id="4" name="Freeform 4">
              <a:extLst>
                <a:ext uri="{FF2B5EF4-FFF2-40B4-BE49-F238E27FC236}">
                  <a16:creationId xmlns:a16="http://schemas.microsoft.com/office/drawing/2014/main" id="{5F340A6A-4514-58B3-0E56-2F64906968F8}"/>
                </a:ext>
              </a:extLst>
            </p:cNvPr>
            <p:cNvSpPr/>
            <p:nvPr/>
          </p:nvSpPr>
          <p:spPr>
            <a:xfrm>
              <a:off x="0" y="0"/>
              <a:ext cx="38581" cy="441218"/>
            </a:xfrm>
            <a:custGeom>
              <a:avLst/>
              <a:gdLst/>
              <a:ahLst/>
              <a:cxnLst/>
              <a:rect l="l" t="t" r="r" b="b"/>
              <a:pathLst>
                <a:path w="38581" h="441218">
                  <a:moveTo>
                    <a:pt x="0" y="0"/>
                  </a:moveTo>
                  <a:lnTo>
                    <a:pt x="38581" y="0"/>
                  </a:lnTo>
                  <a:lnTo>
                    <a:pt x="38581" y="441218"/>
                  </a:lnTo>
                  <a:lnTo>
                    <a:pt x="0" y="441218"/>
                  </a:lnTo>
                  <a:close/>
                </a:path>
              </a:pathLst>
            </a:custGeom>
            <a:solidFill>
              <a:srgbClr val="0066A4"/>
            </a:solidFill>
          </p:spPr>
          <p:txBody>
            <a:bodyPr/>
            <a:lstStyle/>
            <a:p>
              <a:endParaRPr lang="en-US"/>
            </a:p>
          </p:txBody>
        </p:sp>
        <p:sp>
          <p:nvSpPr>
            <p:cNvPr id="5" name="TextBox 5">
              <a:extLst>
                <a:ext uri="{FF2B5EF4-FFF2-40B4-BE49-F238E27FC236}">
                  <a16:creationId xmlns:a16="http://schemas.microsoft.com/office/drawing/2014/main" id="{8DC77519-A526-E120-9C89-1D5DE02E13FA}"/>
                </a:ext>
              </a:extLst>
            </p:cNvPr>
            <p:cNvSpPr txBox="1"/>
            <p:nvPr/>
          </p:nvSpPr>
          <p:spPr>
            <a:xfrm>
              <a:off x="0" y="-47625"/>
              <a:ext cx="38581" cy="488843"/>
            </a:xfrm>
            <a:prstGeom prst="rect">
              <a:avLst/>
            </a:prstGeom>
          </p:spPr>
          <p:txBody>
            <a:bodyPr lIns="50800" tIns="50800" rIns="50800" bIns="50800" rtlCol="0" anchor="ctr"/>
            <a:lstStyle/>
            <a:p>
              <a:pPr algn="ctr">
                <a:lnSpc>
                  <a:spcPts val="2659"/>
                </a:lnSpc>
              </a:pPr>
              <a:endParaRPr/>
            </a:p>
          </p:txBody>
        </p:sp>
      </p:grpSp>
      <p:grpSp>
        <p:nvGrpSpPr>
          <p:cNvPr id="6" name="Group 6">
            <a:extLst>
              <a:ext uri="{FF2B5EF4-FFF2-40B4-BE49-F238E27FC236}">
                <a16:creationId xmlns:a16="http://schemas.microsoft.com/office/drawing/2014/main" id="{6A777247-E8DA-87AF-3490-3C76721A971D}"/>
              </a:ext>
            </a:extLst>
          </p:cNvPr>
          <p:cNvGrpSpPr>
            <a:grpSpLocks noGrp="1" noUngrp="1" noRot="1" noMove="1" noResize="1"/>
          </p:cNvGrpSpPr>
          <p:nvPr/>
        </p:nvGrpSpPr>
        <p:grpSpPr>
          <a:xfrm>
            <a:off x="14843067" y="-1635426"/>
            <a:ext cx="2457537" cy="11922425"/>
            <a:chOff x="0" y="-47625"/>
            <a:chExt cx="647253" cy="3140062"/>
          </a:xfrm>
        </p:grpSpPr>
        <p:sp>
          <p:nvSpPr>
            <p:cNvPr id="7" name="Freeform 7">
              <a:extLst>
                <a:ext uri="{FF2B5EF4-FFF2-40B4-BE49-F238E27FC236}">
                  <a16:creationId xmlns:a16="http://schemas.microsoft.com/office/drawing/2014/main" id="{3AB87A4B-04C3-06C9-496A-C23ED4B4598C}"/>
                </a:ext>
              </a:extLst>
            </p:cNvPr>
            <p:cNvSpPr>
              <a:spLocks/>
            </p:cNvSpPr>
            <p:nvPr/>
          </p:nvSpPr>
          <p:spPr>
            <a:xfrm>
              <a:off x="462448" y="912"/>
              <a:ext cx="184805" cy="3091525"/>
            </a:xfrm>
            <a:custGeom>
              <a:avLst/>
              <a:gdLst/>
              <a:ahLst/>
              <a:cxnLst/>
              <a:rect l="l" t="t" r="r" b="b"/>
              <a:pathLst>
                <a:path w="184805" h="3091525">
                  <a:moveTo>
                    <a:pt x="0" y="0"/>
                  </a:moveTo>
                  <a:lnTo>
                    <a:pt x="184805" y="0"/>
                  </a:lnTo>
                  <a:lnTo>
                    <a:pt x="184805" y="3091525"/>
                  </a:lnTo>
                  <a:lnTo>
                    <a:pt x="0" y="3091525"/>
                  </a:lnTo>
                  <a:close/>
                </a:path>
              </a:pathLst>
            </a:custGeom>
            <a:solidFill>
              <a:srgbClr val="0066A4"/>
            </a:solidFill>
          </p:spPr>
          <p:txBody>
            <a:bodyPr/>
            <a:lstStyle/>
            <a:p>
              <a:endParaRPr lang="en-US"/>
            </a:p>
          </p:txBody>
        </p:sp>
        <p:sp>
          <p:nvSpPr>
            <p:cNvPr id="8" name="TextBox 8">
              <a:extLst>
                <a:ext uri="{FF2B5EF4-FFF2-40B4-BE49-F238E27FC236}">
                  <a16:creationId xmlns:a16="http://schemas.microsoft.com/office/drawing/2014/main" id="{59507924-94C8-8808-E4DA-3E02F825949B}"/>
                </a:ext>
              </a:extLst>
            </p:cNvPr>
            <p:cNvSpPr txBox="1">
              <a:spLocks noGrp="1" noRot="1" noMove="1" noResize="1" noEditPoints="1" noAdjustHandles="1" noChangeArrowheads="1" noChangeShapeType="1"/>
            </p:cNvSpPr>
            <p:nvPr/>
          </p:nvSpPr>
          <p:spPr>
            <a:xfrm>
              <a:off x="0" y="-47625"/>
              <a:ext cx="184805" cy="3139150"/>
            </a:xfrm>
            <a:prstGeom prst="rect">
              <a:avLst/>
            </a:prstGeom>
          </p:spPr>
          <p:txBody>
            <a:bodyPr lIns="50800" tIns="50800" rIns="50800" bIns="50800" rtlCol="0" anchor="ctr"/>
            <a:lstStyle/>
            <a:p>
              <a:pPr algn="ctr">
                <a:lnSpc>
                  <a:spcPts val="2659"/>
                </a:lnSpc>
              </a:pPr>
              <a:endParaRPr/>
            </a:p>
          </p:txBody>
        </p:sp>
      </p:grpSp>
      <p:pic>
        <p:nvPicPr>
          <p:cNvPr id="15" name="Picture 14" descr="Logo&#10;&#10;Description automatically generated">
            <a:extLst>
              <a:ext uri="{FF2B5EF4-FFF2-40B4-BE49-F238E27FC236}">
                <a16:creationId xmlns:a16="http://schemas.microsoft.com/office/drawing/2014/main" id="{FB866F10-FE92-7458-2BC3-F8A1332AC0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9188445"/>
            <a:ext cx="3031791" cy="909537"/>
          </a:xfrm>
          <a:prstGeom prst="rect">
            <a:avLst/>
          </a:prstGeom>
        </p:spPr>
      </p:pic>
      <p:sp>
        <p:nvSpPr>
          <p:cNvPr id="16" name="Rectangle 3">
            <a:extLst>
              <a:ext uri="{FF2B5EF4-FFF2-40B4-BE49-F238E27FC236}">
                <a16:creationId xmlns:a16="http://schemas.microsoft.com/office/drawing/2014/main" id="{43D27DC1-7885-3BE4-F85D-FA1E356BC119}"/>
              </a:ext>
            </a:extLst>
          </p:cNvPr>
          <p:cNvSpPr txBox="1">
            <a:spLocks noChangeArrowheads="1"/>
          </p:cNvSpPr>
          <p:nvPr/>
        </p:nvSpPr>
        <p:spPr>
          <a:xfrm>
            <a:off x="1668295" y="3101214"/>
            <a:ext cx="7525651" cy="7411632"/>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4024"/>
              </a:lnSpc>
              <a:spcBef>
                <a:spcPct val="0"/>
              </a:spcBef>
              <a:buNone/>
            </a:pPr>
            <a:r>
              <a:rPr lang="en-US" sz="3200" dirty="0">
                <a:solidFill>
                  <a:srgbClr val="000000"/>
                </a:solidFill>
                <a:latin typeface="+mj-lt"/>
                <a:ea typeface="Poppins"/>
                <a:cs typeface="Poppins"/>
                <a:sym typeface="Poppins"/>
              </a:rPr>
              <a:t>Trunkline Only</a:t>
            </a:r>
          </a:p>
          <a:p>
            <a:pPr marL="0" indent="0">
              <a:lnSpc>
                <a:spcPts val="4024"/>
              </a:lnSpc>
              <a:spcBef>
                <a:spcPct val="0"/>
              </a:spcBef>
              <a:buNone/>
            </a:pPr>
            <a:endParaRPr lang="en-US" sz="3200" dirty="0">
              <a:solidFill>
                <a:srgbClr val="000000"/>
              </a:solidFill>
              <a:latin typeface="+mj-lt"/>
              <a:ea typeface="Poppins"/>
              <a:cs typeface="Poppins"/>
              <a:sym typeface="Poppins"/>
            </a:endParaRPr>
          </a:p>
          <a:p>
            <a:pPr marL="0" indent="0">
              <a:lnSpc>
                <a:spcPts val="4024"/>
              </a:lnSpc>
              <a:spcBef>
                <a:spcPct val="0"/>
              </a:spcBef>
              <a:buNone/>
            </a:pPr>
            <a:r>
              <a:rPr lang="en-US" sz="3200" dirty="0">
                <a:solidFill>
                  <a:srgbClr val="000000"/>
                </a:solidFill>
                <a:latin typeface="+mj-lt"/>
                <a:ea typeface="Poppins"/>
                <a:cs typeface="Poppins"/>
                <a:sym typeface="Poppins"/>
              </a:rPr>
              <a:t>*This Information Represents the Total Number of Projects and Dollars scheduled to be let in each month </a:t>
            </a:r>
          </a:p>
          <a:p>
            <a:pPr>
              <a:lnSpc>
                <a:spcPts val="4024"/>
              </a:lnSpc>
              <a:spcBef>
                <a:spcPct val="0"/>
              </a:spcBef>
            </a:pPr>
            <a:endParaRPr lang="en-US" sz="3200" dirty="0">
              <a:solidFill>
                <a:srgbClr val="000000"/>
              </a:solidFill>
              <a:latin typeface="+mj-lt"/>
              <a:ea typeface="Poppins"/>
              <a:cs typeface="Poppins"/>
              <a:sym typeface="Poppins"/>
            </a:endParaRPr>
          </a:p>
          <a:p>
            <a:pPr marL="0" indent="0">
              <a:lnSpc>
                <a:spcPts val="4024"/>
              </a:lnSpc>
              <a:spcBef>
                <a:spcPct val="0"/>
              </a:spcBef>
              <a:buNone/>
            </a:pPr>
            <a:r>
              <a:rPr lang="en-US" sz="3200" dirty="0">
                <a:solidFill>
                  <a:srgbClr val="000000"/>
                </a:solidFill>
                <a:latin typeface="+mj-lt"/>
                <a:ea typeface="Poppins"/>
                <a:cs typeface="Poppins"/>
                <a:sym typeface="Poppins"/>
              </a:rPr>
              <a:t>Therefore, the sum of values will not directly correlate to program year budgets, and this information is always subject to change. </a:t>
            </a:r>
          </a:p>
          <a:p>
            <a:pPr lvl="1">
              <a:lnSpc>
                <a:spcPct val="150000"/>
              </a:lnSpc>
              <a:spcBef>
                <a:spcPts val="600"/>
              </a:spcBef>
              <a:spcAft>
                <a:spcPts val="600"/>
              </a:spcAft>
              <a:buFont typeface="Wingdings" panose="05000000000000000000" pitchFamily="2" charset="2"/>
              <a:buChar char="§"/>
            </a:pPr>
            <a:endParaRPr lang="en-US" altLang="en-US" sz="3200" dirty="0">
              <a:latin typeface="Arial" panose="020B0604020202020204" pitchFamily="34" charset="0"/>
              <a:cs typeface="Arial" panose="020B0604020202020204" pitchFamily="34" charset="0"/>
            </a:endParaRPr>
          </a:p>
          <a:p>
            <a:pPr marL="231775" lvl="1" indent="0">
              <a:lnSpc>
                <a:spcPct val="150000"/>
              </a:lnSpc>
              <a:spcBef>
                <a:spcPts val="600"/>
              </a:spcBef>
              <a:spcAft>
                <a:spcPts val="600"/>
              </a:spcAft>
              <a:buFont typeface="Arial" panose="020B0604020202020204" pitchFamily="34" charset="0"/>
              <a:buNone/>
            </a:pPr>
            <a:endParaRPr lang="en-US" altLang="en-US" sz="3200" dirty="0">
              <a:latin typeface="Arial" panose="020B0604020202020204" pitchFamily="34" charset="0"/>
              <a:cs typeface="Arial" panose="020B0604020202020204" pitchFamily="34" charset="0"/>
            </a:endParaRPr>
          </a:p>
          <a:p>
            <a:pPr>
              <a:lnSpc>
                <a:spcPct val="150000"/>
              </a:lnSpc>
              <a:spcBef>
                <a:spcPts val="600"/>
              </a:spcBef>
              <a:spcAft>
                <a:spcPts val="600"/>
              </a:spcAft>
              <a:buFont typeface="Wingdings" panose="05000000000000000000" pitchFamily="2" charset="2"/>
              <a:buChar char="§"/>
            </a:pPr>
            <a:endParaRPr lang="en-US" altLang="en-US" sz="36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7383C30-1E28-6D68-90E8-B7D27B2C251E}"/>
              </a:ext>
            </a:extLst>
          </p:cNvPr>
          <p:cNvSpPr txBox="1"/>
          <p:nvPr/>
        </p:nvSpPr>
        <p:spPr>
          <a:xfrm>
            <a:off x="1574320" y="1028700"/>
            <a:ext cx="10144067" cy="1754326"/>
          </a:xfrm>
          <a:prstGeom prst="rect">
            <a:avLst/>
          </a:prstGeom>
          <a:noFill/>
        </p:spPr>
        <p:txBody>
          <a:bodyPr wrap="square" rtlCol="0">
            <a:spAutoFit/>
          </a:bodyPr>
          <a:lstStyle/>
          <a:p>
            <a:r>
              <a:rPr lang="en-US" sz="5400" b="1" dirty="0">
                <a:solidFill>
                  <a:srgbClr val="000000"/>
                </a:solidFill>
                <a:latin typeface="Arial" panose="020B0604020202020204" pitchFamily="34" charset="0"/>
                <a:ea typeface="Lato"/>
                <a:cs typeface="Arial" panose="020B0604020202020204" pitchFamily="34" charset="0"/>
                <a:sym typeface="Lato"/>
              </a:rPr>
              <a:t>2026 </a:t>
            </a:r>
          </a:p>
          <a:p>
            <a:r>
              <a:rPr lang="en-US" sz="5400" b="1" dirty="0">
                <a:solidFill>
                  <a:srgbClr val="000000"/>
                </a:solidFill>
                <a:latin typeface="Arial" panose="020B0604020202020204" pitchFamily="34" charset="0"/>
                <a:ea typeface="Lato"/>
                <a:cs typeface="Arial" panose="020B0604020202020204" pitchFamily="34" charset="0"/>
                <a:sym typeface="Lato"/>
              </a:rPr>
              <a:t>Construction Projects</a:t>
            </a:r>
          </a:p>
        </p:txBody>
      </p:sp>
      <p:pic>
        <p:nvPicPr>
          <p:cNvPr id="9" name="Picture 8">
            <a:extLst>
              <a:ext uri="{FF2B5EF4-FFF2-40B4-BE49-F238E27FC236}">
                <a16:creationId xmlns:a16="http://schemas.microsoft.com/office/drawing/2014/main" id="{0D5F5EF0-554B-849D-FD2A-3F6B975E378F}"/>
              </a:ext>
            </a:extLst>
          </p:cNvPr>
          <p:cNvPicPr>
            <a:picLocks noChangeAspect="1"/>
          </p:cNvPicPr>
          <p:nvPr/>
        </p:nvPicPr>
        <p:blipFill>
          <a:blip r:embed="rId5"/>
          <a:stretch>
            <a:fillRect/>
          </a:stretch>
        </p:blipFill>
        <p:spPr>
          <a:xfrm>
            <a:off x="9740473" y="737720"/>
            <a:ext cx="8001000" cy="8811559"/>
          </a:xfrm>
          <a:prstGeom prst="rect">
            <a:avLst/>
          </a:prstGeom>
          <a:ln w="38100" cap="sq">
            <a:solidFill>
              <a:srgbClr val="000000"/>
            </a:solidFill>
            <a:prstDash val="solid"/>
            <a:miter lim="800000"/>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64592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alphaModFix amt="50000"/>
              <a:extLst>
                <a:ext uri="{28A0092B-C50C-407E-A947-70E740481C1C}">
                  <a14:useLocalDpi xmlns:a14="http://schemas.microsoft.com/office/drawing/2010/main"/>
                </a:ext>
              </a:extLst>
            </a:blip>
            <a:stretch>
              <a:fillRect/>
            </a:stretch>
          </a:blipFill>
        </p:spPr>
        <p:txBody>
          <a:bodyPr/>
          <a:lstStyle/>
          <a:p>
            <a:endParaRPr lang="en-US"/>
          </a:p>
        </p:txBody>
      </p:sp>
      <p:sp>
        <p:nvSpPr>
          <p:cNvPr id="3" name="AutoShape 3"/>
          <p:cNvSpPr/>
          <p:nvPr/>
        </p:nvSpPr>
        <p:spPr>
          <a:xfrm>
            <a:off x="5222534" y="1867103"/>
            <a:ext cx="7842931" cy="0"/>
          </a:xfrm>
          <a:prstGeom prst="line">
            <a:avLst/>
          </a:prstGeom>
          <a:ln w="76200" cap="flat">
            <a:solidFill>
              <a:srgbClr val="0066A4"/>
            </a:solidFill>
            <a:prstDash val="solid"/>
            <a:headEnd type="none" w="sm" len="sm"/>
            <a:tailEnd type="none" w="sm" len="sm"/>
          </a:ln>
        </p:spPr>
        <p:txBody>
          <a:bodyPr/>
          <a:lstStyle/>
          <a:p>
            <a:endParaRPr lang="en-US"/>
          </a:p>
        </p:txBody>
      </p:sp>
      <p:sp>
        <p:nvSpPr>
          <p:cNvPr id="4" name="TextBox 15">
            <a:extLst>
              <a:ext uri="{FF2B5EF4-FFF2-40B4-BE49-F238E27FC236}">
                <a16:creationId xmlns:a16="http://schemas.microsoft.com/office/drawing/2014/main" id="{DE00F309-0877-7AD9-D0EB-9E838AF4BD43}"/>
              </a:ext>
            </a:extLst>
          </p:cNvPr>
          <p:cNvSpPr txBox="1"/>
          <p:nvPr/>
        </p:nvSpPr>
        <p:spPr>
          <a:xfrm>
            <a:off x="-2" y="680374"/>
            <a:ext cx="18287999" cy="888641"/>
          </a:xfrm>
          <a:prstGeom prst="rect">
            <a:avLst/>
          </a:prstGeom>
        </p:spPr>
        <p:txBody>
          <a:bodyPr wrap="square" lIns="0" tIns="0" rIns="0" bIns="0" rtlCol="0" anchor="t">
            <a:spAutoFit/>
          </a:bodyPr>
          <a:lstStyle/>
          <a:p>
            <a:pPr algn="ctr">
              <a:lnSpc>
                <a:spcPts val="7593"/>
              </a:lnSpc>
            </a:pPr>
            <a:r>
              <a:rPr lang="en-US" sz="5400" b="1" dirty="0">
                <a:solidFill>
                  <a:srgbClr val="000000"/>
                </a:solidFill>
                <a:latin typeface="Arial" panose="020B0604020202020204" pitchFamily="34" charset="0"/>
                <a:ea typeface="Lato"/>
                <a:cs typeface="Arial" panose="020B0604020202020204" pitchFamily="34" charset="0"/>
                <a:sym typeface="Lato"/>
              </a:rPr>
              <a:t>Quantity Values</a:t>
            </a:r>
          </a:p>
        </p:txBody>
      </p:sp>
      <p:sp>
        <p:nvSpPr>
          <p:cNvPr id="7" name="TextBox 6">
            <a:extLst>
              <a:ext uri="{FF2B5EF4-FFF2-40B4-BE49-F238E27FC236}">
                <a16:creationId xmlns:a16="http://schemas.microsoft.com/office/drawing/2014/main" id="{C2EC6B76-58BB-FA9B-B14A-1C2985065235}"/>
              </a:ext>
            </a:extLst>
          </p:cNvPr>
          <p:cNvSpPr txBox="1"/>
          <p:nvPr/>
        </p:nvSpPr>
        <p:spPr>
          <a:xfrm>
            <a:off x="0" y="8310687"/>
            <a:ext cx="18287999" cy="4176143"/>
          </a:xfrm>
          <a:prstGeom prst="rect">
            <a:avLst/>
          </a:prstGeom>
          <a:noFill/>
        </p:spPr>
        <p:txBody>
          <a:bodyPr>
            <a:noAutofit/>
          </a:bodyPr>
          <a:lstStyle>
            <a:defPPr>
              <a:defRPr lang="en-US"/>
            </a:defPPr>
            <a:lvl1pPr indent="0">
              <a:lnSpc>
                <a:spcPts val="4024"/>
              </a:lnSpc>
              <a:spcBef>
                <a:spcPct val="0"/>
              </a:spcBef>
              <a:buFont typeface="Arial" panose="020B0604020202020204" pitchFamily="34" charset="0"/>
              <a:buNone/>
              <a:defRPr sz="3200">
                <a:solidFill>
                  <a:srgbClr val="000000"/>
                </a:solidFill>
                <a:latin typeface="+mj-lt"/>
                <a:ea typeface="Poppins"/>
                <a:cs typeface="Poppins"/>
              </a:defRPr>
            </a:lvl1pPr>
            <a:lvl2pPr marL="685800" lvl="1" indent="-228600">
              <a:lnSpc>
                <a:spcPct val="150000"/>
              </a:lnSpc>
              <a:spcBef>
                <a:spcPts val="600"/>
              </a:spcBef>
              <a:spcAft>
                <a:spcPts val="600"/>
              </a:spcAft>
              <a:buFont typeface="Wingdings" panose="05000000000000000000" pitchFamily="2" charset="2"/>
              <a:buChar char="§"/>
              <a:defRPr sz="3200">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lnSpc>
                <a:spcPct val="100000"/>
              </a:lnSpc>
            </a:pPr>
            <a:r>
              <a:rPr lang="en-US" sz="2400" dirty="0">
                <a:sym typeface="Poppins"/>
              </a:rPr>
              <a:t>*This information is draft and may change as the program is developed.</a:t>
            </a:r>
          </a:p>
          <a:p>
            <a:pPr algn="ctr">
              <a:lnSpc>
                <a:spcPct val="100000"/>
              </a:lnSpc>
            </a:pPr>
            <a:endParaRPr lang="en-US" sz="2400" dirty="0">
              <a:sym typeface="Poppins"/>
            </a:endParaRPr>
          </a:p>
          <a:p>
            <a:pPr algn="ctr">
              <a:lnSpc>
                <a:spcPct val="100000"/>
              </a:lnSpc>
            </a:pPr>
            <a:r>
              <a:rPr lang="en-US" sz="2400" dirty="0">
                <a:sym typeface="Poppins"/>
              </a:rPr>
              <a:t>The year listed represents July 1</a:t>
            </a:r>
            <a:r>
              <a:rPr lang="en-US" sz="2400" baseline="30000" dirty="0">
                <a:sym typeface="Poppins"/>
              </a:rPr>
              <a:t>st</a:t>
            </a:r>
            <a:r>
              <a:rPr lang="en-US" sz="2400" dirty="0">
                <a:sym typeface="Poppins"/>
              </a:rPr>
              <a:t> of the previous year to June 30</a:t>
            </a:r>
            <a:r>
              <a:rPr lang="en-US" sz="2400" baseline="30000" dirty="0">
                <a:sym typeface="Poppins"/>
              </a:rPr>
              <a:t>th</a:t>
            </a:r>
            <a:r>
              <a:rPr lang="en-US" sz="2400" dirty="0">
                <a:sym typeface="Poppins"/>
              </a:rPr>
              <a:t> of the year listed</a:t>
            </a:r>
          </a:p>
        </p:txBody>
      </p:sp>
      <p:pic>
        <p:nvPicPr>
          <p:cNvPr id="8" name="Picture 7" descr="Logo&#10;&#10;Description automatically generated">
            <a:extLst>
              <a:ext uri="{FF2B5EF4-FFF2-40B4-BE49-F238E27FC236}">
                <a16:creationId xmlns:a16="http://schemas.microsoft.com/office/drawing/2014/main" id="{2FA76F55-9661-CB25-559A-527393F54E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9188445"/>
            <a:ext cx="3031791" cy="909537"/>
          </a:xfrm>
          <a:prstGeom prst="rect">
            <a:avLst/>
          </a:prstGeom>
        </p:spPr>
      </p:pic>
      <p:pic>
        <p:nvPicPr>
          <p:cNvPr id="1026" name="Picture 1508872506">
            <a:extLst>
              <a:ext uri="{FF2B5EF4-FFF2-40B4-BE49-F238E27FC236}">
                <a16:creationId xmlns:a16="http://schemas.microsoft.com/office/drawing/2014/main" id="{E034A5F6-9E02-371E-B793-5D988747EA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89" r="468" b="28721"/>
          <a:stretch/>
        </p:blipFill>
        <p:spPr bwMode="auto">
          <a:xfrm>
            <a:off x="1945365" y="2588609"/>
            <a:ext cx="14397263" cy="542398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AAF4E-C357-214C-4E58-0ADD797E47B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7327F78-472F-0944-C285-F65F90A4A1A4}"/>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alphaModFix amt="50000"/>
              <a:extLst>
                <a:ext uri="{28A0092B-C50C-407E-A947-70E740481C1C}">
                  <a14:useLocalDpi xmlns:a14="http://schemas.microsoft.com/office/drawing/2010/main"/>
                </a:ext>
              </a:extLst>
            </a:blip>
            <a:stretch>
              <a:fillRect/>
            </a:stretch>
          </a:blipFill>
        </p:spPr>
        <p:txBody>
          <a:bodyPr/>
          <a:lstStyle/>
          <a:p>
            <a:pPr defTabSz="914445"/>
            <a:endParaRPr lang="en-US">
              <a:solidFill>
                <a:prstClr val="black"/>
              </a:solidFill>
              <a:latin typeface="Calibri"/>
            </a:endParaRPr>
          </a:p>
        </p:txBody>
      </p:sp>
      <p:grpSp>
        <p:nvGrpSpPr>
          <p:cNvPr id="4" name="Group 4">
            <a:extLst>
              <a:ext uri="{FF2B5EF4-FFF2-40B4-BE49-F238E27FC236}">
                <a16:creationId xmlns:a16="http://schemas.microsoft.com/office/drawing/2014/main" id="{0E54B89C-8BF9-47F6-799F-BB294838DAD0}"/>
              </a:ext>
            </a:extLst>
          </p:cNvPr>
          <p:cNvGrpSpPr/>
          <p:nvPr/>
        </p:nvGrpSpPr>
        <p:grpSpPr>
          <a:xfrm>
            <a:off x="1107010" y="1028701"/>
            <a:ext cx="146489" cy="1675250"/>
            <a:chOff x="0" y="0"/>
            <a:chExt cx="38581" cy="441218"/>
          </a:xfrm>
        </p:grpSpPr>
        <p:sp>
          <p:nvSpPr>
            <p:cNvPr id="5" name="Freeform 5">
              <a:extLst>
                <a:ext uri="{FF2B5EF4-FFF2-40B4-BE49-F238E27FC236}">
                  <a16:creationId xmlns:a16="http://schemas.microsoft.com/office/drawing/2014/main" id="{ACC430AD-CE78-4FBC-1EF3-BD29EAC2E77A}"/>
                </a:ext>
              </a:extLst>
            </p:cNvPr>
            <p:cNvSpPr/>
            <p:nvPr/>
          </p:nvSpPr>
          <p:spPr>
            <a:xfrm>
              <a:off x="0" y="0"/>
              <a:ext cx="38581" cy="441218"/>
            </a:xfrm>
            <a:custGeom>
              <a:avLst/>
              <a:gdLst/>
              <a:ahLst/>
              <a:cxnLst/>
              <a:rect l="l" t="t" r="r" b="b"/>
              <a:pathLst>
                <a:path w="38581" h="441218">
                  <a:moveTo>
                    <a:pt x="0" y="0"/>
                  </a:moveTo>
                  <a:lnTo>
                    <a:pt x="38581" y="0"/>
                  </a:lnTo>
                  <a:lnTo>
                    <a:pt x="38581" y="441218"/>
                  </a:lnTo>
                  <a:lnTo>
                    <a:pt x="0" y="441218"/>
                  </a:lnTo>
                  <a:close/>
                </a:path>
              </a:pathLst>
            </a:custGeom>
            <a:solidFill>
              <a:srgbClr val="0066A4"/>
            </a:solidFill>
          </p:spPr>
          <p:txBody>
            <a:bodyPr/>
            <a:lstStyle/>
            <a:p>
              <a:pPr defTabSz="914445"/>
              <a:endParaRPr lang="en-US">
                <a:solidFill>
                  <a:prstClr val="black"/>
                </a:solidFill>
                <a:latin typeface="Calibri"/>
              </a:endParaRPr>
            </a:p>
          </p:txBody>
        </p:sp>
        <p:sp>
          <p:nvSpPr>
            <p:cNvPr id="6" name="TextBox 6">
              <a:extLst>
                <a:ext uri="{FF2B5EF4-FFF2-40B4-BE49-F238E27FC236}">
                  <a16:creationId xmlns:a16="http://schemas.microsoft.com/office/drawing/2014/main" id="{C4F38E93-3BA8-6022-5317-5223D54541EE}"/>
                </a:ext>
              </a:extLst>
            </p:cNvPr>
            <p:cNvSpPr txBox="1"/>
            <p:nvPr/>
          </p:nvSpPr>
          <p:spPr>
            <a:xfrm>
              <a:off x="0" y="-47625"/>
              <a:ext cx="38581" cy="488843"/>
            </a:xfrm>
            <a:prstGeom prst="rect">
              <a:avLst/>
            </a:prstGeom>
          </p:spPr>
          <p:txBody>
            <a:bodyPr lIns="50801" tIns="50801" rIns="50801" bIns="50801" rtlCol="0" anchor="ctr"/>
            <a:lstStyle/>
            <a:p>
              <a:pPr algn="ctr" defTabSz="914445">
                <a:lnSpc>
                  <a:spcPts val="2660"/>
                </a:lnSpc>
              </a:pPr>
              <a:endParaRPr>
                <a:solidFill>
                  <a:prstClr val="black"/>
                </a:solidFill>
                <a:latin typeface="Calibri"/>
              </a:endParaRPr>
            </a:p>
          </p:txBody>
        </p:sp>
      </p:grpSp>
      <p:sp>
        <p:nvSpPr>
          <p:cNvPr id="12" name="TextBox 11">
            <a:extLst>
              <a:ext uri="{FF2B5EF4-FFF2-40B4-BE49-F238E27FC236}">
                <a16:creationId xmlns:a16="http://schemas.microsoft.com/office/drawing/2014/main" id="{2411091E-1EC4-1879-3FA0-540AB3BB09E6}"/>
              </a:ext>
            </a:extLst>
          </p:cNvPr>
          <p:cNvSpPr txBox="1"/>
          <p:nvPr/>
        </p:nvSpPr>
        <p:spPr>
          <a:xfrm>
            <a:off x="1579834" y="488384"/>
            <a:ext cx="9320585" cy="4524315"/>
          </a:xfrm>
          <a:prstGeom prst="rect">
            <a:avLst/>
          </a:prstGeom>
          <a:noFill/>
        </p:spPr>
        <p:txBody>
          <a:bodyPr wrap="square" rtlCol="0">
            <a:spAutoFit/>
          </a:bodyPr>
          <a:lstStyle/>
          <a:p>
            <a:pPr defTabSz="914445"/>
            <a:r>
              <a:rPr lang="en-US" sz="7200" b="1" dirty="0">
                <a:solidFill>
                  <a:prstClr val="black"/>
                </a:solidFill>
                <a:latin typeface="Arial" panose="020B0604020202020204" pitchFamily="34" charset="0"/>
                <a:cs typeface="Arial" panose="020B0604020202020204" pitchFamily="34" charset="0"/>
              </a:rPr>
              <a:t>Five-Year </a:t>
            </a:r>
          </a:p>
          <a:p>
            <a:pPr defTabSz="914445"/>
            <a:r>
              <a:rPr lang="en-US" sz="7200" b="1" dirty="0">
                <a:solidFill>
                  <a:prstClr val="black"/>
                </a:solidFill>
                <a:latin typeface="Arial" panose="020B0604020202020204" pitchFamily="34" charset="0"/>
                <a:cs typeface="Arial" panose="020B0604020202020204" pitchFamily="34" charset="0"/>
              </a:rPr>
              <a:t>Transportation </a:t>
            </a:r>
          </a:p>
          <a:p>
            <a:pPr defTabSz="914445"/>
            <a:r>
              <a:rPr lang="en-US" sz="7200" b="1" dirty="0">
                <a:solidFill>
                  <a:prstClr val="black"/>
                </a:solidFill>
                <a:latin typeface="Arial" panose="020B0604020202020204" pitchFamily="34" charset="0"/>
                <a:cs typeface="Arial" panose="020B0604020202020204" pitchFamily="34" charset="0"/>
              </a:rPr>
              <a:t>Program</a:t>
            </a:r>
            <a:endParaRPr lang="en-US" sz="7200" dirty="0">
              <a:solidFill>
                <a:prstClr val="black"/>
              </a:solidFill>
              <a:latin typeface="Arial" panose="020B0604020202020204" pitchFamily="34" charset="0"/>
              <a:cs typeface="Arial" panose="020B0604020202020204" pitchFamily="34" charset="0"/>
            </a:endParaRPr>
          </a:p>
          <a:p>
            <a:pPr defTabSz="914445"/>
            <a:endParaRPr lang="en-US" sz="7200" dirty="0">
              <a:solidFill>
                <a:prstClr val="black"/>
              </a:solidFill>
              <a:latin typeface="Arial" panose="020B0604020202020204" pitchFamily="34" charset="0"/>
              <a:cs typeface="Arial" panose="020B0604020202020204" pitchFamily="34" charset="0"/>
            </a:endParaRPr>
          </a:p>
        </p:txBody>
      </p:sp>
      <p:pic>
        <p:nvPicPr>
          <p:cNvPr id="3" name="Picture 2" descr="Logo&#10;&#10;Description automatically generated">
            <a:extLst>
              <a:ext uri="{FF2B5EF4-FFF2-40B4-BE49-F238E27FC236}">
                <a16:creationId xmlns:a16="http://schemas.microsoft.com/office/drawing/2014/main" id="{9D41A96B-2600-DCC2-FDC2-CDEB9055C2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9188445"/>
            <a:ext cx="3031791" cy="909537"/>
          </a:xfrm>
          <a:prstGeom prst="rect">
            <a:avLst/>
          </a:prstGeom>
        </p:spPr>
      </p:pic>
      <p:sp>
        <p:nvSpPr>
          <p:cNvPr id="14" name="Rectangle 13">
            <a:extLst>
              <a:ext uri="{FF2B5EF4-FFF2-40B4-BE49-F238E27FC236}">
                <a16:creationId xmlns:a16="http://schemas.microsoft.com/office/drawing/2014/main" id="{5C7A0DCE-1DFC-24DE-D024-09A4EC09D269}"/>
              </a:ext>
            </a:extLst>
          </p:cNvPr>
          <p:cNvSpPr/>
          <p:nvPr/>
        </p:nvSpPr>
        <p:spPr>
          <a:xfrm>
            <a:off x="-54592" y="4314776"/>
            <a:ext cx="10341593" cy="3208613"/>
          </a:xfrm>
          <a:prstGeom prst="rect">
            <a:avLst/>
          </a:prstGeom>
          <a:solidFill>
            <a:srgbClr val="E7E6E6"/>
          </a:solidFill>
          <a:ln w="12700" cap="flat" cmpd="sng" algn="ctr">
            <a:noFill/>
            <a:prstDash val="solid"/>
            <a:miter lim="800000"/>
          </a:ln>
          <a:effectLst>
            <a:outerShdw blurRad="50800" dist="38100" dir="16200000" rotWithShape="0">
              <a:prstClr val="black">
                <a:alpha val="40000"/>
              </a:prstClr>
            </a:outerShdw>
          </a:effectLst>
        </p:spPr>
        <p:txBody>
          <a:bodyPr rtlCol="0" anchor="ctr"/>
          <a:lstStyle/>
          <a:p>
            <a:pPr algn="ctr" defTabSz="914445"/>
            <a:endParaRPr lang="en-US" sz="3600" kern="0">
              <a:solidFill>
                <a:prstClr val="white"/>
              </a:solidFill>
              <a:latin typeface="Calibri" panose="020F0502020204030204"/>
            </a:endParaRPr>
          </a:p>
        </p:txBody>
      </p:sp>
      <p:sp>
        <p:nvSpPr>
          <p:cNvPr id="15" name="Title 1">
            <a:extLst>
              <a:ext uri="{FF2B5EF4-FFF2-40B4-BE49-F238E27FC236}">
                <a16:creationId xmlns:a16="http://schemas.microsoft.com/office/drawing/2014/main" id="{C2CB3B6D-2AAB-84AE-C692-C4E70C0C2641}"/>
              </a:ext>
            </a:extLst>
          </p:cNvPr>
          <p:cNvSpPr txBox="1">
            <a:spLocks/>
          </p:cNvSpPr>
          <p:nvPr/>
        </p:nvSpPr>
        <p:spPr>
          <a:xfrm>
            <a:off x="329439" y="3524942"/>
            <a:ext cx="9685419" cy="5344937"/>
          </a:xfrm>
          <a:prstGeom prst="rect">
            <a:avLst/>
          </a:prstGeom>
          <a:effectLst/>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445">
              <a:lnSpc>
                <a:spcPct val="100000"/>
              </a:lnSpc>
            </a:pPr>
            <a:r>
              <a:rPr lang="en-US" sz="4100" b="1" dirty="0">
                <a:solidFill>
                  <a:srgbClr val="4472C4">
                    <a:lumMod val="50000"/>
                  </a:srgbClr>
                </a:solidFill>
                <a:latin typeface="Arial" panose="020B0604020202020204" pitchFamily="34" charset="0"/>
                <a:cs typeface="Arial" panose="020B0604020202020204" pitchFamily="34" charset="0"/>
              </a:rPr>
              <a:t>Webpage Link</a:t>
            </a:r>
            <a:r>
              <a:rPr lang="en-US" sz="4100" b="1" dirty="0">
                <a:solidFill>
                  <a:srgbClr val="4472C4">
                    <a:lumMod val="50000"/>
                  </a:srgb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a:t>
            </a:r>
            <a:r>
              <a:rPr lang="en-US" sz="4100" dirty="0">
                <a:solidFill>
                  <a:srgbClr val="4472C4"/>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https://www.michigan.gov/mdot/programs/planning/five-year-transportation-program</a:t>
            </a:r>
            <a:r>
              <a:rPr lang="en-US" sz="4100" dirty="0">
                <a:solidFill>
                  <a:srgbClr val="4472C4"/>
                </a:solidFill>
                <a:latin typeface="Arial" panose="020B0604020202020204" pitchFamily="34" charset="0"/>
                <a:cs typeface="Arial" panose="020B0604020202020204" pitchFamily="34" charset="0"/>
              </a:rPr>
              <a:t> </a:t>
            </a:r>
          </a:p>
          <a:p>
            <a:pPr defTabSz="914445">
              <a:lnSpc>
                <a:spcPct val="100000"/>
              </a:lnSpc>
            </a:pPr>
            <a:br>
              <a:rPr lang="en-US" sz="2400" dirty="0">
                <a:solidFill>
                  <a:prstClr val="black"/>
                </a:solidFill>
                <a:latin typeface="Calibri Light" panose="020F0302020204030204"/>
              </a:rPr>
            </a:br>
            <a:br>
              <a:rPr lang="en-US" sz="2400" dirty="0">
                <a:solidFill>
                  <a:prstClr val="black"/>
                </a:solidFill>
                <a:latin typeface="Calibri Light" panose="020F0302020204030204"/>
              </a:rPr>
            </a:br>
            <a:endParaRPr lang="en-US" sz="2400" dirty="0">
              <a:solidFill>
                <a:prstClr val="black"/>
              </a:solidFill>
              <a:latin typeface="Calibri Light" panose="020F0302020204030204"/>
            </a:endParaRPr>
          </a:p>
        </p:txBody>
      </p:sp>
      <p:pic>
        <p:nvPicPr>
          <p:cNvPr id="7" name="Picture 6">
            <a:extLst>
              <a:ext uri="{FF2B5EF4-FFF2-40B4-BE49-F238E27FC236}">
                <a16:creationId xmlns:a16="http://schemas.microsoft.com/office/drawing/2014/main" id="{8BB071AE-F3AC-7B34-9C2F-A891BD644AC7}"/>
              </a:ext>
            </a:extLst>
          </p:cNvPr>
          <p:cNvPicPr>
            <a:picLocks noChangeAspect="1"/>
          </p:cNvPicPr>
          <p:nvPr/>
        </p:nvPicPr>
        <p:blipFill>
          <a:blip r:embed="rId6"/>
          <a:stretch>
            <a:fillRect/>
          </a:stretch>
        </p:blipFill>
        <p:spPr>
          <a:xfrm>
            <a:off x="11151204" y="711458"/>
            <a:ext cx="6341562" cy="8476987"/>
          </a:xfrm>
          <a:prstGeom prst="rect">
            <a:avLst/>
          </a:prstGeom>
          <a:ln w="76200">
            <a:solidFill>
              <a:srgbClr val="0066A4"/>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78237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57F78-FC14-1D32-EEF7-454D7B8C8F3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C9D25BA-C52A-BE2B-981A-725028702CC8}"/>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alphaModFix amt="50000"/>
              <a:extLst>
                <a:ext uri="{28A0092B-C50C-407E-A947-70E740481C1C}">
                  <a14:useLocalDpi xmlns:a14="http://schemas.microsoft.com/office/drawing/2010/main"/>
                </a:ext>
              </a:extLst>
            </a:blip>
            <a:stretch>
              <a:fillRect/>
            </a:stretch>
          </a:blipFill>
        </p:spPr>
        <p:txBody>
          <a:bodyPr/>
          <a:lstStyle/>
          <a:p>
            <a:pPr defTabSz="914445"/>
            <a:endParaRPr lang="en-US">
              <a:solidFill>
                <a:prstClr val="black"/>
              </a:solidFill>
              <a:latin typeface="Calibri"/>
            </a:endParaRPr>
          </a:p>
        </p:txBody>
      </p:sp>
      <p:sp>
        <p:nvSpPr>
          <p:cNvPr id="3" name="AutoShape 3">
            <a:extLst>
              <a:ext uri="{FF2B5EF4-FFF2-40B4-BE49-F238E27FC236}">
                <a16:creationId xmlns:a16="http://schemas.microsoft.com/office/drawing/2014/main" id="{42A41BB5-F29D-A81C-178C-A8BB86723DF2}"/>
              </a:ext>
            </a:extLst>
          </p:cNvPr>
          <p:cNvSpPr/>
          <p:nvPr/>
        </p:nvSpPr>
        <p:spPr>
          <a:xfrm>
            <a:off x="5222536" y="1714500"/>
            <a:ext cx="7842932" cy="0"/>
          </a:xfrm>
          <a:prstGeom prst="line">
            <a:avLst/>
          </a:prstGeom>
          <a:ln w="76200" cap="flat">
            <a:solidFill>
              <a:srgbClr val="0066A4"/>
            </a:solidFill>
            <a:prstDash val="solid"/>
            <a:headEnd type="none" w="sm" len="sm"/>
            <a:tailEnd type="none" w="sm" len="sm"/>
          </a:ln>
        </p:spPr>
        <p:txBody>
          <a:bodyPr/>
          <a:lstStyle/>
          <a:p>
            <a:pPr defTabSz="914445"/>
            <a:endParaRPr lang="en-US">
              <a:solidFill>
                <a:prstClr val="black"/>
              </a:solidFill>
              <a:latin typeface="Calibri"/>
            </a:endParaRPr>
          </a:p>
        </p:txBody>
      </p:sp>
      <p:sp>
        <p:nvSpPr>
          <p:cNvPr id="14" name="TextBox 13">
            <a:extLst>
              <a:ext uri="{FF2B5EF4-FFF2-40B4-BE49-F238E27FC236}">
                <a16:creationId xmlns:a16="http://schemas.microsoft.com/office/drawing/2014/main" id="{EDEF7CE7-0DFC-62B1-548D-7984A78E5AC9}"/>
              </a:ext>
            </a:extLst>
          </p:cNvPr>
          <p:cNvSpPr txBox="1"/>
          <p:nvPr/>
        </p:nvSpPr>
        <p:spPr>
          <a:xfrm>
            <a:off x="0" y="645129"/>
            <a:ext cx="18288000" cy="830997"/>
          </a:xfrm>
          <a:prstGeom prst="rect">
            <a:avLst/>
          </a:prstGeom>
          <a:noFill/>
        </p:spPr>
        <p:txBody>
          <a:bodyPr wrap="square" rtlCol="0">
            <a:spAutoFit/>
          </a:bodyPr>
          <a:lstStyle/>
          <a:p>
            <a:pPr algn="ctr" defTabSz="914445"/>
            <a:r>
              <a:rPr lang="en-US" sz="4800" b="1" dirty="0">
                <a:solidFill>
                  <a:prstClr val="black"/>
                </a:solidFill>
                <a:latin typeface="Arial" panose="020B0604020202020204" pitchFamily="34" charset="0"/>
                <a:cs typeface="Arial" panose="020B0604020202020204" pitchFamily="34" charset="0"/>
              </a:rPr>
              <a:t>2025-2029 MDOT Transportation Program Investment</a:t>
            </a:r>
            <a:endParaRPr lang="en-US" sz="4800" dirty="0">
              <a:solidFill>
                <a:prstClr val="black"/>
              </a:solidFill>
              <a:latin typeface="Arial" panose="020B0604020202020204" pitchFamily="34" charset="0"/>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82210E78-8943-0318-2908-C18D23CD46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9188445"/>
            <a:ext cx="3031791" cy="909537"/>
          </a:xfrm>
          <a:prstGeom prst="rect">
            <a:avLst/>
          </a:prstGeom>
        </p:spPr>
      </p:pic>
      <p:sp>
        <p:nvSpPr>
          <p:cNvPr id="7" name="TextBox 6">
            <a:extLst>
              <a:ext uri="{FF2B5EF4-FFF2-40B4-BE49-F238E27FC236}">
                <a16:creationId xmlns:a16="http://schemas.microsoft.com/office/drawing/2014/main" id="{BAD45E0C-9C25-76FF-1ED1-D076AF669334}"/>
              </a:ext>
            </a:extLst>
          </p:cNvPr>
          <p:cNvSpPr txBox="1"/>
          <p:nvPr/>
        </p:nvSpPr>
        <p:spPr>
          <a:xfrm>
            <a:off x="-2" y="1879728"/>
            <a:ext cx="18288000" cy="708014"/>
          </a:xfrm>
          <a:prstGeom prst="rect">
            <a:avLst/>
          </a:prstGeom>
          <a:noFill/>
        </p:spPr>
        <p:txBody>
          <a:bodyPr wrap="square" rtlCol="0">
            <a:spAutoFit/>
          </a:bodyPr>
          <a:lstStyle/>
          <a:p>
            <a:pPr algn="ctr" defTabSz="914445"/>
            <a:r>
              <a:rPr lang="en-US" sz="4001" dirty="0">
                <a:solidFill>
                  <a:prstClr val="black"/>
                </a:solidFill>
                <a:latin typeface="Arial" panose="020B0604020202020204" pitchFamily="34" charset="0"/>
                <a:cs typeface="Arial" panose="020B0604020202020204" pitchFamily="34" charset="0"/>
              </a:rPr>
              <a:t>$15.5 Billion (in millions)</a:t>
            </a:r>
          </a:p>
        </p:txBody>
      </p:sp>
      <p:pic>
        <p:nvPicPr>
          <p:cNvPr id="3074" name="Picture 2">
            <a:extLst>
              <a:ext uri="{FF2B5EF4-FFF2-40B4-BE49-F238E27FC236}">
                <a16:creationId xmlns:a16="http://schemas.microsoft.com/office/drawing/2014/main" id="{AA720A75-1149-7AD8-B99E-63A7A7E14E27}"/>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972320" y="2479297"/>
            <a:ext cx="10619981" cy="7113656"/>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CD00081-16A2-E9F5-D116-795A1C078DE5}"/>
              </a:ext>
            </a:extLst>
          </p:cNvPr>
          <p:cNvSpPr txBox="1"/>
          <p:nvPr/>
        </p:nvSpPr>
        <p:spPr>
          <a:xfrm>
            <a:off x="0" y="9492452"/>
            <a:ext cx="18288000" cy="584775"/>
          </a:xfrm>
          <a:prstGeom prst="rect">
            <a:avLst/>
          </a:prstGeom>
          <a:noFill/>
        </p:spPr>
        <p:txBody>
          <a:bodyPr wrap="square" rtlCol="0">
            <a:spAutoFit/>
          </a:bodyPr>
          <a:lstStyle/>
          <a:p>
            <a:pPr algn="ctr" defTabSz="914445"/>
            <a:r>
              <a:rPr lang="en-US" sz="3200" i="1" dirty="0">
                <a:solidFill>
                  <a:prstClr val="black"/>
                </a:solidFill>
                <a:latin typeface="Arial" panose="020B0604020202020204" pitchFamily="34" charset="0"/>
                <a:cs typeface="Arial" panose="020B0604020202020204" pitchFamily="34" charset="0"/>
              </a:rPr>
              <a:t>*Does not include other program costs estimated at $1.9 billion</a:t>
            </a:r>
          </a:p>
        </p:txBody>
      </p:sp>
    </p:spTree>
    <p:extLst>
      <p:ext uri="{BB962C8B-B14F-4D97-AF65-F5344CB8AC3E}">
        <p14:creationId xmlns:p14="http://schemas.microsoft.com/office/powerpoint/2010/main" val="4221495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F5148-7F31-094A-7AA0-544C0FE12E3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847BB59-A09F-4BE3-274F-0F29EF55DACA}"/>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email">
              <a:alphaModFix amt="50000"/>
              <a:extLst>
                <a:ext uri="{28A0092B-C50C-407E-A947-70E740481C1C}">
                  <a14:useLocalDpi xmlns:a14="http://schemas.microsoft.com/office/drawing/2010/main"/>
                </a:ext>
              </a:extLst>
            </a:blip>
            <a:stretch>
              <a:fillRect/>
            </a:stretch>
          </a:blipFill>
        </p:spPr>
        <p:txBody>
          <a:bodyPr/>
          <a:lstStyle/>
          <a:p>
            <a:pPr defTabSz="914445"/>
            <a:endParaRPr lang="en-US">
              <a:solidFill>
                <a:prstClr val="black"/>
              </a:solidFill>
              <a:latin typeface="Calibri"/>
            </a:endParaRPr>
          </a:p>
        </p:txBody>
      </p:sp>
      <p:sp>
        <p:nvSpPr>
          <p:cNvPr id="3" name="AutoShape 3">
            <a:extLst>
              <a:ext uri="{FF2B5EF4-FFF2-40B4-BE49-F238E27FC236}">
                <a16:creationId xmlns:a16="http://schemas.microsoft.com/office/drawing/2014/main" id="{99A71462-4A13-679B-3768-AAAD87B79FFA}"/>
              </a:ext>
            </a:extLst>
          </p:cNvPr>
          <p:cNvSpPr/>
          <p:nvPr/>
        </p:nvSpPr>
        <p:spPr>
          <a:xfrm>
            <a:off x="5222536" y="1714500"/>
            <a:ext cx="7842932" cy="0"/>
          </a:xfrm>
          <a:prstGeom prst="line">
            <a:avLst/>
          </a:prstGeom>
          <a:ln w="76200" cap="flat">
            <a:solidFill>
              <a:srgbClr val="0066A4"/>
            </a:solidFill>
            <a:prstDash val="solid"/>
            <a:headEnd type="none" w="sm" len="sm"/>
            <a:tailEnd type="none" w="sm" len="sm"/>
          </a:ln>
        </p:spPr>
        <p:txBody>
          <a:bodyPr/>
          <a:lstStyle/>
          <a:p>
            <a:pPr defTabSz="914445"/>
            <a:endParaRPr lang="en-US">
              <a:solidFill>
                <a:prstClr val="black"/>
              </a:solidFill>
              <a:latin typeface="Calibri"/>
            </a:endParaRPr>
          </a:p>
        </p:txBody>
      </p:sp>
      <p:sp>
        <p:nvSpPr>
          <p:cNvPr id="14" name="TextBox 13">
            <a:extLst>
              <a:ext uri="{FF2B5EF4-FFF2-40B4-BE49-F238E27FC236}">
                <a16:creationId xmlns:a16="http://schemas.microsoft.com/office/drawing/2014/main" id="{7A8124E6-DE59-C141-D2BA-8905CD494278}"/>
              </a:ext>
            </a:extLst>
          </p:cNvPr>
          <p:cNvSpPr txBox="1"/>
          <p:nvPr/>
        </p:nvSpPr>
        <p:spPr>
          <a:xfrm>
            <a:off x="0" y="645129"/>
            <a:ext cx="18288000" cy="830997"/>
          </a:xfrm>
          <a:prstGeom prst="rect">
            <a:avLst/>
          </a:prstGeom>
          <a:noFill/>
        </p:spPr>
        <p:txBody>
          <a:bodyPr wrap="square" rtlCol="0">
            <a:spAutoFit/>
          </a:bodyPr>
          <a:lstStyle/>
          <a:p>
            <a:pPr algn="ctr" defTabSz="914445"/>
            <a:r>
              <a:rPr lang="en-US" sz="4800" b="1" dirty="0">
                <a:solidFill>
                  <a:prstClr val="black"/>
                </a:solidFill>
                <a:latin typeface="Arial" panose="020B0604020202020204" pitchFamily="34" charset="0"/>
                <a:cs typeface="Arial" panose="020B0604020202020204" pitchFamily="34" charset="0"/>
              </a:rPr>
              <a:t>2025-2029 Five-Year Transportation Program Investment</a:t>
            </a:r>
            <a:endParaRPr lang="en-US" sz="4800" dirty="0">
              <a:solidFill>
                <a:prstClr val="black"/>
              </a:solidFill>
              <a:latin typeface="Arial" panose="020B0604020202020204" pitchFamily="34" charset="0"/>
              <a:cs typeface="Arial" panose="020B0604020202020204" pitchFamily="34" charset="0"/>
            </a:endParaRPr>
          </a:p>
        </p:txBody>
      </p:sp>
      <p:pic>
        <p:nvPicPr>
          <p:cNvPr id="5" name="Picture 4" descr="Logo&#10;&#10;Description automatically generated">
            <a:extLst>
              <a:ext uri="{FF2B5EF4-FFF2-40B4-BE49-F238E27FC236}">
                <a16:creationId xmlns:a16="http://schemas.microsoft.com/office/drawing/2014/main" id="{F1FB1B16-AF7B-81A5-9F0A-90D2E6059D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9188445"/>
            <a:ext cx="3031791" cy="909537"/>
          </a:xfrm>
          <a:prstGeom prst="rect">
            <a:avLst/>
          </a:prstGeom>
        </p:spPr>
      </p:pic>
      <p:pic>
        <p:nvPicPr>
          <p:cNvPr id="7" name="Picture 6" descr="Table&#10;&#10;Description automatically generated">
            <a:extLst>
              <a:ext uri="{FF2B5EF4-FFF2-40B4-BE49-F238E27FC236}">
                <a16:creationId xmlns:a16="http://schemas.microsoft.com/office/drawing/2014/main" id="{7E0A356F-0922-0BEC-CAD8-9EB717CC7D1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1062" y="2011306"/>
            <a:ext cx="17245877" cy="7177142"/>
          </a:xfrm>
          <a:prstGeom prst="rect">
            <a:avLst/>
          </a:prstGeom>
        </p:spPr>
      </p:pic>
    </p:spTree>
    <p:extLst>
      <p:ext uri="{BB962C8B-B14F-4D97-AF65-F5344CB8AC3E}">
        <p14:creationId xmlns:p14="http://schemas.microsoft.com/office/powerpoint/2010/main" val="1472354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3489</TotalTime>
  <Words>1003</Words>
  <Application>Microsoft Macintosh PowerPoint</Application>
  <PresentationFormat>Custom</PresentationFormat>
  <Paragraphs>219</Paragraphs>
  <Slides>28</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28</vt:i4>
      </vt:variant>
    </vt:vector>
  </HeadingPairs>
  <TitlesOfParts>
    <vt:vector size="39" baseType="lpstr">
      <vt:lpstr>Calibri</vt:lpstr>
      <vt:lpstr>Wingdings</vt:lpstr>
      <vt:lpstr>Segoe UI Emoji</vt:lpstr>
      <vt:lpstr>Google Sans</vt:lpstr>
      <vt:lpstr>Poppins</vt:lpstr>
      <vt:lpstr>Calibri Light</vt:lpstr>
      <vt:lpstr>Aptos</vt:lpstr>
      <vt:lpstr>Arial</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STC Template</dc:title>
  <dc:creator>Hendy, Patsy (MDOT)</dc:creator>
  <cp:lastModifiedBy>Kendra Miriani</cp:lastModifiedBy>
  <cp:revision>91</cp:revision>
  <cp:lastPrinted>2025-01-21T12:50:27Z</cp:lastPrinted>
  <dcterms:created xsi:type="dcterms:W3CDTF">2006-08-16T00:00:00Z</dcterms:created>
  <dcterms:modified xsi:type="dcterms:W3CDTF">2025-02-18T00:34:27Z</dcterms:modified>
  <dc:identifier>DAGUTc6Kejk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2024-11-21T15:38:40Z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2be5db1a-34b8-4a3b-b34c-1e225c7d9918</vt:lpwstr>
  </property>
  <property fmtid="{D5CDD505-2E9C-101B-9397-08002B2CF9AE}" pid="8" name="MSIP_Label_3a2fed65-62e7-46ea-af74-187e0c17143a_ContentBits">
    <vt:lpwstr>0</vt:lpwstr>
  </property>
</Properties>
</file>