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64" r:id="rId4"/>
    <p:sldId id="263" r:id="rId5"/>
    <p:sldId id="262" r:id="rId6"/>
    <p:sldId id="258" r:id="rId7"/>
    <p:sldId id="265" r:id="rId8"/>
    <p:sldId id="261" r:id="rId9"/>
    <p:sldId id="260" r:id="rId10"/>
    <p:sldId id="259" r:id="rId11"/>
    <p:sldId id="266" r:id="rId12"/>
    <p:sldId id="270" r:id="rId13"/>
    <p:sldId id="271" r:id="rId14"/>
    <p:sldId id="269" r:id="rId15"/>
    <p:sldId id="268" r:id="rId16"/>
    <p:sldId id="267" r:id="rId17"/>
    <p:sldId id="272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03DCD86-DDD4-4F3A-86A0-CC2C1D4817A0}" v="451" dt="2022-11-17T22:46:11.61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52" autoAdjust="0"/>
    <p:restoredTop sz="94718"/>
  </p:normalViewPr>
  <p:slideViewPr>
    <p:cSldViewPr snapToGrid="0">
      <p:cViewPr varScale="1">
        <p:scale>
          <a:sx n="112" d="100"/>
          <a:sy n="112" d="100"/>
        </p:scale>
        <p:origin x="51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svg"/><Relationship Id="rId1" Type="http://schemas.openxmlformats.org/officeDocument/2006/relationships/image" Target="../media/image10.png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23.png"/><Relationship Id="rId7" Type="http://schemas.openxmlformats.org/officeDocument/2006/relationships/image" Target="../media/image25.png"/><Relationship Id="rId2" Type="http://schemas.openxmlformats.org/officeDocument/2006/relationships/image" Target="../media/image22.svg"/><Relationship Id="rId1" Type="http://schemas.openxmlformats.org/officeDocument/2006/relationships/image" Target="../media/image21.png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24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svg"/><Relationship Id="rId1" Type="http://schemas.openxmlformats.org/officeDocument/2006/relationships/image" Target="../media/image10.png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23.png"/><Relationship Id="rId7" Type="http://schemas.openxmlformats.org/officeDocument/2006/relationships/image" Target="../media/image25.png"/><Relationship Id="rId2" Type="http://schemas.openxmlformats.org/officeDocument/2006/relationships/image" Target="../media/image22.svg"/><Relationship Id="rId1" Type="http://schemas.openxmlformats.org/officeDocument/2006/relationships/image" Target="../media/image21.png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24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E76605C-3985-48CB-8F43-9487BA07825D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38EA2CDD-4AA7-45C9-B792-082F216A0B1B}">
      <dgm:prSet/>
      <dgm:spPr/>
      <dgm:t>
        <a:bodyPr/>
        <a:lstStyle/>
        <a:p>
          <a:r>
            <a:rPr lang="en-US" dirty="0"/>
            <a:t>Two physics classes using the same curriculum </a:t>
          </a:r>
        </a:p>
      </dgm:t>
    </dgm:pt>
    <dgm:pt modelId="{BD50B587-6C73-4D31-ADAF-43716E6A1CA7}" type="parTrans" cxnId="{C05DE235-784B-43CD-996C-5B3AB43A2D01}">
      <dgm:prSet/>
      <dgm:spPr/>
      <dgm:t>
        <a:bodyPr/>
        <a:lstStyle/>
        <a:p>
          <a:endParaRPr lang="en-US"/>
        </a:p>
      </dgm:t>
    </dgm:pt>
    <dgm:pt modelId="{812264B4-A1EC-4F61-8C68-1172E5B18A8F}" type="sibTrans" cxnId="{C05DE235-784B-43CD-996C-5B3AB43A2D01}">
      <dgm:prSet/>
      <dgm:spPr/>
      <dgm:t>
        <a:bodyPr/>
        <a:lstStyle/>
        <a:p>
          <a:endParaRPr lang="en-US"/>
        </a:p>
      </dgm:t>
    </dgm:pt>
    <dgm:pt modelId="{191D7E10-7C5E-4D70-9079-8C617CFBD177}">
      <dgm:prSet/>
      <dgm:spPr/>
      <dgm:t>
        <a:bodyPr/>
        <a:lstStyle/>
        <a:p>
          <a:r>
            <a:rPr lang="en-US" dirty="0"/>
            <a:t>One delivered using “passive” processes</a:t>
          </a:r>
        </a:p>
      </dgm:t>
    </dgm:pt>
    <dgm:pt modelId="{16C0F381-9A19-47DC-9A9B-E6F8EF95A71F}" type="parTrans" cxnId="{4BFC7CE7-8CCD-4AB8-9FFB-01031EE7236D}">
      <dgm:prSet/>
      <dgm:spPr/>
      <dgm:t>
        <a:bodyPr/>
        <a:lstStyle/>
        <a:p>
          <a:endParaRPr lang="en-US"/>
        </a:p>
      </dgm:t>
    </dgm:pt>
    <dgm:pt modelId="{339BEEE8-2F2E-448C-B63E-4E013FB6A425}" type="sibTrans" cxnId="{4BFC7CE7-8CCD-4AB8-9FFB-01031EE7236D}">
      <dgm:prSet/>
      <dgm:spPr/>
      <dgm:t>
        <a:bodyPr/>
        <a:lstStyle/>
        <a:p>
          <a:endParaRPr lang="en-US"/>
        </a:p>
      </dgm:t>
    </dgm:pt>
    <dgm:pt modelId="{7C88294A-9505-43A7-9299-D469027B6994}">
      <dgm:prSet/>
      <dgm:spPr/>
      <dgm:t>
        <a:bodyPr/>
        <a:lstStyle/>
        <a:p>
          <a:r>
            <a:rPr lang="en-US"/>
            <a:t>One delivered using “active” processes</a:t>
          </a:r>
        </a:p>
      </dgm:t>
    </dgm:pt>
    <dgm:pt modelId="{DC16150C-B07D-4D7B-B179-31B819F40A43}" type="parTrans" cxnId="{CB3BA2CF-6005-4C11-A15C-8139CEE891E7}">
      <dgm:prSet/>
      <dgm:spPr/>
      <dgm:t>
        <a:bodyPr/>
        <a:lstStyle/>
        <a:p>
          <a:endParaRPr lang="en-US"/>
        </a:p>
      </dgm:t>
    </dgm:pt>
    <dgm:pt modelId="{0C50F1D0-A6DC-4E42-980D-630E66CB0BFB}" type="sibTrans" cxnId="{CB3BA2CF-6005-4C11-A15C-8139CEE891E7}">
      <dgm:prSet/>
      <dgm:spPr/>
      <dgm:t>
        <a:bodyPr/>
        <a:lstStyle/>
        <a:p>
          <a:endParaRPr lang="en-US"/>
        </a:p>
      </dgm:t>
    </dgm:pt>
    <dgm:pt modelId="{773CA5F1-7F30-4714-90B1-E3DB09335AC3}">
      <dgm:prSet/>
      <dgm:spPr/>
      <dgm:t>
        <a:bodyPr/>
        <a:lstStyle/>
        <a:p>
          <a:r>
            <a:rPr lang="en-US" dirty="0"/>
            <a:t>Students were given surveys/tests to measure from which class they  “felt” they learned as compared to retaining the materials covered</a:t>
          </a:r>
        </a:p>
      </dgm:t>
    </dgm:pt>
    <dgm:pt modelId="{987756E9-21AC-43CD-A0D3-76C881881111}" type="parTrans" cxnId="{788FC722-6FB7-4A91-A2BD-ED7E33C01031}">
      <dgm:prSet/>
      <dgm:spPr/>
      <dgm:t>
        <a:bodyPr/>
        <a:lstStyle/>
        <a:p>
          <a:endParaRPr lang="en-US"/>
        </a:p>
      </dgm:t>
    </dgm:pt>
    <dgm:pt modelId="{4A005574-F3D6-40E5-B8F7-A01A1295CD68}" type="sibTrans" cxnId="{788FC722-6FB7-4A91-A2BD-ED7E33C01031}">
      <dgm:prSet/>
      <dgm:spPr/>
      <dgm:t>
        <a:bodyPr/>
        <a:lstStyle/>
        <a:p>
          <a:endParaRPr lang="en-US"/>
        </a:p>
      </dgm:t>
    </dgm:pt>
    <dgm:pt modelId="{3534F678-6D46-4ACF-AF24-7B1A28C5F757}" type="pres">
      <dgm:prSet presAssocID="{1E76605C-3985-48CB-8F43-9487BA07825D}" presName="root" presStyleCnt="0">
        <dgm:presLayoutVars>
          <dgm:dir/>
          <dgm:resizeHandles val="exact"/>
        </dgm:presLayoutVars>
      </dgm:prSet>
      <dgm:spPr/>
    </dgm:pt>
    <dgm:pt modelId="{A4900544-591E-4B24-92FD-C3887D489194}" type="pres">
      <dgm:prSet presAssocID="{38EA2CDD-4AA7-45C9-B792-082F216A0B1B}" presName="compNode" presStyleCnt="0"/>
      <dgm:spPr/>
    </dgm:pt>
    <dgm:pt modelId="{8FDA1202-B254-4C09-8D6B-BD707507B118}" type="pres">
      <dgm:prSet presAssocID="{38EA2CDD-4AA7-45C9-B792-082F216A0B1B}" presName="bgRect" presStyleLbl="bgShp" presStyleIdx="0" presStyleCnt="4"/>
      <dgm:spPr/>
    </dgm:pt>
    <dgm:pt modelId="{5FD74923-F5FA-46AF-9B57-B6AF1EF247E9}" type="pres">
      <dgm:prSet presAssocID="{38EA2CDD-4AA7-45C9-B792-082F216A0B1B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Atom"/>
        </a:ext>
      </dgm:extLst>
    </dgm:pt>
    <dgm:pt modelId="{F395C649-F78F-4E54-BC3F-C2F4EFF5ADAD}" type="pres">
      <dgm:prSet presAssocID="{38EA2CDD-4AA7-45C9-B792-082F216A0B1B}" presName="spaceRect" presStyleCnt="0"/>
      <dgm:spPr/>
    </dgm:pt>
    <dgm:pt modelId="{5ABC6662-DBF8-4B4D-BA7D-A614D29170E9}" type="pres">
      <dgm:prSet presAssocID="{38EA2CDD-4AA7-45C9-B792-082F216A0B1B}" presName="parTx" presStyleLbl="revTx" presStyleIdx="0" presStyleCnt="4">
        <dgm:presLayoutVars>
          <dgm:chMax val="0"/>
          <dgm:chPref val="0"/>
        </dgm:presLayoutVars>
      </dgm:prSet>
      <dgm:spPr/>
    </dgm:pt>
    <dgm:pt modelId="{680748D9-722A-4CE6-A83D-E13F7A385369}" type="pres">
      <dgm:prSet presAssocID="{812264B4-A1EC-4F61-8C68-1172E5B18A8F}" presName="sibTrans" presStyleCnt="0"/>
      <dgm:spPr/>
    </dgm:pt>
    <dgm:pt modelId="{88F89308-8232-4270-8C8A-621036612F90}" type="pres">
      <dgm:prSet presAssocID="{191D7E10-7C5E-4D70-9079-8C617CFBD177}" presName="compNode" presStyleCnt="0"/>
      <dgm:spPr/>
    </dgm:pt>
    <dgm:pt modelId="{02257514-B5E7-4790-8E74-4525377F7B89}" type="pres">
      <dgm:prSet presAssocID="{191D7E10-7C5E-4D70-9079-8C617CFBD177}" presName="bgRect" presStyleLbl="bgShp" presStyleIdx="1" presStyleCnt="4"/>
      <dgm:spPr/>
    </dgm:pt>
    <dgm:pt modelId="{9774A23C-E2AD-4F06-A6E3-1BA00570AE06}" type="pres">
      <dgm:prSet presAssocID="{191D7E10-7C5E-4D70-9079-8C617CFBD177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ircular Flowchart"/>
        </a:ext>
      </dgm:extLst>
    </dgm:pt>
    <dgm:pt modelId="{F56C7CF2-A181-4F66-9354-C2F528B5E862}" type="pres">
      <dgm:prSet presAssocID="{191D7E10-7C5E-4D70-9079-8C617CFBD177}" presName="spaceRect" presStyleCnt="0"/>
      <dgm:spPr/>
    </dgm:pt>
    <dgm:pt modelId="{5B743E91-8088-4408-9882-7CB0600D7093}" type="pres">
      <dgm:prSet presAssocID="{191D7E10-7C5E-4D70-9079-8C617CFBD177}" presName="parTx" presStyleLbl="revTx" presStyleIdx="1" presStyleCnt="4">
        <dgm:presLayoutVars>
          <dgm:chMax val="0"/>
          <dgm:chPref val="0"/>
        </dgm:presLayoutVars>
      </dgm:prSet>
      <dgm:spPr/>
    </dgm:pt>
    <dgm:pt modelId="{75F5201B-D5B3-41DC-A978-5E2314C36A7D}" type="pres">
      <dgm:prSet presAssocID="{339BEEE8-2F2E-448C-B63E-4E013FB6A425}" presName="sibTrans" presStyleCnt="0"/>
      <dgm:spPr/>
    </dgm:pt>
    <dgm:pt modelId="{450D892D-0D48-4A1C-8835-9007A91E81F7}" type="pres">
      <dgm:prSet presAssocID="{7C88294A-9505-43A7-9299-D469027B6994}" presName="compNode" presStyleCnt="0"/>
      <dgm:spPr/>
    </dgm:pt>
    <dgm:pt modelId="{AB8F6803-65B7-4C0D-A99C-48750553DB3A}" type="pres">
      <dgm:prSet presAssocID="{7C88294A-9505-43A7-9299-D469027B6994}" presName="bgRect" presStyleLbl="bgShp" presStyleIdx="2" presStyleCnt="4"/>
      <dgm:spPr/>
    </dgm:pt>
    <dgm:pt modelId="{1A383F23-1E90-4AA1-9C82-EEC6905891AF}" type="pres">
      <dgm:prSet presAssocID="{7C88294A-9505-43A7-9299-D469027B6994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lowchart"/>
        </a:ext>
      </dgm:extLst>
    </dgm:pt>
    <dgm:pt modelId="{51E60356-5B99-453B-9713-7F41F70B8566}" type="pres">
      <dgm:prSet presAssocID="{7C88294A-9505-43A7-9299-D469027B6994}" presName="spaceRect" presStyleCnt="0"/>
      <dgm:spPr/>
    </dgm:pt>
    <dgm:pt modelId="{9D9ABEED-5024-49DE-921B-473FBEFB63E6}" type="pres">
      <dgm:prSet presAssocID="{7C88294A-9505-43A7-9299-D469027B6994}" presName="parTx" presStyleLbl="revTx" presStyleIdx="2" presStyleCnt="4">
        <dgm:presLayoutVars>
          <dgm:chMax val="0"/>
          <dgm:chPref val="0"/>
        </dgm:presLayoutVars>
      </dgm:prSet>
      <dgm:spPr/>
    </dgm:pt>
    <dgm:pt modelId="{AA226D0B-B615-4BB8-A7AF-E7575C771395}" type="pres">
      <dgm:prSet presAssocID="{0C50F1D0-A6DC-4E42-980D-630E66CB0BFB}" presName="sibTrans" presStyleCnt="0"/>
      <dgm:spPr/>
    </dgm:pt>
    <dgm:pt modelId="{1C0BFA62-F11C-4011-A57E-43749F8FD114}" type="pres">
      <dgm:prSet presAssocID="{773CA5F1-7F30-4714-90B1-E3DB09335AC3}" presName="compNode" presStyleCnt="0"/>
      <dgm:spPr/>
    </dgm:pt>
    <dgm:pt modelId="{149714BB-F47B-49E3-9410-289C9A1A76E9}" type="pres">
      <dgm:prSet presAssocID="{773CA5F1-7F30-4714-90B1-E3DB09335AC3}" presName="bgRect" presStyleLbl="bgShp" presStyleIdx="3" presStyleCnt="4"/>
      <dgm:spPr/>
    </dgm:pt>
    <dgm:pt modelId="{2902C25F-822C-48B3-AD84-7FA23363BEE0}" type="pres">
      <dgm:prSet presAssocID="{773CA5F1-7F30-4714-90B1-E3DB09335AC3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lassroom"/>
        </a:ext>
      </dgm:extLst>
    </dgm:pt>
    <dgm:pt modelId="{4B4E9C2F-5B0A-41C7-BD9F-AAE5151EA521}" type="pres">
      <dgm:prSet presAssocID="{773CA5F1-7F30-4714-90B1-E3DB09335AC3}" presName="spaceRect" presStyleCnt="0"/>
      <dgm:spPr/>
    </dgm:pt>
    <dgm:pt modelId="{4C989B99-DE70-4D82-BF7E-C00E5D525A00}" type="pres">
      <dgm:prSet presAssocID="{773CA5F1-7F30-4714-90B1-E3DB09335AC3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D791B90D-6BE7-4F5F-8F60-D75E6F22D6B8}" type="presOf" srcId="{38EA2CDD-4AA7-45C9-B792-082F216A0B1B}" destId="{5ABC6662-DBF8-4B4D-BA7D-A614D29170E9}" srcOrd="0" destOrd="0" presId="urn:microsoft.com/office/officeart/2018/2/layout/IconVerticalSolidList"/>
    <dgm:cxn modelId="{4FBC7216-D224-4AC5-AEA2-F861546564CC}" type="presOf" srcId="{7C88294A-9505-43A7-9299-D469027B6994}" destId="{9D9ABEED-5024-49DE-921B-473FBEFB63E6}" srcOrd="0" destOrd="0" presId="urn:microsoft.com/office/officeart/2018/2/layout/IconVerticalSolidList"/>
    <dgm:cxn modelId="{788FC722-6FB7-4A91-A2BD-ED7E33C01031}" srcId="{1E76605C-3985-48CB-8F43-9487BA07825D}" destId="{773CA5F1-7F30-4714-90B1-E3DB09335AC3}" srcOrd="3" destOrd="0" parTransId="{987756E9-21AC-43CD-A0D3-76C881881111}" sibTransId="{4A005574-F3D6-40E5-B8F7-A01A1295CD68}"/>
    <dgm:cxn modelId="{C05DE235-784B-43CD-996C-5B3AB43A2D01}" srcId="{1E76605C-3985-48CB-8F43-9487BA07825D}" destId="{38EA2CDD-4AA7-45C9-B792-082F216A0B1B}" srcOrd="0" destOrd="0" parTransId="{BD50B587-6C73-4D31-ADAF-43716E6A1CA7}" sibTransId="{812264B4-A1EC-4F61-8C68-1172E5B18A8F}"/>
    <dgm:cxn modelId="{CBB32C6B-959A-46D3-9E21-D5C0BF38D58C}" type="presOf" srcId="{773CA5F1-7F30-4714-90B1-E3DB09335AC3}" destId="{4C989B99-DE70-4D82-BF7E-C00E5D525A00}" srcOrd="0" destOrd="0" presId="urn:microsoft.com/office/officeart/2018/2/layout/IconVerticalSolidList"/>
    <dgm:cxn modelId="{02748D8E-5A4F-4603-BD1C-F16BCDD36CB1}" type="presOf" srcId="{191D7E10-7C5E-4D70-9079-8C617CFBD177}" destId="{5B743E91-8088-4408-9882-7CB0600D7093}" srcOrd="0" destOrd="0" presId="urn:microsoft.com/office/officeart/2018/2/layout/IconVerticalSolidList"/>
    <dgm:cxn modelId="{CB3BA2CF-6005-4C11-A15C-8139CEE891E7}" srcId="{1E76605C-3985-48CB-8F43-9487BA07825D}" destId="{7C88294A-9505-43A7-9299-D469027B6994}" srcOrd="2" destOrd="0" parTransId="{DC16150C-B07D-4D7B-B179-31B819F40A43}" sibTransId="{0C50F1D0-A6DC-4E42-980D-630E66CB0BFB}"/>
    <dgm:cxn modelId="{C9513ADB-A7AA-423E-8A0A-E2E76A9807F9}" type="presOf" srcId="{1E76605C-3985-48CB-8F43-9487BA07825D}" destId="{3534F678-6D46-4ACF-AF24-7B1A28C5F757}" srcOrd="0" destOrd="0" presId="urn:microsoft.com/office/officeart/2018/2/layout/IconVerticalSolidList"/>
    <dgm:cxn modelId="{4BFC7CE7-8CCD-4AB8-9FFB-01031EE7236D}" srcId="{1E76605C-3985-48CB-8F43-9487BA07825D}" destId="{191D7E10-7C5E-4D70-9079-8C617CFBD177}" srcOrd="1" destOrd="0" parTransId="{16C0F381-9A19-47DC-9A9B-E6F8EF95A71F}" sibTransId="{339BEEE8-2F2E-448C-B63E-4E013FB6A425}"/>
    <dgm:cxn modelId="{68419F50-2528-4791-8D5B-8176783E5DDB}" type="presParOf" srcId="{3534F678-6D46-4ACF-AF24-7B1A28C5F757}" destId="{A4900544-591E-4B24-92FD-C3887D489194}" srcOrd="0" destOrd="0" presId="urn:microsoft.com/office/officeart/2018/2/layout/IconVerticalSolidList"/>
    <dgm:cxn modelId="{3A696BD8-4928-4169-9ED8-91512288906D}" type="presParOf" srcId="{A4900544-591E-4B24-92FD-C3887D489194}" destId="{8FDA1202-B254-4C09-8D6B-BD707507B118}" srcOrd="0" destOrd="0" presId="urn:microsoft.com/office/officeart/2018/2/layout/IconVerticalSolidList"/>
    <dgm:cxn modelId="{C9AD972D-3EC9-4761-8557-40D7BF156E89}" type="presParOf" srcId="{A4900544-591E-4B24-92FD-C3887D489194}" destId="{5FD74923-F5FA-46AF-9B57-B6AF1EF247E9}" srcOrd="1" destOrd="0" presId="urn:microsoft.com/office/officeart/2018/2/layout/IconVerticalSolidList"/>
    <dgm:cxn modelId="{C666B0FD-7930-4949-8EA0-EC27860026D0}" type="presParOf" srcId="{A4900544-591E-4B24-92FD-C3887D489194}" destId="{F395C649-F78F-4E54-BC3F-C2F4EFF5ADAD}" srcOrd="2" destOrd="0" presId="urn:microsoft.com/office/officeart/2018/2/layout/IconVerticalSolidList"/>
    <dgm:cxn modelId="{AAE7DF6C-689C-436C-8084-94E8790DC219}" type="presParOf" srcId="{A4900544-591E-4B24-92FD-C3887D489194}" destId="{5ABC6662-DBF8-4B4D-BA7D-A614D29170E9}" srcOrd="3" destOrd="0" presId="urn:microsoft.com/office/officeart/2018/2/layout/IconVerticalSolidList"/>
    <dgm:cxn modelId="{00613945-00FC-4C73-9312-274A7A109EA0}" type="presParOf" srcId="{3534F678-6D46-4ACF-AF24-7B1A28C5F757}" destId="{680748D9-722A-4CE6-A83D-E13F7A385369}" srcOrd="1" destOrd="0" presId="urn:microsoft.com/office/officeart/2018/2/layout/IconVerticalSolidList"/>
    <dgm:cxn modelId="{9C85B754-5B6E-4B51-BE68-FA2F06C3E6F4}" type="presParOf" srcId="{3534F678-6D46-4ACF-AF24-7B1A28C5F757}" destId="{88F89308-8232-4270-8C8A-621036612F90}" srcOrd="2" destOrd="0" presId="urn:microsoft.com/office/officeart/2018/2/layout/IconVerticalSolidList"/>
    <dgm:cxn modelId="{C4282253-F2CD-4A69-9F93-3FE1B6D7383D}" type="presParOf" srcId="{88F89308-8232-4270-8C8A-621036612F90}" destId="{02257514-B5E7-4790-8E74-4525377F7B89}" srcOrd="0" destOrd="0" presId="urn:microsoft.com/office/officeart/2018/2/layout/IconVerticalSolidList"/>
    <dgm:cxn modelId="{28527788-4851-410C-AC68-AEC58AAEFB1B}" type="presParOf" srcId="{88F89308-8232-4270-8C8A-621036612F90}" destId="{9774A23C-E2AD-4F06-A6E3-1BA00570AE06}" srcOrd="1" destOrd="0" presId="urn:microsoft.com/office/officeart/2018/2/layout/IconVerticalSolidList"/>
    <dgm:cxn modelId="{F362E1BD-4385-4DEA-897B-E77072A042DF}" type="presParOf" srcId="{88F89308-8232-4270-8C8A-621036612F90}" destId="{F56C7CF2-A181-4F66-9354-C2F528B5E862}" srcOrd="2" destOrd="0" presId="urn:microsoft.com/office/officeart/2018/2/layout/IconVerticalSolidList"/>
    <dgm:cxn modelId="{A8884048-CED0-46C8-8775-18D4BC7E36B0}" type="presParOf" srcId="{88F89308-8232-4270-8C8A-621036612F90}" destId="{5B743E91-8088-4408-9882-7CB0600D7093}" srcOrd="3" destOrd="0" presId="urn:microsoft.com/office/officeart/2018/2/layout/IconVerticalSolidList"/>
    <dgm:cxn modelId="{139930E4-5C79-4EDD-BF8A-45DDA72F285D}" type="presParOf" srcId="{3534F678-6D46-4ACF-AF24-7B1A28C5F757}" destId="{75F5201B-D5B3-41DC-A978-5E2314C36A7D}" srcOrd="3" destOrd="0" presId="urn:microsoft.com/office/officeart/2018/2/layout/IconVerticalSolidList"/>
    <dgm:cxn modelId="{9626EDD1-067F-4C5E-BFD3-C24839C1F614}" type="presParOf" srcId="{3534F678-6D46-4ACF-AF24-7B1A28C5F757}" destId="{450D892D-0D48-4A1C-8835-9007A91E81F7}" srcOrd="4" destOrd="0" presId="urn:microsoft.com/office/officeart/2018/2/layout/IconVerticalSolidList"/>
    <dgm:cxn modelId="{61716911-675C-405F-AEC6-4D2A46382C46}" type="presParOf" srcId="{450D892D-0D48-4A1C-8835-9007A91E81F7}" destId="{AB8F6803-65B7-4C0D-A99C-48750553DB3A}" srcOrd="0" destOrd="0" presId="urn:microsoft.com/office/officeart/2018/2/layout/IconVerticalSolidList"/>
    <dgm:cxn modelId="{57630CA4-7000-4870-B3EE-126B5C754F6E}" type="presParOf" srcId="{450D892D-0D48-4A1C-8835-9007A91E81F7}" destId="{1A383F23-1E90-4AA1-9C82-EEC6905891AF}" srcOrd="1" destOrd="0" presId="urn:microsoft.com/office/officeart/2018/2/layout/IconVerticalSolidList"/>
    <dgm:cxn modelId="{DECF492D-E1CC-4BF4-9475-EE6C7CC5A5D9}" type="presParOf" srcId="{450D892D-0D48-4A1C-8835-9007A91E81F7}" destId="{51E60356-5B99-453B-9713-7F41F70B8566}" srcOrd="2" destOrd="0" presId="urn:microsoft.com/office/officeart/2018/2/layout/IconVerticalSolidList"/>
    <dgm:cxn modelId="{96A4F7E5-B47E-4C61-88D1-D06064F226CF}" type="presParOf" srcId="{450D892D-0D48-4A1C-8835-9007A91E81F7}" destId="{9D9ABEED-5024-49DE-921B-473FBEFB63E6}" srcOrd="3" destOrd="0" presId="urn:microsoft.com/office/officeart/2018/2/layout/IconVerticalSolidList"/>
    <dgm:cxn modelId="{A253989F-28C2-4FF0-A40F-1970D9AF9152}" type="presParOf" srcId="{3534F678-6D46-4ACF-AF24-7B1A28C5F757}" destId="{AA226D0B-B615-4BB8-A7AF-E7575C771395}" srcOrd="5" destOrd="0" presId="urn:microsoft.com/office/officeart/2018/2/layout/IconVerticalSolidList"/>
    <dgm:cxn modelId="{D42149B7-CDE2-405A-8D2C-38C9A6BCA69D}" type="presParOf" srcId="{3534F678-6D46-4ACF-AF24-7B1A28C5F757}" destId="{1C0BFA62-F11C-4011-A57E-43749F8FD114}" srcOrd="6" destOrd="0" presId="urn:microsoft.com/office/officeart/2018/2/layout/IconVerticalSolidList"/>
    <dgm:cxn modelId="{7CDDCB82-3E82-4CC3-9CBD-4B500F13D8A3}" type="presParOf" srcId="{1C0BFA62-F11C-4011-A57E-43749F8FD114}" destId="{149714BB-F47B-49E3-9410-289C9A1A76E9}" srcOrd="0" destOrd="0" presId="urn:microsoft.com/office/officeart/2018/2/layout/IconVerticalSolidList"/>
    <dgm:cxn modelId="{7CED8A09-79EE-420F-8A67-3FBD457EF9B6}" type="presParOf" srcId="{1C0BFA62-F11C-4011-A57E-43749F8FD114}" destId="{2902C25F-822C-48B3-AD84-7FA23363BEE0}" srcOrd="1" destOrd="0" presId="urn:microsoft.com/office/officeart/2018/2/layout/IconVerticalSolidList"/>
    <dgm:cxn modelId="{F9A4C5FC-019C-4777-B8A8-E2C8D2935154}" type="presParOf" srcId="{1C0BFA62-F11C-4011-A57E-43749F8FD114}" destId="{4B4E9C2F-5B0A-41C7-BD9F-AAE5151EA521}" srcOrd="2" destOrd="0" presId="urn:microsoft.com/office/officeart/2018/2/layout/IconVerticalSolidList"/>
    <dgm:cxn modelId="{5E2E3FE3-AA35-4AAF-842C-0248DD6280CA}" type="presParOf" srcId="{1C0BFA62-F11C-4011-A57E-43749F8FD114}" destId="{4C989B99-DE70-4D82-BF7E-C00E5D525A00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6841FCF-C582-4076-A83A-869A84FACEE7}" type="doc">
      <dgm:prSet loTypeId="urn:microsoft.com/office/officeart/2018/2/layout/IconCircle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2FFFA4AE-D72F-4BFB-89BF-2497C88BD703}">
      <dgm:prSet/>
      <dgm:spPr/>
      <dgm:t>
        <a:bodyPr/>
        <a:lstStyle/>
        <a:p>
          <a:r>
            <a:rPr lang="en-US"/>
            <a:t>Do we train for compliance or worker development?</a:t>
          </a:r>
        </a:p>
      </dgm:t>
    </dgm:pt>
    <dgm:pt modelId="{A0DE6EC6-621D-4D69-B4D6-5F18AD70925D}" type="parTrans" cxnId="{3B1EA482-8966-407F-89B0-39F7DC90CB56}">
      <dgm:prSet/>
      <dgm:spPr/>
      <dgm:t>
        <a:bodyPr/>
        <a:lstStyle/>
        <a:p>
          <a:endParaRPr lang="en-US"/>
        </a:p>
      </dgm:t>
    </dgm:pt>
    <dgm:pt modelId="{F977A4D5-811B-4A7D-A03C-6F5D81611360}" type="sibTrans" cxnId="{3B1EA482-8966-407F-89B0-39F7DC90CB56}">
      <dgm:prSet/>
      <dgm:spPr/>
      <dgm:t>
        <a:bodyPr/>
        <a:lstStyle/>
        <a:p>
          <a:endParaRPr lang="en-US"/>
        </a:p>
      </dgm:t>
    </dgm:pt>
    <dgm:pt modelId="{6ABB8197-A958-4D37-9F8B-3BB53190507C}">
      <dgm:prSet/>
      <dgm:spPr/>
      <dgm:t>
        <a:bodyPr/>
        <a:lstStyle/>
        <a:p>
          <a:r>
            <a:rPr lang="en-US"/>
            <a:t>Do we ask our front-line workers what they want or need to learn?</a:t>
          </a:r>
        </a:p>
      </dgm:t>
    </dgm:pt>
    <dgm:pt modelId="{75F01BBF-283F-4944-81CE-1E72E0B3A2C4}" type="parTrans" cxnId="{8A588193-6A8F-4A4A-A9D4-82E0B1E72A22}">
      <dgm:prSet/>
      <dgm:spPr/>
      <dgm:t>
        <a:bodyPr/>
        <a:lstStyle/>
        <a:p>
          <a:endParaRPr lang="en-US"/>
        </a:p>
      </dgm:t>
    </dgm:pt>
    <dgm:pt modelId="{54C27CA2-BD69-485B-87AD-A8975854881E}" type="sibTrans" cxnId="{8A588193-6A8F-4A4A-A9D4-82E0B1E72A22}">
      <dgm:prSet/>
      <dgm:spPr/>
      <dgm:t>
        <a:bodyPr/>
        <a:lstStyle/>
        <a:p>
          <a:endParaRPr lang="en-US"/>
        </a:p>
      </dgm:t>
    </dgm:pt>
    <dgm:pt modelId="{0B87070A-374F-4B33-AF00-B056B15EA61B}">
      <dgm:prSet/>
      <dgm:spPr/>
      <dgm:t>
        <a:bodyPr/>
        <a:lstStyle/>
        <a:p>
          <a:r>
            <a:rPr lang="en-US"/>
            <a:t>Understanding what motivates adults can help guide the learning process.</a:t>
          </a:r>
        </a:p>
      </dgm:t>
    </dgm:pt>
    <dgm:pt modelId="{6DA2D2A5-52A3-4F22-B0EA-AD06614C5C0C}" type="parTrans" cxnId="{5818DCCD-CF89-45DA-94F6-54474E86F206}">
      <dgm:prSet/>
      <dgm:spPr/>
      <dgm:t>
        <a:bodyPr/>
        <a:lstStyle/>
        <a:p>
          <a:endParaRPr lang="en-US"/>
        </a:p>
      </dgm:t>
    </dgm:pt>
    <dgm:pt modelId="{B14A8AB8-5D3B-4831-9C62-6D53E65E46D2}" type="sibTrans" cxnId="{5818DCCD-CF89-45DA-94F6-54474E86F206}">
      <dgm:prSet/>
      <dgm:spPr/>
      <dgm:t>
        <a:bodyPr/>
        <a:lstStyle/>
        <a:p>
          <a:endParaRPr lang="en-US"/>
        </a:p>
      </dgm:t>
    </dgm:pt>
    <dgm:pt modelId="{D511EB55-BAB3-4A08-BFFF-0D8001CD836D}">
      <dgm:prSet/>
      <dgm:spPr/>
      <dgm:t>
        <a:bodyPr/>
        <a:lstStyle/>
        <a:p>
          <a:r>
            <a:rPr lang="en-US" dirty="0"/>
            <a:t>If workers have a little fun in training, they are probably more engaged and retain more information.</a:t>
          </a:r>
        </a:p>
      </dgm:t>
    </dgm:pt>
    <dgm:pt modelId="{77F46B6E-F03D-4A72-A322-46E7EFD649B7}" type="parTrans" cxnId="{4B8EDB15-CC84-4585-8C4A-F5D4FD8A8041}">
      <dgm:prSet/>
      <dgm:spPr/>
      <dgm:t>
        <a:bodyPr/>
        <a:lstStyle/>
        <a:p>
          <a:endParaRPr lang="en-US"/>
        </a:p>
      </dgm:t>
    </dgm:pt>
    <dgm:pt modelId="{9D9A7058-44EA-42CE-B343-6F8FC2B3032A}" type="sibTrans" cxnId="{4B8EDB15-CC84-4585-8C4A-F5D4FD8A8041}">
      <dgm:prSet/>
      <dgm:spPr/>
      <dgm:t>
        <a:bodyPr/>
        <a:lstStyle/>
        <a:p>
          <a:endParaRPr lang="en-US"/>
        </a:p>
      </dgm:t>
    </dgm:pt>
    <dgm:pt modelId="{2FE3EDC4-DB54-4B3A-B1B0-6B643F817AA7}" type="pres">
      <dgm:prSet presAssocID="{26841FCF-C582-4076-A83A-869A84FACEE7}" presName="root" presStyleCnt="0">
        <dgm:presLayoutVars>
          <dgm:dir/>
          <dgm:resizeHandles val="exact"/>
        </dgm:presLayoutVars>
      </dgm:prSet>
      <dgm:spPr/>
    </dgm:pt>
    <dgm:pt modelId="{5F4904BF-5982-49DB-916E-CC9779DE3EF2}" type="pres">
      <dgm:prSet presAssocID="{26841FCF-C582-4076-A83A-869A84FACEE7}" presName="container" presStyleCnt="0">
        <dgm:presLayoutVars>
          <dgm:dir/>
          <dgm:resizeHandles val="exact"/>
        </dgm:presLayoutVars>
      </dgm:prSet>
      <dgm:spPr/>
    </dgm:pt>
    <dgm:pt modelId="{AA3F5FF0-8334-4E2B-9942-0E8A955BCEC0}" type="pres">
      <dgm:prSet presAssocID="{2FFFA4AE-D72F-4BFB-89BF-2497C88BD703}" presName="compNode" presStyleCnt="0"/>
      <dgm:spPr/>
    </dgm:pt>
    <dgm:pt modelId="{D801C959-04EB-4C08-81D2-27EFA968AA35}" type="pres">
      <dgm:prSet presAssocID="{2FFFA4AE-D72F-4BFB-89BF-2497C88BD703}" presName="iconBgRect" presStyleLbl="bgShp" presStyleIdx="0" presStyleCnt="4"/>
      <dgm:spPr/>
    </dgm:pt>
    <dgm:pt modelId="{8A4494DF-C7C4-419C-928B-D7D16F677264}" type="pres">
      <dgm:prSet presAssocID="{2FFFA4AE-D72F-4BFB-89BF-2497C88BD703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nooze with solid fill"/>
        </a:ext>
      </dgm:extLst>
    </dgm:pt>
    <dgm:pt modelId="{678B2FB3-FD2E-44A1-8A2B-0A5B293BC60C}" type="pres">
      <dgm:prSet presAssocID="{2FFFA4AE-D72F-4BFB-89BF-2497C88BD703}" presName="spaceRect" presStyleCnt="0"/>
      <dgm:spPr/>
    </dgm:pt>
    <dgm:pt modelId="{42BBAF03-C915-4D1F-8BBC-A9568979AF08}" type="pres">
      <dgm:prSet presAssocID="{2FFFA4AE-D72F-4BFB-89BF-2497C88BD703}" presName="textRect" presStyleLbl="revTx" presStyleIdx="0" presStyleCnt="4">
        <dgm:presLayoutVars>
          <dgm:chMax val="1"/>
          <dgm:chPref val="1"/>
        </dgm:presLayoutVars>
      </dgm:prSet>
      <dgm:spPr/>
    </dgm:pt>
    <dgm:pt modelId="{95151530-3AE8-44D1-B89F-92744E1CF740}" type="pres">
      <dgm:prSet presAssocID="{F977A4D5-811B-4A7D-A03C-6F5D81611360}" presName="sibTrans" presStyleLbl="sibTrans2D1" presStyleIdx="0" presStyleCnt="0"/>
      <dgm:spPr/>
    </dgm:pt>
    <dgm:pt modelId="{159EDBD5-528E-44FE-B169-A996BC3D2EA8}" type="pres">
      <dgm:prSet presAssocID="{6ABB8197-A958-4D37-9F8B-3BB53190507C}" presName="compNode" presStyleCnt="0"/>
      <dgm:spPr/>
    </dgm:pt>
    <dgm:pt modelId="{3A47F53E-4FAD-484D-86F8-8E5BA25C8D90}" type="pres">
      <dgm:prSet presAssocID="{6ABB8197-A958-4D37-9F8B-3BB53190507C}" presName="iconBgRect" presStyleLbl="bgShp" presStyleIdx="1" presStyleCnt="4"/>
      <dgm:spPr/>
    </dgm:pt>
    <dgm:pt modelId="{BE9D5EB0-62D9-487B-AFEF-0D9E630894ED}" type="pres">
      <dgm:prSet presAssocID="{6ABB8197-A958-4D37-9F8B-3BB53190507C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roup of People"/>
        </a:ext>
      </dgm:extLst>
    </dgm:pt>
    <dgm:pt modelId="{D4F63D3F-274E-4674-A0F2-2D2B7C2481E8}" type="pres">
      <dgm:prSet presAssocID="{6ABB8197-A958-4D37-9F8B-3BB53190507C}" presName="spaceRect" presStyleCnt="0"/>
      <dgm:spPr/>
    </dgm:pt>
    <dgm:pt modelId="{B898C28D-601D-480F-9B86-71C37694F954}" type="pres">
      <dgm:prSet presAssocID="{6ABB8197-A958-4D37-9F8B-3BB53190507C}" presName="textRect" presStyleLbl="revTx" presStyleIdx="1" presStyleCnt="4">
        <dgm:presLayoutVars>
          <dgm:chMax val="1"/>
          <dgm:chPref val="1"/>
        </dgm:presLayoutVars>
      </dgm:prSet>
      <dgm:spPr/>
    </dgm:pt>
    <dgm:pt modelId="{B82A0746-3CC4-4A89-9EF8-3A334EE00D0B}" type="pres">
      <dgm:prSet presAssocID="{54C27CA2-BD69-485B-87AD-A8975854881E}" presName="sibTrans" presStyleLbl="sibTrans2D1" presStyleIdx="0" presStyleCnt="0"/>
      <dgm:spPr/>
    </dgm:pt>
    <dgm:pt modelId="{0983F395-CD66-49A7-BE61-980892C4FD99}" type="pres">
      <dgm:prSet presAssocID="{0B87070A-374F-4B33-AF00-B056B15EA61B}" presName="compNode" presStyleCnt="0"/>
      <dgm:spPr/>
    </dgm:pt>
    <dgm:pt modelId="{B6B94780-B921-4C4B-B335-1D49A6828CD1}" type="pres">
      <dgm:prSet presAssocID="{0B87070A-374F-4B33-AF00-B056B15EA61B}" presName="iconBgRect" presStyleLbl="bgShp" presStyleIdx="2" presStyleCnt="4"/>
      <dgm:spPr/>
    </dgm:pt>
    <dgm:pt modelId="{FA0EFECF-4AFE-49EA-A524-420089443CFA}" type="pres">
      <dgm:prSet presAssocID="{0B87070A-374F-4B33-AF00-B056B15EA61B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lassroom"/>
        </a:ext>
      </dgm:extLst>
    </dgm:pt>
    <dgm:pt modelId="{554A41B2-E6D9-451E-810C-46CAA808E05F}" type="pres">
      <dgm:prSet presAssocID="{0B87070A-374F-4B33-AF00-B056B15EA61B}" presName="spaceRect" presStyleCnt="0"/>
      <dgm:spPr/>
    </dgm:pt>
    <dgm:pt modelId="{164C29ED-5E7C-4B1F-A219-9C73D6E08B32}" type="pres">
      <dgm:prSet presAssocID="{0B87070A-374F-4B33-AF00-B056B15EA61B}" presName="textRect" presStyleLbl="revTx" presStyleIdx="2" presStyleCnt="4">
        <dgm:presLayoutVars>
          <dgm:chMax val="1"/>
          <dgm:chPref val="1"/>
        </dgm:presLayoutVars>
      </dgm:prSet>
      <dgm:spPr/>
    </dgm:pt>
    <dgm:pt modelId="{2C108044-B112-49D2-BBF5-D74E515EB311}" type="pres">
      <dgm:prSet presAssocID="{B14A8AB8-5D3B-4831-9C62-6D53E65E46D2}" presName="sibTrans" presStyleLbl="sibTrans2D1" presStyleIdx="0" presStyleCnt="0"/>
      <dgm:spPr/>
    </dgm:pt>
    <dgm:pt modelId="{BC8A8A2A-540A-4627-97A7-E40D6740C4E3}" type="pres">
      <dgm:prSet presAssocID="{D511EB55-BAB3-4A08-BFFF-0D8001CD836D}" presName="compNode" presStyleCnt="0"/>
      <dgm:spPr/>
    </dgm:pt>
    <dgm:pt modelId="{B21C89A2-3745-4258-91E2-F7B4C6792211}" type="pres">
      <dgm:prSet presAssocID="{D511EB55-BAB3-4A08-BFFF-0D8001CD836D}" presName="iconBgRect" presStyleLbl="bgShp" presStyleIdx="3" presStyleCnt="4"/>
      <dgm:spPr/>
    </dgm:pt>
    <dgm:pt modelId="{38AF91F9-6C8D-41E2-81E1-A75AE759309F}" type="pres">
      <dgm:prSet presAssocID="{D511EB55-BAB3-4A08-BFFF-0D8001CD836D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Artificial Intelligence outline"/>
        </a:ext>
      </dgm:extLst>
    </dgm:pt>
    <dgm:pt modelId="{3A91DEF9-DEE2-4316-BEA5-FBCF49B85023}" type="pres">
      <dgm:prSet presAssocID="{D511EB55-BAB3-4A08-BFFF-0D8001CD836D}" presName="spaceRect" presStyleCnt="0"/>
      <dgm:spPr/>
    </dgm:pt>
    <dgm:pt modelId="{7E3A83B9-EF9D-4BA8-A220-5D590F6D1D1A}" type="pres">
      <dgm:prSet presAssocID="{D511EB55-BAB3-4A08-BFFF-0D8001CD836D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9F349100-E661-4BCF-987C-93686A437F42}" type="presOf" srcId="{0B87070A-374F-4B33-AF00-B056B15EA61B}" destId="{164C29ED-5E7C-4B1F-A219-9C73D6E08B32}" srcOrd="0" destOrd="0" presId="urn:microsoft.com/office/officeart/2018/2/layout/IconCircleList"/>
    <dgm:cxn modelId="{67013001-DEBB-4BC7-A02F-B3DDF1CC3B9C}" type="presOf" srcId="{6ABB8197-A958-4D37-9F8B-3BB53190507C}" destId="{B898C28D-601D-480F-9B86-71C37694F954}" srcOrd="0" destOrd="0" presId="urn:microsoft.com/office/officeart/2018/2/layout/IconCircleList"/>
    <dgm:cxn modelId="{4B8EDB15-CC84-4585-8C4A-F5D4FD8A8041}" srcId="{26841FCF-C582-4076-A83A-869A84FACEE7}" destId="{D511EB55-BAB3-4A08-BFFF-0D8001CD836D}" srcOrd="3" destOrd="0" parTransId="{77F46B6E-F03D-4A72-A322-46E7EFD649B7}" sibTransId="{9D9A7058-44EA-42CE-B343-6F8FC2B3032A}"/>
    <dgm:cxn modelId="{712C8835-C979-4E35-B326-1C6D65D83953}" type="presOf" srcId="{26841FCF-C582-4076-A83A-869A84FACEE7}" destId="{2FE3EDC4-DB54-4B3A-B1B0-6B643F817AA7}" srcOrd="0" destOrd="0" presId="urn:microsoft.com/office/officeart/2018/2/layout/IconCircleList"/>
    <dgm:cxn modelId="{836FD767-AE4D-4D52-94F3-AA0D1DF26F55}" type="presOf" srcId="{2FFFA4AE-D72F-4BFB-89BF-2497C88BD703}" destId="{42BBAF03-C915-4D1F-8BBC-A9568979AF08}" srcOrd="0" destOrd="0" presId="urn:microsoft.com/office/officeart/2018/2/layout/IconCircleList"/>
    <dgm:cxn modelId="{3B1EA482-8966-407F-89B0-39F7DC90CB56}" srcId="{26841FCF-C582-4076-A83A-869A84FACEE7}" destId="{2FFFA4AE-D72F-4BFB-89BF-2497C88BD703}" srcOrd="0" destOrd="0" parTransId="{A0DE6EC6-621D-4D69-B4D6-5F18AD70925D}" sibTransId="{F977A4D5-811B-4A7D-A03C-6F5D81611360}"/>
    <dgm:cxn modelId="{8A588193-6A8F-4A4A-A9D4-82E0B1E72A22}" srcId="{26841FCF-C582-4076-A83A-869A84FACEE7}" destId="{6ABB8197-A958-4D37-9F8B-3BB53190507C}" srcOrd="1" destOrd="0" parTransId="{75F01BBF-283F-4944-81CE-1E72E0B3A2C4}" sibTransId="{54C27CA2-BD69-485B-87AD-A8975854881E}"/>
    <dgm:cxn modelId="{0D1B27A8-0481-4431-8D1C-5832C861E057}" type="presOf" srcId="{F977A4D5-811B-4A7D-A03C-6F5D81611360}" destId="{95151530-3AE8-44D1-B89F-92744E1CF740}" srcOrd="0" destOrd="0" presId="urn:microsoft.com/office/officeart/2018/2/layout/IconCircleList"/>
    <dgm:cxn modelId="{5818DCCD-CF89-45DA-94F6-54474E86F206}" srcId="{26841FCF-C582-4076-A83A-869A84FACEE7}" destId="{0B87070A-374F-4B33-AF00-B056B15EA61B}" srcOrd="2" destOrd="0" parTransId="{6DA2D2A5-52A3-4F22-B0EA-AD06614C5C0C}" sibTransId="{B14A8AB8-5D3B-4831-9C62-6D53E65E46D2}"/>
    <dgm:cxn modelId="{762617D6-AFC0-4703-8D48-DC4CB8FA0135}" type="presOf" srcId="{B14A8AB8-5D3B-4831-9C62-6D53E65E46D2}" destId="{2C108044-B112-49D2-BBF5-D74E515EB311}" srcOrd="0" destOrd="0" presId="urn:microsoft.com/office/officeart/2018/2/layout/IconCircleList"/>
    <dgm:cxn modelId="{540BF3F4-4A44-4C20-97CC-03CF87864D81}" type="presOf" srcId="{D511EB55-BAB3-4A08-BFFF-0D8001CD836D}" destId="{7E3A83B9-EF9D-4BA8-A220-5D590F6D1D1A}" srcOrd="0" destOrd="0" presId="urn:microsoft.com/office/officeart/2018/2/layout/IconCircleList"/>
    <dgm:cxn modelId="{1FDF03F8-0195-4D26-B42E-64E329B334DE}" type="presOf" srcId="{54C27CA2-BD69-485B-87AD-A8975854881E}" destId="{B82A0746-3CC4-4A89-9EF8-3A334EE00D0B}" srcOrd="0" destOrd="0" presId="urn:microsoft.com/office/officeart/2018/2/layout/IconCircleList"/>
    <dgm:cxn modelId="{48D47BAA-FB49-4DA9-A4D8-C3A9AC06DCCF}" type="presParOf" srcId="{2FE3EDC4-DB54-4B3A-B1B0-6B643F817AA7}" destId="{5F4904BF-5982-49DB-916E-CC9779DE3EF2}" srcOrd="0" destOrd="0" presId="urn:microsoft.com/office/officeart/2018/2/layout/IconCircleList"/>
    <dgm:cxn modelId="{63CE719F-F34C-4238-803F-94BE0E796CBB}" type="presParOf" srcId="{5F4904BF-5982-49DB-916E-CC9779DE3EF2}" destId="{AA3F5FF0-8334-4E2B-9942-0E8A955BCEC0}" srcOrd="0" destOrd="0" presId="urn:microsoft.com/office/officeart/2018/2/layout/IconCircleList"/>
    <dgm:cxn modelId="{14056D5C-7772-4D12-84E4-1DA41850F01A}" type="presParOf" srcId="{AA3F5FF0-8334-4E2B-9942-0E8A955BCEC0}" destId="{D801C959-04EB-4C08-81D2-27EFA968AA35}" srcOrd="0" destOrd="0" presId="urn:microsoft.com/office/officeart/2018/2/layout/IconCircleList"/>
    <dgm:cxn modelId="{D834CB2A-326F-4DDE-8910-DC6D9182D8DB}" type="presParOf" srcId="{AA3F5FF0-8334-4E2B-9942-0E8A955BCEC0}" destId="{8A4494DF-C7C4-419C-928B-D7D16F677264}" srcOrd="1" destOrd="0" presId="urn:microsoft.com/office/officeart/2018/2/layout/IconCircleList"/>
    <dgm:cxn modelId="{40919098-F24F-4715-9CED-F2F8DAFF31C7}" type="presParOf" srcId="{AA3F5FF0-8334-4E2B-9942-0E8A955BCEC0}" destId="{678B2FB3-FD2E-44A1-8A2B-0A5B293BC60C}" srcOrd="2" destOrd="0" presId="urn:microsoft.com/office/officeart/2018/2/layout/IconCircleList"/>
    <dgm:cxn modelId="{0B3BDB39-14FA-405D-9D62-70F512AD2915}" type="presParOf" srcId="{AA3F5FF0-8334-4E2B-9942-0E8A955BCEC0}" destId="{42BBAF03-C915-4D1F-8BBC-A9568979AF08}" srcOrd="3" destOrd="0" presId="urn:microsoft.com/office/officeart/2018/2/layout/IconCircleList"/>
    <dgm:cxn modelId="{49E4161C-9209-438F-A4E8-19338DF37FA8}" type="presParOf" srcId="{5F4904BF-5982-49DB-916E-CC9779DE3EF2}" destId="{95151530-3AE8-44D1-B89F-92744E1CF740}" srcOrd="1" destOrd="0" presId="urn:microsoft.com/office/officeart/2018/2/layout/IconCircleList"/>
    <dgm:cxn modelId="{B68547DD-D5CE-4D6A-AFB2-009FA202D4A5}" type="presParOf" srcId="{5F4904BF-5982-49DB-916E-CC9779DE3EF2}" destId="{159EDBD5-528E-44FE-B169-A996BC3D2EA8}" srcOrd="2" destOrd="0" presId="urn:microsoft.com/office/officeart/2018/2/layout/IconCircleList"/>
    <dgm:cxn modelId="{37B272DB-76A5-4E1A-AFBE-9E7125B9BA97}" type="presParOf" srcId="{159EDBD5-528E-44FE-B169-A996BC3D2EA8}" destId="{3A47F53E-4FAD-484D-86F8-8E5BA25C8D90}" srcOrd="0" destOrd="0" presId="urn:microsoft.com/office/officeart/2018/2/layout/IconCircleList"/>
    <dgm:cxn modelId="{9DB1BEBE-3E32-4C9B-B16D-71DBFF59554A}" type="presParOf" srcId="{159EDBD5-528E-44FE-B169-A996BC3D2EA8}" destId="{BE9D5EB0-62D9-487B-AFEF-0D9E630894ED}" srcOrd="1" destOrd="0" presId="urn:microsoft.com/office/officeart/2018/2/layout/IconCircleList"/>
    <dgm:cxn modelId="{D8F2FD6F-9D17-4825-932B-7B852BF96B9A}" type="presParOf" srcId="{159EDBD5-528E-44FE-B169-A996BC3D2EA8}" destId="{D4F63D3F-274E-4674-A0F2-2D2B7C2481E8}" srcOrd="2" destOrd="0" presId="urn:microsoft.com/office/officeart/2018/2/layout/IconCircleList"/>
    <dgm:cxn modelId="{070F3B14-4965-498C-B33F-44BD0AFDF10D}" type="presParOf" srcId="{159EDBD5-528E-44FE-B169-A996BC3D2EA8}" destId="{B898C28D-601D-480F-9B86-71C37694F954}" srcOrd="3" destOrd="0" presId="urn:microsoft.com/office/officeart/2018/2/layout/IconCircleList"/>
    <dgm:cxn modelId="{BD0DE5C9-DC23-4609-A0C0-4073F6DDA3DF}" type="presParOf" srcId="{5F4904BF-5982-49DB-916E-CC9779DE3EF2}" destId="{B82A0746-3CC4-4A89-9EF8-3A334EE00D0B}" srcOrd="3" destOrd="0" presId="urn:microsoft.com/office/officeart/2018/2/layout/IconCircleList"/>
    <dgm:cxn modelId="{0E0BB5AB-F902-4E3F-B776-B346B0AF7A79}" type="presParOf" srcId="{5F4904BF-5982-49DB-916E-CC9779DE3EF2}" destId="{0983F395-CD66-49A7-BE61-980892C4FD99}" srcOrd="4" destOrd="0" presId="urn:microsoft.com/office/officeart/2018/2/layout/IconCircleList"/>
    <dgm:cxn modelId="{35D588D9-859A-4E67-9055-F003A3B2905B}" type="presParOf" srcId="{0983F395-CD66-49A7-BE61-980892C4FD99}" destId="{B6B94780-B921-4C4B-B335-1D49A6828CD1}" srcOrd="0" destOrd="0" presId="urn:microsoft.com/office/officeart/2018/2/layout/IconCircleList"/>
    <dgm:cxn modelId="{5DA04971-1E81-443C-9B51-AC31AD7F15B0}" type="presParOf" srcId="{0983F395-CD66-49A7-BE61-980892C4FD99}" destId="{FA0EFECF-4AFE-49EA-A524-420089443CFA}" srcOrd="1" destOrd="0" presId="urn:microsoft.com/office/officeart/2018/2/layout/IconCircleList"/>
    <dgm:cxn modelId="{B62ACFE9-D679-4D17-873C-101B5CD9CE17}" type="presParOf" srcId="{0983F395-CD66-49A7-BE61-980892C4FD99}" destId="{554A41B2-E6D9-451E-810C-46CAA808E05F}" srcOrd="2" destOrd="0" presId="urn:microsoft.com/office/officeart/2018/2/layout/IconCircleList"/>
    <dgm:cxn modelId="{E56D0207-7968-4BA7-8FB6-008B50719CFD}" type="presParOf" srcId="{0983F395-CD66-49A7-BE61-980892C4FD99}" destId="{164C29ED-5E7C-4B1F-A219-9C73D6E08B32}" srcOrd="3" destOrd="0" presId="urn:microsoft.com/office/officeart/2018/2/layout/IconCircleList"/>
    <dgm:cxn modelId="{40AD1BC9-B245-49BF-BCD6-B5619F3A972C}" type="presParOf" srcId="{5F4904BF-5982-49DB-916E-CC9779DE3EF2}" destId="{2C108044-B112-49D2-BBF5-D74E515EB311}" srcOrd="5" destOrd="0" presId="urn:microsoft.com/office/officeart/2018/2/layout/IconCircleList"/>
    <dgm:cxn modelId="{E83779B8-5315-4315-8B44-D6CC9506F455}" type="presParOf" srcId="{5F4904BF-5982-49DB-916E-CC9779DE3EF2}" destId="{BC8A8A2A-540A-4627-97A7-E40D6740C4E3}" srcOrd="6" destOrd="0" presId="urn:microsoft.com/office/officeart/2018/2/layout/IconCircleList"/>
    <dgm:cxn modelId="{BF5D5AA0-8DB5-43A6-AEE0-9E5D0EA6E47E}" type="presParOf" srcId="{BC8A8A2A-540A-4627-97A7-E40D6740C4E3}" destId="{B21C89A2-3745-4258-91E2-F7B4C6792211}" srcOrd="0" destOrd="0" presId="urn:microsoft.com/office/officeart/2018/2/layout/IconCircleList"/>
    <dgm:cxn modelId="{85787E87-6629-4782-9A74-B7E3838B7DD4}" type="presParOf" srcId="{BC8A8A2A-540A-4627-97A7-E40D6740C4E3}" destId="{38AF91F9-6C8D-41E2-81E1-A75AE759309F}" srcOrd="1" destOrd="0" presId="urn:microsoft.com/office/officeart/2018/2/layout/IconCircleList"/>
    <dgm:cxn modelId="{68002BEE-1B2F-47C7-89CF-3FC861B31EE3}" type="presParOf" srcId="{BC8A8A2A-540A-4627-97A7-E40D6740C4E3}" destId="{3A91DEF9-DEE2-4316-BEA5-FBCF49B85023}" srcOrd="2" destOrd="0" presId="urn:microsoft.com/office/officeart/2018/2/layout/IconCircleList"/>
    <dgm:cxn modelId="{B2EBF095-77E8-4E04-BB4B-1413D2F46CD5}" type="presParOf" srcId="{BC8A8A2A-540A-4627-97A7-E40D6740C4E3}" destId="{7E3A83B9-EF9D-4BA8-A220-5D590F6D1D1A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DA1202-B254-4C09-8D6B-BD707507B118}">
      <dsp:nvSpPr>
        <dsp:cNvPr id="0" name=""/>
        <dsp:cNvSpPr/>
      </dsp:nvSpPr>
      <dsp:spPr>
        <a:xfrm>
          <a:off x="0" y="1808"/>
          <a:ext cx="10515600" cy="91661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FD74923-F5FA-46AF-9B57-B6AF1EF247E9}">
      <dsp:nvSpPr>
        <dsp:cNvPr id="0" name=""/>
        <dsp:cNvSpPr/>
      </dsp:nvSpPr>
      <dsp:spPr>
        <a:xfrm>
          <a:off x="277275" y="208046"/>
          <a:ext cx="504136" cy="50413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ABC6662-DBF8-4B4D-BA7D-A614D29170E9}">
      <dsp:nvSpPr>
        <dsp:cNvPr id="0" name=""/>
        <dsp:cNvSpPr/>
      </dsp:nvSpPr>
      <dsp:spPr>
        <a:xfrm>
          <a:off x="1058686" y="1808"/>
          <a:ext cx="9456913" cy="9166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7008" tIns="97008" rIns="97008" bIns="97008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Two physics classes using the same curriculum </a:t>
          </a:r>
        </a:p>
      </dsp:txBody>
      <dsp:txXfrm>
        <a:off x="1058686" y="1808"/>
        <a:ext cx="9456913" cy="916611"/>
      </dsp:txXfrm>
    </dsp:sp>
    <dsp:sp modelId="{02257514-B5E7-4790-8E74-4525377F7B89}">
      <dsp:nvSpPr>
        <dsp:cNvPr id="0" name=""/>
        <dsp:cNvSpPr/>
      </dsp:nvSpPr>
      <dsp:spPr>
        <a:xfrm>
          <a:off x="0" y="1147573"/>
          <a:ext cx="10515600" cy="916611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774A23C-E2AD-4F06-A6E3-1BA00570AE06}">
      <dsp:nvSpPr>
        <dsp:cNvPr id="0" name=""/>
        <dsp:cNvSpPr/>
      </dsp:nvSpPr>
      <dsp:spPr>
        <a:xfrm>
          <a:off x="277275" y="1353811"/>
          <a:ext cx="504136" cy="50413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B743E91-8088-4408-9882-7CB0600D7093}">
      <dsp:nvSpPr>
        <dsp:cNvPr id="0" name=""/>
        <dsp:cNvSpPr/>
      </dsp:nvSpPr>
      <dsp:spPr>
        <a:xfrm>
          <a:off x="1058686" y="1147573"/>
          <a:ext cx="9456913" cy="9166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7008" tIns="97008" rIns="97008" bIns="97008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One delivered using “passive” processes</a:t>
          </a:r>
        </a:p>
      </dsp:txBody>
      <dsp:txXfrm>
        <a:off x="1058686" y="1147573"/>
        <a:ext cx="9456913" cy="916611"/>
      </dsp:txXfrm>
    </dsp:sp>
    <dsp:sp modelId="{AB8F6803-65B7-4C0D-A99C-48750553DB3A}">
      <dsp:nvSpPr>
        <dsp:cNvPr id="0" name=""/>
        <dsp:cNvSpPr/>
      </dsp:nvSpPr>
      <dsp:spPr>
        <a:xfrm>
          <a:off x="0" y="2293338"/>
          <a:ext cx="10515600" cy="916611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A383F23-1E90-4AA1-9C82-EEC6905891AF}">
      <dsp:nvSpPr>
        <dsp:cNvPr id="0" name=""/>
        <dsp:cNvSpPr/>
      </dsp:nvSpPr>
      <dsp:spPr>
        <a:xfrm>
          <a:off x="277275" y="2499576"/>
          <a:ext cx="504136" cy="50413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D9ABEED-5024-49DE-921B-473FBEFB63E6}">
      <dsp:nvSpPr>
        <dsp:cNvPr id="0" name=""/>
        <dsp:cNvSpPr/>
      </dsp:nvSpPr>
      <dsp:spPr>
        <a:xfrm>
          <a:off x="1058686" y="2293338"/>
          <a:ext cx="9456913" cy="9166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7008" tIns="97008" rIns="97008" bIns="97008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One delivered using “active” processes</a:t>
          </a:r>
        </a:p>
      </dsp:txBody>
      <dsp:txXfrm>
        <a:off x="1058686" y="2293338"/>
        <a:ext cx="9456913" cy="916611"/>
      </dsp:txXfrm>
    </dsp:sp>
    <dsp:sp modelId="{149714BB-F47B-49E3-9410-289C9A1A76E9}">
      <dsp:nvSpPr>
        <dsp:cNvPr id="0" name=""/>
        <dsp:cNvSpPr/>
      </dsp:nvSpPr>
      <dsp:spPr>
        <a:xfrm>
          <a:off x="0" y="3439103"/>
          <a:ext cx="10515600" cy="916611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902C25F-822C-48B3-AD84-7FA23363BEE0}">
      <dsp:nvSpPr>
        <dsp:cNvPr id="0" name=""/>
        <dsp:cNvSpPr/>
      </dsp:nvSpPr>
      <dsp:spPr>
        <a:xfrm>
          <a:off x="277275" y="3645341"/>
          <a:ext cx="504136" cy="504136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C989B99-DE70-4D82-BF7E-C00E5D525A00}">
      <dsp:nvSpPr>
        <dsp:cNvPr id="0" name=""/>
        <dsp:cNvSpPr/>
      </dsp:nvSpPr>
      <dsp:spPr>
        <a:xfrm>
          <a:off x="1058686" y="3439103"/>
          <a:ext cx="9456913" cy="9166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7008" tIns="97008" rIns="97008" bIns="97008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Students were given surveys/tests to measure from which class they  “felt” they learned as compared to retaining the materials covered</a:t>
          </a:r>
        </a:p>
      </dsp:txBody>
      <dsp:txXfrm>
        <a:off x="1058686" y="3439103"/>
        <a:ext cx="9456913" cy="91661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801C959-04EB-4C08-81D2-27EFA968AA35}">
      <dsp:nvSpPr>
        <dsp:cNvPr id="0" name=""/>
        <dsp:cNvSpPr/>
      </dsp:nvSpPr>
      <dsp:spPr>
        <a:xfrm>
          <a:off x="57937" y="310934"/>
          <a:ext cx="1494870" cy="1494870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A4494DF-C7C4-419C-928B-D7D16F677264}">
      <dsp:nvSpPr>
        <dsp:cNvPr id="0" name=""/>
        <dsp:cNvSpPr/>
      </dsp:nvSpPr>
      <dsp:spPr>
        <a:xfrm>
          <a:off x="371860" y="624857"/>
          <a:ext cx="867024" cy="86702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2BBAF03-C915-4D1F-8BBC-A9568979AF08}">
      <dsp:nvSpPr>
        <dsp:cNvPr id="0" name=""/>
        <dsp:cNvSpPr/>
      </dsp:nvSpPr>
      <dsp:spPr>
        <a:xfrm>
          <a:off x="1873137" y="310934"/>
          <a:ext cx="3523623" cy="14948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Do we train for compliance or worker development?</a:t>
          </a:r>
        </a:p>
      </dsp:txBody>
      <dsp:txXfrm>
        <a:off x="1873137" y="310934"/>
        <a:ext cx="3523623" cy="1494870"/>
      </dsp:txXfrm>
    </dsp:sp>
    <dsp:sp modelId="{3A47F53E-4FAD-484D-86F8-8E5BA25C8D90}">
      <dsp:nvSpPr>
        <dsp:cNvPr id="0" name=""/>
        <dsp:cNvSpPr/>
      </dsp:nvSpPr>
      <dsp:spPr>
        <a:xfrm>
          <a:off x="6010725" y="310934"/>
          <a:ext cx="1494870" cy="1494870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E9D5EB0-62D9-487B-AFEF-0D9E630894ED}">
      <dsp:nvSpPr>
        <dsp:cNvPr id="0" name=""/>
        <dsp:cNvSpPr/>
      </dsp:nvSpPr>
      <dsp:spPr>
        <a:xfrm>
          <a:off x="6324648" y="624857"/>
          <a:ext cx="867024" cy="86702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898C28D-601D-480F-9B86-71C37694F954}">
      <dsp:nvSpPr>
        <dsp:cNvPr id="0" name=""/>
        <dsp:cNvSpPr/>
      </dsp:nvSpPr>
      <dsp:spPr>
        <a:xfrm>
          <a:off x="7825925" y="310934"/>
          <a:ext cx="3523623" cy="14948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Do we ask our front-line workers what they want or need to learn?</a:t>
          </a:r>
        </a:p>
      </dsp:txBody>
      <dsp:txXfrm>
        <a:off x="7825925" y="310934"/>
        <a:ext cx="3523623" cy="1494870"/>
      </dsp:txXfrm>
    </dsp:sp>
    <dsp:sp modelId="{B6B94780-B921-4C4B-B335-1D49A6828CD1}">
      <dsp:nvSpPr>
        <dsp:cNvPr id="0" name=""/>
        <dsp:cNvSpPr/>
      </dsp:nvSpPr>
      <dsp:spPr>
        <a:xfrm>
          <a:off x="57937" y="2545532"/>
          <a:ext cx="1494870" cy="1494870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A0EFECF-4AFE-49EA-A524-420089443CFA}">
      <dsp:nvSpPr>
        <dsp:cNvPr id="0" name=""/>
        <dsp:cNvSpPr/>
      </dsp:nvSpPr>
      <dsp:spPr>
        <a:xfrm>
          <a:off x="371860" y="2859455"/>
          <a:ext cx="867024" cy="86702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64C29ED-5E7C-4B1F-A219-9C73D6E08B32}">
      <dsp:nvSpPr>
        <dsp:cNvPr id="0" name=""/>
        <dsp:cNvSpPr/>
      </dsp:nvSpPr>
      <dsp:spPr>
        <a:xfrm>
          <a:off x="1873137" y="2545532"/>
          <a:ext cx="3523623" cy="14948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Understanding what motivates adults can help guide the learning process.</a:t>
          </a:r>
        </a:p>
      </dsp:txBody>
      <dsp:txXfrm>
        <a:off x="1873137" y="2545532"/>
        <a:ext cx="3523623" cy="1494870"/>
      </dsp:txXfrm>
    </dsp:sp>
    <dsp:sp modelId="{B21C89A2-3745-4258-91E2-F7B4C6792211}">
      <dsp:nvSpPr>
        <dsp:cNvPr id="0" name=""/>
        <dsp:cNvSpPr/>
      </dsp:nvSpPr>
      <dsp:spPr>
        <a:xfrm>
          <a:off x="6010725" y="2545532"/>
          <a:ext cx="1494870" cy="1494870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8AF91F9-6C8D-41E2-81E1-A75AE759309F}">
      <dsp:nvSpPr>
        <dsp:cNvPr id="0" name=""/>
        <dsp:cNvSpPr/>
      </dsp:nvSpPr>
      <dsp:spPr>
        <a:xfrm>
          <a:off x="6324648" y="2859455"/>
          <a:ext cx="867024" cy="867024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E3A83B9-EF9D-4BA8-A220-5D590F6D1D1A}">
      <dsp:nvSpPr>
        <dsp:cNvPr id="0" name=""/>
        <dsp:cNvSpPr/>
      </dsp:nvSpPr>
      <dsp:spPr>
        <a:xfrm>
          <a:off x="7825925" y="2545532"/>
          <a:ext cx="3523623" cy="14948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If workers have a little fun in training, they are probably more engaged and retain more information.</a:t>
          </a:r>
        </a:p>
      </dsp:txBody>
      <dsp:txXfrm>
        <a:off x="7825925" y="2545532"/>
        <a:ext cx="3523623" cy="149487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32A447-0668-459B-9958-BBEC927C1AF9}" type="datetimeFigureOut">
              <a:rPr lang="en-US" smtClean="0"/>
              <a:t>2/17/23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0BA42E-DEE0-4818-9425-9C25DB49768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25382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0BA42E-DEE0-4818-9425-9C25DB497686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9077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0BA42E-DEE0-4818-9425-9C25DB497686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16950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0BA42E-DEE0-4818-9425-9C25DB497686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16068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0C0804-E46D-BA6E-38A6-BB9CA91F0B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7A0D39-C74A-933A-4406-80C9A0815E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839E2C-CB97-23B6-EBB5-4AB41943BF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C27DD-9F90-491D-9DA6-3EB9E6646C26}" type="datetimeFigureOut">
              <a:rPr lang="en-US" smtClean="0"/>
              <a:t>2/17/23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11A6F5-6352-CA8E-25F1-806370819F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068E82-9082-A68A-75E4-D500CFADA9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6FADB-EA8A-4A68-B69D-FB3314570FF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24218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51A2A4-10CF-2E24-59C0-DE10C762E6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53BA2B-48D5-59A4-E471-39BA3E1EE3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D4F767-A31B-95AC-BA84-F59D72214A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C27DD-9F90-491D-9DA6-3EB9E6646C26}" type="datetimeFigureOut">
              <a:rPr lang="en-US" smtClean="0"/>
              <a:t>2/17/23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456281-3F6D-489D-888D-01062C33C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90D91F-D906-3E97-6201-64C3339C7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6FADB-EA8A-4A68-B69D-FB3314570FF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24210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CA4686-C374-4861-7DEA-BA11FD53F8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82A93C0-B618-4D87-D5AD-3CD530CF78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5BD8C3-D2CA-2C67-B38E-974838FF0D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C27DD-9F90-491D-9DA6-3EB9E6646C26}" type="datetimeFigureOut">
              <a:rPr lang="en-US" smtClean="0"/>
              <a:t>2/17/23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972EB3-1016-0CB9-3B70-18037E8A10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DE8C8D-52FF-C688-3BCA-4D4AFE060C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6FADB-EA8A-4A68-B69D-FB3314570FF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48709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1AF7BA-C4A5-D0C1-1055-8C4F70580A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266F51-15CD-BA9D-31AB-4D7BE16113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0C6111-1BD8-65A1-D042-4A345C164A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C27DD-9F90-491D-9DA6-3EB9E6646C26}" type="datetimeFigureOut">
              <a:rPr lang="en-US" smtClean="0"/>
              <a:t>2/17/23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5290BA-93BD-AF91-B4F3-351A5DC9D4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F6B447-3C9A-A348-C3D6-837CFB62BC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6FADB-EA8A-4A68-B69D-FB3314570FF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04869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D19880-71C6-20BE-E782-40F2829735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7E2DC4-C42E-AF9C-9784-B100CBFC9C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F7528A-FEA8-9EF2-A51F-2DEA3C75D4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C27DD-9F90-491D-9DA6-3EB9E6646C26}" type="datetimeFigureOut">
              <a:rPr lang="en-US" smtClean="0"/>
              <a:t>2/17/23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1E5447-96D8-2898-CF85-ACCB4628D1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29B8D9-3FC4-5D65-9736-92039A9C5C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6FADB-EA8A-4A68-B69D-FB3314570FF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18230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3AC290-BAF6-CFD5-B4CF-921F44362F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73387E-2CE2-AAAA-45B8-E109770F1B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6F1BE3-E825-E67A-1601-F85E61936E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55D823-14B0-3055-C685-CE0F97B23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C27DD-9F90-491D-9DA6-3EB9E6646C26}" type="datetimeFigureOut">
              <a:rPr lang="en-US" smtClean="0"/>
              <a:t>2/17/23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83E0D4-4177-D2C3-82D1-4BEA50A987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307509-B078-2CE2-4E52-6653F260F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6FADB-EA8A-4A68-B69D-FB3314570FF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70522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2B6D65-4337-3856-E1DD-24DAE3363E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8DA125-FDAB-79EC-3DDE-1611471A62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4A14B3-94FD-3ED4-22C8-CC5BD7253B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5BD4B92-C570-3349-17B8-2CA7F44DBA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E39F37-F5CB-724E-760D-6AD9DD2B316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A9188C3-51B5-0DBF-2BDA-EDFD7AC98D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C27DD-9F90-491D-9DA6-3EB9E6646C26}" type="datetimeFigureOut">
              <a:rPr lang="en-US" smtClean="0"/>
              <a:t>2/17/23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F0D0373-1037-E82B-1EEC-89EBE67631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E8EE75-AC9D-8E52-EF13-2C1AAD19C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6FADB-EA8A-4A68-B69D-FB3314570FF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38272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5D9935-CD4D-953C-08E0-1F249211AA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3E6D512-EAE2-F71C-D60E-54C96C3725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C27DD-9F90-491D-9DA6-3EB9E6646C26}" type="datetimeFigureOut">
              <a:rPr lang="en-US" smtClean="0"/>
              <a:t>2/17/23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56CEE27-0662-8EB4-4086-4A05DCE0AC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076DF9-3364-383A-4D6B-D1BD8779B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6FADB-EA8A-4A68-B69D-FB3314570FF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15454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723CCE4-A08B-6736-30BC-6D383DA0A4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C27DD-9F90-491D-9DA6-3EB9E6646C26}" type="datetimeFigureOut">
              <a:rPr lang="en-US" smtClean="0"/>
              <a:t>2/17/23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EDB99BB-997C-84C8-A126-91B39331A2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58F218-F502-A681-7B1F-7CE6D1DA78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6FADB-EA8A-4A68-B69D-FB3314570FF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49989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70D14E-8E1B-73E0-0199-0D6E8481C6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14C130-B0AB-A4CD-0052-F844B3CF66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47A597-1A9F-2244-007E-A995094A78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BDF6DE-2700-41C0-7F6F-065D7A7408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C27DD-9F90-491D-9DA6-3EB9E6646C26}" type="datetimeFigureOut">
              <a:rPr lang="en-US" smtClean="0"/>
              <a:t>2/17/23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6C736C-4150-42CE-E540-4AE261B18B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5FF3B7-8CAE-B4BB-5A2A-4BB0AF5364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6FADB-EA8A-4A68-B69D-FB3314570FF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07202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A93002-1AB8-2A26-ADF1-B967DC41A6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FED2A3E-6581-73C4-3792-B6CEA196E0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340169-7571-1E68-FBBC-2417819010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8F2B1A-DF5D-D1B8-DA7A-821DE5328F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C27DD-9F90-491D-9DA6-3EB9E6646C26}" type="datetimeFigureOut">
              <a:rPr lang="en-US" smtClean="0"/>
              <a:t>2/17/23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4E9206-0B7C-777F-FB74-F3A571E35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E0F5B2-DDF2-4510-0F51-222D044892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6FADB-EA8A-4A68-B69D-FB3314570FF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91798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A71D6F2-450E-0C42-C69E-C8842AED3D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4CC32F-33A6-73AC-594F-707B1E7E0D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BF1CF9-B4A6-6927-37BF-AC7EB4F65F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EC27DD-9F90-491D-9DA6-3EB9E6646C26}" type="datetimeFigureOut">
              <a:rPr lang="en-US" smtClean="0"/>
              <a:t>2/17/23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845F5C-49A9-281D-A7B0-DA289BF315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B6C7A4-4549-9B5C-BEE2-2E50223764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F6FADB-EA8A-4A68-B69D-FB3314570FF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2712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5" name="Rectangle 44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2D13C0-04BE-4B94-8DD0-2840C0DF77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781" t="9091" r="15518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47" name="Rectangle 46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270BCE6-0192-2D9E-CC3F-AA6E3C60BC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980" y="1122363"/>
            <a:ext cx="4530899" cy="3204134"/>
          </a:xfrm>
        </p:spPr>
        <p:txBody>
          <a:bodyPr anchor="b">
            <a:normAutofit/>
          </a:bodyPr>
          <a:lstStyle/>
          <a:p>
            <a:pPr algn="l"/>
            <a:r>
              <a:rPr lang="en-US" sz="4400" b="1" dirty="0"/>
              <a:t>Evaluating Workers’ Learning Derived From Active Safety Training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EF144B-AA40-2713-B1F6-C573877965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980" y="4872922"/>
            <a:ext cx="4023359" cy="1208141"/>
          </a:xfrm>
        </p:spPr>
        <p:txBody>
          <a:bodyPr>
            <a:noAutofit/>
          </a:bodyPr>
          <a:lstStyle/>
          <a:p>
            <a:pPr algn="l"/>
            <a:r>
              <a:rPr lang="en-US" sz="2000" dirty="0"/>
              <a:t>Michigan Aggregates Association</a:t>
            </a:r>
          </a:p>
          <a:p>
            <a:pPr algn="l"/>
            <a:r>
              <a:rPr lang="en-US" sz="2000" dirty="0"/>
              <a:t>Annual Convention </a:t>
            </a:r>
          </a:p>
          <a:p>
            <a:pPr algn="l"/>
            <a:r>
              <a:rPr lang="en-US" sz="2000" dirty="0"/>
              <a:t>February 7-9, 2023</a:t>
            </a:r>
          </a:p>
          <a:p>
            <a:pPr algn="l"/>
            <a:r>
              <a:rPr lang="en-US" sz="2000" dirty="0"/>
              <a:t>Battle Creek, MI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75184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3B021B3-DE93-4AB7-8A18-CF5F1CED88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27DE4AE-2634-AE94-1CDD-B9DB83D712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256032"/>
            <a:ext cx="10506456" cy="1014984"/>
          </a:xfrm>
        </p:spPr>
        <p:txBody>
          <a:bodyPr anchor="b">
            <a:normAutofit/>
          </a:bodyPr>
          <a:lstStyle/>
          <a:p>
            <a:r>
              <a:rPr lang="en-US" dirty="0"/>
              <a:t>Harvard Research-2019 (Deslauriers)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2D502E5-F6B4-4D58-B4AE-FC466FF15E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5953" y="1634502"/>
            <a:ext cx="10451592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DECDBF4-02B6-4BB4-B65B-B8107AD6A9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41248" y="1538176"/>
            <a:ext cx="1873457" cy="10981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788D58FB-50A6-FF85-941E-8B03C002111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1918195"/>
              </p:ext>
            </p:extLst>
          </p:nvPr>
        </p:nvGraphicFramePr>
        <p:xfrm>
          <a:off x="838200" y="1926266"/>
          <a:ext cx="10515600" cy="43575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49404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Close-up of construction workers">
            <a:extLst>
              <a:ext uri="{FF2B5EF4-FFF2-40B4-BE49-F238E27FC236}">
                <a16:creationId xmlns:a16="http://schemas.microsoft.com/office/drawing/2014/main" id="{0E9556A2-6E6A-4592-AC1F-C4EB9934B11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4" r="-1" b="-1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9C3B1B7-159A-4C78-4B42-053D4F2412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258" y="300041"/>
            <a:ext cx="3822189" cy="1899912"/>
          </a:xfrm>
        </p:spPr>
        <p:txBody>
          <a:bodyPr>
            <a:normAutofit/>
          </a:bodyPr>
          <a:lstStyle/>
          <a:p>
            <a:r>
              <a:rPr lang="en-US" sz="4000" b="1" dirty="0"/>
              <a:t>Active Learning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D6D92B-20E3-EC16-93C5-2109330B7C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240" y="1865241"/>
            <a:ext cx="4678680" cy="3742762"/>
          </a:xfrm>
        </p:spPr>
        <p:txBody>
          <a:bodyPr>
            <a:noAutofit/>
          </a:bodyPr>
          <a:lstStyle/>
          <a:p>
            <a:endParaRPr lang="en-US" sz="2400" dirty="0"/>
          </a:p>
          <a:p>
            <a:r>
              <a:rPr lang="en-US" sz="2400" dirty="0"/>
              <a:t>Relies on team activities and group discussions</a:t>
            </a:r>
          </a:p>
          <a:p>
            <a:endParaRPr lang="en-US" sz="2400" dirty="0"/>
          </a:p>
          <a:p>
            <a:r>
              <a:rPr lang="en-US" sz="2400" dirty="0"/>
              <a:t>Encourages participants to get involved and become more engaged</a:t>
            </a:r>
          </a:p>
          <a:p>
            <a:endParaRPr lang="en-US" sz="2400" dirty="0"/>
          </a:p>
          <a:p>
            <a:r>
              <a:rPr lang="en-US" sz="2400" dirty="0"/>
              <a:t>Helps frontline workers gain information needed to do jobs, resolve problems and attain safety related goals</a:t>
            </a:r>
          </a:p>
        </p:txBody>
      </p:sp>
    </p:spTree>
    <p:extLst>
      <p:ext uri="{BB962C8B-B14F-4D97-AF65-F5344CB8AC3E}">
        <p14:creationId xmlns:p14="http://schemas.microsoft.com/office/powerpoint/2010/main" val="37090126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05CBC3C-2E5A-4839-8B9B-2E5A6ADF0F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27FF362-FC97-4BF5-949B-D4ADFA26E4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8888549">
            <a:off x="-1059473" y="-1108988"/>
            <a:ext cx="7179830" cy="5226565"/>
          </a:xfrm>
          <a:custGeom>
            <a:avLst/>
            <a:gdLst>
              <a:gd name="connsiteX0" fmla="*/ 5217841 w 7179830"/>
              <a:gd name="connsiteY0" fmla="*/ 464824 h 5226565"/>
              <a:gd name="connsiteX1" fmla="*/ 5222490 w 7179830"/>
              <a:gd name="connsiteY1" fmla="*/ 464289 h 5226565"/>
              <a:gd name="connsiteX2" fmla="*/ 5216768 w 7179830"/>
              <a:gd name="connsiteY2" fmla="*/ 463394 h 5226565"/>
              <a:gd name="connsiteX3" fmla="*/ 5217841 w 7179830"/>
              <a:gd name="connsiteY3" fmla="*/ 464824 h 5226565"/>
              <a:gd name="connsiteX4" fmla="*/ 4945201 w 7179830"/>
              <a:gd name="connsiteY4" fmla="*/ 5226565 h 5226565"/>
              <a:gd name="connsiteX5" fmla="*/ 140449 w 7179830"/>
              <a:gd name="connsiteY5" fmla="*/ 2240811 h 5226565"/>
              <a:gd name="connsiteX6" fmla="*/ 232913 w 7179830"/>
              <a:gd name="connsiteY6" fmla="*/ 2052782 h 5226565"/>
              <a:gd name="connsiteX7" fmla="*/ 375714 w 7179830"/>
              <a:gd name="connsiteY7" fmla="*/ 1803205 h 5226565"/>
              <a:gd name="connsiteX8" fmla="*/ 1512756 w 7179830"/>
              <a:gd name="connsiteY8" fmla="*/ 638448 h 5226565"/>
              <a:gd name="connsiteX9" fmla="*/ 2902095 w 7179830"/>
              <a:gd name="connsiteY9" fmla="*/ 120440 h 5226565"/>
              <a:gd name="connsiteX10" fmla="*/ 2848453 w 7179830"/>
              <a:gd name="connsiteY10" fmla="*/ 125626 h 5226565"/>
              <a:gd name="connsiteX11" fmla="*/ 1837830 w 7179830"/>
              <a:gd name="connsiteY11" fmla="*/ 426203 h 5226565"/>
              <a:gd name="connsiteX12" fmla="*/ 214608 w 7179830"/>
              <a:gd name="connsiteY12" fmla="*/ 1882239 h 5226565"/>
              <a:gd name="connsiteX13" fmla="*/ 91317 w 7179830"/>
              <a:gd name="connsiteY13" fmla="*/ 2123701 h 5226565"/>
              <a:gd name="connsiteX14" fmla="*/ 64092 w 7179830"/>
              <a:gd name="connsiteY14" fmla="*/ 2193361 h 5226565"/>
              <a:gd name="connsiteX15" fmla="*/ 0 w 7179830"/>
              <a:gd name="connsiteY15" fmla="*/ 2153533 h 5226565"/>
              <a:gd name="connsiteX16" fmla="*/ 42834 w 7179830"/>
              <a:gd name="connsiteY16" fmla="*/ 2047277 h 5226565"/>
              <a:gd name="connsiteX17" fmla="*/ 923582 w 7179830"/>
              <a:gd name="connsiteY17" fmla="*/ 915600 h 5226565"/>
              <a:gd name="connsiteX18" fmla="*/ 2686989 w 7179830"/>
              <a:gd name="connsiteY18" fmla="*/ 73950 h 5226565"/>
              <a:gd name="connsiteX19" fmla="*/ 3059983 w 7179830"/>
              <a:gd name="connsiteY19" fmla="*/ 20308 h 5226565"/>
              <a:gd name="connsiteX20" fmla="*/ 3454435 w 7179830"/>
              <a:gd name="connsiteY20" fmla="*/ 1176 h 5226565"/>
              <a:gd name="connsiteX21" fmla="*/ 3923806 w 7179830"/>
              <a:gd name="connsiteY21" fmla="*/ 49990 h 5226565"/>
              <a:gd name="connsiteX22" fmla="*/ 5350874 w 7179830"/>
              <a:gd name="connsiteY22" fmla="*/ 426917 h 5226565"/>
              <a:gd name="connsiteX23" fmla="*/ 6607360 w 7179830"/>
              <a:gd name="connsiteY23" fmla="*/ 1075097 h 5226565"/>
              <a:gd name="connsiteX24" fmla="*/ 7110534 w 7179830"/>
              <a:gd name="connsiteY24" fmla="*/ 1541421 h 5226565"/>
              <a:gd name="connsiteX25" fmla="*/ 7179830 w 7179830"/>
              <a:gd name="connsiteY25" fmla="*/ 1630542 h 5226565"/>
              <a:gd name="connsiteX26" fmla="*/ 7136295 w 7179830"/>
              <a:gd name="connsiteY26" fmla="*/ 1700600 h 5226565"/>
              <a:gd name="connsiteX27" fmla="*/ 7131140 w 7179830"/>
              <a:gd name="connsiteY27" fmla="*/ 1693045 h 5226565"/>
              <a:gd name="connsiteX28" fmla="*/ 6577499 w 7179830"/>
              <a:gd name="connsiteY28" fmla="*/ 1148230 h 5226565"/>
              <a:gd name="connsiteX29" fmla="*/ 5494816 w 7179830"/>
              <a:gd name="connsiteY29" fmla="*/ 563527 h 5226565"/>
              <a:gd name="connsiteX30" fmla="*/ 5366967 w 7179830"/>
              <a:gd name="connsiteY30" fmla="*/ 514176 h 5226565"/>
              <a:gd name="connsiteX31" fmla="*/ 5244661 w 7179830"/>
              <a:gd name="connsiteY31" fmla="*/ 470725 h 5226565"/>
              <a:gd name="connsiteX32" fmla="*/ 5904822 w 7179830"/>
              <a:gd name="connsiteY32" fmla="*/ 815468 h 5226565"/>
              <a:gd name="connsiteX33" fmla="*/ 7015222 w 7179830"/>
              <a:gd name="connsiteY33" fmla="*/ 1815185 h 5226565"/>
              <a:gd name="connsiteX34" fmla="*/ 7040454 w 7179830"/>
              <a:gd name="connsiteY34" fmla="*/ 1854830 h 5226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7179830" h="5226565">
                <a:moveTo>
                  <a:pt x="5217841" y="464824"/>
                </a:moveTo>
                <a:lnTo>
                  <a:pt x="5222490" y="464289"/>
                </a:lnTo>
                <a:lnTo>
                  <a:pt x="5216768" y="463394"/>
                </a:lnTo>
                <a:cubicBezTo>
                  <a:pt x="5216768" y="463394"/>
                  <a:pt x="5216768" y="464646"/>
                  <a:pt x="5217841" y="464824"/>
                </a:cubicBezTo>
                <a:close/>
                <a:moveTo>
                  <a:pt x="4945201" y="5226565"/>
                </a:moveTo>
                <a:lnTo>
                  <a:pt x="140449" y="2240811"/>
                </a:lnTo>
                <a:lnTo>
                  <a:pt x="232913" y="2052782"/>
                </a:lnTo>
                <a:cubicBezTo>
                  <a:pt x="277693" y="1968290"/>
                  <a:pt x="325201" y="1885054"/>
                  <a:pt x="375714" y="1803205"/>
                </a:cubicBezTo>
                <a:cubicBezTo>
                  <a:pt x="667528" y="1329721"/>
                  <a:pt x="1039629" y="935091"/>
                  <a:pt x="1512756" y="638448"/>
                </a:cubicBezTo>
                <a:cubicBezTo>
                  <a:pt x="1939392" y="370950"/>
                  <a:pt x="2405724" y="210560"/>
                  <a:pt x="2902095" y="120440"/>
                </a:cubicBezTo>
                <a:cubicBezTo>
                  <a:pt x="2884054" y="118134"/>
                  <a:pt x="2865727" y="119904"/>
                  <a:pt x="2848453" y="125626"/>
                </a:cubicBezTo>
                <a:cubicBezTo>
                  <a:pt x="2498704" y="175943"/>
                  <a:pt x="2158217" y="277201"/>
                  <a:pt x="1837830" y="426203"/>
                </a:cubicBezTo>
                <a:cubicBezTo>
                  <a:pt x="1147094" y="744660"/>
                  <a:pt x="593502" y="1217071"/>
                  <a:pt x="214608" y="1882239"/>
                </a:cubicBezTo>
                <a:cubicBezTo>
                  <a:pt x="169441" y="1960776"/>
                  <a:pt x="128308" y="2041369"/>
                  <a:pt x="91317" y="2123701"/>
                </a:cubicBezTo>
                <a:lnTo>
                  <a:pt x="64092" y="2193361"/>
                </a:lnTo>
                <a:lnTo>
                  <a:pt x="0" y="2153533"/>
                </a:lnTo>
                <a:lnTo>
                  <a:pt x="42834" y="2047277"/>
                </a:lnTo>
                <a:cubicBezTo>
                  <a:pt x="241792" y="1615775"/>
                  <a:pt x="541268" y="1241591"/>
                  <a:pt x="923582" y="915600"/>
                </a:cubicBezTo>
                <a:cubicBezTo>
                  <a:pt x="1435331" y="478415"/>
                  <a:pt x="2028081" y="205375"/>
                  <a:pt x="2686989" y="73950"/>
                </a:cubicBezTo>
                <a:cubicBezTo>
                  <a:pt x="2810367" y="49274"/>
                  <a:pt x="2934818" y="32466"/>
                  <a:pt x="3059983" y="20308"/>
                </a:cubicBezTo>
                <a:cubicBezTo>
                  <a:pt x="3185149" y="8148"/>
                  <a:pt x="3308706" y="2963"/>
                  <a:pt x="3454435" y="1176"/>
                </a:cubicBezTo>
                <a:cubicBezTo>
                  <a:pt x="3599805" y="-5977"/>
                  <a:pt x="3761985" y="20665"/>
                  <a:pt x="3923806" y="49990"/>
                </a:cubicBezTo>
                <a:cubicBezTo>
                  <a:pt x="4409449" y="137964"/>
                  <a:pt x="4886867" y="257228"/>
                  <a:pt x="5350874" y="426917"/>
                </a:cubicBezTo>
                <a:cubicBezTo>
                  <a:pt x="5797001" y="589991"/>
                  <a:pt x="6223101" y="792223"/>
                  <a:pt x="6607360" y="1075097"/>
                </a:cubicBezTo>
                <a:cubicBezTo>
                  <a:pt x="6794438" y="1212779"/>
                  <a:pt x="6965102" y="1365689"/>
                  <a:pt x="7110534" y="1541421"/>
                </a:cubicBezTo>
                <a:lnTo>
                  <a:pt x="7179830" y="1630542"/>
                </a:lnTo>
                <a:lnTo>
                  <a:pt x="7136295" y="1700600"/>
                </a:lnTo>
                <a:lnTo>
                  <a:pt x="7131140" y="1693045"/>
                </a:lnTo>
                <a:cubicBezTo>
                  <a:pt x="6977874" y="1483026"/>
                  <a:pt x="6788448" y="1305671"/>
                  <a:pt x="6577499" y="1148230"/>
                </a:cubicBezTo>
                <a:cubicBezTo>
                  <a:pt x="6245452" y="900401"/>
                  <a:pt x="5878538" y="716408"/>
                  <a:pt x="5494816" y="563527"/>
                </a:cubicBezTo>
                <a:cubicBezTo>
                  <a:pt x="5452491" y="546487"/>
                  <a:pt x="5409881" y="530036"/>
                  <a:pt x="5366967" y="514176"/>
                </a:cubicBezTo>
                <a:cubicBezTo>
                  <a:pt x="5326377" y="499156"/>
                  <a:pt x="5285430" y="485210"/>
                  <a:pt x="5244661" y="470725"/>
                </a:cubicBezTo>
                <a:cubicBezTo>
                  <a:pt x="5471517" y="572127"/>
                  <a:pt x="5691970" y="687263"/>
                  <a:pt x="5904822" y="815468"/>
                </a:cubicBezTo>
                <a:cubicBezTo>
                  <a:pt x="6336645" y="1080104"/>
                  <a:pt x="6718758" y="1400351"/>
                  <a:pt x="7015222" y="1815185"/>
                </a:cubicBezTo>
                <a:lnTo>
                  <a:pt x="7040454" y="1854830"/>
                </a:lnTo>
                <a:close/>
              </a:path>
            </a:pathLst>
          </a:custGeom>
          <a:solidFill>
            <a:schemeClr val="accent2"/>
          </a:solidFill>
          <a:ln w="1270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9C3B1B7-159A-4C78-4B42-053D4F2412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6" y="673770"/>
            <a:ext cx="3644489" cy="2414488"/>
          </a:xfrm>
        </p:spPr>
        <p:txBody>
          <a:bodyPr anchor="t">
            <a:normAutofit/>
          </a:bodyPr>
          <a:lstStyle/>
          <a:p>
            <a:r>
              <a:rPr lang="en-US" sz="4200" b="1" dirty="0">
                <a:solidFill>
                  <a:srgbClr val="FFFFFF"/>
                </a:solidFill>
              </a:rPr>
              <a:t>Active Learning Strategies and Tools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D6D92B-20E3-EC16-93C5-2109330B7C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9" y="882315"/>
            <a:ext cx="5254754" cy="5294647"/>
          </a:xfrm>
        </p:spPr>
        <p:txBody>
          <a:bodyPr>
            <a:normAutofit/>
          </a:bodyPr>
          <a:lstStyle/>
          <a:p>
            <a:r>
              <a:rPr lang="en-US" sz="2200" b="1" dirty="0"/>
              <a:t>Engage: </a:t>
            </a:r>
            <a:r>
              <a:rPr lang="en-US" sz="2200" dirty="0"/>
              <a:t>Allow people to “see” value in their participation</a:t>
            </a:r>
          </a:p>
          <a:p>
            <a:endParaRPr lang="en-US" sz="2200" b="1" dirty="0"/>
          </a:p>
          <a:p>
            <a:r>
              <a:rPr lang="en-US" sz="2200" b="1" dirty="0"/>
              <a:t>Use Art: </a:t>
            </a:r>
            <a:r>
              <a:rPr lang="en-US" sz="2200" dirty="0"/>
              <a:t>Encourage people to think using different parts of their brain</a:t>
            </a:r>
          </a:p>
          <a:p>
            <a:endParaRPr lang="en-US" sz="2200" dirty="0"/>
          </a:p>
          <a:p>
            <a:r>
              <a:rPr lang="en-US" sz="2200" b="1" dirty="0"/>
              <a:t>Give Ownership: </a:t>
            </a:r>
            <a:r>
              <a:rPr lang="en-US" sz="2200" dirty="0"/>
              <a:t>Give people the autonomy to speak and be a part of the decision and solution in their own learning</a:t>
            </a:r>
          </a:p>
          <a:p>
            <a:endParaRPr lang="en-US" sz="2200" b="1" dirty="0"/>
          </a:p>
          <a:p>
            <a:r>
              <a:rPr lang="en-US" sz="2200" b="1" dirty="0"/>
              <a:t>Make it Relevant: </a:t>
            </a:r>
            <a:r>
              <a:rPr lang="en-US" sz="2200" dirty="0"/>
              <a:t>Engagement comes from learning things that are relevant to work and/or personal lives</a:t>
            </a:r>
            <a:endParaRPr lang="en-US" sz="2200" b="1" dirty="0"/>
          </a:p>
        </p:txBody>
      </p:sp>
    </p:spTree>
    <p:extLst>
      <p:ext uri="{BB962C8B-B14F-4D97-AF65-F5344CB8AC3E}">
        <p14:creationId xmlns:p14="http://schemas.microsoft.com/office/powerpoint/2010/main" val="1102168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9C3B1B7-159A-4C78-4B42-053D4F2412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Active Learning Strategies and Tools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D6D92B-20E3-EC16-93C5-2109330B7C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67629" y="953293"/>
            <a:ext cx="6647412" cy="5585619"/>
          </a:xfrm>
        </p:spPr>
        <p:txBody>
          <a:bodyPr anchor="ctr">
            <a:noAutofit/>
          </a:bodyPr>
          <a:lstStyle/>
          <a:p>
            <a:r>
              <a:rPr lang="en-US" sz="2200" b="1" dirty="0"/>
              <a:t>Move Around: </a:t>
            </a:r>
            <a:r>
              <a:rPr lang="en-US" sz="2200" dirty="0"/>
              <a:t>Use activities or learning stations gets people moving around and increases creativity</a:t>
            </a:r>
          </a:p>
          <a:p>
            <a:endParaRPr lang="en-US" sz="2200" b="1" dirty="0"/>
          </a:p>
          <a:p>
            <a:r>
              <a:rPr lang="en-US" sz="2200" b="1" dirty="0"/>
              <a:t>Use Games: </a:t>
            </a:r>
            <a:r>
              <a:rPr lang="en-US" sz="2200" dirty="0"/>
              <a:t>Encourages students to become involved and collaborate</a:t>
            </a:r>
          </a:p>
          <a:p>
            <a:endParaRPr lang="en-US" sz="2200" dirty="0"/>
          </a:p>
          <a:p>
            <a:r>
              <a:rPr lang="en-US" sz="2200" b="1" dirty="0"/>
              <a:t>Create Visuals: </a:t>
            </a:r>
            <a:r>
              <a:rPr lang="en-US" sz="2200" dirty="0"/>
              <a:t>Use charts and graphs to elicit comments/discussions</a:t>
            </a:r>
          </a:p>
          <a:p>
            <a:endParaRPr lang="en-US" sz="2200" b="1" dirty="0"/>
          </a:p>
          <a:p>
            <a:r>
              <a:rPr lang="en-US" sz="2200" b="1" dirty="0"/>
              <a:t>Stop and Write: </a:t>
            </a:r>
            <a:r>
              <a:rPr lang="en-US" sz="2200" dirty="0"/>
              <a:t>After discussing a topic, stop and have students write down what they remember.  Thinking is important to discussions and information retention.</a:t>
            </a:r>
          </a:p>
          <a:p>
            <a:pPr marL="0" indent="0">
              <a:buNone/>
            </a:pPr>
            <a:endParaRPr lang="en-US" sz="2200" dirty="0"/>
          </a:p>
          <a:p>
            <a:r>
              <a:rPr lang="en-US" sz="2200" b="1" dirty="0"/>
              <a:t>Warm-ups: </a:t>
            </a:r>
            <a:r>
              <a:rPr lang="en-US" sz="2200" dirty="0"/>
              <a:t>Working in pairs, have them discuss a question.  Then join another group and continue to build until there is one large group.</a:t>
            </a:r>
          </a:p>
          <a:p>
            <a:pPr marL="0" indent="0">
              <a:buNone/>
            </a:pPr>
            <a:endParaRPr lang="en-US" sz="2200" dirty="0"/>
          </a:p>
          <a:p>
            <a:endParaRPr lang="en-US" sz="2200" b="1" dirty="0"/>
          </a:p>
        </p:txBody>
      </p:sp>
    </p:spTree>
    <p:extLst>
      <p:ext uri="{BB962C8B-B14F-4D97-AF65-F5344CB8AC3E}">
        <p14:creationId xmlns:p14="http://schemas.microsoft.com/office/powerpoint/2010/main" val="1542499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C232B152-3720-4D3B-97ED-45CE5483F1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11BAB570-FF10-4E96-8A3F-FA9804702B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4693698" cy="6858000"/>
          </a:xfrm>
          <a:custGeom>
            <a:avLst/>
            <a:gdLst>
              <a:gd name="connsiteX0" fmla="*/ 0 w 4693698"/>
              <a:gd name="connsiteY0" fmla="*/ 0 h 6858000"/>
              <a:gd name="connsiteX1" fmla="*/ 420914 w 4693698"/>
              <a:gd name="connsiteY1" fmla="*/ 0 h 6858000"/>
              <a:gd name="connsiteX2" fmla="*/ 1582057 w 4693698"/>
              <a:gd name="connsiteY2" fmla="*/ 0 h 6858000"/>
              <a:gd name="connsiteX3" fmla="*/ 4503903 w 4693698"/>
              <a:gd name="connsiteY3" fmla="*/ 0 h 6858000"/>
              <a:gd name="connsiteX4" fmla="*/ 4508943 w 4693698"/>
              <a:gd name="connsiteY4" fmla="*/ 66675 h 6858000"/>
              <a:gd name="connsiteX5" fmla="*/ 4517340 w 4693698"/>
              <a:gd name="connsiteY5" fmla="*/ 122237 h 6858000"/>
              <a:gd name="connsiteX6" fmla="*/ 4527418 w 4693698"/>
              <a:gd name="connsiteY6" fmla="*/ 174625 h 6858000"/>
              <a:gd name="connsiteX7" fmla="*/ 4544214 w 4693698"/>
              <a:gd name="connsiteY7" fmla="*/ 217487 h 6858000"/>
              <a:gd name="connsiteX8" fmla="*/ 4561010 w 4693698"/>
              <a:gd name="connsiteY8" fmla="*/ 260350 h 6858000"/>
              <a:gd name="connsiteX9" fmla="*/ 4581165 w 4693698"/>
              <a:gd name="connsiteY9" fmla="*/ 296862 h 6858000"/>
              <a:gd name="connsiteX10" fmla="*/ 4601320 w 4693698"/>
              <a:gd name="connsiteY10" fmla="*/ 334962 h 6858000"/>
              <a:gd name="connsiteX11" fmla="*/ 4619796 w 4693698"/>
              <a:gd name="connsiteY11" fmla="*/ 369887 h 6858000"/>
              <a:gd name="connsiteX12" fmla="*/ 4638271 w 4693698"/>
              <a:gd name="connsiteY12" fmla="*/ 409575 h 6858000"/>
              <a:gd name="connsiteX13" fmla="*/ 4655067 w 4693698"/>
              <a:gd name="connsiteY13" fmla="*/ 450850 h 6858000"/>
              <a:gd name="connsiteX14" fmla="*/ 4670184 w 4693698"/>
              <a:gd name="connsiteY14" fmla="*/ 496887 h 6858000"/>
              <a:gd name="connsiteX15" fmla="*/ 4681941 w 4693698"/>
              <a:gd name="connsiteY15" fmla="*/ 546100 h 6858000"/>
              <a:gd name="connsiteX16" fmla="*/ 4690339 w 4693698"/>
              <a:gd name="connsiteY16" fmla="*/ 606425 h 6858000"/>
              <a:gd name="connsiteX17" fmla="*/ 4693698 w 4693698"/>
              <a:gd name="connsiteY17" fmla="*/ 673100 h 6858000"/>
              <a:gd name="connsiteX18" fmla="*/ 4690339 w 4693698"/>
              <a:gd name="connsiteY18" fmla="*/ 744537 h 6858000"/>
              <a:gd name="connsiteX19" fmla="*/ 4681941 w 4693698"/>
              <a:gd name="connsiteY19" fmla="*/ 801687 h 6858000"/>
              <a:gd name="connsiteX20" fmla="*/ 4670184 w 4693698"/>
              <a:gd name="connsiteY20" fmla="*/ 854075 h 6858000"/>
              <a:gd name="connsiteX21" fmla="*/ 4655067 w 4693698"/>
              <a:gd name="connsiteY21" fmla="*/ 901700 h 6858000"/>
              <a:gd name="connsiteX22" fmla="*/ 4638271 w 4693698"/>
              <a:gd name="connsiteY22" fmla="*/ 942975 h 6858000"/>
              <a:gd name="connsiteX23" fmla="*/ 4618116 w 4693698"/>
              <a:gd name="connsiteY23" fmla="*/ 981075 h 6858000"/>
              <a:gd name="connsiteX24" fmla="*/ 4597961 w 4693698"/>
              <a:gd name="connsiteY24" fmla="*/ 1017587 h 6858000"/>
              <a:gd name="connsiteX25" fmla="*/ 4577806 w 4693698"/>
              <a:gd name="connsiteY25" fmla="*/ 1055687 h 6858000"/>
              <a:gd name="connsiteX26" fmla="*/ 4559330 w 4693698"/>
              <a:gd name="connsiteY26" fmla="*/ 1095375 h 6858000"/>
              <a:gd name="connsiteX27" fmla="*/ 4540854 w 4693698"/>
              <a:gd name="connsiteY27" fmla="*/ 1136650 h 6858000"/>
              <a:gd name="connsiteX28" fmla="*/ 4525739 w 4693698"/>
              <a:gd name="connsiteY28" fmla="*/ 1182687 h 6858000"/>
              <a:gd name="connsiteX29" fmla="*/ 4515661 w 4693698"/>
              <a:gd name="connsiteY29" fmla="*/ 1235075 h 6858000"/>
              <a:gd name="connsiteX30" fmla="*/ 4505583 w 4693698"/>
              <a:gd name="connsiteY30" fmla="*/ 1295400 h 6858000"/>
              <a:gd name="connsiteX31" fmla="*/ 4503903 w 4693698"/>
              <a:gd name="connsiteY31" fmla="*/ 1363662 h 6858000"/>
              <a:gd name="connsiteX32" fmla="*/ 4505583 w 4693698"/>
              <a:gd name="connsiteY32" fmla="*/ 1431925 h 6858000"/>
              <a:gd name="connsiteX33" fmla="*/ 4515661 w 4693698"/>
              <a:gd name="connsiteY33" fmla="*/ 1492250 h 6858000"/>
              <a:gd name="connsiteX34" fmla="*/ 4525739 w 4693698"/>
              <a:gd name="connsiteY34" fmla="*/ 1544637 h 6858000"/>
              <a:gd name="connsiteX35" fmla="*/ 4540854 w 4693698"/>
              <a:gd name="connsiteY35" fmla="*/ 1589087 h 6858000"/>
              <a:gd name="connsiteX36" fmla="*/ 4559330 w 4693698"/>
              <a:gd name="connsiteY36" fmla="*/ 1631950 h 6858000"/>
              <a:gd name="connsiteX37" fmla="*/ 4577806 w 4693698"/>
              <a:gd name="connsiteY37" fmla="*/ 1671637 h 6858000"/>
              <a:gd name="connsiteX38" fmla="*/ 4597961 w 4693698"/>
              <a:gd name="connsiteY38" fmla="*/ 1708150 h 6858000"/>
              <a:gd name="connsiteX39" fmla="*/ 4618116 w 4693698"/>
              <a:gd name="connsiteY39" fmla="*/ 1743075 h 6858000"/>
              <a:gd name="connsiteX40" fmla="*/ 4638271 w 4693698"/>
              <a:gd name="connsiteY40" fmla="*/ 1782762 h 6858000"/>
              <a:gd name="connsiteX41" fmla="*/ 4655067 w 4693698"/>
              <a:gd name="connsiteY41" fmla="*/ 1824037 h 6858000"/>
              <a:gd name="connsiteX42" fmla="*/ 4670184 w 4693698"/>
              <a:gd name="connsiteY42" fmla="*/ 1870075 h 6858000"/>
              <a:gd name="connsiteX43" fmla="*/ 4681941 w 4693698"/>
              <a:gd name="connsiteY43" fmla="*/ 1922462 h 6858000"/>
              <a:gd name="connsiteX44" fmla="*/ 4690339 w 4693698"/>
              <a:gd name="connsiteY44" fmla="*/ 1982787 h 6858000"/>
              <a:gd name="connsiteX45" fmla="*/ 4693698 w 4693698"/>
              <a:gd name="connsiteY45" fmla="*/ 2051050 h 6858000"/>
              <a:gd name="connsiteX46" fmla="*/ 4690339 w 4693698"/>
              <a:gd name="connsiteY46" fmla="*/ 2119312 h 6858000"/>
              <a:gd name="connsiteX47" fmla="*/ 4681941 w 4693698"/>
              <a:gd name="connsiteY47" fmla="*/ 2179637 h 6858000"/>
              <a:gd name="connsiteX48" fmla="*/ 4670184 w 4693698"/>
              <a:gd name="connsiteY48" fmla="*/ 2232025 h 6858000"/>
              <a:gd name="connsiteX49" fmla="*/ 4655067 w 4693698"/>
              <a:gd name="connsiteY49" fmla="*/ 2278062 h 6858000"/>
              <a:gd name="connsiteX50" fmla="*/ 4638271 w 4693698"/>
              <a:gd name="connsiteY50" fmla="*/ 2319337 h 6858000"/>
              <a:gd name="connsiteX51" fmla="*/ 4618116 w 4693698"/>
              <a:gd name="connsiteY51" fmla="*/ 2359025 h 6858000"/>
              <a:gd name="connsiteX52" fmla="*/ 4597961 w 4693698"/>
              <a:gd name="connsiteY52" fmla="*/ 2395537 h 6858000"/>
              <a:gd name="connsiteX53" fmla="*/ 4577806 w 4693698"/>
              <a:gd name="connsiteY53" fmla="*/ 2433637 h 6858000"/>
              <a:gd name="connsiteX54" fmla="*/ 4559330 w 4693698"/>
              <a:gd name="connsiteY54" fmla="*/ 2471737 h 6858000"/>
              <a:gd name="connsiteX55" fmla="*/ 4540854 w 4693698"/>
              <a:gd name="connsiteY55" fmla="*/ 2513012 h 6858000"/>
              <a:gd name="connsiteX56" fmla="*/ 4525739 w 4693698"/>
              <a:gd name="connsiteY56" fmla="*/ 2560637 h 6858000"/>
              <a:gd name="connsiteX57" fmla="*/ 4515661 w 4693698"/>
              <a:gd name="connsiteY57" fmla="*/ 2613025 h 6858000"/>
              <a:gd name="connsiteX58" fmla="*/ 4505583 w 4693698"/>
              <a:gd name="connsiteY58" fmla="*/ 2671762 h 6858000"/>
              <a:gd name="connsiteX59" fmla="*/ 4503903 w 4693698"/>
              <a:gd name="connsiteY59" fmla="*/ 2741612 h 6858000"/>
              <a:gd name="connsiteX60" fmla="*/ 4505583 w 4693698"/>
              <a:gd name="connsiteY60" fmla="*/ 2809875 h 6858000"/>
              <a:gd name="connsiteX61" fmla="*/ 4515661 w 4693698"/>
              <a:gd name="connsiteY61" fmla="*/ 2868612 h 6858000"/>
              <a:gd name="connsiteX62" fmla="*/ 4525739 w 4693698"/>
              <a:gd name="connsiteY62" fmla="*/ 2922587 h 6858000"/>
              <a:gd name="connsiteX63" fmla="*/ 4540854 w 4693698"/>
              <a:gd name="connsiteY63" fmla="*/ 2967037 h 6858000"/>
              <a:gd name="connsiteX64" fmla="*/ 4559330 w 4693698"/>
              <a:gd name="connsiteY64" fmla="*/ 3009900 h 6858000"/>
              <a:gd name="connsiteX65" fmla="*/ 4577806 w 4693698"/>
              <a:gd name="connsiteY65" fmla="*/ 3046412 h 6858000"/>
              <a:gd name="connsiteX66" fmla="*/ 4597961 w 4693698"/>
              <a:gd name="connsiteY66" fmla="*/ 3084512 h 6858000"/>
              <a:gd name="connsiteX67" fmla="*/ 4618116 w 4693698"/>
              <a:gd name="connsiteY67" fmla="*/ 3121025 h 6858000"/>
              <a:gd name="connsiteX68" fmla="*/ 4638271 w 4693698"/>
              <a:gd name="connsiteY68" fmla="*/ 3160712 h 6858000"/>
              <a:gd name="connsiteX69" fmla="*/ 4655067 w 4693698"/>
              <a:gd name="connsiteY69" fmla="*/ 3201987 h 6858000"/>
              <a:gd name="connsiteX70" fmla="*/ 4670184 w 4693698"/>
              <a:gd name="connsiteY70" fmla="*/ 3248025 h 6858000"/>
              <a:gd name="connsiteX71" fmla="*/ 4681941 w 4693698"/>
              <a:gd name="connsiteY71" fmla="*/ 3300412 h 6858000"/>
              <a:gd name="connsiteX72" fmla="*/ 4690339 w 4693698"/>
              <a:gd name="connsiteY72" fmla="*/ 3360737 h 6858000"/>
              <a:gd name="connsiteX73" fmla="*/ 4693698 w 4693698"/>
              <a:gd name="connsiteY73" fmla="*/ 3427412 h 6858000"/>
              <a:gd name="connsiteX74" fmla="*/ 4690339 w 4693698"/>
              <a:gd name="connsiteY74" fmla="*/ 3497262 h 6858000"/>
              <a:gd name="connsiteX75" fmla="*/ 4681941 w 4693698"/>
              <a:gd name="connsiteY75" fmla="*/ 3557587 h 6858000"/>
              <a:gd name="connsiteX76" fmla="*/ 4670184 w 4693698"/>
              <a:gd name="connsiteY76" fmla="*/ 3609975 h 6858000"/>
              <a:gd name="connsiteX77" fmla="*/ 4655067 w 4693698"/>
              <a:gd name="connsiteY77" fmla="*/ 3656012 h 6858000"/>
              <a:gd name="connsiteX78" fmla="*/ 4638271 w 4693698"/>
              <a:gd name="connsiteY78" fmla="*/ 3697287 h 6858000"/>
              <a:gd name="connsiteX79" fmla="*/ 4618116 w 4693698"/>
              <a:gd name="connsiteY79" fmla="*/ 3736975 h 6858000"/>
              <a:gd name="connsiteX80" fmla="*/ 4577806 w 4693698"/>
              <a:gd name="connsiteY80" fmla="*/ 3811587 h 6858000"/>
              <a:gd name="connsiteX81" fmla="*/ 4559330 w 4693698"/>
              <a:gd name="connsiteY81" fmla="*/ 3848100 h 6858000"/>
              <a:gd name="connsiteX82" fmla="*/ 4540854 w 4693698"/>
              <a:gd name="connsiteY82" fmla="*/ 3890962 h 6858000"/>
              <a:gd name="connsiteX83" fmla="*/ 4525739 w 4693698"/>
              <a:gd name="connsiteY83" fmla="*/ 3935412 h 6858000"/>
              <a:gd name="connsiteX84" fmla="*/ 4515661 w 4693698"/>
              <a:gd name="connsiteY84" fmla="*/ 3987800 h 6858000"/>
              <a:gd name="connsiteX85" fmla="*/ 4505583 w 4693698"/>
              <a:gd name="connsiteY85" fmla="*/ 4048125 h 6858000"/>
              <a:gd name="connsiteX86" fmla="*/ 4503903 w 4693698"/>
              <a:gd name="connsiteY86" fmla="*/ 4116387 h 6858000"/>
              <a:gd name="connsiteX87" fmla="*/ 4505583 w 4693698"/>
              <a:gd name="connsiteY87" fmla="*/ 4186237 h 6858000"/>
              <a:gd name="connsiteX88" fmla="*/ 4515661 w 4693698"/>
              <a:gd name="connsiteY88" fmla="*/ 4244975 h 6858000"/>
              <a:gd name="connsiteX89" fmla="*/ 4525739 w 4693698"/>
              <a:gd name="connsiteY89" fmla="*/ 4297362 h 6858000"/>
              <a:gd name="connsiteX90" fmla="*/ 4540854 w 4693698"/>
              <a:gd name="connsiteY90" fmla="*/ 4343400 h 6858000"/>
              <a:gd name="connsiteX91" fmla="*/ 4559330 w 4693698"/>
              <a:gd name="connsiteY91" fmla="*/ 4386262 h 6858000"/>
              <a:gd name="connsiteX92" fmla="*/ 4577806 w 4693698"/>
              <a:gd name="connsiteY92" fmla="*/ 4424362 h 6858000"/>
              <a:gd name="connsiteX93" fmla="*/ 4618116 w 4693698"/>
              <a:gd name="connsiteY93" fmla="*/ 4498975 h 6858000"/>
              <a:gd name="connsiteX94" fmla="*/ 4638271 w 4693698"/>
              <a:gd name="connsiteY94" fmla="*/ 4537075 h 6858000"/>
              <a:gd name="connsiteX95" fmla="*/ 4655067 w 4693698"/>
              <a:gd name="connsiteY95" fmla="*/ 4579937 h 6858000"/>
              <a:gd name="connsiteX96" fmla="*/ 4670184 w 4693698"/>
              <a:gd name="connsiteY96" fmla="*/ 4625975 h 6858000"/>
              <a:gd name="connsiteX97" fmla="*/ 4681941 w 4693698"/>
              <a:gd name="connsiteY97" fmla="*/ 4678362 h 6858000"/>
              <a:gd name="connsiteX98" fmla="*/ 4690339 w 4693698"/>
              <a:gd name="connsiteY98" fmla="*/ 4738687 h 6858000"/>
              <a:gd name="connsiteX99" fmla="*/ 4693698 w 4693698"/>
              <a:gd name="connsiteY99" fmla="*/ 4806950 h 6858000"/>
              <a:gd name="connsiteX100" fmla="*/ 4690339 w 4693698"/>
              <a:gd name="connsiteY100" fmla="*/ 4875212 h 6858000"/>
              <a:gd name="connsiteX101" fmla="*/ 4681941 w 4693698"/>
              <a:gd name="connsiteY101" fmla="*/ 4935537 h 6858000"/>
              <a:gd name="connsiteX102" fmla="*/ 4670184 w 4693698"/>
              <a:gd name="connsiteY102" fmla="*/ 4987925 h 6858000"/>
              <a:gd name="connsiteX103" fmla="*/ 4655067 w 4693698"/>
              <a:gd name="connsiteY103" fmla="*/ 5033962 h 6858000"/>
              <a:gd name="connsiteX104" fmla="*/ 4638271 w 4693698"/>
              <a:gd name="connsiteY104" fmla="*/ 5075237 h 6858000"/>
              <a:gd name="connsiteX105" fmla="*/ 4618116 w 4693698"/>
              <a:gd name="connsiteY105" fmla="*/ 5114925 h 6858000"/>
              <a:gd name="connsiteX106" fmla="*/ 4597961 w 4693698"/>
              <a:gd name="connsiteY106" fmla="*/ 5149850 h 6858000"/>
              <a:gd name="connsiteX107" fmla="*/ 4577806 w 4693698"/>
              <a:gd name="connsiteY107" fmla="*/ 5186362 h 6858000"/>
              <a:gd name="connsiteX108" fmla="*/ 4559330 w 4693698"/>
              <a:gd name="connsiteY108" fmla="*/ 5226050 h 6858000"/>
              <a:gd name="connsiteX109" fmla="*/ 4540854 w 4693698"/>
              <a:gd name="connsiteY109" fmla="*/ 5268912 h 6858000"/>
              <a:gd name="connsiteX110" fmla="*/ 4525739 w 4693698"/>
              <a:gd name="connsiteY110" fmla="*/ 5313362 h 6858000"/>
              <a:gd name="connsiteX111" fmla="*/ 4515661 w 4693698"/>
              <a:gd name="connsiteY111" fmla="*/ 5365750 h 6858000"/>
              <a:gd name="connsiteX112" fmla="*/ 4505583 w 4693698"/>
              <a:gd name="connsiteY112" fmla="*/ 5426075 h 6858000"/>
              <a:gd name="connsiteX113" fmla="*/ 4503903 w 4693698"/>
              <a:gd name="connsiteY113" fmla="*/ 5494337 h 6858000"/>
              <a:gd name="connsiteX114" fmla="*/ 4505583 w 4693698"/>
              <a:gd name="connsiteY114" fmla="*/ 5562600 h 6858000"/>
              <a:gd name="connsiteX115" fmla="*/ 4515661 w 4693698"/>
              <a:gd name="connsiteY115" fmla="*/ 5622925 h 6858000"/>
              <a:gd name="connsiteX116" fmla="*/ 4525739 w 4693698"/>
              <a:gd name="connsiteY116" fmla="*/ 5675312 h 6858000"/>
              <a:gd name="connsiteX117" fmla="*/ 4540854 w 4693698"/>
              <a:gd name="connsiteY117" fmla="*/ 5721350 h 6858000"/>
              <a:gd name="connsiteX118" fmla="*/ 4559330 w 4693698"/>
              <a:gd name="connsiteY118" fmla="*/ 5762625 h 6858000"/>
              <a:gd name="connsiteX119" fmla="*/ 4577806 w 4693698"/>
              <a:gd name="connsiteY119" fmla="*/ 5802312 h 6858000"/>
              <a:gd name="connsiteX120" fmla="*/ 4597961 w 4693698"/>
              <a:gd name="connsiteY120" fmla="*/ 5840412 h 6858000"/>
              <a:gd name="connsiteX121" fmla="*/ 4618116 w 4693698"/>
              <a:gd name="connsiteY121" fmla="*/ 5876925 h 6858000"/>
              <a:gd name="connsiteX122" fmla="*/ 4638271 w 4693698"/>
              <a:gd name="connsiteY122" fmla="*/ 5915025 h 6858000"/>
              <a:gd name="connsiteX123" fmla="*/ 4655067 w 4693698"/>
              <a:gd name="connsiteY123" fmla="*/ 5956300 h 6858000"/>
              <a:gd name="connsiteX124" fmla="*/ 4670184 w 4693698"/>
              <a:gd name="connsiteY124" fmla="*/ 6003925 h 6858000"/>
              <a:gd name="connsiteX125" fmla="*/ 4681941 w 4693698"/>
              <a:gd name="connsiteY125" fmla="*/ 6056312 h 6858000"/>
              <a:gd name="connsiteX126" fmla="*/ 4690339 w 4693698"/>
              <a:gd name="connsiteY126" fmla="*/ 6113462 h 6858000"/>
              <a:gd name="connsiteX127" fmla="*/ 4693698 w 4693698"/>
              <a:gd name="connsiteY127" fmla="*/ 6183312 h 6858000"/>
              <a:gd name="connsiteX128" fmla="*/ 4690339 w 4693698"/>
              <a:gd name="connsiteY128" fmla="*/ 6251575 h 6858000"/>
              <a:gd name="connsiteX129" fmla="*/ 4681941 w 4693698"/>
              <a:gd name="connsiteY129" fmla="*/ 6311900 h 6858000"/>
              <a:gd name="connsiteX130" fmla="*/ 4670184 w 4693698"/>
              <a:gd name="connsiteY130" fmla="*/ 6361112 h 6858000"/>
              <a:gd name="connsiteX131" fmla="*/ 4655067 w 4693698"/>
              <a:gd name="connsiteY131" fmla="*/ 6407150 h 6858000"/>
              <a:gd name="connsiteX132" fmla="*/ 4638271 w 4693698"/>
              <a:gd name="connsiteY132" fmla="*/ 6448425 h 6858000"/>
              <a:gd name="connsiteX133" fmla="*/ 4619796 w 4693698"/>
              <a:gd name="connsiteY133" fmla="*/ 6488112 h 6858000"/>
              <a:gd name="connsiteX134" fmla="*/ 4601320 w 4693698"/>
              <a:gd name="connsiteY134" fmla="*/ 6523037 h 6858000"/>
              <a:gd name="connsiteX135" fmla="*/ 4581165 w 4693698"/>
              <a:gd name="connsiteY135" fmla="*/ 6561137 h 6858000"/>
              <a:gd name="connsiteX136" fmla="*/ 4561010 w 4693698"/>
              <a:gd name="connsiteY136" fmla="*/ 6597650 h 6858000"/>
              <a:gd name="connsiteX137" fmla="*/ 4544214 w 4693698"/>
              <a:gd name="connsiteY137" fmla="*/ 6640512 h 6858000"/>
              <a:gd name="connsiteX138" fmla="*/ 4527418 w 4693698"/>
              <a:gd name="connsiteY138" fmla="*/ 6683375 h 6858000"/>
              <a:gd name="connsiteX139" fmla="*/ 4517340 w 4693698"/>
              <a:gd name="connsiteY139" fmla="*/ 6735762 h 6858000"/>
              <a:gd name="connsiteX140" fmla="*/ 4508943 w 4693698"/>
              <a:gd name="connsiteY140" fmla="*/ 6791325 h 6858000"/>
              <a:gd name="connsiteX141" fmla="*/ 4503903 w 4693698"/>
              <a:gd name="connsiteY141" fmla="*/ 6858000 h 6858000"/>
              <a:gd name="connsiteX142" fmla="*/ 1582057 w 4693698"/>
              <a:gd name="connsiteY142" fmla="*/ 6858000 h 6858000"/>
              <a:gd name="connsiteX143" fmla="*/ 420914 w 4693698"/>
              <a:gd name="connsiteY143" fmla="*/ 6858000 h 6858000"/>
              <a:gd name="connsiteX144" fmla="*/ 0 w 4693698"/>
              <a:gd name="connsiteY14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4693698" h="6858000">
                <a:moveTo>
                  <a:pt x="0" y="0"/>
                </a:moveTo>
                <a:lnTo>
                  <a:pt x="420914" y="0"/>
                </a:lnTo>
                <a:lnTo>
                  <a:pt x="1582057" y="0"/>
                </a:lnTo>
                <a:lnTo>
                  <a:pt x="4503903" y="0"/>
                </a:lnTo>
                <a:lnTo>
                  <a:pt x="4508943" y="66675"/>
                </a:lnTo>
                <a:lnTo>
                  <a:pt x="4517340" y="122237"/>
                </a:lnTo>
                <a:lnTo>
                  <a:pt x="4527418" y="174625"/>
                </a:lnTo>
                <a:lnTo>
                  <a:pt x="4544214" y="217487"/>
                </a:lnTo>
                <a:lnTo>
                  <a:pt x="4561010" y="260350"/>
                </a:lnTo>
                <a:lnTo>
                  <a:pt x="4581165" y="296862"/>
                </a:lnTo>
                <a:lnTo>
                  <a:pt x="4601320" y="334962"/>
                </a:lnTo>
                <a:lnTo>
                  <a:pt x="4619796" y="369887"/>
                </a:lnTo>
                <a:lnTo>
                  <a:pt x="4638271" y="409575"/>
                </a:lnTo>
                <a:lnTo>
                  <a:pt x="4655067" y="450850"/>
                </a:lnTo>
                <a:lnTo>
                  <a:pt x="4670184" y="496887"/>
                </a:lnTo>
                <a:lnTo>
                  <a:pt x="4681941" y="546100"/>
                </a:lnTo>
                <a:lnTo>
                  <a:pt x="4690339" y="606425"/>
                </a:lnTo>
                <a:lnTo>
                  <a:pt x="4693698" y="673100"/>
                </a:lnTo>
                <a:lnTo>
                  <a:pt x="4690339" y="744537"/>
                </a:lnTo>
                <a:lnTo>
                  <a:pt x="4681941" y="801687"/>
                </a:lnTo>
                <a:lnTo>
                  <a:pt x="4670184" y="854075"/>
                </a:lnTo>
                <a:lnTo>
                  <a:pt x="4655067" y="901700"/>
                </a:lnTo>
                <a:lnTo>
                  <a:pt x="4638271" y="942975"/>
                </a:lnTo>
                <a:lnTo>
                  <a:pt x="4618116" y="981075"/>
                </a:lnTo>
                <a:lnTo>
                  <a:pt x="4597961" y="1017587"/>
                </a:lnTo>
                <a:lnTo>
                  <a:pt x="4577806" y="1055687"/>
                </a:lnTo>
                <a:lnTo>
                  <a:pt x="4559330" y="1095375"/>
                </a:lnTo>
                <a:lnTo>
                  <a:pt x="4540854" y="1136650"/>
                </a:lnTo>
                <a:lnTo>
                  <a:pt x="4525739" y="1182687"/>
                </a:lnTo>
                <a:lnTo>
                  <a:pt x="4515661" y="1235075"/>
                </a:lnTo>
                <a:lnTo>
                  <a:pt x="4505583" y="1295400"/>
                </a:lnTo>
                <a:lnTo>
                  <a:pt x="4503903" y="1363662"/>
                </a:lnTo>
                <a:lnTo>
                  <a:pt x="4505583" y="1431925"/>
                </a:lnTo>
                <a:lnTo>
                  <a:pt x="4515661" y="1492250"/>
                </a:lnTo>
                <a:lnTo>
                  <a:pt x="4525739" y="1544637"/>
                </a:lnTo>
                <a:lnTo>
                  <a:pt x="4540854" y="1589087"/>
                </a:lnTo>
                <a:lnTo>
                  <a:pt x="4559330" y="1631950"/>
                </a:lnTo>
                <a:lnTo>
                  <a:pt x="4577806" y="1671637"/>
                </a:lnTo>
                <a:lnTo>
                  <a:pt x="4597961" y="1708150"/>
                </a:lnTo>
                <a:lnTo>
                  <a:pt x="4618116" y="1743075"/>
                </a:lnTo>
                <a:lnTo>
                  <a:pt x="4638271" y="1782762"/>
                </a:lnTo>
                <a:lnTo>
                  <a:pt x="4655067" y="1824037"/>
                </a:lnTo>
                <a:lnTo>
                  <a:pt x="4670184" y="1870075"/>
                </a:lnTo>
                <a:lnTo>
                  <a:pt x="4681941" y="1922462"/>
                </a:lnTo>
                <a:lnTo>
                  <a:pt x="4690339" y="1982787"/>
                </a:lnTo>
                <a:lnTo>
                  <a:pt x="4693698" y="2051050"/>
                </a:lnTo>
                <a:lnTo>
                  <a:pt x="4690339" y="2119312"/>
                </a:lnTo>
                <a:lnTo>
                  <a:pt x="4681941" y="2179637"/>
                </a:lnTo>
                <a:lnTo>
                  <a:pt x="4670184" y="2232025"/>
                </a:lnTo>
                <a:lnTo>
                  <a:pt x="4655067" y="2278062"/>
                </a:lnTo>
                <a:lnTo>
                  <a:pt x="4638271" y="2319337"/>
                </a:lnTo>
                <a:lnTo>
                  <a:pt x="4618116" y="2359025"/>
                </a:lnTo>
                <a:lnTo>
                  <a:pt x="4597961" y="2395537"/>
                </a:lnTo>
                <a:lnTo>
                  <a:pt x="4577806" y="2433637"/>
                </a:lnTo>
                <a:lnTo>
                  <a:pt x="4559330" y="2471737"/>
                </a:lnTo>
                <a:lnTo>
                  <a:pt x="4540854" y="2513012"/>
                </a:lnTo>
                <a:lnTo>
                  <a:pt x="4525739" y="2560637"/>
                </a:lnTo>
                <a:lnTo>
                  <a:pt x="4515661" y="2613025"/>
                </a:lnTo>
                <a:lnTo>
                  <a:pt x="4505583" y="2671762"/>
                </a:lnTo>
                <a:lnTo>
                  <a:pt x="4503903" y="2741612"/>
                </a:lnTo>
                <a:lnTo>
                  <a:pt x="4505583" y="2809875"/>
                </a:lnTo>
                <a:lnTo>
                  <a:pt x="4515661" y="2868612"/>
                </a:lnTo>
                <a:lnTo>
                  <a:pt x="4525739" y="2922587"/>
                </a:lnTo>
                <a:lnTo>
                  <a:pt x="4540854" y="2967037"/>
                </a:lnTo>
                <a:lnTo>
                  <a:pt x="4559330" y="3009900"/>
                </a:lnTo>
                <a:lnTo>
                  <a:pt x="4577806" y="3046412"/>
                </a:lnTo>
                <a:lnTo>
                  <a:pt x="4597961" y="3084512"/>
                </a:lnTo>
                <a:lnTo>
                  <a:pt x="4618116" y="3121025"/>
                </a:lnTo>
                <a:lnTo>
                  <a:pt x="4638271" y="3160712"/>
                </a:lnTo>
                <a:lnTo>
                  <a:pt x="4655067" y="3201987"/>
                </a:lnTo>
                <a:lnTo>
                  <a:pt x="4670184" y="3248025"/>
                </a:lnTo>
                <a:lnTo>
                  <a:pt x="4681941" y="3300412"/>
                </a:lnTo>
                <a:lnTo>
                  <a:pt x="4690339" y="3360737"/>
                </a:lnTo>
                <a:lnTo>
                  <a:pt x="4693698" y="3427412"/>
                </a:lnTo>
                <a:lnTo>
                  <a:pt x="4690339" y="3497262"/>
                </a:lnTo>
                <a:lnTo>
                  <a:pt x="4681941" y="3557587"/>
                </a:lnTo>
                <a:lnTo>
                  <a:pt x="4670184" y="3609975"/>
                </a:lnTo>
                <a:lnTo>
                  <a:pt x="4655067" y="3656012"/>
                </a:lnTo>
                <a:lnTo>
                  <a:pt x="4638271" y="3697287"/>
                </a:lnTo>
                <a:lnTo>
                  <a:pt x="4618116" y="3736975"/>
                </a:lnTo>
                <a:lnTo>
                  <a:pt x="4577806" y="3811587"/>
                </a:lnTo>
                <a:lnTo>
                  <a:pt x="4559330" y="3848100"/>
                </a:lnTo>
                <a:lnTo>
                  <a:pt x="4540854" y="3890962"/>
                </a:lnTo>
                <a:lnTo>
                  <a:pt x="4525739" y="3935412"/>
                </a:lnTo>
                <a:lnTo>
                  <a:pt x="4515661" y="3987800"/>
                </a:lnTo>
                <a:lnTo>
                  <a:pt x="4505583" y="4048125"/>
                </a:lnTo>
                <a:lnTo>
                  <a:pt x="4503903" y="4116387"/>
                </a:lnTo>
                <a:lnTo>
                  <a:pt x="4505583" y="4186237"/>
                </a:lnTo>
                <a:lnTo>
                  <a:pt x="4515661" y="4244975"/>
                </a:lnTo>
                <a:lnTo>
                  <a:pt x="4525739" y="4297362"/>
                </a:lnTo>
                <a:lnTo>
                  <a:pt x="4540854" y="4343400"/>
                </a:lnTo>
                <a:lnTo>
                  <a:pt x="4559330" y="4386262"/>
                </a:lnTo>
                <a:lnTo>
                  <a:pt x="4577806" y="4424362"/>
                </a:lnTo>
                <a:lnTo>
                  <a:pt x="4618116" y="4498975"/>
                </a:lnTo>
                <a:lnTo>
                  <a:pt x="4638271" y="4537075"/>
                </a:lnTo>
                <a:lnTo>
                  <a:pt x="4655067" y="4579937"/>
                </a:lnTo>
                <a:lnTo>
                  <a:pt x="4670184" y="4625975"/>
                </a:lnTo>
                <a:lnTo>
                  <a:pt x="4681941" y="4678362"/>
                </a:lnTo>
                <a:lnTo>
                  <a:pt x="4690339" y="4738687"/>
                </a:lnTo>
                <a:lnTo>
                  <a:pt x="4693698" y="4806950"/>
                </a:lnTo>
                <a:lnTo>
                  <a:pt x="4690339" y="4875212"/>
                </a:lnTo>
                <a:lnTo>
                  <a:pt x="4681941" y="4935537"/>
                </a:lnTo>
                <a:lnTo>
                  <a:pt x="4670184" y="4987925"/>
                </a:lnTo>
                <a:lnTo>
                  <a:pt x="4655067" y="5033962"/>
                </a:lnTo>
                <a:lnTo>
                  <a:pt x="4638271" y="5075237"/>
                </a:lnTo>
                <a:lnTo>
                  <a:pt x="4618116" y="5114925"/>
                </a:lnTo>
                <a:lnTo>
                  <a:pt x="4597961" y="5149850"/>
                </a:lnTo>
                <a:lnTo>
                  <a:pt x="4577806" y="5186362"/>
                </a:lnTo>
                <a:lnTo>
                  <a:pt x="4559330" y="5226050"/>
                </a:lnTo>
                <a:lnTo>
                  <a:pt x="4540854" y="5268912"/>
                </a:lnTo>
                <a:lnTo>
                  <a:pt x="4525739" y="5313362"/>
                </a:lnTo>
                <a:lnTo>
                  <a:pt x="4515661" y="5365750"/>
                </a:lnTo>
                <a:lnTo>
                  <a:pt x="4505583" y="5426075"/>
                </a:lnTo>
                <a:lnTo>
                  <a:pt x="4503903" y="5494337"/>
                </a:lnTo>
                <a:lnTo>
                  <a:pt x="4505583" y="5562600"/>
                </a:lnTo>
                <a:lnTo>
                  <a:pt x="4515661" y="5622925"/>
                </a:lnTo>
                <a:lnTo>
                  <a:pt x="4525739" y="5675312"/>
                </a:lnTo>
                <a:lnTo>
                  <a:pt x="4540854" y="5721350"/>
                </a:lnTo>
                <a:lnTo>
                  <a:pt x="4559330" y="5762625"/>
                </a:lnTo>
                <a:lnTo>
                  <a:pt x="4577806" y="5802312"/>
                </a:lnTo>
                <a:lnTo>
                  <a:pt x="4597961" y="5840412"/>
                </a:lnTo>
                <a:lnTo>
                  <a:pt x="4618116" y="5876925"/>
                </a:lnTo>
                <a:lnTo>
                  <a:pt x="4638271" y="5915025"/>
                </a:lnTo>
                <a:lnTo>
                  <a:pt x="4655067" y="5956300"/>
                </a:lnTo>
                <a:lnTo>
                  <a:pt x="4670184" y="6003925"/>
                </a:lnTo>
                <a:lnTo>
                  <a:pt x="4681941" y="6056312"/>
                </a:lnTo>
                <a:lnTo>
                  <a:pt x="4690339" y="6113462"/>
                </a:lnTo>
                <a:lnTo>
                  <a:pt x="4693698" y="6183312"/>
                </a:lnTo>
                <a:lnTo>
                  <a:pt x="4690339" y="6251575"/>
                </a:lnTo>
                <a:lnTo>
                  <a:pt x="4681941" y="6311900"/>
                </a:lnTo>
                <a:lnTo>
                  <a:pt x="4670184" y="6361112"/>
                </a:lnTo>
                <a:lnTo>
                  <a:pt x="4655067" y="6407150"/>
                </a:lnTo>
                <a:lnTo>
                  <a:pt x="4638271" y="6448425"/>
                </a:lnTo>
                <a:lnTo>
                  <a:pt x="4619796" y="6488112"/>
                </a:lnTo>
                <a:lnTo>
                  <a:pt x="4601320" y="6523037"/>
                </a:lnTo>
                <a:lnTo>
                  <a:pt x="4581165" y="6561137"/>
                </a:lnTo>
                <a:lnTo>
                  <a:pt x="4561010" y="6597650"/>
                </a:lnTo>
                <a:lnTo>
                  <a:pt x="4544214" y="6640512"/>
                </a:lnTo>
                <a:lnTo>
                  <a:pt x="4527418" y="6683375"/>
                </a:lnTo>
                <a:lnTo>
                  <a:pt x="4517340" y="6735762"/>
                </a:lnTo>
                <a:lnTo>
                  <a:pt x="4508943" y="6791325"/>
                </a:lnTo>
                <a:lnTo>
                  <a:pt x="4503903" y="6858000"/>
                </a:lnTo>
                <a:lnTo>
                  <a:pt x="1582057" y="6858000"/>
                </a:lnTo>
                <a:lnTo>
                  <a:pt x="42091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4B9FAFB2-BEB5-4848-8018-BCAD99E2E1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4838076" cy="6858000"/>
          </a:xfrm>
          <a:custGeom>
            <a:avLst/>
            <a:gdLst>
              <a:gd name="connsiteX0" fmla="*/ 4838076 w 4838076"/>
              <a:gd name="connsiteY0" fmla="*/ 0 h 6858000"/>
              <a:gd name="connsiteX1" fmla="*/ 4417162 w 4838076"/>
              <a:gd name="connsiteY1" fmla="*/ 0 h 6858000"/>
              <a:gd name="connsiteX2" fmla="*/ 3459219 w 4838076"/>
              <a:gd name="connsiteY2" fmla="*/ 0 h 6858000"/>
              <a:gd name="connsiteX3" fmla="*/ 334174 w 4838076"/>
              <a:gd name="connsiteY3" fmla="*/ 0 h 6858000"/>
              <a:gd name="connsiteX4" fmla="*/ 334173 w 4838076"/>
              <a:gd name="connsiteY4" fmla="*/ 0 h 6858000"/>
              <a:gd name="connsiteX5" fmla="*/ 189795 w 4838076"/>
              <a:gd name="connsiteY5" fmla="*/ 0 h 6858000"/>
              <a:gd name="connsiteX6" fmla="*/ 184756 w 4838076"/>
              <a:gd name="connsiteY6" fmla="*/ 66675 h 6858000"/>
              <a:gd name="connsiteX7" fmla="*/ 176358 w 4838076"/>
              <a:gd name="connsiteY7" fmla="*/ 122237 h 6858000"/>
              <a:gd name="connsiteX8" fmla="*/ 166281 w 4838076"/>
              <a:gd name="connsiteY8" fmla="*/ 174625 h 6858000"/>
              <a:gd name="connsiteX9" fmla="*/ 149485 w 4838076"/>
              <a:gd name="connsiteY9" fmla="*/ 217487 h 6858000"/>
              <a:gd name="connsiteX10" fmla="*/ 132689 w 4838076"/>
              <a:gd name="connsiteY10" fmla="*/ 260350 h 6858000"/>
              <a:gd name="connsiteX11" fmla="*/ 112534 w 4838076"/>
              <a:gd name="connsiteY11" fmla="*/ 296862 h 6858000"/>
              <a:gd name="connsiteX12" fmla="*/ 92379 w 4838076"/>
              <a:gd name="connsiteY12" fmla="*/ 334962 h 6858000"/>
              <a:gd name="connsiteX13" fmla="*/ 73903 w 4838076"/>
              <a:gd name="connsiteY13" fmla="*/ 369887 h 6858000"/>
              <a:gd name="connsiteX14" fmla="*/ 55427 w 4838076"/>
              <a:gd name="connsiteY14" fmla="*/ 409575 h 6858000"/>
              <a:gd name="connsiteX15" fmla="*/ 38632 w 4838076"/>
              <a:gd name="connsiteY15" fmla="*/ 450850 h 6858000"/>
              <a:gd name="connsiteX16" fmla="*/ 23515 w 4838076"/>
              <a:gd name="connsiteY16" fmla="*/ 496887 h 6858000"/>
              <a:gd name="connsiteX17" fmla="*/ 11758 w 4838076"/>
              <a:gd name="connsiteY17" fmla="*/ 546100 h 6858000"/>
              <a:gd name="connsiteX18" fmla="*/ 3359 w 4838076"/>
              <a:gd name="connsiteY18" fmla="*/ 606425 h 6858000"/>
              <a:gd name="connsiteX19" fmla="*/ 0 w 4838076"/>
              <a:gd name="connsiteY19" fmla="*/ 673100 h 6858000"/>
              <a:gd name="connsiteX20" fmla="*/ 3359 w 4838076"/>
              <a:gd name="connsiteY20" fmla="*/ 744537 h 6858000"/>
              <a:gd name="connsiteX21" fmla="*/ 11758 w 4838076"/>
              <a:gd name="connsiteY21" fmla="*/ 801687 h 6858000"/>
              <a:gd name="connsiteX22" fmla="*/ 23515 w 4838076"/>
              <a:gd name="connsiteY22" fmla="*/ 854075 h 6858000"/>
              <a:gd name="connsiteX23" fmla="*/ 38632 w 4838076"/>
              <a:gd name="connsiteY23" fmla="*/ 901700 h 6858000"/>
              <a:gd name="connsiteX24" fmla="*/ 55427 w 4838076"/>
              <a:gd name="connsiteY24" fmla="*/ 942975 h 6858000"/>
              <a:gd name="connsiteX25" fmla="*/ 75583 w 4838076"/>
              <a:gd name="connsiteY25" fmla="*/ 981075 h 6858000"/>
              <a:gd name="connsiteX26" fmla="*/ 95738 w 4838076"/>
              <a:gd name="connsiteY26" fmla="*/ 1017587 h 6858000"/>
              <a:gd name="connsiteX27" fmla="*/ 115893 w 4838076"/>
              <a:gd name="connsiteY27" fmla="*/ 1055687 h 6858000"/>
              <a:gd name="connsiteX28" fmla="*/ 134368 w 4838076"/>
              <a:gd name="connsiteY28" fmla="*/ 1095375 h 6858000"/>
              <a:gd name="connsiteX29" fmla="*/ 152844 w 4838076"/>
              <a:gd name="connsiteY29" fmla="*/ 1136650 h 6858000"/>
              <a:gd name="connsiteX30" fmla="*/ 167960 w 4838076"/>
              <a:gd name="connsiteY30" fmla="*/ 1182687 h 6858000"/>
              <a:gd name="connsiteX31" fmla="*/ 178038 w 4838076"/>
              <a:gd name="connsiteY31" fmla="*/ 1235075 h 6858000"/>
              <a:gd name="connsiteX32" fmla="*/ 188115 w 4838076"/>
              <a:gd name="connsiteY32" fmla="*/ 1295400 h 6858000"/>
              <a:gd name="connsiteX33" fmla="*/ 189795 w 4838076"/>
              <a:gd name="connsiteY33" fmla="*/ 1363662 h 6858000"/>
              <a:gd name="connsiteX34" fmla="*/ 188115 w 4838076"/>
              <a:gd name="connsiteY34" fmla="*/ 1431925 h 6858000"/>
              <a:gd name="connsiteX35" fmla="*/ 178038 w 4838076"/>
              <a:gd name="connsiteY35" fmla="*/ 1492250 h 6858000"/>
              <a:gd name="connsiteX36" fmla="*/ 167960 w 4838076"/>
              <a:gd name="connsiteY36" fmla="*/ 1544637 h 6858000"/>
              <a:gd name="connsiteX37" fmla="*/ 152844 w 4838076"/>
              <a:gd name="connsiteY37" fmla="*/ 1589087 h 6858000"/>
              <a:gd name="connsiteX38" fmla="*/ 134368 w 4838076"/>
              <a:gd name="connsiteY38" fmla="*/ 1631950 h 6858000"/>
              <a:gd name="connsiteX39" fmla="*/ 115893 w 4838076"/>
              <a:gd name="connsiteY39" fmla="*/ 1671637 h 6858000"/>
              <a:gd name="connsiteX40" fmla="*/ 95738 w 4838076"/>
              <a:gd name="connsiteY40" fmla="*/ 1708150 h 6858000"/>
              <a:gd name="connsiteX41" fmla="*/ 75583 w 4838076"/>
              <a:gd name="connsiteY41" fmla="*/ 1743075 h 6858000"/>
              <a:gd name="connsiteX42" fmla="*/ 55427 w 4838076"/>
              <a:gd name="connsiteY42" fmla="*/ 1782762 h 6858000"/>
              <a:gd name="connsiteX43" fmla="*/ 38632 w 4838076"/>
              <a:gd name="connsiteY43" fmla="*/ 1824037 h 6858000"/>
              <a:gd name="connsiteX44" fmla="*/ 23515 w 4838076"/>
              <a:gd name="connsiteY44" fmla="*/ 1870075 h 6858000"/>
              <a:gd name="connsiteX45" fmla="*/ 11758 w 4838076"/>
              <a:gd name="connsiteY45" fmla="*/ 1922462 h 6858000"/>
              <a:gd name="connsiteX46" fmla="*/ 3359 w 4838076"/>
              <a:gd name="connsiteY46" fmla="*/ 1982787 h 6858000"/>
              <a:gd name="connsiteX47" fmla="*/ 0 w 4838076"/>
              <a:gd name="connsiteY47" fmla="*/ 2051050 h 6858000"/>
              <a:gd name="connsiteX48" fmla="*/ 3359 w 4838076"/>
              <a:gd name="connsiteY48" fmla="*/ 2119312 h 6858000"/>
              <a:gd name="connsiteX49" fmla="*/ 11758 w 4838076"/>
              <a:gd name="connsiteY49" fmla="*/ 2179637 h 6858000"/>
              <a:gd name="connsiteX50" fmla="*/ 23515 w 4838076"/>
              <a:gd name="connsiteY50" fmla="*/ 2232025 h 6858000"/>
              <a:gd name="connsiteX51" fmla="*/ 38632 w 4838076"/>
              <a:gd name="connsiteY51" fmla="*/ 2278062 h 6858000"/>
              <a:gd name="connsiteX52" fmla="*/ 55427 w 4838076"/>
              <a:gd name="connsiteY52" fmla="*/ 2319337 h 6858000"/>
              <a:gd name="connsiteX53" fmla="*/ 75583 w 4838076"/>
              <a:gd name="connsiteY53" fmla="*/ 2359025 h 6858000"/>
              <a:gd name="connsiteX54" fmla="*/ 95738 w 4838076"/>
              <a:gd name="connsiteY54" fmla="*/ 2395537 h 6858000"/>
              <a:gd name="connsiteX55" fmla="*/ 115893 w 4838076"/>
              <a:gd name="connsiteY55" fmla="*/ 2433637 h 6858000"/>
              <a:gd name="connsiteX56" fmla="*/ 134368 w 4838076"/>
              <a:gd name="connsiteY56" fmla="*/ 2471737 h 6858000"/>
              <a:gd name="connsiteX57" fmla="*/ 152844 w 4838076"/>
              <a:gd name="connsiteY57" fmla="*/ 2513012 h 6858000"/>
              <a:gd name="connsiteX58" fmla="*/ 167960 w 4838076"/>
              <a:gd name="connsiteY58" fmla="*/ 2560637 h 6858000"/>
              <a:gd name="connsiteX59" fmla="*/ 178038 w 4838076"/>
              <a:gd name="connsiteY59" fmla="*/ 2613025 h 6858000"/>
              <a:gd name="connsiteX60" fmla="*/ 188115 w 4838076"/>
              <a:gd name="connsiteY60" fmla="*/ 2671762 h 6858000"/>
              <a:gd name="connsiteX61" fmla="*/ 189795 w 4838076"/>
              <a:gd name="connsiteY61" fmla="*/ 2741612 h 6858000"/>
              <a:gd name="connsiteX62" fmla="*/ 188115 w 4838076"/>
              <a:gd name="connsiteY62" fmla="*/ 2809875 h 6858000"/>
              <a:gd name="connsiteX63" fmla="*/ 178038 w 4838076"/>
              <a:gd name="connsiteY63" fmla="*/ 2868612 h 6858000"/>
              <a:gd name="connsiteX64" fmla="*/ 167960 w 4838076"/>
              <a:gd name="connsiteY64" fmla="*/ 2922587 h 6858000"/>
              <a:gd name="connsiteX65" fmla="*/ 152844 w 4838076"/>
              <a:gd name="connsiteY65" fmla="*/ 2967037 h 6858000"/>
              <a:gd name="connsiteX66" fmla="*/ 134368 w 4838076"/>
              <a:gd name="connsiteY66" fmla="*/ 3009900 h 6858000"/>
              <a:gd name="connsiteX67" fmla="*/ 115893 w 4838076"/>
              <a:gd name="connsiteY67" fmla="*/ 3046412 h 6858000"/>
              <a:gd name="connsiteX68" fmla="*/ 95738 w 4838076"/>
              <a:gd name="connsiteY68" fmla="*/ 3084512 h 6858000"/>
              <a:gd name="connsiteX69" fmla="*/ 75583 w 4838076"/>
              <a:gd name="connsiteY69" fmla="*/ 3121025 h 6858000"/>
              <a:gd name="connsiteX70" fmla="*/ 55427 w 4838076"/>
              <a:gd name="connsiteY70" fmla="*/ 3160712 h 6858000"/>
              <a:gd name="connsiteX71" fmla="*/ 38632 w 4838076"/>
              <a:gd name="connsiteY71" fmla="*/ 3201987 h 6858000"/>
              <a:gd name="connsiteX72" fmla="*/ 23515 w 4838076"/>
              <a:gd name="connsiteY72" fmla="*/ 3248025 h 6858000"/>
              <a:gd name="connsiteX73" fmla="*/ 11758 w 4838076"/>
              <a:gd name="connsiteY73" fmla="*/ 3300412 h 6858000"/>
              <a:gd name="connsiteX74" fmla="*/ 3359 w 4838076"/>
              <a:gd name="connsiteY74" fmla="*/ 3360737 h 6858000"/>
              <a:gd name="connsiteX75" fmla="*/ 0 w 4838076"/>
              <a:gd name="connsiteY75" fmla="*/ 3427412 h 6858000"/>
              <a:gd name="connsiteX76" fmla="*/ 3359 w 4838076"/>
              <a:gd name="connsiteY76" fmla="*/ 3497262 h 6858000"/>
              <a:gd name="connsiteX77" fmla="*/ 11758 w 4838076"/>
              <a:gd name="connsiteY77" fmla="*/ 3557587 h 6858000"/>
              <a:gd name="connsiteX78" fmla="*/ 23515 w 4838076"/>
              <a:gd name="connsiteY78" fmla="*/ 3609975 h 6858000"/>
              <a:gd name="connsiteX79" fmla="*/ 38632 w 4838076"/>
              <a:gd name="connsiteY79" fmla="*/ 3656012 h 6858000"/>
              <a:gd name="connsiteX80" fmla="*/ 55427 w 4838076"/>
              <a:gd name="connsiteY80" fmla="*/ 3697287 h 6858000"/>
              <a:gd name="connsiteX81" fmla="*/ 75583 w 4838076"/>
              <a:gd name="connsiteY81" fmla="*/ 3736975 h 6858000"/>
              <a:gd name="connsiteX82" fmla="*/ 115893 w 4838076"/>
              <a:gd name="connsiteY82" fmla="*/ 3811587 h 6858000"/>
              <a:gd name="connsiteX83" fmla="*/ 134368 w 4838076"/>
              <a:gd name="connsiteY83" fmla="*/ 3848100 h 6858000"/>
              <a:gd name="connsiteX84" fmla="*/ 152844 w 4838076"/>
              <a:gd name="connsiteY84" fmla="*/ 3890962 h 6858000"/>
              <a:gd name="connsiteX85" fmla="*/ 167960 w 4838076"/>
              <a:gd name="connsiteY85" fmla="*/ 3935412 h 6858000"/>
              <a:gd name="connsiteX86" fmla="*/ 178038 w 4838076"/>
              <a:gd name="connsiteY86" fmla="*/ 3987800 h 6858000"/>
              <a:gd name="connsiteX87" fmla="*/ 188115 w 4838076"/>
              <a:gd name="connsiteY87" fmla="*/ 4048125 h 6858000"/>
              <a:gd name="connsiteX88" fmla="*/ 189795 w 4838076"/>
              <a:gd name="connsiteY88" fmla="*/ 4116387 h 6858000"/>
              <a:gd name="connsiteX89" fmla="*/ 188115 w 4838076"/>
              <a:gd name="connsiteY89" fmla="*/ 4186237 h 6858000"/>
              <a:gd name="connsiteX90" fmla="*/ 178038 w 4838076"/>
              <a:gd name="connsiteY90" fmla="*/ 4244975 h 6858000"/>
              <a:gd name="connsiteX91" fmla="*/ 167960 w 4838076"/>
              <a:gd name="connsiteY91" fmla="*/ 4297362 h 6858000"/>
              <a:gd name="connsiteX92" fmla="*/ 152844 w 4838076"/>
              <a:gd name="connsiteY92" fmla="*/ 4343400 h 6858000"/>
              <a:gd name="connsiteX93" fmla="*/ 134368 w 4838076"/>
              <a:gd name="connsiteY93" fmla="*/ 4386262 h 6858000"/>
              <a:gd name="connsiteX94" fmla="*/ 115893 w 4838076"/>
              <a:gd name="connsiteY94" fmla="*/ 4424362 h 6858000"/>
              <a:gd name="connsiteX95" fmla="*/ 75583 w 4838076"/>
              <a:gd name="connsiteY95" fmla="*/ 4498975 h 6858000"/>
              <a:gd name="connsiteX96" fmla="*/ 55427 w 4838076"/>
              <a:gd name="connsiteY96" fmla="*/ 4537075 h 6858000"/>
              <a:gd name="connsiteX97" fmla="*/ 38632 w 4838076"/>
              <a:gd name="connsiteY97" fmla="*/ 4579937 h 6858000"/>
              <a:gd name="connsiteX98" fmla="*/ 23515 w 4838076"/>
              <a:gd name="connsiteY98" fmla="*/ 4625975 h 6858000"/>
              <a:gd name="connsiteX99" fmla="*/ 11758 w 4838076"/>
              <a:gd name="connsiteY99" fmla="*/ 4678362 h 6858000"/>
              <a:gd name="connsiteX100" fmla="*/ 3359 w 4838076"/>
              <a:gd name="connsiteY100" fmla="*/ 4738687 h 6858000"/>
              <a:gd name="connsiteX101" fmla="*/ 0 w 4838076"/>
              <a:gd name="connsiteY101" fmla="*/ 4806950 h 6858000"/>
              <a:gd name="connsiteX102" fmla="*/ 3359 w 4838076"/>
              <a:gd name="connsiteY102" fmla="*/ 4875212 h 6858000"/>
              <a:gd name="connsiteX103" fmla="*/ 11758 w 4838076"/>
              <a:gd name="connsiteY103" fmla="*/ 4935537 h 6858000"/>
              <a:gd name="connsiteX104" fmla="*/ 23515 w 4838076"/>
              <a:gd name="connsiteY104" fmla="*/ 4987925 h 6858000"/>
              <a:gd name="connsiteX105" fmla="*/ 38632 w 4838076"/>
              <a:gd name="connsiteY105" fmla="*/ 5033962 h 6858000"/>
              <a:gd name="connsiteX106" fmla="*/ 55427 w 4838076"/>
              <a:gd name="connsiteY106" fmla="*/ 5075237 h 6858000"/>
              <a:gd name="connsiteX107" fmla="*/ 75583 w 4838076"/>
              <a:gd name="connsiteY107" fmla="*/ 5114925 h 6858000"/>
              <a:gd name="connsiteX108" fmla="*/ 95738 w 4838076"/>
              <a:gd name="connsiteY108" fmla="*/ 5149850 h 6858000"/>
              <a:gd name="connsiteX109" fmla="*/ 115893 w 4838076"/>
              <a:gd name="connsiteY109" fmla="*/ 5186362 h 6858000"/>
              <a:gd name="connsiteX110" fmla="*/ 134368 w 4838076"/>
              <a:gd name="connsiteY110" fmla="*/ 5226050 h 6858000"/>
              <a:gd name="connsiteX111" fmla="*/ 152844 w 4838076"/>
              <a:gd name="connsiteY111" fmla="*/ 5268912 h 6858000"/>
              <a:gd name="connsiteX112" fmla="*/ 167960 w 4838076"/>
              <a:gd name="connsiteY112" fmla="*/ 5313362 h 6858000"/>
              <a:gd name="connsiteX113" fmla="*/ 178038 w 4838076"/>
              <a:gd name="connsiteY113" fmla="*/ 5365750 h 6858000"/>
              <a:gd name="connsiteX114" fmla="*/ 188115 w 4838076"/>
              <a:gd name="connsiteY114" fmla="*/ 5426075 h 6858000"/>
              <a:gd name="connsiteX115" fmla="*/ 189795 w 4838076"/>
              <a:gd name="connsiteY115" fmla="*/ 5494337 h 6858000"/>
              <a:gd name="connsiteX116" fmla="*/ 188115 w 4838076"/>
              <a:gd name="connsiteY116" fmla="*/ 5562600 h 6858000"/>
              <a:gd name="connsiteX117" fmla="*/ 178038 w 4838076"/>
              <a:gd name="connsiteY117" fmla="*/ 5622925 h 6858000"/>
              <a:gd name="connsiteX118" fmla="*/ 167960 w 4838076"/>
              <a:gd name="connsiteY118" fmla="*/ 5675312 h 6858000"/>
              <a:gd name="connsiteX119" fmla="*/ 152844 w 4838076"/>
              <a:gd name="connsiteY119" fmla="*/ 5721350 h 6858000"/>
              <a:gd name="connsiteX120" fmla="*/ 134368 w 4838076"/>
              <a:gd name="connsiteY120" fmla="*/ 5762625 h 6858000"/>
              <a:gd name="connsiteX121" fmla="*/ 115893 w 4838076"/>
              <a:gd name="connsiteY121" fmla="*/ 5802312 h 6858000"/>
              <a:gd name="connsiteX122" fmla="*/ 95738 w 4838076"/>
              <a:gd name="connsiteY122" fmla="*/ 5840412 h 6858000"/>
              <a:gd name="connsiteX123" fmla="*/ 75583 w 4838076"/>
              <a:gd name="connsiteY123" fmla="*/ 5876925 h 6858000"/>
              <a:gd name="connsiteX124" fmla="*/ 55427 w 4838076"/>
              <a:gd name="connsiteY124" fmla="*/ 5915025 h 6858000"/>
              <a:gd name="connsiteX125" fmla="*/ 38632 w 4838076"/>
              <a:gd name="connsiteY125" fmla="*/ 5956300 h 6858000"/>
              <a:gd name="connsiteX126" fmla="*/ 23515 w 4838076"/>
              <a:gd name="connsiteY126" fmla="*/ 6003925 h 6858000"/>
              <a:gd name="connsiteX127" fmla="*/ 11758 w 4838076"/>
              <a:gd name="connsiteY127" fmla="*/ 6056312 h 6858000"/>
              <a:gd name="connsiteX128" fmla="*/ 3359 w 4838076"/>
              <a:gd name="connsiteY128" fmla="*/ 6113462 h 6858000"/>
              <a:gd name="connsiteX129" fmla="*/ 0 w 4838076"/>
              <a:gd name="connsiteY129" fmla="*/ 6183312 h 6858000"/>
              <a:gd name="connsiteX130" fmla="*/ 3359 w 4838076"/>
              <a:gd name="connsiteY130" fmla="*/ 6251575 h 6858000"/>
              <a:gd name="connsiteX131" fmla="*/ 11758 w 4838076"/>
              <a:gd name="connsiteY131" fmla="*/ 6311900 h 6858000"/>
              <a:gd name="connsiteX132" fmla="*/ 23515 w 4838076"/>
              <a:gd name="connsiteY132" fmla="*/ 6361112 h 6858000"/>
              <a:gd name="connsiteX133" fmla="*/ 38632 w 4838076"/>
              <a:gd name="connsiteY133" fmla="*/ 6407150 h 6858000"/>
              <a:gd name="connsiteX134" fmla="*/ 55427 w 4838076"/>
              <a:gd name="connsiteY134" fmla="*/ 6448425 h 6858000"/>
              <a:gd name="connsiteX135" fmla="*/ 73903 w 4838076"/>
              <a:gd name="connsiteY135" fmla="*/ 6488112 h 6858000"/>
              <a:gd name="connsiteX136" fmla="*/ 92379 w 4838076"/>
              <a:gd name="connsiteY136" fmla="*/ 6523037 h 6858000"/>
              <a:gd name="connsiteX137" fmla="*/ 112534 w 4838076"/>
              <a:gd name="connsiteY137" fmla="*/ 6561137 h 6858000"/>
              <a:gd name="connsiteX138" fmla="*/ 132689 w 4838076"/>
              <a:gd name="connsiteY138" fmla="*/ 6597650 h 6858000"/>
              <a:gd name="connsiteX139" fmla="*/ 149485 w 4838076"/>
              <a:gd name="connsiteY139" fmla="*/ 6640512 h 6858000"/>
              <a:gd name="connsiteX140" fmla="*/ 166281 w 4838076"/>
              <a:gd name="connsiteY140" fmla="*/ 6683375 h 6858000"/>
              <a:gd name="connsiteX141" fmla="*/ 176358 w 4838076"/>
              <a:gd name="connsiteY141" fmla="*/ 6735762 h 6858000"/>
              <a:gd name="connsiteX142" fmla="*/ 184756 w 4838076"/>
              <a:gd name="connsiteY142" fmla="*/ 6791325 h 6858000"/>
              <a:gd name="connsiteX143" fmla="*/ 189795 w 4838076"/>
              <a:gd name="connsiteY143" fmla="*/ 6858000 h 6858000"/>
              <a:gd name="connsiteX144" fmla="*/ 334173 w 4838076"/>
              <a:gd name="connsiteY144" fmla="*/ 6858000 h 6858000"/>
              <a:gd name="connsiteX145" fmla="*/ 334174 w 4838076"/>
              <a:gd name="connsiteY145" fmla="*/ 6858000 h 6858000"/>
              <a:gd name="connsiteX146" fmla="*/ 3459219 w 4838076"/>
              <a:gd name="connsiteY146" fmla="*/ 6858000 h 6858000"/>
              <a:gd name="connsiteX147" fmla="*/ 4417162 w 4838076"/>
              <a:gd name="connsiteY147" fmla="*/ 6858000 h 6858000"/>
              <a:gd name="connsiteX148" fmla="*/ 4838076 w 4838076"/>
              <a:gd name="connsiteY14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</a:cxnLst>
            <a:rect l="l" t="t" r="r" b="b"/>
            <a:pathLst>
              <a:path w="4838076" h="6858000">
                <a:moveTo>
                  <a:pt x="4838076" y="0"/>
                </a:moveTo>
                <a:lnTo>
                  <a:pt x="4417162" y="0"/>
                </a:lnTo>
                <a:lnTo>
                  <a:pt x="3459219" y="0"/>
                </a:lnTo>
                <a:lnTo>
                  <a:pt x="334174" y="0"/>
                </a:lnTo>
                <a:lnTo>
                  <a:pt x="334173" y="0"/>
                </a:lnTo>
                <a:lnTo>
                  <a:pt x="189795" y="0"/>
                </a:lnTo>
                <a:lnTo>
                  <a:pt x="184756" y="66675"/>
                </a:lnTo>
                <a:lnTo>
                  <a:pt x="176358" y="122237"/>
                </a:lnTo>
                <a:lnTo>
                  <a:pt x="166281" y="174625"/>
                </a:lnTo>
                <a:lnTo>
                  <a:pt x="149485" y="217487"/>
                </a:lnTo>
                <a:lnTo>
                  <a:pt x="132689" y="260350"/>
                </a:lnTo>
                <a:lnTo>
                  <a:pt x="112534" y="296862"/>
                </a:lnTo>
                <a:lnTo>
                  <a:pt x="92379" y="334962"/>
                </a:lnTo>
                <a:lnTo>
                  <a:pt x="73903" y="369887"/>
                </a:lnTo>
                <a:lnTo>
                  <a:pt x="55427" y="409575"/>
                </a:lnTo>
                <a:lnTo>
                  <a:pt x="38632" y="450850"/>
                </a:lnTo>
                <a:lnTo>
                  <a:pt x="23515" y="496887"/>
                </a:lnTo>
                <a:lnTo>
                  <a:pt x="11758" y="546100"/>
                </a:lnTo>
                <a:lnTo>
                  <a:pt x="3359" y="606425"/>
                </a:lnTo>
                <a:lnTo>
                  <a:pt x="0" y="673100"/>
                </a:lnTo>
                <a:lnTo>
                  <a:pt x="3359" y="744537"/>
                </a:lnTo>
                <a:lnTo>
                  <a:pt x="11758" y="801687"/>
                </a:lnTo>
                <a:lnTo>
                  <a:pt x="23515" y="854075"/>
                </a:lnTo>
                <a:lnTo>
                  <a:pt x="38632" y="901700"/>
                </a:lnTo>
                <a:lnTo>
                  <a:pt x="55427" y="942975"/>
                </a:lnTo>
                <a:lnTo>
                  <a:pt x="75583" y="981075"/>
                </a:lnTo>
                <a:lnTo>
                  <a:pt x="95738" y="1017587"/>
                </a:lnTo>
                <a:lnTo>
                  <a:pt x="115893" y="1055687"/>
                </a:lnTo>
                <a:lnTo>
                  <a:pt x="134368" y="1095375"/>
                </a:lnTo>
                <a:lnTo>
                  <a:pt x="152844" y="1136650"/>
                </a:lnTo>
                <a:lnTo>
                  <a:pt x="167960" y="1182687"/>
                </a:lnTo>
                <a:lnTo>
                  <a:pt x="178038" y="1235075"/>
                </a:lnTo>
                <a:lnTo>
                  <a:pt x="188115" y="1295400"/>
                </a:lnTo>
                <a:lnTo>
                  <a:pt x="189795" y="1363662"/>
                </a:lnTo>
                <a:lnTo>
                  <a:pt x="188115" y="1431925"/>
                </a:lnTo>
                <a:lnTo>
                  <a:pt x="178038" y="1492250"/>
                </a:lnTo>
                <a:lnTo>
                  <a:pt x="167960" y="1544637"/>
                </a:lnTo>
                <a:lnTo>
                  <a:pt x="152844" y="1589087"/>
                </a:lnTo>
                <a:lnTo>
                  <a:pt x="134368" y="1631950"/>
                </a:lnTo>
                <a:lnTo>
                  <a:pt x="115893" y="1671637"/>
                </a:lnTo>
                <a:lnTo>
                  <a:pt x="95738" y="1708150"/>
                </a:lnTo>
                <a:lnTo>
                  <a:pt x="75583" y="1743075"/>
                </a:lnTo>
                <a:lnTo>
                  <a:pt x="55427" y="1782762"/>
                </a:lnTo>
                <a:lnTo>
                  <a:pt x="38632" y="1824037"/>
                </a:lnTo>
                <a:lnTo>
                  <a:pt x="23515" y="1870075"/>
                </a:lnTo>
                <a:lnTo>
                  <a:pt x="11758" y="1922462"/>
                </a:lnTo>
                <a:lnTo>
                  <a:pt x="3359" y="1982787"/>
                </a:lnTo>
                <a:lnTo>
                  <a:pt x="0" y="2051050"/>
                </a:lnTo>
                <a:lnTo>
                  <a:pt x="3359" y="2119312"/>
                </a:lnTo>
                <a:lnTo>
                  <a:pt x="11758" y="2179637"/>
                </a:lnTo>
                <a:lnTo>
                  <a:pt x="23515" y="2232025"/>
                </a:lnTo>
                <a:lnTo>
                  <a:pt x="38632" y="2278062"/>
                </a:lnTo>
                <a:lnTo>
                  <a:pt x="55427" y="2319337"/>
                </a:lnTo>
                <a:lnTo>
                  <a:pt x="75583" y="2359025"/>
                </a:lnTo>
                <a:lnTo>
                  <a:pt x="95738" y="2395537"/>
                </a:lnTo>
                <a:lnTo>
                  <a:pt x="115893" y="2433637"/>
                </a:lnTo>
                <a:lnTo>
                  <a:pt x="134368" y="2471737"/>
                </a:lnTo>
                <a:lnTo>
                  <a:pt x="152844" y="2513012"/>
                </a:lnTo>
                <a:lnTo>
                  <a:pt x="167960" y="2560637"/>
                </a:lnTo>
                <a:lnTo>
                  <a:pt x="178038" y="2613025"/>
                </a:lnTo>
                <a:lnTo>
                  <a:pt x="188115" y="2671762"/>
                </a:lnTo>
                <a:lnTo>
                  <a:pt x="189795" y="2741612"/>
                </a:lnTo>
                <a:lnTo>
                  <a:pt x="188115" y="2809875"/>
                </a:lnTo>
                <a:lnTo>
                  <a:pt x="178038" y="2868612"/>
                </a:lnTo>
                <a:lnTo>
                  <a:pt x="167960" y="2922587"/>
                </a:lnTo>
                <a:lnTo>
                  <a:pt x="152844" y="2967037"/>
                </a:lnTo>
                <a:lnTo>
                  <a:pt x="134368" y="3009900"/>
                </a:lnTo>
                <a:lnTo>
                  <a:pt x="115893" y="3046412"/>
                </a:lnTo>
                <a:lnTo>
                  <a:pt x="95738" y="3084512"/>
                </a:lnTo>
                <a:lnTo>
                  <a:pt x="75583" y="3121025"/>
                </a:lnTo>
                <a:lnTo>
                  <a:pt x="55427" y="3160712"/>
                </a:lnTo>
                <a:lnTo>
                  <a:pt x="38632" y="3201987"/>
                </a:lnTo>
                <a:lnTo>
                  <a:pt x="23515" y="3248025"/>
                </a:lnTo>
                <a:lnTo>
                  <a:pt x="11758" y="3300412"/>
                </a:lnTo>
                <a:lnTo>
                  <a:pt x="3359" y="3360737"/>
                </a:lnTo>
                <a:lnTo>
                  <a:pt x="0" y="3427412"/>
                </a:lnTo>
                <a:lnTo>
                  <a:pt x="3359" y="3497262"/>
                </a:lnTo>
                <a:lnTo>
                  <a:pt x="11758" y="3557587"/>
                </a:lnTo>
                <a:lnTo>
                  <a:pt x="23515" y="3609975"/>
                </a:lnTo>
                <a:lnTo>
                  <a:pt x="38632" y="3656012"/>
                </a:lnTo>
                <a:lnTo>
                  <a:pt x="55427" y="3697287"/>
                </a:lnTo>
                <a:lnTo>
                  <a:pt x="75583" y="3736975"/>
                </a:lnTo>
                <a:lnTo>
                  <a:pt x="115893" y="3811587"/>
                </a:lnTo>
                <a:lnTo>
                  <a:pt x="134368" y="3848100"/>
                </a:lnTo>
                <a:lnTo>
                  <a:pt x="152844" y="3890962"/>
                </a:lnTo>
                <a:lnTo>
                  <a:pt x="167960" y="3935412"/>
                </a:lnTo>
                <a:lnTo>
                  <a:pt x="178038" y="3987800"/>
                </a:lnTo>
                <a:lnTo>
                  <a:pt x="188115" y="4048125"/>
                </a:lnTo>
                <a:lnTo>
                  <a:pt x="189795" y="4116387"/>
                </a:lnTo>
                <a:lnTo>
                  <a:pt x="188115" y="4186237"/>
                </a:lnTo>
                <a:lnTo>
                  <a:pt x="178038" y="4244975"/>
                </a:lnTo>
                <a:lnTo>
                  <a:pt x="167960" y="4297362"/>
                </a:lnTo>
                <a:lnTo>
                  <a:pt x="152844" y="4343400"/>
                </a:lnTo>
                <a:lnTo>
                  <a:pt x="134368" y="4386262"/>
                </a:lnTo>
                <a:lnTo>
                  <a:pt x="115893" y="4424362"/>
                </a:lnTo>
                <a:lnTo>
                  <a:pt x="75583" y="4498975"/>
                </a:lnTo>
                <a:lnTo>
                  <a:pt x="55427" y="4537075"/>
                </a:lnTo>
                <a:lnTo>
                  <a:pt x="38632" y="4579937"/>
                </a:lnTo>
                <a:lnTo>
                  <a:pt x="23515" y="4625975"/>
                </a:lnTo>
                <a:lnTo>
                  <a:pt x="11758" y="4678362"/>
                </a:lnTo>
                <a:lnTo>
                  <a:pt x="3359" y="4738687"/>
                </a:lnTo>
                <a:lnTo>
                  <a:pt x="0" y="4806950"/>
                </a:lnTo>
                <a:lnTo>
                  <a:pt x="3359" y="4875212"/>
                </a:lnTo>
                <a:lnTo>
                  <a:pt x="11758" y="4935537"/>
                </a:lnTo>
                <a:lnTo>
                  <a:pt x="23515" y="4987925"/>
                </a:lnTo>
                <a:lnTo>
                  <a:pt x="38632" y="5033962"/>
                </a:lnTo>
                <a:lnTo>
                  <a:pt x="55427" y="5075237"/>
                </a:lnTo>
                <a:lnTo>
                  <a:pt x="75583" y="5114925"/>
                </a:lnTo>
                <a:lnTo>
                  <a:pt x="95738" y="5149850"/>
                </a:lnTo>
                <a:lnTo>
                  <a:pt x="115893" y="5186362"/>
                </a:lnTo>
                <a:lnTo>
                  <a:pt x="134368" y="5226050"/>
                </a:lnTo>
                <a:lnTo>
                  <a:pt x="152844" y="5268912"/>
                </a:lnTo>
                <a:lnTo>
                  <a:pt x="167960" y="5313362"/>
                </a:lnTo>
                <a:lnTo>
                  <a:pt x="178038" y="5365750"/>
                </a:lnTo>
                <a:lnTo>
                  <a:pt x="188115" y="5426075"/>
                </a:lnTo>
                <a:lnTo>
                  <a:pt x="189795" y="5494337"/>
                </a:lnTo>
                <a:lnTo>
                  <a:pt x="188115" y="5562600"/>
                </a:lnTo>
                <a:lnTo>
                  <a:pt x="178038" y="5622925"/>
                </a:lnTo>
                <a:lnTo>
                  <a:pt x="167960" y="5675312"/>
                </a:lnTo>
                <a:lnTo>
                  <a:pt x="152844" y="5721350"/>
                </a:lnTo>
                <a:lnTo>
                  <a:pt x="134368" y="5762625"/>
                </a:lnTo>
                <a:lnTo>
                  <a:pt x="115893" y="5802312"/>
                </a:lnTo>
                <a:lnTo>
                  <a:pt x="95738" y="5840412"/>
                </a:lnTo>
                <a:lnTo>
                  <a:pt x="75583" y="5876925"/>
                </a:lnTo>
                <a:lnTo>
                  <a:pt x="55427" y="5915025"/>
                </a:lnTo>
                <a:lnTo>
                  <a:pt x="38632" y="5956300"/>
                </a:lnTo>
                <a:lnTo>
                  <a:pt x="23515" y="6003925"/>
                </a:lnTo>
                <a:lnTo>
                  <a:pt x="11758" y="6056312"/>
                </a:lnTo>
                <a:lnTo>
                  <a:pt x="3359" y="6113462"/>
                </a:lnTo>
                <a:lnTo>
                  <a:pt x="0" y="6183312"/>
                </a:lnTo>
                <a:lnTo>
                  <a:pt x="3359" y="6251575"/>
                </a:lnTo>
                <a:lnTo>
                  <a:pt x="11758" y="6311900"/>
                </a:lnTo>
                <a:lnTo>
                  <a:pt x="23515" y="6361112"/>
                </a:lnTo>
                <a:lnTo>
                  <a:pt x="38632" y="6407150"/>
                </a:lnTo>
                <a:lnTo>
                  <a:pt x="55427" y="6448425"/>
                </a:lnTo>
                <a:lnTo>
                  <a:pt x="73903" y="6488112"/>
                </a:lnTo>
                <a:lnTo>
                  <a:pt x="92379" y="6523037"/>
                </a:lnTo>
                <a:lnTo>
                  <a:pt x="112534" y="6561137"/>
                </a:lnTo>
                <a:lnTo>
                  <a:pt x="132689" y="6597650"/>
                </a:lnTo>
                <a:lnTo>
                  <a:pt x="149485" y="6640512"/>
                </a:lnTo>
                <a:lnTo>
                  <a:pt x="166281" y="6683375"/>
                </a:lnTo>
                <a:lnTo>
                  <a:pt x="176358" y="6735762"/>
                </a:lnTo>
                <a:lnTo>
                  <a:pt x="184756" y="6791325"/>
                </a:lnTo>
                <a:lnTo>
                  <a:pt x="189795" y="6858000"/>
                </a:lnTo>
                <a:lnTo>
                  <a:pt x="334173" y="6858000"/>
                </a:lnTo>
                <a:lnTo>
                  <a:pt x="334174" y="6858000"/>
                </a:lnTo>
                <a:lnTo>
                  <a:pt x="3459219" y="6858000"/>
                </a:lnTo>
                <a:lnTo>
                  <a:pt x="4417162" y="6858000"/>
                </a:lnTo>
                <a:lnTo>
                  <a:pt x="4838076" y="6858000"/>
                </a:lnTo>
                <a:close/>
              </a:path>
            </a:pathLst>
          </a:custGeom>
          <a:solidFill>
            <a:schemeClr val="accent1">
              <a:lumMod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9C3B1B7-159A-4C78-4B42-053D4F2412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523" y="371534"/>
            <a:ext cx="3572528" cy="1492132"/>
          </a:xfrm>
        </p:spPr>
        <p:txBody>
          <a:bodyPr anchor="t">
            <a:norm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Barriers to Transition from Passive to Active Learning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D6D92B-20E3-EC16-93C5-2109330B7C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523" y="2235200"/>
            <a:ext cx="3685029" cy="3844800"/>
          </a:xfrm>
        </p:spPr>
        <p:txBody>
          <a:bodyPr>
            <a:noAutofit/>
          </a:bodyPr>
          <a:lstStyle/>
          <a:p>
            <a:r>
              <a:rPr lang="en-US" sz="2200" dirty="0">
                <a:solidFill>
                  <a:schemeClr val="bg1">
                    <a:alpha val="60000"/>
                  </a:schemeClr>
                </a:solidFill>
              </a:rPr>
              <a:t>Active learning means there is more than one right answer.</a:t>
            </a:r>
          </a:p>
          <a:p>
            <a:endParaRPr lang="en-US" sz="2200" dirty="0">
              <a:solidFill>
                <a:schemeClr val="bg1">
                  <a:alpha val="60000"/>
                </a:schemeClr>
              </a:solidFill>
            </a:endParaRPr>
          </a:p>
          <a:p>
            <a:r>
              <a:rPr lang="en-US" sz="2200" dirty="0">
                <a:solidFill>
                  <a:schemeClr val="bg1">
                    <a:alpha val="60000"/>
                  </a:schemeClr>
                </a:solidFill>
              </a:rPr>
              <a:t>Active learning is too risky.</a:t>
            </a:r>
          </a:p>
          <a:p>
            <a:endParaRPr lang="en-US" sz="2200" dirty="0">
              <a:solidFill>
                <a:schemeClr val="bg1">
                  <a:alpha val="60000"/>
                </a:schemeClr>
              </a:solidFill>
            </a:endParaRPr>
          </a:p>
          <a:p>
            <a:r>
              <a:rPr lang="en-US" sz="2200" dirty="0">
                <a:solidFill>
                  <a:schemeClr val="bg1">
                    <a:alpha val="60000"/>
                  </a:schemeClr>
                </a:solidFill>
              </a:rPr>
              <a:t>Active learning doesn’t feel like learning.</a:t>
            </a:r>
          </a:p>
          <a:p>
            <a:endParaRPr lang="en-US" sz="2200" dirty="0">
              <a:solidFill>
                <a:schemeClr val="bg1">
                  <a:alpha val="60000"/>
                </a:schemeClr>
              </a:solidFill>
            </a:endParaRPr>
          </a:p>
          <a:p>
            <a:r>
              <a:rPr lang="en-US" sz="2200" dirty="0">
                <a:solidFill>
                  <a:schemeClr val="bg1">
                    <a:alpha val="60000"/>
                  </a:schemeClr>
                </a:solidFill>
              </a:rPr>
              <a:t>Active learning requires a different kind of effort.</a:t>
            </a:r>
          </a:p>
        </p:txBody>
      </p:sp>
      <p:pic>
        <p:nvPicPr>
          <p:cNvPr id="5" name="Picture 4" descr="A white mouse in a labyrinth and a slice of cheese at the end of the labyrinth">
            <a:extLst>
              <a:ext uri="{FF2B5EF4-FFF2-40B4-BE49-F238E27FC236}">
                <a16:creationId xmlns:a16="http://schemas.microsoft.com/office/drawing/2014/main" id="{DD3DA1A4-F37D-4E92-9042-6B5EDF1695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2379" y="1408466"/>
            <a:ext cx="6845318" cy="4466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3601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og under blanket">
            <a:extLst>
              <a:ext uri="{FF2B5EF4-FFF2-40B4-BE49-F238E27FC236}">
                <a16:creationId xmlns:a16="http://schemas.microsoft.com/office/drawing/2014/main" id="{9D12E604-8711-4FE3-94E2-9C0AF52F949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14"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10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9C3B1B7-159A-4C78-4B42-053D4F2412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448" y="1913950"/>
            <a:ext cx="4204137" cy="1342754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Complacency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D6D92B-20E3-EC16-93C5-2109330B7C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005" y="3747432"/>
            <a:ext cx="4920595" cy="2619839"/>
          </a:xfrm>
        </p:spPr>
        <p:txBody>
          <a:bodyPr anchor="ctr">
            <a:noAutofit/>
          </a:bodyPr>
          <a:lstStyle/>
          <a:p>
            <a:r>
              <a:rPr lang="en-US" sz="1800" dirty="0"/>
              <a:t>Often talked about in relation to front-line workers</a:t>
            </a:r>
          </a:p>
          <a:p>
            <a:endParaRPr lang="en-US" sz="1800" dirty="0"/>
          </a:p>
          <a:p>
            <a:r>
              <a:rPr lang="en-US" sz="1800" dirty="0"/>
              <a:t>Not talked about in relation to trainers or instructors</a:t>
            </a:r>
          </a:p>
          <a:p>
            <a:endParaRPr lang="en-US" sz="1800" dirty="0"/>
          </a:p>
          <a:p>
            <a:r>
              <a:rPr lang="en-US" sz="1800" dirty="0"/>
              <a:t>“Complacency on the part of teachers tends to foster complacency toward learning in students.  Teachers will not promote active learning if teachers rely solely on lecture methods.”</a:t>
            </a:r>
          </a:p>
        </p:txBody>
      </p:sp>
    </p:spTree>
    <p:extLst>
      <p:ext uri="{BB962C8B-B14F-4D97-AF65-F5344CB8AC3E}">
        <p14:creationId xmlns:p14="http://schemas.microsoft.com/office/powerpoint/2010/main" val="27957219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C3B1B7-159A-4C78-4B42-053D4F2412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623" y="320675"/>
            <a:ext cx="11407487" cy="1325563"/>
          </a:xfrm>
        </p:spPr>
        <p:txBody>
          <a:bodyPr>
            <a:normAutofit/>
          </a:bodyPr>
          <a:lstStyle/>
          <a:p>
            <a:r>
              <a:rPr lang="en-US" sz="5400" b="1"/>
              <a:t>Questions and Thoughts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D19922F-AD68-4E94-85E8-0AA44A1B1A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032938" y="-6032938"/>
            <a:ext cx="126124" cy="12192000"/>
          </a:xfrm>
          <a:prstGeom prst="rect">
            <a:avLst/>
          </a:prstGeom>
          <a:solidFill>
            <a:srgbClr val="4472C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B820A227-4EC8-512C-4B9C-513DEC8EB10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26216183"/>
              </p:ext>
            </p:extLst>
          </p:nvPr>
        </p:nvGraphicFramePr>
        <p:xfrm>
          <a:off x="344624" y="1825625"/>
          <a:ext cx="11407487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100519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E0D60ECE-8986-45DC-B7FE-EC7699B466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5438829" cy="5840278"/>
          </a:xfrm>
          <a:custGeom>
            <a:avLst/>
            <a:gdLst>
              <a:gd name="connsiteX0" fmla="*/ 0 w 5438829"/>
              <a:gd name="connsiteY0" fmla="*/ 0 h 5840278"/>
              <a:gd name="connsiteX1" fmla="*/ 4466700 w 5438829"/>
              <a:gd name="connsiteY1" fmla="*/ 0 h 5840278"/>
              <a:gd name="connsiteX2" fmla="*/ 4652178 w 5438829"/>
              <a:gd name="connsiteY2" fmla="*/ 204077 h 5840278"/>
              <a:gd name="connsiteX3" fmla="*/ 5438829 w 5438829"/>
              <a:gd name="connsiteY3" fmla="*/ 2395363 h 5840278"/>
              <a:gd name="connsiteX4" fmla="*/ 1993914 w 5438829"/>
              <a:gd name="connsiteY4" fmla="*/ 5840278 h 5840278"/>
              <a:gd name="connsiteX5" fmla="*/ 67829 w 5438829"/>
              <a:gd name="connsiteY5" fmla="*/ 5251941 h 5840278"/>
              <a:gd name="connsiteX6" fmla="*/ 0 w 5438829"/>
              <a:gd name="connsiteY6" fmla="*/ 5201220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38829" h="5840278">
                <a:moveTo>
                  <a:pt x="0" y="0"/>
                </a:moveTo>
                <a:lnTo>
                  <a:pt x="4466700" y="0"/>
                </a:lnTo>
                <a:lnTo>
                  <a:pt x="4652178" y="204077"/>
                </a:lnTo>
                <a:cubicBezTo>
                  <a:pt x="5143616" y="799562"/>
                  <a:pt x="5438829" y="1562987"/>
                  <a:pt x="5438829" y="2395363"/>
                </a:cubicBezTo>
                <a:cubicBezTo>
                  <a:pt x="5438829" y="4297937"/>
                  <a:pt x="3896488" y="5840278"/>
                  <a:pt x="1993914" y="5840278"/>
                </a:cubicBezTo>
                <a:cubicBezTo>
                  <a:pt x="1280449" y="5840278"/>
                  <a:pt x="617641" y="5623387"/>
                  <a:pt x="67829" y="5251941"/>
                </a:cubicBezTo>
                <a:lnTo>
                  <a:pt x="0" y="520122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96964194-5878-40D2-8EC0-DDC58387F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269134" cy="5654940"/>
          </a:xfrm>
          <a:custGeom>
            <a:avLst/>
            <a:gdLst>
              <a:gd name="connsiteX0" fmla="*/ 0 w 5269134"/>
              <a:gd name="connsiteY0" fmla="*/ 0 h 5654940"/>
              <a:gd name="connsiteX1" fmla="*/ 4227767 w 5269134"/>
              <a:gd name="connsiteY1" fmla="*/ 0 h 5654940"/>
              <a:gd name="connsiteX2" fmla="*/ 4312042 w 5269134"/>
              <a:gd name="connsiteY2" fmla="*/ 76595 h 5654940"/>
              <a:gd name="connsiteX3" fmla="*/ 5269134 w 5269134"/>
              <a:gd name="connsiteY3" fmla="*/ 2387221 h 5654940"/>
              <a:gd name="connsiteX4" fmla="*/ 2001415 w 5269134"/>
              <a:gd name="connsiteY4" fmla="*/ 5654940 h 5654940"/>
              <a:gd name="connsiteX5" fmla="*/ 198928 w 5269134"/>
              <a:gd name="connsiteY5" fmla="*/ 5113274 h 5654940"/>
              <a:gd name="connsiteX6" fmla="*/ 0 w 5269134"/>
              <a:gd name="connsiteY6" fmla="*/ 4969563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269134" h="5654940">
                <a:moveTo>
                  <a:pt x="0" y="0"/>
                </a:moveTo>
                <a:lnTo>
                  <a:pt x="4227767" y="0"/>
                </a:lnTo>
                <a:lnTo>
                  <a:pt x="4312042" y="76595"/>
                </a:lnTo>
                <a:cubicBezTo>
                  <a:pt x="4903383" y="667936"/>
                  <a:pt x="5269134" y="1484866"/>
                  <a:pt x="5269134" y="2387221"/>
                </a:cubicBezTo>
                <a:cubicBezTo>
                  <a:pt x="5269134" y="4191932"/>
                  <a:pt x="3806126" y="5654940"/>
                  <a:pt x="2001415" y="5654940"/>
                </a:cubicBezTo>
                <a:cubicBezTo>
                  <a:pt x="1335223" y="5654940"/>
                  <a:pt x="715593" y="5455584"/>
                  <a:pt x="198928" y="5113274"/>
                </a:cubicBezTo>
                <a:lnTo>
                  <a:pt x="0" y="496956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c 6" descr="Question mark">
            <a:extLst>
              <a:ext uri="{FF2B5EF4-FFF2-40B4-BE49-F238E27FC236}">
                <a16:creationId xmlns:a16="http://schemas.microsoft.com/office/drawing/2014/main" id="{768EBC02-ADFB-2660-6882-184CEC2C24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1733" y="543135"/>
            <a:ext cx="3835488" cy="383548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34884C-FEB8-AADC-F039-9905B3732B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72387" y="1002703"/>
            <a:ext cx="5314543" cy="3375920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endParaRPr lang="en-US" sz="2600" dirty="0"/>
          </a:p>
          <a:p>
            <a:pPr marL="0" indent="0">
              <a:buNone/>
            </a:pPr>
            <a:r>
              <a:rPr lang="en-US" sz="2600" dirty="0"/>
              <a:t>Questions?</a:t>
            </a:r>
          </a:p>
          <a:p>
            <a:pPr marL="0" indent="0">
              <a:buNone/>
            </a:pPr>
            <a:endParaRPr lang="en-US" sz="2600" dirty="0"/>
          </a:p>
          <a:p>
            <a:pPr marL="0" indent="0">
              <a:buNone/>
            </a:pPr>
            <a:r>
              <a:rPr lang="en-US" sz="2600" dirty="0"/>
              <a:t>Thoughts?</a:t>
            </a:r>
          </a:p>
          <a:p>
            <a:pPr marL="0" indent="0">
              <a:buNone/>
            </a:pPr>
            <a:endParaRPr lang="en-US" sz="2600" dirty="0"/>
          </a:p>
          <a:p>
            <a:pPr marL="0" indent="0">
              <a:buNone/>
            </a:pPr>
            <a:r>
              <a:rPr lang="en-US" sz="2600" dirty="0"/>
              <a:t>Suggestions?</a:t>
            </a:r>
          </a:p>
          <a:p>
            <a:pPr marL="0" indent="0">
              <a:buNone/>
            </a:pPr>
            <a:endParaRPr lang="en-US" sz="2600" dirty="0"/>
          </a:p>
          <a:p>
            <a:pPr marL="0" indent="0">
              <a:buNone/>
            </a:pPr>
            <a:r>
              <a:rPr lang="en-US" sz="2600" dirty="0"/>
              <a:t>Thank you…..</a:t>
            </a:r>
          </a:p>
          <a:p>
            <a:endParaRPr lang="en-US" sz="2600" dirty="0"/>
          </a:p>
          <a:p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16093702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E0D60ECE-8986-45DC-B7FE-EC7699B466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5438829" cy="5840278"/>
          </a:xfrm>
          <a:custGeom>
            <a:avLst/>
            <a:gdLst>
              <a:gd name="connsiteX0" fmla="*/ 0 w 5438829"/>
              <a:gd name="connsiteY0" fmla="*/ 0 h 5840278"/>
              <a:gd name="connsiteX1" fmla="*/ 4466700 w 5438829"/>
              <a:gd name="connsiteY1" fmla="*/ 0 h 5840278"/>
              <a:gd name="connsiteX2" fmla="*/ 4652178 w 5438829"/>
              <a:gd name="connsiteY2" fmla="*/ 204077 h 5840278"/>
              <a:gd name="connsiteX3" fmla="*/ 5438829 w 5438829"/>
              <a:gd name="connsiteY3" fmla="*/ 2395363 h 5840278"/>
              <a:gd name="connsiteX4" fmla="*/ 1993914 w 5438829"/>
              <a:gd name="connsiteY4" fmla="*/ 5840278 h 5840278"/>
              <a:gd name="connsiteX5" fmla="*/ 67829 w 5438829"/>
              <a:gd name="connsiteY5" fmla="*/ 5251941 h 5840278"/>
              <a:gd name="connsiteX6" fmla="*/ 0 w 5438829"/>
              <a:gd name="connsiteY6" fmla="*/ 5201220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38829" h="5840278">
                <a:moveTo>
                  <a:pt x="0" y="0"/>
                </a:moveTo>
                <a:lnTo>
                  <a:pt x="4466700" y="0"/>
                </a:lnTo>
                <a:lnTo>
                  <a:pt x="4652178" y="204077"/>
                </a:lnTo>
                <a:cubicBezTo>
                  <a:pt x="5143616" y="799562"/>
                  <a:pt x="5438829" y="1562987"/>
                  <a:pt x="5438829" y="2395363"/>
                </a:cubicBezTo>
                <a:cubicBezTo>
                  <a:pt x="5438829" y="4297937"/>
                  <a:pt x="3896488" y="5840278"/>
                  <a:pt x="1993914" y="5840278"/>
                </a:cubicBezTo>
                <a:cubicBezTo>
                  <a:pt x="1280449" y="5840278"/>
                  <a:pt x="617641" y="5623387"/>
                  <a:pt x="67829" y="5251941"/>
                </a:cubicBezTo>
                <a:lnTo>
                  <a:pt x="0" y="520122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96964194-5878-40D2-8EC0-DDC58387F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269134" cy="5654940"/>
          </a:xfrm>
          <a:custGeom>
            <a:avLst/>
            <a:gdLst>
              <a:gd name="connsiteX0" fmla="*/ 0 w 5269134"/>
              <a:gd name="connsiteY0" fmla="*/ 0 h 5654940"/>
              <a:gd name="connsiteX1" fmla="*/ 4227767 w 5269134"/>
              <a:gd name="connsiteY1" fmla="*/ 0 h 5654940"/>
              <a:gd name="connsiteX2" fmla="*/ 4312042 w 5269134"/>
              <a:gd name="connsiteY2" fmla="*/ 76595 h 5654940"/>
              <a:gd name="connsiteX3" fmla="*/ 5269134 w 5269134"/>
              <a:gd name="connsiteY3" fmla="*/ 2387221 h 5654940"/>
              <a:gd name="connsiteX4" fmla="*/ 2001415 w 5269134"/>
              <a:gd name="connsiteY4" fmla="*/ 5654940 h 5654940"/>
              <a:gd name="connsiteX5" fmla="*/ 198928 w 5269134"/>
              <a:gd name="connsiteY5" fmla="*/ 5113274 h 5654940"/>
              <a:gd name="connsiteX6" fmla="*/ 0 w 5269134"/>
              <a:gd name="connsiteY6" fmla="*/ 4969563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269134" h="5654940">
                <a:moveTo>
                  <a:pt x="0" y="0"/>
                </a:moveTo>
                <a:lnTo>
                  <a:pt x="4227767" y="0"/>
                </a:lnTo>
                <a:lnTo>
                  <a:pt x="4312042" y="76595"/>
                </a:lnTo>
                <a:cubicBezTo>
                  <a:pt x="4903383" y="667936"/>
                  <a:pt x="5269134" y="1484866"/>
                  <a:pt x="5269134" y="2387221"/>
                </a:cubicBezTo>
                <a:cubicBezTo>
                  <a:pt x="5269134" y="4191932"/>
                  <a:pt x="3806126" y="5654940"/>
                  <a:pt x="2001415" y="5654940"/>
                </a:cubicBezTo>
                <a:cubicBezTo>
                  <a:pt x="1335223" y="5654940"/>
                  <a:pt x="715593" y="5455584"/>
                  <a:pt x="198928" y="5113274"/>
                </a:cubicBezTo>
                <a:lnTo>
                  <a:pt x="0" y="496956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c 6" descr="Ear">
            <a:extLst>
              <a:ext uri="{FF2B5EF4-FFF2-40B4-BE49-F238E27FC236}">
                <a16:creationId xmlns:a16="http://schemas.microsoft.com/office/drawing/2014/main" id="{BF3A215D-212C-A6BF-1A8C-6FA97C1E10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1733" y="543135"/>
            <a:ext cx="3835488" cy="383548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FE621F-CDCC-F37C-23D8-F752F3B94B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772919"/>
            <a:ext cx="5314543" cy="3375920"/>
          </a:xfrm>
        </p:spPr>
        <p:txBody>
          <a:bodyPr anchor="t">
            <a:noAutofit/>
          </a:bodyPr>
          <a:lstStyle/>
          <a:p>
            <a:endParaRPr lang="en-US" sz="3000" dirty="0"/>
          </a:p>
          <a:p>
            <a:endParaRPr lang="en-US" sz="3000" dirty="0"/>
          </a:p>
          <a:p>
            <a:r>
              <a:rPr lang="en-US" sz="3000" dirty="0"/>
              <a:t>What I Hear….</a:t>
            </a:r>
            <a:r>
              <a:rPr lang="en-US" sz="3000" b="1" dirty="0"/>
              <a:t>I Forget</a:t>
            </a:r>
          </a:p>
          <a:p>
            <a:endParaRPr lang="en-US" sz="3000" dirty="0"/>
          </a:p>
          <a:p>
            <a:pPr marL="0" indent="0">
              <a:buNone/>
            </a:pPr>
            <a:endParaRPr lang="en-US" sz="3000" dirty="0"/>
          </a:p>
          <a:p>
            <a:r>
              <a:rPr lang="en-US" sz="3000" dirty="0"/>
              <a:t>What I See….</a:t>
            </a:r>
            <a:r>
              <a:rPr lang="en-US" sz="3000" b="1" dirty="0"/>
              <a:t>I Remember</a:t>
            </a:r>
          </a:p>
          <a:p>
            <a:endParaRPr lang="en-US" sz="3000" dirty="0"/>
          </a:p>
          <a:p>
            <a:pPr marL="0" indent="0">
              <a:buNone/>
            </a:pPr>
            <a:endParaRPr lang="en-US" sz="3000" dirty="0"/>
          </a:p>
          <a:p>
            <a:r>
              <a:rPr lang="en-US" sz="3000" dirty="0"/>
              <a:t>What I Do….</a:t>
            </a:r>
            <a:r>
              <a:rPr lang="en-US" sz="3000" b="1" dirty="0"/>
              <a:t>I Understand</a:t>
            </a:r>
          </a:p>
        </p:txBody>
      </p:sp>
    </p:spTree>
    <p:extLst>
      <p:ext uri="{BB962C8B-B14F-4D97-AF65-F5344CB8AC3E}">
        <p14:creationId xmlns:p14="http://schemas.microsoft.com/office/powerpoint/2010/main" val="26253348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3CD251C-A887-4D2F-925B-FC09719853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19D093C-27FB-4032-B282-42C4563F2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94548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5EE815E-1BD3-4777-B652-6D98825BF6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67290" y="681628"/>
            <a:ext cx="1128382" cy="847206"/>
            <a:chOff x="668003" y="1684057"/>
            <a:chExt cx="1128382" cy="847206"/>
          </a:xfrm>
        </p:grpSpPr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E6692982-4A7D-4392-87CD-F0CD4B027D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8003" y="1935883"/>
              <a:ext cx="675351" cy="595380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196485F7-F277-4123-AC53-98EA4C8587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45893" y="1684057"/>
              <a:ext cx="550492" cy="485306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1F3AB23-77F7-B2C8-4D5D-3235BB8E6C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010" y="1528834"/>
            <a:ext cx="3582073" cy="4279709"/>
          </a:xfrm>
        </p:spPr>
        <p:txBody>
          <a:bodyPr anchor="ctr">
            <a:normAutofit/>
          </a:bodyPr>
          <a:lstStyle/>
          <a:p>
            <a:r>
              <a:rPr lang="en-US" sz="4800" b="1" dirty="0">
                <a:solidFill>
                  <a:schemeClr val="bg1"/>
                </a:solidFill>
              </a:rPr>
              <a:t>Advantages and challenges of current training tools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C9612A-C681-DAD2-83B5-7C4F715A59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73864" y="1166933"/>
            <a:ext cx="5716988" cy="4279709"/>
          </a:xfrm>
        </p:spPr>
        <p:txBody>
          <a:bodyPr anchor="ctr">
            <a:noAutofit/>
          </a:bodyPr>
          <a:lstStyle/>
          <a:p>
            <a:endParaRPr lang="en-US" sz="3000" dirty="0"/>
          </a:p>
          <a:p>
            <a:r>
              <a:rPr lang="en-US" sz="3000" b="1" dirty="0"/>
              <a:t>Passive:</a:t>
            </a:r>
            <a:r>
              <a:rPr lang="en-US" sz="3000" dirty="0"/>
              <a:t>  PowerPoints, Videos and Lectures</a:t>
            </a:r>
          </a:p>
          <a:p>
            <a:endParaRPr lang="en-US" sz="3000" dirty="0"/>
          </a:p>
          <a:p>
            <a:r>
              <a:rPr lang="en-US" sz="3000" b="1" dirty="0"/>
              <a:t>Virtual:</a:t>
            </a:r>
            <a:r>
              <a:rPr lang="en-US" sz="3000" dirty="0"/>
              <a:t> Zoom or Other On-line Platforms</a:t>
            </a:r>
          </a:p>
          <a:p>
            <a:endParaRPr lang="en-US" sz="3000" dirty="0"/>
          </a:p>
          <a:p>
            <a:r>
              <a:rPr lang="en-US" sz="3000" b="1" dirty="0"/>
              <a:t>Active:</a:t>
            </a:r>
            <a:r>
              <a:rPr lang="en-US" sz="3000" dirty="0"/>
              <a:t> Discussion Groups, Activities and Games</a:t>
            </a:r>
          </a:p>
          <a:p>
            <a:pPr marL="457200" lvl="1" indent="0">
              <a:buNone/>
            </a:pP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2648086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!!BGRectangle">
            <a:extLst>
              <a:ext uri="{FF2B5EF4-FFF2-40B4-BE49-F238E27FC236}">
                <a16:creationId xmlns:a16="http://schemas.microsoft.com/office/drawing/2014/main" id="{9B76D444-2756-434F-AE61-96D69830C1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27DE4AE-2634-AE94-1CDD-B9DB83D712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7" y="474146"/>
            <a:ext cx="10515593" cy="1197864"/>
          </a:xfrm>
        </p:spPr>
        <p:txBody>
          <a:bodyPr>
            <a:normAutofit/>
          </a:bodyPr>
          <a:lstStyle/>
          <a:p>
            <a:r>
              <a:rPr lang="en-US" b="1"/>
              <a:t>Improving the Effectiveness of Safety Training</a:t>
            </a:r>
            <a:endParaRPr lang="en-US" b="1" dirty="0"/>
          </a:p>
        </p:txBody>
      </p:sp>
      <p:sp>
        <p:nvSpPr>
          <p:cNvPr id="19" name="!!Line">
            <a:extLst>
              <a:ext uri="{FF2B5EF4-FFF2-40B4-BE49-F238E27FC236}">
                <a16:creationId xmlns:a16="http://schemas.microsoft.com/office/drawing/2014/main" id="{B0161EF8-C8C6-4F2A-9D5C-49BD28A2BD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6344" y="585216"/>
            <a:ext cx="9144" cy="914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Firemen training with supervisor">
            <a:extLst>
              <a:ext uri="{FF2B5EF4-FFF2-40B4-BE49-F238E27FC236}">
                <a16:creationId xmlns:a16="http://schemas.microsoft.com/office/drawing/2014/main" id="{52B71013-40F2-4446-B901-79B81CD51CC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1" b="1"/>
          <a:stretch/>
        </p:blipFill>
        <p:spPr>
          <a:xfrm>
            <a:off x="835153" y="2002117"/>
            <a:ext cx="6215794" cy="417156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FE621F-CDCC-F37C-23D8-F752F3B94B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17606" y="2686432"/>
            <a:ext cx="4404686" cy="4171568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endParaRPr lang="en-US" sz="2400" dirty="0"/>
          </a:p>
          <a:p>
            <a:r>
              <a:rPr lang="en-US" sz="2400" b="1" dirty="0"/>
              <a:t>Stop: </a:t>
            </a:r>
            <a:r>
              <a:rPr lang="en-US" sz="2400" dirty="0"/>
              <a:t>the “</a:t>
            </a:r>
            <a:r>
              <a:rPr lang="en-US" sz="2400" b="1" dirty="0"/>
              <a:t>Same Old Stuff</a:t>
            </a:r>
            <a:r>
              <a:rPr lang="en-US" sz="2400" dirty="0"/>
              <a:t>,” teaching people what they already know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b="1" dirty="0"/>
              <a:t>Workers:</a:t>
            </a:r>
            <a:r>
              <a:rPr lang="en-US" sz="2400" dirty="0"/>
              <a:t> Know the safety rules, regulations and company policies</a:t>
            </a:r>
          </a:p>
          <a:p>
            <a:endParaRPr lang="en-US" sz="2400" dirty="0"/>
          </a:p>
          <a:p>
            <a:r>
              <a:rPr lang="en-US" sz="2400" b="1" dirty="0"/>
              <a:t>Millennials and Gen </a:t>
            </a:r>
            <a:r>
              <a:rPr lang="en-US" sz="2400" b="1" dirty="0" err="1"/>
              <a:t>Z’ers</a:t>
            </a:r>
            <a:r>
              <a:rPr lang="en-US" sz="2400" b="1" dirty="0"/>
              <a:t> : </a:t>
            </a:r>
            <a:r>
              <a:rPr lang="en-US" sz="2400" dirty="0"/>
              <a:t>Want to know the “why”</a:t>
            </a:r>
          </a:p>
          <a:p>
            <a:pPr marL="0" indent="0">
              <a:buNone/>
            </a:pPr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0945280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7DE4AE-2634-AE94-1CDD-B9DB83D712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1" y="342706"/>
            <a:ext cx="7104650" cy="1286160"/>
          </a:xfrm>
        </p:spPr>
        <p:txBody>
          <a:bodyPr anchor="b">
            <a:normAutofit/>
          </a:bodyPr>
          <a:lstStyle/>
          <a:p>
            <a:r>
              <a:rPr lang="en-US" sz="4100" b="1" dirty="0"/>
              <a:t>Robert </a:t>
            </a:r>
            <a:r>
              <a:rPr lang="en-US" sz="4100" b="1" dirty="0" err="1"/>
              <a:t>Mager’s</a:t>
            </a:r>
            <a:r>
              <a:rPr lang="en-US" sz="4100" b="1" dirty="0"/>
              <a:t> Rules of Learning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A795F1AE-6967-6C19-2EDB-CE99F053D2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dirty="0"/>
              <a:t>Rule 1:</a:t>
            </a:r>
            <a:r>
              <a:rPr lang="en-US" sz="2000" dirty="0"/>
              <a:t> Training is only appropriate when two conditions exist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000" dirty="0"/>
              <a:t>There is something people do not know how to do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000" dirty="0"/>
              <a:t>They need to be able to do it</a:t>
            </a:r>
          </a:p>
          <a:p>
            <a:endParaRPr lang="en-US" sz="2000" dirty="0"/>
          </a:p>
          <a:p>
            <a:pPr marL="0" indent="0">
              <a:buNone/>
            </a:pPr>
            <a:r>
              <a:rPr lang="en-US" sz="2000" b="1" dirty="0"/>
              <a:t>Rule 2:  </a:t>
            </a:r>
            <a:r>
              <a:rPr lang="en-US" sz="2000" dirty="0"/>
              <a:t>If they already know how to do it, more training will not help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b="1" dirty="0"/>
              <a:t>Rule 3:</a:t>
            </a:r>
            <a:r>
              <a:rPr lang="en-US" sz="2000" dirty="0"/>
              <a:t> Skill alone is not enough to guarantee performance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b="1" dirty="0"/>
              <a:t>Rule 4:  </a:t>
            </a:r>
            <a:r>
              <a:rPr lang="en-US" sz="2000" dirty="0"/>
              <a:t>You cannot store training…use it or lose it</a:t>
            </a:r>
          </a:p>
        </p:txBody>
      </p:sp>
      <p:pic>
        <p:nvPicPr>
          <p:cNvPr id="4" name="Picture 3" descr="Building block toys">
            <a:extLst>
              <a:ext uri="{FF2B5EF4-FFF2-40B4-BE49-F238E27FC236}">
                <a16:creationId xmlns:a16="http://schemas.microsoft.com/office/drawing/2014/main" id="{EB22CDC1-DAC8-484B-AC9B-CE8E212231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881" b="-1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1682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9073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Labyrinth board game with holes">
            <a:extLst>
              <a:ext uri="{FF2B5EF4-FFF2-40B4-BE49-F238E27FC236}">
                <a16:creationId xmlns:a16="http://schemas.microsoft.com/office/drawing/2014/main" id="{E81963F4-9FF2-4EBA-A3AD-FE8B53366D9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91" r="909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86C7B4A1-154A-4DF0-AC46-F88D75A2E0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6"/>
            <a:ext cx="7197772" cy="5896743"/>
          </a:xfrm>
          <a:prstGeom prst="rect">
            <a:avLst/>
          </a:prstGeom>
          <a:solidFill>
            <a:schemeClr val="bg1">
              <a:alpha val="90000"/>
            </a:schemeClr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27DE4AE-2634-AE94-1CDD-B9DB83D712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0422" y="625155"/>
            <a:ext cx="6330695" cy="1344975"/>
          </a:xfrm>
        </p:spPr>
        <p:txBody>
          <a:bodyPr>
            <a:normAutofit/>
          </a:bodyPr>
          <a:lstStyle/>
          <a:p>
            <a:r>
              <a:rPr lang="en-US" sz="4000" b="1" dirty="0"/>
              <a:t>Malcom Knowles: Assumptions of Adult Learners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FE621F-CDCC-F37C-23D8-F752F3B94B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0422" y="2414351"/>
            <a:ext cx="6216736" cy="3175793"/>
          </a:xfrm>
        </p:spPr>
        <p:txBody>
          <a:bodyPr>
            <a:noAutofit/>
          </a:bodyPr>
          <a:lstStyle/>
          <a:p>
            <a:pPr marL="457200" indent="-457200">
              <a:buAutoNum type="arabicPeriod"/>
            </a:pPr>
            <a:r>
              <a:rPr lang="en-US" sz="2000" b="1" dirty="0"/>
              <a:t>Self-Concept:</a:t>
            </a:r>
            <a:r>
              <a:rPr lang="en-US" sz="2000" dirty="0"/>
              <a:t> As adults move through life, they become more self-directed</a:t>
            </a:r>
          </a:p>
          <a:p>
            <a:pPr marL="457200" indent="-457200">
              <a:buAutoNum type="arabicPeriod"/>
            </a:pPr>
            <a:r>
              <a:rPr lang="en-US" sz="2000" b="1" dirty="0"/>
              <a:t>Learner Experience:</a:t>
            </a:r>
            <a:r>
              <a:rPr lang="en-US" sz="2000" dirty="0"/>
              <a:t> Adult learners bring a wealth of knowledge to the learning process</a:t>
            </a:r>
          </a:p>
          <a:p>
            <a:pPr marL="457200" indent="-457200">
              <a:buAutoNum type="arabicPeriod" startAt="3"/>
            </a:pPr>
            <a:r>
              <a:rPr lang="en-US" sz="2000" b="1" dirty="0"/>
              <a:t>Readiness to Learn:</a:t>
            </a:r>
            <a:r>
              <a:rPr lang="en-US" sz="2000" dirty="0"/>
              <a:t>  Adults want to learn things that help them accomplish relevant tasks. They will learn what they want to learn and reject the rest</a:t>
            </a:r>
          </a:p>
          <a:p>
            <a:pPr marL="457200" indent="-457200">
              <a:buAutoNum type="arabicPeriod" startAt="4"/>
            </a:pPr>
            <a:r>
              <a:rPr lang="en-US" sz="2000" b="1" dirty="0"/>
              <a:t>Orientation to Learning: </a:t>
            </a:r>
            <a:r>
              <a:rPr lang="en-US" sz="2000" dirty="0"/>
              <a:t>Adult learners want to solve problems</a:t>
            </a:r>
          </a:p>
        </p:txBody>
      </p:sp>
    </p:spTree>
    <p:extLst>
      <p:ext uri="{BB962C8B-B14F-4D97-AF65-F5344CB8AC3E}">
        <p14:creationId xmlns:p14="http://schemas.microsoft.com/office/powerpoint/2010/main" val="224942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0">
            <a:extLst>
              <a:ext uri="{FF2B5EF4-FFF2-40B4-BE49-F238E27FC236}">
                <a16:creationId xmlns:a16="http://schemas.microsoft.com/office/drawing/2014/main" id="{FF9B822F-893E-44C8-963C-64F50ACECB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EBF87945-A001-489F-9D9B-7D9435F0B9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8639" y="347471"/>
            <a:ext cx="11100816" cy="180136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D49FD3-7D9E-6E82-5627-E20589B0E2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85216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Research on Retained Learning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B48D3187-337B-482B-9D33-C02C0E1407C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524" y="2301743"/>
            <a:ext cx="9639130" cy="4359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75077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5E6CFF1-2F42-4E10-9A97-F116F46F53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Cartoon checklist and pencil">
            <a:extLst>
              <a:ext uri="{FF2B5EF4-FFF2-40B4-BE49-F238E27FC236}">
                <a16:creationId xmlns:a16="http://schemas.microsoft.com/office/drawing/2014/main" id="{C9DE1501-7C7E-4682-A1A3-317715B3E0E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48" b="13352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27DE4AE-2634-AE94-1CDD-B9DB83D712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232" y="1065862"/>
            <a:ext cx="3859133" cy="3722954"/>
          </a:xfrm>
        </p:spPr>
        <p:txBody>
          <a:bodyPr>
            <a:normAutofit/>
          </a:bodyPr>
          <a:lstStyle/>
          <a:p>
            <a:pPr algn="r"/>
            <a:r>
              <a:rPr lang="en-US" sz="4000" b="1" dirty="0">
                <a:solidFill>
                  <a:srgbClr val="FFFFFF"/>
                </a:solidFill>
              </a:rPr>
              <a:t>Survey Results from 4,000 Front-line Workers 2014-2022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7182200-4859-4C8D-BCBB-55B245C28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3372" y="2286000"/>
            <a:ext cx="0" cy="228600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FE621F-CDCC-F37C-23D8-F752F3B94B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5379" y="1065862"/>
            <a:ext cx="6128506" cy="4726276"/>
          </a:xfrm>
        </p:spPr>
        <p:txBody>
          <a:bodyPr anchor="ctr">
            <a:normAutofit/>
          </a:bodyPr>
          <a:lstStyle/>
          <a:p>
            <a:r>
              <a:rPr lang="en-US" sz="2000" b="1" dirty="0">
                <a:solidFill>
                  <a:srgbClr val="FFFFFF"/>
                </a:solidFill>
              </a:rPr>
              <a:t>On using passive learning delivery processes</a:t>
            </a:r>
          </a:p>
          <a:p>
            <a:pPr lvl="1"/>
            <a:r>
              <a:rPr lang="en-US" sz="3000" dirty="0">
                <a:solidFill>
                  <a:srgbClr val="FFC000"/>
                </a:solidFill>
              </a:rPr>
              <a:t>89% </a:t>
            </a:r>
            <a:r>
              <a:rPr lang="en-US" sz="2000" dirty="0">
                <a:solidFill>
                  <a:srgbClr val="FFFFFF"/>
                </a:solidFill>
              </a:rPr>
              <a:t>do not believe they learned from training delivered using passive processes</a:t>
            </a:r>
          </a:p>
          <a:p>
            <a:endParaRPr lang="en-US" sz="2000" dirty="0">
              <a:solidFill>
                <a:srgbClr val="FFFFFF"/>
              </a:solidFill>
            </a:endParaRPr>
          </a:p>
          <a:p>
            <a:r>
              <a:rPr lang="en-US" sz="2000" b="1" dirty="0">
                <a:solidFill>
                  <a:srgbClr val="FFFFFF"/>
                </a:solidFill>
              </a:rPr>
              <a:t>On learning delivery preferences</a:t>
            </a:r>
          </a:p>
          <a:p>
            <a:pPr lvl="1"/>
            <a:r>
              <a:rPr lang="en-US" sz="3000" dirty="0">
                <a:solidFill>
                  <a:srgbClr val="FFC000"/>
                </a:solidFill>
              </a:rPr>
              <a:t>95% </a:t>
            </a:r>
            <a:r>
              <a:rPr lang="en-US" sz="2000" dirty="0">
                <a:solidFill>
                  <a:srgbClr val="FFFFFF"/>
                </a:solidFill>
              </a:rPr>
              <a:t>preferred to be involved and active during training events</a:t>
            </a:r>
          </a:p>
          <a:p>
            <a:endParaRPr lang="en-US" sz="2000" dirty="0">
              <a:solidFill>
                <a:srgbClr val="FFFFFF"/>
              </a:solidFill>
            </a:endParaRPr>
          </a:p>
          <a:p>
            <a:r>
              <a:rPr lang="en-US" sz="2000" b="1" dirty="0">
                <a:solidFill>
                  <a:srgbClr val="FFFFFF"/>
                </a:solidFill>
              </a:rPr>
              <a:t>On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b="1" dirty="0">
                <a:solidFill>
                  <a:srgbClr val="FFFFFF"/>
                </a:solidFill>
              </a:rPr>
              <a:t>having training delivered using active processes</a:t>
            </a:r>
          </a:p>
          <a:p>
            <a:pPr lvl="1"/>
            <a:r>
              <a:rPr lang="en-US" sz="3000" dirty="0">
                <a:solidFill>
                  <a:srgbClr val="FFC000"/>
                </a:solidFill>
              </a:rPr>
              <a:t>93% </a:t>
            </a:r>
            <a:r>
              <a:rPr lang="en-US" sz="2000" dirty="0">
                <a:solidFill>
                  <a:srgbClr val="FFFFFF"/>
                </a:solidFill>
              </a:rPr>
              <a:t>liked participating in discussions, participating in learning activities/games or using training aids</a:t>
            </a:r>
          </a:p>
        </p:txBody>
      </p:sp>
    </p:spTree>
    <p:extLst>
      <p:ext uri="{BB962C8B-B14F-4D97-AF65-F5344CB8AC3E}">
        <p14:creationId xmlns:p14="http://schemas.microsoft.com/office/powerpoint/2010/main" val="17265388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7DE4AE-2634-AE94-1CDD-B9DB83D712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en-US" b="1" dirty="0"/>
              <a:t>1,377 Written Comments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FE621F-CDCC-F37C-23D8-F752F3B94B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>
            <a:noAutofit/>
          </a:bodyPr>
          <a:lstStyle/>
          <a:p>
            <a:r>
              <a:rPr lang="en-US" sz="2400" b="1" dirty="0"/>
              <a:t>71%: </a:t>
            </a:r>
            <a:r>
              <a:rPr lang="en-US" sz="2400" dirty="0"/>
              <a:t>Positive about the active learning processes</a:t>
            </a:r>
          </a:p>
          <a:p>
            <a:r>
              <a:rPr lang="en-US" sz="2400" b="1" dirty="0"/>
              <a:t>24%: </a:t>
            </a:r>
            <a:r>
              <a:rPr lang="en-US" sz="2400" dirty="0"/>
              <a:t>Administrative comments about chairs, length of class, food, not liking to talk in front of others, constructive criticism or keeping them awake.</a:t>
            </a:r>
            <a:endParaRPr lang="en-US" sz="2400" b="1" dirty="0"/>
          </a:p>
          <a:p>
            <a:r>
              <a:rPr lang="en-US" sz="2400" b="1" dirty="0"/>
              <a:t>5%: </a:t>
            </a:r>
            <a:r>
              <a:rPr lang="en-US" sz="2400" dirty="0"/>
              <a:t>Specifically expressed a dislike for PowerPoints, lectures and same old movies</a:t>
            </a:r>
            <a:endParaRPr lang="en-US" sz="2400" b="1" dirty="0"/>
          </a:p>
          <a:p>
            <a:r>
              <a:rPr lang="en-US" sz="2400" b="1" dirty="0"/>
              <a:t>100%: </a:t>
            </a:r>
            <a:r>
              <a:rPr lang="en-US" sz="2400" dirty="0"/>
              <a:t>In 2022, 325 front-line workers were asked “as adults, what is your preferred way of learning or how do you learn best”? </a:t>
            </a:r>
            <a:endParaRPr lang="en-US" sz="2400" b="1" dirty="0"/>
          </a:p>
        </p:txBody>
      </p:sp>
      <p:pic>
        <p:nvPicPr>
          <p:cNvPr id="5" name="Picture 4" descr="Antique wood desk with pencil and paper">
            <a:extLst>
              <a:ext uri="{FF2B5EF4-FFF2-40B4-BE49-F238E27FC236}">
                <a16:creationId xmlns:a16="http://schemas.microsoft.com/office/drawing/2014/main" id="{AEB61A4F-92CC-24F4-FE87-C192CD4AECE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25" r="27525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B37B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30568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2280</TotalTime>
  <Words>819</Words>
  <Application>Microsoft Macintosh PowerPoint</Application>
  <PresentationFormat>Widescreen</PresentationFormat>
  <Paragraphs>120</Paragraphs>
  <Slides>17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Wingdings</vt:lpstr>
      <vt:lpstr>Office Theme</vt:lpstr>
      <vt:lpstr>Evaluating Workers’ Learning Derived From Active Safety Training</vt:lpstr>
      <vt:lpstr>PowerPoint Presentation</vt:lpstr>
      <vt:lpstr>Advantages and challenges of current training tools</vt:lpstr>
      <vt:lpstr>Improving the Effectiveness of Safety Training</vt:lpstr>
      <vt:lpstr>Robert Mager’s Rules of Learning</vt:lpstr>
      <vt:lpstr>Malcom Knowles: Assumptions of Adult Learners</vt:lpstr>
      <vt:lpstr>Research on Retained Learning</vt:lpstr>
      <vt:lpstr>Survey Results from 4,000 Front-line Workers 2014-2022</vt:lpstr>
      <vt:lpstr>1,377 Written Comments</vt:lpstr>
      <vt:lpstr>Harvard Research-2019 (Deslauriers)</vt:lpstr>
      <vt:lpstr>Active Learning</vt:lpstr>
      <vt:lpstr>Active Learning Strategies and Tools</vt:lpstr>
      <vt:lpstr>Active Learning Strategies and Tools</vt:lpstr>
      <vt:lpstr>Barriers to Transition from Passive to Active Learning</vt:lpstr>
      <vt:lpstr>Complacency</vt:lpstr>
      <vt:lpstr>Questions and Thoughts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 Evaluation of Learning Derived From Active Safety Training</dc:title>
  <dc:creator>joseph</dc:creator>
  <cp:lastModifiedBy>Kendra Miriani</cp:lastModifiedBy>
  <cp:revision>27</cp:revision>
  <dcterms:created xsi:type="dcterms:W3CDTF">2022-11-05T20:56:57Z</dcterms:created>
  <dcterms:modified xsi:type="dcterms:W3CDTF">2023-02-17T16:47:27Z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8af03ff0-41c5-4c41-b55e-fabb8fae94be_Enabled">
    <vt:lpwstr>true</vt:lpwstr>
  </property>
  <property fmtid="{D5CDD505-2E9C-101B-9397-08002B2CF9AE}" pid="3" name="MSIP_Label_8af03ff0-41c5-4c41-b55e-fabb8fae94be_SetDate">
    <vt:lpwstr>2022-11-16T21:46:24Z</vt:lpwstr>
  </property>
  <property fmtid="{D5CDD505-2E9C-101B-9397-08002B2CF9AE}" pid="4" name="MSIP_Label_8af03ff0-41c5-4c41-b55e-fabb8fae94be_Method">
    <vt:lpwstr>Privileged</vt:lpwstr>
  </property>
  <property fmtid="{D5CDD505-2E9C-101B-9397-08002B2CF9AE}" pid="5" name="MSIP_Label_8af03ff0-41c5-4c41-b55e-fabb8fae94be_Name">
    <vt:lpwstr>8af03ff0-41c5-4c41-b55e-fabb8fae94be</vt:lpwstr>
  </property>
  <property fmtid="{D5CDD505-2E9C-101B-9397-08002B2CF9AE}" pid="6" name="MSIP_Label_8af03ff0-41c5-4c41-b55e-fabb8fae94be_SiteId">
    <vt:lpwstr>9ce70869-60db-44fd-abe8-d2767077fc8f</vt:lpwstr>
  </property>
  <property fmtid="{D5CDD505-2E9C-101B-9397-08002B2CF9AE}" pid="7" name="MSIP_Label_8af03ff0-41c5-4c41-b55e-fabb8fae94be_ActionId">
    <vt:lpwstr>d026d171-0ffa-4c53-954b-002a1edd6d68</vt:lpwstr>
  </property>
  <property fmtid="{D5CDD505-2E9C-101B-9397-08002B2CF9AE}" pid="8" name="MSIP_Label_8af03ff0-41c5-4c41-b55e-fabb8fae94be_ContentBits">
    <vt:lpwstr>0</vt:lpwstr>
  </property>
</Properties>
</file>