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6"/>
  </p:notesMasterIdLst>
  <p:sldIdLst>
    <p:sldId id="256" r:id="rId6"/>
    <p:sldId id="258" r:id="rId7"/>
    <p:sldId id="302" r:id="rId8"/>
    <p:sldId id="318" r:id="rId9"/>
    <p:sldId id="322" r:id="rId10"/>
    <p:sldId id="320" r:id="rId11"/>
    <p:sldId id="313" r:id="rId12"/>
    <p:sldId id="323" r:id="rId13"/>
    <p:sldId id="317" r:id="rId14"/>
    <p:sldId id="261" r:id="rId15"/>
    <p:sldId id="260" r:id="rId16"/>
    <p:sldId id="316" r:id="rId17"/>
    <p:sldId id="315" r:id="rId18"/>
    <p:sldId id="257" r:id="rId19"/>
    <p:sldId id="262" r:id="rId20"/>
    <p:sldId id="263" r:id="rId21"/>
    <p:sldId id="272" r:id="rId22"/>
    <p:sldId id="300" r:id="rId23"/>
    <p:sldId id="324" r:id="rId24"/>
    <p:sldId id="311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FED66-4E35-4DC0-9789-E7DE6DA96A76}">
          <p14:sldIdLst>
            <p14:sldId id="256"/>
            <p14:sldId id="258"/>
            <p14:sldId id="302"/>
            <p14:sldId id="318"/>
            <p14:sldId id="322"/>
            <p14:sldId id="320"/>
            <p14:sldId id="313"/>
            <p14:sldId id="323"/>
            <p14:sldId id="317"/>
            <p14:sldId id="261"/>
            <p14:sldId id="260"/>
            <p14:sldId id="316"/>
            <p14:sldId id="315"/>
            <p14:sldId id="257"/>
            <p14:sldId id="262"/>
            <p14:sldId id="263"/>
            <p14:sldId id="272"/>
            <p14:sldId id="300"/>
            <p14:sldId id="324"/>
            <p14:sldId id="311"/>
          </p14:sldIdLst>
        </p14:section>
        <p14:section name="Untitled Section" id="{58B2185B-B51D-4BB0-A758-54EFA4A512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comb, James" initials="HJ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91429" autoAdjust="0"/>
  </p:normalViewPr>
  <p:slideViewPr>
    <p:cSldViewPr>
      <p:cViewPr varScale="1">
        <p:scale>
          <a:sx n="45" d="100"/>
          <a:sy n="45" d="100"/>
        </p:scale>
        <p:origin x="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32" Type="http://schemas.microsoft.com/office/2016/11/relationships/changesInfo" Target="changesInfos/changesInfo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comb, James" userId="016f2397-2002-4fcb-9a28-f4f0dfc8daa7" providerId="ADAL" clId="{E4691755-E629-451F-9B18-FF0F8D4C40AE}"/>
    <pc:docChg chg="custSel addSld delSld modSld sldOrd modSection">
      <pc:chgData name="Holcomb, James" userId="016f2397-2002-4fcb-9a28-f4f0dfc8daa7" providerId="ADAL" clId="{E4691755-E629-451F-9B18-FF0F8D4C40AE}" dt="2020-02-05T15:54:54.144" v="896" actId="6549"/>
      <pc:docMkLst>
        <pc:docMk/>
      </pc:docMkLst>
      <pc:sldChg chg="modSp">
        <pc:chgData name="Holcomb, James" userId="016f2397-2002-4fcb-9a28-f4f0dfc8daa7" providerId="ADAL" clId="{E4691755-E629-451F-9B18-FF0F8D4C40AE}" dt="2020-02-05T15:43:07.320" v="209" actId="6549"/>
        <pc:sldMkLst>
          <pc:docMk/>
          <pc:sldMk cId="0" sldId="256"/>
        </pc:sldMkLst>
        <pc:spChg chg="mod">
          <ac:chgData name="Holcomb, James" userId="016f2397-2002-4fcb-9a28-f4f0dfc8daa7" providerId="ADAL" clId="{E4691755-E629-451F-9B18-FF0F8D4C40AE}" dt="2020-02-05T15:43:07.320" v="209" actId="6549"/>
          <ac:spMkLst>
            <pc:docMk/>
            <pc:sldMk cId="0" sldId="256"/>
            <ac:spMk id="22" creationId="{00000000-0000-0000-0000-000000000000}"/>
          </ac:spMkLst>
        </pc:spChg>
      </pc:sldChg>
      <pc:sldChg chg="modSp">
        <pc:chgData name="Holcomb, James" userId="016f2397-2002-4fcb-9a28-f4f0dfc8daa7" providerId="ADAL" clId="{E4691755-E629-451F-9B18-FF0F8D4C40AE}" dt="2020-02-03T21:55:06.319" v="144" actId="20577"/>
        <pc:sldMkLst>
          <pc:docMk/>
          <pc:sldMk cId="73752999" sldId="272"/>
        </pc:sldMkLst>
        <pc:spChg chg="mod">
          <ac:chgData name="Holcomb, James" userId="016f2397-2002-4fcb-9a28-f4f0dfc8daa7" providerId="ADAL" clId="{E4691755-E629-451F-9B18-FF0F8D4C40AE}" dt="2020-02-03T21:55:06.319" v="144" actId="20577"/>
          <ac:spMkLst>
            <pc:docMk/>
            <pc:sldMk cId="73752999" sldId="272"/>
            <ac:spMk id="3" creationId="{00000000-0000-0000-0000-000000000000}"/>
          </ac:spMkLst>
        </pc:spChg>
      </pc:sldChg>
      <pc:sldChg chg="modSp">
        <pc:chgData name="Holcomb, James" userId="016f2397-2002-4fcb-9a28-f4f0dfc8daa7" providerId="ADAL" clId="{E4691755-E629-451F-9B18-FF0F8D4C40AE}" dt="2020-02-05T15:45:23.180" v="339" actId="14100"/>
        <pc:sldMkLst>
          <pc:docMk/>
          <pc:sldMk cId="1412611842" sldId="313"/>
        </pc:sldMkLst>
        <pc:spChg chg="mod">
          <ac:chgData name="Holcomb, James" userId="016f2397-2002-4fcb-9a28-f4f0dfc8daa7" providerId="ADAL" clId="{E4691755-E629-451F-9B18-FF0F8D4C40AE}" dt="2020-02-05T15:45:02.058" v="334" actId="6549"/>
          <ac:spMkLst>
            <pc:docMk/>
            <pc:sldMk cId="1412611842" sldId="313"/>
            <ac:spMk id="2" creationId="{AABB1FF2-C8FC-4681-A185-36F9A353D035}"/>
          </ac:spMkLst>
        </pc:spChg>
        <pc:spChg chg="mod">
          <ac:chgData name="Holcomb, James" userId="016f2397-2002-4fcb-9a28-f4f0dfc8daa7" providerId="ADAL" clId="{E4691755-E629-451F-9B18-FF0F8D4C40AE}" dt="2020-02-05T15:45:23.180" v="339" actId="14100"/>
          <ac:spMkLst>
            <pc:docMk/>
            <pc:sldMk cId="1412611842" sldId="313"/>
            <ac:spMk id="3" creationId="{5C3B9882-9DF4-498C-82D3-9F9C54CAF802}"/>
          </ac:spMkLst>
        </pc:spChg>
      </pc:sldChg>
      <pc:sldChg chg="modSp">
        <pc:chgData name="Holcomb, James" userId="016f2397-2002-4fcb-9a28-f4f0dfc8daa7" providerId="ADAL" clId="{E4691755-E629-451F-9B18-FF0F8D4C40AE}" dt="2020-02-05T15:54:54.144" v="896" actId="6549"/>
        <pc:sldMkLst>
          <pc:docMk/>
          <pc:sldMk cId="3411811700" sldId="318"/>
        </pc:sldMkLst>
        <pc:spChg chg="mod">
          <ac:chgData name="Holcomb, James" userId="016f2397-2002-4fcb-9a28-f4f0dfc8daa7" providerId="ADAL" clId="{E4691755-E629-451F-9B18-FF0F8D4C40AE}" dt="2020-02-05T15:54:54.144" v="896" actId="6549"/>
          <ac:spMkLst>
            <pc:docMk/>
            <pc:sldMk cId="3411811700" sldId="318"/>
            <ac:spMk id="2" creationId="{02D6AE37-BCA8-410A-8185-F4DCC2906CDB}"/>
          </ac:spMkLst>
        </pc:spChg>
      </pc:sldChg>
      <pc:sldChg chg="modSp">
        <pc:chgData name="Holcomb, James" userId="016f2397-2002-4fcb-9a28-f4f0dfc8daa7" providerId="ADAL" clId="{E4691755-E629-451F-9B18-FF0F8D4C40AE}" dt="2020-02-03T21:59:10.825" v="164" actId="255"/>
        <pc:sldMkLst>
          <pc:docMk/>
          <pc:sldMk cId="3557605329" sldId="320"/>
        </pc:sldMkLst>
        <pc:spChg chg="mod">
          <ac:chgData name="Holcomb, James" userId="016f2397-2002-4fcb-9a28-f4f0dfc8daa7" providerId="ADAL" clId="{E4691755-E629-451F-9B18-FF0F8D4C40AE}" dt="2020-02-03T21:59:10.825" v="164" actId="255"/>
          <ac:spMkLst>
            <pc:docMk/>
            <pc:sldMk cId="3557605329" sldId="320"/>
            <ac:spMk id="3" creationId="{DAAE72F1-D202-4FEE-9A60-25D3ABADBE46}"/>
          </ac:spMkLst>
        </pc:spChg>
      </pc:sldChg>
      <pc:sldChg chg="modSp add del">
        <pc:chgData name="Holcomb, James" userId="016f2397-2002-4fcb-9a28-f4f0dfc8daa7" providerId="ADAL" clId="{E4691755-E629-451F-9B18-FF0F8D4C40AE}" dt="2020-02-05T15:47:55.003" v="476" actId="2696"/>
        <pc:sldMkLst>
          <pc:docMk/>
          <pc:sldMk cId="1606236683" sldId="323"/>
        </pc:sldMkLst>
        <pc:spChg chg="mod">
          <ac:chgData name="Holcomb, James" userId="016f2397-2002-4fcb-9a28-f4f0dfc8daa7" providerId="ADAL" clId="{E4691755-E629-451F-9B18-FF0F8D4C40AE}" dt="2020-02-05T15:47:23.412" v="474" actId="14100"/>
          <ac:spMkLst>
            <pc:docMk/>
            <pc:sldMk cId="1606236683" sldId="323"/>
            <ac:spMk id="2" creationId="{DF474297-957E-4E27-830F-36276343AF22}"/>
          </ac:spMkLst>
        </pc:spChg>
        <pc:spChg chg="mod">
          <ac:chgData name="Holcomb, James" userId="016f2397-2002-4fcb-9a28-f4f0dfc8daa7" providerId="ADAL" clId="{E4691755-E629-451F-9B18-FF0F8D4C40AE}" dt="2020-02-05T15:47:45.652" v="475" actId="14100"/>
          <ac:spMkLst>
            <pc:docMk/>
            <pc:sldMk cId="1606236683" sldId="323"/>
            <ac:spMk id="3" creationId="{B998CC68-D615-437D-8D4F-D7CEE0B811B6}"/>
          </ac:spMkLst>
        </pc:spChg>
      </pc:sldChg>
      <pc:sldChg chg="modSp add">
        <pc:chgData name="Holcomb, James" userId="016f2397-2002-4fcb-9a28-f4f0dfc8daa7" providerId="ADAL" clId="{E4691755-E629-451F-9B18-FF0F8D4C40AE}" dt="2020-02-05T15:49:44.693" v="549" actId="14100"/>
        <pc:sldMkLst>
          <pc:docMk/>
          <pc:sldMk cId="2336991326" sldId="323"/>
        </pc:sldMkLst>
        <pc:spChg chg="mod">
          <ac:chgData name="Holcomb, James" userId="016f2397-2002-4fcb-9a28-f4f0dfc8daa7" providerId="ADAL" clId="{E4691755-E629-451F-9B18-FF0F8D4C40AE}" dt="2020-02-05T15:49:38.855" v="548" actId="255"/>
          <ac:spMkLst>
            <pc:docMk/>
            <pc:sldMk cId="2336991326" sldId="323"/>
            <ac:spMk id="2" creationId="{BEACF37D-926C-406A-AB03-077899FBD44A}"/>
          </ac:spMkLst>
        </pc:spChg>
        <pc:spChg chg="mod">
          <ac:chgData name="Holcomb, James" userId="016f2397-2002-4fcb-9a28-f4f0dfc8daa7" providerId="ADAL" clId="{E4691755-E629-451F-9B18-FF0F8D4C40AE}" dt="2020-02-05T15:49:44.693" v="549" actId="14100"/>
          <ac:spMkLst>
            <pc:docMk/>
            <pc:sldMk cId="2336991326" sldId="323"/>
            <ac:spMk id="3" creationId="{BEC806B6-EEC2-44FA-98F5-431DB7FB8C04}"/>
          </ac:spMkLst>
        </pc:spChg>
      </pc:sldChg>
      <pc:sldChg chg="modSp add ord">
        <pc:chgData name="Holcomb, James" userId="016f2397-2002-4fcb-9a28-f4f0dfc8daa7" providerId="ADAL" clId="{E4691755-E629-451F-9B18-FF0F8D4C40AE}" dt="2020-02-05T15:53:48.396" v="805" actId="14100"/>
        <pc:sldMkLst>
          <pc:docMk/>
          <pc:sldMk cId="401686778" sldId="324"/>
        </pc:sldMkLst>
        <pc:spChg chg="mod">
          <ac:chgData name="Holcomb, James" userId="016f2397-2002-4fcb-9a28-f4f0dfc8daa7" providerId="ADAL" clId="{E4691755-E629-451F-9B18-FF0F8D4C40AE}" dt="2020-02-05T15:53:48.396" v="805" actId="14100"/>
          <ac:spMkLst>
            <pc:docMk/>
            <pc:sldMk cId="401686778" sldId="324"/>
            <ac:spMk id="2" creationId="{B48D5AC5-86E4-4AB6-8FE0-633530A44797}"/>
          </ac:spMkLst>
        </pc:spChg>
        <pc:spChg chg="mod">
          <ac:chgData name="Holcomb, James" userId="016f2397-2002-4fcb-9a28-f4f0dfc8daa7" providerId="ADAL" clId="{E4691755-E629-451F-9B18-FF0F8D4C40AE}" dt="2020-02-05T15:53:44.612" v="804" actId="14100"/>
          <ac:spMkLst>
            <pc:docMk/>
            <pc:sldMk cId="401686778" sldId="324"/>
            <ac:spMk id="3" creationId="{1658C3B2-04A2-45E4-9D4A-A7742F3C3434}"/>
          </ac:spMkLst>
        </pc:spChg>
      </pc:sldChg>
      <pc:sldChg chg="add del">
        <pc:chgData name="Holcomb, James" userId="016f2397-2002-4fcb-9a28-f4f0dfc8daa7" providerId="ADAL" clId="{E4691755-E629-451F-9B18-FF0F8D4C40AE}" dt="2020-02-05T15:50:29.905" v="551"/>
        <pc:sldMkLst>
          <pc:docMk/>
          <pc:sldMk cId="1419354512" sldId="324"/>
        </pc:sldMkLst>
      </pc:sldChg>
      <pc:sldChg chg="add del">
        <pc:chgData name="Holcomb, James" userId="016f2397-2002-4fcb-9a28-f4f0dfc8daa7" providerId="ADAL" clId="{E4691755-E629-451F-9B18-FF0F8D4C40AE}" dt="2020-02-05T15:50:43.687" v="553" actId="2696"/>
        <pc:sldMkLst>
          <pc:docMk/>
          <pc:sldMk cId="1427578975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83C48-6BFB-4EDD-BF8D-E4D60D556AF2}" type="datetimeFigureOut">
              <a:rPr lang="en-US" smtClean="0"/>
              <a:pPr/>
              <a:t>2/10/20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97708-8AC0-4253-A007-9C54F2309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6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97708-8AC0-4253-A007-9C54F2309CC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5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2511"/>
            <a:ext cx="7772400" cy="1470025"/>
          </a:xfrm>
        </p:spPr>
        <p:txBody>
          <a:bodyPr/>
          <a:lstStyle>
            <a:lvl1pPr>
              <a:defRPr b="0" i="0">
                <a:latin typeface="Trade Gothic LT Std" pitchFamily="34" charset="0"/>
                <a:cs typeface="Trade Gothic LT St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684"/>
            <a:ext cx="6400800" cy="1259003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19863"/>
            <a:ext cx="19050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1239-CED1-40DB-BB7D-8D9608CAC587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9863"/>
            <a:ext cx="19050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808D-B7BB-4E94-AD7E-B6C2F3296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438"/>
            <a:ext cx="3494458" cy="1166393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021" y="501439"/>
            <a:ext cx="4609778" cy="56247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7740"/>
            <a:ext cx="3494458" cy="43384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B293-128D-411B-A3B8-12688319DF12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7833-11CD-4B23-A528-4DD458741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4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527B-0866-4011-84D4-11A35732252C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44C0-4EAC-4617-96CC-BA23BEA61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9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rade Gothic LT Std" pitchFamily="34" charset="0"/>
                <a:cs typeface="Trade Gothic LT St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3619083"/>
            <a:ext cx="6776720" cy="2343684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1pPr>
            <a:lvl2pPr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2pPr>
            <a:lvl3pPr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3pPr>
            <a:lvl4pPr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4pPr>
            <a:lvl5pPr>
              <a:defRPr b="0" i="0">
                <a:solidFill>
                  <a:schemeClr val="bg1"/>
                </a:solidFill>
                <a:latin typeface="Trade Gothic LT Std Light"/>
                <a:cs typeface="Trade Gothic LT Std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0713" y="6526213"/>
            <a:ext cx="1970087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5BA2-0098-4A8A-A6B2-F84D8F581F7E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6213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6213"/>
            <a:ext cx="1982788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0ADC0-F188-47B0-873A-13E724CA4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6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rade Gothic LT Std" pitchFamily="34" charset="0"/>
                <a:cs typeface="Trade Gothic LT St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C451-025E-48DB-B9D7-31D9F208F8D4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898F-DF9F-4AEE-A073-8180B64EB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8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4856"/>
            <a:ext cx="2666999" cy="1162050"/>
          </a:xfrm>
        </p:spPr>
        <p:txBody>
          <a:bodyPr>
            <a:normAutofit/>
          </a:bodyPr>
          <a:lstStyle>
            <a:lvl1pPr algn="l">
              <a:defRPr sz="2400" b="0" i="0">
                <a:latin typeface="Trade Gothic LT Std Bold"/>
                <a:cs typeface="Trade Gothic LT Std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491" y="1994857"/>
            <a:ext cx="5378309" cy="39733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48455"/>
            <a:ext cx="2666999" cy="27197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C6D0-6ABA-4F10-A2D0-559D06E6AD82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9EBE-7416-482F-9EC7-E8C6F563D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1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AD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0F47-23EA-4D60-84FE-E843B6F59606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5F4D-EC5A-4A5F-B08F-38388F196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0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AE0A-2E6C-46DD-B4C4-3888CF1D3593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6A96-2F45-4B34-94C1-A713E72B9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9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Trade Gothic LT Std Light"/>
                <a:cs typeface="Trade Gothic LT Std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7AAD-8513-4CDD-8593-E80664C2B3D0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0BA9-D595-4075-A30B-5A88F8443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9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78051"/>
            <a:ext cx="4040188" cy="35481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499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8051"/>
            <a:ext cx="4041775" cy="3548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12F4-1156-403A-BF91-7B2DF764F7AB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B890-5058-4E5B-9E63-AC7DB950D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5076-1678-4F99-B0B0-FABA09F19310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B3D-D36F-4361-992E-E33DE605F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2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76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89038" y="3619500"/>
            <a:ext cx="67770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3725" y="6519863"/>
            <a:ext cx="1997075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C5A8302-6745-419E-BFF9-E535557C82A3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9863"/>
            <a:ext cx="2895600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9863"/>
            <a:ext cx="1987550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D123418-D962-4ED0-8042-BF964201D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72" r:id="rId3"/>
    <p:sldLayoutId id="2147483673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Trade Gothic LT Std Light"/>
          <a:ea typeface="Trade Gothic LT Std Light" pitchFamily="34" charset="0"/>
          <a:cs typeface="Trade Gothic LT Std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rade Gothic LT Std Light"/>
          <a:ea typeface="Trade Gothic LT Std Light" pitchFamily="34" charset="0"/>
          <a:cs typeface="Trade Gothic LT Std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rade Gothic LT Std Light"/>
          <a:ea typeface="Trade Gothic LT Std Light" pitchFamily="34" charset="0"/>
          <a:cs typeface="Trade Gothic LT Std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+mn-lt"/>
          <a:ea typeface="Trade Gothic LT Std Light" pitchFamily="34" charset="0"/>
          <a:cs typeface="Trade Gothic LT Std Light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Trade Gothic LT Std Light" pitchFamily="34" charset="0"/>
          <a:cs typeface="Trade Gothic LT Std Light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3"/>
            <a:ext cx="82296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8" y="6518275"/>
            <a:ext cx="1947862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10622A-07F1-47AC-B716-00E435B53754}" type="datetimeFigureOut">
              <a:rPr lang="en-US"/>
              <a:pPr>
                <a:defRPr/>
              </a:pPr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827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8275"/>
            <a:ext cx="197167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F362F1-4E35-477A-8539-02B9F1E7E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5A9C"/>
          </a:solidFill>
          <a:latin typeface="Trade Gothic LT Std"/>
          <a:ea typeface="Trade Gothic LT Std" pitchFamily="34" charset="0"/>
          <a:cs typeface="Trade Gothic LT Std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5A9C"/>
          </a:solidFill>
          <a:latin typeface="Trade Gothic LT Std" pitchFamily="34" charset="0"/>
          <a:ea typeface="Trade Gothic LT Std" pitchFamily="34" charset="0"/>
          <a:cs typeface="Trade Gothic LT Std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AD8E"/>
          </a:solidFill>
          <a:latin typeface="Trade Gothic LT Std Light"/>
          <a:ea typeface="Trade Gothic LT Std Light" pitchFamily="34" charset="0"/>
          <a:cs typeface="Trade Gothic LT Std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AD8E"/>
          </a:solidFill>
          <a:latin typeface="Trade Gothic LT Std Light"/>
          <a:ea typeface="Trade Gothic LT Std Light" pitchFamily="34" charset="0"/>
          <a:cs typeface="Trade Gothic LT Std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AD8E"/>
          </a:solidFill>
          <a:latin typeface="Trade Gothic LT Std Light"/>
          <a:ea typeface="Trade Gothic LT Std Light" pitchFamily="34" charset="0"/>
          <a:cs typeface="Trade Gothic LT Std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AD8E"/>
          </a:solidFill>
          <a:latin typeface="Trade Gothic LT Std Light"/>
          <a:ea typeface="Trade Gothic LT Std Light" pitchFamily="34" charset="0"/>
          <a:cs typeface="Trade Gothic LT Std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AD8E"/>
          </a:solidFill>
          <a:latin typeface="Trade Gothic LT Std Light"/>
          <a:ea typeface="Trade Gothic LT Std Light" pitchFamily="34" charset="0"/>
          <a:cs typeface="Trade Gothic LT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8956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2020 Forecast: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 Moving Michigan Forward</a:t>
            </a:r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380999"/>
          </a:xfrm>
        </p:spPr>
        <p:txBody>
          <a:bodyPr/>
          <a:lstStyle/>
          <a:p>
            <a:endParaRPr 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CDCB73F-4535-B842-9F11-56BAC176E5C5}"/>
              </a:ext>
            </a:extLst>
          </p:cNvPr>
          <p:cNvSpPr/>
          <p:nvPr/>
        </p:nvSpPr>
        <p:spPr>
          <a:xfrm>
            <a:off x="2123092" y="3761353"/>
            <a:ext cx="5286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D48"/>
                </a:solidFill>
                <a:latin typeface="Helvetica" pitchFamily="2" charset="0"/>
              </a:rPr>
              <a:t>0% 	10% 	20% 	30% 	40% 	50% 	60% 	70% 	80% 	90% 	100%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8DD53-8592-DE4D-A85D-427C12563992}"/>
              </a:ext>
            </a:extLst>
          </p:cNvPr>
          <p:cNvSpPr txBox="1"/>
          <p:nvPr/>
        </p:nvSpPr>
        <p:spPr>
          <a:xfrm>
            <a:off x="567555" y="808682"/>
            <a:ext cx="779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Production worker wages have increased, but overall growth in wages has decreased in Michigan.  In the next year, what do you expect to happen with wages for your business?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D7736E-B662-CB43-9E6F-D3544FEB7D52}"/>
              </a:ext>
            </a:extLst>
          </p:cNvPr>
          <p:cNvSpPr/>
          <p:nvPr/>
        </p:nvSpPr>
        <p:spPr>
          <a:xfrm>
            <a:off x="2102063" y="4050067"/>
            <a:ext cx="4774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 Choices						Responses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5CCC71-3B3A-AB46-B7D1-072B0E8A9ED8}"/>
              </a:ext>
            </a:extLst>
          </p:cNvPr>
          <p:cNvSpPr/>
          <p:nvPr/>
        </p:nvSpPr>
        <p:spPr>
          <a:xfrm>
            <a:off x="2102063" y="4357844"/>
            <a:ext cx="6585489" cy="116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Wages are expected to increase in the next year	63.12%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Wages are expected to stay the same			33.33%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Wages are expected to decrease				1.42%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	</a:t>
            </a:r>
            <a:r>
              <a:rPr lang="en-US" sz="1200" dirty="0"/>
              <a:t>							2.13%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F06622-7773-3B4C-A121-2A7F51F08D9F}"/>
              </a:ext>
            </a:extLst>
          </p:cNvPr>
          <p:cNvSpPr/>
          <p:nvPr/>
        </p:nvSpPr>
        <p:spPr>
          <a:xfrm>
            <a:off x="515005" y="335465"/>
            <a:ext cx="6852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Michigan Chamber of Commerce Economic Survey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727F74-62C7-FB43-9FBC-1FD1F27783AE}"/>
              </a:ext>
            </a:extLst>
          </p:cNvPr>
          <p:cNvSpPr/>
          <p:nvPr/>
        </p:nvSpPr>
        <p:spPr>
          <a:xfrm>
            <a:off x="2270236" y="1785816"/>
            <a:ext cx="1397877" cy="29645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0D8CACE-3B04-344F-9783-ADB99174999B}"/>
              </a:ext>
            </a:extLst>
          </p:cNvPr>
          <p:cNvSpPr/>
          <p:nvPr/>
        </p:nvSpPr>
        <p:spPr>
          <a:xfrm>
            <a:off x="2270236" y="2257232"/>
            <a:ext cx="966953" cy="29645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661971C-A9B6-6D49-8EE6-B6581A006BDB}"/>
              </a:ext>
            </a:extLst>
          </p:cNvPr>
          <p:cNvSpPr/>
          <p:nvPr/>
        </p:nvSpPr>
        <p:spPr>
          <a:xfrm>
            <a:off x="2238704" y="2736046"/>
            <a:ext cx="2364830" cy="2964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09596B-E00B-4C47-AD0F-B7AD00E48E5E}"/>
              </a:ext>
            </a:extLst>
          </p:cNvPr>
          <p:cNvSpPr/>
          <p:nvPr/>
        </p:nvSpPr>
        <p:spPr>
          <a:xfrm>
            <a:off x="2270236" y="3228951"/>
            <a:ext cx="136635" cy="29645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8D7919-E6E9-6643-B281-B812012576B3}"/>
              </a:ext>
            </a:extLst>
          </p:cNvPr>
          <p:cNvSpPr txBox="1"/>
          <p:nvPr/>
        </p:nvSpPr>
        <p:spPr>
          <a:xfrm>
            <a:off x="651642" y="1732333"/>
            <a:ext cx="1471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Wages are expected to increase…</a:t>
            </a:r>
          </a:p>
          <a:p>
            <a:endParaRPr lang="en-US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Wages are expected to stay…</a:t>
            </a:r>
          </a:p>
          <a:p>
            <a:endParaRPr lang="en-US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Wages are expected to decrease…</a:t>
            </a:r>
          </a:p>
          <a:p>
            <a:endParaRPr lang="en-US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Other…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6594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3D0243-BEBE-F046-A4CD-444640124739}"/>
              </a:ext>
            </a:extLst>
          </p:cNvPr>
          <p:cNvSpPr/>
          <p:nvPr/>
        </p:nvSpPr>
        <p:spPr>
          <a:xfrm>
            <a:off x="2023640" y="4194425"/>
            <a:ext cx="55652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D48"/>
                </a:solidFill>
                <a:latin typeface="Helvetica" pitchFamily="2" charset="0"/>
              </a:rPr>
              <a:t>0% 	10% 	20% 	30% 	40% 	50% 	60% 	70% 	80% 	90% 	100%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9B64C5-7BA8-8548-B775-F176C069F561}"/>
              </a:ext>
            </a:extLst>
          </p:cNvPr>
          <p:cNvSpPr/>
          <p:nvPr/>
        </p:nvSpPr>
        <p:spPr>
          <a:xfrm>
            <a:off x="2094586" y="3457904"/>
            <a:ext cx="3559980" cy="4939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C52237-4347-D348-8F1F-765936E20BDD}"/>
              </a:ext>
            </a:extLst>
          </p:cNvPr>
          <p:cNvSpPr/>
          <p:nvPr/>
        </p:nvSpPr>
        <p:spPr>
          <a:xfrm>
            <a:off x="2094586" y="1946659"/>
            <a:ext cx="921883" cy="49398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B9EAC9-CAD9-2C41-B851-F76180746D6F}"/>
              </a:ext>
            </a:extLst>
          </p:cNvPr>
          <p:cNvSpPr/>
          <p:nvPr/>
        </p:nvSpPr>
        <p:spPr>
          <a:xfrm>
            <a:off x="2094585" y="2654796"/>
            <a:ext cx="921883" cy="4939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795A95-50E7-F941-8E76-30EA1E8695B7}"/>
              </a:ext>
            </a:extLst>
          </p:cNvPr>
          <p:cNvSpPr txBox="1"/>
          <p:nvPr/>
        </p:nvSpPr>
        <p:spPr>
          <a:xfrm>
            <a:off x="794329" y="1138017"/>
            <a:ext cx="727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Michigan’s unemployment rate during 2020 is likely to: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DD278F-3AA9-7345-935A-E67B12BEB731}"/>
              </a:ext>
            </a:extLst>
          </p:cNvPr>
          <p:cNvSpPr txBox="1"/>
          <p:nvPr/>
        </p:nvSpPr>
        <p:spPr>
          <a:xfrm>
            <a:off x="731268" y="1946659"/>
            <a:ext cx="1363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Drop</a:t>
            </a:r>
          </a:p>
          <a:p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</a:t>
            </a:r>
          </a:p>
          <a:p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Stay about the same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27882D-E86F-D145-8DB0-91B5DB56DCEA}"/>
              </a:ext>
            </a:extLst>
          </p:cNvPr>
          <p:cNvSpPr txBox="1"/>
          <p:nvPr/>
        </p:nvSpPr>
        <p:spPr>
          <a:xfrm>
            <a:off x="2023640" y="4527276"/>
            <a:ext cx="5707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 Choices				Responses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37213E-396F-2841-A9D0-381B10E027BC}"/>
              </a:ext>
            </a:extLst>
          </p:cNvPr>
          <p:cNvSpPr txBox="1"/>
          <p:nvPr/>
        </p:nvSpPr>
        <p:spPr>
          <a:xfrm>
            <a:off x="2023640" y="4796653"/>
            <a:ext cx="4345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Drop						14.18%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						14.18%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Stay about…</a:t>
            </a:r>
            <a:r>
              <a:rPr lang="en-US" sz="1400" dirty="0"/>
              <a:t>				71.63%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5C0656-5ECA-2647-B5E4-5F029C43541B}"/>
              </a:ext>
            </a:extLst>
          </p:cNvPr>
          <p:cNvSpPr/>
          <p:nvPr/>
        </p:nvSpPr>
        <p:spPr>
          <a:xfrm>
            <a:off x="515005" y="345975"/>
            <a:ext cx="6852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Michigan Chamber of Commerce Economic Survey</a:t>
            </a:r>
          </a:p>
        </p:txBody>
      </p:sp>
    </p:spTree>
    <p:extLst>
      <p:ext uri="{BB962C8B-B14F-4D97-AF65-F5344CB8AC3E}">
        <p14:creationId xmlns:p14="http://schemas.microsoft.com/office/powerpoint/2010/main" val="79886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EEA504-9840-A144-841B-7355B7D6C9FD}"/>
              </a:ext>
            </a:extLst>
          </p:cNvPr>
          <p:cNvSpPr/>
          <p:nvPr/>
        </p:nvSpPr>
        <p:spPr>
          <a:xfrm>
            <a:off x="2081047" y="4146058"/>
            <a:ext cx="5286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D48"/>
                </a:solidFill>
                <a:latin typeface="Helvetica" pitchFamily="2" charset="0"/>
              </a:rPr>
              <a:t>0% 	10% 	20% 	30% 	40% 	50% 	60% 	70% 	80% 	90% 	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AF944D-C627-9743-8017-1D74E052B97A}"/>
              </a:ext>
            </a:extLst>
          </p:cNvPr>
          <p:cNvSpPr txBox="1"/>
          <p:nvPr/>
        </p:nvSpPr>
        <p:spPr>
          <a:xfrm>
            <a:off x="693681" y="842185"/>
            <a:ext cx="69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the next year, what do you expect employment to look like for your business?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F52198-3D26-F041-9CA5-F8C414D4B9B2}"/>
              </a:ext>
            </a:extLst>
          </p:cNvPr>
          <p:cNvSpPr/>
          <p:nvPr/>
        </p:nvSpPr>
        <p:spPr>
          <a:xfrm>
            <a:off x="2011967" y="4447177"/>
            <a:ext cx="4312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 Choices					Responses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6B37029-B830-604C-89AB-6556855BC504}"/>
              </a:ext>
            </a:extLst>
          </p:cNvPr>
          <p:cNvSpPr/>
          <p:nvPr/>
        </p:nvSpPr>
        <p:spPr>
          <a:xfrm>
            <a:off x="2011967" y="4718048"/>
            <a:ext cx="6343753" cy="148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Change in employment					27.46%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are at full employment					17.61%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having challenges filling talent gaps		48.59%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expect layoffs in the next year				2.82%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			</a:t>
            </a:r>
            <a:r>
              <a:rPr lang="en-US" sz="1200" dirty="0"/>
              <a:t>					3.52%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BCA161-1E03-4443-9B47-FE11918EE86C}"/>
              </a:ext>
            </a:extLst>
          </p:cNvPr>
          <p:cNvSpPr/>
          <p:nvPr/>
        </p:nvSpPr>
        <p:spPr>
          <a:xfrm>
            <a:off x="515005" y="335465"/>
            <a:ext cx="6852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Michigan Chamber of Commerce Economic Survey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5120FE-47F4-2A4C-9B44-E768A252A914}"/>
              </a:ext>
            </a:extLst>
          </p:cNvPr>
          <p:cNvSpPr/>
          <p:nvPr/>
        </p:nvSpPr>
        <p:spPr>
          <a:xfrm>
            <a:off x="2133599" y="1701736"/>
            <a:ext cx="1397877" cy="29645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BBD410F-FD71-4D47-9C1D-51CAF6F03488}"/>
              </a:ext>
            </a:extLst>
          </p:cNvPr>
          <p:cNvSpPr/>
          <p:nvPr/>
        </p:nvSpPr>
        <p:spPr>
          <a:xfrm>
            <a:off x="2133599" y="2173152"/>
            <a:ext cx="966953" cy="29645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50026B-535F-5B41-9B54-E4B8DFA3A337}"/>
              </a:ext>
            </a:extLst>
          </p:cNvPr>
          <p:cNvSpPr/>
          <p:nvPr/>
        </p:nvSpPr>
        <p:spPr>
          <a:xfrm>
            <a:off x="2102067" y="2651966"/>
            <a:ext cx="2364830" cy="2964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0FD8002-B1CE-234F-9393-C4BB61F19479}"/>
              </a:ext>
            </a:extLst>
          </p:cNvPr>
          <p:cNvSpPr/>
          <p:nvPr/>
        </p:nvSpPr>
        <p:spPr>
          <a:xfrm>
            <a:off x="2133599" y="3144871"/>
            <a:ext cx="136635" cy="29645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1CFB032-9AC5-3548-A878-C5C5FEA6CF00}"/>
              </a:ext>
            </a:extLst>
          </p:cNvPr>
          <p:cNvSpPr/>
          <p:nvPr/>
        </p:nvSpPr>
        <p:spPr>
          <a:xfrm>
            <a:off x="2133599" y="3623685"/>
            <a:ext cx="210208" cy="29645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77D99EC-0705-634C-9A92-D2E191F33CA9}"/>
              </a:ext>
            </a:extLst>
          </p:cNvPr>
          <p:cNvSpPr txBox="1"/>
          <p:nvPr/>
        </p:nvSpPr>
        <p:spPr>
          <a:xfrm>
            <a:off x="693681" y="1648253"/>
            <a:ext cx="12927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change in employment</a:t>
            </a:r>
          </a:p>
          <a:p>
            <a:endParaRPr lang="en-US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are at full employment</a:t>
            </a:r>
          </a:p>
          <a:p>
            <a:endParaRPr lang="en-US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are having challenges</a:t>
            </a:r>
          </a:p>
          <a:p>
            <a:endParaRPr lang="en-US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expect layoff</a:t>
            </a:r>
          </a:p>
          <a:p>
            <a:endParaRPr lang="en-US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45074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09B361-E9E4-D747-8C57-428FA75A2BE7}"/>
              </a:ext>
            </a:extLst>
          </p:cNvPr>
          <p:cNvSpPr/>
          <p:nvPr/>
        </p:nvSpPr>
        <p:spPr>
          <a:xfrm>
            <a:off x="2154626" y="3534896"/>
            <a:ext cx="5286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D48"/>
                </a:solidFill>
                <a:latin typeface="Helvetica" pitchFamily="2" charset="0"/>
              </a:rPr>
              <a:t>0% 	10% 	20% 	30% 	40% 	50% 	60% 	70% 	80% 	90% 	100%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D539F1-6459-DA44-BDD7-509F07DD4C16}"/>
              </a:ext>
            </a:extLst>
          </p:cNvPr>
          <p:cNvSpPr/>
          <p:nvPr/>
        </p:nvSpPr>
        <p:spPr>
          <a:xfrm>
            <a:off x="2154626" y="2072785"/>
            <a:ext cx="987972" cy="49398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36C947-A142-E046-9CF6-9592C1713B0B}"/>
              </a:ext>
            </a:extLst>
          </p:cNvPr>
          <p:cNvSpPr/>
          <p:nvPr/>
        </p:nvSpPr>
        <p:spPr>
          <a:xfrm>
            <a:off x="2154626" y="2740574"/>
            <a:ext cx="4078014" cy="49398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8AC3B2-4D9B-394B-8BE5-F40376579DE2}"/>
              </a:ext>
            </a:extLst>
          </p:cNvPr>
          <p:cNvSpPr txBox="1"/>
          <p:nvPr/>
        </p:nvSpPr>
        <p:spPr>
          <a:xfrm>
            <a:off x="1019508" y="2006007"/>
            <a:ext cx="87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7F380C-2009-DF46-841A-FBA427A29EEC}"/>
              </a:ext>
            </a:extLst>
          </p:cNvPr>
          <p:cNvSpPr txBox="1"/>
          <p:nvPr/>
        </p:nvSpPr>
        <p:spPr>
          <a:xfrm>
            <a:off x="1019508" y="1219201"/>
            <a:ext cx="667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2020, do you expect Michigan to experience a recession?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66A1DF1-0A65-5248-B58F-7A2B0BCE9FA8}"/>
              </a:ext>
            </a:extLst>
          </p:cNvPr>
          <p:cNvSpPr/>
          <p:nvPr/>
        </p:nvSpPr>
        <p:spPr>
          <a:xfrm>
            <a:off x="2071301" y="414380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 Choices			Responses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8D6AF7-E210-2645-A0B9-686071779A82}"/>
              </a:ext>
            </a:extLst>
          </p:cNvPr>
          <p:cNvSpPr/>
          <p:nvPr/>
        </p:nvSpPr>
        <p:spPr>
          <a:xfrm>
            <a:off x="2069783" y="44655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						15.60%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	</a:t>
            </a:r>
            <a:r>
              <a:rPr lang="en-US" dirty="0"/>
              <a:t>					84.40%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D231D3E-CA3F-6B48-8E00-454311384CAA}"/>
              </a:ext>
            </a:extLst>
          </p:cNvPr>
          <p:cNvSpPr/>
          <p:nvPr/>
        </p:nvSpPr>
        <p:spPr>
          <a:xfrm>
            <a:off x="515005" y="459278"/>
            <a:ext cx="6852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Michigan Chamber of Commerce Economic Survey</a:t>
            </a:r>
          </a:p>
        </p:txBody>
      </p:sp>
    </p:spTree>
    <p:extLst>
      <p:ext uri="{BB962C8B-B14F-4D97-AF65-F5344CB8AC3E}">
        <p14:creationId xmlns:p14="http://schemas.microsoft.com/office/powerpoint/2010/main" val="266819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42D1A9-ADA1-0E4E-970A-99A34AA34FA5}"/>
              </a:ext>
            </a:extLst>
          </p:cNvPr>
          <p:cNvSpPr/>
          <p:nvPr/>
        </p:nvSpPr>
        <p:spPr>
          <a:xfrm>
            <a:off x="1884379" y="4317885"/>
            <a:ext cx="55652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D48"/>
                </a:solidFill>
                <a:latin typeface="Helvetica" pitchFamily="2" charset="0"/>
              </a:rPr>
              <a:t>0% 	10% 	20% 	30% 	40% 	50% 	60% 	70% 	80% 	90% 	100%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3C44D1D-7BFF-5E4C-8037-2FB70B01A275}"/>
              </a:ext>
            </a:extLst>
          </p:cNvPr>
          <p:cNvSpPr/>
          <p:nvPr/>
        </p:nvSpPr>
        <p:spPr>
          <a:xfrm>
            <a:off x="1884379" y="3678620"/>
            <a:ext cx="1363318" cy="4939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C506017-298D-7E49-8195-65DE459CE22F}"/>
              </a:ext>
            </a:extLst>
          </p:cNvPr>
          <p:cNvSpPr/>
          <p:nvPr/>
        </p:nvSpPr>
        <p:spPr>
          <a:xfrm>
            <a:off x="1884379" y="2083295"/>
            <a:ext cx="3034462" cy="49398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27A489-E241-8241-87A3-F63D07FD9193}"/>
              </a:ext>
            </a:extLst>
          </p:cNvPr>
          <p:cNvSpPr/>
          <p:nvPr/>
        </p:nvSpPr>
        <p:spPr>
          <a:xfrm>
            <a:off x="1884379" y="2865002"/>
            <a:ext cx="837800" cy="4939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A050E2-EA66-C846-AA86-54CBFBD1783F}"/>
              </a:ext>
            </a:extLst>
          </p:cNvPr>
          <p:cNvSpPr txBox="1"/>
          <p:nvPr/>
        </p:nvSpPr>
        <p:spPr>
          <a:xfrm>
            <a:off x="861847" y="1147958"/>
            <a:ext cx="727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you optimistic about the overall direction of Michigan’s economy in 2020?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E65820-3DD1-224F-A90A-E1D212F5693E}"/>
              </a:ext>
            </a:extLst>
          </p:cNvPr>
          <p:cNvSpPr txBox="1"/>
          <p:nvPr/>
        </p:nvSpPr>
        <p:spPr>
          <a:xfrm>
            <a:off x="861847" y="2083295"/>
            <a:ext cx="1022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Unclear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274E64-4FE9-DD49-ACFB-83D25DC4ED5F}"/>
              </a:ext>
            </a:extLst>
          </p:cNvPr>
          <p:cNvSpPr txBox="1"/>
          <p:nvPr/>
        </p:nvSpPr>
        <p:spPr>
          <a:xfrm>
            <a:off x="1813433" y="4748399"/>
            <a:ext cx="5707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 Choices				Responses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E826F-55CB-704E-A391-8E0F09ED1F2A}"/>
              </a:ext>
            </a:extLst>
          </p:cNvPr>
          <p:cNvSpPr txBox="1"/>
          <p:nvPr/>
        </p:nvSpPr>
        <p:spPr>
          <a:xfrm>
            <a:off x="1813433" y="5056176"/>
            <a:ext cx="4345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						61.27%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						14.08%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Unclear					24.65%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60D449A-678C-E640-9F19-9ABF2F213A85}"/>
              </a:ext>
            </a:extLst>
          </p:cNvPr>
          <p:cNvSpPr/>
          <p:nvPr/>
        </p:nvSpPr>
        <p:spPr>
          <a:xfrm>
            <a:off x="1295400" y="394054"/>
            <a:ext cx="5954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Michigan Chamber of Commerce Economic Survey</a:t>
            </a:r>
          </a:p>
        </p:txBody>
      </p:sp>
    </p:spTree>
    <p:extLst>
      <p:ext uri="{BB962C8B-B14F-4D97-AF65-F5344CB8AC3E}">
        <p14:creationId xmlns:p14="http://schemas.microsoft.com/office/powerpoint/2010/main" val="242277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9600" cy="630237"/>
          </a:xfrm>
        </p:spPr>
        <p:txBody>
          <a:bodyPr/>
          <a:lstStyle/>
          <a:p>
            <a:pPr algn="ctr"/>
            <a:r>
              <a:rPr lang="en-US" sz="2800" dirty="0"/>
              <a:t>Negative Impact of Politics on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Public Very Divided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 algn="ctr">
              <a:buNone/>
            </a:pPr>
            <a:r>
              <a:rPr lang="en-US" sz="1600" dirty="0"/>
              <a:t>Favorable / Unfavorable Ratings</a:t>
            </a:r>
          </a:p>
          <a:p>
            <a:pPr marL="0" indent="0">
              <a:buNone/>
            </a:pPr>
            <a:r>
              <a:rPr lang="en-US" sz="2000" dirty="0"/>
              <a:t>	   44 / 53				    36 / 51				23 / 72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Election season is now constant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/>
              <a:t>Medical problems on arise in the public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/>
              <a:t>Families battle….Friends lost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B800C9-6FB2-46EF-9C49-60A68919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958658"/>
            <a:ext cx="1676400" cy="1447420"/>
          </a:xfrm>
          <a:prstGeom prst="rect">
            <a:avLst/>
          </a:prstGeom>
        </p:spPr>
      </p:pic>
      <p:pic>
        <p:nvPicPr>
          <p:cNvPr id="1026" name="Picture 2" descr="https://i-h1.pinimg.com/564x/5c/f2/36/5cf2361c98a06d3c03100feb55fc7cac.jpg">
            <a:extLst>
              <a:ext uri="{FF2B5EF4-FFF2-40B4-BE49-F238E27FC236}">
                <a16:creationId xmlns:a16="http://schemas.microsoft.com/office/drawing/2014/main" xmlns="" id="{A7051510-1C20-4DAE-A1EB-1154849A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77884"/>
            <a:ext cx="1913134" cy="14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5148EAA-985D-4A4A-9B64-D0071CB3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06" y="1881626"/>
            <a:ext cx="1547374" cy="15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0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9600" cy="782637"/>
          </a:xfrm>
        </p:spPr>
        <p:txBody>
          <a:bodyPr/>
          <a:lstStyle/>
          <a:p>
            <a:pPr algn="ctr"/>
            <a:r>
              <a:rPr lang="en-US" dirty="0"/>
              <a:t>Elections Have Consequences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68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Voter Enthusiasm is High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88% of Registered Voters Enthusiastic (in 2016 46%)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Get out the vote is crucial for major political parties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Type of voter who will decide this election?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Independent Women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Blue Collar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Do those voters stay with Trump agenda?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Traditional Coalitions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Some splintering is evident on both sides of the isle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1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9600" cy="782637"/>
          </a:xfrm>
        </p:spPr>
        <p:txBody>
          <a:bodyPr/>
          <a:lstStyle/>
          <a:p>
            <a:pPr algn="ctr"/>
            <a:r>
              <a:rPr lang="en-US" dirty="0"/>
              <a:t>State House Up For Grabs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0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All 110 Seats Up for Grabs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Current GOP Majority 58-52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22 Term Limited Seats (12 D / 10 R)</a:t>
            </a:r>
          </a:p>
          <a:p>
            <a:pPr marL="457200" lvl="3" indent="0">
              <a:buFont typeface="Wingdings" panose="05000000000000000000" pitchFamily="2" charset="2"/>
              <a:buChar char="Ø"/>
            </a:pPr>
            <a:r>
              <a:rPr lang="en-US" sz="2200" dirty="0"/>
              <a:t>Fundraising has been stronger for GOP</a:t>
            </a:r>
          </a:p>
          <a:p>
            <a:pPr marL="457200" lvl="3" indent="0">
              <a:buNone/>
            </a:pPr>
            <a:endParaRPr lang="en-US" sz="2400" dirty="0"/>
          </a:p>
          <a:p>
            <a:pPr marL="342900" lvl="3" indent="-342900">
              <a:buFont typeface="Wingdings" panose="05000000000000000000" pitchFamily="2" charset="2"/>
              <a:buChar char="v"/>
            </a:pPr>
            <a:r>
              <a:rPr lang="en-US" sz="2400" dirty="0"/>
              <a:t>Candidates are working hard to localize races</a:t>
            </a:r>
          </a:p>
          <a:p>
            <a:pPr marL="800100" lvl="4" indent="-342900">
              <a:buFont typeface="Wingdings" panose="05000000000000000000" pitchFamily="2" charset="2"/>
              <a:buChar char="Ø"/>
            </a:pPr>
            <a:r>
              <a:rPr lang="en-US" sz="2200" dirty="0"/>
              <a:t>Trump effect </a:t>
            </a:r>
          </a:p>
          <a:p>
            <a:pPr marL="457200" lvl="4" indent="0">
              <a:buNone/>
            </a:pPr>
            <a:endParaRPr lang="en-US" sz="2200" dirty="0"/>
          </a:p>
          <a:p>
            <a:pPr marL="342900" lvl="3" indent="-342900">
              <a:buFont typeface="Wingdings" panose="05000000000000000000" pitchFamily="2" charset="2"/>
              <a:buChar char="v"/>
            </a:pPr>
            <a:r>
              <a:rPr lang="en-US" sz="2400" dirty="0"/>
              <a:t>Majority party legislative agenda can have big impact </a:t>
            </a:r>
            <a:r>
              <a:rPr lang="en-US" sz="2200" dirty="0"/>
              <a:t> </a:t>
            </a:r>
          </a:p>
          <a:p>
            <a:pPr marL="800100" lvl="4" indent="-3429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457200" lvl="4" indent="0">
              <a:buNone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2A1D5-1E17-49CC-A33D-BDD677F745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143000"/>
            <a:ext cx="8229600" cy="457200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/>
              <a:t>Ballot Proposals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/>
              <a:t>Michigan is one of only 15 states to provide citizens all three tools:</a:t>
            </a:r>
            <a:br>
              <a:rPr lang="en-US" sz="2000" dirty="0"/>
            </a:br>
            <a:r>
              <a:rPr lang="en-US" sz="2000" dirty="0">
                <a:sym typeface="Wingdings" panose="05000000000000000000" pitchFamily="2" charset="2"/>
              </a:rPr>
              <a:t> </a:t>
            </a:r>
            <a:r>
              <a:rPr lang="en-US" sz="2000" dirty="0"/>
              <a:t>Initiated Laws</a:t>
            </a:r>
            <a:br>
              <a:rPr lang="en-US" sz="2000" dirty="0"/>
            </a:br>
            <a:r>
              <a:rPr lang="en-US" sz="2000" dirty="0">
                <a:sym typeface="Wingdings" panose="05000000000000000000" pitchFamily="2" charset="2"/>
              </a:rPr>
              <a:t> </a:t>
            </a:r>
            <a:r>
              <a:rPr lang="en-US" sz="2000" dirty="0"/>
              <a:t>Referendum</a:t>
            </a:r>
            <a:br>
              <a:rPr lang="en-US" sz="2000" dirty="0"/>
            </a:br>
            <a:r>
              <a:rPr lang="en-US" sz="2000" dirty="0">
                <a:sym typeface="Wingdings" panose="05000000000000000000" pitchFamily="2" charset="2"/>
              </a:rPr>
              <a:t> </a:t>
            </a:r>
            <a:r>
              <a:rPr lang="en-US" sz="2000" dirty="0"/>
              <a:t>Constitutional Amendment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611BCA-2618-4D72-BBDD-B30FD519A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887885"/>
            <a:ext cx="3352801" cy="1303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44A707-363A-40EE-AC01-C432BD6EF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4495800"/>
            <a:ext cx="2005115" cy="1420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6F7AEE-3F37-4D55-B71A-DCC3B2603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14600"/>
            <a:ext cx="3128860" cy="15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D5AC5-86E4-4AB6-8FE0-633530A4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Less Drama More 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58C3B2-04A2-45E4-9D4A-A7742F3C3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2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Fix Michigan’s Roads and Bridges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Build the Great Lakes Tunnel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Address the Talent Shortage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Focus on Stable Growth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Keep Politics Where it Belongs</a:t>
            </a:r>
          </a:p>
        </p:txBody>
      </p:sp>
    </p:spTree>
    <p:extLst>
      <p:ext uri="{BB962C8B-B14F-4D97-AF65-F5344CB8AC3E}">
        <p14:creationId xmlns:p14="http://schemas.microsoft.com/office/powerpoint/2010/main" val="40168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is the Chamber?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0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Over 5,000 members </a:t>
            </a:r>
          </a:p>
          <a:p>
            <a:pPr marL="457200" lvl="1" indent="0">
              <a:buNone/>
            </a:pPr>
            <a:r>
              <a:rPr lang="en-US" dirty="0"/>
              <a:t>		Located in all 83 Counties…Spanning all industries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en-US" dirty="0"/>
              <a:t>Mission:  Help our members solve their business problems and prosper.</a:t>
            </a:r>
          </a:p>
          <a:p>
            <a:pPr marL="0" lvl="1" indent="0">
              <a:buNone/>
            </a:pPr>
            <a:endParaRPr lang="en-US" dirty="0"/>
          </a:p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en-US" dirty="0"/>
              <a:t>We work everyday to be the leading voice of business in Michigan.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8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795C0-4A01-4659-9BDE-14DE53E4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59E20C-4D5C-4BF7-A023-8493F6CE8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Barring a major negative event we should not see a recession in 2020.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Most economists predict at least the first six months on 2020 will look a lot like the last six months of 2019.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Expectation is for the economy to grow but possibly at a slightly slower pace.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0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4ABCC-A29B-4DF8-BA3D-ADDBD7ED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9600" cy="935037"/>
          </a:xfrm>
        </p:spPr>
        <p:txBody>
          <a:bodyPr/>
          <a:lstStyle/>
          <a:p>
            <a:pPr algn="ctr"/>
            <a:r>
              <a:rPr lang="en-US" sz="2800" dirty="0"/>
              <a:t>Economic Impact Starts at Kitchen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7A09D5-BA01-4190-9CC9-5AF5E5E67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0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Median Household Income as of December 2018</a:t>
            </a:r>
          </a:p>
          <a:p>
            <a:pPr marL="457200" lvl="1" indent="0">
              <a:buNone/>
            </a:pPr>
            <a:r>
              <a:rPr lang="en-US" sz="2000" dirty="0"/>
              <a:t>	US  $ 63,688	 		Michigan  $ 56,697</a:t>
            </a:r>
          </a:p>
          <a:p>
            <a:pPr marL="457200" lvl="1" indent="0">
              <a:buNone/>
            </a:pPr>
            <a:r>
              <a:rPr lang="en-US" sz="1400" dirty="0"/>
              <a:t>* American Community Survey of Census Data </a:t>
            </a:r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Unemployment </a:t>
            </a:r>
          </a:p>
          <a:p>
            <a:pPr marL="457200" lvl="1" indent="0">
              <a:buNone/>
            </a:pPr>
            <a:r>
              <a:rPr lang="en-US" sz="2000" dirty="0"/>
              <a:t>	US  3.5% 		 		Michigan 3.9%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Historic lows for Hispanics (3.9%) and African Americans (5.5%) and Women (3.1%)</a:t>
            </a:r>
          </a:p>
          <a:p>
            <a:pPr marL="457200" lvl="1" indent="0">
              <a:buNone/>
            </a:pPr>
            <a:endParaRPr lang="en-US" sz="1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Consumer Confidence is high as people feel confident about job prospects.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49% say jobs plentiful    		11.6% say jobs hard to find</a:t>
            </a:r>
          </a:p>
          <a:p>
            <a:pPr marL="457200" lvl="1" indent="0">
              <a:buNone/>
            </a:pPr>
            <a:r>
              <a:rPr lang="en-US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3295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6AE37-BCA8-410A-8185-F4DCC290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4"/>
            <a:ext cx="8229600" cy="709612"/>
          </a:xfrm>
        </p:spPr>
        <p:txBody>
          <a:bodyPr/>
          <a:lstStyle/>
          <a:p>
            <a:pPr algn="ctr"/>
            <a:r>
              <a:rPr lang="en-US" sz="2800" dirty="0"/>
              <a:t>Average Citizens Benefit From Strong Market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9A0D335-B7F9-4E52-A6A0-88561D4F84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2" y="1371601"/>
            <a:ext cx="7309555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81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766F9-EF51-48F7-8A0E-7FC963E0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5034855" cy="1344975"/>
          </a:xfrm>
        </p:spPr>
        <p:txBody>
          <a:bodyPr>
            <a:normAutofit/>
          </a:bodyPr>
          <a:lstStyle/>
          <a:p>
            <a:r>
              <a:rPr lang="en-US" sz="3500" dirty="0"/>
              <a:t>What’s Propelling the Economy </a:t>
            </a:r>
          </a:p>
        </p:txBody>
      </p:sp>
      <p:pic>
        <p:nvPicPr>
          <p:cNvPr id="5" name="Picture 4" descr="Image result for unemployment graph united states">
            <a:extLst>
              <a:ext uri="{FF2B5EF4-FFF2-40B4-BE49-F238E27FC236}">
                <a16:creationId xmlns:a16="http://schemas.microsoft.com/office/drawing/2014/main" xmlns="" id="{3C1BF8E8-0B70-4506-B815-C615F7F0E4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979540"/>
            <a:ext cx="2902820" cy="175825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64A5E4-6A23-4FE6-B302-AA46BF8A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5" y="2121762"/>
            <a:ext cx="5042359" cy="36269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1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Low Unemployment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Low Interest Rates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Strong Housing Market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Steady Auto Sales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457200" lvl="1" indent="0">
              <a:buNone/>
            </a:pPr>
            <a:endParaRPr lang="en-US" sz="21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6D0613F-47AB-4772-B6D2-6C7D463A2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44566"/>
            <a:ext cx="3276600" cy="828085"/>
          </a:xfrm>
          <a:prstGeom prst="rect">
            <a:avLst/>
          </a:prstGeom>
        </p:spPr>
      </p:pic>
      <p:pic>
        <p:nvPicPr>
          <p:cNvPr id="4" name="Picture 3" descr="Image result for unemployment graph michigan">
            <a:extLst>
              <a:ext uri="{FF2B5EF4-FFF2-40B4-BE49-F238E27FC236}">
                <a16:creationId xmlns:a16="http://schemas.microsoft.com/office/drawing/2014/main" xmlns="" id="{2BF9620C-BA5C-4B66-B0FE-B7F0893D90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1" y="3904740"/>
            <a:ext cx="2902820" cy="1765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75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A4118-5F57-4515-9073-F0F5234D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Consumer Confidence is 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E72F1-D202-4FEE-9A60-25D3ABADB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Consumer Confidence Is Strong</a:t>
            </a:r>
          </a:p>
          <a:p>
            <a:pPr lvl="1"/>
            <a:r>
              <a:rPr lang="en-US" dirty="0"/>
              <a:t>Consumer expenditures make up approximately 2/3 of overall economy.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Consumers remain ready to spend.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Holiday sales were strong</a:t>
            </a:r>
          </a:p>
          <a:p>
            <a:pPr marL="914400" lvl="2" indent="0">
              <a:buNone/>
            </a:pPr>
            <a:r>
              <a:rPr lang="en-US" sz="2400" dirty="0"/>
              <a:t>	</a:t>
            </a:r>
            <a:r>
              <a:rPr lang="en-US" sz="1800" dirty="0"/>
              <a:t>3.4% Increase in 2019		18.8% Increase in online shopping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5760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B1FF2-C8FC-4681-A185-36F9A353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Points of Impact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3B9882-9DF4-498C-82D3-9F9C54CAF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399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Positive Actions</a:t>
            </a:r>
          </a:p>
          <a:p>
            <a:r>
              <a:rPr lang="en-US" sz="2400" dirty="0"/>
              <a:t>Predictability and stability are beneficial to job providers as they navigate economic realities</a:t>
            </a:r>
          </a:p>
          <a:p>
            <a:pPr lvl="1"/>
            <a:r>
              <a:rPr lang="en-US" dirty="0"/>
              <a:t>Passage of USMCA</a:t>
            </a:r>
          </a:p>
          <a:p>
            <a:pPr lvl="1"/>
            <a:r>
              <a:rPr lang="en-US" dirty="0"/>
              <a:t>Progress on Trade Agreements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u="sng" dirty="0"/>
              <a:t>Negative Possibilities</a:t>
            </a:r>
          </a:p>
          <a:p>
            <a:r>
              <a:rPr lang="en-US" sz="2400" dirty="0"/>
              <a:t>Trade agreements fail</a:t>
            </a:r>
          </a:p>
          <a:p>
            <a:r>
              <a:rPr lang="en-US" sz="2400" dirty="0"/>
              <a:t>Conflicts around the globe</a:t>
            </a:r>
          </a:p>
          <a:p>
            <a:r>
              <a:rPr lang="en-US" sz="2400" dirty="0"/>
              <a:t>Political Fights (in DC and Lansing)</a:t>
            </a:r>
          </a:p>
        </p:txBody>
      </p:sp>
    </p:spTree>
    <p:extLst>
      <p:ext uri="{BB962C8B-B14F-4D97-AF65-F5344CB8AC3E}">
        <p14:creationId xmlns:p14="http://schemas.microsoft.com/office/powerpoint/2010/main" val="141261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CF37D-926C-406A-AB03-077899FB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276600"/>
          </a:xfrm>
        </p:spPr>
        <p:txBody>
          <a:bodyPr/>
          <a:lstStyle/>
          <a:p>
            <a:pPr algn="ctr"/>
            <a:r>
              <a:rPr lang="en-US" sz="4400" dirty="0"/>
              <a:t>Opinions Within the Business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C806B6-EEC2-44FA-98F5-431DB7FB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9018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Michigan Chamber of Commerce Economic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9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8BB014-B991-D74D-9FDE-7BD3E4327B31}"/>
              </a:ext>
            </a:extLst>
          </p:cNvPr>
          <p:cNvSpPr/>
          <p:nvPr/>
        </p:nvSpPr>
        <p:spPr>
          <a:xfrm>
            <a:off x="2133599" y="3629491"/>
            <a:ext cx="5286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D48"/>
                </a:solidFill>
                <a:latin typeface="Helvetica" pitchFamily="2" charset="0"/>
              </a:rPr>
              <a:t>0% 	10% 	20% 	30% 	40% 	50% 	60% 	70% 	80% 	90% 	100%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BB81F3-A15B-BF45-9650-A5B5738283E4}"/>
              </a:ext>
            </a:extLst>
          </p:cNvPr>
          <p:cNvSpPr/>
          <p:nvPr/>
        </p:nvSpPr>
        <p:spPr>
          <a:xfrm>
            <a:off x="2133598" y="2167380"/>
            <a:ext cx="3216167" cy="49398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A0AD15-9310-7C4E-B9D8-F73FC8224F9D}"/>
              </a:ext>
            </a:extLst>
          </p:cNvPr>
          <p:cNvSpPr/>
          <p:nvPr/>
        </p:nvSpPr>
        <p:spPr>
          <a:xfrm>
            <a:off x="2133599" y="2835169"/>
            <a:ext cx="1860332" cy="49398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9CBCC9-C1C1-984D-9DE1-585446E89641}"/>
              </a:ext>
            </a:extLst>
          </p:cNvPr>
          <p:cNvSpPr txBox="1"/>
          <p:nvPr/>
        </p:nvSpPr>
        <p:spPr>
          <a:xfrm>
            <a:off x="998481" y="2100602"/>
            <a:ext cx="87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DF1C9E-0135-E54B-813F-424E344E9AAB}"/>
              </a:ext>
            </a:extLst>
          </p:cNvPr>
          <p:cNvSpPr txBox="1"/>
          <p:nvPr/>
        </p:nvSpPr>
        <p:spPr>
          <a:xfrm>
            <a:off x="966951" y="1134418"/>
            <a:ext cx="667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 you believe a road funding increase is important to keeping Michigan’s economy growing?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5BECF0-2E10-6349-831E-1D8F58CE9A76}"/>
              </a:ext>
            </a:extLst>
          </p:cNvPr>
          <p:cNvSpPr/>
          <p:nvPr/>
        </p:nvSpPr>
        <p:spPr>
          <a:xfrm>
            <a:off x="2248445" y="4143391"/>
            <a:ext cx="3385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 Choices			Responses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734307-D701-1148-9BF2-0A93BDADF46B}"/>
              </a:ext>
            </a:extLst>
          </p:cNvPr>
          <p:cNvSpPr/>
          <p:nvPr/>
        </p:nvSpPr>
        <p:spPr>
          <a:xfrm>
            <a:off x="2048756" y="45601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						63.12%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	</a:t>
            </a:r>
            <a:r>
              <a:rPr lang="en-US" dirty="0"/>
              <a:t>					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36.88%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35AB61B-1963-3349-A17B-05C74184D338}"/>
              </a:ext>
            </a:extLst>
          </p:cNvPr>
          <p:cNvSpPr/>
          <p:nvPr/>
        </p:nvSpPr>
        <p:spPr>
          <a:xfrm>
            <a:off x="515005" y="459278"/>
            <a:ext cx="6852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Michigan Chamber of Commerce Economic Survey</a:t>
            </a:r>
          </a:p>
        </p:txBody>
      </p:sp>
    </p:spTree>
    <p:extLst>
      <p:ext uri="{BB962C8B-B14F-4D97-AF65-F5344CB8AC3E}">
        <p14:creationId xmlns:p14="http://schemas.microsoft.com/office/powerpoint/2010/main" val="3426867661"/>
      </p:ext>
    </p:extLst>
  </p:cSld>
  <p:clrMapOvr>
    <a:masterClrMapping/>
  </p:clrMapOvr>
</p:sld>
</file>

<file path=ppt/theme/theme1.xml><?xml version="1.0" encoding="utf-8"?>
<a:theme xmlns:a="http://schemas.openxmlformats.org/drawingml/2006/main" name="Michigan Chamber Powerpoint Example">
  <a:themeElements>
    <a:clrScheme name="Michigan Chamber">
      <a:dk1>
        <a:srgbClr val="000000"/>
      </a:dk1>
      <a:lt1>
        <a:srgbClr val="FFFFFF"/>
      </a:lt1>
      <a:dk2>
        <a:srgbClr val="005A9C"/>
      </a:dk2>
      <a:lt2>
        <a:srgbClr val="00AD8E"/>
      </a:lt2>
      <a:accent1>
        <a:srgbClr val="00AD8E"/>
      </a:accent1>
      <a:accent2>
        <a:srgbClr val="005747"/>
      </a:accent2>
      <a:accent3>
        <a:srgbClr val="66CEAF"/>
      </a:accent3>
      <a:accent4>
        <a:srgbClr val="005A9C"/>
      </a:accent4>
      <a:accent5>
        <a:srgbClr val="002D4E"/>
      </a:accent5>
      <a:accent6>
        <a:srgbClr val="669CC4"/>
      </a:accent6>
      <a:hlink>
        <a:srgbClr val="B8E1FF"/>
      </a:hlink>
      <a:folHlink>
        <a:srgbClr val="3F3151"/>
      </a:folHlink>
    </a:clrScheme>
    <a:fontScheme name="Michigan Chamber - Trade Gothic">
      <a:majorFont>
        <a:latin typeface="Trade Gothic LT Std"/>
        <a:ea typeface=""/>
        <a:cs typeface=""/>
      </a:majorFont>
      <a:minorFont>
        <a:latin typeface="Trade Gothic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ichigan Chamber">
      <a:dk1>
        <a:srgbClr val="000000"/>
      </a:dk1>
      <a:lt1>
        <a:srgbClr val="FFFFFF"/>
      </a:lt1>
      <a:dk2>
        <a:srgbClr val="005A9C"/>
      </a:dk2>
      <a:lt2>
        <a:srgbClr val="00AD8E"/>
      </a:lt2>
      <a:accent1>
        <a:srgbClr val="00AD8E"/>
      </a:accent1>
      <a:accent2>
        <a:srgbClr val="005747"/>
      </a:accent2>
      <a:accent3>
        <a:srgbClr val="66CEAF"/>
      </a:accent3>
      <a:accent4>
        <a:srgbClr val="005A9C"/>
      </a:accent4>
      <a:accent5>
        <a:srgbClr val="002D4E"/>
      </a:accent5>
      <a:accent6>
        <a:srgbClr val="669CC4"/>
      </a:accent6>
      <a:hlink>
        <a:srgbClr val="B8E1FF"/>
      </a:hlink>
      <a:folHlink>
        <a:srgbClr val="3F3151"/>
      </a:folHlink>
    </a:clrScheme>
    <a:fontScheme name="Michigan Chamber - Trade Gothic">
      <a:majorFont>
        <a:latin typeface="Trade Gothic LT Std"/>
        <a:ea typeface=""/>
        <a:cs typeface=""/>
      </a:majorFont>
      <a:minorFont>
        <a:latin typeface="Trade Gothic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E1557923E174FB3228C82F2C2A8AE" ma:contentTypeVersion="12" ma:contentTypeDescription="Create a new document." ma:contentTypeScope="" ma:versionID="256d7c07b015650be6df9b720e978631">
  <xsd:schema xmlns:xsd="http://www.w3.org/2001/XMLSchema" xmlns:xs="http://www.w3.org/2001/XMLSchema" xmlns:p="http://schemas.microsoft.com/office/2006/metadata/properties" xmlns:ns3="1a1c290e-2777-4472-a15a-a677f70f6ea4" xmlns:ns4="eca0a63b-62cb-4fe4-a37a-d011b51b04c3" targetNamespace="http://schemas.microsoft.com/office/2006/metadata/properties" ma:root="true" ma:fieldsID="42acdbd998c54043b99138babc162290" ns3:_="" ns4:_="">
    <xsd:import namespace="1a1c290e-2777-4472-a15a-a677f70f6ea4"/>
    <xsd:import namespace="eca0a63b-62cb-4fe4-a37a-d011b51b04c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c290e-2777-4472-a15a-a677f70f6e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a0a63b-62cb-4fe4-a37a-d011b51b04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E0A0DA-FFF0-4047-9995-D29DFC778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A05F67-CBC8-48DF-B7FF-BC73AD9F3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c290e-2777-4472-a15a-a677f70f6ea4"/>
    <ds:schemaRef ds:uri="eca0a63b-62cb-4fe4-a37a-d011b51b04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2B2230-E73C-44CE-8D2A-0EBE9595BA26}">
  <ds:schemaRefs>
    <ds:schemaRef ds:uri="eca0a63b-62cb-4fe4-a37a-d011b51b04c3"/>
    <ds:schemaRef ds:uri="1a1c290e-2777-4472-a15a-a677f70f6ea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558</Words>
  <Application>Microsoft Macintosh PowerPoint</Application>
  <PresentationFormat>On-screen Show (4:3)</PresentationFormat>
  <Paragraphs>184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Helvetica</vt:lpstr>
      <vt:lpstr>Helvetica Neue</vt:lpstr>
      <vt:lpstr>Trade Gothic LT Std</vt:lpstr>
      <vt:lpstr>Trade Gothic LT Std Bold</vt:lpstr>
      <vt:lpstr>Trade Gothic LT Std Light</vt:lpstr>
      <vt:lpstr>Wingdings</vt:lpstr>
      <vt:lpstr>Arial</vt:lpstr>
      <vt:lpstr>Michigan Chamber Powerpoint Example</vt:lpstr>
      <vt:lpstr>Office Theme</vt:lpstr>
      <vt:lpstr>2020 Forecast:  Moving Michigan Forward</vt:lpstr>
      <vt:lpstr>Who is the Chamber?</vt:lpstr>
      <vt:lpstr>Economic Impact Starts at Kitchen Table</vt:lpstr>
      <vt:lpstr>Average Citizens Benefit From Strong Market </vt:lpstr>
      <vt:lpstr>What’s Propelling the Economy </vt:lpstr>
      <vt:lpstr>Consumer Confidence is King</vt:lpstr>
      <vt:lpstr>Points of Impact  </vt:lpstr>
      <vt:lpstr>Opinions Within the Business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Impact of Politics on Economy</vt:lpstr>
      <vt:lpstr>Elections Have Consequences </vt:lpstr>
      <vt:lpstr>State House Up For Grabs</vt:lpstr>
      <vt:lpstr> Ballot Proposals  Michigan is one of only 15 states to provide citizens all three tools:  Initiated Laws  Referendum  Constitutional Amendment </vt:lpstr>
      <vt:lpstr>Less Drama More Action </vt:lpstr>
      <vt:lpstr>General View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Forecast:  Economy Looking Strong</dc:title>
  <dc:creator>Holcomb, James</dc:creator>
  <cp:lastModifiedBy>Doug Needham</cp:lastModifiedBy>
  <cp:revision>1</cp:revision>
  <dcterms:created xsi:type="dcterms:W3CDTF">2020-01-30T19:02:22Z</dcterms:created>
  <dcterms:modified xsi:type="dcterms:W3CDTF">2020-02-10T13:13:59Z</dcterms:modified>
</cp:coreProperties>
</file>