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</p:sldMasterIdLst>
  <p:notesMasterIdLst>
    <p:notesMasterId r:id="rId25"/>
  </p:notesMasterIdLst>
  <p:sldIdLst>
    <p:sldId id="260" r:id="rId3"/>
    <p:sldId id="257" r:id="rId4"/>
    <p:sldId id="354" r:id="rId5"/>
    <p:sldId id="355" r:id="rId6"/>
    <p:sldId id="499" r:id="rId7"/>
    <p:sldId id="357" r:id="rId8"/>
    <p:sldId id="360" r:id="rId9"/>
    <p:sldId id="500" r:id="rId10"/>
    <p:sldId id="374" r:id="rId11"/>
    <p:sldId id="365" r:id="rId12"/>
    <p:sldId id="373" r:id="rId13"/>
    <p:sldId id="367" r:id="rId14"/>
    <p:sldId id="369" r:id="rId15"/>
    <p:sldId id="372" r:id="rId16"/>
    <p:sldId id="375" r:id="rId17"/>
    <p:sldId id="261" r:id="rId18"/>
    <p:sldId id="258" r:id="rId19"/>
    <p:sldId id="349" r:id="rId20"/>
    <p:sldId id="362" r:id="rId21"/>
    <p:sldId id="351" r:id="rId22"/>
    <p:sldId id="344" r:id="rId23"/>
    <p:sldId id="350" r:id="rId2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FFCC"/>
    <a:srgbClr val="0033CC"/>
    <a:srgbClr val="003399"/>
    <a:srgbClr val="3333CC"/>
    <a:srgbClr val="2A36AC"/>
    <a:srgbClr val="341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6010" autoAdjust="0"/>
    <p:restoredTop sz="91627" autoAdjust="0"/>
  </p:normalViewPr>
  <p:slideViewPr>
    <p:cSldViewPr snapToGrid="0">
      <p:cViewPr varScale="1">
        <p:scale>
          <a:sx n="88" d="100"/>
          <a:sy n="88" d="100"/>
        </p:scale>
        <p:origin x="9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8" d="100"/>
          <a:sy n="38" d="100"/>
        </p:scale>
        <p:origin x="173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Worksheet1.xlsx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4" Type="http://schemas.openxmlformats.org/officeDocument/2006/relationships/package" Target="../embeddings/Microsoft_Excel_Worksheet2.xlsx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By Fiscal Year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Dedicated transp. Revenue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2020.0</c:v>
                </c:pt>
                <c:pt idx="1">
                  <c:v>2021.0</c:v>
                </c:pt>
                <c:pt idx="2">
                  <c:v>2022.0</c:v>
                </c:pt>
                <c:pt idx="3">
                  <c:v>2023.0</c:v>
                </c:pt>
                <c:pt idx="4">
                  <c:v>2024.0</c:v>
                </c:pt>
              </c:numCache>
            </c:numRef>
          </c:cat>
          <c:val>
            <c:numRef>
              <c:f>Sheet1!$B$2:$B$6</c:f>
              <c:numCache>
                <c:formatCode>_("$"* #,##0.0_);_("$"* \(#,##0.0\);_("$"* "-"?_);_(@_)</c:formatCode>
                <c:ptCount val="5"/>
                <c:pt idx="0">
                  <c:v>464.7</c:v>
                </c:pt>
                <c:pt idx="1">
                  <c:v>1276.3</c:v>
                </c:pt>
                <c:pt idx="2">
                  <c:v>832.4</c:v>
                </c:pt>
                <c:pt idx="3">
                  <c:v>711.0</c:v>
                </c:pt>
                <c:pt idx="4">
                  <c:v>500.2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70-47C8-B5F7-C5F01439A2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Bond Financing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2020.0</c:v>
                </c:pt>
                <c:pt idx="1">
                  <c:v>2021.0</c:v>
                </c:pt>
                <c:pt idx="2">
                  <c:v>2022.0</c:v>
                </c:pt>
                <c:pt idx="3">
                  <c:v>2023.0</c:v>
                </c:pt>
                <c:pt idx="4">
                  <c:v>2024.0</c:v>
                </c:pt>
              </c:numCache>
            </c:numRef>
          </c:cat>
          <c:val>
            <c:numRef>
              <c:f>Sheet1!$C$2:$C$6</c:f>
              <c:numCache>
                <c:formatCode>_("$"* #,##0.0_);_("$"* \(#,##0.0\);_("$"* "-"?_);_(@_)</c:formatCode>
                <c:ptCount val="5"/>
                <c:pt idx="0">
                  <c:v>466.1</c:v>
                </c:pt>
                <c:pt idx="1">
                  <c:v>847.7</c:v>
                </c:pt>
                <c:pt idx="2">
                  <c:v>1064.9</c:v>
                </c:pt>
                <c:pt idx="3">
                  <c:v>643.2</c:v>
                </c:pt>
                <c:pt idx="4">
                  <c:v>493.7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0-47C8-B5F7-C5F01439A2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Revised 5 Year Plan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2020.0</c:v>
                </c:pt>
                <c:pt idx="1">
                  <c:v>2021.0</c:v>
                </c:pt>
                <c:pt idx="2">
                  <c:v>2022.0</c:v>
                </c:pt>
                <c:pt idx="3">
                  <c:v>2023.0</c:v>
                </c:pt>
                <c:pt idx="4">
                  <c:v>2024.0</c:v>
                </c:pt>
              </c:numCache>
            </c:numRef>
          </c:cat>
          <c:val>
            <c:numRef>
              <c:f>Sheet1!$D$2:$D$6</c:f>
              <c:numCache>
                <c:formatCode>_("$"* #,##0.0_);_("$"* \(#,##0.0\);_("$"* "-"?_);_(@_)</c:formatCode>
                <c:ptCount val="5"/>
                <c:pt idx="0">
                  <c:v>930.8</c:v>
                </c:pt>
                <c:pt idx="1">
                  <c:v>2124.0</c:v>
                </c:pt>
                <c:pt idx="2">
                  <c:v>1897.3</c:v>
                </c:pt>
                <c:pt idx="3">
                  <c:v>1354.3</c:v>
                </c:pt>
                <c:pt idx="4">
                  <c:v>993.9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70-47C8-B5F7-C5F01439A2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20455168"/>
        <c:axId val="-1121066752"/>
      </c:barChart>
      <c:catAx>
        <c:axId val="-112045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21066752"/>
        <c:crosses val="autoZero"/>
        <c:auto val="1"/>
        <c:lblAlgn val="ctr"/>
        <c:lblOffset val="100"/>
        <c:noMultiLvlLbl val="0"/>
      </c:catAx>
      <c:valAx>
        <c:axId val="-1121066752"/>
        <c:scaling>
          <c:orientation val="minMax"/>
          <c:max val="22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_);_(&quot;$&quot;* \(#,##0.0\);_(&quot;$&quot;* &quot;-&quot;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20455168"/>
        <c:crosses val="autoZero"/>
        <c:crossBetween val="between"/>
        <c:majorUnit val="200.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 dirty="0">
                <a:solidFill>
                  <a:schemeClr val="tx1"/>
                </a:solidFill>
              </a:rPr>
              <a:t>Total Revised 5 Year Construction Plan</a:t>
            </a:r>
          </a:p>
          <a:p>
            <a:pPr>
              <a:defRPr/>
            </a:pPr>
            <a:r>
              <a:rPr lang="en-US" b="1" i="0" baseline="0" dirty="0">
                <a:solidFill>
                  <a:schemeClr val="tx1"/>
                </a:solidFill>
              </a:rPr>
              <a:t>$7.300 Billion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25088693623442"/>
          <c:y val="0.252799854641842"/>
          <c:w val="0.348212306794984"/>
          <c:h val="0.5870430302900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Revised Construction Program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B4-494D-841B-0CECC136BAEB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B4-494D-841B-0CECC136BAEB}"/>
              </c:ext>
            </c:extLst>
          </c:dPt>
          <c:dPt>
            <c:idx val="2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B4-494D-841B-0CECC136BAEB}"/>
              </c:ext>
            </c:extLst>
          </c:dPt>
          <c:dPt>
            <c:idx val="3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B4-494D-841B-0CECC136BAEB}"/>
              </c:ext>
            </c:extLst>
          </c:dPt>
          <c:dPt>
            <c:idx val="4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CB4-494D-841B-0CECC136BAEB}"/>
              </c:ext>
            </c:extLst>
          </c:dPt>
          <c:dPt>
            <c:idx val="5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CB4-494D-841B-0CECC136BAEB}"/>
              </c:ext>
            </c:extLst>
          </c:dPt>
          <c:dPt>
            <c:idx val="6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CB4-494D-841B-0CECC136BAEB}"/>
              </c:ext>
            </c:extLst>
          </c:dPt>
          <c:dLbls>
            <c:dLbl>
              <c:idx val="0"/>
              <c:layout>
                <c:manualLayout>
                  <c:x val="0.0376753268160319"/>
                  <c:y val="0.003310246181749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B4-494D-841B-0CECC136BA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192557089784066"/>
                  <c:y val="0.00033231157864546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CB4-494D-841B-0CECC136BA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432603623822384"/>
                  <c:y val="-0.1082386613037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CB4-494D-841B-0CECC136BA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157896838982084"/>
                  <c:y val="-0.02855926154208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CB4-494D-841B-0CECC136BA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0978470082544027"/>
                  <c:y val="0.007668445889517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CB4-494D-841B-0CECC136BA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289668207234965"/>
                  <c:y val="0.0083360349306270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9CB4-494D-841B-0CECC136BA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Sheet1!$A$2:$A$8</c:f>
              <c:strCache>
                <c:ptCount val="7"/>
                <c:pt idx="0">
                  <c:v>Bay</c:v>
                </c:pt>
                <c:pt idx="1">
                  <c:v>Grand</c:v>
                </c:pt>
                <c:pt idx="2">
                  <c:v>Metro</c:v>
                </c:pt>
                <c:pt idx="3">
                  <c:v>North</c:v>
                </c:pt>
                <c:pt idx="4">
                  <c:v>Southwest</c:v>
                </c:pt>
                <c:pt idx="5">
                  <c:v>Superior</c:v>
                </c:pt>
                <c:pt idx="6">
                  <c:v>University</c:v>
                </c:pt>
              </c:strCache>
            </c:strRef>
          </c:cat>
          <c:val>
            <c:numRef>
              <c:f>Sheet1!$B$2:$B$8</c:f>
              <c:numCache>
                <c:formatCode>"$"#,##0.0</c:formatCode>
                <c:ptCount val="7"/>
                <c:pt idx="0">
                  <c:v>1014.6</c:v>
                </c:pt>
                <c:pt idx="1">
                  <c:v>581.9</c:v>
                </c:pt>
                <c:pt idx="2">
                  <c:v>2651.6</c:v>
                </c:pt>
                <c:pt idx="3">
                  <c:v>293.8999999999999</c:v>
                </c:pt>
                <c:pt idx="4">
                  <c:v>897.9</c:v>
                </c:pt>
                <c:pt idx="5">
                  <c:v>225.2</c:v>
                </c:pt>
                <c:pt idx="6">
                  <c:v>1635.1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9CB4-494D-841B-0CECC136BA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image" Target="../media/image25.jpeg"/><Relationship Id="rId2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image" Target="../media/image25.jpeg"/><Relationship Id="rId2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557493-291C-475E-B8B6-A2675E1ECC2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15B097-2990-43A6-A7D5-DC404BCC03E7}">
      <dgm:prSet phldrT="[Text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Enforcement</a:t>
          </a:r>
        </a:p>
      </dgm:t>
    </dgm:pt>
    <dgm:pt modelId="{4BE125C9-97CE-4B88-ABD3-260FF00B86FD}" type="parTrans" cxnId="{342BF44F-CAE9-42D5-8222-8C29BFE40AA7}">
      <dgm:prSet/>
      <dgm:spPr/>
      <dgm:t>
        <a:bodyPr/>
        <a:lstStyle/>
        <a:p>
          <a:endParaRPr lang="en-US"/>
        </a:p>
      </dgm:t>
    </dgm:pt>
    <dgm:pt modelId="{23F7811C-68CC-45A8-B288-D0D8FADFAC85}" type="sibTrans" cxnId="{342BF44F-CAE9-42D5-8222-8C29BFE40AA7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CC335FD1-F638-493A-A66E-2C55FF4A4D8E}">
      <dgm:prSet phldrT="[Text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Flexibility to Implement Safety</a:t>
          </a:r>
        </a:p>
      </dgm:t>
    </dgm:pt>
    <dgm:pt modelId="{2570285E-92CD-492A-AFC2-119AB034444F}" type="parTrans" cxnId="{D700DDEC-97BF-4067-A4DD-8BA2CF946087}">
      <dgm:prSet/>
      <dgm:spPr/>
      <dgm:t>
        <a:bodyPr/>
        <a:lstStyle/>
        <a:p>
          <a:endParaRPr lang="en-US"/>
        </a:p>
      </dgm:t>
    </dgm:pt>
    <dgm:pt modelId="{175959D4-1CCC-4FB9-807D-2CCEB50434D2}" type="sibTrans" cxnId="{D700DDEC-97BF-4067-A4DD-8BA2CF946087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AEAF9457-1A47-47FC-B51F-CA96C138DC23}">
      <dgm:prSet phldrT="[Text]" custT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  <dgm:t>
        <a:bodyPr/>
        <a:lstStyle/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Culture</a:t>
          </a:r>
        </a:p>
      </dgm:t>
    </dgm:pt>
    <dgm:pt modelId="{51A66367-D643-432B-BCF2-FD004217857F}" type="parTrans" cxnId="{477500DD-5FD4-4F64-91BF-EEEEFAF557C0}">
      <dgm:prSet/>
      <dgm:spPr/>
      <dgm:t>
        <a:bodyPr/>
        <a:lstStyle/>
        <a:p>
          <a:endParaRPr lang="en-US"/>
        </a:p>
      </dgm:t>
    </dgm:pt>
    <dgm:pt modelId="{4FA1318F-78D0-419F-92FB-7D110E468E32}" type="sibTrans" cxnId="{477500DD-5FD4-4F64-91BF-EEEEFAF557C0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9621491C-6393-4B03-BD84-107D36C804A5}">
      <dgm:prSet phldrT="[Text]" custT="1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Technology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74F0B9-88AF-49F1-B33B-7DDBF39495A4}" type="parTrans" cxnId="{51B583F2-75A7-41EE-AEC2-B1C60ED11FBA}">
      <dgm:prSet/>
      <dgm:spPr/>
      <dgm:t>
        <a:bodyPr/>
        <a:lstStyle/>
        <a:p>
          <a:endParaRPr lang="en-US"/>
        </a:p>
      </dgm:t>
    </dgm:pt>
    <dgm:pt modelId="{1FC63FEC-4874-4F02-B413-A42CA624EF2C}" type="sibTrans" cxnId="{51B583F2-75A7-41EE-AEC2-B1C60ED11FBA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A0090DC3-55D4-41D9-8A59-3A6D0764A301}">
      <dgm:prSet custT="1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Education</a:t>
          </a:r>
        </a:p>
      </dgm:t>
    </dgm:pt>
    <dgm:pt modelId="{4E13B246-13CD-47AF-8F38-D479FD4CE0A2}" type="parTrans" cxnId="{D6A494EC-6334-4F90-B494-AE7A9CE1793F}">
      <dgm:prSet/>
      <dgm:spPr/>
      <dgm:t>
        <a:bodyPr/>
        <a:lstStyle/>
        <a:p>
          <a:endParaRPr lang="en-US"/>
        </a:p>
      </dgm:t>
    </dgm:pt>
    <dgm:pt modelId="{26F7AA4C-E3CC-4EFC-AEC6-534906D8EEE8}" type="sibTrans" cxnId="{D6A494EC-6334-4F90-B494-AE7A9CE1793F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F9B6E7CF-2399-4467-BDCF-E6C4524B376C}">
      <dgm:prSet custT="1"/>
      <dgm:spPr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</a:p>
      </dgm:t>
    </dgm:pt>
    <dgm:pt modelId="{3E1F9B7D-A78F-4DA9-85C1-F2BDFEC10337}" type="parTrans" cxnId="{5F0841E8-52D6-42CD-92EA-B13288D0B6EF}">
      <dgm:prSet/>
      <dgm:spPr/>
      <dgm:t>
        <a:bodyPr/>
        <a:lstStyle/>
        <a:p>
          <a:endParaRPr lang="en-US"/>
        </a:p>
      </dgm:t>
    </dgm:pt>
    <dgm:pt modelId="{FF3456C4-BABD-41A7-9BEC-ED1A26C3C6E7}" type="sibTrans" cxnId="{5F0841E8-52D6-42CD-92EA-B13288D0B6EF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2C0279DC-6976-43F6-AE3E-CBF90B75FB91}">
      <dgm:prSet phldrT="[Text]" custT="1"/>
      <dgm:spPr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Balancing Mobility &amp; Safety</a:t>
          </a:r>
        </a:p>
      </dgm:t>
    </dgm:pt>
    <dgm:pt modelId="{173E59F4-55E5-4492-92E0-025FD501FFA0}" type="sibTrans" cxnId="{D0D0B478-66C7-48BF-A5DD-06AA73491A44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22F09D16-D813-4850-A9F1-BC27B8D92862}" type="parTrans" cxnId="{D0D0B478-66C7-48BF-A5DD-06AA73491A44}">
      <dgm:prSet/>
      <dgm:spPr/>
      <dgm:t>
        <a:bodyPr/>
        <a:lstStyle/>
        <a:p>
          <a:endParaRPr lang="en-US"/>
        </a:p>
      </dgm:t>
    </dgm:pt>
    <dgm:pt modelId="{3BA9CDFD-FCBB-4CE8-8514-1A070D8ACBCD}" type="pres">
      <dgm:prSet presAssocID="{49557493-291C-475E-B8B6-A2675E1ECC2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9D098A-1F6B-4D36-AC85-6CDDD4EB1F17}" type="pres">
      <dgm:prSet presAssocID="{4115B097-2990-43A6-A7D5-DC404BCC03E7}" presName="node" presStyleLbl="node1" presStyleIdx="0" presStyleCnt="7" custScaleX="142603" custScaleY="151703" custRadScaleRad="822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BA102-0E25-4300-BE35-8E641428F4FA}" type="pres">
      <dgm:prSet presAssocID="{4115B097-2990-43A6-A7D5-DC404BCC03E7}" presName="spNode" presStyleCnt="0"/>
      <dgm:spPr/>
    </dgm:pt>
    <dgm:pt modelId="{85700687-A900-416B-AE38-C60934073018}" type="pres">
      <dgm:prSet presAssocID="{23F7811C-68CC-45A8-B288-D0D8FADFAC85}" presName="sibTrans" presStyleLbl="sibTrans1D1" presStyleIdx="0" presStyleCnt="7"/>
      <dgm:spPr/>
      <dgm:t>
        <a:bodyPr/>
        <a:lstStyle/>
        <a:p>
          <a:endParaRPr lang="en-US"/>
        </a:p>
      </dgm:t>
    </dgm:pt>
    <dgm:pt modelId="{7AD3F8D2-7593-42E6-BD72-704838EDFC5A}" type="pres">
      <dgm:prSet presAssocID="{2C0279DC-6976-43F6-AE3E-CBF90B75FB91}" presName="node" presStyleLbl="node1" presStyleIdx="1" presStyleCnt="7" custScaleX="142603" custScaleY="151703" custRadScaleRad="123811" custRadScaleInc="305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4881E7-2829-425F-83AB-162B82B99516}" type="pres">
      <dgm:prSet presAssocID="{2C0279DC-6976-43F6-AE3E-CBF90B75FB91}" presName="spNode" presStyleCnt="0"/>
      <dgm:spPr/>
    </dgm:pt>
    <dgm:pt modelId="{F323EAA5-62AF-44CC-8F1B-23959F36F4F0}" type="pres">
      <dgm:prSet presAssocID="{173E59F4-55E5-4492-92E0-025FD501FFA0}" presName="sibTrans" presStyleLbl="sibTrans1D1" presStyleIdx="1" presStyleCnt="7"/>
      <dgm:spPr/>
      <dgm:t>
        <a:bodyPr/>
        <a:lstStyle/>
        <a:p>
          <a:endParaRPr lang="en-US"/>
        </a:p>
      </dgm:t>
    </dgm:pt>
    <dgm:pt modelId="{CF4B1F02-0C0F-453A-A1EE-78ECE5E62E36}" type="pres">
      <dgm:prSet presAssocID="{CC335FD1-F638-493A-A66E-2C55FF4A4D8E}" presName="node" presStyleLbl="node1" presStyleIdx="2" presStyleCnt="7" custScaleX="142603" custScaleY="151703" custRadScaleRad="126347" custRadScaleInc="-560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3D4E8-5848-4F76-BE03-5C48ECAEC65B}" type="pres">
      <dgm:prSet presAssocID="{CC335FD1-F638-493A-A66E-2C55FF4A4D8E}" presName="spNode" presStyleCnt="0"/>
      <dgm:spPr/>
    </dgm:pt>
    <dgm:pt modelId="{DDBDE16A-8809-434B-AEAF-1D394C68837E}" type="pres">
      <dgm:prSet presAssocID="{175959D4-1CCC-4FB9-807D-2CCEB50434D2}" presName="sibTrans" presStyleLbl="sibTrans1D1" presStyleIdx="2" presStyleCnt="7"/>
      <dgm:spPr/>
      <dgm:t>
        <a:bodyPr/>
        <a:lstStyle/>
        <a:p>
          <a:endParaRPr lang="en-US"/>
        </a:p>
      </dgm:t>
    </dgm:pt>
    <dgm:pt modelId="{77BFE80B-95F7-4EC4-82C2-E9C98ADFF01E}" type="pres">
      <dgm:prSet presAssocID="{A0090DC3-55D4-41D9-8A59-3A6D0764A301}" presName="node" presStyleLbl="node1" presStyleIdx="3" presStyleCnt="7" custScaleX="142603" custScaleY="151703" custRadScaleRad="96082" custRadScaleInc="-49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17BAF-798F-4872-A836-F6CD39028475}" type="pres">
      <dgm:prSet presAssocID="{A0090DC3-55D4-41D9-8A59-3A6D0764A301}" presName="spNode" presStyleCnt="0"/>
      <dgm:spPr/>
    </dgm:pt>
    <dgm:pt modelId="{DE031F99-EAAF-4741-BB5B-AC60F4D55924}" type="pres">
      <dgm:prSet presAssocID="{26F7AA4C-E3CC-4EFC-AEC6-534906D8EEE8}" presName="sibTrans" presStyleLbl="sibTrans1D1" presStyleIdx="3" presStyleCnt="7"/>
      <dgm:spPr/>
      <dgm:t>
        <a:bodyPr/>
        <a:lstStyle/>
        <a:p>
          <a:endParaRPr lang="en-US"/>
        </a:p>
      </dgm:t>
    </dgm:pt>
    <dgm:pt modelId="{E2CB0B34-FCF7-4190-932C-3F646BD3DCF5}" type="pres">
      <dgm:prSet presAssocID="{F9B6E7CF-2399-4467-BDCF-E6C4524B376C}" presName="node" presStyleLbl="node1" presStyleIdx="4" presStyleCnt="7" custScaleX="142603" custScaleY="151703" custRadScaleRad="95280" custRadScaleInc="474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5500B-0253-44C5-A2A3-689FA8405500}" type="pres">
      <dgm:prSet presAssocID="{F9B6E7CF-2399-4467-BDCF-E6C4524B376C}" presName="spNode" presStyleCnt="0"/>
      <dgm:spPr/>
    </dgm:pt>
    <dgm:pt modelId="{BF9328E2-63EA-4224-8E66-822094657D58}" type="pres">
      <dgm:prSet presAssocID="{FF3456C4-BABD-41A7-9BEC-ED1A26C3C6E7}" presName="sibTrans" presStyleLbl="sibTrans1D1" presStyleIdx="4" presStyleCnt="7"/>
      <dgm:spPr/>
      <dgm:t>
        <a:bodyPr/>
        <a:lstStyle/>
        <a:p>
          <a:endParaRPr lang="en-US"/>
        </a:p>
      </dgm:t>
    </dgm:pt>
    <dgm:pt modelId="{B82163B0-CEAF-4155-9C30-56E3C64F57FD}" type="pres">
      <dgm:prSet presAssocID="{AEAF9457-1A47-47FC-B51F-CA96C138DC23}" presName="node" presStyleLbl="node1" presStyleIdx="5" presStyleCnt="7" custScaleX="142603" custScaleY="151703" custRadScaleRad="125218" custRadScaleInc="559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0F615-4BAA-481A-B842-5527695544F8}" type="pres">
      <dgm:prSet presAssocID="{AEAF9457-1A47-47FC-B51F-CA96C138DC23}" presName="spNode" presStyleCnt="0"/>
      <dgm:spPr/>
    </dgm:pt>
    <dgm:pt modelId="{4AE96D72-068A-4EBF-8D0C-D88121C10667}" type="pres">
      <dgm:prSet presAssocID="{4FA1318F-78D0-419F-92FB-7D110E468E32}" presName="sibTrans" presStyleLbl="sibTrans1D1" presStyleIdx="5" presStyleCnt="7"/>
      <dgm:spPr/>
      <dgm:t>
        <a:bodyPr/>
        <a:lstStyle/>
        <a:p>
          <a:endParaRPr lang="en-US"/>
        </a:p>
      </dgm:t>
    </dgm:pt>
    <dgm:pt modelId="{5FE399AC-4577-412B-A1CF-AE506B609580}" type="pres">
      <dgm:prSet presAssocID="{9621491C-6393-4B03-BD84-107D36C804A5}" presName="node" presStyleLbl="node1" presStyleIdx="6" presStyleCnt="7" custScaleX="142603" custScaleY="151703" custRadScaleRad="124018" custRadScaleInc="-29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0CC44-73B1-4CD2-91BB-FE5F2D3B008D}" type="pres">
      <dgm:prSet presAssocID="{9621491C-6393-4B03-BD84-107D36C804A5}" presName="spNode" presStyleCnt="0"/>
      <dgm:spPr/>
    </dgm:pt>
    <dgm:pt modelId="{31F42BE8-7725-4D06-B918-156E416CC8E0}" type="pres">
      <dgm:prSet presAssocID="{1FC63FEC-4874-4F02-B413-A42CA624EF2C}" presName="sibTrans" presStyleLbl="sibTrans1D1" presStyleIdx="6" presStyleCnt="7"/>
      <dgm:spPr/>
      <dgm:t>
        <a:bodyPr/>
        <a:lstStyle/>
        <a:p>
          <a:endParaRPr lang="en-US"/>
        </a:p>
      </dgm:t>
    </dgm:pt>
  </dgm:ptLst>
  <dgm:cxnLst>
    <dgm:cxn modelId="{02C83E9D-2A34-4028-A8E0-0E0FA790E65D}" type="presOf" srcId="{A0090DC3-55D4-41D9-8A59-3A6D0764A301}" destId="{77BFE80B-95F7-4EC4-82C2-E9C98ADFF01E}" srcOrd="0" destOrd="0" presId="urn:microsoft.com/office/officeart/2005/8/layout/cycle6"/>
    <dgm:cxn modelId="{D6A494EC-6334-4F90-B494-AE7A9CE1793F}" srcId="{49557493-291C-475E-B8B6-A2675E1ECC22}" destId="{A0090DC3-55D4-41D9-8A59-3A6D0764A301}" srcOrd="3" destOrd="0" parTransId="{4E13B246-13CD-47AF-8F38-D479FD4CE0A2}" sibTransId="{26F7AA4C-E3CC-4EFC-AEC6-534906D8EEE8}"/>
    <dgm:cxn modelId="{00D3C168-01CF-4CC4-AC0D-BC94FC1CE00D}" type="presOf" srcId="{F9B6E7CF-2399-4467-BDCF-E6C4524B376C}" destId="{E2CB0B34-FCF7-4190-932C-3F646BD3DCF5}" srcOrd="0" destOrd="0" presId="urn:microsoft.com/office/officeart/2005/8/layout/cycle6"/>
    <dgm:cxn modelId="{D0D0B478-66C7-48BF-A5DD-06AA73491A44}" srcId="{49557493-291C-475E-B8B6-A2675E1ECC22}" destId="{2C0279DC-6976-43F6-AE3E-CBF90B75FB91}" srcOrd="1" destOrd="0" parTransId="{22F09D16-D813-4850-A9F1-BC27B8D92862}" sibTransId="{173E59F4-55E5-4492-92E0-025FD501FFA0}"/>
    <dgm:cxn modelId="{857B4090-5590-4166-8249-DA1E2966AB88}" type="presOf" srcId="{CC335FD1-F638-493A-A66E-2C55FF4A4D8E}" destId="{CF4B1F02-0C0F-453A-A1EE-78ECE5E62E36}" srcOrd="0" destOrd="0" presId="urn:microsoft.com/office/officeart/2005/8/layout/cycle6"/>
    <dgm:cxn modelId="{0A958E1F-908E-4342-8BC9-44F4F132B441}" type="presOf" srcId="{173E59F4-55E5-4492-92E0-025FD501FFA0}" destId="{F323EAA5-62AF-44CC-8F1B-23959F36F4F0}" srcOrd="0" destOrd="0" presId="urn:microsoft.com/office/officeart/2005/8/layout/cycle6"/>
    <dgm:cxn modelId="{9703D77F-3686-465F-8832-77ED45936EE3}" type="presOf" srcId="{26F7AA4C-E3CC-4EFC-AEC6-534906D8EEE8}" destId="{DE031F99-EAAF-4741-BB5B-AC60F4D55924}" srcOrd="0" destOrd="0" presId="urn:microsoft.com/office/officeart/2005/8/layout/cycle6"/>
    <dgm:cxn modelId="{D700DDEC-97BF-4067-A4DD-8BA2CF946087}" srcId="{49557493-291C-475E-B8B6-A2675E1ECC22}" destId="{CC335FD1-F638-493A-A66E-2C55FF4A4D8E}" srcOrd="2" destOrd="0" parTransId="{2570285E-92CD-492A-AFC2-119AB034444F}" sibTransId="{175959D4-1CCC-4FB9-807D-2CCEB50434D2}"/>
    <dgm:cxn modelId="{51B583F2-75A7-41EE-AEC2-B1C60ED11FBA}" srcId="{49557493-291C-475E-B8B6-A2675E1ECC22}" destId="{9621491C-6393-4B03-BD84-107D36C804A5}" srcOrd="6" destOrd="0" parTransId="{A474F0B9-88AF-49F1-B33B-7DDBF39495A4}" sibTransId="{1FC63FEC-4874-4F02-B413-A42CA624EF2C}"/>
    <dgm:cxn modelId="{DE4D8F86-5256-4857-BEB4-E059E79918F2}" type="presOf" srcId="{4FA1318F-78D0-419F-92FB-7D110E468E32}" destId="{4AE96D72-068A-4EBF-8D0C-D88121C10667}" srcOrd="0" destOrd="0" presId="urn:microsoft.com/office/officeart/2005/8/layout/cycle6"/>
    <dgm:cxn modelId="{4A4F79C1-ECED-4487-927A-86DF939E0713}" type="presOf" srcId="{9621491C-6393-4B03-BD84-107D36C804A5}" destId="{5FE399AC-4577-412B-A1CF-AE506B609580}" srcOrd="0" destOrd="0" presId="urn:microsoft.com/office/officeart/2005/8/layout/cycle6"/>
    <dgm:cxn modelId="{5F0841E8-52D6-42CD-92EA-B13288D0B6EF}" srcId="{49557493-291C-475E-B8B6-A2675E1ECC22}" destId="{F9B6E7CF-2399-4467-BDCF-E6C4524B376C}" srcOrd="4" destOrd="0" parTransId="{3E1F9B7D-A78F-4DA9-85C1-F2BDFEC10337}" sibTransId="{FF3456C4-BABD-41A7-9BEC-ED1A26C3C6E7}"/>
    <dgm:cxn modelId="{77D974D2-A9DD-4CA0-BAE7-A0BA135D62AD}" type="presOf" srcId="{175959D4-1CCC-4FB9-807D-2CCEB50434D2}" destId="{DDBDE16A-8809-434B-AEAF-1D394C68837E}" srcOrd="0" destOrd="0" presId="urn:microsoft.com/office/officeart/2005/8/layout/cycle6"/>
    <dgm:cxn modelId="{2E732B68-707B-4377-A7C2-19608E026EE0}" type="presOf" srcId="{FF3456C4-BABD-41A7-9BEC-ED1A26C3C6E7}" destId="{BF9328E2-63EA-4224-8E66-822094657D58}" srcOrd="0" destOrd="0" presId="urn:microsoft.com/office/officeart/2005/8/layout/cycle6"/>
    <dgm:cxn modelId="{2553E167-92B8-49CC-8026-56054F2FD404}" type="presOf" srcId="{4115B097-2990-43A6-A7D5-DC404BCC03E7}" destId="{D79D098A-1F6B-4D36-AC85-6CDDD4EB1F17}" srcOrd="0" destOrd="0" presId="urn:microsoft.com/office/officeart/2005/8/layout/cycle6"/>
    <dgm:cxn modelId="{7ABBD1FA-7BD7-4EA3-B8C6-DEA0E649E97F}" type="presOf" srcId="{1FC63FEC-4874-4F02-B413-A42CA624EF2C}" destId="{31F42BE8-7725-4D06-B918-156E416CC8E0}" srcOrd="0" destOrd="0" presId="urn:microsoft.com/office/officeart/2005/8/layout/cycle6"/>
    <dgm:cxn modelId="{342BF44F-CAE9-42D5-8222-8C29BFE40AA7}" srcId="{49557493-291C-475E-B8B6-A2675E1ECC22}" destId="{4115B097-2990-43A6-A7D5-DC404BCC03E7}" srcOrd="0" destOrd="0" parTransId="{4BE125C9-97CE-4B88-ABD3-260FF00B86FD}" sibTransId="{23F7811C-68CC-45A8-B288-D0D8FADFAC85}"/>
    <dgm:cxn modelId="{477500DD-5FD4-4F64-91BF-EEEEFAF557C0}" srcId="{49557493-291C-475E-B8B6-A2675E1ECC22}" destId="{AEAF9457-1A47-47FC-B51F-CA96C138DC23}" srcOrd="5" destOrd="0" parTransId="{51A66367-D643-432B-BCF2-FD004217857F}" sibTransId="{4FA1318F-78D0-419F-92FB-7D110E468E32}"/>
    <dgm:cxn modelId="{E9FA2CD9-3C41-425D-9868-74BBDD12A6EB}" type="presOf" srcId="{23F7811C-68CC-45A8-B288-D0D8FADFAC85}" destId="{85700687-A900-416B-AE38-C60934073018}" srcOrd="0" destOrd="0" presId="urn:microsoft.com/office/officeart/2005/8/layout/cycle6"/>
    <dgm:cxn modelId="{923CAF9C-CBF3-4181-B90A-C097EB0DF8B5}" type="presOf" srcId="{49557493-291C-475E-B8B6-A2675E1ECC22}" destId="{3BA9CDFD-FCBB-4CE8-8514-1A070D8ACBCD}" srcOrd="0" destOrd="0" presId="urn:microsoft.com/office/officeart/2005/8/layout/cycle6"/>
    <dgm:cxn modelId="{F0BBDE15-22B1-4D42-80A1-4728261A4D46}" type="presOf" srcId="{AEAF9457-1A47-47FC-B51F-CA96C138DC23}" destId="{B82163B0-CEAF-4155-9C30-56E3C64F57FD}" srcOrd="0" destOrd="0" presId="urn:microsoft.com/office/officeart/2005/8/layout/cycle6"/>
    <dgm:cxn modelId="{D4DD521D-DA36-4AAA-9484-E5E77DED8A20}" type="presOf" srcId="{2C0279DC-6976-43F6-AE3E-CBF90B75FB91}" destId="{7AD3F8D2-7593-42E6-BD72-704838EDFC5A}" srcOrd="0" destOrd="0" presId="urn:microsoft.com/office/officeart/2005/8/layout/cycle6"/>
    <dgm:cxn modelId="{16207836-5C03-49CF-A2CD-686FB1018CE6}" type="presParOf" srcId="{3BA9CDFD-FCBB-4CE8-8514-1A070D8ACBCD}" destId="{D79D098A-1F6B-4D36-AC85-6CDDD4EB1F17}" srcOrd="0" destOrd="0" presId="urn:microsoft.com/office/officeart/2005/8/layout/cycle6"/>
    <dgm:cxn modelId="{8C14C572-9F39-4DD6-B4A7-8B716E50D57D}" type="presParOf" srcId="{3BA9CDFD-FCBB-4CE8-8514-1A070D8ACBCD}" destId="{FE1BA102-0E25-4300-BE35-8E641428F4FA}" srcOrd="1" destOrd="0" presId="urn:microsoft.com/office/officeart/2005/8/layout/cycle6"/>
    <dgm:cxn modelId="{EB6D0F97-6D97-4F97-BBAE-06EF7278F557}" type="presParOf" srcId="{3BA9CDFD-FCBB-4CE8-8514-1A070D8ACBCD}" destId="{85700687-A900-416B-AE38-C60934073018}" srcOrd="2" destOrd="0" presId="urn:microsoft.com/office/officeart/2005/8/layout/cycle6"/>
    <dgm:cxn modelId="{D328D5DF-A25F-4913-83F9-E4B9901D4FDE}" type="presParOf" srcId="{3BA9CDFD-FCBB-4CE8-8514-1A070D8ACBCD}" destId="{7AD3F8D2-7593-42E6-BD72-704838EDFC5A}" srcOrd="3" destOrd="0" presId="urn:microsoft.com/office/officeart/2005/8/layout/cycle6"/>
    <dgm:cxn modelId="{CBD9F02D-D22C-4AB6-9165-660B7C961E23}" type="presParOf" srcId="{3BA9CDFD-FCBB-4CE8-8514-1A070D8ACBCD}" destId="{424881E7-2829-425F-83AB-162B82B99516}" srcOrd="4" destOrd="0" presId="urn:microsoft.com/office/officeart/2005/8/layout/cycle6"/>
    <dgm:cxn modelId="{2C354A6F-2D0D-4FA4-B35F-A7D42AE4B76B}" type="presParOf" srcId="{3BA9CDFD-FCBB-4CE8-8514-1A070D8ACBCD}" destId="{F323EAA5-62AF-44CC-8F1B-23959F36F4F0}" srcOrd="5" destOrd="0" presId="urn:microsoft.com/office/officeart/2005/8/layout/cycle6"/>
    <dgm:cxn modelId="{B90F138B-9748-4848-A09E-85A0C5C04A34}" type="presParOf" srcId="{3BA9CDFD-FCBB-4CE8-8514-1A070D8ACBCD}" destId="{CF4B1F02-0C0F-453A-A1EE-78ECE5E62E36}" srcOrd="6" destOrd="0" presId="urn:microsoft.com/office/officeart/2005/8/layout/cycle6"/>
    <dgm:cxn modelId="{880E686D-1D61-49DA-8214-4D1C0E370F5F}" type="presParOf" srcId="{3BA9CDFD-FCBB-4CE8-8514-1A070D8ACBCD}" destId="{A843D4E8-5848-4F76-BE03-5C48ECAEC65B}" srcOrd="7" destOrd="0" presId="urn:microsoft.com/office/officeart/2005/8/layout/cycle6"/>
    <dgm:cxn modelId="{82791BB8-E06A-4D68-9F4A-ACEF190872B2}" type="presParOf" srcId="{3BA9CDFD-FCBB-4CE8-8514-1A070D8ACBCD}" destId="{DDBDE16A-8809-434B-AEAF-1D394C68837E}" srcOrd="8" destOrd="0" presId="urn:microsoft.com/office/officeart/2005/8/layout/cycle6"/>
    <dgm:cxn modelId="{F10FE2B4-372D-4D74-AEDB-1D627F1465E7}" type="presParOf" srcId="{3BA9CDFD-FCBB-4CE8-8514-1A070D8ACBCD}" destId="{77BFE80B-95F7-4EC4-82C2-E9C98ADFF01E}" srcOrd="9" destOrd="0" presId="urn:microsoft.com/office/officeart/2005/8/layout/cycle6"/>
    <dgm:cxn modelId="{42D28CDA-19EE-4CE7-94B5-0E13F2A84A5C}" type="presParOf" srcId="{3BA9CDFD-FCBB-4CE8-8514-1A070D8ACBCD}" destId="{EDE17BAF-798F-4872-A836-F6CD39028475}" srcOrd="10" destOrd="0" presId="urn:microsoft.com/office/officeart/2005/8/layout/cycle6"/>
    <dgm:cxn modelId="{751BDDD2-2E1B-403E-A09E-86D2ACFAEA09}" type="presParOf" srcId="{3BA9CDFD-FCBB-4CE8-8514-1A070D8ACBCD}" destId="{DE031F99-EAAF-4741-BB5B-AC60F4D55924}" srcOrd="11" destOrd="0" presId="urn:microsoft.com/office/officeart/2005/8/layout/cycle6"/>
    <dgm:cxn modelId="{623314E2-7B6A-4472-B35E-6C6FE643DABC}" type="presParOf" srcId="{3BA9CDFD-FCBB-4CE8-8514-1A070D8ACBCD}" destId="{E2CB0B34-FCF7-4190-932C-3F646BD3DCF5}" srcOrd="12" destOrd="0" presId="urn:microsoft.com/office/officeart/2005/8/layout/cycle6"/>
    <dgm:cxn modelId="{1E3B0889-A426-4D0C-B185-795BAB909924}" type="presParOf" srcId="{3BA9CDFD-FCBB-4CE8-8514-1A070D8ACBCD}" destId="{1945500B-0253-44C5-A2A3-689FA8405500}" srcOrd="13" destOrd="0" presId="urn:microsoft.com/office/officeart/2005/8/layout/cycle6"/>
    <dgm:cxn modelId="{B4F54C4A-F03E-439E-96F7-958258947161}" type="presParOf" srcId="{3BA9CDFD-FCBB-4CE8-8514-1A070D8ACBCD}" destId="{BF9328E2-63EA-4224-8E66-822094657D58}" srcOrd="14" destOrd="0" presId="urn:microsoft.com/office/officeart/2005/8/layout/cycle6"/>
    <dgm:cxn modelId="{7BD99128-8107-4D23-A9F6-A57F89612B7D}" type="presParOf" srcId="{3BA9CDFD-FCBB-4CE8-8514-1A070D8ACBCD}" destId="{B82163B0-CEAF-4155-9C30-56E3C64F57FD}" srcOrd="15" destOrd="0" presId="urn:microsoft.com/office/officeart/2005/8/layout/cycle6"/>
    <dgm:cxn modelId="{E59E7BBF-BC56-44E8-B103-4F79490AF04E}" type="presParOf" srcId="{3BA9CDFD-FCBB-4CE8-8514-1A070D8ACBCD}" destId="{4EA0F615-4BAA-481A-B842-5527695544F8}" srcOrd="16" destOrd="0" presId="urn:microsoft.com/office/officeart/2005/8/layout/cycle6"/>
    <dgm:cxn modelId="{7FF9449D-7AD6-4821-A055-070181498F74}" type="presParOf" srcId="{3BA9CDFD-FCBB-4CE8-8514-1A070D8ACBCD}" destId="{4AE96D72-068A-4EBF-8D0C-D88121C10667}" srcOrd="17" destOrd="0" presId="urn:microsoft.com/office/officeart/2005/8/layout/cycle6"/>
    <dgm:cxn modelId="{6B2F1816-7385-4E2E-BFF1-C9788F4107CB}" type="presParOf" srcId="{3BA9CDFD-FCBB-4CE8-8514-1A070D8ACBCD}" destId="{5FE399AC-4577-412B-A1CF-AE506B609580}" srcOrd="18" destOrd="0" presId="urn:microsoft.com/office/officeart/2005/8/layout/cycle6"/>
    <dgm:cxn modelId="{A005979A-A0C7-4D38-9F49-50969F7F16EE}" type="presParOf" srcId="{3BA9CDFD-FCBB-4CE8-8514-1A070D8ACBCD}" destId="{9610CC44-73B1-4CD2-91BB-FE5F2D3B008D}" srcOrd="19" destOrd="0" presId="urn:microsoft.com/office/officeart/2005/8/layout/cycle6"/>
    <dgm:cxn modelId="{F985DE5C-7CF5-4ADF-A278-1E59936DEF15}" type="presParOf" srcId="{3BA9CDFD-FCBB-4CE8-8514-1A070D8ACBCD}" destId="{31F42BE8-7725-4D06-B918-156E416CC8E0}" srcOrd="20" destOrd="0" presId="urn:microsoft.com/office/officeart/2005/8/layout/cycle6"/>
  </dgm:cxnLst>
  <dgm:bg>
    <a:solidFill>
      <a:schemeClr val="accent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D098A-1F6B-4D36-AC85-6CDDD4EB1F17}">
      <dsp:nvSpPr>
        <dsp:cNvPr id="0" name=""/>
        <dsp:cNvSpPr/>
      </dsp:nvSpPr>
      <dsp:spPr>
        <a:xfrm>
          <a:off x="4924471" y="264473"/>
          <a:ext cx="2343056" cy="1620173"/>
        </a:xfrm>
        <a:prstGeom prst="round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Enforcement</a:t>
          </a:r>
        </a:p>
      </dsp:txBody>
      <dsp:txXfrm>
        <a:off x="5003561" y="343563"/>
        <a:ext cx="2184876" cy="1461993"/>
      </dsp:txXfrm>
    </dsp:sp>
    <dsp:sp modelId="{85700687-A900-416B-AE38-C60934073018}">
      <dsp:nvSpPr>
        <dsp:cNvPr id="0" name=""/>
        <dsp:cNvSpPr/>
      </dsp:nvSpPr>
      <dsp:spPr>
        <a:xfrm>
          <a:off x="6238356" y="602567"/>
          <a:ext cx="6090004" cy="6090004"/>
        </a:xfrm>
        <a:custGeom>
          <a:avLst/>
          <a:gdLst/>
          <a:ahLst/>
          <a:cxnLst/>
          <a:rect l="0" t="0" r="0" b="0"/>
          <a:pathLst>
            <a:path>
              <a:moveTo>
                <a:pt x="1039875" y="753385"/>
              </a:moveTo>
              <a:arcTo wR="3045002" hR="3045002" stAng="13728877" swAng="1591878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D3F8D2-7593-42E6-BD72-704838EDFC5A}">
      <dsp:nvSpPr>
        <dsp:cNvPr id="0" name=""/>
        <dsp:cNvSpPr/>
      </dsp:nvSpPr>
      <dsp:spPr>
        <a:xfrm>
          <a:off x="8074321" y="698045"/>
          <a:ext cx="2343056" cy="1620173"/>
        </a:xfrm>
        <a:prstGeom prst="round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Balancing Mobility &amp; Safety</a:t>
          </a:r>
        </a:p>
      </dsp:txBody>
      <dsp:txXfrm>
        <a:off x="8153411" y="777135"/>
        <a:ext cx="2184876" cy="1461993"/>
      </dsp:txXfrm>
    </dsp:sp>
    <dsp:sp modelId="{F323EAA5-62AF-44CC-8F1B-23959F36F4F0}">
      <dsp:nvSpPr>
        <dsp:cNvPr id="0" name=""/>
        <dsp:cNvSpPr/>
      </dsp:nvSpPr>
      <dsp:spPr>
        <a:xfrm>
          <a:off x="3893483" y="661284"/>
          <a:ext cx="6090004" cy="6090004"/>
        </a:xfrm>
        <a:custGeom>
          <a:avLst/>
          <a:gdLst/>
          <a:ahLst/>
          <a:cxnLst/>
          <a:rect l="0" t="0" r="0" b="0"/>
          <a:pathLst>
            <a:path>
              <a:moveTo>
                <a:pt x="5758470" y="1663290"/>
              </a:moveTo>
              <a:arcTo wR="3045002" hR="3045002" stAng="19980875" swAng="791451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B1F02-0C0F-453A-A1EE-78ECE5E62E36}">
      <dsp:nvSpPr>
        <dsp:cNvPr id="0" name=""/>
        <dsp:cNvSpPr/>
      </dsp:nvSpPr>
      <dsp:spPr>
        <a:xfrm>
          <a:off x="8765588" y="2987164"/>
          <a:ext cx="2343056" cy="1620173"/>
        </a:xfrm>
        <a:prstGeom prst="roundRect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Flexibility to Implement Safety</a:t>
          </a:r>
        </a:p>
      </dsp:txBody>
      <dsp:txXfrm>
        <a:off x="8844678" y="3066254"/>
        <a:ext cx="2184876" cy="1461993"/>
      </dsp:txXfrm>
    </dsp:sp>
    <dsp:sp modelId="{DDBDE16A-8809-434B-AEAF-1D394C68837E}">
      <dsp:nvSpPr>
        <dsp:cNvPr id="0" name=""/>
        <dsp:cNvSpPr/>
      </dsp:nvSpPr>
      <dsp:spPr>
        <a:xfrm>
          <a:off x="4884646" y="-837809"/>
          <a:ext cx="6090004" cy="6090004"/>
        </a:xfrm>
        <a:custGeom>
          <a:avLst/>
          <a:gdLst/>
          <a:ahLst/>
          <a:cxnLst/>
          <a:rect l="0" t="0" r="0" b="0"/>
          <a:pathLst>
            <a:path>
              <a:moveTo>
                <a:pt x="4907855" y="5453697"/>
              </a:moveTo>
              <a:arcTo wR="3045002" hR="3045002" stAng="3136926" swAng="1555620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FE80B-95F7-4EC4-82C2-E9C98ADFF01E}">
      <dsp:nvSpPr>
        <dsp:cNvPr id="0" name=""/>
        <dsp:cNvSpPr/>
      </dsp:nvSpPr>
      <dsp:spPr>
        <a:xfrm>
          <a:off x="6567068" y="5190760"/>
          <a:ext cx="2343056" cy="1620173"/>
        </a:xfrm>
        <a:prstGeom prst="roundRect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Education</a:t>
          </a:r>
        </a:p>
      </dsp:txBody>
      <dsp:txXfrm>
        <a:off x="6646158" y="5269850"/>
        <a:ext cx="2184876" cy="1461993"/>
      </dsp:txXfrm>
    </dsp:sp>
    <dsp:sp modelId="{DE031F99-EAAF-4741-BB5B-AC60F4D55924}">
      <dsp:nvSpPr>
        <dsp:cNvPr id="0" name=""/>
        <dsp:cNvSpPr/>
      </dsp:nvSpPr>
      <dsp:spPr>
        <a:xfrm>
          <a:off x="3131684" y="402425"/>
          <a:ext cx="6090004" cy="6090004"/>
        </a:xfrm>
        <a:custGeom>
          <a:avLst/>
          <a:gdLst/>
          <a:ahLst/>
          <a:cxnLst/>
          <a:rect l="0" t="0" r="0" b="0"/>
          <a:pathLst>
            <a:path>
              <a:moveTo>
                <a:pt x="3426301" y="6066036"/>
              </a:moveTo>
              <a:arcTo wR="3045002" hR="3045002" stAng="4968388" swAng="1016971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CB0B34-FCF7-4190-932C-3F646BD3DCF5}">
      <dsp:nvSpPr>
        <dsp:cNvPr id="0" name=""/>
        <dsp:cNvSpPr/>
      </dsp:nvSpPr>
      <dsp:spPr>
        <a:xfrm>
          <a:off x="3308626" y="5179347"/>
          <a:ext cx="2343056" cy="1620173"/>
        </a:xfrm>
        <a:prstGeom prst="roundRect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</a:p>
      </dsp:txBody>
      <dsp:txXfrm>
        <a:off x="3387716" y="5258437"/>
        <a:ext cx="2184876" cy="1461993"/>
      </dsp:txXfrm>
    </dsp:sp>
    <dsp:sp modelId="{BF9328E2-63EA-4224-8E66-822094657D58}">
      <dsp:nvSpPr>
        <dsp:cNvPr id="0" name=""/>
        <dsp:cNvSpPr/>
      </dsp:nvSpPr>
      <dsp:spPr>
        <a:xfrm>
          <a:off x="1238063" y="-849429"/>
          <a:ext cx="6090004" cy="6090004"/>
        </a:xfrm>
        <a:custGeom>
          <a:avLst/>
          <a:gdLst/>
          <a:ahLst/>
          <a:cxnLst/>
          <a:rect l="0" t="0" r="0" b="0"/>
          <a:pathLst>
            <a:path>
              <a:moveTo>
                <a:pt x="2423968" y="6026000"/>
              </a:moveTo>
              <a:arcTo wR="3045002" hR="3045002" stAng="6106089" swAng="1535792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2163B0-CEAF-4155-9C30-56E3C64F57FD}">
      <dsp:nvSpPr>
        <dsp:cNvPr id="0" name=""/>
        <dsp:cNvSpPr/>
      </dsp:nvSpPr>
      <dsp:spPr>
        <a:xfrm>
          <a:off x="1117787" y="2987157"/>
          <a:ext cx="2343056" cy="1620173"/>
        </a:xfrm>
        <a:prstGeom prst="roundRect">
          <a:avLst/>
        </a:prstGeom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Culture</a:t>
          </a:r>
        </a:p>
      </dsp:txBody>
      <dsp:txXfrm>
        <a:off x="1196877" y="3066247"/>
        <a:ext cx="2184876" cy="1461993"/>
      </dsp:txXfrm>
    </dsp:sp>
    <dsp:sp modelId="{4AE96D72-068A-4EBF-8D0C-D88121C10667}">
      <dsp:nvSpPr>
        <dsp:cNvPr id="0" name=""/>
        <dsp:cNvSpPr/>
      </dsp:nvSpPr>
      <dsp:spPr>
        <a:xfrm>
          <a:off x="2278167" y="498615"/>
          <a:ext cx="6090004" cy="6090004"/>
        </a:xfrm>
        <a:custGeom>
          <a:avLst/>
          <a:gdLst/>
          <a:ahLst/>
          <a:cxnLst/>
          <a:rect l="0" t="0" r="0" b="0"/>
          <a:pathLst>
            <a:path>
              <a:moveTo>
                <a:pt x="52587" y="2481538"/>
              </a:moveTo>
              <a:arcTo wR="3045002" hR="3045002" stAng="11439826" swAng="790099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399AC-4577-412B-A1CF-AE506B609580}">
      <dsp:nvSpPr>
        <dsp:cNvPr id="0" name=""/>
        <dsp:cNvSpPr/>
      </dsp:nvSpPr>
      <dsp:spPr>
        <a:xfrm>
          <a:off x="1774636" y="686574"/>
          <a:ext cx="2343056" cy="1620173"/>
        </a:xfrm>
        <a:prstGeom prst="roundRect">
          <a:avLst/>
        </a:prstGeom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Technology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3726" y="765664"/>
        <a:ext cx="2184876" cy="1461993"/>
      </dsp:txXfrm>
    </dsp:sp>
    <dsp:sp modelId="{31F42BE8-7725-4D06-B918-156E416CC8E0}">
      <dsp:nvSpPr>
        <dsp:cNvPr id="0" name=""/>
        <dsp:cNvSpPr/>
      </dsp:nvSpPr>
      <dsp:spPr>
        <a:xfrm>
          <a:off x="-156151" y="584931"/>
          <a:ext cx="6090004" cy="6090004"/>
        </a:xfrm>
        <a:custGeom>
          <a:avLst/>
          <a:gdLst/>
          <a:ahLst/>
          <a:cxnLst/>
          <a:rect l="0" t="0" r="0" b="0"/>
          <a:pathLst>
            <a:path>
              <a:moveTo>
                <a:pt x="3838962" y="105331"/>
              </a:moveTo>
              <a:arcTo wR="3045002" hR="3045002" stAng="17106847" swAng="1594182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6355914E-E2F5-4F8F-8A73-7FF00AB17C32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9B1A1EED-4F41-4244-9101-EAF0ABABA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4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MAA Conference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Wednesday, February 5, 2020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9:30 – 10:00 a.m.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Firekeepers Casino Hotel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11177 East Michigan Avenue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Emmet, MI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32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5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A1EED-4F41-4244-9101-EAF0ABABA9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376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5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52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39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A1EED-4F41-4244-9101-EAF0ABABA9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458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71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/>
            <a:fld id="{6632DCA7-C263-4164-849E-BE5E2BA9DE9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/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A9FCE52A-EC8A-4C44-8C03-37D52891C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64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2475" y="127000"/>
            <a:ext cx="5584825" cy="314166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586">
              <a:defRPr/>
            </a:pPr>
            <a:fld id="{A08E25E0-859F-4D69-9906-CBF8672A741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6586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0EA50029-C43E-427D-9378-5EB2E8B79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12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8863" y="0"/>
            <a:ext cx="4905375" cy="27590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586">
              <a:defRPr/>
            </a:pPr>
            <a:fld id="{A08E25E0-859F-4D69-9906-CBF8672A741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6586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211E6FAA-B4B6-4E75-ACAC-4732FEFD24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2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C9C48-E479-40B2-BF59-31861FD1E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594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586">
              <a:defRPr/>
            </a:pPr>
            <a:fld id="{A08E25E0-859F-4D69-9906-CBF8672A741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6586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9DCFB53E-E600-48B9-AE11-AD21BFF55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87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1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4446F4A0-C189-4842-8439-C4CC219E1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4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03188"/>
            <a:ext cx="4695825" cy="26416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40A4DF1-091B-411D-AA74-B00A704BE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FB7D7-14FF-4701-9519-7B0876DFE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BAA374C4-2779-4EBC-9860-E9B5E0E4F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59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669DD5F6-3325-4BBE-86F6-724C99756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1EED-4F41-4244-9101-EAF0ABABA9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70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A1EED-4F41-4244-9101-EAF0ABABA9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07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A1EED-4F41-4244-9101-EAF0ABABA9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77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gif"/><Relationship Id="rId3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E32F68-C568-4921-88E0-7EC588AC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0CE181-52C5-4551-9D90-2A16622EB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AF72CD-0E33-4078-A5DF-89ED25506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E4CFFE-0955-44C4-9627-0708E5B45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8A15-3582-4A4B-B695-6BE793187A5D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57AC8-A4B7-400E-B6D9-28F43371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4D8A75-6CCA-4D6D-AAF9-686A8F8E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3747-1731-42C6-8AFF-4F8C4D902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87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FEFA556B-0198-A746-A031-C547B02057F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13211" y="584197"/>
            <a:ext cx="10965578" cy="5130803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902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85800" y="2063396"/>
            <a:ext cx="10394707" cy="3311189"/>
          </a:xfrm>
        </p:spPr>
        <p:txBody>
          <a:bodyPr/>
          <a:lstStyle>
            <a:lvl1pPr>
              <a:defRPr cap="none"/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23" descr="HD-ShadowLong.png">
            <a:extLst>
              <a:ext uri="{FF2B5EF4-FFF2-40B4-BE49-F238E27FC236}">
                <a16:creationId xmlns:a16="http://schemas.microsoft.com/office/drawing/2014/main" xmlns="" id="{98343A08-3C94-5F48-BB26-7ECE7AE02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2062306"/>
            <a:ext cx="10498773" cy="38059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C194D13-3D77-EE4E-9D06-06986E1DB841}"/>
              </a:ext>
            </a:extLst>
          </p:cNvPr>
          <p:cNvSpPr/>
          <p:nvPr userDrawn="1"/>
        </p:nvSpPr>
        <p:spPr bwMode="ltGray">
          <a:xfrm>
            <a:off x="0" y="64935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35DD5B9-8F37-C74D-ADCD-9BB89A6DCF67}"/>
              </a:ext>
            </a:extLst>
          </p:cNvPr>
          <p:cNvCxnSpPr>
            <a:cxnSpLocks/>
          </p:cNvCxnSpPr>
          <p:nvPr userDrawn="1"/>
        </p:nvCxnSpPr>
        <p:spPr>
          <a:xfrm>
            <a:off x="-74213" y="206230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0FD760A-DA44-EC43-9F45-4E9780B2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792986"/>
            <a:ext cx="9613863" cy="10809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785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23" descr="HD-ShadowLong.png">
            <a:extLst>
              <a:ext uri="{FF2B5EF4-FFF2-40B4-BE49-F238E27FC236}">
                <a16:creationId xmlns:a16="http://schemas.microsoft.com/office/drawing/2014/main" xmlns="" id="{98343A08-3C94-5F48-BB26-7ECE7AE02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2062306"/>
            <a:ext cx="10498773" cy="38059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C194D13-3D77-EE4E-9D06-06986E1DB841}"/>
              </a:ext>
            </a:extLst>
          </p:cNvPr>
          <p:cNvSpPr/>
          <p:nvPr userDrawn="1"/>
        </p:nvSpPr>
        <p:spPr bwMode="ltGray">
          <a:xfrm>
            <a:off x="0" y="64935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35DD5B9-8F37-C74D-ADCD-9BB89A6DCF67}"/>
              </a:ext>
            </a:extLst>
          </p:cNvPr>
          <p:cNvCxnSpPr>
            <a:cxnSpLocks/>
          </p:cNvCxnSpPr>
          <p:nvPr userDrawn="1"/>
        </p:nvCxnSpPr>
        <p:spPr>
          <a:xfrm>
            <a:off x="-74213" y="206230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0FD760A-DA44-EC43-9F45-4E9780B2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792986"/>
            <a:ext cx="9613863" cy="10809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876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51745" y="1081148"/>
            <a:ext cx="5136278" cy="1080050"/>
          </a:xfrm>
        </p:spPr>
        <p:txBody>
          <a:bodyPr anchor="b">
            <a:no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1745" y="2466079"/>
            <a:ext cx="5136278" cy="104623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</a:t>
            </a:r>
          </a:p>
          <a:p>
            <a:r>
              <a:rPr lang="en-US" dirty="0"/>
              <a:t>Company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9B12772-F53F-FD47-96A0-0C0EF4343D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487" y="601911"/>
            <a:ext cx="5750513" cy="3720921"/>
          </a:xfrm>
          <a:prstGeom prst="rect">
            <a:avLst/>
          </a:prstGeom>
          <a:effectLst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0CBBEDF6-9FFE-4E41-97C3-30CB6140C4F4}"/>
              </a:ext>
            </a:extLst>
          </p:cNvPr>
          <p:cNvSpPr txBox="1">
            <a:spLocks/>
          </p:cNvSpPr>
          <p:nvPr userDrawn="1"/>
        </p:nvSpPr>
        <p:spPr>
          <a:xfrm>
            <a:off x="1" y="6179770"/>
            <a:ext cx="12192000" cy="502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spc="80" baseline="0" dirty="0">
                <a:latin typeface="Myriad Condensed" pitchFamily="2" charset="77"/>
              </a:rPr>
              <a:t>[Working </a:t>
            </a:r>
            <a:r>
              <a:rPr lang="en-US" sz="1600" b="1" spc="80" baseline="0" dirty="0">
                <a:latin typeface="Myriad Condensed" pitchFamily="2" charset="77"/>
              </a:rPr>
              <a:t>together</a:t>
            </a:r>
            <a:r>
              <a:rPr lang="en-US" sz="1400" b="1" spc="80" baseline="0" dirty="0">
                <a:latin typeface="Myriad Condensed" pitchFamily="2" charset="77"/>
              </a:rPr>
              <a:t>, MDOT and the heavy construction industry are advancing our culture and practices to put SAFETY FIRST in Michigan’s work zones.]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464086E6-00E6-0643-A26C-DEF45B1DF0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1745" y="3997569"/>
            <a:ext cx="5136277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4B6BE11-B6E1-3748-9384-064DC2E0A4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0962" y="4908261"/>
            <a:ext cx="1891246" cy="4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>
            <a:lvl1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>
            <a:lvl1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7" name="Picture 26" descr="HD-ShadowLong.png">
            <a:extLst>
              <a:ext uri="{FF2B5EF4-FFF2-40B4-BE49-F238E27FC236}">
                <a16:creationId xmlns:a16="http://schemas.microsoft.com/office/drawing/2014/main" xmlns="" id="{EF3B79CC-81E5-B44E-BDFD-E95020B0F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2062306"/>
            <a:ext cx="10498773" cy="3805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D7C52E9-E912-6B4B-9849-9DCF9BBCC05A}"/>
              </a:ext>
            </a:extLst>
          </p:cNvPr>
          <p:cNvSpPr/>
          <p:nvPr userDrawn="1"/>
        </p:nvSpPr>
        <p:spPr bwMode="ltGray">
          <a:xfrm>
            <a:off x="0" y="64935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5038118-EAF7-7C41-AB17-1FC89CB5EE97}"/>
              </a:ext>
            </a:extLst>
          </p:cNvPr>
          <p:cNvCxnSpPr>
            <a:cxnSpLocks/>
          </p:cNvCxnSpPr>
          <p:nvPr userDrawn="1"/>
        </p:nvCxnSpPr>
        <p:spPr>
          <a:xfrm>
            <a:off x="-74213" y="206230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D21F46CD-511D-0345-9EE4-8DCAA721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792986"/>
            <a:ext cx="9613863" cy="10809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236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xmlns="" id="{8C89D5FD-BBA1-E047-B2AC-BC8A2514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2062306"/>
            <a:ext cx="10498773" cy="3805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16B55D3-EFBC-554D-BA85-102FDF2EF91C}"/>
              </a:ext>
            </a:extLst>
          </p:cNvPr>
          <p:cNvSpPr/>
          <p:nvPr userDrawn="1"/>
        </p:nvSpPr>
        <p:spPr bwMode="ltGray">
          <a:xfrm>
            <a:off x="0" y="64935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4862592-3D82-E744-9608-8F8B0578F79C}"/>
              </a:ext>
            </a:extLst>
          </p:cNvPr>
          <p:cNvCxnSpPr>
            <a:cxnSpLocks/>
          </p:cNvCxnSpPr>
          <p:nvPr userDrawn="1"/>
        </p:nvCxnSpPr>
        <p:spPr>
          <a:xfrm>
            <a:off x="-74213" y="206230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620" y="2336873"/>
            <a:ext cx="4700058" cy="693135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118908"/>
            <a:ext cx="4698355" cy="2906179"/>
          </a:xfrm>
        </p:spPr>
        <p:txBody>
          <a:bodyPr/>
          <a:lstStyle>
            <a:lvl1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4123" y="2336873"/>
            <a:ext cx="4700059" cy="6920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118908"/>
            <a:ext cx="4700059" cy="2906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E24226-67EF-3944-B18C-F36E993D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9" y="792986"/>
            <a:ext cx="9613863" cy="10809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613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>
            <a:lvl1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>
                  <a:lumMod val="9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8AF9E6-8C94-034E-AD9E-9AC508D5EB35}"/>
              </a:ext>
            </a:extLst>
          </p:cNvPr>
          <p:cNvSpPr/>
          <p:nvPr userDrawn="1"/>
        </p:nvSpPr>
        <p:spPr bwMode="ltGray">
          <a:xfrm>
            <a:off x="0" y="64935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 descr="HD-ShadowLong.png">
            <a:extLst>
              <a:ext uri="{FF2B5EF4-FFF2-40B4-BE49-F238E27FC236}">
                <a16:creationId xmlns:a16="http://schemas.microsoft.com/office/drawing/2014/main" xmlns="" id="{A21ACD27-7AF9-FA48-9E88-1D2F0816E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2062306"/>
            <a:ext cx="10498773" cy="38059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6B3D6C7-666D-E546-884B-57C9520F170F}"/>
              </a:ext>
            </a:extLst>
          </p:cNvPr>
          <p:cNvCxnSpPr>
            <a:cxnSpLocks/>
          </p:cNvCxnSpPr>
          <p:nvPr userDrawn="1"/>
        </p:nvCxnSpPr>
        <p:spPr>
          <a:xfrm>
            <a:off x="-74213" y="206230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C3542C9-16F7-664E-8998-6418C87E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17" y="792986"/>
            <a:ext cx="9613861" cy="108093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947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9FF85E-B38C-B544-9DDB-8D62E1B8301D}"/>
              </a:ext>
            </a:extLst>
          </p:cNvPr>
          <p:cNvSpPr/>
          <p:nvPr userDrawn="1"/>
        </p:nvSpPr>
        <p:spPr bwMode="ltGray">
          <a:xfrm>
            <a:off x="0" y="64935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 descr="HD-ShadowLong.png">
            <a:extLst>
              <a:ext uri="{FF2B5EF4-FFF2-40B4-BE49-F238E27FC236}">
                <a16:creationId xmlns:a16="http://schemas.microsoft.com/office/drawing/2014/main" xmlns="" id="{5786CE6D-958D-A24A-ACEA-9D2FD4C0E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2062306"/>
            <a:ext cx="10498773" cy="38059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36C4F70-4E26-B14D-8845-918A89EF60CA}"/>
              </a:ext>
            </a:extLst>
          </p:cNvPr>
          <p:cNvCxnSpPr>
            <a:cxnSpLocks/>
          </p:cNvCxnSpPr>
          <p:nvPr userDrawn="1"/>
        </p:nvCxnSpPr>
        <p:spPr>
          <a:xfrm>
            <a:off x="-74213" y="206230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929B25C-054C-8341-AFEE-BC53F4761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92986"/>
            <a:ext cx="9613861" cy="108093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9239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D-ShadowLong.png">
            <a:extLst>
              <a:ext uri="{FF2B5EF4-FFF2-40B4-BE49-F238E27FC236}">
                <a16:creationId xmlns:a16="http://schemas.microsoft.com/office/drawing/2014/main" xmlns="" id="{B3D13A80-5AAC-EF43-AFB9-0D267CD41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5943126"/>
            <a:ext cx="10498773" cy="3805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542739-8E48-C442-B1CE-FBB18F878FD4}"/>
              </a:ext>
            </a:extLst>
          </p:cNvPr>
          <p:cNvSpPr/>
          <p:nvPr userDrawn="1"/>
        </p:nvSpPr>
        <p:spPr bwMode="ltGray">
          <a:xfrm>
            <a:off x="0" y="453017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9C5EFD4-7BDD-884D-B231-3F1BC0A12EFB}"/>
              </a:ext>
            </a:extLst>
          </p:cNvPr>
          <p:cNvCxnSpPr>
            <a:cxnSpLocks/>
          </p:cNvCxnSpPr>
          <p:nvPr userDrawn="1"/>
        </p:nvCxnSpPr>
        <p:spPr>
          <a:xfrm>
            <a:off x="-74213" y="594312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EB23BA0-8216-2545-A0E2-A4A9B344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9" y="4648115"/>
            <a:ext cx="9613862" cy="588535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7362D2EB-1B1F-104A-ABB0-AA5DF8580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0" y="5389049"/>
            <a:ext cx="9613862" cy="376751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110130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HD-ShadowLong.png">
            <a:extLst>
              <a:ext uri="{FF2B5EF4-FFF2-40B4-BE49-F238E27FC236}">
                <a16:creationId xmlns:a16="http://schemas.microsoft.com/office/drawing/2014/main" xmlns="" id="{C5410850-BD01-C44E-8E62-D5481E135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6132699"/>
            <a:ext cx="10439400" cy="38059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C3BA853-2D9F-DE40-A358-35D55D3050F2}"/>
              </a:ext>
            </a:extLst>
          </p:cNvPr>
          <p:cNvSpPr/>
          <p:nvPr userDrawn="1"/>
        </p:nvSpPr>
        <p:spPr bwMode="ltGray">
          <a:xfrm>
            <a:off x="889000" y="761999"/>
            <a:ext cx="10439400" cy="537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978" y="1406199"/>
            <a:ext cx="8718877" cy="3051501"/>
          </a:xfrm>
        </p:spPr>
        <p:txBody>
          <a:bodyPr anchor="ctr"/>
          <a:lstStyle>
            <a:lvl1pPr algn="ctr">
              <a:defRPr sz="32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2309276" y="4979910"/>
            <a:ext cx="8156579" cy="630578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 - Click to edit Master text styles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4677" y="1327536"/>
            <a:ext cx="6096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b="1" dirty="0">
                <a:solidFill>
                  <a:schemeClr val="tx1">
                    <a:lumMod val="95000"/>
                  </a:schemeClr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03955" y="4335823"/>
            <a:ext cx="6096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b="1" dirty="0">
                <a:solidFill>
                  <a:schemeClr val="tx1">
                    <a:lumMod val="95000"/>
                  </a:schemeClr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676730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934023D-D326-DF48-B712-EF0BF5B92734}"/>
              </a:ext>
            </a:extLst>
          </p:cNvPr>
          <p:cNvSpPr/>
          <p:nvPr userDrawn="1"/>
        </p:nvSpPr>
        <p:spPr bwMode="ltGray">
          <a:xfrm>
            <a:off x="0" y="64935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 descr="HD-ShadowLong.png">
            <a:extLst>
              <a:ext uri="{FF2B5EF4-FFF2-40B4-BE49-F238E27FC236}">
                <a16:creationId xmlns:a16="http://schemas.microsoft.com/office/drawing/2014/main" xmlns="" id="{2CF65C98-EB1E-704A-93BD-1D2401EFB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2062306"/>
            <a:ext cx="10498773" cy="38059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DC4B12A-06FE-4949-8930-3B6AC3D445FA}"/>
              </a:ext>
            </a:extLst>
          </p:cNvPr>
          <p:cNvCxnSpPr>
            <a:cxnSpLocks/>
          </p:cNvCxnSpPr>
          <p:nvPr userDrawn="1"/>
        </p:nvCxnSpPr>
        <p:spPr>
          <a:xfrm>
            <a:off x="-74213" y="206230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3480A24-C6B8-434C-A5D8-8B8AB3806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59" y="792986"/>
            <a:ext cx="9613861" cy="1080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9239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BF91ED3-4CAB-A643-9898-752EBAB362D5}"/>
              </a:ext>
            </a:extLst>
          </p:cNvPr>
          <p:cNvSpPr/>
          <p:nvPr userDrawn="1"/>
        </p:nvSpPr>
        <p:spPr bwMode="ltGray">
          <a:xfrm>
            <a:off x="0" y="649356"/>
            <a:ext cx="10424531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 descr="HD-ShadowLong.png">
            <a:extLst>
              <a:ext uri="{FF2B5EF4-FFF2-40B4-BE49-F238E27FC236}">
                <a16:creationId xmlns:a16="http://schemas.microsoft.com/office/drawing/2014/main" xmlns="" id="{1F74BE53-6193-464B-94D7-0351892614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2" y="2062306"/>
            <a:ext cx="10498773" cy="38059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8D2B908-5BAE-FC4B-BC94-CE0608174A88}"/>
              </a:ext>
            </a:extLst>
          </p:cNvPr>
          <p:cNvCxnSpPr>
            <a:cxnSpLocks/>
          </p:cNvCxnSpPr>
          <p:nvPr userDrawn="1"/>
        </p:nvCxnSpPr>
        <p:spPr>
          <a:xfrm>
            <a:off x="-74213" y="2062306"/>
            <a:ext cx="10498773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E76E8D08-FBBA-BD4B-A70C-6879F0D5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92986"/>
            <a:ext cx="9613861" cy="1080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678042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0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00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5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10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93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62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3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6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85800"/>
            <a:ext cx="10396882" cy="115814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18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38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0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2/3/20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172865-FBF0-458A-BAFF-4F75173770F5}" type="datetimeFigureOut">
              <a:rPr lang="en-US" smtClean="0"/>
              <a:pPr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85" r:id="rId18"/>
    <p:sldLayoutId id="2147483686" r:id="rId19"/>
    <p:sldLayoutId id="2147483687" r:id="rId20"/>
    <p:sldLayoutId id="2147483688" r:id="rId21"/>
    <p:sldLayoutId id="2147483671" r:id="rId22"/>
    <p:sldLayoutId id="2147483674" r:id="rId23"/>
    <p:sldLayoutId id="2147483675" r:id="rId24"/>
    <p:sldLayoutId id="2147483678" r:id="rId25"/>
    <p:sldLayoutId id="2147483679" r:id="rId26"/>
    <p:sldLayoutId id="2147483680" r:id="rId27"/>
    <p:sldLayoutId id="2147483682" r:id="rId28"/>
    <p:sldLayoutId id="2147483683" r:id="rId29"/>
    <p:sldLayoutId id="2147483684" r:id="rId30"/>
    <p:sldLayoutId id="2147483701" r:id="rId3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 cap="none" baseline="0">
          <a:solidFill>
            <a:schemeClr val="accent1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400" kern="1200" cap="none" baseline="0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7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0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2.gi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jpeg"/><Relationship Id="rId5" Type="http://schemas.openxmlformats.org/officeDocument/2006/relationships/image" Target="../media/image35.jp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F76B2-CFCA-48FF-9EC9-EBE557DF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2020 MDOT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7D0A67-81A0-4308-BCB4-B3A399F6D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3007896"/>
            <a:ext cx="6345301" cy="271133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Michigan Aggregates Association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February 5, 2020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Kratofil, PE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Chief Operations Officer &amp; Chief Engineer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 Department of Transportation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B964E4BB-F4B7-40EC-9474-B301EE7AC3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3100" b="4157"/>
          <a:stretch/>
        </p:blipFill>
        <p:spPr>
          <a:xfrm>
            <a:off x="7799942" y="151998"/>
            <a:ext cx="3951880" cy="5506834"/>
          </a:xfrm>
        </p:spPr>
      </p:pic>
    </p:spTree>
    <p:extLst>
      <p:ext uri="{BB962C8B-B14F-4D97-AF65-F5344CB8AC3E}">
        <p14:creationId xmlns:p14="http://schemas.microsoft.com/office/powerpoint/2010/main" val="20615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asphalt paving michigan freeway">
            <a:extLst>
              <a:ext uri="{FF2B5EF4-FFF2-40B4-BE49-F238E27FC236}">
                <a16:creationId xmlns:a16="http://schemas.microsoft.com/office/drawing/2014/main" xmlns="" id="{A74B03F6-B994-456E-8942-E79C25095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8" b="1"/>
          <a:stretch/>
        </p:blipFill>
        <p:spPr bwMode="auto">
          <a:xfrm rot="21420000">
            <a:off x="4662034" y="-206568"/>
            <a:ext cx="7703959" cy="7254838"/>
          </a:xfrm>
          <a:custGeom>
            <a:avLst/>
            <a:gdLst>
              <a:gd name="connsiteX0" fmla="*/ 0 w 7703959"/>
              <a:gd name="connsiteY0" fmla="*/ 0 h 7254838"/>
              <a:gd name="connsiteX1" fmla="*/ 7703959 w 7703959"/>
              <a:gd name="connsiteY1" fmla="*/ 403747 h 7254838"/>
              <a:gd name="connsiteX2" fmla="*/ 7344909 w 7703959"/>
              <a:gd name="connsiteY2" fmla="*/ 7254838 h 7254838"/>
              <a:gd name="connsiteX3" fmla="*/ 0 w 7703959"/>
              <a:gd name="connsiteY3" fmla="*/ 6869908 h 72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959" h="7254838">
                <a:moveTo>
                  <a:pt x="0" y="0"/>
                </a:moveTo>
                <a:lnTo>
                  <a:pt x="7703959" y="403747"/>
                </a:lnTo>
                <a:lnTo>
                  <a:pt x="7344909" y="7254838"/>
                </a:lnTo>
                <a:lnTo>
                  <a:pt x="0" y="68699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22">
            <a:extLst>
              <a:ext uri="{FF2B5EF4-FFF2-40B4-BE49-F238E27FC236}">
                <a16:creationId xmlns:a16="http://schemas.microsoft.com/office/drawing/2014/main" xmlns="" id="{4F27DB7C-330C-42C9-8A53-5C046CD3B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665278" y="615132"/>
            <a:ext cx="7679541" cy="5638801"/>
          </a:xfrm>
          <a:custGeom>
            <a:avLst/>
            <a:gdLst>
              <a:gd name="connsiteX0" fmla="*/ 7679541 w 7679541"/>
              <a:gd name="connsiteY0" fmla="*/ 0 h 5638801"/>
              <a:gd name="connsiteX1" fmla="*/ 7384024 w 7679541"/>
              <a:gd name="connsiteY1" fmla="*/ 5638801 h 5638801"/>
              <a:gd name="connsiteX2" fmla="*/ 0 w 7679541"/>
              <a:gd name="connsiteY2" fmla="*/ 5638800 h 5638801"/>
              <a:gd name="connsiteX3" fmla="*/ 0 w 7679541"/>
              <a:gd name="connsiteY3" fmla="*/ 0 h 56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9541" h="5638801">
                <a:moveTo>
                  <a:pt x="7679541" y="0"/>
                </a:moveTo>
                <a:lnTo>
                  <a:pt x="7384024" y="5638801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1196AE-271E-4138-B954-7DCBAB903F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46" r="15167" b="1"/>
          <a:stretch/>
        </p:blipFill>
        <p:spPr>
          <a:xfrm rot="21420000">
            <a:off x="-175958" y="-112724"/>
            <a:ext cx="4839750" cy="7104732"/>
          </a:xfrm>
          <a:custGeom>
            <a:avLst/>
            <a:gdLst>
              <a:gd name="connsiteX0" fmla="*/ 359050 w 4839750"/>
              <a:gd name="connsiteY0" fmla="*/ 0 h 7104732"/>
              <a:gd name="connsiteX1" fmla="*/ 4839749 w 4839750"/>
              <a:gd name="connsiteY1" fmla="*/ 234824 h 7104732"/>
              <a:gd name="connsiteX2" fmla="*/ 4839750 w 4839750"/>
              <a:gd name="connsiteY2" fmla="*/ 7104732 h 7104732"/>
              <a:gd name="connsiteX3" fmla="*/ 0 w 4839750"/>
              <a:gd name="connsiteY3" fmla="*/ 6851091 h 710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9750" h="7104732">
                <a:moveTo>
                  <a:pt x="359050" y="0"/>
                </a:moveTo>
                <a:lnTo>
                  <a:pt x="4839749" y="234824"/>
                </a:lnTo>
                <a:lnTo>
                  <a:pt x="4839750" y="7104732"/>
                </a:lnTo>
                <a:lnTo>
                  <a:pt x="0" y="6851091"/>
                </a:lnTo>
                <a:close/>
              </a:path>
            </a:pathLst>
          </a:cu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2EFF0CC-386C-495F-BC9C-F3658E7D65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145738" y="1097292"/>
            <a:ext cx="6454820" cy="429794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chemeClr val="bg1"/>
                </a:solidFill>
              </a:rPr>
              <a:t>Invests bond financing in 49 long-term fix projects in 3 main categories:</a:t>
            </a:r>
          </a:p>
          <a:p>
            <a:pPr marL="914400" lvl="1" indent="-457200">
              <a:lnSpc>
                <a:spcPct val="11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Finances </a:t>
            </a:r>
            <a:r>
              <a:rPr lang="en-US" sz="3200" b="1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 long-term fix projects already in the 5 Year Program.</a:t>
            </a:r>
          </a:p>
          <a:p>
            <a:pPr marL="914400" lvl="1" indent="-457200">
              <a:lnSpc>
                <a:spcPct val="11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Increases the scope of </a:t>
            </a:r>
            <a:r>
              <a:rPr lang="en-US" sz="3200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 existing projects in the 5 Year Program to long-term fixes.</a:t>
            </a:r>
          </a:p>
          <a:p>
            <a:pPr marL="914400" lvl="1" indent="-457200">
              <a:lnSpc>
                <a:spcPct val="11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Adds </a:t>
            </a:r>
            <a:r>
              <a:rPr lang="en-US" sz="3200" b="1" dirty="0">
                <a:solidFill>
                  <a:schemeClr val="bg1"/>
                </a:solidFill>
              </a:rPr>
              <a:t>26</a:t>
            </a:r>
            <a:r>
              <a:rPr lang="en-US" dirty="0">
                <a:solidFill>
                  <a:schemeClr val="bg1"/>
                </a:solidFill>
              </a:rPr>
              <a:t> new, long-term fix projects to the 5 Year Program</a:t>
            </a:r>
          </a:p>
        </p:txBody>
      </p:sp>
    </p:spTree>
    <p:extLst>
      <p:ext uri="{BB962C8B-B14F-4D97-AF65-F5344CB8AC3E}">
        <p14:creationId xmlns:p14="http://schemas.microsoft.com/office/powerpoint/2010/main" val="33657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74B03F6-B994-456E-8942-E79C2509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 rot="21420000">
            <a:off x="4662034" y="-181809"/>
            <a:ext cx="7703959" cy="7205319"/>
          </a:xfrm>
          <a:custGeom>
            <a:avLst/>
            <a:gdLst>
              <a:gd name="connsiteX0" fmla="*/ 0 w 7703959"/>
              <a:gd name="connsiteY0" fmla="*/ 0 h 7254838"/>
              <a:gd name="connsiteX1" fmla="*/ 7703959 w 7703959"/>
              <a:gd name="connsiteY1" fmla="*/ 403747 h 7254838"/>
              <a:gd name="connsiteX2" fmla="*/ 7344909 w 7703959"/>
              <a:gd name="connsiteY2" fmla="*/ 7254838 h 7254838"/>
              <a:gd name="connsiteX3" fmla="*/ 0 w 7703959"/>
              <a:gd name="connsiteY3" fmla="*/ 6869908 h 72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959" h="7254838">
                <a:moveTo>
                  <a:pt x="0" y="0"/>
                </a:moveTo>
                <a:lnTo>
                  <a:pt x="7703959" y="403747"/>
                </a:lnTo>
                <a:lnTo>
                  <a:pt x="7344909" y="7254838"/>
                </a:lnTo>
                <a:lnTo>
                  <a:pt x="0" y="68699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22">
            <a:extLst>
              <a:ext uri="{FF2B5EF4-FFF2-40B4-BE49-F238E27FC236}">
                <a16:creationId xmlns:a16="http://schemas.microsoft.com/office/drawing/2014/main" xmlns="" id="{4F27DB7C-330C-42C9-8A53-5C046CD3B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665278" y="615132"/>
            <a:ext cx="7679541" cy="5638801"/>
          </a:xfrm>
          <a:custGeom>
            <a:avLst/>
            <a:gdLst>
              <a:gd name="connsiteX0" fmla="*/ 7679541 w 7679541"/>
              <a:gd name="connsiteY0" fmla="*/ 0 h 5638801"/>
              <a:gd name="connsiteX1" fmla="*/ 7384024 w 7679541"/>
              <a:gd name="connsiteY1" fmla="*/ 5638801 h 5638801"/>
              <a:gd name="connsiteX2" fmla="*/ 0 w 7679541"/>
              <a:gd name="connsiteY2" fmla="*/ 5638800 h 5638801"/>
              <a:gd name="connsiteX3" fmla="*/ 0 w 7679541"/>
              <a:gd name="connsiteY3" fmla="*/ 0 h 56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9541" h="5638801">
                <a:moveTo>
                  <a:pt x="7679541" y="0"/>
                </a:moveTo>
                <a:lnTo>
                  <a:pt x="7384024" y="5638801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1196AE-271E-4138-B954-7DCBAB903F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46" r="15167" b="1"/>
          <a:stretch/>
        </p:blipFill>
        <p:spPr>
          <a:xfrm rot="21420000">
            <a:off x="-175958" y="-112724"/>
            <a:ext cx="4839750" cy="7104732"/>
          </a:xfrm>
          <a:custGeom>
            <a:avLst/>
            <a:gdLst>
              <a:gd name="connsiteX0" fmla="*/ 359050 w 4839750"/>
              <a:gd name="connsiteY0" fmla="*/ 0 h 7104732"/>
              <a:gd name="connsiteX1" fmla="*/ 4839749 w 4839750"/>
              <a:gd name="connsiteY1" fmla="*/ 234824 h 7104732"/>
              <a:gd name="connsiteX2" fmla="*/ 4839750 w 4839750"/>
              <a:gd name="connsiteY2" fmla="*/ 7104732 h 7104732"/>
              <a:gd name="connsiteX3" fmla="*/ 0 w 4839750"/>
              <a:gd name="connsiteY3" fmla="*/ 6851091 h 710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9750" h="7104732">
                <a:moveTo>
                  <a:pt x="359050" y="0"/>
                </a:moveTo>
                <a:lnTo>
                  <a:pt x="4839749" y="234824"/>
                </a:lnTo>
                <a:lnTo>
                  <a:pt x="4839750" y="7104732"/>
                </a:lnTo>
                <a:lnTo>
                  <a:pt x="0" y="6851091"/>
                </a:lnTo>
                <a:close/>
              </a:path>
            </a:pathLst>
          </a:cu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2EFF0CC-386C-495F-BC9C-F3658E7D65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155730" y="1088877"/>
            <a:ext cx="6766183" cy="4687969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chemeClr val="bg1"/>
                </a:solidFill>
              </a:rPr>
              <a:t>The bond financing of existing 5 Year Program Projects (categories 1 &amp; 2) creates a backfill opportunity of $1.026 B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Covers as many miles as possible, mostly resurfacing projects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Addresses condition goals &amp; federal performance measures 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Aligns with MDOT’s asset management plan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Adds </a:t>
            </a:r>
            <a:r>
              <a:rPr lang="en-US" sz="3200" b="1" dirty="0">
                <a:solidFill>
                  <a:schemeClr val="bg1"/>
                </a:solidFill>
              </a:rPr>
              <a:t>73</a:t>
            </a:r>
            <a:r>
              <a:rPr lang="en-US" sz="2200" dirty="0">
                <a:solidFill>
                  <a:schemeClr val="bg1"/>
                </a:solidFill>
              </a:rPr>
              <a:t> new projects on high volume roads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Aligns bridge work with bond projects to maximize our corridor approach </a:t>
            </a:r>
          </a:p>
        </p:txBody>
      </p:sp>
    </p:spTree>
    <p:extLst>
      <p:ext uri="{BB962C8B-B14F-4D97-AF65-F5344CB8AC3E}">
        <p14:creationId xmlns:p14="http://schemas.microsoft.com/office/powerpoint/2010/main" val="371581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xmlns="" id="{B2182EE1-2D01-46D0-BD09-B5EBC1A4E7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646759"/>
              </p:ext>
            </p:extLst>
          </p:nvPr>
        </p:nvGraphicFramePr>
        <p:xfrm>
          <a:off x="541420" y="324852"/>
          <a:ext cx="10864515" cy="5375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644B51-49F1-46DE-A41D-E53333B6B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92" y="5697953"/>
            <a:ext cx="1034876" cy="10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CB5C892-7A75-4420-AA4F-A08C7198E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536565"/>
              </p:ext>
            </p:extLst>
          </p:nvPr>
        </p:nvGraphicFramePr>
        <p:xfrm>
          <a:off x="333386" y="854558"/>
          <a:ext cx="4407051" cy="4152402"/>
        </p:xfrm>
        <a:graphic>
          <a:graphicData uri="http://schemas.openxmlformats.org/drawingml/2006/table">
            <a:tbl>
              <a:tblPr firstRow="1" firstCol="1" bandRow="1"/>
              <a:tblGrid>
                <a:gridCol w="11721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6416">
                  <a:extLst>
                    <a:ext uri="{9D8B030D-6E8A-4147-A177-3AD203B41FA5}">
                      <a16:colId xmlns:a16="http://schemas.microsoft.com/office/drawing/2014/main" xmlns="" val="1703221193"/>
                    </a:ext>
                  </a:extLst>
                </a:gridCol>
                <a:gridCol w="15264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64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   Region  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Average Vehicles Per Day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4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Original 5 Year Program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Bond Program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Bay 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20,310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45,582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9238720"/>
                  </a:ext>
                </a:extLst>
              </a:tr>
              <a:tr h="346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Grand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23,731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24,257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3767801"/>
                  </a:ext>
                </a:extLst>
              </a:tr>
              <a:tr h="360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North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12,139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9267140"/>
                  </a:ext>
                </a:extLst>
              </a:tr>
              <a:tr h="365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Metro 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88,127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137,500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7178393"/>
                  </a:ext>
                </a:extLst>
              </a:tr>
              <a:tr h="365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Southwest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31,829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44,550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3976350"/>
                  </a:ext>
                </a:extLst>
              </a:tr>
              <a:tr h="3749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Superior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6,975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3100285"/>
                  </a:ext>
                </a:extLst>
              </a:tr>
              <a:tr h="3749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University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38,506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45,204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60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 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35,878</a:t>
                      </a: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62,213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9097144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xmlns="" id="{EA18639C-5A62-4049-A5A8-549B02CD3D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685925"/>
              </p:ext>
            </p:extLst>
          </p:nvPr>
        </p:nvGraphicFramePr>
        <p:xfrm>
          <a:off x="3667035" y="1036930"/>
          <a:ext cx="9358469" cy="389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F14CA7-0225-4B6E-8E18-B421EDAE1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92" y="5697953"/>
            <a:ext cx="1034876" cy="10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57F2D5-651B-4E58-8C55-51A35EBA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93" y="244549"/>
            <a:ext cx="4773535" cy="6177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43B0FA-F07C-4AB0-9A95-5DA70F1BD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554" y="244550"/>
            <a:ext cx="4773535" cy="6177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62278E-C919-4929-8C7C-2601D6859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92" y="5697953"/>
            <a:ext cx="1034876" cy="10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74B03F6-B994-456E-8942-E79C2509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 rot="21420000">
            <a:off x="2449393" y="-624782"/>
            <a:ext cx="10301055" cy="7725792"/>
          </a:xfrm>
          <a:custGeom>
            <a:avLst/>
            <a:gdLst>
              <a:gd name="connsiteX0" fmla="*/ 0 w 7703959"/>
              <a:gd name="connsiteY0" fmla="*/ 0 h 7254838"/>
              <a:gd name="connsiteX1" fmla="*/ 7703959 w 7703959"/>
              <a:gd name="connsiteY1" fmla="*/ 403747 h 7254838"/>
              <a:gd name="connsiteX2" fmla="*/ 7344909 w 7703959"/>
              <a:gd name="connsiteY2" fmla="*/ 7254838 h 7254838"/>
              <a:gd name="connsiteX3" fmla="*/ 0 w 7703959"/>
              <a:gd name="connsiteY3" fmla="*/ 6869908 h 72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959" h="7254838">
                <a:moveTo>
                  <a:pt x="0" y="0"/>
                </a:moveTo>
                <a:lnTo>
                  <a:pt x="7703959" y="403747"/>
                </a:lnTo>
                <a:lnTo>
                  <a:pt x="7344909" y="7254838"/>
                </a:lnTo>
                <a:lnTo>
                  <a:pt x="0" y="68699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22">
            <a:extLst>
              <a:ext uri="{FF2B5EF4-FFF2-40B4-BE49-F238E27FC236}">
                <a16:creationId xmlns:a16="http://schemas.microsoft.com/office/drawing/2014/main" xmlns="" id="{4F27DB7C-330C-42C9-8A53-5C046CD3B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665278" y="615132"/>
            <a:ext cx="7679541" cy="5638801"/>
          </a:xfrm>
          <a:custGeom>
            <a:avLst/>
            <a:gdLst>
              <a:gd name="connsiteX0" fmla="*/ 7679541 w 7679541"/>
              <a:gd name="connsiteY0" fmla="*/ 0 h 5638801"/>
              <a:gd name="connsiteX1" fmla="*/ 7384024 w 7679541"/>
              <a:gd name="connsiteY1" fmla="*/ 5638801 h 5638801"/>
              <a:gd name="connsiteX2" fmla="*/ 0 w 7679541"/>
              <a:gd name="connsiteY2" fmla="*/ 5638800 h 5638801"/>
              <a:gd name="connsiteX3" fmla="*/ 0 w 7679541"/>
              <a:gd name="connsiteY3" fmla="*/ 0 h 56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9541" h="5638801">
                <a:moveTo>
                  <a:pt x="7679541" y="0"/>
                </a:moveTo>
                <a:lnTo>
                  <a:pt x="7384024" y="5638801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1196AE-271E-4138-B954-7DCBAB903F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46" r="15167" b="1"/>
          <a:stretch/>
        </p:blipFill>
        <p:spPr>
          <a:xfrm rot="21420000">
            <a:off x="-175958" y="-112724"/>
            <a:ext cx="4839750" cy="7104732"/>
          </a:xfrm>
          <a:custGeom>
            <a:avLst/>
            <a:gdLst>
              <a:gd name="connsiteX0" fmla="*/ 359050 w 4839750"/>
              <a:gd name="connsiteY0" fmla="*/ 0 h 7104732"/>
              <a:gd name="connsiteX1" fmla="*/ 4839749 w 4839750"/>
              <a:gd name="connsiteY1" fmla="*/ 234824 h 7104732"/>
              <a:gd name="connsiteX2" fmla="*/ 4839750 w 4839750"/>
              <a:gd name="connsiteY2" fmla="*/ 7104732 h 7104732"/>
              <a:gd name="connsiteX3" fmla="*/ 0 w 4839750"/>
              <a:gd name="connsiteY3" fmla="*/ 6851091 h 710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9750" h="7104732">
                <a:moveTo>
                  <a:pt x="359050" y="0"/>
                </a:moveTo>
                <a:lnTo>
                  <a:pt x="4839749" y="234824"/>
                </a:lnTo>
                <a:lnTo>
                  <a:pt x="4839750" y="7104732"/>
                </a:lnTo>
                <a:lnTo>
                  <a:pt x="0" y="6851091"/>
                </a:lnTo>
                <a:close/>
              </a:path>
            </a:pathLst>
          </a:cu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2EFF0CC-386C-495F-BC9C-F3658E7D65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145524" y="1089145"/>
            <a:ext cx="6766183" cy="4297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What the Rebuilding Michigan Plan             does </a:t>
            </a:r>
            <a:r>
              <a:rPr lang="en-US" sz="3200" b="1" u="sng" dirty="0">
                <a:solidFill>
                  <a:schemeClr val="bg1"/>
                </a:solidFill>
              </a:rPr>
              <a:t>NOT</a:t>
            </a:r>
            <a:r>
              <a:rPr lang="en-US" sz="2400" b="1" dirty="0">
                <a:solidFill>
                  <a:schemeClr val="bg1"/>
                </a:solidFill>
              </a:rPr>
              <a:t> do: 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It does not fix everything nor completely address state </a:t>
            </a:r>
            <a:r>
              <a:rPr lang="en-US" sz="2400" dirty="0" err="1">
                <a:solidFill>
                  <a:schemeClr val="bg1"/>
                </a:solidFill>
              </a:rPr>
              <a:t>trunkline</a:t>
            </a:r>
            <a:r>
              <a:rPr lang="en-US" sz="2400" dirty="0">
                <a:solidFill>
                  <a:schemeClr val="bg1"/>
                </a:solidFill>
              </a:rPr>
              <a:t> condition needs. 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It does not generate any new revenue to address the chronic underinvestment in transportation in Michigan. 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It does not address the needs of other transportation modes or the local road and bridge systems.  </a:t>
            </a:r>
          </a:p>
        </p:txBody>
      </p:sp>
    </p:spTree>
    <p:extLst>
      <p:ext uri="{BB962C8B-B14F-4D97-AF65-F5344CB8AC3E}">
        <p14:creationId xmlns:p14="http://schemas.microsoft.com/office/powerpoint/2010/main" val="12437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A6351-C116-4B42-B1DD-7535308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605790"/>
            <a:ext cx="5680364" cy="1151965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2020 Standard Specifications </a:t>
            </a:r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for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01490B-7C75-48AE-9392-1C018FB9F1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1811507"/>
            <a:ext cx="5821424" cy="32887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Final Review December 2019 – February 2020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Electronic Publication March 2020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Printed Release Mid-2020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Effective October 2020 Letting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2021 Construction </a:t>
            </a:r>
            <a:r>
              <a:rPr lang="en-US" sz="2000" dirty="0"/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9680C1-1890-457A-AE93-8BB9EDEBC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" r="25547" b="-1"/>
          <a:stretch/>
        </p:blipFill>
        <p:spPr>
          <a:xfrm>
            <a:off x="6964424" y="240040"/>
            <a:ext cx="4440175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9765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152DDC-43A0-42DF-9AFD-5133841F0434}"/>
              </a:ext>
            </a:extLst>
          </p:cNvPr>
          <p:cNvSpPr/>
          <p:nvPr/>
        </p:nvSpPr>
        <p:spPr>
          <a:xfrm>
            <a:off x="4560887" y="0"/>
            <a:ext cx="7631113" cy="603504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://10.42.7.7:8085/2017_images/api/v1/asset/894169/preview">
            <a:extLst>
              <a:ext uri="{FF2B5EF4-FFF2-40B4-BE49-F238E27FC236}">
                <a16:creationId xmlns:a16="http://schemas.microsoft.com/office/drawing/2014/main" xmlns="" id="{B4B44664-1225-4D1F-A319-2AED038B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077E162-B50D-427A-972D-F8BB21D78755}"/>
              </a:ext>
            </a:extLst>
          </p:cNvPr>
          <p:cNvCxnSpPr>
            <a:cxnSpLocks/>
          </p:cNvCxnSpPr>
          <p:nvPr/>
        </p:nvCxnSpPr>
        <p:spPr>
          <a:xfrm>
            <a:off x="6942753" y="4234346"/>
            <a:ext cx="0" cy="181517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62EC2100-CBD2-412E-AEC1-06B0FA08C614}"/>
              </a:ext>
            </a:extLst>
          </p:cNvPr>
          <p:cNvCxnSpPr>
            <a:cxnSpLocks/>
          </p:cNvCxnSpPr>
          <p:nvPr/>
        </p:nvCxnSpPr>
        <p:spPr>
          <a:xfrm>
            <a:off x="9820936" y="4324486"/>
            <a:ext cx="0" cy="170015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2A48AC4-3EDB-42BB-A976-2F38AA028D35}"/>
              </a:ext>
            </a:extLst>
          </p:cNvPr>
          <p:cNvGrpSpPr/>
          <p:nvPr/>
        </p:nvGrpSpPr>
        <p:grpSpPr>
          <a:xfrm>
            <a:off x="4560884" y="3469054"/>
            <a:ext cx="7631113" cy="1026378"/>
            <a:chOff x="4560884" y="3469054"/>
            <a:chExt cx="7631113" cy="10263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24CE5D3-E486-419E-963B-05A9EFA881C8}"/>
                </a:ext>
              </a:extLst>
            </p:cNvPr>
            <p:cNvSpPr/>
            <p:nvPr/>
          </p:nvSpPr>
          <p:spPr>
            <a:xfrm>
              <a:off x="4560884" y="3537455"/>
              <a:ext cx="7631113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5F434CD-6B69-4426-84CB-BAFFE410F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933" y="3469054"/>
              <a:ext cx="4481018" cy="102637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389A449-A29B-441B-8BD6-1EFCF4CF431E}"/>
              </a:ext>
            </a:extLst>
          </p:cNvPr>
          <p:cNvSpPr/>
          <p:nvPr/>
        </p:nvSpPr>
        <p:spPr>
          <a:xfrm>
            <a:off x="4547170" y="1091826"/>
            <a:ext cx="7644830" cy="199100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A picture containing mirror, object, outdoor, road&#10;&#10;Description automatically generated">
            <a:extLst>
              <a:ext uri="{FF2B5EF4-FFF2-40B4-BE49-F238E27FC236}">
                <a16:creationId xmlns:a16="http://schemas.microsoft.com/office/drawing/2014/main" xmlns="" id="{9896598B-7627-447E-AB67-441D8EB15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95" y="209680"/>
            <a:ext cx="5938957" cy="395311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FE2409E-FAA9-48A0-93AE-0B873AE5C9D2}"/>
              </a:ext>
            </a:extLst>
          </p:cNvPr>
          <p:cNvSpPr txBox="1"/>
          <p:nvPr/>
        </p:nvSpPr>
        <p:spPr>
          <a:xfrm>
            <a:off x="4560850" y="208549"/>
            <a:ext cx="764483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SAFETY ON OUR ROADS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1DE7D39-468C-42D8-B90C-33F8928F4B98}"/>
              </a:ext>
            </a:extLst>
          </p:cNvPr>
          <p:cNvSpPr/>
          <p:nvPr/>
        </p:nvSpPr>
        <p:spPr>
          <a:xfrm>
            <a:off x="4547169" y="4369863"/>
            <a:ext cx="7644830" cy="199100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32667C-5047-4808-8EA8-340DE6318306}"/>
              </a:ext>
            </a:extLst>
          </p:cNvPr>
          <p:cNvSpPr txBox="1"/>
          <p:nvPr/>
        </p:nvSpPr>
        <p:spPr>
          <a:xfrm>
            <a:off x="9015682" y="1235914"/>
            <a:ext cx="2743200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WORK ZONE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CRASH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OCCURS EVERY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5.4 MINUTES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E7D6FFE6-C804-4D0F-9DD0-FD0A1815F0A7}"/>
              </a:ext>
            </a:extLst>
          </p:cNvPr>
          <p:cNvCxnSpPr/>
          <p:nvPr/>
        </p:nvCxnSpPr>
        <p:spPr>
          <a:xfrm flipH="1">
            <a:off x="9448799" y="4366405"/>
            <a:ext cx="1" cy="202720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D774FE1-FE81-43B0-83A1-03BAEFAD6AB4}"/>
              </a:ext>
            </a:extLst>
          </p:cNvPr>
          <p:cNvCxnSpPr/>
          <p:nvPr/>
        </p:nvCxnSpPr>
        <p:spPr>
          <a:xfrm>
            <a:off x="6896100" y="4362450"/>
            <a:ext cx="0" cy="200025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C74D456-F478-4B50-9C03-67EF9099B286}"/>
              </a:ext>
            </a:extLst>
          </p:cNvPr>
          <p:cNvSpPr txBox="1"/>
          <p:nvPr/>
        </p:nvSpPr>
        <p:spPr>
          <a:xfrm>
            <a:off x="9282022" y="4408095"/>
            <a:ext cx="311701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5411*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 ZONE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CRASHES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MI ROADWAYS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F17700E-2A39-44D2-AE68-4661B4A8B7DF}"/>
              </a:ext>
            </a:extLst>
          </p:cNvPr>
          <p:cNvSpPr txBox="1"/>
          <p:nvPr/>
        </p:nvSpPr>
        <p:spPr>
          <a:xfrm>
            <a:off x="6622210" y="4393718"/>
            <a:ext cx="311701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4838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 ZONE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CRASHES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MI ROADWAYS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2018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4F8C3BD-2A47-494F-8094-C8EC717AE104}"/>
              </a:ext>
            </a:extLst>
          </p:cNvPr>
          <p:cNvSpPr txBox="1"/>
          <p:nvPr/>
        </p:nvSpPr>
        <p:spPr>
          <a:xfrm>
            <a:off x="4163682" y="4393717"/>
            <a:ext cx="311701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1682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 ZONE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CRASHES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MI ROADWAYS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D9AD7B-C5D8-4B3C-92C0-23A22F135ACF}"/>
              </a:ext>
            </a:extLst>
          </p:cNvPr>
          <p:cNvSpPr txBox="1"/>
          <p:nvPr/>
        </p:nvSpPr>
        <p:spPr>
          <a:xfrm>
            <a:off x="5313872" y="6464061"/>
            <a:ext cx="68263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**Preliminary numbers. All crash data has yet to be included and are not finalized.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7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2CF39080-7F27-46B2-A76C-169B54172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955628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picture containing map, text&#10;&#10;Description automatically generated">
            <a:extLst>
              <a:ext uri="{FF2B5EF4-FFF2-40B4-BE49-F238E27FC236}">
                <a16:creationId xmlns:a16="http://schemas.microsoft.com/office/drawing/2014/main" xmlns="" id="{4BD9720B-AAA2-4614-BCDF-DB3766DA0D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434" y="1939105"/>
            <a:ext cx="4605132" cy="29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51B08EF-9BEB-4B8B-BD7D-E7D8A2C9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56" y="205184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en-US" sz="4400" cap="none" dirty="0">
                <a:solidFill>
                  <a:schemeClr val="accent1">
                    <a:lumMod val="75000"/>
                  </a:schemeClr>
                </a:solidFill>
              </a:rPr>
              <a:t>Significant 2019 Accomplishments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6F143F3-AF53-48DA-BB8C-609EB7BF2A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9956" y="1773405"/>
            <a:ext cx="10394707" cy="3311189"/>
          </a:xfrm>
        </p:spPr>
        <p:txBody>
          <a:bodyPr>
            <a:normAutofit/>
          </a:bodyPr>
          <a:lstStyle/>
          <a:p>
            <a:pPr fontAlgn="base"/>
            <a:endParaRPr lang="en-US" sz="2800" dirty="0"/>
          </a:p>
          <a:p>
            <a:pPr fontAlgn="base"/>
            <a:endParaRPr lang="en-US" sz="2800" dirty="0"/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picture containing map, text&#10;&#10;Description automatically generated">
            <a:extLst>
              <a:ext uri="{FF2B5EF4-FFF2-40B4-BE49-F238E27FC236}">
                <a16:creationId xmlns:a16="http://schemas.microsoft.com/office/drawing/2014/main" xmlns="" id="{24418F99-D081-4FC3-BE25-94C556CAA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937" y="4748239"/>
            <a:ext cx="2943437" cy="1904577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998EBDF2-9639-4738-9CB8-4AFDC282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352610"/>
              </p:ext>
            </p:extLst>
          </p:nvPr>
        </p:nvGraphicFramePr>
        <p:xfrm>
          <a:off x="799526" y="1357149"/>
          <a:ext cx="10835848" cy="411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7924">
                  <a:extLst>
                    <a:ext uri="{9D8B030D-6E8A-4147-A177-3AD203B41FA5}">
                      <a16:colId xmlns:a16="http://schemas.microsoft.com/office/drawing/2014/main" xmlns="" val="738851431"/>
                    </a:ext>
                  </a:extLst>
                </a:gridCol>
                <a:gridCol w="5417924">
                  <a:extLst>
                    <a:ext uri="{9D8B030D-6E8A-4147-A177-3AD203B41FA5}">
                      <a16:colId xmlns:a16="http://schemas.microsoft.com/office/drawing/2014/main" xmlns="" val="144025410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Established dialogue &amp; relationship with Prosecutors’ Association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process of early industry review on constructability &amp; safety to be piloted in 2020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6085757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Improvements to MDOT Work Zone Safety &amp; Mobility Manual &amp; plan development process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Initiated design &amp; procurement of Work Zone Safety awareness trailer for education efforts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250039078"/>
                  </a:ext>
                </a:extLst>
              </a:tr>
              <a:tr h="3421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Expanded use of Alternate Technical Concepts (ATC) for Maintenance of Traffic concepts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Established social media presence &amp; #WorkZoneWednesday industry-wide messaging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4775045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Proposed concept for Safety Contingency Fund to be piloted in 2020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Held first-ever industry-wide work zone safety technology forum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12153514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Completed first-ever industry-wide Work Zone Safety Perception Survey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Encouraged safety moments                                         in all project meetings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42086153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Developed “use statements” for high value safety technology/devices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049252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70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A6351-C116-4B42-B1DD-7535308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475" y="159327"/>
            <a:ext cx="5395891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Today’s Topics</a:t>
            </a:r>
            <a:endParaRPr lang="en-US" b="1" cap="al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858DD6-40C2-4C88-943A-561756FCD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4" r="26116" b="-1"/>
          <a:stretch/>
        </p:blipFill>
        <p:spPr>
          <a:xfrm>
            <a:off x="404226" y="280426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AC9A69-EBDA-4234-B6FD-BAF88E9CFA3F}"/>
              </a:ext>
            </a:extLst>
          </p:cNvPr>
          <p:cNvSpPr txBox="1"/>
          <p:nvPr/>
        </p:nvSpPr>
        <p:spPr>
          <a:xfrm>
            <a:off x="6174088" y="1524001"/>
            <a:ext cx="5312664" cy="4281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Budget &amp; Program Summaries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Concrete, HMA &amp; Aggregate Quantity Estimates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Rebuilding Michigan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2020 Standard Specifications For Construction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Work Zone Safety Task Force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</a:pP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0772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7B77F-F8CA-40AC-8985-1A24CBC16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2820"/>
            <a:ext cx="10756231" cy="1347530"/>
          </a:xfrm>
        </p:spPr>
        <p:txBody>
          <a:bodyPr>
            <a:normAutofit fontScale="90000"/>
          </a:bodyPr>
          <a:lstStyle/>
          <a:p>
            <a:r>
              <a:rPr lang="en-US" dirty="0"/>
              <a:t>Temporary Pavement Marking Tape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160A03-EAEE-41FD-AA15-0065AFAB6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110" y="1445124"/>
            <a:ext cx="6509083" cy="523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3 test locations in 2019 with promising results: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Less breakage</a:t>
            </a:r>
          </a:p>
          <a:p>
            <a:pPr lvl="1">
              <a:buClr>
                <a:schemeClr val="tx1"/>
              </a:buClr>
            </a:pPr>
            <a:r>
              <a:rPr lang="en-US" b="1" u="sng" dirty="0"/>
              <a:t>3 times</a:t>
            </a:r>
            <a:r>
              <a:rPr lang="en-US" dirty="0"/>
              <a:t> faster removal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Safer removal</a:t>
            </a:r>
          </a:p>
          <a:p>
            <a:pPr lvl="1">
              <a:buClr>
                <a:schemeClr val="tx1"/>
              </a:buClr>
            </a:pPr>
            <a:r>
              <a:rPr lang="en-US" b="1" dirty="0"/>
              <a:t>Reduced worker &amp; motorist exposure during traffic switches</a:t>
            </a:r>
          </a:p>
          <a:p>
            <a:pPr lvl="1">
              <a:buClr>
                <a:schemeClr val="tx1"/>
              </a:buClr>
            </a:pPr>
            <a:r>
              <a:rPr lang="en-US" b="1" dirty="0"/>
              <a:t>Reduced duration (user delay &amp; confusion) of traffic switches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person riding on the back of a truck&#10;&#10;Description automatically generated">
            <a:extLst>
              <a:ext uri="{FF2B5EF4-FFF2-40B4-BE49-F238E27FC236}">
                <a16:creationId xmlns:a16="http://schemas.microsoft.com/office/drawing/2014/main" xmlns="" id="{77C6F12D-8C8E-431A-B9FC-8785A2F36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186"/>
          <a:stretch/>
        </p:blipFill>
        <p:spPr>
          <a:xfrm>
            <a:off x="855092" y="1949106"/>
            <a:ext cx="4370039" cy="3140249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08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51B08EF-9BEB-4B8B-BD7D-E7D8A2C9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399" y="455716"/>
            <a:ext cx="6254426" cy="1151965"/>
          </a:xfrm>
        </p:spPr>
        <p:txBody>
          <a:bodyPr>
            <a:noAutofit/>
          </a:bodyPr>
          <a:lstStyle/>
          <a:p>
            <a:pPr algn="ctr"/>
            <a:r>
              <a:rPr lang="en-US" sz="4000" cap="none" dirty="0"/>
              <a:t>National Work Zone Safety Awareness Week</a:t>
            </a:r>
            <a:r>
              <a:rPr lang="en-US" sz="3200" cap="none" dirty="0"/>
              <a:t/>
            </a:r>
            <a:br>
              <a:rPr lang="en-US" sz="3200" cap="none" dirty="0"/>
            </a:br>
            <a:endParaRPr lang="en-US" sz="3200" b="1" cap="none" dirty="0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xmlns="" id="{A7DA61C4-B2F8-499A-9AD1-BBBC367100FD}"/>
              </a:ext>
            </a:extLst>
          </p:cNvPr>
          <p:cNvSpPr/>
          <p:nvPr/>
        </p:nvSpPr>
        <p:spPr>
          <a:xfrm rot="1863600">
            <a:off x="5867734" y="1366262"/>
            <a:ext cx="5252848" cy="4560896"/>
          </a:xfrm>
          <a:prstGeom prst="irregularSeal2">
            <a:avLst/>
          </a:prstGeom>
          <a:solidFill>
            <a:srgbClr val="FFFF99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xmlns="" id="{D32FC016-5414-43B1-95D1-7D0760910647}"/>
              </a:ext>
            </a:extLst>
          </p:cNvPr>
          <p:cNvSpPr txBox="1">
            <a:spLocks/>
          </p:cNvSpPr>
          <p:nvPr/>
        </p:nvSpPr>
        <p:spPr>
          <a:xfrm>
            <a:off x="6535583" y="2999210"/>
            <a:ext cx="3462706" cy="1602609"/>
          </a:xfrm>
          <a:prstGeom prst="rect">
            <a:avLst/>
          </a:prstGeom>
        </p:spPr>
        <p:txBody>
          <a:bodyPr vert="horz" lIns="91440" tIns="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>
                  <a:lumMod val="9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APRIL 21</a:t>
            </a:r>
            <a:r>
              <a:rPr kumimoji="0" lang="en-US" sz="4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>
                  <a:lumMod val="9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American Center      for Mobility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>
                  <a:lumMod val="9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Ypsilanti, MI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>
                  <a:lumMod val="9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>
                  <a:lumMod val="9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>
                  <a:lumMod val="9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5EFE55-CF24-4AD8-8A24-1AFE5326A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147953" cy="6863938"/>
          </a:xfrm>
          <a:prstGeom prst="rect">
            <a:avLst/>
          </a:prstGeom>
        </p:spPr>
      </p:pic>
      <p:pic>
        <p:nvPicPr>
          <p:cNvPr id="7" name="Picture 6" descr="A picture containing map, text&#10;&#10;Description automatically generated">
            <a:extLst>
              <a:ext uri="{FF2B5EF4-FFF2-40B4-BE49-F238E27FC236}">
                <a16:creationId xmlns:a16="http://schemas.microsoft.com/office/drawing/2014/main" xmlns="" id="{253C0CA9-619B-433A-86E4-927B8AB4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937" y="4748239"/>
            <a:ext cx="2943437" cy="190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AAE666-D450-4D46-B3F5-E098145E86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xmlns="" id="{035AEC3B-8780-40F2-8E36-164A291025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54AA3E27-98A5-4774-AC72-D8E00FEC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xmlns="" id="{9795977E-891E-4A10-B802-1E5BF3642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6B918539-48DD-4DE8-ABA3-5281D70C8B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xmlns="" id="{0AB3BB71-4233-49EC-85FA-3CBE6B7C49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13EA9C-4072-44E4-B5E0-CEA88D91E7F4}"/>
              </a:ext>
            </a:extLst>
          </p:cNvPr>
          <p:cNvSpPr txBox="1"/>
          <p:nvPr/>
        </p:nvSpPr>
        <p:spPr>
          <a:xfrm rot="21420000">
            <a:off x="4883922" y="1263342"/>
            <a:ext cx="5683314" cy="17555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BD45FB-5F68-4C44-BE4C-1AE8A4AD2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61" r="15619" b="3"/>
          <a:stretch/>
        </p:blipFill>
        <p:spPr>
          <a:xfrm rot="21420000">
            <a:off x="-118586" y="345330"/>
            <a:ext cx="4633277" cy="4410442"/>
          </a:xfrm>
          <a:custGeom>
            <a:avLst/>
            <a:gdLst>
              <a:gd name="connsiteX0" fmla="*/ 4633277 w 4633277"/>
              <a:gd name="connsiteY0" fmla="*/ 0 h 4410442"/>
              <a:gd name="connsiteX1" fmla="*/ 4633277 w 4633277"/>
              <a:gd name="connsiteY1" fmla="*/ 4410442 h 4410442"/>
              <a:gd name="connsiteX2" fmla="*/ 0 w 4633277"/>
              <a:gd name="connsiteY2" fmla="*/ 4410442 h 4410442"/>
              <a:gd name="connsiteX3" fmla="*/ 231142 w 4633277"/>
              <a:gd name="connsiteY3" fmla="*/ 0 h 44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60D0B7-3B49-4388-A0E9-6BF430126B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268">
            <a:off x="6813480" y="4402888"/>
            <a:ext cx="3291838" cy="164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A6351-C116-4B42-B1DD-7535308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3" y="379981"/>
            <a:ext cx="4951408" cy="1151965"/>
          </a:xfrm>
        </p:spPr>
        <p:txBody>
          <a:bodyPr>
            <a:normAutofit/>
          </a:bodyPr>
          <a:lstStyle/>
          <a:p>
            <a:r>
              <a:rPr lang="en-US" alt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FY </a:t>
            </a:r>
            <a:r>
              <a:rPr lang="en-US" altLang="en-US" sz="3800" b="1" cap="none" dirty="0">
                <a:latin typeface="Arial" panose="020B0604020202020204" pitchFamily="34" charset="0"/>
                <a:cs typeface="Arial" panose="020B0604020202020204" pitchFamily="34" charset="0"/>
              </a:rPr>
              <a:t>2020 Enacted Budget Highlights</a:t>
            </a:r>
            <a:endParaRPr lang="en-US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01490B-7C75-48AE-9392-1C018FB9F1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473" y="1716205"/>
            <a:ext cx="5110738" cy="382561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FY20 Enacted </a:t>
            </a:r>
            <a:r>
              <a:rPr lang="en-US" altLang="en-US" sz="1800" dirty="0"/>
              <a:t>B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udget is $5.3 </a:t>
            </a:r>
            <a:r>
              <a:rPr lang="en-US" altLang="en-US" sz="1800" dirty="0"/>
              <a:t>Billion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Includes Funding for Various </a:t>
            </a:r>
            <a:r>
              <a:rPr lang="en-US" altLang="en-US" sz="1800" dirty="0"/>
              <a:t>R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oad &amp; Bridge </a:t>
            </a:r>
            <a:r>
              <a:rPr lang="en-US" altLang="en-US" sz="1800" dirty="0"/>
              <a:t>I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nvestments</a:t>
            </a:r>
          </a:p>
          <a:p>
            <a:pPr lvl="1">
              <a:lnSpc>
                <a:spcPct val="11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Local Federal </a:t>
            </a:r>
            <a:r>
              <a:rPr lang="en-US" altLang="en-US" sz="1800" dirty="0"/>
              <a:t>A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  		$278 M</a:t>
            </a:r>
          </a:p>
          <a:p>
            <a:pPr lvl="1">
              <a:lnSpc>
                <a:spcPct val="11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Cities </a:t>
            </a:r>
            <a:r>
              <a:rPr lang="en-US" altLang="en-US" sz="1800" dirty="0"/>
              <a:t>&amp;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Villages  		$621.2 M</a:t>
            </a:r>
          </a:p>
          <a:p>
            <a:pPr lvl="1">
              <a:lnSpc>
                <a:spcPct val="11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Counties </a:t>
            </a:r>
            <a:r>
              <a:rPr lang="en-US" altLang="en-US" sz="1800" dirty="0"/>
              <a:t>			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$1.1 B </a:t>
            </a:r>
          </a:p>
          <a:p>
            <a:pPr lvl="1">
              <a:lnSpc>
                <a:spcPct val="11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State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Trunkline</a:t>
            </a:r>
            <a:r>
              <a:rPr lang="en-US" altLang="en-US" sz="1800" dirty="0"/>
              <a:t>	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	$1.3 B</a:t>
            </a:r>
          </a:p>
          <a:p>
            <a:pPr lvl="1">
              <a:lnSpc>
                <a:spcPct val="11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Local Bridge </a:t>
            </a:r>
            <a:r>
              <a:rPr lang="en-US" altLang="en-US" sz="1800" dirty="0"/>
              <a:t>P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rogram	$29.1 M</a:t>
            </a:r>
          </a:p>
          <a:p>
            <a:pPr lvl="1">
              <a:lnSpc>
                <a:spcPct val="11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Grants to Local </a:t>
            </a:r>
            <a:r>
              <a:rPr lang="en-US" altLang="en-US" sz="1800" dirty="0"/>
              <a:t>P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rograms </a:t>
            </a:r>
            <a:r>
              <a:rPr lang="en-US" altLang="en-US" sz="1800" dirty="0"/>
              <a:t>	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$33 M</a:t>
            </a:r>
          </a:p>
          <a:p>
            <a:pPr lvl="1">
              <a:lnSpc>
                <a:spcPct val="11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Rail Grade </a:t>
            </a:r>
            <a:r>
              <a:rPr lang="en-US" altLang="en-US" sz="1800" dirty="0"/>
              <a:t>C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rossing &amp; 	$6 M Surface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432CE4-1F5E-4D3F-BB26-632EB17F7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19" r="4874" b="1"/>
          <a:stretch/>
        </p:blipFill>
        <p:spPr>
          <a:xfrm>
            <a:off x="6094410" y="233932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77142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A6351-C116-4B42-B1DD-7535308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en-US" altLang="en-US" sz="3800" b="1">
                <a:latin typeface="Arial" panose="020B0604020202020204" pitchFamily="34" charset="0"/>
                <a:cs typeface="Arial" panose="020B0604020202020204" pitchFamily="34" charset="0"/>
              </a:rPr>
              <a:t>FY 2020 </a:t>
            </a:r>
            <a:r>
              <a:rPr lang="en-US" altLang="en-US" sz="3800" b="1" cap="none">
                <a:latin typeface="Arial" panose="020B0604020202020204" pitchFamily="34" charset="0"/>
                <a:cs typeface="Arial" panose="020B0604020202020204" pitchFamily="34" charset="0"/>
              </a:rPr>
              <a:t>Enacted Budget Maintenance Investments</a:t>
            </a:r>
            <a:endParaRPr lang="en-US" sz="3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01490B-7C75-48AE-9392-1C018FB9F1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76423"/>
            <a:ext cx="7150395" cy="328873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Maintenance Increase - $66.5 M</a:t>
            </a:r>
          </a:p>
          <a:p>
            <a:pPr>
              <a:spcBef>
                <a:spcPts val="120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Investment will Support: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Maintenance Material Increase </a:t>
            </a:r>
            <a:r>
              <a:rPr lang="en-US" altLang="en-US" dirty="0"/>
              <a:t>	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$7.4 M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Ancillary Structures </a:t>
            </a:r>
            <a:r>
              <a:rPr lang="en-US" altLang="en-US" dirty="0"/>
              <a:t>			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$10 M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Non-Winter Deferred Maintenance	$51.2 M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D91671-0C23-4B5C-BFBC-35FA3C7AD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9" r="1034" b="3"/>
          <a:stretch/>
        </p:blipFill>
        <p:spPr>
          <a:xfrm>
            <a:off x="8147451" y="271233"/>
            <a:ext cx="3358748" cy="538683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3089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CCD3A8-2E93-4AE0-9E0F-5DC19D468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3" y="171450"/>
            <a:ext cx="11908433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70B4CD-535A-4FF2-B700-8C40F0031E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AB5EEF-5DB7-47EA-BB55-DC7DAC8A6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D031218-C353-46BE-8BA0-03B929089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63018239-79C0-4159-AE08-A6113D9AD9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68094AE-62A3-4DD8-B617-758BE447B7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D2C424-5870-46BF-B77E-0C113783B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B75501-2C4C-44D8-A541-FA33D7EF1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EACCC1-DDCC-4DBD-A802-8C06257E6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080" y="643467"/>
            <a:ext cx="46518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A6351-C116-4B42-B1DD-7535308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50" y="355804"/>
            <a:ext cx="11225699" cy="15439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Lettings by Region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(values in millions)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048F51-9C47-4799-9158-D88E60E8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0" y="2134958"/>
            <a:ext cx="11729724" cy="3826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69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A6351-C116-4B42-B1DD-7535308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22" y="-37471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Quantity Values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D295ED4-4824-4B08-B513-A572E203E8F5}"/>
              </a:ext>
            </a:extLst>
          </p:cNvPr>
          <p:cNvGraphicFramePr>
            <a:graphicFrameLocks noGrp="1"/>
          </p:cNvGraphicFramePr>
          <p:nvPr/>
        </p:nvGraphicFramePr>
        <p:xfrm>
          <a:off x="598513" y="1114494"/>
          <a:ext cx="10825700" cy="5359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067">
                  <a:extLst>
                    <a:ext uri="{9D8B030D-6E8A-4147-A177-3AD203B41FA5}">
                      <a16:colId xmlns:a16="http://schemas.microsoft.com/office/drawing/2014/main" xmlns="" val="2702325470"/>
                    </a:ext>
                  </a:extLst>
                </a:gridCol>
                <a:gridCol w="2427217">
                  <a:extLst>
                    <a:ext uri="{9D8B030D-6E8A-4147-A177-3AD203B41FA5}">
                      <a16:colId xmlns:a16="http://schemas.microsoft.com/office/drawing/2014/main" xmlns="" val="4085951385"/>
                    </a:ext>
                  </a:extLst>
                </a:gridCol>
                <a:gridCol w="2427217">
                  <a:extLst>
                    <a:ext uri="{9D8B030D-6E8A-4147-A177-3AD203B41FA5}">
                      <a16:colId xmlns:a16="http://schemas.microsoft.com/office/drawing/2014/main" xmlns="" val="3971990864"/>
                    </a:ext>
                  </a:extLst>
                </a:gridCol>
                <a:gridCol w="2121199">
                  <a:extLst>
                    <a:ext uri="{9D8B030D-6E8A-4147-A177-3AD203B41FA5}">
                      <a16:colId xmlns:a16="http://schemas.microsoft.com/office/drawing/2014/main" xmlns="" val="4058852325"/>
                    </a:ext>
                  </a:extLst>
                </a:gridCol>
              </a:tblGrid>
              <a:tr h="75736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6734705"/>
                  </a:ext>
                </a:extLst>
              </a:tr>
              <a:tr h="5329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HMA 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(Tons)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2,758,731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2,754,244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1,056,576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31561172"/>
                  </a:ext>
                </a:extLst>
              </a:tr>
              <a:tr h="5329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Concrete 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(SYDs)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1,327,153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1,243,481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2,541,268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80902444"/>
                  </a:ext>
                </a:extLst>
              </a:tr>
              <a:tr h="5329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of Bridge Work 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(Millions)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$130.05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$158.07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$350.63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798711973"/>
                  </a:ext>
                </a:extLst>
              </a:tr>
              <a:tr h="5329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Aggregate 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108,151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69,507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55295311"/>
                  </a:ext>
                </a:extLst>
              </a:tr>
              <a:tr h="5329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Aggregate 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(SYDs)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1,050,358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626,956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78050333"/>
                  </a:ext>
                </a:extLst>
              </a:tr>
              <a:tr h="5329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Aggregate 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(CYDs)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45,701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69,380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71865466"/>
                  </a:ext>
                </a:extLst>
              </a:tr>
              <a:tr h="5329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Subbase 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(CYDs)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467,032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372,824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70577236"/>
                  </a:ext>
                </a:extLst>
              </a:tr>
              <a:tr h="520436">
                <a:tc gridSpan="4">
                  <a:txBody>
                    <a:bodyPr/>
                    <a:lstStyle/>
                    <a:p>
                      <a:pPr algn="l"/>
                      <a:r>
                        <a:rPr lang="en-US" sz="2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information is draft &amp; may change as program is developed.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9613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2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74B03F6-B994-456E-8942-E79C2509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 rot="21420000">
            <a:off x="4387457" y="-3118649"/>
            <a:ext cx="8035147" cy="10384458"/>
          </a:xfrm>
          <a:custGeom>
            <a:avLst/>
            <a:gdLst>
              <a:gd name="connsiteX0" fmla="*/ 0 w 7703959"/>
              <a:gd name="connsiteY0" fmla="*/ 0 h 7254838"/>
              <a:gd name="connsiteX1" fmla="*/ 7703959 w 7703959"/>
              <a:gd name="connsiteY1" fmla="*/ 403747 h 7254838"/>
              <a:gd name="connsiteX2" fmla="*/ 7344909 w 7703959"/>
              <a:gd name="connsiteY2" fmla="*/ 7254838 h 7254838"/>
              <a:gd name="connsiteX3" fmla="*/ 0 w 7703959"/>
              <a:gd name="connsiteY3" fmla="*/ 6869908 h 72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959" h="7254838">
                <a:moveTo>
                  <a:pt x="0" y="0"/>
                </a:moveTo>
                <a:lnTo>
                  <a:pt x="7703959" y="403747"/>
                </a:lnTo>
                <a:lnTo>
                  <a:pt x="7344909" y="7254838"/>
                </a:lnTo>
                <a:lnTo>
                  <a:pt x="0" y="68699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22">
            <a:extLst>
              <a:ext uri="{FF2B5EF4-FFF2-40B4-BE49-F238E27FC236}">
                <a16:creationId xmlns:a16="http://schemas.microsoft.com/office/drawing/2014/main" xmlns="" id="{4F27DB7C-330C-42C9-8A53-5C046CD3B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665278" y="615132"/>
            <a:ext cx="7679541" cy="5638801"/>
          </a:xfrm>
          <a:custGeom>
            <a:avLst/>
            <a:gdLst>
              <a:gd name="connsiteX0" fmla="*/ 7679541 w 7679541"/>
              <a:gd name="connsiteY0" fmla="*/ 0 h 5638801"/>
              <a:gd name="connsiteX1" fmla="*/ 7384024 w 7679541"/>
              <a:gd name="connsiteY1" fmla="*/ 5638801 h 5638801"/>
              <a:gd name="connsiteX2" fmla="*/ 0 w 7679541"/>
              <a:gd name="connsiteY2" fmla="*/ 5638800 h 5638801"/>
              <a:gd name="connsiteX3" fmla="*/ 0 w 7679541"/>
              <a:gd name="connsiteY3" fmla="*/ 0 h 56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9541" h="5638801">
                <a:moveTo>
                  <a:pt x="7679541" y="0"/>
                </a:moveTo>
                <a:lnTo>
                  <a:pt x="7384024" y="5638801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1196AE-271E-4138-B954-7DCBAB903F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46" r="15167" b="1"/>
          <a:stretch/>
        </p:blipFill>
        <p:spPr>
          <a:xfrm rot="21420000">
            <a:off x="-175958" y="-112724"/>
            <a:ext cx="4839750" cy="7104732"/>
          </a:xfrm>
          <a:custGeom>
            <a:avLst/>
            <a:gdLst>
              <a:gd name="connsiteX0" fmla="*/ 359050 w 4839750"/>
              <a:gd name="connsiteY0" fmla="*/ 0 h 7104732"/>
              <a:gd name="connsiteX1" fmla="*/ 4839749 w 4839750"/>
              <a:gd name="connsiteY1" fmla="*/ 234824 h 7104732"/>
              <a:gd name="connsiteX2" fmla="*/ 4839750 w 4839750"/>
              <a:gd name="connsiteY2" fmla="*/ 7104732 h 7104732"/>
              <a:gd name="connsiteX3" fmla="*/ 0 w 4839750"/>
              <a:gd name="connsiteY3" fmla="*/ 6851091 h 710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9750" h="7104732">
                <a:moveTo>
                  <a:pt x="359050" y="0"/>
                </a:moveTo>
                <a:lnTo>
                  <a:pt x="4839749" y="234824"/>
                </a:lnTo>
                <a:lnTo>
                  <a:pt x="4839750" y="7104732"/>
                </a:lnTo>
                <a:lnTo>
                  <a:pt x="0" y="6851091"/>
                </a:lnTo>
                <a:close/>
              </a:path>
            </a:pathLst>
          </a:cu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2EFF0CC-386C-495F-BC9C-F3658E7D65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145738" y="1097292"/>
            <a:ext cx="6454820" cy="4297940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n-US" sz="2400" b="1" dirty="0">
                <a:solidFill>
                  <a:schemeClr val="bg1"/>
                </a:solidFill>
              </a:rPr>
              <a:t>Expands investment in the state </a:t>
            </a:r>
            <a:r>
              <a:rPr lang="en-US" sz="2400" b="1" dirty="0" err="1">
                <a:solidFill>
                  <a:schemeClr val="bg1"/>
                </a:solidFill>
              </a:rPr>
              <a:t>trunkline</a:t>
            </a:r>
            <a:r>
              <a:rPr lang="en-US" sz="2400" b="1" dirty="0">
                <a:solidFill>
                  <a:schemeClr val="bg1"/>
                </a:solidFill>
              </a:rPr>
              <a:t> system in the near-term using bond financing. 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5 Year Program construction increases $3.515 B (almost doubling), from $3.785 B to $7.300 B.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Invests bond financing in long-term fixes, a fiscally responsible approach.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User Driven - focuses investment on the highest travelled parts of Michigan’s highway network.</a:t>
            </a:r>
          </a:p>
        </p:txBody>
      </p:sp>
    </p:spTree>
    <p:extLst>
      <p:ext uri="{BB962C8B-B14F-4D97-AF65-F5344CB8AC3E}">
        <p14:creationId xmlns:p14="http://schemas.microsoft.com/office/powerpoint/2010/main" val="1428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760</Words>
  <Application>Microsoft Macintosh PowerPoint</Application>
  <PresentationFormat>Widescreen</PresentationFormat>
  <Paragraphs>226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 Rounded MT Bold</vt:lpstr>
      <vt:lpstr>Calibri</vt:lpstr>
      <vt:lpstr>Calibri Light</vt:lpstr>
      <vt:lpstr>Impact</vt:lpstr>
      <vt:lpstr>Myriad Condensed</vt:lpstr>
      <vt:lpstr>Times New Roman</vt:lpstr>
      <vt:lpstr>Wingdings</vt:lpstr>
      <vt:lpstr>Arial</vt:lpstr>
      <vt:lpstr>Main Event</vt:lpstr>
      <vt:lpstr>office theme</vt:lpstr>
      <vt:lpstr>2020 MDOT UPDATE</vt:lpstr>
      <vt:lpstr>Today’s Topics</vt:lpstr>
      <vt:lpstr>FY 2020 Enacted Budget Highlights</vt:lpstr>
      <vt:lpstr>FY 2020 Enacted Budget Maintenance Investments</vt:lpstr>
      <vt:lpstr>PowerPoint Presentation</vt:lpstr>
      <vt:lpstr>PowerPoint Presentation</vt:lpstr>
      <vt:lpstr>Lettings by Region  (values in millions)</vt:lpstr>
      <vt:lpstr>Quantity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Standard Specifications  for Construction</vt:lpstr>
      <vt:lpstr>PowerPoint Presentation</vt:lpstr>
      <vt:lpstr>PowerPoint Presentation</vt:lpstr>
      <vt:lpstr>Significant 2019 Accomplishments</vt:lpstr>
      <vt:lpstr>Temporary Pavement Marking Tape</vt:lpstr>
      <vt:lpstr>National Work Zone Safety Awareness Week 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MDOT UPDATE</dc:title>
  <dc:creator>Kratofil, Tony (MDOT)</dc:creator>
  <cp:lastModifiedBy>Doug Needham</cp:lastModifiedBy>
  <cp:revision>14</cp:revision>
  <cp:lastPrinted>2020-02-03T13:58:01Z</cp:lastPrinted>
  <dcterms:created xsi:type="dcterms:W3CDTF">2020-02-01T20:24:09Z</dcterms:created>
  <dcterms:modified xsi:type="dcterms:W3CDTF">2020-02-03T15:10:49Z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iteId">
    <vt:lpwstr>d5fb7087-3777-42ad-966a-892ef47225d1</vt:lpwstr>
  </property>
  <property fmtid="{D5CDD505-2E9C-101B-9397-08002B2CF9AE}" pid="4" name="MSIP_Label_3a2fed65-62e7-46ea-af74-187e0c17143a_Owner">
    <vt:lpwstr>KratofilT@michigan.gov</vt:lpwstr>
  </property>
  <property fmtid="{D5CDD505-2E9C-101B-9397-08002B2CF9AE}" pid="5" name="MSIP_Label_3a2fed65-62e7-46ea-af74-187e0c17143a_SetDate">
    <vt:lpwstr>2020-02-01T20:49:05.6540951Z</vt:lpwstr>
  </property>
  <property fmtid="{D5CDD505-2E9C-101B-9397-08002B2CF9AE}" pid="6" name="MSIP_Label_3a2fed65-62e7-46ea-af74-187e0c17143a_Name">
    <vt:lpwstr>Internal Data (Standard State Data)</vt:lpwstr>
  </property>
  <property fmtid="{D5CDD505-2E9C-101B-9397-08002B2CF9AE}" pid="7" name="MSIP_Label_3a2fed65-62e7-46ea-af74-187e0c17143a_Application">
    <vt:lpwstr>Microsoft Azure Information Protection</vt:lpwstr>
  </property>
  <property fmtid="{D5CDD505-2E9C-101B-9397-08002B2CF9AE}" pid="8" name="MSIP_Label_3a2fed65-62e7-46ea-af74-187e0c17143a_ActionId">
    <vt:lpwstr>9f563e4e-669f-48e8-8a1f-7c4a577fc0cb</vt:lpwstr>
  </property>
  <property fmtid="{D5CDD505-2E9C-101B-9397-08002B2CF9AE}" pid="9" name="MSIP_Label_3a2fed65-62e7-46ea-af74-187e0c17143a_Extended_MSFT_Method">
    <vt:lpwstr>Manual</vt:lpwstr>
  </property>
  <property fmtid="{D5CDD505-2E9C-101B-9397-08002B2CF9AE}" pid="10" name="Sensitivity">
    <vt:lpwstr>Internal Data (Standard State Data)</vt:lpwstr>
  </property>
</Properties>
</file>