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98" r:id="rId2"/>
    <p:sldId id="2699" r:id="rId3"/>
    <p:sldId id="2696" r:id="rId4"/>
    <p:sldId id="2670" r:id="rId5"/>
    <p:sldId id="2671" r:id="rId6"/>
    <p:sldId id="2672" r:id="rId7"/>
    <p:sldId id="2675" r:id="rId8"/>
    <p:sldId id="2673" r:id="rId9"/>
    <p:sldId id="280" r:id="rId10"/>
    <p:sldId id="2674" r:id="rId11"/>
    <p:sldId id="259" r:id="rId12"/>
    <p:sldId id="275" r:id="rId13"/>
    <p:sldId id="264" r:id="rId14"/>
    <p:sldId id="2656" r:id="rId15"/>
    <p:sldId id="2676" r:id="rId16"/>
    <p:sldId id="2631" r:id="rId17"/>
    <p:sldId id="2632" r:id="rId18"/>
    <p:sldId id="2633" r:id="rId19"/>
    <p:sldId id="2634" r:id="rId20"/>
    <p:sldId id="2647" r:id="rId21"/>
    <p:sldId id="2640" r:id="rId22"/>
    <p:sldId id="2648" r:id="rId23"/>
    <p:sldId id="2641" r:id="rId24"/>
    <p:sldId id="2636" r:id="rId25"/>
    <p:sldId id="2644" r:id="rId26"/>
    <p:sldId id="2645" r:id="rId27"/>
    <p:sldId id="26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BF0421-DF33-EC04-DF98-F1A0223F6923}" name="Green, Art (MDOT)" initials="G(" userId="S::greena5@michigan.gov::2b3dcb84-c556-4287-97c8-2cbbeea4e54e" providerId="AD"/>
  <p188:author id="{1BA7A04F-E5DD-2137-6E97-8CBB075D7934}" name="Case, Michael (MDOT)" initials="C(" userId="S::casem3@michigan.gov::8aa59ef3-8678-4465-bb42-b0f615c5603a" providerId="AD"/>
  <p188:author id="{BB90145A-D90E-15AF-6AE3-BC40164DCFA2}" name="Case, Michael (MDOT)" initials="CM(" userId="S::CaseM3@michigan.gov::8aa59ef3-8678-4465-bb42-b0f615c5603a" providerId="AD"/>
  <p188:author id="{05414B79-769A-0BAD-ADAA-3ECC85272370}" name="Martin, Kari (MDOT)" initials="M(" userId="S::martink5@michigan.gov::8bc2a9ba-190a-46f8-a508-ea2598323e4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60"/>
    <a:srgbClr val="FDFDFD"/>
    <a:srgbClr val="6998AB"/>
    <a:srgbClr val="FFBC00"/>
    <a:srgbClr val="438FC6"/>
    <a:srgbClr val="483129"/>
    <a:srgbClr val="B0B4B7"/>
    <a:srgbClr val="B5B9BB"/>
    <a:srgbClr val="455054"/>
    <a:srgbClr val="1937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1769" autoAdjust="0"/>
  </p:normalViewPr>
  <p:slideViewPr>
    <p:cSldViewPr snapToGrid="0">
      <p:cViewPr varScale="1">
        <p:scale>
          <a:sx n="103" d="100"/>
          <a:sy n="103" d="100"/>
        </p:scale>
        <p:origin x="11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som\mdfs\PLAN\3.2%20STWD%20Systems%20Mgmt%20Section\Five-Year%20Transportation%20Program\2024-2028\Preliminary%20Investment%20Strategy\FY2024-2028%20Preliminary%20Investment%20Strategy%20and%20Charts%2023.10.04.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1.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29"/>
      <c:rotY val="15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0027914684926197E-2"/>
          <c:y val="0.16798208526658082"/>
          <c:w val="0.89995069930691984"/>
          <c:h val="0.80151435522998982"/>
        </c:manualLayout>
      </c:layout>
      <c:pie3DChart>
        <c:varyColors val="1"/>
        <c:ser>
          <c:idx val="0"/>
          <c:order val="0"/>
          <c:tx>
            <c:strRef>
              <c:f>'FY23-27 Charts'!$A$68:$A$69</c:f>
              <c:strCache>
                <c:ptCount val="2"/>
                <c:pt idx="0">
                  <c:v>FY 2024-2028 MDOT Transportation Program</c:v>
                </c:pt>
                <c:pt idx="1">
                  <c:v>Highway Program</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F5B5-462C-9B39-317118395C63}"/>
              </c:ext>
            </c:extLst>
          </c:dPt>
          <c:dPt>
            <c:idx val="1"/>
            <c:bubble3D val="0"/>
            <c:spPr>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F5B5-462C-9B39-317118395C63}"/>
              </c:ext>
            </c:extLst>
          </c:dPt>
          <c:dPt>
            <c:idx val="2"/>
            <c:bubble3D val="0"/>
            <c:spPr>
              <a:solidFill>
                <a:schemeClr val="bg1">
                  <a:lumMod val="6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F5B5-462C-9B39-317118395C63}"/>
              </c:ext>
            </c:extLst>
          </c:dPt>
          <c:dLbls>
            <c:dLbl>
              <c:idx val="0"/>
              <c:showLegendKey val="0"/>
              <c:showVal val="1"/>
              <c:showCatName val="1"/>
              <c:showSerName val="0"/>
              <c:showPercent val="0"/>
              <c:showBubbleSize val="0"/>
              <c:extLst>
                <c:ext xmlns:c15="http://schemas.microsoft.com/office/drawing/2012/chart" uri="{CE6537A1-D6FC-4f65-9D91-7224C49458BB}">
                  <c15:layout>
                    <c:manualLayout>
                      <c:w val="0.31439042208038248"/>
                      <c:h val="9.4458438287153668E-2"/>
                    </c:manualLayout>
                  </c15:layout>
                </c:ext>
                <c:ext xmlns:c16="http://schemas.microsoft.com/office/drawing/2014/chart" uri="{C3380CC4-5D6E-409C-BE32-E72D297353CC}">
                  <c16:uniqueId val="{00000001-F5B5-462C-9B39-317118395C63}"/>
                </c:ext>
              </c:extLst>
            </c:dLbl>
            <c:dLbl>
              <c:idx val="1"/>
              <c:layout>
                <c:manualLayout>
                  <c:x val="-0.10254273397373166"/>
                  <c:y val="1.5840291793227421E-2"/>
                </c:manualLayout>
              </c:layout>
              <c:spPr>
                <a:noFill/>
                <a:ln>
                  <a:noFill/>
                </a:ln>
                <a:effectLst/>
              </c:spPr>
              <c:txPr>
                <a:bodyPr rot="0" spcFirstLastPara="1" vertOverflow="ellipsis" vert="horz" wrap="square" lIns="38100" tIns="19050" rIns="38100" bIns="19050" anchor="ctr" anchorCtr="0">
                  <a:spAutoFit/>
                </a:bodyPr>
                <a:lstStyle/>
                <a:p>
                  <a:pPr algn="l">
                    <a:defRPr sz="14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7323636345789187"/>
                      <c:h val="0.26584389052488683"/>
                    </c:manualLayout>
                  </c15:layout>
                </c:ext>
                <c:ext xmlns:c16="http://schemas.microsoft.com/office/drawing/2014/chart" uri="{C3380CC4-5D6E-409C-BE32-E72D297353CC}">
                  <c16:uniqueId val="{00000003-F5B5-462C-9B39-317118395C63}"/>
                </c:ext>
              </c:extLst>
            </c:dLbl>
            <c:dLbl>
              <c:idx val="2"/>
              <c:layout>
                <c:manualLayout>
                  <c:x val="-0.15281245008035649"/>
                  <c:y val="-0.25173632395237611"/>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5835857726254959"/>
                      <c:h val="0.17235704772972321"/>
                    </c:manualLayout>
                  </c15:layout>
                </c:ext>
                <c:ext xmlns:c16="http://schemas.microsoft.com/office/drawing/2014/chart" uri="{C3380CC4-5D6E-409C-BE32-E72D297353CC}">
                  <c16:uniqueId val="{00000005-F5B5-462C-9B39-317118395C6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'FY23-27 Charts'!$A$69:$A$71</c:f>
              <c:strCache>
                <c:ptCount val="3"/>
                <c:pt idx="0">
                  <c:v>Highway Program</c:v>
                </c:pt>
                <c:pt idx="1">
                  <c:v>Public Transportation Program</c:v>
                </c:pt>
                <c:pt idx="2">
                  <c:v>Aeronautics Program</c:v>
                </c:pt>
              </c:strCache>
            </c:strRef>
          </c:cat>
          <c:val>
            <c:numRef>
              <c:f>'FY23-27 Charts'!$B$69:$B$71</c:f>
              <c:numCache>
                <c:formatCode>"$"#,##0</c:formatCode>
                <c:ptCount val="3"/>
                <c:pt idx="0">
                  <c:v>11150</c:v>
                </c:pt>
                <c:pt idx="1">
                  <c:v>3726</c:v>
                </c:pt>
                <c:pt idx="2" formatCode="&quot;$&quot;#,##0.00">
                  <c:v>989.05</c:v>
                </c:pt>
              </c:numCache>
            </c:numRef>
          </c:val>
          <c:extLst>
            <c:ext xmlns:c16="http://schemas.microsoft.com/office/drawing/2014/chart" uri="{C3380CC4-5D6E-409C-BE32-E72D297353CC}">
              <c16:uniqueId val="{00000006-F5B5-462C-9B39-317118395C63}"/>
            </c:ext>
          </c:extLst>
        </c:ser>
        <c:dLbls>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5467434215640866"/>
          <c:y val="0.15751957258427327"/>
          <c:w val="0.82304063539837491"/>
          <c:h val="0.68692144079775752"/>
        </c:manualLayout>
      </c:layout>
      <c:bar3DChart>
        <c:barDir val="col"/>
        <c:grouping val="stacked"/>
        <c:varyColors val="0"/>
        <c:ser>
          <c:idx val="0"/>
          <c:order val="0"/>
          <c:tx>
            <c:strRef>
              <c:f>'Revenue Only All'!$A$2</c:f>
              <c:strCache>
                <c:ptCount val="1"/>
                <c:pt idx="0">
                  <c:v>State Revenue (including Routine Maintenance)</c:v>
                </c:pt>
              </c:strCache>
            </c:strRef>
          </c:tx>
          <c:spPr>
            <a:solidFill>
              <a:schemeClr val="accent1"/>
            </a:solidFill>
            <a:ln>
              <a:noFill/>
            </a:ln>
            <a:effectLst/>
            <a:sp3d/>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'Revenue Only All'!$B$1:$F$1</c:f>
              <c:strCache>
                <c:ptCount val="5"/>
                <c:pt idx="0">
                  <c:v>FY2024</c:v>
                </c:pt>
                <c:pt idx="1">
                  <c:v>FY2025</c:v>
                </c:pt>
                <c:pt idx="2">
                  <c:v>FY2026</c:v>
                </c:pt>
                <c:pt idx="3">
                  <c:v>FY2027</c:v>
                </c:pt>
                <c:pt idx="4">
                  <c:v>FY2028</c:v>
                </c:pt>
              </c:strCache>
            </c:strRef>
          </c:cat>
          <c:val>
            <c:numRef>
              <c:f>'Revenue Only All'!$B$8:$F$8</c:f>
              <c:numCache>
                <c:formatCode>"$"#,##0</c:formatCode>
                <c:ptCount val="5"/>
                <c:pt idx="0">
                  <c:v>709</c:v>
                </c:pt>
                <c:pt idx="1">
                  <c:v>647</c:v>
                </c:pt>
                <c:pt idx="2">
                  <c:v>655</c:v>
                </c:pt>
                <c:pt idx="3">
                  <c:v>669</c:v>
                </c:pt>
                <c:pt idx="4">
                  <c:v>772</c:v>
                </c:pt>
              </c:numCache>
            </c:numRef>
          </c:val>
          <c:extLst>
            <c:ext xmlns:c16="http://schemas.microsoft.com/office/drawing/2014/chart" uri="{C3380CC4-5D6E-409C-BE32-E72D297353CC}">
              <c16:uniqueId val="{00000000-330F-4B29-A46E-B302C1685AC0}"/>
            </c:ext>
          </c:extLst>
        </c:ser>
        <c:ser>
          <c:idx val="2"/>
          <c:order val="1"/>
          <c:tx>
            <c:strRef>
              <c:f>'Revenue Only All'!$A$4</c:f>
              <c:strCache>
                <c:ptCount val="1"/>
                <c:pt idx="0">
                  <c:v>Federal</c:v>
                </c:pt>
              </c:strCache>
            </c:strRef>
          </c:tx>
          <c:spPr>
            <a:solidFill>
              <a:schemeClr val="accent3"/>
            </a:solidFill>
            <a:ln>
              <a:noFill/>
            </a:ln>
            <a:effectLst/>
            <a:sp3d/>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'Revenue Only All'!$B$1:$F$1</c:f>
              <c:strCache>
                <c:ptCount val="5"/>
                <c:pt idx="0">
                  <c:v>FY2024</c:v>
                </c:pt>
                <c:pt idx="1">
                  <c:v>FY2025</c:v>
                </c:pt>
                <c:pt idx="2">
                  <c:v>FY2026</c:v>
                </c:pt>
                <c:pt idx="3">
                  <c:v>FY2027</c:v>
                </c:pt>
                <c:pt idx="4">
                  <c:v>FY2028</c:v>
                </c:pt>
              </c:strCache>
            </c:strRef>
          </c:cat>
          <c:val>
            <c:numRef>
              <c:f>'Revenue Only All'!$B$4:$F$4</c:f>
              <c:numCache>
                <c:formatCode>"$"#,##0</c:formatCode>
                <c:ptCount val="5"/>
                <c:pt idx="0">
                  <c:v>1265</c:v>
                </c:pt>
                <c:pt idx="1">
                  <c:v>1316</c:v>
                </c:pt>
                <c:pt idx="2">
                  <c:v>1248</c:v>
                </c:pt>
                <c:pt idx="3">
                  <c:v>1161</c:v>
                </c:pt>
                <c:pt idx="4">
                  <c:v>1180</c:v>
                </c:pt>
              </c:numCache>
            </c:numRef>
          </c:val>
          <c:extLst>
            <c:ext xmlns:c16="http://schemas.microsoft.com/office/drawing/2014/chart" uri="{C3380CC4-5D6E-409C-BE32-E72D297353CC}">
              <c16:uniqueId val="{00000001-330F-4B29-A46E-B302C1685AC0}"/>
            </c:ext>
          </c:extLst>
        </c:ser>
        <c:ser>
          <c:idx val="1"/>
          <c:order val="2"/>
          <c:tx>
            <c:strRef>
              <c:f>'Revenue Only All'!$A$3</c:f>
              <c:strCache>
                <c:ptCount val="1"/>
                <c:pt idx="0">
                  <c:v>Bond Financing</c:v>
                </c:pt>
              </c:strCache>
            </c:strRef>
          </c:tx>
          <c:spPr>
            <a:solidFill>
              <a:schemeClr val="accent2"/>
            </a:solidFill>
            <a:ln>
              <a:noFill/>
            </a:ln>
            <a:effectLst/>
            <a:sp3d/>
          </c:spPr>
          <c:invertIfNegative val="0"/>
          <c:dPt>
            <c:idx val="2"/>
            <c:invertIfNegative val="0"/>
            <c:bubble3D val="0"/>
            <c:spPr>
              <a:solidFill>
                <a:schemeClr val="accent2"/>
              </a:solidFill>
              <a:ln>
                <a:noFill/>
              </a:ln>
              <a:effectLst/>
              <a:sp3d/>
            </c:spPr>
            <c:extLst>
              <c:ext xmlns:c16="http://schemas.microsoft.com/office/drawing/2014/chart" uri="{C3380CC4-5D6E-409C-BE32-E72D297353CC}">
                <c16:uniqueId val="{00000003-330F-4B29-A46E-B302C1685AC0}"/>
              </c:ext>
            </c:extLst>
          </c:dPt>
          <c:dPt>
            <c:idx val="3"/>
            <c:invertIfNegative val="0"/>
            <c:bubble3D val="0"/>
            <c:spPr>
              <a:solidFill>
                <a:schemeClr val="accent2"/>
              </a:solidFill>
              <a:ln>
                <a:noFill/>
              </a:ln>
              <a:effectLst/>
              <a:sp3d/>
            </c:spPr>
            <c:extLst>
              <c:ext xmlns:c16="http://schemas.microsoft.com/office/drawing/2014/chart" uri="{C3380CC4-5D6E-409C-BE32-E72D297353CC}">
                <c16:uniqueId val="{00000005-330F-4B29-A46E-B302C1685AC0}"/>
              </c:ext>
            </c:extLst>
          </c:dPt>
          <c:dPt>
            <c:idx val="4"/>
            <c:invertIfNegative val="0"/>
            <c:bubble3D val="0"/>
            <c:spPr>
              <a:solidFill>
                <a:schemeClr val="accent2"/>
              </a:solidFill>
              <a:ln>
                <a:noFill/>
              </a:ln>
              <a:effectLst/>
              <a:sp3d/>
            </c:spPr>
            <c:extLst>
              <c:ext xmlns:c16="http://schemas.microsoft.com/office/drawing/2014/chart" uri="{C3380CC4-5D6E-409C-BE32-E72D297353CC}">
                <c16:uniqueId val="{00000007-330F-4B29-A46E-B302C1685AC0}"/>
              </c:ext>
            </c:extLst>
          </c:dPt>
          <c:dLbls>
            <c:dLbl>
              <c:idx val="2"/>
              <c:delete val="1"/>
              <c:extLst>
                <c:ext xmlns:c15="http://schemas.microsoft.com/office/drawing/2012/chart" uri="{CE6537A1-D6FC-4f65-9D91-7224C49458BB}"/>
                <c:ext xmlns:c16="http://schemas.microsoft.com/office/drawing/2014/chart" uri="{C3380CC4-5D6E-409C-BE32-E72D297353CC}">
                  <c16:uniqueId val="{00000003-330F-4B29-A46E-B302C1685AC0}"/>
                </c:ext>
              </c:extLst>
            </c:dLbl>
            <c:dLbl>
              <c:idx val="3"/>
              <c:delete val="1"/>
              <c:extLst>
                <c:ext xmlns:c15="http://schemas.microsoft.com/office/drawing/2012/chart" uri="{CE6537A1-D6FC-4f65-9D91-7224C49458BB}"/>
                <c:ext xmlns:c16="http://schemas.microsoft.com/office/drawing/2014/chart" uri="{C3380CC4-5D6E-409C-BE32-E72D297353CC}">
                  <c16:uniqueId val="{00000005-330F-4B29-A46E-B302C1685AC0}"/>
                </c:ext>
              </c:extLst>
            </c:dLbl>
            <c:dLbl>
              <c:idx val="4"/>
              <c:delete val="1"/>
              <c:extLst>
                <c:ext xmlns:c15="http://schemas.microsoft.com/office/drawing/2012/chart" uri="{CE6537A1-D6FC-4f65-9D91-7224C49458BB}"/>
                <c:ext xmlns:c16="http://schemas.microsoft.com/office/drawing/2014/chart" uri="{C3380CC4-5D6E-409C-BE32-E72D297353CC}">
                  <c16:uniqueId val="{00000007-330F-4B29-A46E-B302C1685AC0}"/>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'Revenue Only All'!$B$1:$F$1</c:f>
              <c:strCache>
                <c:ptCount val="5"/>
                <c:pt idx="0">
                  <c:v>FY2024</c:v>
                </c:pt>
                <c:pt idx="1">
                  <c:v>FY2025</c:v>
                </c:pt>
                <c:pt idx="2">
                  <c:v>FY2026</c:v>
                </c:pt>
                <c:pt idx="3">
                  <c:v>FY2027</c:v>
                </c:pt>
                <c:pt idx="4">
                  <c:v>FY2028</c:v>
                </c:pt>
              </c:strCache>
            </c:strRef>
          </c:cat>
          <c:val>
            <c:numRef>
              <c:f>'Revenue Only All'!$B$3:$F$3</c:f>
              <c:numCache>
                <c:formatCode>"$"#,##0.0</c:formatCode>
                <c:ptCount val="5"/>
                <c:pt idx="0" formatCode="&quot;$&quot;#,##0">
                  <c:v>460</c:v>
                </c:pt>
                <c:pt idx="1">
                  <c:v>133</c:v>
                </c:pt>
                <c:pt idx="2" formatCode="&quot;$&quot;#,##0">
                  <c:v>0</c:v>
                </c:pt>
                <c:pt idx="3" formatCode="&quot;$&quot;#,##0">
                  <c:v>0</c:v>
                </c:pt>
                <c:pt idx="4" formatCode="&quot;$&quot;#,##0">
                  <c:v>0</c:v>
                </c:pt>
              </c:numCache>
            </c:numRef>
          </c:val>
          <c:extLst>
            <c:ext xmlns:c16="http://schemas.microsoft.com/office/drawing/2014/chart" uri="{C3380CC4-5D6E-409C-BE32-E72D297353CC}">
              <c16:uniqueId val="{00000008-330F-4B29-A46E-B302C1685AC0}"/>
            </c:ext>
          </c:extLst>
        </c:ser>
        <c:dLbls>
          <c:showLegendKey val="0"/>
          <c:showVal val="1"/>
          <c:showCatName val="0"/>
          <c:showSerName val="0"/>
          <c:showPercent val="0"/>
          <c:showBubbleSize val="0"/>
        </c:dLbls>
        <c:gapWidth val="150"/>
        <c:shape val="box"/>
        <c:axId val="50880647"/>
        <c:axId val="50881631"/>
        <c:axId val="0"/>
        <c:extLst>
          <c:ext xmlns:c15="http://schemas.microsoft.com/office/drawing/2012/chart" uri="{02D57815-91ED-43cb-92C2-25804820EDAC}">
            <c15:filteredBarSeries>
              <c15:ser>
                <c:idx val="3"/>
                <c:order val="3"/>
                <c:tx>
                  <c:strRef>
                    <c:extLst>
                      <c:ext uri="{02D57815-91ED-43cb-92C2-25804820EDAC}">
                        <c15:formulaRef>
                          <c15:sqref>'Revenue Only All'!$A$7</c15:sqref>
                        </c15:formulaRef>
                      </c:ext>
                    </c:extLst>
                    <c:strCache>
                      <c:ptCount val="1"/>
                      <c:pt idx="0">
                        <c:v>Uses (not incl. RM)</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c:ext uri="{02D57815-91ED-43cb-92C2-25804820EDAC}">
                        <c15:formulaRef>
                          <c15:sqref>'Revenue Only All'!$B$7:$F$7</c15:sqref>
                        </c15:formulaRef>
                      </c:ext>
                    </c:extLst>
                    <c:numCache>
                      <c:formatCode>"$"#,##0</c:formatCode>
                      <c:ptCount val="5"/>
                      <c:pt idx="0">
                        <c:v>339</c:v>
                      </c:pt>
                      <c:pt idx="1">
                        <c:v>421</c:v>
                      </c:pt>
                      <c:pt idx="2">
                        <c:v>423</c:v>
                      </c:pt>
                      <c:pt idx="3">
                        <c:v>426</c:v>
                      </c:pt>
                      <c:pt idx="4">
                        <c:v>341</c:v>
                      </c:pt>
                    </c:numCache>
                  </c:numRef>
                </c:val>
                <c:extLst>
                  <c:ext xmlns:c16="http://schemas.microsoft.com/office/drawing/2014/chart" uri="{C3380CC4-5D6E-409C-BE32-E72D297353CC}">
                    <c16:uniqueId val="{00000009-330F-4B29-A46E-B302C1685AC0}"/>
                  </c:ext>
                </c:extLst>
              </c15:ser>
            </c15:filteredBarSeries>
          </c:ext>
        </c:extLst>
      </c:bar3DChart>
      <c:catAx>
        <c:axId val="50880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0881631"/>
        <c:crosses val="autoZero"/>
        <c:auto val="1"/>
        <c:lblAlgn val="ctr"/>
        <c:lblOffset val="100"/>
        <c:noMultiLvlLbl val="0"/>
      </c:catAx>
      <c:valAx>
        <c:axId val="50881631"/>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0880647"/>
        <c:crosses val="autoZero"/>
        <c:crossBetween val="between"/>
      </c:valAx>
      <c:spPr>
        <a:noFill/>
        <a:ln>
          <a:noFill/>
        </a:ln>
        <a:effectLst/>
      </c:spPr>
    </c:plotArea>
    <c:legend>
      <c:legendPos val="b"/>
      <c:layout>
        <c:manualLayout>
          <c:xMode val="edge"/>
          <c:yMode val="edge"/>
          <c:x val="0.10133362798549871"/>
          <c:y val="0.88078373942916988"/>
          <c:w val="0.80147072654546114"/>
          <c:h val="5.705105509605939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29"/>
      <c:rotY val="15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0027825944139651E-2"/>
          <c:y val="0.11928976699333944"/>
          <c:w val="0.89995069930691984"/>
          <c:h val="0.80151435522998982"/>
        </c:manualLayout>
      </c:layout>
      <c:pie3DChart>
        <c:varyColors val="1"/>
        <c:ser>
          <c:idx val="0"/>
          <c:order val="0"/>
          <c:tx>
            <c:strRef>
              <c:f>'FY23-27 Charts'!$A$68:$A$69</c:f>
              <c:strCache>
                <c:ptCount val="2"/>
                <c:pt idx="0">
                  <c:v>FY 2024-2028 MDOT Transportation Program</c:v>
                </c:pt>
                <c:pt idx="1">
                  <c:v>Highway Program</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418F-4F4B-8BAB-3A4384A2B4F7}"/>
              </c:ext>
            </c:extLst>
          </c:dPt>
          <c:dPt>
            <c:idx val="1"/>
            <c:bubble3D val="0"/>
            <c:spPr>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418F-4F4B-8BAB-3A4384A2B4F7}"/>
              </c:ext>
            </c:extLst>
          </c:dPt>
          <c:dPt>
            <c:idx val="2"/>
            <c:bubble3D val="0"/>
            <c:spPr>
              <a:solidFill>
                <a:schemeClr val="bg1">
                  <a:lumMod val="6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418F-4F4B-8BAB-3A4384A2B4F7}"/>
              </c:ext>
            </c:extLst>
          </c:dPt>
          <c:dLbls>
            <c:dLbl>
              <c:idx val="0"/>
              <c:tx>
                <c:rich>
                  <a:bodyPr/>
                  <a:lstStyle/>
                  <a:p>
                    <a:fld id="{2394738E-4E3E-4C18-83BE-D2F329E9E4A7}" type="CATEGORYNAME">
                      <a:rPr lang="en-US" smtClean="0"/>
                      <a:pPr/>
                      <a:t>[CATEGORY NAME]</a:t>
                    </a:fld>
                    <a:br>
                      <a:rPr lang="en-US" baseline="0" dirty="0"/>
                    </a:br>
                    <a:r>
                      <a:rPr lang="en-US" baseline="0" dirty="0"/>
                      <a:t>$2,961M</a:t>
                    </a:r>
                  </a:p>
                </c:rich>
              </c:tx>
              <c:showLegendKey val="0"/>
              <c:showVal val="1"/>
              <c:showCatName val="1"/>
              <c:showSerName val="0"/>
              <c:showPercent val="0"/>
              <c:showBubbleSize val="0"/>
              <c:extLst>
                <c:ext xmlns:c15="http://schemas.microsoft.com/office/drawing/2012/chart" uri="{CE6537A1-D6FC-4f65-9D91-7224C49458BB}">
                  <c15:layout>
                    <c:manualLayout>
                      <c:w val="0.31439042208038248"/>
                      <c:h val="9.4458438287153668E-2"/>
                    </c:manualLayout>
                  </c15:layout>
                  <c15:dlblFieldTable/>
                  <c15:showDataLabelsRange val="0"/>
                </c:ext>
                <c:ext xmlns:c16="http://schemas.microsoft.com/office/drawing/2014/chart" uri="{C3380CC4-5D6E-409C-BE32-E72D297353CC}">
                  <c16:uniqueId val="{00000001-418F-4F4B-8BAB-3A4384A2B4F7}"/>
                </c:ext>
              </c:extLst>
            </c:dLbl>
            <c:dLbl>
              <c:idx val="1"/>
              <c:layout>
                <c:manualLayout>
                  <c:x val="-0.15251984136026606"/>
                  <c:y val="9.319245849972688E-3"/>
                </c:manualLayout>
              </c:layout>
              <c:tx>
                <c:rich>
                  <a:bodyPr rot="0" spcFirstLastPara="1" vertOverflow="ellipsis" vert="horz" wrap="square" anchor="ctr" anchorCtr="1"/>
                  <a:lstStyle/>
                  <a:p>
                    <a:pPr algn="ctr">
                      <a:defRPr sz="1200" b="0" i="0" u="none" strike="noStrike" kern="1200" baseline="0">
                        <a:solidFill>
                          <a:schemeClr val="bg1">
                            <a:lumMod val="95000"/>
                          </a:schemeClr>
                        </a:solidFill>
                        <a:latin typeface="Arial" panose="020B0604020202020204" pitchFamily="34" charset="0"/>
                        <a:ea typeface="+mn-ea"/>
                        <a:cs typeface="Arial" panose="020B0604020202020204" pitchFamily="34" charset="0"/>
                      </a:defRPr>
                    </a:pPr>
                    <a:fld id="{2818F7DD-C406-4098-AB7B-AF5760A4A911}" type="CATEGORYNAME">
                      <a:rPr lang="en-US"/>
                      <a:pPr algn="ctr">
                        <a:defRPr/>
                      </a:pPr>
                      <a:t>[CATEGORY NAME]</a:t>
                    </a:fld>
                    <a:br>
                      <a:rPr lang="en-US" dirty="0"/>
                    </a:br>
                    <a:r>
                      <a:rPr lang="en-US" dirty="0"/>
                      <a:t>$764M</a:t>
                    </a:r>
                  </a:p>
                </c:rich>
              </c:tx>
              <c:spPr>
                <a:noFill/>
                <a:ln>
                  <a:noFill/>
                </a:ln>
                <a:effectLst/>
              </c:spPr>
              <c:txPr>
                <a:bodyPr rot="0" spcFirstLastPara="1" vertOverflow="ellipsis" vert="horz" wrap="square" anchor="ctr" anchorCtr="1"/>
                <a:lstStyle/>
                <a:p>
                  <a:pPr algn="ctr">
                    <a:defRPr sz="1200" b="0" i="0" u="none" strike="noStrike" kern="1200" baseline="0">
                      <a:solidFill>
                        <a:schemeClr val="bg1">
                          <a:lumMod val="95000"/>
                        </a:schemeClr>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7323636345789187"/>
                      <c:h val="0.26584389052488683"/>
                    </c:manualLayout>
                  </c15:layout>
                  <c15:dlblFieldTable/>
                  <c15:showDataLabelsRange val="0"/>
                </c:ext>
                <c:ext xmlns:c16="http://schemas.microsoft.com/office/drawing/2014/chart" uri="{C3380CC4-5D6E-409C-BE32-E72D297353CC}">
                  <c16:uniqueId val="{00000003-418F-4F4B-8BAB-3A4384A2B4F7}"/>
                </c:ext>
              </c:extLst>
            </c:dLbl>
            <c:dLbl>
              <c:idx val="2"/>
              <c:layout>
                <c:manualLayout>
                  <c:x val="-0.19561291300681277"/>
                  <c:y val="-0.20481326108407527"/>
                </c:manualLayout>
              </c:layout>
              <c:tx>
                <c:rich>
                  <a:bodyPr/>
                  <a:lstStyle/>
                  <a:p>
                    <a:fld id="{6A743B2E-FE7F-454D-9B2E-150AD0557FEB}" type="CATEGORYNAME">
                      <a:rPr lang="en-US"/>
                      <a:pPr/>
                      <a:t>[CATEGORY NAME]</a:t>
                    </a:fld>
                    <a:br>
                      <a:rPr lang="en-US" dirty="0"/>
                    </a:br>
                    <a:r>
                      <a:rPr lang="en-US" dirty="0"/>
                      <a:t>$257.05M</a:t>
                    </a:r>
                  </a:p>
                </c:rich>
              </c:tx>
              <c:showLegendKey val="0"/>
              <c:showVal val="1"/>
              <c:showCatName val="1"/>
              <c:showSerName val="0"/>
              <c:showPercent val="0"/>
              <c:showBubbleSize val="0"/>
              <c:extLst>
                <c:ext xmlns:c15="http://schemas.microsoft.com/office/drawing/2012/chart" uri="{CE6537A1-D6FC-4f65-9D91-7224C49458BB}">
                  <c15:layout>
                    <c:manualLayout>
                      <c:w val="0.15835857726254959"/>
                      <c:h val="0.17235704772972321"/>
                    </c:manualLayout>
                  </c15:layout>
                  <c15:dlblFieldTable/>
                  <c15:showDataLabelsRange val="0"/>
                </c:ext>
                <c:ext xmlns:c16="http://schemas.microsoft.com/office/drawing/2014/chart" uri="{C3380CC4-5D6E-409C-BE32-E72D297353CC}">
                  <c16:uniqueId val="{00000005-418F-4F4B-8BAB-3A4384A2B4F7}"/>
                </c:ext>
              </c:extLst>
            </c:dLbl>
            <c:spPr>
              <a:noFill/>
              <a:ln>
                <a:noFill/>
              </a:ln>
              <a:effectLst/>
            </c:spPr>
            <c:txPr>
              <a:bodyPr rot="0" spcFirstLastPara="1" vertOverflow="ellipsis" vert="horz" wrap="square" anchor="ctr" anchorCtr="1"/>
              <a:lstStyle/>
              <a:p>
                <a:pPr>
                  <a:defRPr sz="1200" b="0" i="0" u="none" strike="noStrike" kern="1200" baseline="0">
                    <a:solidFill>
                      <a:schemeClr val="bg1">
                        <a:lumMod val="95000"/>
                      </a:schemeClr>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'FY23-27 Charts'!$A$69:$A$71</c:f>
              <c:strCache>
                <c:ptCount val="3"/>
                <c:pt idx="0">
                  <c:v>Highway Program</c:v>
                </c:pt>
                <c:pt idx="1">
                  <c:v>Public Transportation Program</c:v>
                </c:pt>
                <c:pt idx="2">
                  <c:v>Aeronautics Program</c:v>
                </c:pt>
              </c:strCache>
            </c:strRef>
          </c:cat>
          <c:val>
            <c:numRef>
              <c:f>'FY23-27 Charts'!$B$69:$B$71</c:f>
              <c:numCache>
                <c:formatCode>"$"#,##0</c:formatCode>
                <c:ptCount val="3"/>
                <c:pt idx="0">
                  <c:v>10891.530000000002</c:v>
                </c:pt>
                <c:pt idx="1">
                  <c:v>3726</c:v>
                </c:pt>
                <c:pt idx="2" formatCode="&quot;$&quot;#,##0.00">
                  <c:v>989.05</c:v>
                </c:pt>
              </c:numCache>
            </c:numRef>
          </c:val>
          <c:extLst>
            <c:ext xmlns:c16="http://schemas.microsoft.com/office/drawing/2014/chart" uri="{C3380CC4-5D6E-409C-BE32-E72D297353CC}">
              <c16:uniqueId val="{00000006-418F-4F4B-8BAB-3A4384A2B4F7}"/>
            </c:ext>
          </c:extLst>
        </c:ser>
        <c:dLbls>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sz="1200" b="0">
          <a:solidFill>
            <a:schemeClr val="bg1">
              <a:lumMod val="95000"/>
            </a:schemeClr>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29"/>
      <c:rotY val="2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3586486140451957"/>
          <c:y val="1.6036543169787337E-2"/>
          <c:w val="0.76321517456837629"/>
          <c:h val="0.96928933945160856"/>
        </c:manualLayout>
      </c:layout>
      <c:pie3DChart>
        <c:varyColors val="1"/>
        <c:ser>
          <c:idx val="0"/>
          <c:order val="0"/>
          <c:tx>
            <c:strRef>
              <c:f>'[Chart in Microsoft PowerPoint]FY23 Charts'!$A$11</c:f>
              <c:strCache>
                <c:ptCount val="1"/>
                <c:pt idx="0">
                  <c:v>2024</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90C7-43F1-A4B5-723D2171ACC2}"/>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90C7-43F1-A4B5-723D2171ACC2}"/>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90C7-43F1-A4B5-723D2171ACC2}"/>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90C7-43F1-A4B5-723D2171ACC2}"/>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90C7-43F1-A4B5-723D2171ACC2}"/>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90C7-43F1-A4B5-723D2171ACC2}"/>
              </c:ext>
            </c:extLst>
          </c:dPt>
          <c:dPt>
            <c:idx val="6"/>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90C7-43F1-A4B5-723D2171ACC2}"/>
              </c:ext>
            </c:extLst>
          </c:dPt>
          <c:dLbls>
            <c:dLbl>
              <c:idx val="0"/>
              <c:layout>
                <c:manualLayout>
                  <c:x val="0.25041465491269982"/>
                  <c:y val="5.606691661064872E-2"/>
                </c:manualLayout>
              </c:layout>
              <c:tx>
                <c:rich>
                  <a:bodyPr/>
                  <a:lstStyle/>
                  <a:p>
                    <a:fld id="{6EB4A986-D47D-460B-B4E0-ECA610BF2DF0}" type="CATEGORYNAME">
                      <a:rPr lang="en-US"/>
                      <a:pPr/>
                      <a:t>[CATEGORY NAME]</a:t>
                    </a:fld>
                    <a:r>
                      <a:rPr lang="en-US" baseline="0" dirty="0"/>
                      <a:t>, </a:t>
                    </a:r>
                    <a:fld id="{3C668859-0CB9-4A0B-AF35-B8659A445F2A}" type="VALUE">
                      <a:rPr lang="en-US" baseline="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0C7-43F1-A4B5-723D2171ACC2}"/>
                </c:ext>
              </c:extLst>
            </c:dLbl>
            <c:dLbl>
              <c:idx val="1"/>
              <c:layout>
                <c:manualLayout>
                  <c:x val="-2.4995770041264822E-2"/>
                  <c:y val="0.1361053322063187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0C7-43F1-A4B5-723D2171ACC2}"/>
                </c:ext>
              </c:extLst>
            </c:dLbl>
            <c:dLbl>
              <c:idx val="2"/>
              <c:layout>
                <c:manualLayout>
                  <c:x val="-0.10959207816124743"/>
                  <c:y val="-0.19565234909732607"/>
                </c:manualLayout>
              </c:layout>
              <c:showLegendKey val="0"/>
              <c:showVal val="1"/>
              <c:showCatName val="1"/>
              <c:showSerName val="0"/>
              <c:showPercent val="0"/>
              <c:showBubbleSize val="0"/>
              <c:extLst>
                <c:ext xmlns:c15="http://schemas.microsoft.com/office/drawing/2012/chart" uri="{CE6537A1-D6FC-4f65-9D91-7224C49458BB}">
                  <c15:layout>
                    <c:manualLayout>
                      <c:w val="0.24214563083716822"/>
                      <c:h val="9.349357102031014E-2"/>
                    </c:manualLayout>
                  </c15:layout>
                </c:ext>
                <c:ext xmlns:c16="http://schemas.microsoft.com/office/drawing/2014/chart" uri="{C3380CC4-5D6E-409C-BE32-E72D297353CC}">
                  <c16:uniqueId val="{00000005-90C7-43F1-A4B5-723D2171ACC2}"/>
                </c:ext>
              </c:extLst>
            </c:dLbl>
            <c:dLbl>
              <c:idx val="3"/>
              <c:layout>
                <c:manualLayout>
                  <c:x val="-0.16431886477695895"/>
                  <c:y val="-0.1635149963128804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0C7-43F1-A4B5-723D2171ACC2}"/>
                </c:ext>
              </c:extLst>
            </c:dLbl>
            <c:dLbl>
              <c:idx val="4"/>
              <c:layout>
                <c:manualLayout>
                  <c:x val="6.6866768185676315E-2"/>
                  <c:y val="-9.3917886463691668E-4"/>
                </c:manualLayout>
              </c:layout>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0C7-43F1-A4B5-723D2171ACC2}"/>
                </c:ext>
              </c:extLst>
            </c:dLbl>
            <c:dLbl>
              <c:idx val="5"/>
              <c:layout>
                <c:manualLayout>
                  <c:x val="-4.4410683240437232E-2"/>
                  <c:y val="2.3816618865787422E-2"/>
                </c:manualLayout>
              </c:layout>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0C7-43F1-A4B5-723D2171ACC2}"/>
                </c:ext>
              </c:extLst>
            </c:dLbl>
            <c:dLbl>
              <c:idx val="6"/>
              <c:layout>
                <c:manualLayout>
                  <c:x val="9.1733857783310765E-2"/>
                  <c:y val="7.913070478020192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0C7-43F1-A4B5-723D2171ACC2}"/>
                </c:ext>
              </c:extLst>
            </c:dLbl>
            <c:spPr>
              <a:noFill/>
              <a:ln>
                <a:noFill/>
              </a:ln>
              <a:effectLst/>
            </c:spPr>
            <c:txPr>
              <a:bodyPr rot="0" spcFirstLastPara="1" vertOverflow="ellipsis" vert="horz" wrap="square" anchor="ctr" anchorCtr="1"/>
              <a:lstStyle/>
              <a:p>
                <a:pPr>
                  <a:defRPr sz="1200" b="0" i="0" u="none" strike="noStrike" kern="1200" baseline="0">
                    <a:solidFill>
                      <a:schemeClr val="bg1">
                        <a:lumMod val="95000"/>
                      </a:schemeClr>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howLeaderLines val="1"/>
            <c:leaderLines>
              <c:spPr>
                <a:ln w="9525" cap="flat" cmpd="sng" algn="ctr">
                  <a:solidFill>
                    <a:sysClr val="windowText" lastClr="000000"/>
                  </a:solidFill>
                  <a:round/>
                </a:ln>
                <a:effectLst/>
              </c:spPr>
            </c:leaderLines>
            <c:extLst>
              <c:ext xmlns:c15="http://schemas.microsoft.com/office/drawing/2012/chart" uri="{CE6537A1-D6FC-4f65-9D91-7224C49458BB}"/>
            </c:extLst>
          </c:dLbls>
          <c:cat>
            <c:strRef>
              <c:f>'[Chart in Microsoft PowerPoint]FY23 Charts'!$A$12:$A$17</c:f>
              <c:strCache>
                <c:ptCount val="6"/>
                <c:pt idx="0">
                  <c:v>Repair and Rebuild Roads</c:v>
                </c:pt>
                <c:pt idx="1">
                  <c:v>Repair and Rebuild Bridges**</c:v>
                </c:pt>
                <c:pt idx="2">
                  <c:v>Trunkline Modernization</c:v>
                </c:pt>
                <c:pt idx="3">
                  <c:v>Routine Maintenance</c:v>
                </c:pt>
                <c:pt idx="4">
                  <c:v>System Safety, Management and Operations*</c:v>
                </c:pt>
                <c:pt idx="5">
                  <c:v>Other State and Federally-Funded Programs</c:v>
                </c:pt>
              </c:strCache>
            </c:strRef>
          </c:cat>
          <c:val>
            <c:numRef>
              <c:f>'[Chart in Microsoft PowerPoint]FY23 Charts'!$B$12:$B$17</c:f>
              <c:numCache>
                <c:formatCode>"$"#,##0</c:formatCode>
                <c:ptCount val="6"/>
                <c:pt idx="0">
                  <c:v>1317</c:v>
                </c:pt>
                <c:pt idx="1">
                  <c:v>558</c:v>
                </c:pt>
                <c:pt idx="2">
                  <c:v>260</c:v>
                </c:pt>
                <c:pt idx="3">
                  <c:v>475.8</c:v>
                </c:pt>
                <c:pt idx="4">
                  <c:v>239</c:v>
                </c:pt>
                <c:pt idx="5">
                  <c:v>111</c:v>
                </c:pt>
              </c:numCache>
            </c:numRef>
          </c:val>
          <c:extLst>
            <c:ext xmlns:c16="http://schemas.microsoft.com/office/drawing/2014/chart" uri="{C3380CC4-5D6E-409C-BE32-E72D297353CC}">
              <c16:uniqueId val="{0000000E-90C7-43F1-A4B5-723D2171ACC2}"/>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sz="1050">
          <a:solidFill>
            <a:schemeClr val="bg1">
              <a:lumMod val="95000"/>
            </a:schemeClr>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 of Projects by Year</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 of R&amp;R Projects</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ln>
                      <a:solidFill>
                        <a:schemeClr val="bg1"/>
                      </a:solidFill>
                    </a:ln>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Sheet1!$A$2:$A$12</c:f>
              <c:numCache>
                <c:formatCode>General</c:formatCode>
                <c:ptCount val="11"/>
                <c:pt idx="0">
                  <c:v>18</c:v>
                </c:pt>
                <c:pt idx="1">
                  <c:v>19</c:v>
                </c:pt>
                <c:pt idx="2">
                  <c:v>20</c:v>
                </c:pt>
                <c:pt idx="3">
                  <c:v>21</c:v>
                </c:pt>
                <c:pt idx="4">
                  <c:v>22</c:v>
                </c:pt>
                <c:pt idx="5">
                  <c:v>23</c:v>
                </c:pt>
                <c:pt idx="6">
                  <c:v>24</c:v>
                </c:pt>
                <c:pt idx="7">
                  <c:v>25</c:v>
                </c:pt>
                <c:pt idx="8">
                  <c:v>26</c:v>
                </c:pt>
                <c:pt idx="9">
                  <c:v>27</c:v>
                </c:pt>
                <c:pt idx="10">
                  <c:v>28</c:v>
                </c:pt>
              </c:numCache>
            </c:numRef>
          </c:cat>
          <c:val>
            <c:numRef>
              <c:f>Sheet1!$B$2:$B$12</c:f>
              <c:numCache>
                <c:formatCode>General</c:formatCode>
                <c:ptCount val="11"/>
                <c:pt idx="0">
                  <c:v>43</c:v>
                </c:pt>
                <c:pt idx="1">
                  <c:v>48</c:v>
                </c:pt>
                <c:pt idx="2">
                  <c:v>51</c:v>
                </c:pt>
                <c:pt idx="3">
                  <c:v>57</c:v>
                </c:pt>
                <c:pt idx="4">
                  <c:v>56</c:v>
                </c:pt>
                <c:pt idx="5">
                  <c:v>41</c:v>
                </c:pt>
                <c:pt idx="6">
                  <c:v>30</c:v>
                </c:pt>
                <c:pt idx="7">
                  <c:v>22</c:v>
                </c:pt>
                <c:pt idx="8">
                  <c:v>27</c:v>
                </c:pt>
                <c:pt idx="9">
                  <c:v>20</c:v>
                </c:pt>
                <c:pt idx="10">
                  <c:v>20</c:v>
                </c:pt>
              </c:numCache>
            </c:numRef>
          </c:val>
          <c:smooth val="0"/>
          <c:extLst>
            <c:ext xmlns:c16="http://schemas.microsoft.com/office/drawing/2014/chart" uri="{C3380CC4-5D6E-409C-BE32-E72D297353CC}">
              <c16:uniqueId val="{00000000-A510-4DF5-9343-84E1844CFD60}"/>
            </c:ext>
          </c:extLst>
        </c:ser>
        <c:dLbls>
          <c:dLblPos val="ctr"/>
          <c:showLegendKey val="0"/>
          <c:showVal val="1"/>
          <c:showCatName val="0"/>
          <c:showSerName val="0"/>
          <c:showPercent val="0"/>
          <c:showBubbleSize val="0"/>
        </c:dLbls>
        <c:smooth val="0"/>
        <c:axId val="806595904"/>
        <c:axId val="806593744"/>
      </c:lineChart>
      <c:catAx>
        <c:axId val="806595904"/>
        <c:scaling>
          <c:orientation val="minMax"/>
        </c:scaling>
        <c:delete val="0"/>
        <c:axPos val="b"/>
        <c:title>
          <c:tx>
            <c:rich>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dirty="0"/>
                  <a:t>Year</a:t>
                </a:r>
              </a:p>
            </c:rich>
          </c:tx>
          <c:overlay val="0"/>
          <c:spPr>
            <a:noFill/>
            <a:ln>
              <a:noFill/>
            </a:ln>
            <a:effectLst/>
          </c:spPr>
          <c:txPr>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06593744"/>
        <c:crosses val="autoZero"/>
        <c:auto val="0"/>
        <c:lblAlgn val="ctr"/>
        <c:lblOffset val="75"/>
        <c:tickLblSkip val="1"/>
        <c:noMultiLvlLbl val="0"/>
      </c:catAx>
      <c:valAx>
        <c:axId val="806593744"/>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065959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solidFill>
        <a:schemeClr val="bg1"/>
      </a:solid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Combined Projects Lane Miles</a:t>
            </a:r>
          </a:p>
        </c:rich>
      </c:tx>
      <c:overlay val="0"/>
      <c:spPr>
        <a:noFill/>
        <a:ln>
          <a:noFill/>
        </a:ln>
        <a:effectLst/>
      </c:spPr>
    </c:title>
    <c:autoTitleDeleted val="0"/>
    <c:plotArea>
      <c:layout>
        <c:manualLayout>
          <c:layoutTarget val="inner"/>
          <c:xMode val="edge"/>
          <c:yMode val="edge"/>
          <c:x val="9.720272477124535E-2"/>
          <c:y val="0.18637115252737788"/>
          <c:w val="0.85982588180558328"/>
          <c:h val="0.63006833059886114"/>
        </c:manualLayout>
      </c:layout>
      <c:lineChart>
        <c:grouping val="standard"/>
        <c:varyColors val="0"/>
        <c:ser>
          <c:idx val="0"/>
          <c:order val="0"/>
          <c:tx>
            <c:strRef>
              <c:f>Sheet1!$B$1</c:f>
              <c:strCache>
                <c:ptCount val="1"/>
                <c:pt idx="0">
                  <c:v>Column1</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spPr>
              <a:noFill/>
              <a:ln w="9525">
                <a:noFill/>
              </a:ln>
              <a:effectLst/>
            </c:spPr>
            <c:txPr>
              <a:bodyPr rot="0" spcFirstLastPara="1" vertOverflow="ellipsis" vert="horz" wrap="square" lIns="38100" tIns="19050" rIns="38100" bIns="19050" anchor="ctr" anchorCtr="1">
                <a:spAutoFit/>
              </a:bodyPr>
              <a:lstStyle/>
              <a:p>
                <a:pPr>
                  <a:defRPr sz="1197" b="0" i="0" u="none" strike="noStrike" kern="1200" baseline="0">
                    <a:ln>
                      <a:solidFill>
                        <a:schemeClr val="bg1"/>
                      </a:solidFill>
                    </a:ln>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lt1">
                          <a:lumMod val="95000"/>
                          <a:alpha val="54000"/>
                        </a:schemeClr>
                      </a:solidFill>
                    </a:ln>
                    <a:effectLst/>
                  </c:spPr>
                </c15:leaderLines>
              </c:ext>
            </c:extLst>
          </c:dLbls>
          <c:cat>
            <c:numRef>
              <c:f>Sheet1!$A$2:$A$12</c:f>
              <c:numCache>
                <c:formatCode>General</c:formatCode>
                <c:ptCount val="11"/>
                <c:pt idx="0">
                  <c:v>18</c:v>
                </c:pt>
                <c:pt idx="1">
                  <c:v>19</c:v>
                </c:pt>
                <c:pt idx="2">
                  <c:v>20</c:v>
                </c:pt>
                <c:pt idx="3">
                  <c:v>21</c:v>
                </c:pt>
                <c:pt idx="4">
                  <c:v>22</c:v>
                </c:pt>
                <c:pt idx="5">
                  <c:v>23</c:v>
                </c:pt>
                <c:pt idx="6">
                  <c:v>24</c:v>
                </c:pt>
                <c:pt idx="7">
                  <c:v>25</c:v>
                </c:pt>
                <c:pt idx="8">
                  <c:v>26</c:v>
                </c:pt>
                <c:pt idx="9">
                  <c:v>27</c:v>
                </c:pt>
                <c:pt idx="10">
                  <c:v>28</c:v>
                </c:pt>
              </c:numCache>
            </c:numRef>
          </c:cat>
          <c:val>
            <c:numRef>
              <c:f>Sheet1!$B$2:$B$12</c:f>
              <c:numCache>
                <c:formatCode>General</c:formatCode>
                <c:ptCount val="11"/>
                <c:pt idx="0">
                  <c:v>576</c:v>
                </c:pt>
                <c:pt idx="1">
                  <c:v>557</c:v>
                </c:pt>
                <c:pt idx="2">
                  <c:v>581</c:v>
                </c:pt>
                <c:pt idx="3">
                  <c:v>948</c:v>
                </c:pt>
                <c:pt idx="4">
                  <c:v>1063</c:v>
                </c:pt>
                <c:pt idx="5">
                  <c:v>758</c:v>
                </c:pt>
                <c:pt idx="6">
                  <c:v>434</c:v>
                </c:pt>
                <c:pt idx="7">
                  <c:v>266</c:v>
                </c:pt>
                <c:pt idx="8">
                  <c:v>304</c:v>
                </c:pt>
                <c:pt idx="9">
                  <c:v>202</c:v>
                </c:pt>
                <c:pt idx="10">
                  <c:v>247</c:v>
                </c:pt>
              </c:numCache>
            </c:numRef>
          </c:val>
          <c:smooth val="0"/>
          <c:extLst>
            <c:ext xmlns:c16="http://schemas.microsoft.com/office/drawing/2014/chart" uri="{C3380CC4-5D6E-409C-BE32-E72D297353CC}">
              <c16:uniqueId val="{00000000-9097-46E0-AAAF-F35240D55DF2}"/>
            </c:ext>
          </c:extLst>
        </c:ser>
        <c:dLbls>
          <c:dLblPos val="ctr"/>
          <c:showLegendKey val="0"/>
          <c:showVal val="1"/>
          <c:showCatName val="0"/>
          <c:showSerName val="0"/>
          <c:showPercent val="0"/>
          <c:showBubbleSize val="0"/>
        </c:dLbls>
        <c:smooth val="0"/>
        <c:axId val="806595904"/>
        <c:axId val="806593744"/>
      </c:lineChart>
      <c:catAx>
        <c:axId val="806595904"/>
        <c:scaling>
          <c:orientation val="minMax"/>
        </c:scaling>
        <c:delete val="0"/>
        <c:axPos val="b"/>
        <c:title>
          <c:tx>
            <c:rich>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dirty="0"/>
                  <a:t>Year</a:t>
                </a:r>
              </a:p>
            </c:rich>
          </c:tx>
          <c:overlay val="0"/>
          <c:spPr>
            <a:noFill/>
            <a:ln>
              <a:noFill/>
            </a:ln>
            <a:effectLst/>
          </c:spPr>
        </c:title>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06593744"/>
        <c:crosses val="autoZero"/>
        <c:auto val="0"/>
        <c:lblAlgn val="ctr"/>
        <c:lblOffset val="75"/>
        <c:tickLblSkip val="1"/>
        <c:noMultiLvlLbl val="0"/>
      </c:catAx>
      <c:valAx>
        <c:axId val="806593744"/>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065959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solidFill>
        <a:schemeClr val="bg1"/>
      </a:solid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0.56906</cdr:x>
      <cdr:y>0.94971</cdr:y>
    </cdr:from>
    <cdr:to>
      <cdr:x>1</cdr:x>
      <cdr:y>1</cdr:y>
    </cdr:to>
    <cdr:sp macro="" textlink="">
      <cdr:nvSpPr>
        <cdr:cNvPr id="2" name="TextBox 17">
          <a:extLst xmlns:a="http://schemas.openxmlformats.org/drawingml/2006/main">
            <a:ext uri="{FF2B5EF4-FFF2-40B4-BE49-F238E27FC236}">
              <a16:creationId xmlns:a16="http://schemas.microsoft.com/office/drawing/2014/main" id="{EC1DCB22-6D25-F616-6596-D0BD38AC3ACD}"/>
            </a:ext>
          </a:extLst>
        </cdr:cNvPr>
        <cdr:cNvSpPr txBox="1"/>
      </cdr:nvSpPr>
      <cdr:spPr>
        <a:xfrm xmlns:a="http://schemas.openxmlformats.org/drawingml/2006/main">
          <a:off x="7426499" y="4940323"/>
          <a:ext cx="5623917"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100" dirty="0">
              <a:latin typeface="Arial" panose="020B0604020202020204" pitchFamily="34" charset="0"/>
              <a:cs typeface="Arial" panose="020B0604020202020204" pitchFamily="34" charset="0"/>
            </a:rPr>
            <a:t>As shown in 2024-2028 5YTP, estimated in Oct 2023.</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CC02F6-5D2A-4CA0-BAA2-67259DEE11E9}" type="datetimeFigureOut">
              <a:rPr lang="en-US" smtClean="0"/>
              <a:t>2/5/24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D5FD8C-EBC2-4630-B666-18294DBA679F}" type="slidenum">
              <a:rPr lang="en-US" smtClean="0"/>
              <a:t>‹#›</a:t>
            </a:fld>
            <a:endParaRPr lang="en-US" dirty="0"/>
          </a:p>
        </p:txBody>
      </p:sp>
    </p:spTree>
    <p:extLst>
      <p:ext uri="{BB962C8B-B14F-4D97-AF65-F5344CB8AC3E}">
        <p14:creationId xmlns:p14="http://schemas.microsoft.com/office/powerpoint/2010/main" val="1854128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D5FD8C-EBC2-4630-B666-18294DBA679F}" type="slidenum">
              <a:rPr lang="en-US" smtClean="0"/>
              <a:t>2</a:t>
            </a:fld>
            <a:endParaRPr lang="en-US" dirty="0"/>
          </a:p>
        </p:txBody>
      </p:sp>
    </p:spTree>
    <p:extLst>
      <p:ext uri="{BB962C8B-B14F-4D97-AF65-F5344CB8AC3E}">
        <p14:creationId xmlns:p14="http://schemas.microsoft.com/office/powerpoint/2010/main" val="1017290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D5FD8C-EBC2-4630-B666-18294DBA679F}" type="slidenum">
              <a:rPr lang="en-US" smtClean="0"/>
              <a:t>11</a:t>
            </a:fld>
            <a:endParaRPr lang="en-US" dirty="0"/>
          </a:p>
        </p:txBody>
      </p:sp>
    </p:spTree>
    <p:extLst>
      <p:ext uri="{BB962C8B-B14F-4D97-AF65-F5344CB8AC3E}">
        <p14:creationId xmlns:p14="http://schemas.microsoft.com/office/powerpoint/2010/main" val="2392624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D5FD8C-EBC2-4630-B666-18294DBA679F}" type="slidenum">
              <a:rPr lang="en-US" smtClean="0"/>
              <a:t>12</a:t>
            </a:fld>
            <a:endParaRPr lang="en-US" dirty="0"/>
          </a:p>
        </p:txBody>
      </p:sp>
    </p:spTree>
    <p:extLst>
      <p:ext uri="{BB962C8B-B14F-4D97-AF65-F5344CB8AC3E}">
        <p14:creationId xmlns:p14="http://schemas.microsoft.com/office/powerpoint/2010/main" val="1686251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FD8C-EBC2-4630-B666-18294DBA6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485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82D5FD8C-EBC2-4630-B666-18294DBA679F}" type="slidenum">
              <a:rPr lang="en-US" smtClean="0"/>
              <a:t>14</a:t>
            </a:fld>
            <a:endParaRPr lang="en-US" dirty="0"/>
          </a:p>
        </p:txBody>
      </p:sp>
    </p:spTree>
    <p:extLst>
      <p:ext uri="{BB962C8B-B14F-4D97-AF65-F5344CB8AC3E}">
        <p14:creationId xmlns:p14="http://schemas.microsoft.com/office/powerpoint/2010/main" val="2024310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p>
        </p:txBody>
      </p:sp>
      <p:sp>
        <p:nvSpPr>
          <p:cNvPr id="4" name="Slide Number Placeholder 3"/>
          <p:cNvSpPr>
            <a:spLocks noGrp="1"/>
          </p:cNvSpPr>
          <p:nvPr>
            <p:ph type="sldNum" sz="quarter" idx="5"/>
          </p:nvPr>
        </p:nvSpPr>
        <p:spPr/>
        <p:txBody>
          <a:bodyPr/>
          <a:lstStyle/>
          <a:p>
            <a:fld id="{82D5FD8C-EBC2-4630-B666-18294DBA679F}" type="slidenum">
              <a:rPr lang="en-US" smtClean="0"/>
              <a:t>15</a:t>
            </a:fld>
            <a:endParaRPr lang="en-US" dirty="0"/>
          </a:p>
        </p:txBody>
      </p:sp>
    </p:spTree>
    <p:extLst>
      <p:ext uri="{BB962C8B-B14F-4D97-AF65-F5344CB8AC3E}">
        <p14:creationId xmlns:p14="http://schemas.microsoft.com/office/powerpoint/2010/main" val="1562135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D5FD8C-EBC2-4630-B666-18294DBA679F}" type="slidenum">
              <a:rPr lang="en-US" smtClean="0"/>
              <a:t>16</a:t>
            </a:fld>
            <a:endParaRPr lang="en-US" dirty="0"/>
          </a:p>
        </p:txBody>
      </p:sp>
    </p:spTree>
    <p:extLst>
      <p:ext uri="{BB962C8B-B14F-4D97-AF65-F5344CB8AC3E}">
        <p14:creationId xmlns:p14="http://schemas.microsoft.com/office/powerpoint/2010/main" val="4157227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D5FD8C-EBC2-4630-B666-18294DBA679F}" type="slidenum">
              <a:rPr lang="en-US" smtClean="0"/>
              <a:t>17</a:t>
            </a:fld>
            <a:endParaRPr lang="en-US" dirty="0"/>
          </a:p>
        </p:txBody>
      </p:sp>
    </p:spTree>
    <p:extLst>
      <p:ext uri="{BB962C8B-B14F-4D97-AF65-F5344CB8AC3E}">
        <p14:creationId xmlns:p14="http://schemas.microsoft.com/office/powerpoint/2010/main" val="686181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D5FD8C-EBC2-4630-B666-18294DBA679F}" type="slidenum">
              <a:rPr lang="en-US" smtClean="0"/>
              <a:t>18</a:t>
            </a:fld>
            <a:endParaRPr lang="en-US" dirty="0"/>
          </a:p>
        </p:txBody>
      </p:sp>
    </p:spTree>
    <p:extLst>
      <p:ext uri="{BB962C8B-B14F-4D97-AF65-F5344CB8AC3E}">
        <p14:creationId xmlns:p14="http://schemas.microsoft.com/office/powerpoint/2010/main" val="2927350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D5FD8C-EBC2-4630-B666-18294DBA679F}" type="slidenum">
              <a:rPr lang="en-US" smtClean="0"/>
              <a:t>19</a:t>
            </a:fld>
            <a:endParaRPr lang="en-US" dirty="0"/>
          </a:p>
        </p:txBody>
      </p:sp>
    </p:spTree>
    <p:extLst>
      <p:ext uri="{BB962C8B-B14F-4D97-AF65-F5344CB8AC3E}">
        <p14:creationId xmlns:p14="http://schemas.microsoft.com/office/powerpoint/2010/main" val="2900081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D5FD8C-EBC2-4630-B666-18294DBA679F}" type="slidenum">
              <a:rPr lang="en-US" smtClean="0"/>
              <a:t>20</a:t>
            </a:fld>
            <a:endParaRPr lang="en-US" dirty="0"/>
          </a:p>
        </p:txBody>
      </p:sp>
    </p:spTree>
    <p:extLst>
      <p:ext uri="{BB962C8B-B14F-4D97-AF65-F5344CB8AC3E}">
        <p14:creationId xmlns:p14="http://schemas.microsoft.com/office/powerpoint/2010/main" val="1016751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82D5FD8C-EBC2-4630-B666-18294DBA679F}" type="slidenum">
              <a:rPr lang="en-US" smtClean="0"/>
              <a:t>3</a:t>
            </a:fld>
            <a:endParaRPr lang="en-US" dirty="0"/>
          </a:p>
        </p:txBody>
      </p:sp>
    </p:spTree>
    <p:extLst>
      <p:ext uri="{BB962C8B-B14F-4D97-AF65-F5344CB8AC3E}">
        <p14:creationId xmlns:p14="http://schemas.microsoft.com/office/powerpoint/2010/main" val="3375221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D5FD8C-EBC2-4630-B666-18294DBA679F}" type="slidenum">
              <a:rPr lang="en-US" smtClean="0"/>
              <a:t>21</a:t>
            </a:fld>
            <a:endParaRPr lang="en-US" dirty="0"/>
          </a:p>
        </p:txBody>
      </p:sp>
    </p:spTree>
    <p:extLst>
      <p:ext uri="{BB962C8B-B14F-4D97-AF65-F5344CB8AC3E}">
        <p14:creationId xmlns:p14="http://schemas.microsoft.com/office/powerpoint/2010/main" val="2231726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D5FD8C-EBC2-4630-B666-18294DBA679F}" type="slidenum">
              <a:rPr lang="en-US" smtClean="0"/>
              <a:t>23</a:t>
            </a:fld>
            <a:endParaRPr lang="en-US" dirty="0"/>
          </a:p>
        </p:txBody>
      </p:sp>
    </p:spTree>
    <p:extLst>
      <p:ext uri="{BB962C8B-B14F-4D97-AF65-F5344CB8AC3E}">
        <p14:creationId xmlns:p14="http://schemas.microsoft.com/office/powerpoint/2010/main" val="2622441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D5FD8C-EBC2-4630-B666-18294DBA679F}" type="slidenum">
              <a:rPr lang="en-US" smtClean="0"/>
              <a:t>24</a:t>
            </a:fld>
            <a:endParaRPr lang="en-US" dirty="0"/>
          </a:p>
        </p:txBody>
      </p:sp>
    </p:spTree>
    <p:extLst>
      <p:ext uri="{BB962C8B-B14F-4D97-AF65-F5344CB8AC3E}">
        <p14:creationId xmlns:p14="http://schemas.microsoft.com/office/powerpoint/2010/main" val="3767732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D5FD8C-EBC2-4630-B666-18294DBA679F}" type="slidenum">
              <a:rPr lang="en-US" smtClean="0"/>
              <a:t>25</a:t>
            </a:fld>
            <a:endParaRPr lang="en-US" dirty="0"/>
          </a:p>
        </p:txBody>
      </p:sp>
    </p:spTree>
    <p:extLst>
      <p:ext uri="{BB962C8B-B14F-4D97-AF65-F5344CB8AC3E}">
        <p14:creationId xmlns:p14="http://schemas.microsoft.com/office/powerpoint/2010/main" val="3896887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D5FD8C-EBC2-4630-B666-18294DBA679F}" type="slidenum">
              <a:rPr lang="en-US" smtClean="0"/>
              <a:t>26</a:t>
            </a:fld>
            <a:endParaRPr lang="en-US" dirty="0"/>
          </a:p>
        </p:txBody>
      </p:sp>
    </p:spTree>
    <p:extLst>
      <p:ext uri="{BB962C8B-B14F-4D97-AF65-F5344CB8AC3E}">
        <p14:creationId xmlns:p14="http://schemas.microsoft.com/office/powerpoint/2010/main" val="525431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D5FD8C-EBC2-4630-B666-18294DBA679F}" type="slidenum">
              <a:rPr lang="en-US" smtClean="0"/>
              <a:t>4</a:t>
            </a:fld>
            <a:endParaRPr lang="en-US" dirty="0"/>
          </a:p>
        </p:txBody>
      </p:sp>
    </p:spTree>
    <p:extLst>
      <p:ext uri="{BB962C8B-B14F-4D97-AF65-F5344CB8AC3E}">
        <p14:creationId xmlns:p14="http://schemas.microsoft.com/office/powerpoint/2010/main" val="4287105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FD8C-EBC2-4630-B666-18294DBA6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655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FD8C-EBC2-4630-B666-18294DBA6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725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FD8C-EBC2-4630-B666-18294DBA6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037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FD8C-EBC2-4630-B666-18294DBA6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361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D5FD8C-EBC2-4630-B666-18294DBA679F}" type="slidenum">
              <a:rPr lang="en-US" smtClean="0"/>
              <a:t>9</a:t>
            </a:fld>
            <a:endParaRPr lang="en-US" dirty="0"/>
          </a:p>
        </p:txBody>
      </p:sp>
    </p:spTree>
    <p:extLst>
      <p:ext uri="{BB962C8B-B14F-4D97-AF65-F5344CB8AC3E}">
        <p14:creationId xmlns:p14="http://schemas.microsoft.com/office/powerpoint/2010/main" val="2767025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FD8C-EBC2-4630-B666-18294DBA6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712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54118-1085-B92E-C553-4681332023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480EDC-3FC7-41ED-6010-90E3156698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0C659B-36B3-CDBB-EBAA-AFA9D5EF35DE}"/>
              </a:ext>
            </a:extLst>
          </p:cNvPr>
          <p:cNvSpPr>
            <a:spLocks noGrp="1"/>
          </p:cNvSpPr>
          <p:nvPr>
            <p:ph type="dt" sz="half" idx="10"/>
          </p:nvPr>
        </p:nvSpPr>
        <p:spPr/>
        <p:txBody>
          <a:bodyPr/>
          <a:lstStyle/>
          <a:p>
            <a:fld id="{32674FA3-9635-4DDB-9D51-24C8E73E4183}" type="datetimeFigureOut">
              <a:rPr lang="en-US" smtClean="0"/>
              <a:t>2/5/24</a:t>
            </a:fld>
            <a:endParaRPr lang="en-US" dirty="0"/>
          </a:p>
        </p:txBody>
      </p:sp>
      <p:sp>
        <p:nvSpPr>
          <p:cNvPr id="5" name="Footer Placeholder 4">
            <a:extLst>
              <a:ext uri="{FF2B5EF4-FFF2-40B4-BE49-F238E27FC236}">
                <a16:creationId xmlns:a16="http://schemas.microsoft.com/office/drawing/2014/main" id="{0569C50B-6DE8-D037-F883-BA7FB5A5FB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351073-A44C-885D-4606-4A5E93B51FAB}"/>
              </a:ext>
            </a:extLst>
          </p:cNvPr>
          <p:cNvSpPr>
            <a:spLocks noGrp="1"/>
          </p:cNvSpPr>
          <p:nvPr>
            <p:ph type="sldNum" sz="quarter" idx="12"/>
          </p:nvPr>
        </p:nvSpPr>
        <p:spPr/>
        <p:txBody>
          <a:bodyPr/>
          <a:lstStyle/>
          <a:p>
            <a:fld id="{6674C9FD-0781-4FF1-8719-52F8E2B8FB3A}" type="slidenum">
              <a:rPr lang="en-US" smtClean="0"/>
              <a:t>‹#›</a:t>
            </a:fld>
            <a:endParaRPr lang="en-US" dirty="0"/>
          </a:p>
        </p:txBody>
      </p:sp>
    </p:spTree>
    <p:extLst>
      <p:ext uri="{BB962C8B-B14F-4D97-AF65-F5344CB8AC3E}">
        <p14:creationId xmlns:p14="http://schemas.microsoft.com/office/powerpoint/2010/main" val="512615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E08AD-098F-FF5C-F5C5-FD409742EA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F41676-AC8F-506F-409B-CFCA8E22A6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3D9A43-6317-4170-AA8F-3163A9EA3EBE}"/>
              </a:ext>
            </a:extLst>
          </p:cNvPr>
          <p:cNvSpPr>
            <a:spLocks noGrp="1"/>
          </p:cNvSpPr>
          <p:nvPr>
            <p:ph type="dt" sz="half" idx="10"/>
          </p:nvPr>
        </p:nvSpPr>
        <p:spPr/>
        <p:txBody>
          <a:bodyPr/>
          <a:lstStyle/>
          <a:p>
            <a:fld id="{32674FA3-9635-4DDB-9D51-24C8E73E4183}" type="datetimeFigureOut">
              <a:rPr lang="en-US" smtClean="0"/>
              <a:t>2/5/24</a:t>
            </a:fld>
            <a:endParaRPr lang="en-US" dirty="0"/>
          </a:p>
        </p:txBody>
      </p:sp>
      <p:sp>
        <p:nvSpPr>
          <p:cNvPr id="5" name="Footer Placeholder 4">
            <a:extLst>
              <a:ext uri="{FF2B5EF4-FFF2-40B4-BE49-F238E27FC236}">
                <a16:creationId xmlns:a16="http://schemas.microsoft.com/office/drawing/2014/main" id="{2244A493-328A-137D-F61E-BE24CB2E7D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39D404-CFAF-C670-1ACF-0C313162FA1A}"/>
              </a:ext>
            </a:extLst>
          </p:cNvPr>
          <p:cNvSpPr>
            <a:spLocks noGrp="1"/>
          </p:cNvSpPr>
          <p:nvPr>
            <p:ph type="sldNum" sz="quarter" idx="12"/>
          </p:nvPr>
        </p:nvSpPr>
        <p:spPr/>
        <p:txBody>
          <a:bodyPr/>
          <a:lstStyle/>
          <a:p>
            <a:fld id="{6674C9FD-0781-4FF1-8719-52F8E2B8FB3A}" type="slidenum">
              <a:rPr lang="en-US" smtClean="0"/>
              <a:t>‹#›</a:t>
            </a:fld>
            <a:endParaRPr lang="en-US" dirty="0"/>
          </a:p>
        </p:txBody>
      </p:sp>
    </p:spTree>
    <p:extLst>
      <p:ext uri="{BB962C8B-B14F-4D97-AF65-F5344CB8AC3E}">
        <p14:creationId xmlns:p14="http://schemas.microsoft.com/office/powerpoint/2010/main" val="1716726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9ED8BE-014C-2D57-3AA3-10A7ACEB01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124DB8-A790-8F72-329E-F3531C17CB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AB0B15-7FF0-7E0A-28F8-0F69E21D8739}"/>
              </a:ext>
            </a:extLst>
          </p:cNvPr>
          <p:cNvSpPr>
            <a:spLocks noGrp="1"/>
          </p:cNvSpPr>
          <p:nvPr>
            <p:ph type="dt" sz="half" idx="10"/>
          </p:nvPr>
        </p:nvSpPr>
        <p:spPr/>
        <p:txBody>
          <a:bodyPr/>
          <a:lstStyle/>
          <a:p>
            <a:fld id="{32674FA3-9635-4DDB-9D51-24C8E73E4183}" type="datetimeFigureOut">
              <a:rPr lang="en-US" smtClean="0"/>
              <a:t>2/5/24</a:t>
            </a:fld>
            <a:endParaRPr lang="en-US" dirty="0"/>
          </a:p>
        </p:txBody>
      </p:sp>
      <p:sp>
        <p:nvSpPr>
          <p:cNvPr id="5" name="Footer Placeholder 4">
            <a:extLst>
              <a:ext uri="{FF2B5EF4-FFF2-40B4-BE49-F238E27FC236}">
                <a16:creationId xmlns:a16="http://schemas.microsoft.com/office/drawing/2014/main" id="{8782D2D8-B91B-BC95-748A-58E26E826F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1AD215-EF6E-1B56-FFF9-B643538480F5}"/>
              </a:ext>
            </a:extLst>
          </p:cNvPr>
          <p:cNvSpPr>
            <a:spLocks noGrp="1"/>
          </p:cNvSpPr>
          <p:nvPr>
            <p:ph type="sldNum" sz="quarter" idx="12"/>
          </p:nvPr>
        </p:nvSpPr>
        <p:spPr/>
        <p:txBody>
          <a:bodyPr/>
          <a:lstStyle/>
          <a:p>
            <a:fld id="{6674C9FD-0781-4FF1-8719-52F8E2B8FB3A}" type="slidenum">
              <a:rPr lang="en-US" smtClean="0"/>
              <a:t>‹#›</a:t>
            </a:fld>
            <a:endParaRPr lang="en-US" dirty="0"/>
          </a:p>
        </p:txBody>
      </p:sp>
    </p:spTree>
    <p:extLst>
      <p:ext uri="{BB962C8B-B14F-4D97-AF65-F5344CB8AC3E}">
        <p14:creationId xmlns:p14="http://schemas.microsoft.com/office/powerpoint/2010/main" val="2765691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42D4A-3385-08DA-E6B4-F1BC3253BF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45D13B-E009-E073-B25A-A3C13450BB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799542-A250-7527-7F91-645F1BCE2D08}"/>
              </a:ext>
            </a:extLst>
          </p:cNvPr>
          <p:cNvSpPr>
            <a:spLocks noGrp="1"/>
          </p:cNvSpPr>
          <p:nvPr>
            <p:ph type="dt" sz="half" idx="10"/>
          </p:nvPr>
        </p:nvSpPr>
        <p:spPr/>
        <p:txBody>
          <a:bodyPr/>
          <a:lstStyle/>
          <a:p>
            <a:fld id="{32674FA3-9635-4DDB-9D51-24C8E73E4183}" type="datetimeFigureOut">
              <a:rPr lang="en-US" smtClean="0"/>
              <a:t>2/5/24</a:t>
            </a:fld>
            <a:endParaRPr lang="en-US" dirty="0"/>
          </a:p>
        </p:txBody>
      </p:sp>
      <p:sp>
        <p:nvSpPr>
          <p:cNvPr id="5" name="Footer Placeholder 4">
            <a:extLst>
              <a:ext uri="{FF2B5EF4-FFF2-40B4-BE49-F238E27FC236}">
                <a16:creationId xmlns:a16="http://schemas.microsoft.com/office/drawing/2014/main" id="{BBDEE8FE-53A6-8719-38A9-0AEA1E59BB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6688B3-99C6-AB6D-1BE9-DC14A9EF2DEF}"/>
              </a:ext>
            </a:extLst>
          </p:cNvPr>
          <p:cNvSpPr>
            <a:spLocks noGrp="1"/>
          </p:cNvSpPr>
          <p:nvPr>
            <p:ph type="sldNum" sz="quarter" idx="12"/>
          </p:nvPr>
        </p:nvSpPr>
        <p:spPr/>
        <p:txBody>
          <a:bodyPr/>
          <a:lstStyle/>
          <a:p>
            <a:fld id="{6674C9FD-0781-4FF1-8719-52F8E2B8FB3A}" type="slidenum">
              <a:rPr lang="en-US" smtClean="0"/>
              <a:t>‹#›</a:t>
            </a:fld>
            <a:endParaRPr lang="en-US" dirty="0"/>
          </a:p>
        </p:txBody>
      </p:sp>
    </p:spTree>
    <p:extLst>
      <p:ext uri="{BB962C8B-B14F-4D97-AF65-F5344CB8AC3E}">
        <p14:creationId xmlns:p14="http://schemas.microsoft.com/office/powerpoint/2010/main" val="2970764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D0717-6DCF-2677-64E8-0D42F7179D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F69E60-C803-E34D-950A-A9DCA0B1CC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8C137B-0A39-CB58-EB8B-3B7805B61C50}"/>
              </a:ext>
            </a:extLst>
          </p:cNvPr>
          <p:cNvSpPr>
            <a:spLocks noGrp="1"/>
          </p:cNvSpPr>
          <p:nvPr>
            <p:ph type="dt" sz="half" idx="10"/>
          </p:nvPr>
        </p:nvSpPr>
        <p:spPr/>
        <p:txBody>
          <a:bodyPr/>
          <a:lstStyle/>
          <a:p>
            <a:fld id="{32674FA3-9635-4DDB-9D51-24C8E73E4183}" type="datetimeFigureOut">
              <a:rPr lang="en-US" smtClean="0"/>
              <a:t>2/5/24</a:t>
            </a:fld>
            <a:endParaRPr lang="en-US" dirty="0"/>
          </a:p>
        </p:txBody>
      </p:sp>
      <p:sp>
        <p:nvSpPr>
          <p:cNvPr id="5" name="Footer Placeholder 4">
            <a:extLst>
              <a:ext uri="{FF2B5EF4-FFF2-40B4-BE49-F238E27FC236}">
                <a16:creationId xmlns:a16="http://schemas.microsoft.com/office/drawing/2014/main" id="{E63653DE-C419-94A8-84BF-415B01548F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4F7C3A-0DA1-BB6B-3757-5E68F0283A66}"/>
              </a:ext>
            </a:extLst>
          </p:cNvPr>
          <p:cNvSpPr>
            <a:spLocks noGrp="1"/>
          </p:cNvSpPr>
          <p:nvPr>
            <p:ph type="sldNum" sz="quarter" idx="12"/>
          </p:nvPr>
        </p:nvSpPr>
        <p:spPr/>
        <p:txBody>
          <a:bodyPr/>
          <a:lstStyle/>
          <a:p>
            <a:fld id="{6674C9FD-0781-4FF1-8719-52F8E2B8FB3A}" type="slidenum">
              <a:rPr lang="en-US" smtClean="0"/>
              <a:t>‹#›</a:t>
            </a:fld>
            <a:endParaRPr lang="en-US" dirty="0"/>
          </a:p>
        </p:txBody>
      </p:sp>
    </p:spTree>
    <p:extLst>
      <p:ext uri="{BB962C8B-B14F-4D97-AF65-F5344CB8AC3E}">
        <p14:creationId xmlns:p14="http://schemas.microsoft.com/office/powerpoint/2010/main" val="3245961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2171-D6DD-3441-8407-B4DE512AD0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09E61A-8877-8652-3548-EDD293BE2B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95CA44-67B4-7DA1-979B-0CEB0BAFD6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F6E55D-78C9-1B9F-1DF3-EED1E64BB4F4}"/>
              </a:ext>
            </a:extLst>
          </p:cNvPr>
          <p:cNvSpPr>
            <a:spLocks noGrp="1"/>
          </p:cNvSpPr>
          <p:nvPr>
            <p:ph type="dt" sz="half" idx="10"/>
          </p:nvPr>
        </p:nvSpPr>
        <p:spPr/>
        <p:txBody>
          <a:bodyPr/>
          <a:lstStyle/>
          <a:p>
            <a:fld id="{32674FA3-9635-4DDB-9D51-24C8E73E4183}" type="datetimeFigureOut">
              <a:rPr lang="en-US" smtClean="0"/>
              <a:t>2/5/24</a:t>
            </a:fld>
            <a:endParaRPr lang="en-US" dirty="0"/>
          </a:p>
        </p:txBody>
      </p:sp>
      <p:sp>
        <p:nvSpPr>
          <p:cNvPr id="6" name="Footer Placeholder 5">
            <a:extLst>
              <a:ext uri="{FF2B5EF4-FFF2-40B4-BE49-F238E27FC236}">
                <a16:creationId xmlns:a16="http://schemas.microsoft.com/office/drawing/2014/main" id="{AB5971CC-E3E6-71E5-1D1E-C644935845D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3CEC39-F65E-6423-5108-90754F67F250}"/>
              </a:ext>
            </a:extLst>
          </p:cNvPr>
          <p:cNvSpPr>
            <a:spLocks noGrp="1"/>
          </p:cNvSpPr>
          <p:nvPr>
            <p:ph type="sldNum" sz="quarter" idx="12"/>
          </p:nvPr>
        </p:nvSpPr>
        <p:spPr/>
        <p:txBody>
          <a:bodyPr/>
          <a:lstStyle/>
          <a:p>
            <a:fld id="{6674C9FD-0781-4FF1-8719-52F8E2B8FB3A}" type="slidenum">
              <a:rPr lang="en-US" smtClean="0"/>
              <a:t>‹#›</a:t>
            </a:fld>
            <a:endParaRPr lang="en-US" dirty="0"/>
          </a:p>
        </p:txBody>
      </p:sp>
    </p:spTree>
    <p:extLst>
      <p:ext uri="{BB962C8B-B14F-4D97-AF65-F5344CB8AC3E}">
        <p14:creationId xmlns:p14="http://schemas.microsoft.com/office/powerpoint/2010/main" val="3990196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5D1DE-B6B2-0BFC-2554-43BADF9E27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EAFB05-FD5D-AAB3-F3D6-BC5657FE2C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49EC52-E548-A141-8975-E276FB06BB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077B2E-534E-202C-15CB-31761C4628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748C9B-DC2A-56CB-4224-1693D6F2AB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626264-48A8-7A78-5D57-4ADA0A4F836F}"/>
              </a:ext>
            </a:extLst>
          </p:cNvPr>
          <p:cNvSpPr>
            <a:spLocks noGrp="1"/>
          </p:cNvSpPr>
          <p:nvPr>
            <p:ph type="dt" sz="half" idx="10"/>
          </p:nvPr>
        </p:nvSpPr>
        <p:spPr/>
        <p:txBody>
          <a:bodyPr/>
          <a:lstStyle/>
          <a:p>
            <a:fld id="{32674FA3-9635-4DDB-9D51-24C8E73E4183}" type="datetimeFigureOut">
              <a:rPr lang="en-US" smtClean="0"/>
              <a:t>2/5/24</a:t>
            </a:fld>
            <a:endParaRPr lang="en-US" dirty="0"/>
          </a:p>
        </p:txBody>
      </p:sp>
      <p:sp>
        <p:nvSpPr>
          <p:cNvPr id="8" name="Footer Placeholder 7">
            <a:extLst>
              <a:ext uri="{FF2B5EF4-FFF2-40B4-BE49-F238E27FC236}">
                <a16:creationId xmlns:a16="http://schemas.microsoft.com/office/drawing/2014/main" id="{5E6EAC96-B3BE-4D28-6D0E-0533A8DFCD2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3777AD6-8218-D666-3DDA-FBD4BCECFB1C}"/>
              </a:ext>
            </a:extLst>
          </p:cNvPr>
          <p:cNvSpPr>
            <a:spLocks noGrp="1"/>
          </p:cNvSpPr>
          <p:nvPr>
            <p:ph type="sldNum" sz="quarter" idx="12"/>
          </p:nvPr>
        </p:nvSpPr>
        <p:spPr/>
        <p:txBody>
          <a:bodyPr/>
          <a:lstStyle/>
          <a:p>
            <a:fld id="{6674C9FD-0781-4FF1-8719-52F8E2B8FB3A}" type="slidenum">
              <a:rPr lang="en-US" smtClean="0"/>
              <a:t>‹#›</a:t>
            </a:fld>
            <a:endParaRPr lang="en-US" dirty="0"/>
          </a:p>
        </p:txBody>
      </p:sp>
    </p:spTree>
    <p:extLst>
      <p:ext uri="{BB962C8B-B14F-4D97-AF65-F5344CB8AC3E}">
        <p14:creationId xmlns:p14="http://schemas.microsoft.com/office/powerpoint/2010/main" val="3211130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137CE-E618-023F-6510-5DC108CFDA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9BB334-ADF7-6757-A699-6A63B68F619A}"/>
              </a:ext>
            </a:extLst>
          </p:cNvPr>
          <p:cNvSpPr>
            <a:spLocks noGrp="1"/>
          </p:cNvSpPr>
          <p:nvPr>
            <p:ph type="dt" sz="half" idx="10"/>
          </p:nvPr>
        </p:nvSpPr>
        <p:spPr/>
        <p:txBody>
          <a:bodyPr/>
          <a:lstStyle/>
          <a:p>
            <a:fld id="{32674FA3-9635-4DDB-9D51-24C8E73E4183}" type="datetimeFigureOut">
              <a:rPr lang="en-US" smtClean="0"/>
              <a:t>2/5/24</a:t>
            </a:fld>
            <a:endParaRPr lang="en-US" dirty="0"/>
          </a:p>
        </p:txBody>
      </p:sp>
      <p:sp>
        <p:nvSpPr>
          <p:cNvPr id="4" name="Footer Placeholder 3">
            <a:extLst>
              <a:ext uri="{FF2B5EF4-FFF2-40B4-BE49-F238E27FC236}">
                <a16:creationId xmlns:a16="http://schemas.microsoft.com/office/drawing/2014/main" id="{040E236B-A70D-C4E9-2F5F-E59415E64F6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1AAD4D4-F405-5076-B08D-C10BE9D45466}"/>
              </a:ext>
            </a:extLst>
          </p:cNvPr>
          <p:cNvSpPr>
            <a:spLocks noGrp="1"/>
          </p:cNvSpPr>
          <p:nvPr>
            <p:ph type="sldNum" sz="quarter" idx="12"/>
          </p:nvPr>
        </p:nvSpPr>
        <p:spPr/>
        <p:txBody>
          <a:bodyPr/>
          <a:lstStyle/>
          <a:p>
            <a:fld id="{6674C9FD-0781-4FF1-8719-52F8E2B8FB3A}" type="slidenum">
              <a:rPr lang="en-US" smtClean="0"/>
              <a:t>‹#›</a:t>
            </a:fld>
            <a:endParaRPr lang="en-US" dirty="0"/>
          </a:p>
        </p:txBody>
      </p:sp>
    </p:spTree>
    <p:extLst>
      <p:ext uri="{BB962C8B-B14F-4D97-AF65-F5344CB8AC3E}">
        <p14:creationId xmlns:p14="http://schemas.microsoft.com/office/powerpoint/2010/main" val="2829673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05C916-7665-269C-6709-AC8969DC73AC}"/>
              </a:ext>
            </a:extLst>
          </p:cNvPr>
          <p:cNvSpPr>
            <a:spLocks noGrp="1"/>
          </p:cNvSpPr>
          <p:nvPr>
            <p:ph type="dt" sz="half" idx="10"/>
          </p:nvPr>
        </p:nvSpPr>
        <p:spPr/>
        <p:txBody>
          <a:bodyPr/>
          <a:lstStyle/>
          <a:p>
            <a:fld id="{32674FA3-9635-4DDB-9D51-24C8E73E4183}" type="datetimeFigureOut">
              <a:rPr lang="en-US" smtClean="0"/>
              <a:t>2/5/24</a:t>
            </a:fld>
            <a:endParaRPr lang="en-US" dirty="0"/>
          </a:p>
        </p:txBody>
      </p:sp>
      <p:sp>
        <p:nvSpPr>
          <p:cNvPr id="3" name="Footer Placeholder 2">
            <a:extLst>
              <a:ext uri="{FF2B5EF4-FFF2-40B4-BE49-F238E27FC236}">
                <a16:creationId xmlns:a16="http://schemas.microsoft.com/office/drawing/2014/main" id="{FB166072-EF8E-2A8B-9122-87248B20AD4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85B6994-B238-8E29-6CAA-62F14BCE1483}"/>
              </a:ext>
            </a:extLst>
          </p:cNvPr>
          <p:cNvSpPr>
            <a:spLocks noGrp="1"/>
          </p:cNvSpPr>
          <p:nvPr>
            <p:ph type="sldNum" sz="quarter" idx="12"/>
          </p:nvPr>
        </p:nvSpPr>
        <p:spPr/>
        <p:txBody>
          <a:bodyPr/>
          <a:lstStyle/>
          <a:p>
            <a:fld id="{6674C9FD-0781-4FF1-8719-52F8E2B8FB3A}" type="slidenum">
              <a:rPr lang="en-US" smtClean="0"/>
              <a:t>‹#›</a:t>
            </a:fld>
            <a:endParaRPr lang="en-US" dirty="0"/>
          </a:p>
        </p:txBody>
      </p:sp>
    </p:spTree>
    <p:extLst>
      <p:ext uri="{BB962C8B-B14F-4D97-AF65-F5344CB8AC3E}">
        <p14:creationId xmlns:p14="http://schemas.microsoft.com/office/powerpoint/2010/main" val="1992446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7D198-5750-FE76-877F-D5FDFAFD31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D3DDE4-007D-8588-2FE5-EA37A7560D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27DF18-B5CA-A96E-1A76-B2E9F6742D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AADB05-8B1D-37AA-7066-59AE41DB4B1B}"/>
              </a:ext>
            </a:extLst>
          </p:cNvPr>
          <p:cNvSpPr>
            <a:spLocks noGrp="1"/>
          </p:cNvSpPr>
          <p:nvPr>
            <p:ph type="dt" sz="half" idx="10"/>
          </p:nvPr>
        </p:nvSpPr>
        <p:spPr/>
        <p:txBody>
          <a:bodyPr/>
          <a:lstStyle/>
          <a:p>
            <a:fld id="{32674FA3-9635-4DDB-9D51-24C8E73E4183}" type="datetimeFigureOut">
              <a:rPr lang="en-US" smtClean="0"/>
              <a:t>2/5/24</a:t>
            </a:fld>
            <a:endParaRPr lang="en-US" dirty="0"/>
          </a:p>
        </p:txBody>
      </p:sp>
      <p:sp>
        <p:nvSpPr>
          <p:cNvPr id="6" name="Footer Placeholder 5">
            <a:extLst>
              <a:ext uri="{FF2B5EF4-FFF2-40B4-BE49-F238E27FC236}">
                <a16:creationId xmlns:a16="http://schemas.microsoft.com/office/drawing/2014/main" id="{2D531D2B-2429-4560-ADC6-247D0DB8A8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7E6F74B-69DD-D517-5A74-7B31A013BD55}"/>
              </a:ext>
            </a:extLst>
          </p:cNvPr>
          <p:cNvSpPr>
            <a:spLocks noGrp="1"/>
          </p:cNvSpPr>
          <p:nvPr>
            <p:ph type="sldNum" sz="quarter" idx="12"/>
          </p:nvPr>
        </p:nvSpPr>
        <p:spPr/>
        <p:txBody>
          <a:bodyPr/>
          <a:lstStyle/>
          <a:p>
            <a:fld id="{6674C9FD-0781-4FF1-8719-52F8E2B8FB3A}" type="slidenum">
              <a:rPr lang="en-US" smtClean="0"/>
              <a:t>‹#›</a:t>
            </a:fld>
            <a:endParaRPr lang="en-US" dirty="0"/>
          </a:p>
        </p:txBody>
      </p:sp>
    </p:spTree>
    <p:extLst>
      <p:ext uri="{BB962C8B-B14F-4D97-AF65-F5344CB8AC3E}">
        <p14:creationId xmlns:p14="http://schemas.microsoft.com/office/powerpoint/2010/main" val="1799586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2372-E3DF-6452-2ED0-2E678A44E2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D94A98-E8E9-95BB-8B90-AA087262DF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042426F-DC04-C540-B000-2A945C99DF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F5B057-50D0-BA40-B172-5B7D23240724}"/>
              </a:ext>
            </a:extLst>
          </p:cNvPr>
          <p:cNvSpPr>
            <a:spLocks noGrp="1"/>
          </p:cNvSpPr>
          <p:nvPr>
            <p:ph type="dt" sz="half" idx="10"/>
          </p:nvPr>
        </p:nvSpPr>
        <p:spPr/>
        <p:txBody>
          <a:bodyPr/>
          <a:lstStyle/>
          <a:p>
            <a:fld id="{32674FA3-9635-4DDB-9D51-24C8E73E4183}" type="datetimeFigureOut">
              <a:rPr lang="en-US" smtClean="0"/>
              <a:t>2/5/24</a:t>
            </a:fld>
            <a:endParaRPr lang="en-US" dirty="0"/>
          </a:p>
        </p:txBody>
      </p:sp>
      <p:sp>
        <p:nvSpPr>
          <p:cNvPr id="6" name="Footer Placeholder 5">
            <a:extLst>
              <a:ext uri="{FF2B5EF4-FFF2-40B4-BE49-F238E27FC236}">
                <a16:creationId xmlns:a16="http://schemas.microsoft.com/office/drawing/2014/main" id="{E538320C-8739-AE3A-304E-52F738D43E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BE6E551-B758-D13B-5D15-3B569A12901E}"/>
              </a:ext>
            </a:extLst>
          </p:cNvPr>
          <p:cNvSpPr>
            <a:spLocks noGrp="1"/>
          </p:cNvSpPr>
          <p:nvPr>
            <p:ph type="sldNum" sz="quarter" idx="12"/>
          </p:nvPr>
        </p:nvSpPr>
        <p:spPr/>
        <p:txBody>
          <a:bodyPr/>
          <a:lstStyle/>
          <a:p>
            <a:fld id="{6674C9FD-0781-4FF1-8719-52F8E2B8FB3A}" type="slidenum">
              <a:rPr lang="en-US" smtClean="0"/>
              <a:t>‹#›</a:t>
            </a:fld>
            <a:endParaRPr lang="en-US" dirty="0"/>
          </a:p>
        </p:txBody>
      </p:sp>
    </p:spTree>
    <p:extLst>
      <p:ext uri="{BB962C8B-B14F-4D97-AF65-F5344CB8AC3E}">
        <p14:creationId xmlns:p14="http://schemas.microsoft.com/office/powerpoint/2010/main" val="2237834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8941FC-88B7-AF62-F5C4-234885BD32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3395DF-C512-A0DF-A982-59FBA4706F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BF869A-AACB-D812-073F-F637ECBAB4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674FA3-9635-4DDB-9D51-24C8E73E4183}" type="datetimeFigureOut">
              <a:rPr lang="en-US" smtClean="0"/>
              <a:t>2/5/24</a:t>
            </a:fld>
            <a:endParaRPr lang="en-US" dirty="0"/>
          </a:p>
        </p:txBody>
      </p:sp>
      <p:sp>
        <p:nvSpPr>
          <p:cNvPr id="5" name="Footer Placeholder 4">
            <a:extLst>
              <a:ext uri="{FF2B5EF4-FFF2-40B4-BE49-F238E27FC236}">
                <a16:creationId xmlns:a16="http://schemas.microsoft.com/office/drawing/2014/main" id="{0723DB90-E528-0C41-77DF-8EA9ABCB1C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037EFA9-D825-351B-EC69-3744C4B47A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74C9FD-0781-4FF1-8719-52F8E2B8FB3A}" type="slidenum">
              <a:rPr lang="en-US" smtClean="0"/>
              <a:t>‹#›</a:t>
            </a:fld>
            <a:endParaRPr lang="en-US" dirty="0"/>
          </a:p>
        </p:txBody>
      </p:sp>
    </p:spTree>
    <p:extLst>
      <p:ext uri="{BB962C8B-B14F-4D97-AF65-F5344CB8AC3E}">
        <p14:creationId xmlns:p14="http://schemas.microsoft.com/office/powerpoint/2010/main" val="2630047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3.png"/><Relationship Id="rId4" Type="http://schemas.openxmlformats.org/officeDocument/2006/relationships/image" Target="../media/image19.png"/><Relationship Id="rId9" Type="http://schemas.openxmlformats.org/officeDocument/2006/relationships/image" Target="../media/image24.sv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michigan.gov/mdot/programs/planning/five-year-transportation-program" TargetMode="External"/><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chart" Target="../charts/chart4.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chart" Target="../charts/chart6.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C5E29E-5DA9-B122-FABC-C1E36E35095B}"/>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7999"/>
          </a:xfrm>
          <a:prstGeom prst="rect">
            <a:avLst/>
          </a:prstGeom>
        </p:spPr>
      </p:pic>
      <p:sp>
        <p:nvSpPr>
          <p:cNvPr id="4" name="Title 1">
            <a:extLst>
              <a:ext uri="{FF2B5EF4-FFF2-40B4-BE49-F238E27FC236}">
                <a16:creationId xmlns:a16="http://schemas.microsoft.com/office/drawing/2014/main" id="{7B5D2C84-EB4F-49EA-5EBC-EB2F884FB7EF}"/>
              </a:ext>
            </a:extLst>
          </p:cNvPr>
          <p:cNvSpPr txBox="1">
            <a:spLocks/>
          </p:cNvSpPr>
          <p:nvPr/>
        </p:nvSpPr>
        <p:spPr>
          <a:xfrm>
            <a:off x="6811767" y="4470990"/>
            <a:ext cx="4729316" cy="2207212"/>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2800" dirty="0">
                <a:latin typeface="Arial" panose="020B0604020202020204" pitchFamily="34" charset="0"/>
                <a:cs typeface="Arial" panose="020B0604020202020204" pitchFamily="34" charset="0"/>
              </a:rPr>
              <a:t>Jason Gutting, PE</a:t>
            </a:r>
          </a:p>
          <a:p>
            <a:pPr algn="r">
              <a:lnSpc>
                <a:spcPct val="100000"/>
              </a:lnSpc>
            </a:pPr>
            <a:r>
              <a:rPr lang="en-US" sz="2800" dirty="0">
                <a:latin typeface="Arial" panose="020B0604020202020204" pitchFamily="34" charset="0"/>
                <a:cs typeface="Arial" panose="020B0604020202020204" pitchFamily="34" charset="0"/>
              </a:rPr>
              <a:t>February 14, 2024</a:t>
            </a:r>
          </a:p>
          <a:p>
            <a:pPr algn="r">
              <a:lnSpc>
                <a:spcPct val="100000"/>
              </a:lnSpc>
            </a:pPr>
            <a:r>
              <a:rPr lang="en-US" sz="2800" dirty="0">
                <a:latin typeface="Arial" panose="020B0604020202020204" pitchFamily="34" charset="0"/>
                <a:cs typeface="Arial" panose="020B0604020202020204" pitchFamily="34" charset="0"/>
              </a:rPr>
              <a:t>2024 Michigan Aggregates Association </a:t>
            </a:r>
          </a:p>
          <a:p>
            <a:pPr algn="r">
              <a:lnSpc>
                <a:spcPct val="100000"/>
              </a:lnSpc>
            </a:pPr>
            <a:r>
              <a:rPr lang="en-US" sz="2800" dirty="0">
                <a:latin typeface="Arial" panose="020B0604020202020204" pitchFamily="34" charset="0"/>
                <a:cs typeface="Arial" panose="020B0604020202020204" pitchFamily="34" charset="0"/>
              </a:rPr>
              <a:t>Annual Conference</a:t>
            </a:r>
          </a:p>
        </p:txBody>
      </p:sp>
    </p:spTree>
    <p:extLst>
      <p:ext uri="{BB962C8B-B14F-4D97-AF65-F5344CB8AC3E}">
        <p14:creationId xmlns:p14="http://schemas.microsoft.com/office/powerpoint/2010/main" val="608517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BA14559-2DBC-A13C-F8E9-C28D8DC8D9F7}"/>
              </a:ext>
            </a:extLst>
          </p:cNvPr>
          <p:cNvGrpSpPr/>
          <p:nvPr/>
        </p:nvGrpSpPr>
        <p:grpSpPr>
          <a:xfrm>
            <a:off x="0" y="1389"/>
            <a:ext cx="12192000" cy="6855221"/>
            <a:chOff x="0" y="1389"/>
            <a:chExt cx="12192000" cy="6855221"/>
          </a:xfrm>
        </p:grpSpPr>
        <p:pic>
          <p:nvPicPr>
            <p:cNvPr id="5" name="Picture 4">
              <a:extLst>
                <a:ext uri="{FF2B5EF4-FFF2-40B4-BE49-F238E27FC236}">
                  <a16:creationId xmlns:a16="http://schemas.microsoft.com/office/drawing/2014/main" id="{AC2DD823-548F-EEB3-3627-ECE7954A7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9"/>
              <a:ext cx="12192000" cy="6855221"/>
            </a:xfrm>
            <a:prstGeom prst="rect">
              <a:avLst/>
            </a:prstGeom>
          </p:spPr>
        </p:pic>
        <p:sp>
          <p:nvSpPr>
            <p:cNvPr id="6" name="Rectangle 5">
              <a:extLst>
                <a:ext uri="{FF2B5EF4-FFF2-40B4-BE49-F238E27FC236}">
                  <a16:creationId xmlns:a16="http://schemas.microsoft.com/office/drawing/2014/main" id="{C8ABA92F-0EC7-A0D4-9FFF-4B122DE24D45}"/>
                </a:ext>
              </a:extLst>
            </p:cNvPr>
            <p:cNvSpPr/>
            <p:nvPr/>
          </p:nvSpPr>
          <p:spPr>
            <a:xfrm>
              <a:off x="12076545" y="5033818"/>
              <a:ext cx="115455" cy="3509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7B642151-A6C0-FE4B-935C-F9060F788D56}"/>
              </a:ext>
            </a:extLst>
          </p:cNvPr>
          <p:cNvSpPr txBox="1"/>
          <p:nvPr/>
        </p:nvSpPr>
        <p:spPr>
          <a:xfrm>
            <a:off x="3213713" y="454395"/>
            <a:ext cx="59746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FY 2024 Budget</a:t>
            </a:r>
          </a:p>
        </p:txBody>
      </p:sp>
      <p:pic>
        <p:nvPicPr>
          <p:cNvPr id="9" name="Picture 8" descr="A blue and green logo&#10;&#10;Description automatically generated">
            <a:extLst>
              <a:ext uri="{FF2B5EF4-FFF2-40B4-BE49-F238E27FC236}">
                <a16:creationId xmlns:a16="http://schemas.microsoft.com/office/drawing/2014/main" id="{5A593961-74A1-026B-8E37-08E906489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70" y="6149340"/>
            <a:ext cx="1275589" cy="708660"/>
          </a:xfrm>
          <a:prstGeom prst="rect">
            <a:avLst/>
          </a:prstGeom>
        </p:spPr>
      </p:pic>
      <p:graphicFrame>
        <p:nvGraphicFramePr>
          <p:cNvPr id="2" name="Table 1">
            <a:extLst>
              <a:ext uri="{FF2B5EF4-FFF2-40B4-BE49-F238E27FC236}">
                <a16:creationId xmlns:a16="http://schemas.microsoft.com/office/drawing/2014/main" id="{49AA9C59-0CC5-AA9E-0B74-A6FD555E3494}"/>
              </a:ext>
            </a:extLst>
          </p:cNvPr>
          <p:cNvGraphicFramePr>
            <a:graphicFrameLocks noGrp="1"/>
          </p:cNvGraphicFramePr>
          <p:nvPr>
            <p:extLst>
              <p:ext uri="{D42A27DB-BD31-4B8C-83A1-F6EECF244321}">
                <p14:modId xmlns:p14="http://schemas.microsoft.com/office/powerpoint/2010/main" val="2926112216"/>
              </p:ext>
            </p:extLst>
          </p:nvPr>
        </p:nvGraphicFramePr>
        <p:xfrm>
          <a:off x="2389594" y="1677284"/>
          <a:ext cx="7297358" cy="3825284"/>
        </p:xfrm>
        <a:graphic>
          <a:graphicData uri="http://schemas.openxmlformats.org/drawingml/2006/table">
            <a:tbl>
              <a:tblPr firstRow="1">
                <a:effectLst>
                  <a:outerShdw blurRad="50800" dist="38100" dir="5400000" algn="t" rotWithShape="0">
                    <a:prstClr val="black">
                      <a:alpha val="40000"/>
                    </a:prstClr>
                  </a:outerShdw>
                </a:effectLst>
                <a:tableStyleId>{22838BEF-8BB2-4498-84A7-C5851F593DF1}</a:tableStyleId>
              </a:tblPr>
              <a:tblGrid>
                <a:gridCol w="4075186">
                  <a:extLst>
                    <a:ext uri="{9D8B030D-6E8A-4147-A177-3AD203B41FA5}">
                      <a16:colId xmlns:a16="http://schemas.microsoft.com/office/drawing/2014/main" val="2569662710"/>
                    </a:ext>
                  </a:extLst>
                </a:gridCol>
                <a:gridCol w="3222172">
                  <a:extLst>
                    <a:ext uri="{9D8B030D-6E8A-4147-A177-3AD203B41FA5}">
                      <a16:colId xmlns:a16="http://schemas.microsoft.com/office/drawing/2014/main" val="4056095434"/>
                    </a:ext>
                  </a:extLst>
                </a:gridCol>
              </a:tblGrid>
              <a:tr h="423073">
                <a:tc>
                  <a:txBody>
                    <a:bodyPr/>
                    <a:lstStyle/>
                    <a:p>
                      <a:pPr algn="ctr" fontAlgn="b"/>
                      <a:r>
                        <a:rPr lang="en-US" sz="2000" u="none" strike="noStrike" dirty="0">
                          <a:solidFill>
                            <a:schemeClr val="bg1"/>
                          </a:solidFill>
                          <a:effectLst/>
                        </a:rPr>
                        <a:t>  Program Description</a:t>
                      </a:r>
                      <a:endParaRPr lang="en-US" sz="2000" b="1" i="0" u="none" strike="noStrike" dirty="0">
                        <a:solidFill>
                          <a:schemeClr val="bg1"/>
                        </a:solidFill>
                        <a:effectLst/>
                        <a:latin typeface="Arial" panose="020B0604020202020204" pitchFamily="34" charset="0"/>
                        <a:cs typeface="Arial" panose="020B0604020202020204" pitchFamily="34" charset="0"/>
                      </a:endParaRPr>
                    </a:p>
                  </a:txBody>
                  <a:tcPr marL="7620" marR="7620" marT="7620" marB="0" anchor="ctr">
                    <a:solidFill>
                      <a:srgbClr val="6998AB"/>
                    </a:solidFill>
                  </a:tcPr>
                </a:tc>
                <a:tc>
                  <a:txBody>
                    <a:bodyPr/>
                    <a:lstStyle/>
                    <a:p>
                      <a:pPr algn="ctr" fontAlgn="b"/>
                      <a:r>
                        <a:rPr lang="en-US" sz="2000" u="none" strike="noStrike" dirty="0">
                          <a:solidFill>
                            <a:schemeClr val="bg1"/>
                          </a:solidFill>
                          <a:effectLst/>
                        </a:rPr>
                        <a:t> FY 2024 Amount </a:t>
                      </a:r>
                      <a:endParaRPr lang="en-US" sz="2000" b="1" i="0" u="none" strike="noStrike" dirty="0">
                        <a:solidFill>
                          <a:schemeClr val="bg1"/>
                        </a:solidFill>
                        <a:effectLst/>
                        <a:latin typeface="Arial" panose="020B0604020202020204" pitchFamily="34" charset="0"/>
                        <a:cs typeface="Arial" panose="020B0604020202020204" pitchFamily="34" charset="0"/>
                      </a:endParaRPr>
                    </a:p>
                  </a:txBody>
                  <a:tcPr marL="7620" marR="7620" marT="7620" marB="0" anchor="ctr">
                    <a:solidFill>
                      <a:srgbClr val="6998AB"/>
                    </a:solidFill>
                  </a:tcPr>
                </a:tc>
                <a:extLst>
                  <a:ext uri="{0D108BD9-81ED-4DB2-BD59-A6C34878D82A}">
                    <a16:rowId xmlns:a16="http://schemas.microsoft.com/office/drawing/2014/main" val="559928471"/>
                  </a:ext>
                </a:extLst>
              </a:tr>
              <a:tr h="423073">
                <a:tc>
                  <a:txBody>
                    <a:bodyPr/>
                    <a:lstStyle/>
                    <a:p>
                      <a:pPr algn="l" fontAlgn="b"/>
                      <a:r>
                        <a:rPr lang="en-US" sz="2000" u="none" strike="noStrike" dirty="0">
                          <a:effectLst/>
                        </a:rPr>
                        <a:t>  Road and Bridge Programs  </a:t>
                      </a:r>
                      <a:r>
                        <a:rPr lang="en-US" sz="2000" b="1" u="none" strike="noStrike" dirty="0">
                          <a:effectLst/>
                        </a:rPr>
                        <a:t>**</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en-US" sz="2000" u="none" strike="noStrike" dirty="0">
                          <a:effectLst/>
                        </a:rPr>
                        <a:t>        $ 3,903,573,600.00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623379914"/>
                  </a:ext>
                </a:extLst>
              </a:tr>
              <a:tr h="423073">
                <a:tc>
                  <a:txBody>
                    <a:bodyPr/>
                    <a:lstStyle/>
                    <a:p>
                      <a:pPr algn="l" fontAlgn="b"/>
                      <a:r>
                        <a:rPr lang="en-US" sz="2000" u="none" strike="noStrike" dirty="0">
                          <a:effectLst/>
                        </a:rPr>
                        <a:t>  Modal Programs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en-US" sz="2000" u="none" strike="noStrike" dirty="0">
                          <a:effectLst/>
                        </a:rPr>
                        <a:t>          $ 706,132,400.00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2318001702"/>
                  </a:ext>
                </a:extLst>
              </a:tr>
              <a:tr h="423073">
                <a:tc>
                  <a:txBody>
                    <a:bodyPr/>
                    <a:lstStyle/>
                    <a:p>
                      <a:pPr algn="l" fontAlgn="b"/>
                      <a:r>
                        <a:rPr lang="en-US" sz="2000" u="none" strike="noStrike" dirty="0">
                          <a:effectLst/>
                        </a:rPr>
                        <a:t>  Trunkline Programs</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en-US" sz="2000" u="none" strike="noStrike" dirty="0">
                          <a:effectLst/>
                        </a:rPr>
                        <a:t>          $ 510,661,100.00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282878018"/>
                  </a:ext>
                </a:extLst>
              </a:tr>
              <a:tr h="423073">
                <a:tc>
                  <a:txBody>
                    <a:bodyPr/>
                    <a:lstStyle/>
                    <a:p>
                      <a:pPr algn="l" fontAlgn="b"/>
                      <a:r>
                        <a:rPr lang="en-US" sz="2000" u="none" strike="noStrike" dirty="0">
                          <a:effectLst/>
                        </a:rPr>
                        <a:t>  Highway Maintenance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en-US" sz="2000" u="none" strike="noStrike" dirty="0">
                          <a:effectLst/>
                        </a:rPr>
                        <a:t>          $ 466,088,700.00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3193750240"/>
                  </a:ext>
                </a:extLst>
              </a:tr>
              <a:tr h="423073">
                <a:tc>
                  <a:txBody>
                    <a:bodyPr/>
                    <a:lstStyle/>
                    <a:p>
                      <a:pPr algn="l" fontAlgn="b"/>
                      <a:r>
                        <a:rPr lang="en-US" sz="2000" u="none" strike="noStrike" dirty="0">
                          <a:effectLst/>
                        </a:rPr>
                        <a:t>  Other Capital Outlay</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en-US" sz="2000" u="none" strike="noStrike" dirty="0">
                          <a:effectLst/>
                        </a:rPr>
                        <a:t>          $ 289,354,000.00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1264210947"/>
                  </a:ext>
                </a:extLst>
              </a:tr>
              <a:tr h="423073">
                <a:tc>
                  <a:txBody>
                    <a:bodyPr/>
                    <a:lstStyle/>
                    <a:p>
                      <a:pPr algn="l" fontAlgn="b"/>
                      <a:r>
                        <a:rPr lang="en-US" sz="2000" u="none" strike="noStrike" dirty="0">
                          <a:effectLst/>
                        </a:rPr>
                        <a:t>  Debt Service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en-US" sz="2000" u="none" strike="noStrike" dirty="0">
                          <a:effectLst/>
                        </a:rPr>
                        <a:t>          $ 343,740,100.00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279504947"/>
                  </a:ext>
                </a:extLst>
              </a:tr>
              <a:tr h="423073">
                <a:tc>
                  <a:txBody>
                    <a:bodyPr/>
                    <a:lstStyle/>
                    <a:p>
                      <a:pPr algn="l" fontAlgn="b"/>
                      <a:r>
                        <a:rPr lang="en-US" sz="2000" u="none" strike="noStrike" dirty="0">
                          <a:effectLst/>
                        </a:rPr>
                        <a:t>  One Time Funding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en-US" sz="2000" u="none" strike="noStrike" dirty="0">
                          <a:effectLst/>
                        </a:rPr>
                        <a:t>          $ 407,000,000.00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1454994043"/>
                  </a:ext>
                </a:extLst>
              </a:tr>
              <a:tr h="440700">
                <a:tc>
                  <a:txBody>
                    <a:bodyPr/>
                    <a:lstStyle/>
                    <a:p>
                      <a:pPr algn="l" fontAlgn="b"/>
                      <a:r>
                        <a:rPr lang="en-US" sz="2000" u="none" strike="noStrike" dirty="0">
                          <a:effectLst/>
                        </a:rPr>
                        <a:t>  Gross Appropriations</a:t>
                      </a:r>
                      <a:endParaRPr lang="en-US" sz="2000" b="1" i="1"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en-US" sz="2000" u="none" strike="noStrike" dirty="0">
                          <a:effectLst/>
                        </a:rPr>
                        <a:t>      $ 6,219,549,900.00 </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2487104593"/>
                  </a:ext>
                </a:extLst>
              </a:tr>
            </a:tbl>
          </a:graphicData>
        </a:graphic>
      </p:graphicFrame>
      <p:sp>
        <p:nvSpPr>
          <p:cNvPr id="11" name="TextBox 10">
            <a:extLst>
              <a:ext uri="{FF2B5EF4-FFF2-40B4-BE49-F238E27FC236}">
                <a16:creationId xmlns:a16="http://schemas.microsoft.com/office/drawing/2014/main" id="{8B83D106-7943-FFBE-83E7-FD1CDE8903FA}"/>
              </a:ext>
            </a:extLst>
          </p:cNvPr>
          <p:cNvSpPr txBox="1"/>
          <p:nvPr/>
        </p:nvSpPr>
        <p:spPr>
          <a:xfrm>
            <a:off x="0" y="5705206"/>
            <a:ext cx="12192000" cy="830997"/>
          </a:xfrm>
          <a:prstGeom prst="rect">
            <a:avLst/>
          </a:prstGeom>
          <a:noFill/>
        </p:spPr>
        <p:txBody>
          <a:bodyPr wrap="square" rtlCol="0">
            <a:spAutoFit/>
          </a:bodyPr>
          <a:lstStyle/>
          <a:p>
            <a:pPr algn="ctr" fontAlgn="b"/>
            <a:r>
              <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lang="en-US" sz="1600" u="none" strike="noStrike" dirty="0">
                <a:effectLst/>
                <a:latin typeface="Arial" panose="020B0604020202020204" pitchFamily="34" charset="0"/>
                <a:cs typeface="Arial" panose="020B0604020202020204" pitchFamily="34" charset="0"/>
              </a:rPr>
              <a:t>*This line item includes Act 51 Distribution payments </a:t>
            </a:r>
            <a:endPar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4119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5615E-A8E3-52F1-D643-1A2C007BC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878"/>
            <a:ext cx="12192000" cy="7048878"/>
          </a:xfrm>
          <a:prstGeom prst="rect">
            <a:avLst/>
          </a:prstGeom>
        </p:spPr>
      </p:pic>
      <p:pic>
        <p:nvPicPr>
          <p:cNvPr id="4" name="Picture 3">
            <a:extLst>
              <a:ext uri="{FF2B5EF4-FFF2-40B4-BE49-F238E27FC236}">
                <a16:creationId xmlns:a16="http://schemas.microsoft.com/office/drawing/2014/main" id="{4122D84A-9A2E-E621-465E-0263AFCC657C}"/>
              </a:ext>
            </a:extLst>
          </p:cNvPr>
          <p:cNvPicPr>
            <a:picLocks noChangeAspect="1" noChangeArrowheads="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418" t="10010" r="624" b="13249"/>
          <a:stretch/>
        </p:blipFill>
        <p:spPr bwMode="auto">
          <a:xfrm>
            <a:off x="6458506" y="337205"/>
            <a:ext cx="5400582" cy="6183589"/>
          </a:xfrm>
          <a:prstGeom prst="rect">
            <a:avLst/>
          </a:prstGeom>
          <a:noFill/>
          <a:ln w="57150">
            <a:solidFill>
              <a:srgbClr val="003D60"/>
            </a:solidFill>
          </a:ln>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B10172E-B6BF-2429-B00E-FB6F8DB220AF}"/>
              </a:ext>
            </a:extLst>
          </p:cNvPr>
          <p:cNvSpPr txBox="1">
            <a:spLocks/>
          </p:cNvSpPr>
          <p:nvPr/>
        </p:nvSpPr>
        <p:spPr>
          <a:xfrm>
            <a:off x="332912" y="1683866"/>
            <a:ext cx="5539665" cy="3793769"/>
          </a:xfrm>
          <a:prstGeom prst="rect">
            <a:avLst/>
          </a:prstGeom>
          <a:effectLst/>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br>
              <a:rPr lang="en-US" sz="4000" b="1" dirty="0">
                <a:effectLst>
                  <a:outerShdw blurRad="50800" dist="38100" dir="5400000" algn="t" rotWithShape="0">
                    <a:prstClr val="black">
                      <a:alpha val="40000"/>
                    </a:prstClr>
                  </a:outerShdw>
                </a:effectLst>
              </a:rPr>
            </a:br>
            <a:r>
              <a:rPr lang="en-US" sz="3100" b="1" spc="300" dirty="0">
                <a:solidFill>
                  <a:srgbClr val="003D60"/>
                </a:solidFill>
                <a:latin typeface="Arial" panose="020B0604020202020204" pitchFamily="34" charset="0"/>
                <a:cs typeface="Arial" panose="020B0604020202020204" pitchFamily="34" charset="0"/>
              </a:rPr>
              <a:t>Trunkline Only</a:t>
            </a:r>
            <a:br>
              <a:rPr lang="en-US" sz="2200" dirty="0">
                <a:solidFill>
                  <a:srgbClr val="003D60"/>
                </a:solidFill>
                <a:latin typeface="Arial" panose="020B0604020202020204" pitchFamily="34" charset="0"/>
                <a:cs typeface="Arial" panose="020B0604020202020204" pitchFamily="34" charset="0"/>
              </a:rPr>
            </a:br>
            <a:br>
              <a:rPr lang="en-US" sz="2200" b="1" dirty="0">
                <a:solidFill>
                  <a:srgbClr val="003D60"/>
                </a:solidFill>
                <a:latin typeface="Arial" panose="020B0604020202020204" pitchFamily="34" charset="0"/>
                <a:cs typeface="Arial" panose="020B0604020202020204" pitchFamily="34" charset="0"/>
              </a:rPr>
            </a:br>
            <a:r>
              <a:rPr lang="en-US" sz="2200" b="1" dirty="0">
                <a:solidFill>
                  <a:srgbClr val="003D60"/>
                </a:solidFill>
                <a:latin typeface="Arial" panose="020B0604020202020204" pitchFamily="34" charset="0"/>
                <a:cs typeface="Arial" panose="020B0604020202020204" pitchFamily="34" charset="0"/>
              </a:rPr>
              <a:t>*</a:t>
            </a:r>
            <a:r>
              <a:rPr lang="en-US" sz="2200" dirty="0">
                <a:solidFill>
                  <a:srgbClr val="003D60"/>
                </a:solidFill>
                <a:latin typeface="Arial" panose="020B0604020202020204" pitchFamily="34" charset="0"/>
                <a:cs typeface="Arial" panose="020B0604020202020204" pitchFamily="34" charset="0"/>
              </a:rPr>
              <a:t>This information represents the total number of projects and dollars scheduled to be let in each month. </a:t>
            </a:r>
          </a:p>
          <a:p>
            <a:pPr>
              <a:lnSpc>
                <a:spcPct val="100000"/>
              </a:lnSpc>
            </a:pPr>
            <a:endParaRPr lang="en-US" sz="2200" dirty="0">
              <a:solidFill>
                <a:srgbClr val="003D60"/>
              </a:solidFill>
              <a:latin typeface="Arial" panose="020B0604020202020204" pitchFamily="34" charset="0"/>
              <a:cs typeface="Arial" panose="020B0604020202020204" pitchFamily="34" charset="0"/>
            </a:endParaRPr>
          </a:p>
          <a:p>
            <a:pPr>
              <a:lnSpc>
                <a:spcPct val="100000"/>
              </a:lnSpc>
            </a:pPr>
            <a:r>
              <a:rPr lang="en-US" sz="2200" dirty="0">
                <a:solidFill>
                  <a:srgbClr val="003D60"/>
                </a:solidFill>
                <a:latin typeface="Arial" panose="020B0604020202020204" pitchFamily="34" charset="0"/>
                <a:cs typeface="Arial" panose="020B0604020202020204" pitchFamily="34" charset="0"/>
              </a:rPr>
              <a:t>Therefore, the sum of values will not directly correlate to program year budgets, and this information is always subject to change. </a:t>
            </a:r>
            <a:br>
              <a:rPr lang="en-US" sz="4000" b="1" dirty="0">
                <a:effectLst>
                  <a:outerShdw blurRad="50800" dist="38100" dir="5400000" algn="t" rotWithShape="0">
                    <a:prstClr val="black">
                      <a:alpha val="40000"/>
                    </a:prstClr>
                  </a:outerShdw>
                </a:effectLst>
              </a:rPr>
            </a:br>
            <a:br>
              <a:rPr lang="en-US" sz="4000" b="1" dirty="0">
                <a:effectLst>
                  <a:outerShdw blurRad="50800" dist="38100" dir="5400000" algn="t" rotWithShape="0">
                    <a:prstClr val="black">
                      <a:alpha val="40000"/>
                    </a:prstClr>
                  </a:outerShdw>
                </a:effectLst>
              </a:rPr>
            </a:br>
            <a:endParaRPr lang="en-US" sz="4000" dirty="0">
              <a:effectLst>
                <a:outerShdw blurRad="50800" dist="38100" dir="5400000" algn="t" rotWithShape="0">
                  <a:prstClr val="black">
                    <a:alpha val="40000"/>
                  </a:prstClr>
                </a:outerShdw>
              </a:effectLst>
            </a:endParaRPr>
          </a:p>
        </p:txBody>
      </p:sp>
      <p:sp>
        <p:nvSpPr>
          <p:cNvPr id="8" name="TextBox 7">
            <a:extLst>
              <a:ext uri="{FF2B5EF4-FFF2-40B4-BE49-F238E27FC236}">
                <a16:creationId xmlns:a16="http://schemas.microsoft.com/office/drawing/2014/main" id="{312868EE-CE02-93E5-CA74-EACD9266C1B7}"/>
              </a:ext>
            </a:extLst>
          </p:cNvPr>
          <p:cNvSpPr txBox="1"/>
          <p:nvPr/>
        </p:nvSpPr>
        <p:spPr>
          <a:xfrm>
            <a:off x="115408" y="885135"/>
            <a:ext cx="597467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2024 </a:t>
            </a:r>
            <a:r>
              <a:rPr lang="en-US" sz="3600" dirty="0">
                <a:latin typeface="Arial" panose="020B0604020202020204" pitchFamily="34" charset="0"/>
                <a:cs typeface="Arial" panose="020B0604020202020204" pitchFamily="34" charset="0"/>
              </a:rPr>
              <a:t>Construction Projects</a:t>
            </a:r>
          </a:p>
        </p:txBody>
      </p:sp>
      <p:pic>
        <p:nvPicPr>
          <p:cNvPr id="5" name="Picture 4" descr="A blue and green logo&#10;&#10;Description automatically generated">
            <a:extLst>
              <a:ext uri="{FF2B5EF4-FFF2-40B4-BE49-F238E27FC236}">
                <a16:creationId xmlns:a16="http://schemas.microsoft.com/office/drawing/2014/main" id="{18927956-85D2-DE86-8F84-E1B41A9EB8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970" y="6149340"/>
            <a:ext cx="1275589" cy="708660"/>
          </a:xfrm>
          <a:prstGeom prst="rect">
            <a:avLst/>
          </a:prstGeom>
        </p:spPr>
      </p:pic>
    </p:spTree>
    <p:extLst>
      <p:ext uri="{BB962C8B-B14F-4D97-AF65-F5344CB8AC3E}">
        <p14:creationId xmlns:p14="http://schemas.microsoft.com/office/powerpoint/2010/main" val="305291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5615E-A8E3-52F1-D643-1A2C007BC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878"/>
            <a:ext cx="12192000" cy="7048878"/>
          </a:xfrm>
          <a:prstGeom prst="rect">
            <a:avLst/>
          </a:prstGeom>
        </p:spPr>
      </p:pic>
      <p:sp>
        <p:nvSpPr>
          <p:cNvPr id="6" name="Title 1">
            <a:extLst>
              <a:ext uri="{FF2B5EF4-FFF2-40B4-BE49-F238E27FC236}">
                <a16:creationId xmlns:a16="http://schemas.microsoft.com/office/drawing/2014/main" id="{4B10172E-B6BF-2429-B00E-FB6F8DB220AF}"/>
              </a:ext>
            </a:extLst>
          </p:cNvPr>
          <p:cNvSpPr txBox="1">
            <a:spLocks/>
          </p:cNvSpPr>
          <p:nvPr/>
        </p:nvSpPr>
        <p:spPr>
          <a:xfrm>
            <a:off x="332912" y="1683866"/>
            <a:ext cx="5539665" cy="3793769"/>
          </a:xfrm>
          <a:prstGeom prst="rect">
            <a:avLst/>
          </a:prstGeom>
          <a:effectLst/>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br>
              <a:rPr lang="en-US" sz="4000" b="1" dirty="0">
                <a:effectLst>
                  <a:outerShdw blurRad="50800" dist="38100" dir="5400000" algn="t" rotWithShape="0">
                    <a:prstClr val="black">
                      <a:alpha val="40000"/>
                    </a:prstClr>
                  </a:outerShdw>
                </a:effectLst>
              </a:rPr>
            </a:br>
            <a:r>
              <a:rPr lang="en-US" sz="3100" b="1" spc="300" dirty="0">
                <a:solidFill>
                  <a:srgbClr val="003D60"/>
                </a:solidFill>
                <a:latin typeface="Arial" panose="020B0604020202020204" pitchFamily="34" charset="0"/>
                <a:cs typeface="Arial" panose="020B0604020202020204" pitchFamily="34" charset="0"/>
              </a:rPr>
              <a:t>Trunkline Only</a:t>
            </a:r>
            <a:br>
              <a:rPr lang="en-US" sz="2200" dirty="0">
                <a:solidFill>
                  <a:srgbClr val="003D60"/>
                </a:solidFill>
                <a:latin typeface="Arial" panose="020B0604020202020204" pitchFamily="34" charset="0"/>
                <a:cs typeface="Arial" panose="020B0604020202020204" pitchFamily="34" charset="0"/>
              </a:rPr>
            </a:br>
            <a:br>
              <a:rPr lang="en-US" sz="2200" b="1" dirty="0">
                <a:solidFill>
                  <a:srgbClr val="003D60"/>
                </a:solidFill>
                <a:latin typeface="Arial" panose="020B0604020202020204" pitchFamily="34" charset="0"/>
                <a:cs typeface="Arial" panose="020B0604020202020204" pitchFamily="34" charset="0"/>
              </a:rPr>
            </a:br>
            <a:r>
              <a:rPr lang="en-US" sz="2200" b="1" dirty="0">
                <a:solidFill>
                  <a:srgbClr val="003D60"/>
                </a:solidFill>
                <a:latin typeface="Arial" panose="020B0604020202020204" pitchFamily="34" charset="0"/>
                <a:cs typeface="Arial" panose="020B0604020202020204" pitchFamily="34" charset="0"/>
              </a:rPr>
              <a:t>*</a:t>
            </a:r>
            <a:r>
              <a:rPr lang="en-US" sz="2200" dirty="0">
                <a:solidFill>
                  <a:srgbClr val="003D60"/>
                </a:solidFill>
                <a:latin typeface="Arial" panose="020B0604020202020204" pitchFamily="34" charset="0"/>
                <a:cs typeface="Arial" panose="020B0604020202020204" pitchFamily="34" charset="0"/>
              </a:rPr>
              <a:t>This information represents the total number of projects and dollars scheduled to be let in each month. </a:t>
            </a:r>
          </a:p>
          <a:p>
            <a:pPr>
              <a:lnSpc>
                <a:spcPct val="100000"/>
              </a:lnSpc>
            </a:pPr>
            <a:endParaRPr lang="en-US" sz="2200" dirty="0">
              <a:solidFill>
                <a:srgbClr val="003D60"/>
              </a:solidFill>
              <a:latin typeface="Arial" panose="020B0604020202020204" pitchFamily="34" charset="0"/>
              <a:cs typeface="Arial" panose="020B0604020202020204" pitchFamily="34" charset="0"/>
            </a:endParaRPr>
          </a:p>
          <a:p>
            <a:pPr>
              <a:lnSpc>
                <a:spcPct val="100000"/>
              </a:lnSpc>
            </a:pPr>
            <a:r>
              <a:rPr lang="en-US" sz="2200" dirty="0">
                <a:solidFill>
                  <a:srgbClr val="003D60"/>
                </a:solidFill>
                <a:latin typeface="Arial" panose="020B0604020202020204" pitchFamily="34" charset="0"/>
                <a:cs typeface="Arial" panose="020B0604020202020204" pitchFamily="34" charset="0"/>
              </a:rPr>
              <a:t>Therefore, the sum of values will not directly correlate to program year budgets, and this information is always subject to change. </a:t>
            </a:r>
            <a:br>
              <a:rPr lang="en-US" sz="4000" b="1" dirty="0">
                <a:effectLst>
                  <a:outerShdw blurRad="50800" dist="38100" dir="5400000" algn="t" rotWithShape="0">
                    <a:prstClr val="black">
                      <a:alpha val="40000"/>
                    </a:prstClr>
                  </a:outerShdw>
                </a:effectLst>
              </a:rPr>
            </a:br>
            <a:br>
              <a:rPr lang="en-US" sz="4000" b="1" dirty="0">
                <a:effectLst>
                  <a:outerShdw blurRad="50800" dist="38100" dir="5400000" algn="t" rotWithShape="0">
                    <a:prstClr val="black">
                      <a:alpha val="40000"/>
                    </a:prstClr>
                  </a:outerShdw>
                </a:effectLst>
              </a:rPr>
            </a:br>
            <a:endParaRPr lang="en-US" sz="4000" dirty="0">
              <a:effectLst>
                <a:outerShdw blurRad="50800" dist="38100" dir="5400000" algn="t" rotWithShape="0">
                  <a:prstClr val="black">
                    <a:alpha val="40000"/>
                  </a:prstClr>
                </a:outerShdw>
              </a:effectLst>
            </a:endParaRPr>
          </a:p>
        </p:txBody>
      </p:sp>
      <p:sp>
        <p:nvSpPr>
          <p:cNvPr id="8" name="TextBox 7">
            <a:extLst>
              <a:ext uri="{FF2B5EF4-FFF2-40B4-BE49-F238E27FC236}">
                <a16:creationId xmlns:a16="http://schemas.microsoft.com/office/drawing/2014/main" id="{312868EE-CE02-93E5-CA74-EACD9266C1B7}"/>
              </a:ext>
            </a:extLst>
          </p:cNvPr>
          <p:cNvSpPr txBox="1"/>
          <p:nvPr/>
        </p:nvSpPr>
        <p:spPr>
          <a:xfrm>
            <a:off x="115408" y="885135"/>
            <a:ext cx="597467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2025 </a:t>
            </a:r>
            <a:r>
              <a:rPr lang="en-US" sz="3600" dirty="0">
                <a:latin typeface="Arial" panose="020B0604020202020204" pitchFamily="34" charset="0"/>
                <a:cs typeface="Arial" panose="020B0604020202020204" pitchFamily="34" charset="0"/>
              </a:rPr>
              <a:t>Construction Projects</a:t>
            </a:r>
          </a:p>
        </p:txBody>
      </p:sp>
      <p:pic>
        <p:nvPicPr>
          <p:cNvPr id="2" name="Picture 1">
            <a:extLst>
              <a:ext uri="{FF2B5EF4-FFF2-40B4-BE49-F238E27FC236}">
                <a16:creationId xmlns:a16="http://schemas.microsoft.com/office/drawing/2014/main" id="{2613D2A1-26E8-0BE0-14AC-7225E2BE8375}"/>
              </a:ext>
            </a:extLst>
          </p:cNvPr>
          <p:cNvPicPr>
            <a:picLocks noChangeAspect="1" noChangeArrowheads="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250" t="9850" r="1750" b="13330"/>
          <a:stretch/>
        </p:blipFill>
        <p:spPr bwMode="auto">
          <a:xfrm>
            <a:off x="6458506" y="314758"/>
            <a:ext cx="5400582" cy="6228483"/>
          </a:xfrm>
          <a:prstGeom prst="rect">
            <a:avLst/>
          </a:prstGeom>
          <a:noFill/>
          <a:ln w="57150">
            <a:solidFill>
              <a:srgbClr val="003D60"/>
            </a:solidFill>
          </a:ln>
          <a:extLst>
            <a:ext uri="{909E8E84-426E-40DD-AFC4-6F175D3DCCD1}">
              <a14:hiddenFill xmlns:a14="http://schemas.microsoft.com/office/drawing/2010/main">
                <a:solidFill>
                  <a:srgbClr val="FFFFFF"/>
                </a:solidFill>
              </a14:hiddenFill>
            </a:ext>
          </a:extLst>
        </p:spPr>
      </p:pic>
      <p:pic>
        <p:nvPicPr>
          <p:cNvPr id="7" name="Picture 6" descr="A blue and green logo&#10;&#10;Description automatically generated">
            <a:extLst>
              <a:ext uri="{FF2B5EF4-FFF2-40B4-BE49-F238E27FC236}">
                <a16:creationId xmlns:a16="http://schemas.microsoft.com/office/drawing/2014/main" id="{D0CC75C9-07CC-7042-9AA2-B13E9BD370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970" y="6149340"/>
            <a:ext cx="1275589" cy="708660"/>
          </a:xfrm>
          <a:prstGeom prst="rect">
            <a:avLst/>
          </a:prstGeom>
        </p:spPr>
      </p:pic>
    </p:spTree>
    <p:extLst>
      <p:ext uri="{BB962C8B-B14F-4D97-AF65-F5344CB8AC3E}">
        <p14:creationId xmlns:p14="http://schemas.microsoft.com/office/powerpoint/2010/main" val="2611991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BA14559-2DBC-A13C-F8E9-C28D8DC8D9F7}"/>
              </a:ext>
            </a:extLst>
          </p:cNvPr>
          <p:cNvGrpSpPr/>
          <p:nvPr/>
        </p:nvGrpSpPr>
        <p:grpSpPr>
          <a:xfrm>
            <a:off x="0" y="1389"/>
            <a:ext cx="12192000" cy="6855221"/>
            <a:chOff x="0" y="1389"/>
            <a:chExt cx="12192000" cy="6855221"/>
          </a:xfrm>
        </p:grpSpPr>
        <p:pic>
          <p:nvPicPr>
            <p:cNvPr id="5" name="Picture 4">
              <a:extLst>
                <a:ext uri="{FF2B5EF4-FFF2-40B4-BE49-F238E27FC236}">
                  <a16:creationId xmlns:a16="http://schemas.microsoft.com/office/drawing/2014/main" id="{AC2DD823-548F-EEB3-3627-ECE7954A7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9"/>
              <a:ext cx="12192000" cy="6855221"/>
            </a:xfrm>
            <a:prstGeom prst="rect">
              <a:avLst/>
            </a:prstGeom>
          </p:spPr>
        </p:pic>
        <p:sp>
          <p:nvSpPr>
            <p:cNvPr id="6" name="Rectangle 5">
              <a:extLst>
                <a:ext uri="{FF2B5EF4-FFF2-40B4-BE49-F238E27FC236}">
                  <a16:creationId xmlns:a16="http://schemas.microsoft.com/office/drawing/2014/main" id="{C8ABA92F-0EC7-A0D4-9FFF-4B122DE24D45}"/>
                </a:ext>
              </a:extLst>
            </p:cNvPr>
            <p:cNvSpPr/>
            <p:nvPr/>
          </p:nvSpPr>
          <p:spPr>
            <a:xfrm>
              <a:off x="12076545" y="5033818"/>
              <a:ext cx="115455" cy="3509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7B642151-A6C0-FE4B-935C-F9060F788D56}"/>
              </a:ext>
            </a:extLst>
          </p:cNvPr>
          <p:cNvSpPr txBox="1"/>
          <p:nvPr/>
        </p:nvSpPr>
        <p:spPr>
          <a:xfrm>
            <a:off x="3213715" y="512273"/>
            <a:ext cx="59746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Quantity Values</a:t>
            </a:r>
          </a:p>
        </p:txBody>
      </p:sp>
      <p:sp>
        <p:nvSpPr>
          <p:cNvPr id="4" name="TextBox 3">
            <a:extLst>
              <a:ext uri="{FF2B5EF4-FFF2-40B4-BE49-F238E27FC236}">
                <a16:creationId xmlns:a16="http://schemas.microsoft.com/office/drawing/2014/main" id="{E37F69B7-D79F-15D3-956B-8157EFE13A90}"/>
              </a:ext>
            </a:extLst>
          </p:cNvPr>
          <p:cNvSpPr txBox="1"/>
          <p:nvPr/>
        </p:nvSpPr>
        <p:spPr>
          <a:xfrm>
            <a:off x="1502285" y="5258262"/>
            <a:ext cx="91874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information is draft and may change as the program is developed.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*2024 &amp; 2025 amounts are programmed values to date. The 2024 year encompasses data from July 2023 to June 2024 and the 2025 year encompasses data from July 2024 to June 2025 to align with construction year emphasis. </a:t>
            </a:r>
          </a:p>
        </p:txBody>
      </p:sp>
      <p:pic>
        <p:nvPicPr>
          <p:cNvPr id="9" name="Picture 8" descr="A blue and green logo&#10;&#10;Description automatically generated">
            <a:extLst>
              <a:ext uri="{FF2B5EF4-FFF2-40B4-BE49-F238E27FC236}">
                <a16:creationId xmlns:a16="http://schemas.microsoft.com/office/drawing/2014/main" id="{5A593961-74A1-026B-8E37-08E906489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70" y="6149340"/>
            <a:ext cx="1275589" cy="708660"/>
          </a:xfrm>
          <a:prstGeom prst="rect">
            <a:avLst/>
          </a:prstGeom>
        </p:spPr>
      </p:pic>
      <p:pic>
        <p:nvPicPr>
          <p:cNvPr id="2" name="Picture 1">
            <a:extLst>
              <a:ext uri="{FF2B5EF4-FFF2-40B4-BE49-F238E27FC236}">
                <a16:creationId xmlns:a16="http://schemas.microsoft.com/office/drawing/2014/main" id="{ADD19BF5-69FB-B609-49B4-BEFB4C0F7F2B}"/>
              </a:ext>
            </a:extLst>
          </p:cNvPr>
          <p:cNvPicPr>
            <a:picLocks noChangeAspect="1"/>
          </p:cNvPicPr>
          <p:nvPr/>
        </p:nvPicPr>
        <p:blipFill rotWithShape="1">
          <a:blip r:embed="rId5">
            <a:extLst>
              <a:ext uri="{28A0092B-C50C-407E-A947-70E740481C1C}">
                <a14:useLocalDpi xmlns:a14="http://schemas.microsoft.com/office/drawing/2010/main" val="0"/>
              </a:ext>
            </a:extLst>
          </a:blip>
          <a:srcRect l="962" t="-1" r="237" b="30174"/>
          <a:stretch/>
        </p:blipFill>
        <p:spPr>
          <a:xfrm>
            <a:off x="1607336" y="1602721"/>
            <a:ext cx="9187427" cy="3431097"/>
          </a:xfrm>
          <a:prstGeom prst="rect">
            <a:avLst/>
          </a:prstGeom>
          <a:noFill/>
          <a:ln w="28575">
            <a:solidFill>
              <a:srgbClr val="003D60"/>
            </a:solidFill>
          </a:ln>
        </p:spPr>
      </p:pic>
    </p:spTree>
    <p:extLst>
      <p:ext uri="{BB962C8B-B14F-4D97-AF65-F5344CB8AC3E}">
        <p14:creationId xmlns:p14="http://schemas.microsoft.com/office/powerpoint/2010/main" val="4145341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A8AAFB2-7310-2093-7882-57ED2A9464E1}"/>
              </a:ext>
            </a:extLst>
          </p:cNvPr>
          <p:cNvGrpSpPr/>
          <p:nvPr/>
        </p:nvGrpSpPr>
        <p:grpSpPr>
          <a:xfrm>
            <a:off x="0" y="1389"/>
            <a:ext cx="12192000" cy="6855221"/>
            <a:chOff x="0" y="1389"/>
            <a:chExt cx="12192000" cy="6855221"/>
          </a:xfrm>
        </p:grpSpPr>
        <p:pic>
          <p:nvPicPr>
            <p:cNvPr id="5" name="Picture 4">
              <a:extLst>
                <a:ext uri="{FF2B5EF4-FFF2-40B4-BE49-F238E27FC236}">
                  <a16:creationId xmlns:a16="http://schemas.microsoft.com/office/drawing/2014/main" id="{AC2DD823-548F-EEB3-3627-ECE7954A7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9"/>
              <a:ext cx="12192000" cy="6855221"/>
            </a:xfrm>
            <a:prstGeom prst="rect">
              <a:avLst/>
            </a:prstGeom>
          </p:spPr>
        </p:pic>
        <p:sp>
          <p:nvSpPr>
            <p:cNvPr id="10" name="Rectangle 9">
              <a:extLst>
                <a:ext uri="{FF2B5EF4-FFF2-40B4-BE49-F238E27FC236}">
                  <a16:creationId xmlns:a16="http://schemas.microsoft.com/office/drawing/2014/main" id="{46AB1347-F2DC-9DFD-493A-AD31B2B55491}"/>
                </a:ext>
              </a:extLst>
            </p:cNvPr>
            <p:cNvSpPr/>
            <p:nvPr/>
          </p:nvSpPr>
          <p:spPr>
            <a:xfrm>
              <a:off x="12076545" y="5033818"/>
              <a:ext cx="115455" cy="3509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B74C6B81-DB0F-C7F7-0717-7FE9E9E0C612}"/>
              </a:ext>
            </a:extLst>
          </p:cNvPr>
          <p:cNvSpPr txBox="1"/>
          <p:nvPr/>
        </p:nvSpPr>
        <p:spPr>
          <a:xfrm>
            <a:off x="2194685" y="399477"/>
            <a:ext cx="7802628" cy="1015663"/>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Michigan Highway Construction Cost Index (MHCCI)</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Comparison with Peer States &amp; National Highway Index</a:t>
            </a:r>
            <a:br>
              <a:rPr lang="en-US" sz="2000" b="1"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2010-2023</a:t>
            </a:r>
            <a:endParaRPr lang="en-US" sz="2000"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3023E913-46CF-8C56-C284-E85B6A7FA9B2}"/>
              </a:ext>
            </a:extLst>
          </p:cNvPr>
          <p:cNvSpPr txBox="1">
            <a:spLocks/>
          </p:cNvSpPr>
          <p:nvPr/>
        </p:nvSpPr>
        <p:spPr>
          <a:xfrm>
            <a:off x="0" y="6075375"/>
            <a:ext cx="12191999" cy="781235"/>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1200" dirty="0">
                <a:solidFill>
                  <a:srgbClr val="003D60"/>
                </a:solidFill>
                <a:latin typeface="Arial" panose="020B0604020202020204" pitchFamily="34" charset="0"/>
                <a:cs typeface="Arial" panose="020B0604020202020204" pitchFamily="34" charset="0"/>
              </a:rPr>
              <a:t>*2023 NHCCI calculations based on Qtr. 1 &amp; 2 data only (calendar year).</a:t>
            </a:r>
          </a:p>
          <a:p>
            <a:pPr algn="ctr">
              <a:lnSpc>
                <a:spcPct val="120000"/>
              </a:lnSpc>
            </a:pPr>
            <a:endParaRPr lang="en-US" sz="1200" dirty="0">
              <a:solidFill>
                <a:srgbClr val="003D60"/>
              </a:solidFill>
              <a:latin typeface="Arial" panose="020B0604020202020204" pitchFamily="34" charset="0"/>
              <a:cs typeface="Arial" panose="020B0604020202020204" pitchFamily="34" charset="0"/>
            </a:endParaRPr>
          </a:p>
          <a:p>
            <a:pPr algn="ctr">
              <a:lnSpc>
                <a:spcPct val="100000"/>
              </a:lnSpc>
            </a:pPr>
            <a:r>
              <a:rPr lang="en-US" sz="1200" dirty="0">
                <a:solidFill>
                  <a:srgbClr val="003D60"/>
                </a:solidFill>
                <a:latin typeface="Arial" panose="020B0604020202020204" pitchFamily="34" charset="0"/>
                <a:cs typeface="Arial" panose="020B0604020202020204" pitchFamily="34" charset="0"/>
              </a:rPr>
              <a:t> </a:t>
            </a:r>
            <a:br>
              <a:rPr lang="en-US" sz="1200" b="1" dirty="0">
                <a:effectLst>
                  <a:outerShdw blurRad="50800" dist="38100" dir="5400000" algn="t" rotWithShape="0">
                    <a:prstClr val="black">
                      <a:alpha val="40000"/>
                    </a:prstClr>
                  </a:outerShdw>
                </a:effectLst>
              </a:rPr>
            </a:br>
            <a:br>
              <a:rPr lang="en-US" sz="1200" b="1" dirty="0">
                <a:effectLst>
                  <a:outerShdw blurRad="50800" dist="38100" dir="5400000" algn="t" rotWithShape="0">
                    <a:prstClr val="black">
                      <a:alpha val="40000"/>
                    </a:prstClr>
                  </a:outerShdw>
                </a:effectLst>
              </a:rPr>
            </a:br>
            <a:endParaRPr lang="en-US" sz="1200" dirty="0">
              <a:effectLst>
                <a:outerShdw blurRad="50800" dist="38100" dir="5400000" algn="t" rotWithShape="0">
                  <a:prstClr val="black">
                    <a:alpha val="40000"/>
                  </a:prstClr>
                </a:outerShdw>
              </a:effectLst>
            </a:endParaRPr>
          </a:p>
        </p:txBody>
      </p:sp>
      <p:pic>
        <p:nvPicPr>
          <p:cNvPr id="3" name="Picture 2" descr="A blue and green logo&#10;&#10;Description automatically generated">
            <a:extLst>
              <a:ext uri="{FF2B5EF4-FFF2-40B4-BE49-F238E27FC236}">
                <a16:creationId xmlns:a16="http://schemas.microsoft.com/office/drawing/2014/main" id="{219033CC-E986-3087-6B74-BD2693444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70" y="6149340"/>
            <a:ext cx="1275589" cy="708660"/>
          </a:xfrm>
          <a:prstGeom prst="rect">
            <a:avLst/>
          </a:prstGeom>
        </p:spPr>
      </p:pic>
      <p:pic>
        <p:nvPicPr>
          <p:cNvPr id="4" name="Content Placeholder 4">
            <a:extLst>
              <a:ext uri="{FF2B5EF4-FFF2-40B4-BE49-F238E27FC236}">
                <a16:creationId xmlns:a16="http://schemas.microsoft.com/office/drawing/2014/main" id="{FAED2A22-5E64-BD38-21AD-10892E5D000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8577" y="1489105"/>
            <a:ext cx="11314843" cy="4128241"/>
          </a:xfrm>
          <a:prstGeom prst="rect">
            <a:avLst/>
          </a:prstGeom>
        </p:spPr>
      </p:pic>
    </p:spTree>
    <p:extLst>
      <p:ext uri="{BB962C8B-B14F-4D97-AF65-F5344CB8AC3E}">
        <p14:creationId xmlns:p14="http://schemas.microsoft.com/office/powerpoint/2010/main" val="1840640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5615E-A8E3-52F1-D643-1A2C007BC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878"/>
            <a:ext cx="12192000" cy="7048878"/>
          </a:xfrm>
          <a:prstGeom prst="rect">
            <a:avLst/>
          </a:prstGeom>
          <a:solidFill>
            <a:srgbClr val="FFBC00"/>
          </a:solidFill>
        </p:spPr>
      </p:pic>
      <p:sp>
        <p:nvSpPr>
          <p:cNvPr id="10" name="Rectangle: Rounded Corners 9">
            <a:extLst>
              <a:ext uri="{FF2B5EF4-FFF2-40B4-BE49-F238E27FC236}">
                <a16:creationId xmlns:a16="http://schemas.microsoft.com/office/drawing/2014/main" id="{23983CD9-D124-2AE8-F8E2-689021F40E5A}"/>
              </a:ext>
            </a:extLst>
          </p:cNvPr>
          <p:cNvSpPr/>
          <p:nvPr/>
        </p:nvSpPr>
        <p:spPr>
          <a:xfrm>
            <a:off x="0" y="620486"/>
            <a:ext cx="6090078" cy="1796143"/>
          </a:xfrm>
          <a:prstGeom prst="roundRect">
            <a:avLst/>
          </a:prstGeom>
          <a:solidFill>
            <a:srgbClr val="FF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TextBox 7">
            <a:extLst>
              <a:ext uri="{FF2B5EF4-FFF2-40B4-BE49-F238E27FC236}">
                <a16:creationId xmlns:a16="http://schemas.microsoft.com/office/drawing/2014/main" id="{312868EE-CE02-93E5-CA74-EACD9266C1B7}"/>
              </a:ext>
            </a:extLst>
          </p:cNvPr>
          <p:cNvSpPr txBox="1"/>
          <p:nvPr/>
        </p:nvSpPr>
        <p:spPr>
          <a:xfrm>
            <a:off x="69734" y="744484"/>
            <a:ext cx="6956516" cy="2123658"/>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Rebuilding  Michigan </a:t>
            </a:r>
          </a:p>
          <a:p>
            <a:r>
              <a:rPr lang="en-US" sz="4400" b="1" dirty="0">
                <a:latin typeface="Arial" panose="020B0604020202020204" pitchFamily="34" charset="0"/>
                <a:cs typeface="Arial" panose="020B0604020202020204" pitchFamily="34" charset="0"/>
              </a:rPr>
              <a:t>Program Status </a:t>
            </a:r>
          </a:p>
          <a:p>
            <a:endParaRPr lang="en-US" sz="4400" dirty="0">
              <a:latin typeface="Arial" panose="020B0604020202020204" pitchFamily="34" charset="0"/>
              <a:cs typeface="Arial" panose="020B0604020202020204" pitchFamily="34" charset="0"/>
            </a:endParaRPr>
          </a:p>
        </p:txBody>
      </p:sp>
      <p:pic>
        <p:nvPicPr>
          <p:cNvPr id="5" name="Picture 4" descr="A blue and green logo&#10;&#10;Description automatically generated">
            <a:extLst>
              <a:ext uri="{FF2B5EF4-FFF2-40B4-BE49-F238E27FC236}">
                <a16:creationId xmlns:a16="http://schemas.microsoft.com/office/drawing/2014/main" id="{18927956-85D2-DE86-8F84-E1B41A9EB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70" y="6149340"/>
            <a:ext cx="1275589" cy="708660"/>
          </a:xfrm>
          <a:prstGeom prst="rect">
            <a:avLst/>
          </a:prstGeom>
        </p:spPr>
      </p:pic>
      <p:graphicFrame>
        <p:nvGraphicFramePr>
          <p:cNvPr id="4" name="Table 3">
            <a:extLst>
              <a:ext uri="{FF2B5EF4-FFF2-40B4-BE49-F238E27FC236}">
                <a16:creationId xmlns:a16="http://schemas.microsoft.com/office/drawing/2014/main" id="{45EF4F1D-F95E-8DE4-2F0B-A584B91C8C55}"/>
              </a:ext>
            </a:extLst>
          </p:cNvPr>
          <p:cNvGraphicFramePr>
            <a:graphicFrameLocks noGrp="1"/>
          </p:cNvGraphicFramePr>
          <p:nvPr>
            <p:extLst>
              <p:ext uri="{D42A27DB-BD31-4B8C-83A1-F6EECF244321}">
                <p14:modId xmlns:p14="http://schemas.microsoft.com/office/powerpoint/2010/main" val="1562104208"/>
              </p:ext>
            </p:extLst>
          </p:nvPr>
        </p:nvGraphicFramePr>
        <p:xfrm>
          <a:off x="639274" y="1936269"/>
          <a:ext cx="10292007" cy="4107180"/>
        </p:xfrm>
        <a:graphic>
          <a:graphicData uri="http://schemas.openxmlformats.org/drawingml/2006/table">
            <a:tbl>
              <a:tblPr/>
              <a:tblGrid>
                <a:gridCol w="6232609">
                  <a:extLst>
                    <a:ext uri="{9D8B030D-6E8A-4147-A177-3AD203B41FA5}">
                      <a16:colId xmlns:a16="http://schemas.microsoft.com/office/drawing/2014/main" val="1167925608"/>
                    </a:ext>
                  </a:extLst>
                </a:gridCol>
                <a:gridCol w="4059398">
                  <a:extLst>
                    <a:ext uri="{9D8B030D-6E8A-4147-A177-3AD203B41FA5}">
                      <a16:colId xmlns:a16="http://schemas.microsoft.com/office/drawing/2014/main" val="1055615173"/>
                    </a:ext>
                  </a:extLst>
                </a:gridCol>
              </a:tblGrid>
              <a:tr h="182880">
                <a:tc>
                  <a:txBody>
                    <a:bodyPr/>
                    <a:lstStyle/>
                    <a:p>
                      <a:pPr algn="l" fontAlgn="b"/>
                      <a:endParaRPr lang="en-US" sz="2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3537524944"/>
                  </a:ext>
                </a:extLst>
              </a:tr>
              <a:tr h="182880">
                <a:tc>
                  <a:txBody>
                    <a:bodyPr/>
                    <a:lstStyle/>
                    <a:p>
                      <a:pPr algn="l" fontAlgn="b"/>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3657963533"/>
                  </a:ext>
                </a:extLst>
              </a:tr>
              <a:tr h="182880">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Authorized - $3.5 Billion </a:t>
                      </a:r>
                    </a:p>
                  </a:txBody>
                  <a:tcPr marL="7620" marR="7620" marT="7620" marB="0" anchor="b">
                    <a:lnL>
                      <a:noFill/>
                    </a:lnL>
                    <a:lnR>
                      <a:noFill/>
                    </a:lnR>
                    <a:lnT>
                      <a:noFill/>
                    </a:lnT>
                    <a:lnB>
                      <a:noFill/>
                    </a:lnB>
                  </a:tcPr>
                </a:tc>
                <a:tc>
                  <a:txBody>
                    <a:bodyPr/>
                    <a:lstStyle/>
                    <a:p>
                      <a:pPr algn="l" fontAlgn="b"/>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855928936"/>
                  </a:ext>
                </a:extLst>
              </a:tr>
              <a:tr h="182880">
                <a:tc>
                  <a:txBody>
                    <a:bodyPr/>
                    <a:lstStyle/>
                    <a:p>
                      <a:pPr algn="l" fontAlgn="b"/>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318896460"/>
                  </a:ext>
                </a:extLst>
              </a:tr>
              <a:tr h="182880">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Issued @ Par - $2.8 Billion </a:t>
                      </a:r>
                    </a:p>
                  </a:txBody>
                  <a:tcPr marL="7620" marR="7620" marT="7620" marB="0" anchor="b">
                    <a:lnL>
                      <a:noFill/>
                    </a:lnL>
                    <a:lnR>
                      <a:noFill/>
                    </a:lnR>
                    <a:lnT>
                      <a:noFill/>
                    </a:lnT>
                    <a:lnB>
                      <a:noFill/>
                    </a:lnB>
                  </a:tcPr>
                </a:tc>
                <a:tc>
                  <a:txBody>
                    <a:bodyPr/>
                    <a:lstStyle/>
                    <a:p>
                      <a:pPr algn="l" fontAlgn="b"/>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4078911289"/>
                  </a:ext>
                </a:extLst>
              </a:tr>
              <a:tr h="182880">
                <a:tc>
                  <a:txBody>
                    <a:bodyPr/>
                    <a:lstStyle/>
                    <a:p>
                      <a:pPr algn="l" fontAlgn="b"/>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3825320716"/>
                  </a:ext>
                </a:extLst>
              </a:tr>
              <a:tr h="182880">
                <a:tc gridSpan="2">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Cash Proceeds from Issuance - $3.3 Billion </a:t>
                      </a:r>
                    </a:p>
                  </a:txBody>
                  <a:tcPr marL="7620" marR="7620" marT="762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2711130016"/>
                  </a:ext>
                </a:extLst>
              </a:tr>
              <a:tr h="182880">
                <a:tc>
                  <a:txBody>
                    <a:bodyPr/>
                    <a:lstStyle/>
                    <a:p>
                      <a:pPr algn="l" fontAlgn="b"/>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3549727456"/>
                  </a:ext>
                </a:extLst>
              </a:tr>
              <a:tr h="182880">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Obligated for Construction - $3.0 Billion </a:t>
                      </a:r>
                    </a:p>
                  </a:txBody>
                  <a:tcPr marL="7620" marR="7620" marT="7620" marB="0" anchor="b">
                    <a:lnL>
                      <a:noFill/>
                    </a:lnL>
                    <a:lnR>
                      <a:noFill/>
                    </a:lnR>
                    <a:lnT>
                      <a:noFill/>
                    </a:lnT>
                    <a:lnB>
                      <a:noFill/>
                    </a:lnB>
                  </a:tcPr>
                </a:tc>
                <a:tc>
                  <a:txBody>
                    <a:bodyPr/>
                    <a:lstStyle/>
                    <a:p>
                      <a:pPr algn="l" fontAlgn="b"/>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2887440702"/>
                  </a:ext>
                </a:extLst>
              </a:tr>
              <a:tr h="182880">
                <a:tc>
                  <a:txBody>
                    <a:bodyPr/>
                    <a:lstStyle/>
                    <a:p>
                      <a:pPr algn="l" fontAlgn="b"/>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4076114063"/>
                  </a:ext>
                </a:extLst>
              </a:tr>
              <a:tr h="182880">
                <a:tc gridSpan="2">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7 Projects remaining to be awarded in 2024 and 2025</a:t>
                      </a:r>
                    </a:p>
                  </a:txBody>
                  <a:tcPr marL="7620" marR="7620" marT="762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474235904"/>
                  </a:ext>
                </a:extLst>
              </a:tr>
            </a:tbl>
          </a:graphicData>
        </a:graphic>
      </p:graphicFrame>
      <p:pic>
        <p:nvPicPr>
          <p:cNvPr id="12" name="Picture 11" descr="A row of traffic cones on a road&#10;&#10;Description automatically generated">
            <a:extLst>
              <a:ext uri="{FF2B5EF4-FFF2-40B4-BE49-F238E27FC236}">
                <a16:creationId xmlns:a16="http://schemas.microsoft.com/office/drawing/2014/main" id="{3F28F98E-8788-5230-0FE8-E3A5B9D7A1F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30257" y="620486"/>
            <a:ext cx="3434152" cy="5159828"/>
          </a:xfrm>
          <a:prstGeom prst="rect">
            <a:avLst/>
          </a:prstGeom>
          <a:ln w="76200">
            <a:solidFill>
              <a:srgbClr val="003D60"/>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57979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0A89DA-405F-F3E4-7004-C66EED98E04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6BB5B07-9BD7-3FA6-A5D8-C0E83055B9AF}"/>
              </a:ext>
            </a:extLst>
          </p:cNvPr>
          <p:cNvSpPr txBox="1"/>
          <p:nvPr/>
        </p:nvSpPr>
        <p:spPr>
          <a:xfrm>
            <a:off x="0" y="440083"/>
            <a:ext cx="5714999" cy="1015663"/>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Ryan Mitchell</a:t>
            </a:r>
          </a:p>
          <a:p>
            <a:pPr algn="ctr"/>
            <a:r>
              <a:rPr lang="en-US" sz="2400" dirty="0">
                <a:latin typeface="Arial" panose="020B0604020202020204" pitchFamily="34" charset="0"/>
                <a:cs typeface="Arial" panose="020B0604020202020204" pitchFamily="34" charset="0"/>
              </a:rPr>
              <a:t>Office of Major Projects Administrator</a:t>
            </a:r>
          </a:p>
        </p:txBody>
      </p:sp>
      <p:sp>
        <p:nvSpPr>
          <p:cNvPr id="5" name="Content Placeholder 2">
            <a:extLst>
              <a:ext uri="{FF2B5EF4-FFF2-40B4-BE49-F238E27FC236}">
                <a16:creationId xmlns:a16="http://schemas.microsoft.com/office/drawing/2014/main" id="{89C5E5DF-C3E1-EBE8-4EE9-2440441A4AD2}"/>
              </a:ext>
            </a:extLst>
          </p:cNvPr>
          <p:cNvSpPr txBox="1">
            <a:spLocks/>
          </p:cNvSpPr>
          <p:nvPr/>
        </p:nvSpPr>
        <p:spPr>
          <a:xfrm>
            <a:off x="442304" y="1886979"/>
            <a:ext cx="6632264" cy="47924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accent1">
                    <a:lumMod val="50000"/>
                  </a:schemeClr>
                </a:solidFill>
                <a:latin typeface="Arial" panose="020B0604020202020204" pitchFamily="34" charset="0"/>
                <a:cs typeface="Arial" panose="020B0604020202020204" pitchFamily="34" charset="0"/>
              </a:rPr>
              <a:t>For the past 13 years, Ryan has focused solely on developing and delivering successful alternative delivery projects and programs across the United States, many of them major projects, totaling more than $500 million.</a:t>
            </a:r>
          </a:p>
          <a:p>
            <a:pPr>
              <a:lnSpc>
                <a:spcPct val="100000"/>
              </a:lnSpc>
            </a:pPr>
            <a:r>
              <a:rPr lang="en-US" sz="2000" dirty="0">
                <a:solidFill>
                  <a:schemeClr val="accent1">
                    <a:lumMod val="50000"/>
                  </a:schemeClr>
                </a:solidFill>
                <a:latin typeface="Arial" panose="020B0604020202020204" pitchFamily="34" charset="0"/>
                <a:cs typeface="Arial" panose="020B0604020202020204" pitchFamily="34" charset="0"/>
              </a:rPr>
              <a:t>Ryan led MDOT's Innovative Contracting Unit, overseeing project identification, selection, development, procurement, implementation, and performance monitoring on all MDOT alternative delivery projects.</a:t>
            </a:r>
          </a:p>
          <a:p>
            <a:pPr>
              <a:lnSpc>
                <a:spcPct val="100000"/>
              </a:lnSpc>
            </a:pPr>
            <a:r>
              <a:rPr lang="en-US" sz="2000" dirty="0">
                <a:solidFill>
                  <a:schemeClr val="accent1">
                    <a:lumMod val="50000"/>
                  </a:schemeClr>
                </a:solidFill>
                <a:latin typeface="Arial" panose="020B0604020202020204" pitchFamily="34" charset="0"/>
                <a:cs typeface="Arial" panose="020B0604020202020204" pitchFamily="34" charset="0"/>
              </a:rPr>
              <a:t>Ryan chairs MDOT's Innovative Contracting Committee and serves as a voting member of MDOT's Engineering Operations Committee.</a:t>
            </a:r>
          </a:p>
        </p:txBody>
      </p:sp>
      <p:pic>
        <p:nvPicPr>
          <p:cNvPr id="6" name="Picture 5" descr="A blue and green logo&#10;&#10;Description automatically generated">
            <a:extLst>
              <a:ext uri="{FF2B5EF4-FFF2-40B4-BE49-F238E27FC236}">
                <a16:creationId xmlns:a16="http://schemas.microsoft.com/office/drawing/2014/main" id="{E0FDB1BD-F3CA-31F9-9A75-4E24D9C8669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40970" y="6149340"/>
            <a:ext cx="1275589" cy="708660"/>
          </a:xfrm>
          <a:prstGeom prst="rect">
            <a:avLst/>
          </a:prstGeom>
        </p:spPr>
      </p:pic>
      <p:sp>
        <p:nvSpPr>
          <p:cNvPr id="7" name="Oval 6">
            <a:extLst>
              <a:ext uri="{FF2B5EF4-FFF2-40B4-BE49-F238E27FC236}">
                <a16:creationId xmlns:a16="http://schemas.microsoft.com/office/drawing/2014/main" id="{88685C9F-6D2C-DA8D-5F17-CFE3A513EB4B}"/>
              </a:ext>
            </a:extLst>
          </p:cNvPr>
          <p:cNvSpPr>
            <a:spLocks noGrp="1" noRot="1" noMove="1" noResize="1" noEditPoints="1" noAdjustHandles="1" noChangeArrowheads="1" noChangeShapeType="1"/>
          </p:cNvSpPr>
          <p:nvPr/>
        </p:nvSpPr>
        <p:spPr>
          <a:xfrm>
            <a:off x="7277100" y="3568700"/>
            <a:ext cx="330200" cy="304800"/>
          </a:xfrm>
          <a:prstGeom prst="ellipse">
            <a:avLst/>
          </a:prstGeom>
          <a:solidFill>
            <a:srgbClr val="FF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8688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196B9-4D4A-AE76-E6B7-E2E5CCAD76B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4" name="TextBox 3">
            <a:extLst>
              <a:ext uri="{FF2B5EF4-FFF2-40B4-BE49-F238E27FC236}">
                <a16:creationId xmlns:a16="http://schemas.microsoft.com/office/drawing/2014/main" id="{B02AFE03-D03E-7161-6017-5EE393D9D521}"/>
              </a:ext>
            </a:extLst>
          </p:cNvPr>
          <p:cNvSpPr txBox="1"/>
          <p:nvPr/>
        </p:nvSpPr>
        <p:spPr>
          <a:xfrm>
            <a:off x="0" y="440083"/>
            <a:ext cx="5714999" cy="1015663"/>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Jason Gutting</a:t>
            </a:r>
          </a:p>
          <a:p>
            <a:pPr algn="ctr"/>
            <a:r>
              <a:rPr lang="en-US" sz="2400" dirty="0">
                <a:latin typeface="Arial" panose="020B0604020202020204" pitchFamily="34" charset="0"/>
                <a:cs typeface="Arial" panose="020B0604020202020204" pitchFamily="34" charset="0"/>
              </a:rPr>
              <a:t>Bureau Director of Field Services</a:t>
            </a:r>
          </a:p>
        </p:txBody>
      </p:sp>
      <p:sp>
        <p:nvSpPr>
          <p:cNvPr id="5" name="Content Placeholder 2">
            <a:extLst>
              <a:ext uri="{FF2B5EF4-FFF2-40B4-BE49-F238E27FC236}">
                <a16:creationId xmlns:a16="http://schemas.microsoft.com/office/drawing/2014/main" id="{32E4EB5E-C8D3-FFE8-BF6F-5A28DB721805}"/>
              </a:ext>
            </a:extLst>
          </p:cNvPr>
          <p:cNvSpPr txBox="1">
            <a:spLocks/>
          </p:cNvSpPr>
          <p:nvPr/>
        </p:nvSpPr>
        <p:spPr>
          <a:xfrm>
            <a:off x="405893" y="1975133"/>
            <a:ext cx="5946781" cy="44427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accent1">
                    <a:lumMod val="50000"/>
                  </a:schemeClr>
                </a:solidFill>
                <a:latin typeface="Arial" panose="020B0604020202020204" pitchFamily="34" charset="0"/>
                <a:cs typeface="Arial" panose="020B0604020202020204" pitchFamily="34" charset="0"/>
              </a:rPr>
              <a:t>Gutting has served as the engineer of Construction Field Services since February 2016 and brings more than 24 years of experience and leadership with the State of Michigan to his new role.</a:t>
            </a:r>
          </a:p>
          <a:p>
            <a:pPr marL="0" indent="0">
              <a:buFont typeface="Arial" panose="020B0604020202020204" pitchFamily="34" charset="0"/>
              <a:buNone/>
            </a:pPr>
            <a:endParaRPr lang="en-US" sz="2400" dirty="0">
              <a:solidFill>
                <a:schemeClr val="accent1">
                  <a:lumMod val="50000"/>
                </a:schemeClr>
              </a:solidFill>
              <a:latin typeface="Arial" panose="020B0604020202020204" pitchFamily="34" charset="0"/>
              <a:cs typeface="Arial" panose="020B0604020202020204" pitchFamily="34" charset="0"/>
            </a:endParaRPr>
          </a:p>
          <a:p>
            <a:r>
              <a:rPr lang="en-US" sz="2400" dirty="0">
                <a:solidFill>
                  <a:schemeClr val="accent1">
                    <a:lumMod val="50000"/>
                  </a:schemeClr>
                </a:solidFill>
                <a:latin typeface="Arial" panose="020B0604020202020204" pitchFamily="34" charset="0"/>
                <a:cs typeface="Arial" panose="020B0604020202020204" pitchFamily="34" charset="0"/>
              </a:rPr>
              <a:t>Gutting has a Bachelor of Science in civil engineering from Michigan State University and is a licensed professional engineer with the state of Michigan.</a:t>
            </a:r>
          </a:p>
        </p:txBody>
      </p:sp>
      <p:pic>
        <p:nvPicPr>
          <p:cNvPr id="6" name="Picture 5" descr="A blue and green logo&#10;&#10;Description automatically generated">
            <a:extLst>
              <a:ext uri="{FF2B5EF4-FFF2-40B4-BE49-F238E27FC236}">
                <a16:creationId xmlns:a16="http://schemas.microsoft.com/office/drawing/2014/main" id="{4E16FC3D-C2CC-CDEC-2C26-DC535414D020}"/>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40970" y="6149340"/>
            <a:ext cx="1275589" cy="708660"/>
          </a:xfrm>
          <a:prstGeom prst="rect">
            <a:avLst/>
          </a:prstGeom>
        </p:spPr>
      </p:pic>
      <p:sp>
        <p:nvSpPr>
          <p:cNvPr id="7" name="Isosceles Triangle 6">
            <a:extLst>
              <a:ext uri="{FF2B5EF4-FFF2-40B4-BE49-F238E27FC236}">
                <a16:creationId xmlns:a16="http://schemas.microsoft.com/office/drawing/2014/main" id="{11DE741E-C2C9-1530-40E0-9A2A5E73F79D}"/>
              </a:ext>
            </a:extLst>
          </p:cNvPr>
          <p:cNvSpPr>
            <a:spLocks noGrp="1" noRot="1" noMove="1" noResize="1" noEditPoints="1" noAdjustHandles="1" noChangeArrowheads="1" noChangeShapeType="1"/>
          </p:cNvSpPr>
          <p:nvPr/>
        </p:nvSpPr>
        <p:spPr>
          <a:xfrm rot="18265319">
            <a:off x="8041550" y="3470978"/>
            <a:ext cx="233478" cy="202930"/>
          </a:xfrm>
          <a:prstGeom prst="triangle">
            <a:avLst>
              <a:gd name="adj" fmla="val 59821"/>
            </a:avLst>
          </a:prstGeom>
          <a:solidFill>
            <a:srgbClr val="4550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7592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FD45BA-3C37-F1E4-F785-D5078926C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8"/>
            <a:ext cx="12192000" cy="6854823"/>
          </a:xfrm>
          <a:prstGeom prst="rect">
            <a:avLst/>
          </a:prstGeom>
        </p:spPr>
      </p:pic>
      <p:sp>
        <p:nvSpPr>
          <p:cNvPr id="4" name="TextBox 3">
            <a:extLst>
              <a:ext uri="{FF2B5EF4-FFF2-40B4-BE49-F238E27FC236}">
                <a16:creationId xmlns:a16="http://schemas.microsoft.com/office/drawing/2014/main" id="{02535EDA-0347-4D49-BDB4-0DBDB3838679}"/>
              </a:ext>
            </a:extLst>
          </p:cNvPr>
          <p:cNvSpPr txBox="1"/>
          <p:nvPr/>
        </p:nvSpPr>
        <p:spPr>
          <a:xfrm>
            <a:off x="421105" y="199451"/>
            <a:ext cx="4704347" cy="1384995"/>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Lindsey Renner</a:t>
            </a:r>
          </a:p>
          <a:p>
            <a:pPr algn="ctr"/>
            <a:r>
              <a:rPr lang="en-US" sz="2400" dirty="0">
                <a:latin typeface="Arial" panose="020B0604020202020204" pitchFamily="34" charset="0"/>
                <a:cs typeface="Arial" panose="020B0604020202020204" pitchFamily="34" charset="0"/>
              </a:rPr>
              <a:t>Construction Field Services Division Administrator</a:t>
            </a:r>
          </a:p>
        </p:txBody>
      </p:sp>
      <p:sp>
        <p:nvSpPr>
          <p:cNvPr id="5" name="Content Placeholder 2">
            <a:extLst>
              <a:ext uri="{FF2B5EF4-FFF2-40B4-BE49-F238E27FC236}">
                <a16:creationId xmlns:a16="http://schemas.microsoft.com/office/drawing/2014/main" id="{8056CFCC-361B-6961-0356-86BF7158F1D8}"/>
              </a:ext>
            </a:extLst>
          </p:cNvPr>
          <p:cNvSpPr txBox="1">
            <a:spLocks/>
          </p:cNvSpPr>
          <p:nvPr/>
        </p:nvSpPr>
        <p:spPr>
          <a:xfrm>
            <a:off x="421105" y="1823140"/>
            <a:ext cx="6337738" cy="43406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400" dirty="0">
                <a:solidFill>
                  <a:schemeClr val="accent1">
                    <a:lumMod val="50000"/>
                  </a:schemeClr>
                </a:solidFill>
                <a:latin typeface="Arial" panose="020B0604020202020204" pitchFamily="34" charset="0"/>
                <a:cs typeface="Arial" panose="020B0604020202020204" pitchFamily="34" charset="0"/>
              </a:rPr>
              <a:t>Lindsey brings with her more than 18 years of experience and leadership from her time at MDOT and the consultant industry, previously serving as the Construction Operations engineer and Field Operations engineer prior to that.</a:t>
            </a:r>
          </a:p>
          <a:p>
            <a:pPr marL="0" indent="0">
              <a:lnSpc>
                <a:spcPct val="100000"/>
              </a:lnSpc>
              <a:spcBef>
                <a:spcPts val="0"/>
              </a:spcBef>
              <a:buFont typeface="Arial" panose="020B0604020202020204" pitchFamily="34" charset="0"/>
              <a:buNone/>
            </a:pPr>
            <a:endParaRPr lang="en-US" sz="2400" dirty="0">
              <a:solidFill>
                <a:schemeClr val="accent1">
                  <a:lumMod val="50000"/>
                </a:schemeClr>
              </a:solidFill>
              <a:latin typeface="Arial" panose="020B0604020202020204" pitchFamily="34" charset="0"/>
              <a:cs typeface="Arial" panose="020B0604020202020204" pitchFamily="34" charset="0"/>
            </a:endParaRPr>
          </a:p>
          <a:p>
            <a:pPr>
              <a:lnSpc>
                <a:spcPct val="100000"/>
              </a:lnSpc>
              <a:spcBef>
                <a:spcPts val="0"/>
              </a:spcBef>
            </a:pPr>
            <a:r>
              <a:rPr lang="en-US" sz="2400" dirty="0">
                <a:solidFill>
                  <a:schemeClr val="accent1">
                    <a:lumMod val="50000"/>
                  </a:schemeClr>
                </a:solidFill>
                <a:latin typeface="Arial" panose="020B0604020202020204" pitchFamily="34" charset="0"/>
                <a:cs typeface="Arial" panose="020B0604020202020204" pitchFamily="34" charset="0"/>
              </a:rPr>
              <a:t>Lindsey possesses a Bachelor of Science in civil engineering from Michigan State University. She is a licensed professional engineer with the state of Michigan.</a:t>
            </a:r>
          </a:p>
        </p:txBody>
      </p:sp>
      <p:pic>
        <p:nvPicPr>
          <p:cNvPr id="6" name="Picture 5" descr="A blue and green logo&#10;&#10;Description automatically generated">
            <a:extLst>
              <a:ext uri="{FF2B5EF4-FFF2-40B4-BE49-F238E27FC236}">
                <a16:creationId xmlns:a16="http://schemas.microsoft.com/office/drawing/2014/main" id="{17DD50C1-DE3E-A31A-6848-1CDEA1AB87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70" y="6149340"/>
            <a:ext cx="1275589" cy="708660"/>
          </a:xfrm>
          <a:prstGeom prst="rect">
            <a:avLst/>
          </a:prstGeom>
        </p:spPr>
      </p:pic>
    </p:spTree>
    <p:extLst>
      <p:ext uri="{BB962C8B-B14F-4D97-AF65-F5344CB8AC3E}">
        <p14:creationId xmlns:p14="http://schemas.microsoft.com/office/powerpoint/2010/main" val="3206485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FCBCF7-87D1-23BA-7D08-9504E639B86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1390"/>
            <a:ext cx="12192000" cy="6855220"/>
          </a:xfrm>
          <a:prstGeom prst="rect">
            <a:avLst/>
          </a:prstGeom>
        </p:spPr>
      </p:pic>
      <p:sp>
        <p:nvSpPr>
          <p:cNvPr id="4" name="TextBox 3">
            <a:extLst>
              <a:ext uri="{FF2B5EF4-FFF2-40B4-BE49-F238E27FC236}">
                <a16:creationId xmlns:a16="http://schemas.microsoft.com/office/drawing/2014/main" id="{BCE7B7A4-82BC-4B6B-17E7-35126D2DE8A4}"/>
              </a:ext>
            </a:extLst>
          </p:cNvPr>
          <p:cNvSpPr txBox="1"/>
          <p:nvPr/>
        </p:nvSpPr>
        <p:spPr>
          <a:xfrm>
            <a:off x="0" y="199451"/>
            <a:ext cx="5714999" cy="1384995"/>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Jason Bodell</a:t>
            </a:r>
          </a:p>
          <a:p>
            <a:pPr algn="ctr"/>
            <a:r>
              <a:rPr lang="en-US" sz="2400" dirty="0">
                <a:latin typeface="Arial" panose="020B0604020202020204" pitchFamily="34" charset="0"/>
                <a:cs typeface="Arial" panose="020B0604020202020204" pitchFamily="34" charset="0"/>
              </a:rPr>
              <a:t>ITS &amp; Signals Program Office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Engineering Manager</a:t>
            </a:r>
          </a:p>
        </p:txBody>
      </p:sp>
      <p:sp>
        <p:nvSpPr>
          <p:cNvPr id="5" name="Content Placeholder 2">
            <a:extLst>
              <a:ext uri="{FF2B5EF4-FFF2-40B4-BE49-F238E27FC236}">
                <a16:creationId xmlns:a16="http://schemas.microsoft.com/office/drawing/2014/main" id="{FA610661-44E0-B6E8-81AA-ECB600129814}"/>
              </a:ext>
            </a:extLst>
          </p:cNvPr>
          <p:cNvSpPr txBox="1">
            <a:spLocks/>
          </p:cNvSpPr>
          <p:nvPr/>
        </p:nvSpPr>
        <p:spPr>
          <a:xfrm>
            <a:off x="510922" y="1870983"/>
            <a:ext cx="6305253" cy="457790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Bef>
                <a:spcPts val="0"/>
              </a:spcBef>
            </a:pPr>
            <a:r>
              <a:rPr lang="en-US" sz="22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Jason previously held the role of TSMO Maintenance Unit Engineer.  Prior to coming to TSMO - Maintenance, Jason held the position of Statewide Transportation Operations Center (STOC) Engineer.  Additionally, Jason has held the roles of Gaylord TSC Traffic &amp; Safety Engineer, and Gaylord TSC Design Engineer.  </a:t>
            </a:r>
          </a:p>
          <a:p>
            <a:pPr marL="0">
              <a:lnSpc>
                <a:spcPct val="100000"/>
              </a:lnSpc>
              <a:spcBef>
                <a:spcPts val="0"/>
              </a:spcBef>
            </a:pPr>
            <a:endParaRPr lang="en-US" sz="22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a:p>
            <a:pPr marL="0">
              <a:lnSpc>
                <a:spcPct val="100000"/>
              </a:lnSpc>
              <a:spcBef>
                <a:spcPts val="0"/>
              </a:spcBef>
            </a:pPr>
            <a:r>
              <a:rPr lang="en-US" sz="22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Jason possesses a Bachelor of Science in Civil Engineering from U of M and is a licensed professional engineer with the states of Michigan and Hawaii.  </a:t>
            </a:r>
            <a:endParaRPr lang="en-US" sz="2200" dirty="0">
              <a:solidFill>
                <a:schemeClr val="accent1">
                  <a:lumMod val="50000"/>
                </a:schemeClr>
              </a:solidFill>
              <a:latin typeface="Arial" panose="020B0604020202020204" pitchFamily="34" charset="0"/>
            </a:endParaRPr>
          </a:p>
        </p:txBody>
      </p:sp>
      <p:pic>
        <p:nvPicPr>
          <p:cNvPr id="6" name="Picture 5" descr="A blue and green logo&#10;&#10;Description automatically generated">
            <a:extLst>
              <a:ext uri="{FF2B5EF4-FFF2-40B4-BE49-F238E27FC236}">
                <a16:creationId xmlns:a16="http://schemas.microsoft.com/office/drawing/2014/main" id="{16E88EB3-E292-AFB6-D421-C2B8E675A18F}"/>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40970" y="6149340"/>
            <a:ext cx="1275589" cy="708660"/>
          </a:xfrm>
          <a:prstGeom prst="rect">
            <a:avLst/>
          </a:prstGeom>
        </p:spPr>
      </p:pic>
      <p:sp>
        <p:nvSpPr>
          <p:cNvPr id="9" name="Oval 8">
            <a:extLst>
              <a:ext uri="{FF2B5EF4-FFF2-40B4-BE49-F238E27FC236}">
                <a16:creationId xmlns:a16="http://schemas.microsoft.com/office/drawing/2014/main" id="{432437EB-2669-DB57-BC4E-D823333EB4F2}"/>
              </a:ext>
            </a:extLst>
          </p:cNvPr>
          <p:cNvSpPr>
            <a:spLocks noGrp="1" noRot="1" noMove="1" noResize="1" noEditPoints="1" noAdjustHandles="1" noChangeArrowheads="1" noChangeShapeType="1"/>
          </p:cNvSpPr>
          <p:nvPr/>
        </p:nvSpPr>
        <p:spPr>
          <a:xfrm>
            <a:off x="7331528" y="5606143"/>
            <a:ext cx="353785" cy="370114"/>
          </a:xfrm>
          <a:prstGeom prst="ellipse">
            <a:avLst/>
          </a:prstGeom>
          <a:solidFill>
            <a:srgbClr val="003D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9582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DCFDED-48D6-5852-19C4-D83EBA4DD298}"/>
              </a:ext>
            </a:extLst>
          </p:cNvPr>
          <p:cNvPicPr>
            <a:picLocks noGrp="1" noRot="1" noChangeAspect="1" noMove="1" noResize="1" noEditPoints="1" noAdjustHandles="1" noChangeArrowheads="1" noChangeShapeType="1" noCrop="1"/>
          </p:cNvPicPr>
          <p:nvPr/>
        </p:nvPicPr>
        <p:blipFill>
          <a:blip r:embed="rId3"/>
          <a:stretch>
            <a:fillRect/>
          </a:stretch>
        </p:blipFill>
        <p:spPr>
          <a:xfrm>
            <a:off x="0" y="1389"/>
            <a:ext cx="12192000" cy="6855221"/>
          </a:xfrm>
          <a:prstGeom prst="rect">
            <a:avLst/>
          </a:prstGeom>
        </p:spPr>
      </p:pic>
      <p:pic>
        <p:nvPicPr>
          <p:cNvPr id="4" name="Picture 3" descr="A blue and green logo&#10;&#10;Description automatically generated">
            <a:extLst>
              <a:ext uri="{FF2B5EF4-FFF2-40B4-BE49-F238E27FC236}">
                <a16:creationId xmlns:a16="http://schemas.microsoft.com/office/drawing/2014/main" id="{036C3401-129C-5728-D295-FB88E0AF5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70" y="6149340"/>
            <a:ext cx="1275589" cy="708660"/>
          </a:xfrm>
          <a:prstGeom prst="rect">
            <a:avLst/>
          </a:prstGeom>
        </p:spPr>
      </p:pic>
      <p:sp>
        <p:nvSpPr>
          <p:cNvPr id="5" name="TextBox 4">
            <a:extLst>
              <a:ext uri="{FF2B5EF4-FFF2-40B4-BE49-F238E27FC236}">
                <a16:creationId xmlns:a16="http://schemas.microsoft.com/office/drawing/2014/main" id="{3D59D39E-2AD0-75EA-8D8A-75ECB7EB4640}"/>
              </a:ext>
            </a:extLst>
          </p:cNvPr>
          <p:cNvSpPr txBox="1"/>
          <p:nvPr/>
        </p:nvSpPr>
        <p:spPr>
          <a:xfrm>
            <a:off x="346227" y="885135"/>
            <a:ext cx="5086907" cy="830997"/>
          </a:xfrm>
          <a:prstGeom prst="rect">
            <a:avLst/>
          </a:prstGeom>
          <a:solidFill>
            <a:srgbClr val="FFBC00"/>
          </a:solidFill>
        </p:spPr>
        <p:txBody>
          <a:bodyPr wrap="square" rtlCol="0">
            <a:spAutoFit/>
          </a:bodyPr>
          <a:lstStyle/>
          <a:p>
            <a:r>
              <a:rPr lang="en-US" sz="4800" b="1" dirty="0">
                <a:latin typeface="Arial" panose="020B0604020202020204" pitchFamily="34" charset="0"/>
                <a:cs typeface="Arial" panose="020B0604020202020204" pitchFamily="34" charset="0"/>
              </a:rPr>
              <a:t>Today’s Topics</a:t>
            </a:r>
            <a:endParaRPr lang="en-US" sz="4800"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9A374194-CC53-DF85-A538-6C73BC774CE1}"/>
              </a:ext>
            </a:extLst>
          </p:cNvPr>
          <p:cNvSpPr txBox="1">
            <a:spLocks/>
          </p:cNvSpPr>
          <p:nvPr/>
        </p:nvSpPr>
        <p:spPr>
          <a:xfrm>
            <a:off x="346227" y="1962364"/>
            <a:ext cx="7062187" cy="489424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50000"/>
              </a:lnSpc>
              <a:buFont typeface="Arial" panose="020B0604020202020204" pitchFamily="34" charset="0"/>
              <a:buChar char="•"/>
            </a:pPr>
            <a:r>
              <a:rPr lang="en-US" sz="2800" dirty="0">
                <a:solidFill>
                  <a:srgbClr val="003D60"/>
                </a:solidFill>
                <a:latin typeface="Arial" panose="020B0604020202020204" pitchFamily="34" charset="0"/>
                <a:cs typeface="Arial" panose="020B0604020202020204" pitchFamily="34" charset="0"/>
              </a:rPr>
              <a:t>2023 Program Accomplishments</a:t>
            </a:r>
          </a:p>
          <a:p>
            <a:pPr marL="457200" indent="-457200">
              <a:lnSpc>
                <a:spcPct val="150000"/>
              </a:lnSpc>
              <a:buFont typeface="Arial" panose="020B0604020202020204" pitchFamily="34" charset="0"/>
              <a:buChar char="•"/>
            </a:pPr>
            <a:r>
              <a:rPr lang="en-US" sz="2800" dirty="0">
                <a:solidFill>
                  <a:srgbClr val="003D60"/>
                </a:solidFill>
                <a:latin typeface="Arial" panose="020B0604020202020204" pitchFamily="34" charset="0"/>
                <a:cs typeface="Arial" panose="020B0604020202020204" pitchFamily="34" charset="0"/>
              </a:rPr>
              <a:t>Future Program</a:t>
            </a:r>
          </a:p>
          <a:p>
            <a:pPr marL="457200" indent="-457200">
              <a:lnSpc>
                <a:spcPct val="150000"/>
              </a:lnSpc>
              <a:buFont typeface="Arial" panose="020B0604020202020204" pitchFamily="34" charset="0"/>
              <a:buChar char="•"/>
            </a:pPr>
            <a:r>
              <a:rPr lang="en-US" sz="2800" dirty="0">
                <a:solidFill>
                  <a:srgbClr val="003D60"/>
                </a:solidFill>
                <a:latin typeface="Arial" panose="020B0604020202020204" pitchFamily="34" charset="0"/>
                <a:cs typeface="Arial" panose="020B0604020202020204" pitchFamily="34" charset="0"/>
              </a:rPr>
              <a:t>2024 and 2025 Numbers</a:t>
            </a:r>
          </a:p>
          <a:p>
            <a:pPr marL="457200" indent="-457200">
              <a:lnSpc>
                <a:spcPct val="150000"/>
              </a:lnSpc>
              <a:buFont typeface="Arial" panose="020B0604020202020204" pitchFamily="34" charset="0"/>
              <a:buChar char="•"/>
            </a:pPr>
            <a:r>
              <a:rPr lang="en-US" sz="2800" dirty="0">
                <a:solidFill>
                  <a:srgbClr val="003D60"/>
                </a:solidFill>
                <a:latin typeface="Arial" panose="020B0604020202020204" pitchFamily="34" charset="0"/>
                <a:cs typeface="Arial" panose="020B0604020202020204" pitchFamily="34" charset="0"/>
              </a:rPr>
              <a:t>MDOT Team</a:t>
            </a:r>
          </a:p>
          <a:p>
            <a:pPr marL="457200" indent="-457200">
              <a:lnSpc>
                <a:spcPct val="150000"/>
              </a:lnSpc>
              <a:buFont typeface="Arial" panose="020B0604020202020204" pitchFamily="34" charset="0"/>
              <a:buChar char="•"/>
            </a:pPr>
            <a:r>
              <a:rPr lang="en-US" sz="2800" dirty="0">
                <a:solidFill>
                  <a:srgbClr val="003D60"/>
                </a:solidFill>
                <a:latin typeface="Arial" panose="020B0604020202020204" pitchFamily="34" charset="0"/>
                <a:cs typeface="Arial" panose="020B0604020202020204" pitchFamily="34" charset="0"/>
              </a:rPr>
              <a:t>Integrated Program Management</a:t>
            </a:r>
          </a:p>
          <a:p>
            <a:pPr marL="457200" indent="-457200">
              <a:lnSpc>
                <a:spcPct val="150000"/>
              </a:lnSpc>
              <a:buFont typeface="Arial" panose="020B0604020202020204" pitchFamily="34" charset="0"/>
              <a:buChar char="•"/>
            </a:pPr>
            <a:r>
              <a:rPr lang="en-US" sz="2800" dirty="0">
                <a:solidFill>
                  <a:srgbClr val="003D60"/>
                </a:solidFill>
                <a:latin typeface="Arial" panose="020B0604020202020204" pitchFamily="34" charset="0"/>
                <a:cs typeface="Arial" panose="020B0604020202020204" pitchFamily="34" charset="0"/>
              </a:rPr>
              <a:t>Work Zone Safety Task Force</a:t>
            </a:r>
          </a:p>
          <a:p>
            <a:pPr marL="457200" indent="-457200">
              <a:lnSpc>
                <a:spcPct val="150000"/>
              </a:lnSpc>
              <a:buFont typeface="Arial" panose="020B0604020202020204" pitchFamily="34" charset="0"/>
              <a:buChar char="•"/>
            </a:pPr>
            <a:endParaRPr lang="en-US" sz="2800" dirty="0">
              <a:solidFill>
                <a:srgbClr val="003D60"/>
              </a:solidFill>
              <a:latin typeface="Arial" panose="020B0604020202020204" pitchFamily="34" charset="0"/>
              <a:cs typeface="Arial" panose="020B0604020202020204" pitchFamily="34" charset="0"/>
            </a:endParaRPr>
          </a:p>
          <a:p>
            <a:pPr>
              <a:lnSpc>
                <a:spcPct val="150000"/>
              </a:lnSpc>
            </a:pPr>
            <a:br>
              <a:rPr lang="en-US" sz="1050" b="1" dirty="0">
                <a:effectLst>
                  <a:outerShdw blurRad="50800" dist="38100" dir="5400000" algn="t" rotWithShape="0">
                    <a:prstClr val="black">
                      <a:alpha val="40000"/>
                    </a:prstClr>
                  </a:outerShdw>
                </a:effectLst>
              </a:rPr>
            </a:br>
            <a:endParaRPr lang="en-US" sz="1050"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190103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A562F5-CA53-4AE3-2816-B76811E2407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1390"/>
            <a:ext cx="12192000" cy="6855220"/>
          </a:xfrm>
          <a:prstGeom prst="rect">
            <a:avLst/>
          </a:prstGeom>
        </p:spPr>
      </p:pic>
      <p:sp>
        <p:nvSpPr>
          <p:cNvPr id="4" name="TextBox 3">
            <a:extLst>
              <a:ext uri="{FF2B5EF4-FFF2-40B4-BE49-F238E27FC236}">
                <a16:creationId xmlns:a16="http://schemas.microsoft.com/office/drawing/2014/main" id="{FCC62E64-1E38-675C-7B4B-6C2E528E13BB}"/>
              </a:ext>
            </a:extLst>
          </p:cNvPr>
          <p:cNvSpPr txBox="1"/>
          <p:nvPr/>
        </p:nvSpPr>
        <p:spPr>
          <a:xfrm>
            <a:off x="3108664" y="295704"/>
            <a:ext cx="5974671" cy="1754326"/>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What is Integrated Program Management? </a:t>
            </a:r>
          </a:p>
          <a:p>
            <a:pPr algn="ctr"/>
            <a:endParaRPr lang="en-US" sz="3600" dirty="0">
              <a:latin typeface="Arial" panose="020B0604020202020204" pitchFamily="34" charset="0"/>
              <a:cs typeface="Arial" panose="020B0604020202020204" pitchFamily="34" charset="0"/>
            </a:endParaRPr>
          </a:p>
        </p:txBody>
      </p:sp>
      <p:sp>
        <p:nvSpPr>
          <p:cNvPr id="5" name="Rectangle 4" descr="Handshake">
            <a:extLst>
              <a:ext uri="{FF2B5EF4-FFF2-40B4-BE49-F238E27FC236}">
                <a16:creationId xmlns:a16="http://schemas.microsoft.com/office/drawing/2014/main" id="{A564FBA6-D006-3621-58A3-5ACCF0876E79}"/>
              </a:ext>
            </a:extLst>
          </p:cNvPr>
          <p:cNvSpPr/>
          <p:nvPr/>
        </p:nvSpPr>
        <p:spPr>
          <a:xfrm>
            <a:off x="1142527" y="4976928"/>
            <a:ext cx="1037792" cy="93753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6" name="Rectangle 5" descr="Statistics">
            <a:extLst>
              <a:ext uri="{FF2B5EF4-FFF2-40B4-BE49-F238E27FC236}">
                <a16:creationId xmlns:a16="http://schemas.microsoft.com/office/drawing/2014/main" id="{CC36CDD3-4233-14E0-65E2-A856C7887254}"/>
              </a:ext>
            </a:extLst>
          </p:cNvPr>
          <p:cNvSpPr/>
          <p:nvPr/>
        </p:nvSpPr>
        <p:spPr>
          <a:xfrm>
            <a:off x="1192260" y="3513479"/>
            <a:ext cx="928654" cy="878258"/>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 name="Rectangle 6" descr="Hierarchy">
            <a:extLst>
              <a:ext uri="{FF2B5EF4-FFF2-40B4-BE49-F238E27FC236}">
                <a16:creationId xmlns:a16="http://schemas.microsoft.com/office/drawing/2014/main" id="{1E6495B3-5546-2020-B0B8-24E7B65390FC}"/>
              </a:ext>
            </a:extLst>
          </p:cNvPr>
          <p:cNvSpPr/>
          <p:nvPr/>
        </p:nvSpPr>
        <p:spPr>
          <a:xfrm>
            <a:off x="1192260" y="2050030"/>
            <a:ext cx="928653" cy="878258"/>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dirty="0"/>
          </a:p>
        </p:txBody>
      </p:sp>
      <p:grpSp>
        <p:nvGrpSpPr>
          <p:cNvPr id="8" name="Group 7">
            <a:extLst>
              <a:ext uri="{FF2B5EF4-FFF2-40B4-BE49-F238E27FC236}">
                <a16:creationId xmlns:a16="http://schemas.microsoft.com/office/drawing/2014/main" id="{9C153A58-57C6-B572-95AF-35E9936E6DD8}"/>
              </a:ext>
            </a:extLst>
          </p:cNvPr>
          <p:cNvGrpSpPr/>
          <p:nvPr/>
        </p:nvGrpSpPr>
        <p:grpSpPr>
          <a:xfrm>
            <a:off x="2310329" y="1990282"/>
            <a:ext cx="8844238" cy="1083640"/>
            <a:chOff x="1512058" y="559"/>
            <a:chExt cx="9003541" cy="1309141"/>
          </a:xfrm>
        </p:grpSpPr>
        <p:sp>
          <p:nvSpPr>
            <p:cNvPr id="9" name="Rectangle 8">
              <a:extLst>
                <a:ext uri="{FF2B5EF4-FFF2-40B4-BE49-F238E27FC236}">
                  <a16:creationId xmlns:a16="http://schemas.microsoft.com/office/drawing/2014/main" id="{689E1E81-9093-B83A-C373-243046BB14D7}"/>
                </a:ext>
              </a:extLst>
            </p:cNvPr>
            <p:cNvSpPr/>
            <p:nvPr/>
          </p:nvSpPr>
          <p:spPr>
            <a:xfrm>
              <a:off x="1512058" y="559"/>
              <a:ext cx="9003541" cy="130914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610A2D7-800C-CA1C-A656-B0F664CB3696}"/>
                </a:ext>
              </a:extLst>
            </p:cNvPr>
            <p:cNvSpPr txBox="1"/>
            <p:nvPr/>
          </p:nvSpPr>
          <p:spPr>
            <a:xfrm>
              <a:off x="1512058" y="559"/>
              <a:ext cx="9003541" cy="130914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38551" tIns="138551" rIns="138551" bIns="138551"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Project Controls expertise for effective program and project delivery and management.</a:t>
              </a:r>
            </a:p>
          </p:txBody>
        </p:sp>
      </p:grpSp>
      <p:grpSp>
        <p:nvGrpSpPr>
          <p:cNvPr id="11" name="Group 10">
            <a:extLst>
              <a:ext uri="{FF2B5EF4-FFF2-40B4-BE49-F238E27FC236}">
                <a16:creationId xmlns:a16="http://schemas.microsoft.com/office/drawing/2014/main" id="{0905974C-E79A-F182-0A15-974B710C9EC4}"/>
              </a:ext>
            </a:extLst>
          </p:cNvPr>
          <p:cNvGrpSpPr/>
          <p:nvPr/>
        </p:nvGrpSpPr>
        <p:grpSpPr>
          <a:xfrm>
            <a:off x="2304094" y="3372084"/>
            <a:ext cx="8780908" cy="1540264"/>
            <a:chOff x="1512058" y="1405862"/>
            <a:chExt cx="9003541" cy="1540264"/>
          </a:xfrm>
        </p:grpSpPr>
        <p:sp>
          <p:nvSpPr>
            <p:cNvPr id="12" name="Rectangle 11">
              <a:extLst>
                <a:ext uri="{FF2B5EF4-FFF2-40B4-BE49-F238E27FC236}">
                  <a16:creationId xmlns:a16="http://schemas.microsoft.com/office/drawing/2014/main" id="{0EE8B93F-4F76-F077-0A31-77023CEBC4C7}"/>
                </a:ext>
              </a:extLst>
            </p:cNvPr>
            <p:cNvSpPr/>
            <p:nvPr/>
          </p:nvSpPr>
          <p:spPr>
            <a:xfrm>
              <a:off x="1512058" y="1636985"/>
              <a:ext cx="9003541" cy="130914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US"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8513BE0-7BA7-9632-70B4-22808A2B7E68}"/>
                </a:ext>
              </a:extLst>
            </p:cNvPr>
            <p:cNvSpPr txBox="1"/>
            <p:nvPr/>
          </p:nvSpPr>
          <p:spPr>
            <a:xfrm>
              <a:off x="1512058" y="1405862"/>
              <a:ext cx="9003541" cy="130914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38551" tIns="138551" rIns="138551" bIns="138551" numCol="1" spcCol="1270" anchor="ctr" anchorCtr="0">
              <a:noAutofit/>
            </a:bodyPr>
            <a:lstStyle/>
            <a:p>
              <a:pPr marL="0" lvl="0" indent="0" algn="l" defTabSz="977900">
                <a:lnSpc>
                  <a:spcPct val="90000"/>
                </a:lnSpc>
                <a:spcBef>
                  <a:spcPct val="0"/>
                </a:spcBef>
                <a:spcAft>
                  <a:spcPct val="35000"/>
                </a:spcAft>
                <a:buNone/>
              </a:pPr>
              <a:r>
                <a:rPr lang="en-US" u="sng" kern="1200" dirty="0">
                  <a:latin typeface="Arial" panose="020B0604020202020204" pitchFamily="34" charset="0"/>
                  <a:cs typeface="Arial" panose="020B0604020202020204" pitchFamily="34" charset="0"/>
                </a:rPr>
                <a:t>Project Controls</a:t>
              </a:r>
              <a:r>
                <a:rPr lang="en-US" kern="1200" dirty="0">
                  <a:latin typeface="Arial" panose="020B0604020202020204" pitchFamily="34" charset="0"/>
                  <a:cs typeface="Arial" panose="020B0604020202020204" pitchFamily="34" charset="0"/>
                </a:rPr>
                <a:t> is data gathering, data management and analytical processes used to predict, understand and constructively influence the time and cost outcomes of a project and/or program;</a:t>
              </a:r>
            </a:p>
          </p:txBody>
        </p:sp>
      </p:grpSp>
      <p:grpSp>
        <p:nvGrpSpPr>
          <p:cNvPr id="14" name="Group 13">
            <a:extLst>
              <a:ext uri="{FF2B5EF4-FFF2-40B4-BE49-F238E27FC236}">
                <a16:creationId xmlns:a16="http://schemas.microsoft.com/office/drawing/2014/main" id="{F5BCEFFE-04D9-0E89-36F2-76A13136DF4D}"/>
              </a:ext>
            </a:extLst>
          </p:cNvPr>
          <p:cNvGrpSpPr/>
          <p:nvPr/>
        </p:nvGrpSpPr>
        <p:grpSpPr>
          <a:xfrm>
            <a:off x="2304094" y="4787062"/>
            <a:ext cx="9058110" cy="1775234"/>
            <a:chOff x="1512058" y="2807319"/>
            <a:chExt cx="9058110" cy="1775234"/>
          </a:xfrm>
        </p:grpSpPr>
        <p:sp>
          <p:nvSpPr>
            <p:cNvPr id="15" name="Rectangle 14">
              <a:extLst>
                <a:ext uri="{FF2B5EF4-FFF2-40B4-BE49-F238E27FC236}">
                  <a16:creationId xmlns:a16="http://schemas.microsoft.com/office/drawing/2014/main" id="{0C93D308-C190-303E-5F46-A251F7CC3DC6}"/>
                </a:ext>
              </a:extLst>
            </p:cNvPr>
            <p:cNvSpPr/>
            <p:nvPr/>
          </p:nvSpPr>
          <p:spPr>
            <a:xfrm>
              <a:off x="1512058" y="3273412"/>
              <a:ext cx="9003541" cy="130914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C8839A9-8BEB-33CE-BFAD-51C60D5A7DA0}"/>
                </a:ext>
              </a:extLst>
            </p:cNvPr>
            <p:cNvSpPr txBox="1"/>
            <p:nvPr/>
          </p:nvSpPr>
          <p:spPr>
            <a:xfrm>
              <a:off x="1566627" y="2807319"/>
              <a:ext cx="9003541" cy="130914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38551" tIns="138551" rIns="138551" bIns="138551"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Communication of that information and data to assist effective management and more informed decision making.</a:t>
              </a:r>
            </a:p>
          </p:txBody>
        </p:sp>
      </p:grpSp>
      <p:pic>
        <p:nvPicPr>
          <p:cNvPr id="17" name="Picture 16" descr="A blue and green logo&#10;&#10;Description automatically generated">
            <a:extLst>
              <a:ext uri="{FF2B5EF4-FFF2-40B4-BE49-F238E27FC236}">
                <a16:creationId xmlns:a16="http://schemas.microsoft.com/office/drawing/2014/main" id="{13F29ECE-3974-5853-13AA-C80597F2F1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0970" y="6149340"/>
            <a:ext cx="1275589" cy="708660"/>
          </a:xfrm>
          <a:prstGeom prst="rect">
            <a:avLst/>
          </a:prstGeom>
        </p:spPr>
      </p:pic>
      <p:sp>
        <p:nvSpPr>
          <p:cNvPr id="18" name="Oval 17">
            <a:extLst>
              <a:ext uri="{FF2B5EF4-FFF2-40B4-BE49-F238E27FC236}">
                <a16:creationId xmlns:a16="http://schemas.microsoft.com/office/drawing/2014/main" id="{BBEC2219-BB17-6D07-14BF-CF3F3B299545}"/>
              </a:ext>
            </a:extLst>
          </p:cNvPr>
          <p:cNvSpPr/>
          <p:nvPr/>
        </p:nvSpPr>
        <p:spPr>
          <a:xfrm>
            <a:off x="3610986" y="4999480"/>
            <a:ext cx="290286" cy="166543"/>
          </a:xfrm>
          <a:prstGeom prst="ellipse">
            <a:avLst/>
          </a:prstGeom>
          <a:solidFill>
            <a:srgbClr val="438F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2911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9D254A-8008-0008-F5A5-AEAF03AA0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8"/>
            <a:ext cx="12192000" cy="6854823"/>
          </a:xfrm>
          <a:prstGeom prst="rect">
            <a:avLst/>
          </a:prstGeom>
        </p:spPr>
      </p:pic>
      <p:sp>
        <p:nvSpPr>
          <p:cNvPr id="5" name="TextBox 4">
            <a:extLst>
              <a:ext uri="{FF2B5EF4-FFF2-40B4-BE49-F238E27FC236}">
                <a16:creationId xmlns:a16="http://schemas.microsoft.com/office/drawing/2014/main" id="{C1E9EE79-06D3-DEB8-B7A1-267EF0DE5BFB}"/>
              </a:ext>
            </a:extLst>
          </p:cNvPr>
          <p:cNvSpPr txBox="1"/>
          <p:nvPr/>
        </p:nvSpPr>
        <p:spPr>
          <a:xfrm>
            <a:off x="1504364" y="512272"/>
            <a:ext cx="9180095" cy="1261884"/>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Material Demand Example for HMA (tons)</a:t>
            </a:r>
          </a:p>
          <a:p>
            <a:pPr algn="ctr"/>
            <a:endParaRPr lang="en-US" sz="4000" b="1" i="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32119DF-BB68-311C-8E7F-4330C44F6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99937"/>
            <a:ext cx="12188825" cy="5258373"/>
          </a:xfrm>
          <a:prstGeom prst="rect">
            <a:avLst/>
          </a:prstGeom>
          <a:ln w="38100">
            <a:solidFill>
              <a:srgbClr val="6998AB"/>
            </a:solidFill>
          </a:ln>
        </p:spPr>
      </p:pic>
    </p:spTree>
    <p:extLst>
      <p:ext uri="{BB962C8B-B14F-4D97-AF65-F5344CB8AC3E}">
        <p14:creationId xmlns:p14="http://schemas.microsoft.com/office/powerpoint/2010/main" val="2234545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3A3A1C-C0D4-EE2F-D40D-9F8C10E0487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1390"/>
            <a:ext cx="12192000" cy="6855220"/>
          </a:xfrm>
          <a:prstGeom prst="rect">
            <a:avLst/>
          </a:prstGeom>
        </p:spPr>
      </p:pic>
      <p:sp>
        <p:nvSpPr>
          <p:cNvPr id="4" name="TextBox 3">
            <a:extLst>
              <a:ext uri="{FF2B5EF4-FFF2-40B4-BE49-F238E27FC236}">
                <a16:creationId xmlns:a16="http://schemas.microsoft.com/office/drawing/2014/main" id="{0643CCDA-449B-62D5-905B-4163E16CBF2E}"/>
              </a:ext>
            </a:extLst>
          </p:cNvPr>
          <p:cNvSpPr txBox="1"/>
          <p:nvPr/>
        </p:nvSpPr>
        <p:spPr>
          <a:xfrm>
            <a:off x="1505952" y="740872"/>
            <a:ext cx="9180095" cy="1323439"/>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OK, </a:t>
            </a:r>
            <a:r>
              <a:rPr lang="en-US" sz="4000" b="1" i="1" dirty="0">
                <a:latin typeface="Arial" panose="020B0604020202020204" pitchFamily="34" charset="0"/>
                <a:cs typeface="Arial" panose="020B0604020202020204" pitchFamily="34" charset="0"/>
              </a:rPr>
              <a:t>but what does this really mean?</a:t>
            </a:r>
            <a:r>
              <a:rPr lang="en-US" sz="4000" b="1" dirty="0">
                <a:latin typeface="Arial" panose="020B0604020202020204" pitchFamily="34" charset="0"/>
                <a:cs typeface="Arial" panose="020B0604020202020204" pitchFamily="34" charset="0"/>
              </a:rPr>
              <a:t> </a:t>
            </a:r>
          </a:p>
          <a:p>
            <a:pPr algn="ctr"/>
            <a:endParaRPr lang="en-US" sz="4000" dirty="0">
              <a:latin typeface="Arial" panose="020B0604020202020204" pitchFamily="34" charset="0"/>
              <a:cs typeface="Arial" panose="020B0604020202020204" pitchFamily="34" charset="0"/>
            </a:endParaRPr>
          </a:p>
        </p:txBody>
      </p:sp>
      <p:sp>
        <p:nvSpPr>
          <p:cNvPr id="5" name="Rectangle 4" descr="Bulldozer">
            <a:extLst>
              <a:ext uri="{FF2B5EF4-FFF2-40B4-BE49-F238E27FC236}">
                <a16:creationId xmlns:a16="http://schemas.microsoft.com/office/drawing/2014/main" id="{9C72ADBF-3BC1-3F93-9C8C-905159AE05DE}"/>
              </a:ext>
            </a:extLst>
          </p:cNvPr>
          <p:cNvSpPr/>
          <p:nvPr/>
        </p:nvSpPr>
        <p:spPr>
          <a:xfrm>
            <a:off x="2990884" y="2442411"/>
            <a:ext cx="1280327" cy="1460594"/>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ectangle 5" descr="Head with Gears">
            <a:extLst>
              <a:ext uri="{FF2B5EF4-FFF2-40B4-BE49-F238E27FC236}">
                <a16:creationId xmlns:a16="http://schemas.microsoft.com/office/drawing/2014/main" id="{3E7A5E18-DBCA-DDF3-7B54-636C9AFF6CC6}"/>
              </a:ext>
            </a:extLst>
          </p:cNvPr>
          <p:cNvSpPr/>
          <p:nvPr/>
        </p:nvSpPr>
        <p:spPr>
          <a:xfrm>
            <a:off x="8247760" y="2579565"/>
            <a:ext cx="1398525" cy="132344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Oval 6">
            <a:extLst>
              <a:ext uri="{FF2B5EF4-FFF2-40B4-BE49-F238E27FC236}">
                <a16:creationId xmlns:a16="http://schemas.microsoft.com/office/drawing/2014/main" id="{87D65B5B-F0FB-A66D-6A72-1B427D222C40}"/>
              </a:ext>
            </a:extLst>
          </p:cNvPr>
          <p:cNvSpPr/>
          <p:nvPr/>
        </p:nvSpPr>
        <p:spPr>
          <a:xfrm>
            <a:off x="2545716" y="2153653"/>
            <a:ext cx="2062380" cy="2033336"/>
          </a:xfrm>
          <a:prstGeom prst="ellipse">
            <a:avLst/>
          </a:prstGeom>
          <a:noFill/>
          <a:ln w="57150">
            <a:solidFill>
              <a:srgbClr val="003D6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B43BF47-C838-221B-62E9-F6046AAB6EFA}"/>
              </a:ext>
            </a:extLst>
          </p:cNvPr>
          <p:cNvSpPr/>
          <p:nvPr/>
        </p:nvSpPr>
        <p:spPr>
          <a:xfrm>
            <a:off x="7884276" y="2224617"/>
            <a:ext cx="2062380" cy="2033336"/>
          </a:xfrm>
          <a:prstGeom prst="ellipse">
            <a:avLst/>
          </a:prstGeom>
          <a:noFill/>
          <a:ln w="57150">
            <a:solidFill>
              <a:srgbClr val="6998AB"/>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63A4FD1F-B124-AA65-CC82-70BB9ECE44D5}"/>
              </a:ext>
            </a:extLst>
          </p:cNvPr>
          <p:cNvSpPr txBox="1">
            <a:spLocks/>
          </p:cNvSpPr>
          <p:nvPr/>
        </p:nvSpPr>
        <p:spPr>
          <a:xfrm>
            <a:off x="1386806" y="4315204"/>
            <a:ext cx="4380200" cy="20854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2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Setting Our Program AND Projects Up For Success…in Development, Design, and </a:t>
            </a:r>
            <a:r>
              <a:rPr lang="en-US" sz="24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CONSTRUCTION</a:t>
            </a:r>
          </a:p>
          <a:p>
            <a:pPr marL="0" indent="0">
              <a:lnSpc>
                <a:spcPct val="100000"/>
              </a:lnSpc>
              <a:spcBef>
                <a:spcPts val="0"/>
              </a:spcBef>
              <a:buNone/>
            </a:pPr>
            <a:r>
              <a:rPr lang="en-US" sz="22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  </a:t>
            </a:r>
            <a:endParaRPr lang="en-US" sz="2200" dirty="0">
              <a:solidFill>
                <a:schemeClr val="accent1">
                  <a:lumMod val="50000"/>
                </a:schemeClr>
              </a:solidFill>
              <a:latin typeface="Arial" panose="020B0604020202020204" pitchFamily="34" charset="0"/>
            </a:endParaRPr>
          </a:p>
        </p:txBody>
      </p:sp>
      <p:sp>
        <p:nvSpPr>
          <p:cNvPr id="10" name="Content Placeholder 2">
            <a:extLst>
              <a:ext uri="{FF2B5EF4-FFF2-40B4-BE49-F238E27FC236}">
                <a16:creationId xmlns:a16="http://schemas.microsoft.com/office/drawing/2014/main" id="{D00B5753-922A-EFAD-0ECB-874715F065D2}"/>
              </a:ext>
            </a:extLst>
          </p:cNvPr>
          <p:cNvSpPr txBox="1">
            <a:spLocks/>
          </p:cNvSpPr>
          <p:nvPr/>
        </p:nvSpPr>
        <p:spPr>
          <a:xfrm>
            <a:off x="7101541" y="4315204"/>
            <a:ext cx="3602707" cy="20854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2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Mitigate surprises as much as possible, </a:t>
            </a:r>
            <a:r>
              <a:rPr lang="en-US" sz="22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ADAPT </a:t>
            </a:r>
            <a:r>
              <a:rPr lang="en-US" sz="22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to new information and </a:t>
            </a:r>
            <a:r>
              <a:rPr lang="en-US" sz="22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EXTERNAL FACTORS</a:t>
            </a:r>
          </a:p>
          <a:p>
            <a:pPr marL="0" indent="0">
              <a:lnSpc>
                <a:spcPct val="100000"/>
              </a:lnSpc>
              <a:spcBef>
                <a:spcPts val="0"/>
              </a:spcBef>
              <a:buNone/>
            </a:pPr>
            <a:r>
              <a:rPr lang="en-US" sz="22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 </a:t>
            </a:r>
            <a:endParaRPr lang="en-US" sz="2200" dirty="0">
              <a:solidFill>
                <a:schemeClr val="accent1">
                  <a:lumMod val="50000"/>
                </a:schemeClr>
              </a:solidFill>
              <a:latin typeface="Arial" panose="020B0604020202020204" pitchFamily="34" charset="0"/>
            </a:endParaRPr>
          </a:p>
        </p:txBody>
      </p:sp>
      <p:pic>
        <p:nvPicPr>
          <p:cNvPr id="11" name="Picture 10" descr="A blue and green logo&#10;&#10;Description automatically generated">
            <a:extLst>
              <a:ext uri="{FF2B5EF4-FFF2-40B4-BE49-F238E27FC236}">
                <a16:creationId xmlns:a16="http://schemas.microsoft.com/office/drawing/2014/main" id="{80E61CFB-846C-DEA3-DF85-E8EA09657E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970" y="6149340"/>
            <a:ext cx="1275589" cy="708660"/>
          </a:xfrm>
          <a:prstGeom prst="rect">
            <a:avLst/>
          </a:prstGeom>
        </p:spPr>
      </p:pic>
      <p:sp>
        <p:nvSpPr>
          <p:cNvPr id="2" name="Oval 1">
            <a:extLst>
              <a:ext uri="{FF2B5EF4-FFF2-40B4-BE49-F238E27FC236}">
                <a16:creationId xmlns:a16="http://schemas.microsoft.com/office/drawing/2014/main" id="{58B63409-152D-228C-D02A-8DC1667A576D}"/>
              </a:ext>
            </a:extLst>
          </p:cNvPr>
          <p:cNvSpPr>
            <a:spLocks noGrp="1" noRot="1" noMove="1" noResize="1" noEditPoints="1" noAdjustHandles="1" noChangeArrowheads="1" noChangeShapeType="1"/>
          </p:cNvSpPr>
          <p:nvPr/>
        </p:nvSpPr>
        <p:spPr>
          <a:xfrm>
            <a:off x="9307773" y="3480179"/>
            <a:ext cx="211540" cy="252484"/>
          </a:xfrm>
          <a:prstGeom prst="ellipse">
            <a:avLst/>
          </a:prstGeom>
          <a:solidFill>
            <a:srgbClr val="FF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5876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9D254A-8008-0008-F5A5-AEAF03AA0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8"/>
            <a:ext cx="12192000" cy="6854823"/>
          </a:xfrm>
          <a:prstGeom prst="rect">
            <a:avLst/>
          </a:prstGeom>
        </p:spPr>
      </p:pic>
      <p:pic>
        <p:nvPicPr>
          <p:cNvPr id="4" name="Picture 3" descr="A blue and green logo&#10;&#10;Description automatically generated">
            <a:extLst>
              <a:ext uri="{FF2B5EF4-FFF2-40B4-BE49-F238E27FC236}">
                <a16:creationId xmlns:a16="http://schemas.microsoft.com/office/drawing/2014/main" id="{C219CD39-E593-2543-46B6-CF822D8BB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70" y="6149340"/>
            <a:ext cx="1275589" cy="708660"/>
          </a:xfrm>
          <a:prstGeom prst="rect">
            <a:avLst/>
          </a:prstGeom>
        </p:spPr>
      </p:pic>
      <p:sp>
        <p:nvSpPr>
          <p:cNvPr id="5" name="TextBox 4">
            <a:extLst>
              <a:ext uri="{FF2B5EF4-FFF2-40B4-BE49-F238E27FC236}">
                <a16:creationId xmlns:a16="http://schemas.microsoft.com/office/drawing/2014/main" id="{C1E9EE79-06D3-DEB8-B7A1-267EF0DE5BFB}"/>
              </a:ext>
            </a:extLst>
          </p:cNvPr>
          <p:cNvSpPr txBox="1"/>
          <p:nvPr/>
        </p:nvSpPr>
        <p:spPr>
          <a:xfrm>
            <a:off x="1416559" y="317872"/>
            <a:ext cx="9180095" cy="1692771"/>
          </a:xfrm>
          <a:prstGeom prst="rect">
            <a:avLst/>
          </a:prstGeom>
          <a:noFill/>
        </p:spPr>
        <p:txBody>
          <a:bodyPr wrap="square" rtlCol="0">
            <a:spAutoFit/>
          </a:bodyPr>
          <a:lstStyle/>
          <a:p>
            <a:pPr algn="ctr"/>
            <a:r>
              <a:rPr lang="en-US" sz="3600" b="1" i="1" dirty="0">
                <a:latin typeface="Arial" panose="020B0604020202020204" pitchFamily="34" charset="0"/>
                <a:cs typeface="Arial" panose="020B0604020202020204" pitchFamily="34" charset="0"/>
              </a:rPr>
              <a:t>IPM Program Planner </a:t>
            </a:r>
          </a:p>
          <a:p>
            <a:pPr algn="ctr"/>
            <a:r>
              <a:rPr lang="en-US" sz="2400" i="1" dirty="0">
                <a:latin typeface="Arial" panose="020B0604020202020204" pitchFamily="34" charset="0"/>
                <a:cs typeface="Arial" panose="020B0604020202020204" pitchFamily="34" charset="0"/>
              </a:rPr>
              <a:t>(still in development) </a:t>
            </a:r>
            <a:r>
              <a:rPr lang="en-US" sz="2400" dirty="0">
                <a:latin typeface="Arial" panose="020B0604020202020204" pitchFamily="34" charset="0"/>
                <a:cs typeface="Arial" panose="020B0604020202020204" pitchFamily="34" charset="0"/>
              </a:rPr>
              <a:t> </a:t>
            </a:r>
          </a:p>
          <a:p>
            <a:pPr algn="ctr"/>
            <a:endParaRPr lang="en-US" sz="4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6D843D1-B7DE-0CB5-346F-E16E59BE9B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0167" y="1664365"/>
            <a:ext cx="7805711" cy="4691939"/>
          </a:xfrm>
          <a:prstGeom prst="rect">
            <a:avLst/>
          </a:prstGeom>
          <a:ln w="38100">
            <a:solidFill>
              <a:srgbClr val="6998AB"/>
            </a:solidFill>
          </a:ln>
        </p:spPr>
      </p:pic>
      <p:sp>
        <p:nvSpPr>
          <p:cNvPr id="7" name="Text Placeholder 7">
            <a:extLst>
              <a:ext uri="{FF2B5EF4-FFF2-40B4-BE49-F238E27FC236}">
                <a16:creationId xmlns:a16="http://schemas.microsoft.com/office/drawing/2014/main" id="{3B111D3D-DC63-F066-E08D-8E11F15A13A0}"/>
              </a:ext>
            </a:extLst>
          </p:cNvPr>
          <p:cNvSpPr txBox="1">
            <a:spLocks/>
          </p:cNvSpPr>
          <p:nvPr/>
        </p:nvSpPr>
        <p:spPr>
          <a:xfrm>
            <a:off x="140970" y="1913021"/>
            <a:ext cx="3988896" cy="444328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pPr>
            <a:r>
              <a:rPr lang="en-US" sz="2600" dirty="0">
                <a:solidFill>
                  <a:schemeClr val="accent1">
                    <a:lumMod val="50000"/>
                  </a:schemeClr>
                </a:solidFill>
                <a:latin typeface="Arial" panose="020B0604020202020204" pitchFamily="34" charset="0"/>
                <a:cs typeface="Arial" panose="020B0604020202020204" pitchFamily="34" charset="0"/>
              </a:rPr>
              <a:t>Forecast future material, spending, labor demand based off historical averages</a:t>
            </a:r>
          </a:p>
          <a:p>
            <a:pPr marL="342900" indent="-342900">
              <a:lnSpc>
                <a:spcPct val="110000"/>
              </a:lnSpc>
            </a:pPr>
            <a:r>
              <a:rPr lang="en-US" sz="2600" dirty="0">
                <a:solidFill>
                  <a:schemeClr val="accent1">
                    <a:lumMod val="50000"/>
                  </a:schemeClr>
                </a:solidFill>
                <a:latin typeface="Arial" panose="020B0604020202020204" pitchFamily="34" charset="0"/>
                <a:cs typeface="Arial" panose="020B0604020202020204" pitchFamily="34" charset="0"/>
              </a:rPr>
              <a:t>Scenario planning </a:t>
            </a:r>
          </a:p>
          <a:p>
            <a:pPr marL="342900" indent="-342900">
              <a:lnSpc>
                <a:spcPct val="110000"/>
              </a:lnSpc>
            </a:pPr>
            <a:r>
              <a:rPr lang="en-US" sz="2600" dirty="0">
                <a:solidFill>
                  <a:schemeClr val="accent1">
                    <a:lumMod val="50000"/>
                  </a:schemeClr>
                </a:solidFill>
                <a:latin typeface="Arial" panose="020B0604020202020204" pitchFamily="34" charset="0"/>
                <a:cs typeface="Arial" panose="020B0604020202020204" pitchFamily="34" charset="0"/>
              </a:rPr>
              <a:t>Model impacts of shifted projects</a:t>
            </a:r>
          </a:p>
          <a:p>
            <a:pPr marL="342900" indent="-342900">
              <a:lnSpc>
                <a:spcPct val="110000"/>
              </a:lnSpc>
            </a:pPr>
            <a:r>
              <a:rPr lang="en-US" sz="2600" dirty="0">
                <a:solidFill>
                  <a:schemeClr val="accent1">
                    <a:lumMod val="50000"/>
                  </a:schemeClr>
                </a:solidFill>
                <a:latin typeface="Arial" panose="020B0604020202020204" pitchFamily="34" charset="0"/>
                <a:cs typeface="Arial" panose="020B0604020202020204" pitchFamily="34" charset="0"/>
              </a:rPr>
              <a:t>Allow for more insight to help “balance” lettings and overall program</a:t>
            </a:r>
          </a:p>
          <a:p>
            <a:pPr marL="800100" lvl="1" indent="-342900">
              <a:lnSpc>
                <a:spcPct val="150000"/>
              </a:lnSpc>
              <a:buClr>
                <a:schemeClr val="bg1"/>
              </a:buClr>
              <a:buFont typeface="Corbel" panose="020B0503020204020204" pitchFamily="34" charset="0"/>
              <a:buChar char="•"/>
            </a:pPr>
            <a:endParaRPr lang="en-US" dirty="0">
              <a:solidFill>
                <a:schemeClr val="accent1">
                  <a:lumMod val="50000"/>
                </a:schemeClr>
              </a:solidFill>
              <a:latin typeface="Arial" panose="020B0604020202020204" pitchFamily="34" charset="0"/>
              <a:cs typeface="Arial" panose="020B0604020202020204" pitchFamily="34" charset="0"/>
            </a:endParaRPr>
          </a:p>
          <a:p>
            <a:pPr marL="800100" lvl="1" indent="-342900">
              <a:lnSpc>
                <a:spcPct val="150000"/>
              </a:lnSpc>
              <a:buClr>
                <a:schemeClr val="bg1"/>
              </a:buClr>
              <a:buFont typeface="Corbel" panose="020B0503020204020204" pitchFamily="34" charset="0"/>
              <a:buChar char="•"/>
            </a:pPr>
            <a:endParaRPr lang="en-US"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5700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758856D-087B-10DB-20F4-552815460526}"/>
              </a:ext>
            </a:extLst>
          </p:cNvPr>
          <p:cNvSpPr/>
          <p:nvPr/>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334B204E-95A2-40FB-08DB-D0BE6676E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 y="125086"/>
            <a:ext cx="12188825" cy="6580514"/>
          </a:xfrm>
          <a:prstGeom prst="rect">
            <a:avLst/>
          </a:prstGeom>
          <a:ln w="38100">
            <a:solidFill>
              <a:srgbClr val="6998AB"/>
            </a:solidFill>
          </a:ln>
        </p:spPr>
      </p:pic>
    </p:spTree>
    <p:extLst>
      <p:ext uri="{BB962C8B-B14F-4D97-AF65-F5344CB8AC3E}">
        <p14:creationId xmlns:p14="http://schemas.microsoft.com/office/powerpoint/2010/main" val="1629237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46B637-E08D-DA84-B033-610908A71CC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1390"/>
            <a:ext cx="12192000" cy="6855220"/>
          </a:xfrm>
          <a:prstGeom prst="rect">
            <a:avLst/>
          </a:prstGeom>
        </p:spPr>
      </p:pic>
      <p:sp>
        <p:nvSpPr>
          <p:cNvPr id="7" name="TextBox 6">
            <a:extLst>
              <a:ext uri="{FF2B5EF4-FFF2-40B4-BE49-F238E27FC236}">
                <a16:creationId xmlns:a16="http://schemas.microsoft.com/office/drawing/2014/main" id="{7BDC2443-1EB2-1ADC-28F4-B77D0D4DCB2C}"/>
              </a:ext>
            </a:extLst>
          </p:cNvPr>
          <p:cNvSpPr txBox="1"/>
          <p:nvPr/>
        </p:nvSpPr>
        <p:spPr>
          <a:xfrm>
            <a:off x="0" y="830250"/>
            <a:ext cx="5974671" cy="1754326"/>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Work Zone Safety</a:t>
            </a:r>
          </a:p>
          <a:p>
            <a:pPr algn="ctr"/>
            <a:r>
              <a:rPr lang="en-US" sz="3600" b="1" dirty="0">
                <a:latin typeface="Arial" panose="020B0604020202020204" pitchFamily="34" charset="0"/>
                <a:cs typeface="Arial" panose="020B0604020202020204" pitchFamily="34" charset="0"/>
              </a:rPr>
              <a:t>Task Force </a:t>
            </a:r>
          </a:p>
          <a:p>
            <a:pPr algn="ctr"/>
            <a:endParaRPr lang="en-US" sz="3600" dirty="0">
              <a:latin typeface="Arial" panose="020B0604020202020204" pitchFamily="34" charset="0"/>
              <a:cs typeface="Arial" panose="020B0604020202020204" pitchFamily="34" charset="0"/>
            </a:endParaRPr>
          </a:p>
        </p:txBody>
      </p:sp>
      <p:sp>
        <p:nvSpPr>
          <p:cNvPr id="12" name="Right Triangle 11">
            <a:extLst>
              <a:ext uri="{FF2B5EF4-FFF2-40B4-BE49-F238E27FC236}">
                <a16:creationId xmlns:a16="http://schemas.microsoft.com/office/drawing/2014/main" id="{FDEAE83B-BB87-0AFC-2E8E-0BE2D0449809}"/>
              </a:ext>
            </a:extLst>
          </p:cNvPr>
          <p:cNvSpPr/>
          <p:nvPr/>
        </p:nvSpPr>
        <p:spPr>
          <a:xfrm rot="10800000" flipV="1">
            <a:off x="5257800" y="4209461"/>
            <a:ext cx="6934194" cy="2647149"/>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525629FA-8665-408B-CB92-80921CABCF88}"/>
              </a:ext>
            </a:extLst>
          </p:cNvPr>
          <p:cNvSpPr txBox="1">
            <a:spLocks/>
          </p:cNvSpPr>
          <p:nvPr/>
        </p:nvSpPr>
        <p:spPr>
          <a:xfrm>
            <a:off x="1126660" y="2455135"/>
            <a:ext cx="6101454" cy="430750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bg1"/>
              </a:buClr>
              <a:buFont typeface="Arial" panose="020B0604020202020204" pitchFamily="34" charset="0"/>
              <a:buNone/>
            </a:pPr>
            <a:r>
              <a:rPr lang="en-US" sz="2400" b="1" dirty="0">
                <a:solidFill>
                  <a:schemeClr val="accent1">
                    <a:lumMod val="50000"/>
                  </a:schemeClr>
                </a:solidFill>
                <a:latin typeface="Arial" panose="020B0604020202020204" pitchFamily="34" charset="0"/>
                <a:cs typeface="Arial" panose="020B0604020202020204" pitchFamily="34" charset="0"/>
              </a:rPr>
              <a:t>New Focus of Task Force</a:t>
            </a:r>
          </a:p>
          <a:p>
            <a:pPr>
              <a:buClr>
                <a:schemeClr val="tx1"/>
              </a:buClr>
              <a:buFont typeface="Wingdings" panose="05000000000000000000" pitchFamily="2" charset="2"/>
              <a:buChar char="§"/>
            </a:pPr>
            <a:r>
              <a:rPr lang="en-US" sz="2400" dirty="0">
                <a:solidFill>
                  <a:schemeClr val="accent1">
                    <a:lumMod val="50000"/>
                  </a:schemeClr>
                </a:solidFill>
                <a:latin typeface="Arial" panose="020B0604020202020204" pitchFamily="34" charset="0"/>
                <a:cs typeface="Arial" panose="020B0604020202020204" pitchFamily="34" charset="0"/>
              </a:rPr>
              <a:t>Focus on a few key topics</a:t>
            </a:r>
          </a:p>
          <a:p>
            <a:pPr lvl="1">
              <a:buClr>
                <a:schemeClr val="tx1"/>
              </a:buClr>
              <a:buFont typeface="Wingdings" panose="05000000000000000000" pitchFamily="2" charset="2"/>
              <a:buChar char="§"/>
            </a:pPr>
            <a:r>
              <a:rPr lang="en-US" sz="2000" dirty="0">
                <a:solidFill>
                  <a:schemeClr val="accent1">
                    <a:lumMod val="50000"/>
                  </a:schemeClr>
                </a:solidFill>
                <a:latin typeface="Arial" panose="020B0604020202020204" pitchFamily="34" charset="0"/>
                <a:cs typeface="Arial" panose="020B0604020202020204" pitchFamily="34" charset="0"/>
              </a:rPr>
              <a:t>New Positive Protection Team</a:t>
            </a:r>
          </a:p>
          <a:p>
            <a:pPr lvl="1">
              <a:buClr>
                <a:schemeClr val="tx1"/>
              </a:buClr>
              <a:buFont typeface="Wingdings" panose="05000000000000000000" pitchFamily="2" charset="2"/>
              <a:buChar char="§"/>
            </a:pPr>
            <a:r>
              <a:rPr lang="en-US" sz="2000" dirty="0">
                <a:solidFill>
                  <a:schemeClr val="accent1">
                    <a:lumMod val="50000"/>
                  </a:schemeClr>
                </a:solidFill>
                <a:latin typeface="Arial" panose="020B0604020202020204" pitchFamily="34" charset="0"/>
                <a:cs typeface="Arial" panose="020B0604020202020204" pitchFamily="34" charset="0"/>
              </a:rPr>
              <a:t>Work Zone Enforcement/Presence</a:t>
            </a:r>
          </a:p>
          <a:p>
            <a:pPr lvl="1">
              <a:buClr>
                <a:schemeClr val="tx1"/>
              </a:buClr>
              <a:buFont typeface="Wingdings" panose="05000000000000000000" pitchFamily="2" charset="2"/>
              <a:buChar char="§"/>
            </a:pPr>
            <a:r>
              <a:rPr lang="en-US" sz="2000" dirty="0">
                <a:solidFill>
                  <a:schemeClr val="accent1">
                    <a:lumMod val="50000"/>
                  </a:schemeClr>
                </a:solidFill>
                <a:latin typeface="Arial" panose="020B0604020202020204" pitchFamily="34" charset="0"/>
                <a:cs typeface="Arial" panose="020B0604020202020204" pitchFamily="34" charset="0"/>
              </a:rPr>
              <a:t>Implement New Technology</a:t>
            </a:r>
          </a:p>
          <a:p>
            <a:pPr lvl="1">
              <a:buClr>
                <a:schemeClr val="tx1"/>
              </a:buClr>
              <a:buFont typeface="Wingdings" panose="05000000000000000000" pitchFamily="2" charset="2"/>
              <a:buChar char="§"/>
            </a:pPr>
            <a:endParaRPr lang="en-US" sz="2000" dirty="0">
              <a:solidFill>
                <a:schemeClr val="accent1">
                  <a:lumMod val="50000"/>
                </a:schemeClr>
              </a:solidFill>
              <a:latin typeface="Arial" panose="020B0604020202020204" pitchFamily="34" charset="0"/>
              <a:cs typeface="Arial" panose="020B0604020202020204" pitchFamily="34" charset="0"/>
            </a:endParaRPr>
          </a:p>
          <a:p>
            <a:pPr>
              <a:buClr>
                <a:schemeClr val="tx1"/>
              </a:buClr>
              <a:buFont typeface="Wingdings" panose="05000000000000000000" pitchFamily="2" charset="2"/>
              <a:buChar char="§"/>
            </a:pPr>
            <a:r>
              <a:rPr lang="en-US" sz="2400" dirty="0">
                <a:solidFill>
                  <a:schemeClr val="accent1">
                    <a:lumMod val="50000"/>
                  </a:schemeClr>
                </a:solidFill>
                <a:latin typeface="Arial" panose="020B0604020202020204" pitchFamily="34" charset="0"/>
                <a:cs typeface="Arial" panose="020B0604020202020204" pitchFamily="34" charset="0"/>
              </a:rPr>
              <a:t>Continued use of Special Provisions</a:t>
            </a:r>
          </a:p>
          <a:p>
            <a:pPr lvl="1">
              <a:buClr>
                <a:schemeClr val="tx1"/>
              </a:buClr>
              <a:buFont typeface="Wingdings" panose="05000000000000000000" pitchFamily="2" charset="2"/>
              <a:buChar char="§"/>
            </a:pPr>
            <a:r>
              <a:rPr lang="en-US" sz="2000" dirty="0">
                <a:solidFill>
                  <a:schemeClr val="accent1">
                    <a:lumMod val="50000"/>
                  </a:schemeClr>
                </a:solidFill>
                <a:latin typeface="Arial" panose="020B0604020202020204" pitchFamily="34" charset="0"/>
                <a:cs typeface="Arial" panose="020B0604020202020204" pitchFamily="34" charset="0"/>
              </a:rPr>
              <a:t>Work Zone Safety Contingency Fund</a:t>
            </a:r>
          </a:p>
          <a:p>
            <a:pPr lvl="1">
              <a:buClr>
                <a:schemeClr val="tx1"/>
              </a:buClr>
              <a:buFont typeface="Wingdings" panose="05000000000000000000" pitchFamily="2" charset="2"/>
              <a:buChar char="§"/>
            </a:pPr>
            <a:r>
              <a:rPr lang="en-US" sz="2000" dirty="0">
                <a:solidFill>
                  <a:schemeClr val="accent1">
                    <a:lumMod val="50000"/>
                  </a:schemeClr>
                </a:solidFill>
                <a:latin typeface="Arial" panose="020B0604020202020204" pitchFamily="34" charset="0"/>
                <a:cs typeface="Arial" panose="020B0604020202020204" pitchFamily="34" charset="0"/>
              </a:rPr>
              <a:t>Work Zone Collaboration</a:t>
            </a:r>
          </a:p>
          <a:p>
            <a:pPr marL="0" indent="0">
              <a:buClr>
                <a:schemeClr val="bg1"/>
              </a:buClr>
              <a:buFont typeface="Arial" panose="020B0604020202020204" pitchFamily="34" charset="0"/>
              <a:buNone/>
            </a:pPr>
            <a:endParaRPr lang="en-US" sz="24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E0897A90-29C0-C162-4DDA-45E56756BD96}"/>
              </a:ext>
            </a:extLst>
          </p:cNvPr>
          <p:cNvPicPr>
            <a:picLocks noChangeAspect="1"/>
          </p:cNvPicPr>
          <p:nvPr/>
        </p:nvPicPr>
        <p:blipFill rotWithShape="1">
          <a:blip r:embed="rId4">
            <a:extLst>
              <a:ext uri="{28A0092B-C50C-407E-A947-70E740481C1C}">
                <a14:useLocalDpi xmlns:a14="http://schemas.microsoft.com/office/drawing/2010/main" val="0"/>
              </a:ext>
            </a:extLst>
          </a:blip>
          <a:srcRect b="-2"/>
          <a:stretch/>
        </p:blipFill>
        <p:spPr>
          <a:xfrm>
            <a:off x="6662055" y="796529"/>
            <a:ext cx="5529943" cy="5509091"/>
          </a:xfrm>
          <a:prstGeom prst="rect">
            <a:avLst/>
          </a:prstGeom>
          <a:effectLst/>
        </p:spPr>
      </p:pic>
      <p:sp>
        <p:nvSpPr>
          <p:cNvPr id="11" name="Right Triangle 10">
            <a:extLst>
              <a:ext uri="{FF2B5EF4-FFF2-40B4-BE49-F238E27FC236}">
                <a16:creationId xmlns:a16="http://schemas.microsoft.com/office/drawing/2014/main" id="{7A9B31D7-2E58-2F81-91BF-34F077E37052}"/>
              </a:ext>
            </a:extLst>
          </p:cNvPr>
          <p:cNvSpPr/>
          <p:nvPr/>
        </p:nvSpPr>
        <p:spPr>
          <a:xfrm rot="10800000" flipV="1">
            <a:off x="10395856" y="5366656"/>
            <a:ext cx="1796142" cy="1489953"/>
          </a:xfrm>
          <a:prstGeom prst="rtTriangle">
            <a:avLst/>
          </a:prstGeom>
          <a:solidFill>
            <a:srgbClr val="003D60"/>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AA5EA76F-0614-E9CD-ACB4-CF4E074FD0AC}"/>
              </a:ext>
            </a:extLst>
          </p:cNvPr>
          <p:cNvSpPr/>
          <p:nvPr/>
        </p:nvSpPr>
        <p:spPr>
          <a:xfrm rot="10800000">
            <a:off x="8708570" y="0"/>
            <a:ext cx="3483429" cy="2584576"/>
          </a:xfrm>
          <a:prstGeom prst="rtTriangle">
            <a:avLst/>
          </a:prstGeom>
          <a:solidFill>
            <a:srgbClr val="003D6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ADAFBCCE-B282-F7D7-CCD8-62382A89FBD5}"/>
              </a:ext>
            </a:extLst>
          </p:cNvPr>
          <p:cNvSpPr/>
          <p:nvPr/>
        </p:nvSpPr>
        <p:spPr>
          <a:xfrm rot="10800000">
            <a:off x="10036628" y="-1"/>
            <a:ext cx="2155371" cy="1730830"/>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blue and green logo&#10;&#10;Description automatically generated">
            <a:extLst>
              <a:ext uri="{FF2B5EF4-FFF2-40B4-BE49-F238E27FC236}">
                <a16:creationId xmlns:a16="http://schemas.microsoft.com/office/drawing/2014/main" id="{6358184F-6262-A299-6683-A6E388DF5A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970" y="6149340"/>
            <a:ext cx="1275589" cy="708660"/>
          </a:xfrm>
          <a:prstGeom prst="rect">
            <a:avLst/>
          </a:prstGeom>
        </p:spPr>
      </p:pic>
    </p:spTree>
    <p:extLst>
      <p:ext uri="{BB962C8B-B14F-4D97-AF65-F5344CB8AC3E}">
        <p14:creationId xmlns:p14="http://schemas.microsoft.com/office/powerpoint/2010/main" val="871680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20D9B-72EF-6003-25CA-F561D9AC5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0"/>
            <a:ext cx="12192000" cy="6855220"/>
          </a:xfrm>
          <a:prstGeom prst="rect">
            <a:avLst/>
          </a:prstGeom>
        </p:spPr>
      </p:pic>
      <p:sp>
        <p:nvSpPr>
          <p:cNvPr id="4" name="TextBox 3">
            <a:extLst>
              <a:ext uri="{FF2B5EF4-FFF2-40B4-BE49-F238E27FC236}">
                <a16:creationId xmlns:a16="http://schemas.microsoft.com/office/drawing/2014/main" id="{F9F88E08-26D7-847A-34BC-E393B807354B}"/>
              </a:ext>
            </a:extLst>
          </p:cNvPr>
          <p:cNvSpPr txBox="1"/>
          <p:nvPr/>
        </p:nvSpPr>
        <p:spPr>
          <a:xfrm>
            <a:off x="5802086" y="960878"/>
            <a:ext cx="5974671" cy="1754326"/>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Work Zone Safety</a:t>
            </a:r>
          </a:p>
          <a:p>
            <a:pPr algn="ctr"/>
            <a:r>
              <a:rPr lang="en-US" sz="3600" i="1" dirty="0">
                <a:latin typeface="Arial" panose="020B0604020202020204" pitchFamily="34" charset="0"/>
                <a:cs typeface="Arial" panose="020B0604020202020204" pitchFamily="34" charset="0"/>
              </a:rPr>
              <a:t>Task Force Members</a:t>
            </a:r>
          </a:p>
          <a:p>
            <a:pPr algn="ctr"/>
            <a:endParaRPr lang="en-US" sz="3600"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4F1AB6A3-840D-4DEB-29CA-668797CB5CB8}"/>
              </a:ext>
            </a:extLst>
          </p:cNvPr>
          <p:cNvSpPr txBox="1">
            <a:spLocks/>
          </p:cNvSpPr>
          <p:nvPr/>
        </p:nvSpPr>
        <p:spPr>
          <a:xfrm>
            <a:off x="6526266" y="2487865"/>
            <a:ext cx="2816301" cy="34624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50000"/>
              </a:lnSpc>
              <a:spcBef>
                <a:spcPts val="0"/>
              </a:spcBef>
              <a:buFont typeface="Arial" panose="020B0604020202020204" pitchFamily="34" charset="0"/>
              <a:buNone/>
            </a:pPr>
            <a:r>
              <a:rPr lang="en-US" sz="2000" b="1" dirty="0">
                <a:solidFill>
                  <a:schemeClr val="accent1">
                    <a:lumMod val="50000"/>
                  </a:schemeClr>
                </a:solidFill>
                <a:latin typeface="Arial" panose="020B0604020202020204" pitchFamily="34" charset="0"/>
                <a:cs typeface="Arial" panose="020B0604020202020204" pitchFamily="34" charset="0"/>
              </a:rPr>
              <a:t>Trevor Block</a:t>
            </a:r>
          </a:p>
          <a:p>
            <a:pPr indent="0">
              <a:lnSpc>
                <a:spcPct val="150000"/>
              </a:lnSpc>
              <a:spcBef>
                <a:spcPts val="0"/>
              </a:spcBef>
              <a:buFont typeface="Arial" panose="020B0604020202020204" pitchFamily="34" charset="0"/>
              <a:buNone/>
            </a:pPr>
            <a:r>
              <a:rPr lang="en-US" sz="2000" b="1" dirty="0">
                <a:solidFill>
                  <a:schemeClr val="accent1">
                    <a:lumMod val="50000"/>
                  </a:schemeClr>
                </a:solidFill>
                <a:latin typeface="Arial" panose="020B0604020202020204" pitchFamily="34" charset="0"/>
                <a:cs typeface="Arial" panose="020B0604020202020204" pitchFamily="34" charset="0"/>
              </a:rPr>
              <a:t>Chris Brookes</a:t>
            </a:r>
          </a:p>
          <a:p>
            <a:pPr indent="0">
              <a:lnSpc>
                <a:spcPct val="150000"/>
              </a:lnSpc>
              <a:spcBef>
                <a:spcPts val="0"/>
              </a:spcBef>
              <a:buFont typeface="Arial" panose="020B0604020202020204" pitchFamily="34" charset="0"/>
              <a:buNone/>
            </a:pPr>
            <a:r>
              <a:rPr lang="en-US" sz="2000" b="1" dirty="0">
                <a:solidFill>
                  <a:schemeClr val="accent1">
                    <a:lumMod val="50000"/>
                  </a:schemeClr>
                </a:solidFill>
                <a:latin typeface="Arial" panose="020B0604020202020204" pitchFamily="34" charset="0"/>
                <a:cs typeface="Arial" panose="020B0604020202020204" pitchFamily="34" charset="0"/>
              </a:rPr>
              <a:t>Gregg Brunner</a:t>
            </a:r>
          </a:p>
          <a:p>
            <a:pPr indent="0">
              <a:lnSpc>
                <a:spcPct val="150000"/>
              </a:lnSpc>
              <a:spcBef>
                <a:spcPts val="0"/>
              </a:spcBef>
              <a:buFont typeface="Arial" panose="020B0604020202020204" pitchFamily="34" charset="0"/>
              <a:buNone/>
            </a:pPr>
            <a:r>
              <a:rPr lang="en-US" sz="2000" b="1" dirty="0">
                <a:solidFill>
                  <a:schemeClr val="accent1">
                    <a:lumMod val="50000"/>
                  </a:schemeClr>
                </a:solidFill>
                <a:latin typeface="Arial" panose="020B0604020202020204" pitchFamily="34" charset="0"/>
                <a:cs typeface="Arial" panose="020B0604020202020204" pitchFamily="34" charset="0"/>
              </a:rPr>
              <a:t>Deven Rau</a:t>
            </a:r>
          </a:p>
          <a:p>
            <a:pPr indent="0">
              <a:lnSpc>
                <a:spcPct val="150000"/>
              </a:lnSpc>
              <a:spcBef>
                <a:spcPts val="0"/>
              </a:spcBef>
              <a:buFont typeface="Arial" panose="020B0604020202020204" pitchFamily="34" charset="0"/>
              <a:buNone/>
            </a:pPr>
            <a:r>
              <a:rPr lang="en-US" sz="2000" b="1" dirty="0">
                <a:solidFill>
                  <a:schemeClr val="accent1">
                    <a:lumMod val="50000"/>
                  </a:schemeClr>
                </a:solidFill>
                <a:latin typeface="Arial" panose="020B0604020202020204" pitchFamily="34" charset="0"/>
                <a:cs typeface="Arial" panose="020B0604020202020204" pitchFamily="34" charset="0"/>
              </a:rPr>
              <a:t>Aaron Johnson</a:t>
            </a:r>
          </a:p>
          <a:p>
            <a:pPr indent="0">
              <a:lnSpc>
                <a:spcPct val="150000"/>
              </a:lnSpc>
              <a:spcBef>
                <a:spcPts val="0"/>
              </a:spcBef>
              <a:buFont typeface="Arial" panose="020B0604020202020204" pitchFamily="34" charset="0"/>
              <a:buNone/>
            </a:pPr>
            <a:r>
              <a:rPr lang="en-US" sz="2000" b="1" dirty="0">
                <a:solidFill>
                  <a:schemeClr val="accent1">
                    <a:lumMod val="50000"/>
                  </a:schemeClr>
                </a:solidFill>
                <a:latin typeface="Arial" panose="020B0604020202020204" pitchFamily="34" charset="0"/>
                <a:cs typeface="Arial" panose="020B0604020202020204" pitchFamily="34" charset="0"/>
              </a:rPr>
              <a:t>Mike DeFinis</a:t>
            </a:r>
          </a:p>
          <a:p>
            <a:pPr marL="0" indent="0">
              <a:buFont typeface="Arial" panose="020B0604020202020204" pitchFamily="34" charset="0"/>
              <a:buNone/>
            </a:pPr>
            <a:endParaRPr lang="en-US" sz="2200" dirty="0">
              <a:solidFill>
                <a:schemeClr val="accent1">
                  <a:lumMod val="50000"/>
                </a:schemeClr>
              </a:solidFill>
            </a:endParaRPr>
          </a:p>
        </p:txBody>
      </p:sp>
      <p:sp>
        <p:nvSpPr>
          <p:cNvPr id="6" name="TextBox 5">
            <a:extLst>
              <a:ext uri="{FF2B5EF4-FFF2-40B4-BE49-F238E27FC236}">
                <a16:creationId xmlns:a16="http://schemas.microsoft.com/office/drawing/2014/main" id="{6256B33E-D631-F2A8-8586-05632E6F6424}"/>
              </a:ext>
            </a:extLst>
          </p:cNvPr>
          <p:cNvSpPr txBox="1"/>
          <p:nvPr/>
        </p:nvSpPr>
        <p:spPr>
          <a:xfrm>
            <a:off x="8789421" y="2487865"/>
            <a:ext cx="2698217" cy="2805320"/>
          </a:xfrm>
          <a:prstGeom prst="rect">
            <a:avLst/>
          </a:prstGeom>
          <a:noFill/>
        </p:spPr>
        <p:txBody>
          <a:bodyPr wrap="square">
            <a:spAutoFit/>
          </a:bodyPr>
          <a:lstStyle/>
          <a:p>
            <a:pPr marL="22860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Mike Malloure</a:t>
            </a:r>
          </a:p>
          <a:p>
            <a:pPr marL="22860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Rob Coppersmith</a:t>
            </a:r>
          </a:p>
          <a:p>
            <a:pPr marL="22860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Ryan O’Donnell</a:t>
            </a:r>
          </a:p>
          <a:p>
            <a:pPr marL="22860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Kim Zimmer</a:t>
            </a:r>
          </a:p>
          <a:p>
            <a:pPr marL="22860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Jason Gutting</a:t>
            </a:r>
          </a:p>
          <a:p>
            <a:pPr marL="22860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Justin Peyerk</a:t>
            </a:r>
          </a:p>
        </p:txBody>
      </p:sp>
    </p:spTree>
    <p:extLst>
      <p:ext uri="{BB962C8B-B14F-4D97-AF65-F5344CB8AC3E}">
        <p14:creationId xmlns:p14="http://schemas.microsoft.com/office/powerpoint/2010/main" val="4052048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9B89B3-346F-1EB4-7D4A-59A94D11A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9"/>
            <a:ext cx="12192000" cy="6855221"/>
          </a:xfrm>
          <a:prstGeom prst="rect">
            <a:avLst/>
          </a:prstGeom>
        </p:spPr>
      </p:pic>
    </p:spTree>
    <p:extLst>
      <p:ext uri="{BB962C8B-B14F-4D97-AF65-F5344CB8AC3E}">
        <p14:creationId xmlns:p14="http://schemas.microsoft.com/office/powerpoint/2010/main" val="1668450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08BA440-2C31-EA74-6F09-F3190A46729C}"/>
              </a:ext>
            </a:extLst>
          </p:cNvPr>
          <p:cNvGrpSpPr>
            <a:grpSpLocks noGrp="1" noUngrp="1" noRot="1" noMove="1" noResize="1"/>
          </p:cNvGrpSpPr>
          <p:nvPr/>
        </p:nvGrpSpPr>
        <p:grpSpPr>
          <a:xfrm>
            <a:off x="0" y="1390"/>
            <a:ext cx="12192000" cy="6855220"/>
            <a:chOff x="0" y="1390"/>
            <a:chExt cx="12192000" cy="6855220"/>
          </a:xfrm>
        </p:grpSpPr>
        <p:pic>
          <p:nvPicPr>
            <p:cNvPr id="3" name="Picture 2">
              <a:extLst>
                <a:ext uri="{FF2B5EF4-FFF2-40B4-BE49-F238E27FC236}">
                  <a16:creationId xmlns:a16="http://schemas.microsoft.com/office/drawing/2014/main" id="{ACC7F7FF-0537-6C68-A65F-2E20BC5FEFA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1390"/>
              <a:ext cx="12192000" cy="6855220"/>
            </a:xfrm>
            <a:prstGeom prst="rect">
              <a:avLst/>
            </a:prstGeom>
          </p:spPr>
        </p:pic>
        <p:sp>
          <p:nvSpPr>
            <p:cNvPr id="6" name="Rectangle 5">
              <a:extLst>
                <a:ext uri="{FF2B5EF4-FFF2-40B4-BE49-F238E27FC236}">
                  <a16:creationId xmlns:a16="http://schemas.microsoft.com/office/drawing/2014/main" id="{35BB1342-34BA-F611-D25A-CAC0329E5531}"/>
                </a:ext>
              </a:extLst>
            </p:cNvPr>
            <p:cNvSpPr>
              <a:spLocks noGrp="1" noRot="1" noMove="1" noResize="1" noEditPoints="1" noAdjustHandles="1" noChangeArrowheads="1" noChangeShapeType="1"/>
            </p:cNvSpPr>
            <p:nvPr/>
          </p:nvSpPr>
          <p:spPr>
            <a:xfrm>
              <a:off x="1570383" y="556591"/>
              <a:ext cx="9094304" cy="3399183"/>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descr="A close-up of a graph&#10;&#10;Description automatically generated">
            <a:extLst>
              <a:ext uri="{FF2B5EF4-FFF2-40B4-BE49-F238E27FC236}">
                <a16:creationId xmlns:a16="http://schemas.microsoft.com/office/drawing/2014/main" id="{CAB6E19C-F5EE-7886-2926-39B8D2DEB5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662" y="0"/>
            <a:ext cx="8908676" cy="6858000"/>
          </a:xfrm>
          <a:prstGeom prst="rect">
            <a:avLst/>
          </a:prstGeom>
        </p:spPr>
      </p:pic>
    </p:spTree>
    <p:extLst>
      <p:ext uri="{BB962C8B-B14F-4D97-AF65-F5344CB8AC3E}">
        <p14:creationId xmlns:p14="http://schemas.microsoft.com/office/powerpoint/2010/main" val="1705600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5615E-A8E3-52F1-D643-1A2C007BC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878"/>
            <a:ext cx="12192000" cy="7048878"/>
          </a:xfrm>
          <a:prstGeom prst="rect">
            <a:avLst/>
          </a:prstGeom>
          <a:solidFill>
            <a:srgbClr val="FFBC00"/>
          </a:solidFill>
        </p:spPr>
      </p:pic>
      <p:sp>
        <p:nvSpPr>
          <p:cNvPr id="7" name="Rectangle: Rounded Corners 6">
            <a:extLst>
              <a:ext uri="{FF2B5EF4-FFF2-40B4-BE49-F238E27FC236}">
                <a16:creationId xmlns:a16="http://schemas.microsoft.com/office/drawing/2014/main" id="{66473018-B9D8-F09A-A9B1-DD3AF2915069}"/>
              </a:ext>
            </a:extLst>
          </p:cNvPr>
          <p:cNvSpPr/>
          <p:nvPr/>
        </p:nvSpPr>
        <p:spPr>
          <a:xfrm>
            <a:off x="-1" y="634082"/>
            <a:ext cx="6090079" cy="2446613"/>
          </a:xfrm>
          <a:prstGeom prst="roundRect">
            <a:avLst/>
          </a:prstGeom>
          <a:solidFill>
            <a:srgbClr val="FF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12868EE-CE02-93E5-CA74-EACD9266C1B7}"/>
              </a:ext>
            </a:extLst>
          </p:cNvPr>
          <p:cNvSpPr txBox="1"/>
          <p:nvPr/>
        </p:nvSpPr>
        <p:spPr>
          <a:xfrm>
            <a:off x="410413" y="703226"/>
            <a:ext cx="5974671" cy="2308324"/>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Five-Year Transportation Program</a:t>
            </a:r>
            <a:endParaRPr lang="en-US" sz="4800" dirty="0">
              <a:latin typeface="Arial" panose="020B0604020202020204" pitchFamily="34" charset="0"/>
              <a:cs typeface="Arial" panose="020B0604020202020204" pitchFamily="34" charset="0"/>
            </a:endParaRPr>
          </a:p>
        </p:txBody>
      </p:sp>
      <p:pic>
        <p:nvPicPr>
          <p:cNvPr id="5" name="Picture 4" descr="A blue and green logo&#10;&#10;Description automatically generated">
            <a:extLst>
              <a:ext uri="{FF2B5EF4-FFF2-40B4-BE49-F238E27FC236}">
                <a16:creationId xmlns:a16="http://schemas.microsoft.com/office/drawing/2014/main" id="{18927956-85D2-DE86-8F84-E1B41A9EB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70" y="6149340"/>
            <a:ext cx="1275589" cy="708660"/>
          </a:xfrm>
          <a:prstGeom prst="rect">
            <a:avLst/>
          </a:prstGeom>
        </p:spPr>
      </p:pic>
      <p:pic>
        <p:nvPicPr>
          <p:cNvPr id="2" name="Picture 1">
            <a:extLst>
              <a:ext uri="{FF2B5EF4-FFF2-40B4-BE49-F238E27FC236}">
                <a16:creationId xmlns:a16="http://schemas.microsoft.com/office/drawing/2014/main" id="{63A4BFD5-8A38-3607-2611-D15EAF59BA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0091" y="99237"/>
            <a:ext cx="4921896" cy="6659525"/>
          </a:xfrm>
          <a:prstGeom prst="rect">
            <a:avLst/>
          </a:prstGeom>
          <a:effectLst>
            <a:outerShdw blurRad="63500" sx="102000" sy="102000" algn="ctr" rotWithShape="0">
              <a:prstClr val="black">
                <a:alpha val="40000"/>
              </a:prstClr>
            </a:outerShdw>
          </a:effectLst>
        </p:spPr>
      </p:pic>
      <p:sp>
        <p:nvSpPr>
          <p:cNvPr id="9" name="Rectangle 8">
            <a:extLst>
              <a:ext uri="{FF2B5EF4-FFF2-40B4-BE49-F238E27FC236}">
                <a16:creationId xmlns:a16="http://schemas.microsoft.com/office/drawing/2014/main" id="{9BA9527C-AB82-4D53-3C45-5A4D94022A75}"/>
              </a:ext>
            </a:extLst>
          </p:cNvPr>
          <p:cNvSpPr/>
          <p:nvPr/>
        </p:nvSpPr>
        <p:spPr>
          <a:xfrm>
            <a:off x="-1" y="3192187"/>
            <a:ext cx="5823857" cy="1347156"/>
          </a:xfrm>
          <a:prstGeom prst="rect">
            <a:avLst/>
          </a:prstGeom>
          <a:solidFill>
            <a:schemeClr val="bg2"/>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4B10172E-B6BF-2429-B00E-FB6F8DB220AF}"/>
              </a:ext>
            </a:extLst>
          </p:cNvPr>
          <p:cNvSpPr txBox="1">
            <a:spLocks/>
          </p:cNvSpPr>
          <p:nvPr/>
        </p:nvSpPr>
        <p:spPr>
          <a:xfrm>
            <a:off x="590014" y="2355571"/>
            <a:ext cx="4921896" cy="3793769"/>
          </a:xfrm>
          <a:prstGeom prst="rect">
            <a:avLst/>
          </a:prstGeom>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000" b="1" dirty="0">
                <a:solidFill>
                  <a:schemeClr val="accent1">
                    <a:lumMod val="50000"/>
                  </a:schemeClr>
                </a:solidFill>
                <a:latin typeface="Arial" panose="020B0604020202020204" pitchFamily="34" charset="0"/>
                <a:cs typeface="Arial" panose="020B0604020202020204" pitchFamily="34" charset="0"/>
              </a:rPr>
              <a:t>Webpage Link</a:t>
            </a:r>
            <a:r>
              <a:rPr lang="en-US" sz="2000" b="1" dirty="0">
                <a:solidFill>
                  <a:schemeClr val="accent1">
                    <a:lumMod val="50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a:t>
            </a:r>
            <a:r>
              <a:rPr lang="en-US" sz="2000" dirty="0">
                <a:solidFill>
                  <a:schemeClr val="accent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https://www.michigan.gov/mdot/programs/planning/five-year-transportation-program</a:t>
            </a:r>
            <a:r>
              <a:rPr lang="en-US" sz="2000" dirty="0">
                <a:solidFill>
                  <a:schemeClr val="accent1"/>
                </a:solidFill>
                <a:latin typeface="Arial" panose="020B0604020202020204" pitchFamily="34" charset="0"/>
                <a:cs typeface="Arial" panose="020B0604020202020204" pitchFamily="34" charset="0"/>
              </a:rPr>
              <a:t> </a:t>
            </a:r>
          </a:p>
          <a:p>
            <a:pPr>
              <a:lnSpc>
                <a:spcPct val="100000"/>
              </a:lnSpc>
            </a:pPr>
            <a:br>
              <a:rPr lang="en-US" sz="2000" dirty="0"/>
            </a:br>
            <a:br>
              <a:rPr lang="en-US" sz="2000" dirty="0"/>
            </a:br>
            <a:endParaRPr lang="en-US" sz="2000" dirty="0"/>
          </a:p>
        </p:txBody>
      </p:sp>
    </p:spTree>
    <p:extLst>
      <p:ext uri="{BB962C8B-B14F-4D97-AF65-F5344CB8AC3E}">
        <p14:creationId xmlns:p14="http://schemas.microsoft.com/office/powerpoint/2010/main" val="943159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BA14559-2DBC-A13C-F8E9-C28D8DC8D9F7}"/>
              </a:ext>
            </a:extLst>
          </p:cNvPr>
          <p:cNvGrpSpPr/>
          <p:nvPr/>
        </p:nvGrpSpPr>
        <p:grpSpPr>
          <a:xfrm>
            <a:off x="0" y="1389"/>
            <a:ext cx="12192000" cy="6855221"/>
            <a:chOff x="0" y="1389"/>
            <a:chExt cx="12192000" cy="6855221"/>
          </a:xfrm>
        </p:grpSpPr>
        <p:pic>
          <p:nvPicPr>
            <p:cNvPr id="5" name="Picture 4">
              <a:extLst>
                <a:ext uri="{FF2B5EF4-FFF2-40B4-BE49-F238E27FC236}">
                  <a16:creationId xmlns:a16="http://schemas.microsoft.com/office/drawing/2014/main" id="{AC2DD823-548F-EEB3-3627-ECE7954A7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9"/>
              <a:ext cx="12192000" cy="6855221"/>
            </a:xfrm>
            <a:prstGeom prst="rect">
              <a:avLst/>
            </a:prstGeom>
          </p:spPr>
        </p:pic>
        <p:sp>
          <p:nvSpPr>
            <p:cNvPr id="6" name="Rectangle 5">
              <a:extLst>
                <a:ext uri="{FF2B5EF4-FFF2-40B4-BE49-F238E27FC236}">
                  <a16:creationId xmlns:a16="http://schemas.microsoft.com/office/drawing/2014/main" id="{C8ABA92F-0EC7-A0D4-9FFF-4B122DE24D45}"/>
                </a:ext>
              </a:extLst>
            </p:cNvPr>
            <p:cNvSpPr/>
            <p:nvPr/>
          </p:nvSpPr>
          <p:spPr>
            <a:xfrm>
              <a:off x="12076545" y="5033818"/>
              <a:ext cx="115455" cy="3509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7B642151-A6C0-FE4B-935C-F9060F788D56}"/>
              </a:ext>
            </a:extLst>
          </p:cNvPr>
          <p:cNvSpPr txBox="1"/>
          <p:nvPr/>
        </p:nvSpPr>
        <p:spPr>
          <a:xfrm>
            <a:off x="3213715" y="316331"/>
            <a:ext cx="597467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Five-Year Transportation</a:t>
            </a:r>
            <a:b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 (5YTP) 2024-2028</a:t>
            </a:r>
          </a:p>
        </p:txBody>
      </p:sp>
      <p:sp>
        <p:nvSpPr>
          <p:cNvPr id="4" name="TextBox 3">
            <a:extLst>
              <a:ext uri="{FF2B5EF4-FFF2-40B4-BE49-F238E27FC236}">
                <a16:creationId xmlns:a16="http://schemas.microsoft.com/office/drawing/2014/main" id="{E37F69B7-D79F-15D3-956B-8157EFE13A90}"/>
              </a:ext>
            </a:extLst>
          </p:cNvPr>
          <p:cNvSpPr txBox="1"/>
          <p:nvPr/>
        </p:nvSpPr>
        <p:spPr>
          <a:xfrm>
            <a:off x="1607336" y="1480919"/>
            <a:ext cx="91874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FY 2024-2028 MDOT Multimodal Transportation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$15.86 Billion (in millions)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9" name="Picture 8" descr="A blue and green logo&#10;&#10;Description automatically generated">
            <a:extLst>
              <a:ext uri="{FF2B5EF4-FFF2-40B4-BE49-F238E27FC236}">
                <a16:creationId xmlns:a16="http://schemas.microsoft.com/office/drawing/2014/main" id="{5A593961-74A1-026B-8E37-08E906489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70" y="6149340"/>
            <a:ext cx="1275589" cy="708660"/>
          </a:xfrm>
          <a:prstGeom prst="rect">
            <a:avLst/>
          </a:prstGeom>
        </p:spPr>
      </p:pic>
      <p:graphicFrame>
        <p:nvGraphicFramePr>
          <p:cNvPr id="8" name="Chart 7">
            <a:extLst>
              <a:ext uri="{FF2B5EF4-FFF2-40B4-BE49-F238E27FC236}">
                <a16:creationId xmlns:a16="http://schemas.microsoft.com/office/drawing/2014/main" id="{E0995328-052E-7F7B-DD89-BE8CA7AF93EE}"/>
              </a:ext>
            </a:extLst>
          </p:cNvPr>
          <p:cNvGraphicFramePr>
            <a:graphicFrameLocks/>
          </p:cNvGraphicFramePr>
          <p:nvPr>
            <p:extLst>
              <p:ext uri="{D42A27DB-BD31-4B8C-83A1-F6EECF244321}">
                <p14:modId xmlns:p14="http://schemas.microsoft.com/office/powerpoint/2010/main" val="1712611457"/>
              </p:ext>
            </p:extLst>
          </p:nvPr>
        </p:nvGraphicFramePr>
        <p:xfrm>
          <a:off x="1733672" y="1219560"/>
          <a:ext cx="8934753" cy="568073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297179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BA14559-2DBC-A13C-F8E9-C28D8DC8D9F7}"/>
              </a:ext>
            </a:extLst>
          </p:cNvPr>
          <p:cNvGrpSpPr/>
          <p:nvPr/>
        </p:nvGrpSpPr>
        <p:grpSpPr>
          <a:xfrm>
            <a:off x="0" y="1389"/>
            <a:ext cx="12192000" cy="6855221"/>
            <a:chOff x="0" y="1389"/>
            <a:chExt cx="12192000" cy="6855221"/>
          </a:xfrm>
        </p:grpSpPr>
        <p:pic>
          <p:nvPicPr>
            <p:cNvPr id="5" name="Picture 4">
              <a:extLst>
                <a:ext uri="{FF2B5EF4-FFF2-40B4-BE49-F238E27FC236}">
                  <a16:creationId xmlns:a16="http://schemas.microsoft.com/office/drawing/2014/main" id="{AC2DD823-548F-EEB3-3627-ECE7954A7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9"/>
              <a:ext cx="12192000" cy="6855221"/>
            </a:xfrm>
            <a:prstGeom prst="rect">
              <a:avLst/>
            </a:prstGeom>
          </p:spPr>
        </p:pic>
        <p:sp>
          <p:nvSpPr>
            <p:cNvPr id="6" name="Rectangle 5">
              <a:extLst>
                <a:ext uri="{FF2B5EF4-FFF2-40B4-BE49-F238E27FC236}">
                  <a16:creationId xmlns:a16="http://schemas.microsoft.com/office/drawing/2014/main" id="{C8ABA92F-0EC7-A0D4-9FFF-4B122DE24D45}"/>
                </a:ext>
              </a:extLst>
            </p:cNvPr>
            <p:cNvSpPr/>
            <p:nvPr/>
          </p:nvSpPr>
          <p:spPr>
            <a:xfrm>
              <a:off x="12076545" y="5033818"/>
              <a:ext cx="115455" cy="3509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7B642151-A6C0-FE4B-935C-F9060F788D56}"/>
              </a:ext>
            </a:extLst>
          </p:cNvPr>
          <p:cNvSpPr txBox="1"/>
          <p:nvPr/>
        </p:nvSpPr>
        <p:spPr>
          <a:xfrm>
            <a:off x="3213715" y="316331"/>
            <a:ext cx="597467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Five-Year Transportation</a:t>
            </a:r>
            <a:b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 (5YTP) 2024-2028</a:t>
            </a:r>
          </a:p>
        </p:txBody>
      </p:sp>
      <p:sp>
        <p:nvSpPr>
          <p:cNvPr id="4" name="TextBox 3">
            <a:extLst>
              <a:ext uri="{FF2B5EF4-FFF2-40B4-BE49-F238E27FC236}">
                <a16:creationId xmlns:a16="http://schemas.microsoft.com/office/drawing/2014/main" id="{E37F69B7-D79F-15D3-956B-8157EFE13A90}"/>
              </a:ext>
            </a:extLst>
          </p:cNvPr>
          <p:cNvSpPr txBox="1"/>
          <p:nvPr/>
        </p:nvSpPr>
        <p:spPr>
          <a:xfrm>
            <a:off x="0" y="1459538"/>
            <a:ext cx="12192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Estimated Highway Program Revenue for 2024-2028 After Pre-Capital Uses </a:t>
            </a:r>
            <a:b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$10.2 billion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9" name="Picture 8" descr="A blue and green logo&#10;&#10;Description automatically generated">
            <a:extLst>
              <a:ext uri="{FF2B5EF4-FFF2-40B4-BE49-F238E27FC236}">
                <a16:creationId xmlns:a16="http://schemas.microsoft.com/office/drawing/2014/main" id="{5A593961-74A1-026B-8E37-08E906489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70" y="6149340"/>
            <a:ext cx="1275589" cy="708660"/>
          </a:xfrm>
          <a:prstGeom prst="rect">
            <a:avLst/>
          </a:prstGeom>
        </p:spPr>
      </p:pic>
      <p:graphicFrame>
        <p:nvGraphicFramePr>
          <p:cNvPr id="2" name="Chart 1">
            <a:extLst>
              <a:ext uri="{FF2B5EF4-FFF2-40B4-BE49-F238E27FC236}">
                <a16:creationId xmlns:a16="http://schemas.microsoft.com/office/drawing/2014/main" id="{459B9361-3F57-681C-D56B-562FCDC85C3C}"/>
              </a:ext>
            </a:extLst>
          </p:cNvPr>
          <p:cNvGraphicFramePr>
            <a:graphicFrameLocks/>
          </p:cNvGraphicFramePr>
          <p:nvPr>
            <p:extLst>
              <p:ext uri="{D42A27DB-BD31-4B8C-83A1-F6EECF244321}">
                <p14:modId xmlns:p14="http://schemas.microsoft.com/office/powerpoint/2010/main" val="2761536646"/>
              </p:ext>
            </p:extLst>
          </p:nvPr>
        </p:nvGraphicFramePr>
        <p:xfrm>
          <a:off x="-858416" y="1269257"/>
          <a:ext cx="13050416" cy="520193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07401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BA14559-2DBC-A13C-F8E9-C28D8DC8D9F7}"/>
              </a:ext>
            </a:extLst>
          </p:cNvPr>
          <p:cNvGrpSpPr/>
          <p:nvPr/>
        </p:nvGrpSpPr>
        <p:grpSpPr>
          <a:xfrm>
            <a:off x="0" y="1389"/>
            <a:ext cx="12192000" cy="6855221"/>
            <a:chOff x="0" y="1389"/>
            <a:chExt cx="12192000" cy="6855221"/>
          </a:xfrm>
        </p:grpSpPr>
        <p:pic>
          <p:nvPicPr>
            <p:cNvPr id="5" name="Picture 4">
              <a:extLst>
                <a:ext uri="{FF2B5EF4-FFF2-40B4-BE49-F238E27FC236}">
                  <a16:creationId xmlns:a16="http://schemas.microsoft.com/office/drawing/2014/main" id="{AC2DD823-548F-EEB3-3627-ECE7954A7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9"/>
              <a:ext cx="12192000" cy="6855221"/>
            </a:xfrm>
            <a:prstGeom prst="rect">
              <a:avLst/>
            </a:prstGeom>
          </p:spPr>
        </p:pic>
        <p:sp>
          <p:nvSpPr>
            <p:cNvPr id="6" name="Rectangle 5">
              <a:extLst>
                <a:ext uri="{FF2B5EF4-FFF2-40B4-BE49-F238E27FC236}">
                  <a16:creationId xmlns:a16="http://schemas.microsoft.com/office/drawing/2014/main" id="{C8ABA92F-0EC7-A0D4-9FFF-4B122DE24D45}"/>
                </a:ext>
              </a:extLst>
            </p:cNvPr>
            <p:cNvSpPr/>
            <p:nvPr/>
          </p:nvSpPr>
          <p:spPr>
            <a:xfrm>
              <a:off x="12076545" y="5033818"/>
              <a:ext cx="115455" cy="3509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7B642151-A6C0-FE4B-935C-F9060F788D56}"/>
              </a:ext>
            </a:extLst>
          </p:cNvPr>
          <p:cNvSpPr txBox="1"/>
          <p:nvPr/>
        </p:nvSpPr>
        <p:spPr>
          <a:xfrm>
            <a:off x="3213713" y="344158"/>
            <a:ext cx="597467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Draft Five-Year Transportation</a:t>
            </a:r>
            <a:b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 (5YTP) 2024-2028</a:t>
            </a:r>
          </a:p>
        </p:txBody>
      </p:sp>
      <p:graphicFrame>
        <p:nvGraphicFramePr>
          <p:cNvPr id="13" name="Chart 12">
            <a:extLst>
              <a:ext uri="{FF2B5EF4-FFF2-40B4-BE49-F238E27FC236}">
                <a16:creationId xmlns:a16="http://schemas.microsoft.com/office/drawing/2014/main" id="{BAE38808-AF39-02EA-6519-9C761F59175F}"/>
              </a:ext>
            </a:extLst>
          </p:cNvPr>
          <p:cNvGraphicFramePr>
            <a:graphicFrameLocks/>
          </p:cNvGraphicFramePr>
          <p:nvPr>
            <p:extLst>
              <p:ext uri="{D42A27DB-BD31-4B8C-83A1-F6EECF244321}">
                <p14:modId xmlns:p14="http://schemas.microsoft.com/office/powerpoint/2010/main" val="3527640490"/>
              </p:ext>
            </p:extLst>
          </p:nvPr>
        </p:nvGraphicFramePr>
        <p:xfrm>
          <a:off x="140970" y="881190"/>
          <a:ext cx="6332220" cy="57076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8E65D014-A343-467E-6E75-AFBA393C1DE3}"/>
              </a:ext>
            </a:extLst>
          </p:cNvPr>
          <p:cNvGraphicFramePr>
            <a:graphicFrameLocks/>
          </p:cNvGraphicFramePr>
          <p:nvPr>
            <p:extLst>
              <p:ext uri="{D42A27DB-BD31-4B8C-83A1-F6EECF244321}">
                <p14:modId xmlns:p14="http://schemas.microsoft.com/office/powerpoint/2010/main" val="1244924736"/>
              </p:ext>
            </p:extLst>
          </p:nvPr>
        </p:nvGraphicFramePr>
        <p:xfrm>
          <a:off x="4723639" y="451097"/>
          <a:ext cx="7151370" cy="6825111"/>
        </p:xfrm>
        <a:graphic>
          <a:graphicData uri="http://schemas.openxmlformats.org/drawingml/2006/chart">
            <c:chart xmlns:c="http://schemas.openxmlformats.org/drawingml/2006/chart" xmlns:r="http://schemas.openxmlformats.org/officeDocument/2006/relationships" r:id="rId5"/>
          </a:graphicData>
        </a:graphic>
      </p:graphicFrame>
      <p:pic>
        <p:nvPicPr>
          <p:cNvPr id="15" name="Picture 14" descr="A blue and green logo&#10;&#10;Description automatically generated">
            <a:extLst>
              <a:ext uri="{FF2B5EF4-FFF2-40B4-BE49-F238E27FC236}">
                <a16:creationId xmlns:a16="http://schemas.microsoft.com/office/drawing/2014/main" id="{BD829603-5C60-40BF-73F1-1BEF93FD4C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970" y="6149340"/>
            <a:ext cx="1275589" cy="708660"/>
          </a:xfrm>
          <a:prstGeom prst="rect">
            <a:avLst/>
          </a:prstGeom>
        </p:spPr>
      </p:pic>
    </p:spTree>
    <p:extLst>
      <p:ext uri="{BB962C8B-B14F-4D97-AF65-F5344CB8AC3E}">
        <p14:creationId xmlns:p14="http://schemas.microsoft.com/office/powerpoint/2010/main" val="932163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BA14559-2DBC-A13C-F8E9-C28D8DC8D9F7}"/>
              </a:ext>
            </a:extLst>
          </p:cNvPr>
          <p:cNvGrpSpPr/>
          <p:nvPr/>
        </p:nvGrpSpPr>
        <p:grpSpPr>
          <a:xfrm>
            <a:off x="0" y="1389"/>
            <a:ext cx="12192000" cy="6855221"/>
            <a:chOff x="0" y="1389"/>
            <a:chExt cx="12192000" cy="6855221"/>
          </a:xfrm>
        </p:grpSpPr>
        <p:pic>
          <p:nvPicPr>
            <p:cNvPr id="5" name="Picture 4">
              <a:extLst>
                <a:ext uri="{FF2B5EF4-FFF2-40B4-BE49-F238E27FC236}">
                  <a16:creationId xmlns:a16="http://schemas.microsoft.com/office/drawing/2014/main" id="{AC2DD823-548F-EEB3-3627-ECE7954A7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9"/>
              <a:ext cx="12192000" cy="6855221"/>
            </a:xfrm>
            <a:prstGeom prst="rect">
              <a:avLst/>
            </a:prstGeom>
          </p:spPr>
        </p:pic>
        <p:sp>
          <p:nvSpPr>
            <p:cNvPr id="6" name="Rectangle 5">
              <a:extLst>
                <a:ext uri="{FF2B5EF4-FFF2-40B4-BE49-F238E27FC236}">
                  <a16:creationId xmlns:a16="http://schemas.microsoft.com/office/drawing/2014/main" id="{C8ABA92F-0EC7-A0D4-9FFF-4B122DE24D45}"/>
                </a:ext>
              </a:extLst>
            </p:cNvPr>
            <p:cNvSpPr/>
            <p:nvPr/>
          </p:nvSpPr>
          <p:spPr>
            <a:xfrm>
              <a:off x="12076545" y="5033818"/>
              <a:ext cx="115455" cy="3509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7B642151-A6C0-FE4B-935C-F9060F788D56}"/>
              </a:ext>
            </a:extLst>
          </p:cNvPr>
          <p:cNvSpPr txBox="1"/>
          <p:nvPr/>
        </p:nvSpPr>
        <p:spPr>
          <a:xfrm>
            <a:off x="3213715" y="316331"/>
            <a:ext cx="597467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Five-Year Transportation</a:t>
            </a:r>
            <a:b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 (5YTP) 2024-2028</a:t>
            </a:r>
          </a:p>
        </p:txBody>
      </p:sp>
      <p:sp>
        <p:nvSpPr>
          <p:cNvPr id="4" name="TextBox 3">
            <a:extLst>
              <a:ext uri="{FF2B5EF4-FFF2-40B4-BE49-F238E27FC236}">
                <a16:creationId xmlns:a16="http://schemas.microsoft.com/office/drawing/2014/main" id="{E37F69B7-D79F-15D3-956B-8157EFE13A90}"/>
              </a:ext>
            </a:extLst>
          </p:cNvPr>
          <p:cNvSpPr txBox="1"/>
          <p:nvPr/>
        </p:nvSpPr>
        <p:spPr>
          <a:xfrm>
            <a:off x="0" y="1459538"/>
            <a:ext cx="12192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FY 2024-2028 MDOT Highway Program (in millions)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$11.15 Billion Total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9" name="Picture 8" descr="A blue and green logo&#10;&#10;Description automatically generated">
            <a:extLst>
              <a:ext uri="{FF2B5EF4-FFF2-40B4-BE49-F238E27FC236}">
                <a16:creationId xmlns:a16="http://schemas.microsoft.com/office/drawing/2014/main" id="{5A593961-74A1-026B-8E37-08E906489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70" y="6149340"/>
            <a:ext cx="1275589" cy="708660"/>
          </a:xfrm>
          <a:prstGeom prst="rect">
            <a:avLst/>
          </a:prstGeom>
        </p:spPr>
      </p:pic>
      <p:sp>
        <p:nvSpPr>
          <p:cNvPr id="8" name="TextBox 7">
            <a:extLst>
              <a:ext uri="{FF2B5EF4-FFF2-40B4-BE49-F238E27FC236}">
                <a16:creationId xmlns:a16="http://schemas.microsoft.com/office/drawing/2014/main" id="{555F83A2-5363-E1CA-39BA-F75D8D5BD98C}"/>
              </a:ext>
            </a:extLst>
          </p:cNvPr>
          <p:cNvSpPr txBox="1"/>
          <p:nvPr/>
        </p:nvSpPr>
        <p:spPr>
          <a:xfrm>
            <a:off x="1029408" y="5733841"/>
            <a:ext cx="10940143"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*Including Trunkline Modernization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**Includes $40 million in FY24 and $600 million total from FY24 to 2028 for ongoing Blue Water Bridge (BWB) Plaza work accounted for in previous years.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aphicFrame>
        <p:nvGraphicFramePr>
          <p:cNvPr id="10" name="Table 9">
            <a:extLst>
              <a:ext uri="{FF2B5EF4-FFF2-40B4-BE49-F238E27FC236}">
                <a16:creationId xmlns:a16="http://schemas.microsoft.com/office/drawing/2014/main" id="{6F4B2FC3-FD98-5A6F-ADC7-E8268D6EB6FE}"/>
              </a:ext>
            </a:extLst>
          </p:cNvPr>
          <p:cNvGraphicFramePr>
            <a:graphicFrameLocks noGrp="1"/>
          </p:cNvGraphicFramePr>
          <p:nvPr>
            <p:extLst>
              <p:ext uri="{D42A27DB-BD31-4B8C-83A1-F6EECF244321}">
                <p14:modId xmlns:p14="http://schemas.microsoft.com/office/powerpoint/2010/main" val="906176823"/>
              </p:ext>
            </p:extLst>
          </p:nvPr>
        </p:nvGraphicFramePr>
        <p:xfrm>
          <a:off x="1207259" y="2091099"/>
          <a:ext cx="9987581" cy="3333619"/>
        </p:xfrm>
        <a:graphic>
          <a:graphicData uri="http://schemas.openxmlformats.org/drawingml/2006/table">
            <a:tbl>
              <a:tblPr firstRow="1" lastRow="1">
                <a:effectLst>
                  <a:outerShdw blurRad="50800" dist="38100" dir="2700000" algn="tl" rotWithShape="0">
                    <a:prstClr val="black">
                      <a:alpha val="40000"/>
                    </a:prstClr>
                  </a:outerShdw>
                </a:effectLst>
                <a:tableStyleId>{35758FB7-9AC5-4552-8A53-C91805E547FA}</a:tableStyleId>
              </a:tblPr>
              <a:tblGrid>
                <a:gridCol w="4226915">
                  <a:extLst>
                    <a:ext uri="{9D8B030D-6E8A-4147-A177-3AD203B41FA5}">
                      <a16:colId xmlns:a16="http://schemas.microsoft.com/office/drawing/2014/main" val="148557593"/>
                    </a:ext>
                  </a:extLst>
                </a:gridCol>
                <a:gridCol w="1788459">
                  <a:extLst>
                    <a:ext uri="{9D8B030D-6E8A-4147-A177-3AD203B41FA5}">
                      <a16:colId xmlns:a16="http://schemas.microsoft.com/office/drawing/2014/main" val="1249168556"/>
                    </a:ext>
                  </a:extLst>
                </a:gridCol>
                <a:gridCol w="2121915">
                  <a:extLst>
                    <a:ext uri="{9D8B030D-6E8A-4147-A177-3AD203B41FA5}">
                      <a16:colId xmlns:a16="http://schemas.microsoft.com/office/drawing/2014/main" val="765877058"/>
                    </a:ext>
                  </a:extLst>
                </a:gridCol>
                <a:gridCol w="1850292">
                  <a:extLst>
                    <a:ext uri="{9D8B030D-6E8A-4147-A177-3AD203B41FA5}">
                      <a16:colId xmlns:a16="http://schemas.microsoft.com/office/drawing/2014/main" val="914738749"/>
                    </a:ext>
                  </a:extLst>
                </a:gridCol>
              </a:tblGrid>
              <a:tr h="652101">
                <a:tc>
                  <a:txBody>
                    <a:bodyPr/>
                    <a:lstStyle/>
                    <a:p>
                      <a:pPr algn="l" fontAlgn="ctr"/>
                      <a:r>
                        <a:rPr lang="en-US" sz="2000" b="1" u="none" strike="noStrike" cap="none" spc="0" dirty="0">
                          <a:ln w="0"/>
                          <a:solidFill>
                            <a:schemeClr val="tx1"/>
                          </a:solidFill>
                          <a:effectLst/>
                          <a:latin typeface="Arial" panose="020B0604020202020204" pitchFamily="34" charset="0"/>
                          <a:cs typeface="Arial" panose="020B0604020202020204" pitchFamily="34" charset="0"/>
                        </a:rPr>
                        <a:t> Program</a:t>
                      </a:r>
                      <a:endParaRPr lang="en-US" sz="2000" b="1" i="0" u="none" strike="noStrike" cap="none" spc="0" dirty="0">
                        <a:ln w="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1">
                        <a:lumMod val="40000"/>
                        <a:lumOff val="60000"/>
                      </a:schemeClr>
                    </a:solidFill>
                  </a:tcPr>
                </a:tc>
                <a:tc>
                  <a:txBody>
                    <a:bodyPr/>
                    <a:lstStyle/>
                    <a:p>
                      <a:pPr algn="ctr" fontAlgn="b"/>
                      <a:r>
                        <a:rPr lang="en-US" sz="2000" b="1" u="none" strike="noStrike" cap="none" spc="0" dirty="0">
                          <a:ln w="0"/>
                          <a:solidFill>
                            <a:schemeClr val="tx1"/>
                          </a:solidFill>
                          <a:effectLst/>
                          <a:latin typeface="Arial" panose="020B0604020202020204" pitchFamily="34" charset="0"/>
                          <a:cs typeface="Arial" panose="020B0604020202020204" pitchFamily="34" charset="0"/>
                        </a:rPr>
                        <a:t>FY 2024</a:t>
                      </a:r>
                      <a:endParaRPr lang="en-US" sz="2000" b="1" i="0" u="none" strike="noStrike" cap="none" spc="0" dirty="0">
                        <a:ln w="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1">
                        <a:lumMod val="40000"/>
                        <a:lumOff val="60000"/>
                      </a:schemeClr>
                    </a:solidFill>
                  </a:tcPr>
                </a:tc>
                <a:tc>
                  <a:txBody>
                    <a:bodyPr/>
                    <a:lstStyle/>
                    <a:p>
                      <a:pPr algn="ctr" fontAlgn="b"/>
                      <a:r>
                        <a:rPr lang="en-US" sz="2000" b="1" u="none" strike="noStrike" cap="none" spc="0" dirty="0">
                          <a:ln w="0"/>
                          <a:solidFill>
                            <a:schemeClr val="tx1"/>
                          </a:solidFill>
                          <a:effectLst/>
                          <a:latin typeface="Arial" panose="020B0604020202020204" pitchFamily="34" charset="0"/>
                          <a:cs typeface="Arial" panose="020B0604020202020204" pitchFamily="34" charset="0"/>
                        </a:rPr>
                        <a:t>Five-Year Total</a:t>
                      </a:r>
                      <a:endParaRPr lang="en-US" sz="2000" b="1" i="0" u="none" strike="noStrike" cap="none" spc="0" dirty="0">
                        <a:ln w="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1">
                        <a:lumMod val="40000"/>
                        <a:lumOff val="60000"/>
                      </a:schemeClr>
                    </a:solidFill>
                  </a:tcPr>
                </a:tc>
                <a:tc>
                  <a:txBody>
                    <a:bodyPr/>
                    <a:lstStyle/>
                    <a:p>
                      <a:pPr algn="ctr" fontAlgn="b"/>
                      <a:r>
                        <a:rPr lang="en-US" sz="2000" b="1" u="none" strike="noStrike" cap="none" spc="0" dirty="0">
                          <a:ln w="0"/>
                          <a:solidFill>
                            <a:schemeClr val="tx1"/>
                          </a:solidFill>
                          <a:effectLst/>
                          <a:latin typeface="Arial" panose="020B0604020202020204" pitchFamily="34" charset="0"/>
                          <a:cs typeface="Arial" panose="020B0604020202020204" pitchFamily="34" charset="0"/>
                        </a:rPr>
                        <a:t>Annual Avg.</a:t>
                      </a:r>
                      <a:endParaRPr lang="en-US" sz="2000" b="1" i="0" u="none" strike="noStrike" cap="none" spc="0" dirty="0">
                        <a:ln w="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1761040677"/>
                  </a:ext>
                </a:extLst>
              </a:tr>
              <a:tr h="418858">
                <a:tc>
                  <a:txBody>
                    <a:bodyPr/>
                    <a:lstStyle/>
                    <a:p>
                      <a:pPr algn="l" fontAlgn="ctr"/>
                      <a:r>
                        <a:rPr lang="en-US" sz="1800" b="0" u="none" strike="noStrike" cap="none" spc="0" dirty="0">
                          <a:ln w="0"/>
                          <a:solidFill>
                            <a:schemeClr val="tx1"/>
                          </a:solidFill>
                          <a:effectLst/>
                          <a:latin typeface="Arial" panose="020B0604020202020204" pitchFamily="34" charset="0"/>
                          <a:cs typeface="Arial" panose="020B0604020202020204" pitchFamily="34" charset="0"/>
                        </a:rPr>
                        <a:t>Repair and Rebuild Roads*</a:t>
                      </a:r>
                      <a:endParaRPr lang="en-US" sz="1800" b="0" i="0" u="none" strike="noStrike" cap="none" spc="0" dirty="0">
                        <a:ln w="0"/>
                        <a:solidFill>
                          <a:schemeClr val="tx1"/>
                        </a:solidFill>
                        <a:effectLst/>
                        <a:latin typeface="Arial" panose="020B0604020202020204" pitchFamily="34" charset="0"/>
                        <a:cs typeface="Arial" panose="020B0604020202020204" pitchFamily="34" charset="0"/>
                      </a:endParaRPr>
                    </a:p>
                  </a:txBody>
                  <a:tcPr marL="85725" marR="9525" marT="9525" marB="0" anchor="ctr">
                    <a:solidFill>
                      <a:schemeClr val="bg2"/>
                    </a:solidFill>
                  </a:tcPr>
                </a:tc>
                <a:tc>
                  <a:txBody>
                    <a:bodyPr/>
                    <a:lstStyle/>
                    <a:p>
                      <a:pPr algn="r" fontAlgn="b"/>
                      <a:r>
                        <a:rPr lang="en-US" sz="1800" b="0" u="none" strike="noStrike" cap="none" spc="0" dirty="0">
                          <a:ln w="0"/>
                          <a:solidFill>
                            <a:schemeClr val="tx1"/>
                          </a:solidFill>
                          <a:effectLst/>
                          <a:latin typeface="Arial" panose="020B0604020202020204" pitchFamily="34" charset="0"/>
                          <a:cs typeface="Arial" panose="020B0604020202020204" pitchFamily="34" charset="0"/>
                        </a:rPr>
                        <a:t>$1,577</a:t>
                      </a:r>
                      <a:endParaRPr lang="en-US" sz="1800" b="0" i="0" u="none" strike="noStrike" cap="none" spc="0" dirty="0">
                        <a:ln w="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bg2"/>
                    </a:solidFill>
                  </a:tcPr>
                </a:tc>
                <a:tc>
                  <a:txBody>
                    <a:bodyPr/>
                    <a:lstStyle/>
                    <a:p>
                      <a:pPr algn="r" fontAlgn="b"/>
                      <a:r>
                        <a:rPr lang="en-US" sz="1800" b="0" u="none" strike="noStrike" cap="none" spc="0" dirty="0">
                          <a:ln w="0"/>
                          <a:solidFill>
                            <a:schemeClr val="tx1"/>
                          </a:solidFill>
                          <a:effectLst/>
                          <a:latin typeface="Arial" panose="020B0604020202020204" pitchFamily="34" charset="0"/>
                          <a:cs typeface="Arial" panose="020B0604020202020204" pitchFamily="34" charset="0"/>
                        </a:rPr>
                        <a:t>$5,192</a:t>
                      </a:r>
                      <a:endParaRPr lang="en-US" sz="1800" b="0" i="0" u="none" strike="noStrike" cap="none" spc="0" dirty="0">
                        <a:ln w="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bg2"/>
                    </a:solidFill>
                  </a:tcPr>
                </a:tc>
                <a:tc>
                  <a:txBody>
                    <a:bodyPr/>
                    <a:lstStyle/>
                    <a:p>
                      <a:pPr algn="r" fontAlgn="b"/>
                      <a:r>
                        <a:rPr lang="en-US" sz="1800" b="0" u="none" strike="noStrike" cap="none" spc="0" dirty="0">
                          <a:ln w="0"/>
                          <a:solidFill>
                            <a:schemeClr val="tx1"/>
                          </a:solidFill>
                          <a:effectLst/>
                          <a:latin typeface="Arial" panose="020B0604020202020204" pitchFamily="34" charset="0"/>
                          <a:cs typeface="Arial" panose="020B0604020202020204" pitchFamily="34" charset="0"/>
                        </a:rPr>
                        <a:t>$1,038</a:t>
                      </a:r>
                      <a:endParaRPr lang="en-US" sz="1800" b="0" i="0" u="none" strike="noStrike" cap="none" spc="0" dirty="0">
                        <a:ln w="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bg2"/>
                    </a:solidFill>
                  </a:tcPr>
                </a:tc>
                <a:extLst>
                  <a:ext uri="{0D108BD9-81ED-4DB2-BD59-A6C34878D82A}">
                    <a16:rowId xmlns:a16="http://schemas.microsoft.com/office/drawing/2014/main" val="2044054498"/>
                  </a:ext>
                </a:extLst>
              </a:tr>
              <a:tr h="466729">
                <a:tc>
                  <a:txBody>
                    <a:bodyPr/>
                    <a:lstStyle/>
                    <a:p>
                      <a:pPr algn="l" fontAlgn="ctr"/>
                      <a:r>
                        <a:rPr lang="en-US" sz="1800" b="0" u="none" strike="noStrike" cap="none" spc="0" dirty="0">
                          <a:ln w="0"/>
                          <a:solidFill>
                            <a:schemeClr val="tx1"/>
                          </a:solidFill>
                          <a:effectLst/>
                          <a:latin typeface="Arial" panose="020B0604020202020204" pitchFamily="34" charset="0"/>
                          <a:cs typeface="Arial" panose="020B0604020202020204" pitchFamily="34" charset="0"/>
                        </a:rPr>
                        <a:t>Repair and Rebuild Bridges**</a:t>
                      </a:r>
                      <a:endParaRPr lang="en-US" sz="1800" b="0" i="0" u="none" strike="noStrike" cap="none" spc="0" dirty="0">
                        <a:ln w="0"/>
                        <a:solidFill>
                          <a:schemeClr val="tx1"/>
                        </a:solidFill>
                        <a:effectLst/>
                        <a:latin typeface="Arial" panose="020B0604020202020204" pitchFamily="34" charset="0"/>
                        <a:cs typeface="Arial" panose="020B0604020202020204" pitchFamily="34" charset="0"/>
                      </a:endParaRPr>
                    </a:p>
                  </a:txBody>
                  <a:tcPr marL="85725" marR="9525" marT="9525" marB="0" anchor="ctr">
                    <a:solidFill>
                      <a:schemeClr val="bg2"/>
                    </a:solidFill>
                  </a:tcPr>
                </a:tc>
                <a:tc>
                  <a:txBody>
                    <a:bodyPr/>
                    <a:lstStyle/>
                    <a:p>
                      <a:pPr algn="r" fontAlgn="b"/>
                      <a:r>
                        <a:rPr lang="en-US" sz="1800" b="0" u="none" strike="noStrike" cap="none" spc="0" dirty="0">
                          <a:ln w="0"/>
                          <a:solidFill>
                            <a:schemeClr val="tx1"/>
                          </a:solidFill>
                          <a:effectLst/>
                          <a:latin typeface="Arial" panose="020B0604020202020204" pitchFamily="34" charset="0"/>
                          <a:cs typeface="Arial" panose="020B0604020202020204" pitchFamily="34" charset="0"/>
                        </a:rPr>
                        <a:t>$558</a:t>
                      </a:r>
                      <a:endParaRPr lang="en-US" sz="1800" b="0" i="0" u="none" strike="noStrike" cap="none" spc="0" dirty="0">
                        <a:ln w="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bg2"/>
                    </a:solidFill>
                  </a:tcPr>
                </a:tc>
                <a:tc>
                  <a:txBody>
                    <a:bodyPr/>
                    <a:lstStyle/>
                    <a:p>
                      <a:pPr algn="r" fontAlgn="b"/>
                      <a:r>
                        <a:rPr lang="en-US" sz="1800" b="0" u="none" strike="noStrike" cap="none" spc="0" dirty="0">
                          <a:ln w="0"/>
                          <a:solidFill>
                            <a:schemeClr val="tx1"/>
                          </a:solidFill>
                          <a:effectLst/>
                          <a:latin typeface="Arial" panose="020B0604020202020204" pitchFamily="34" charset="0"/>
                          <a:cs typeface="Arial" panose="020B0604020202020204" pitchFamily="34" charset="0"/>
                        </a:rPr>
                        <a:t>$1,963</a:t>
                      </a:r>
                      <a:endParaRPr lang="en-US" sz="1800" b="0" i="0" u="none" strike="noStrike" cap="none" spc="0" dirty="0">
                        <a:ln w="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bg2"/>
                    </a:solidFill>
                  </a:tcPr>
                </a:tc>
                <a:tc>
                  <a:txBody>
                    <a:bodyPr/>
                    <a:lstStyle/>
                    <a:p>
                      <a:pPr algn="r" fontAlgn="b"/>
                      <a:r>
                        <a:rPr lang="en-US" sz="1800" b="0" u="none" strike="noStrike" cap="none" spc="0" dirty="0">
                          <a:ln w="0"/>
                          <a:solidFill>
                            <a:schemeClr val="tx1"/>
                          </a:solidFill>
                          <a:effectLst/>
                          <a:latin typeface="Arial" panose="020B0604020202020204" pitchFamily="34" charset="0"/>
                          <a:cs typeface="Arial" panose="020B0604020202020204" pitchFamily="34" charset="0"/>
                        </a:rPr>
                        <a:t>$393</a:t>
                      </a:r>
                      <a:endParaRPr lang="en-US" sz="1800" b="0" i="0" u="none" strike="noStrike" cap="none" spc="0" dirty="0">
                        <a:ln w="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bg2"/>
                    </a:solidFill>
                  </a:tcPr>
                </a:tc>
                <a:extLst>
                  <a:ext uri="{0D108BD9-81ED-4DB2-BD59-A6C34878D82A}">
                    <a16:rowId xmlns:a16="http://schemas.microsoft.com/office/drawing/2014/main" val="753433917"/>
                  </a:ext>
                </a:extLst>
              </a:tr>
              <a:tr h="418063">
                <a:tc>
                  <a:txBody>
                    <a:bodyPr/>
                    <a:lstStyle/>
                    <a:p>
                      <a:pPr algn="l" fontAlgn="ctr"/>
                      <a:r>
                        <a:rPr lang="en-US" sz="1800" b="0" u="none" strike="noStrike" cap="none" spc="0" dirty="0">
                          <a:ln w="0"/>
                          <a:solidFill>
                            <a:schemeClr val="tx1"/>
                          </a:solidFill>
                          <a:effectLst/>
                          <a:latin typeface="Arial" panose="020B0604020202020204" pitchFamily="34" charset="0"/>
                          <a:cs typeface="Arial" panose="020B0604020202020204" pitchFamily="34" charset="0"/>
                        </a:rPr>
                        <a:t>Routine Maintenance </a:t>
                      </a:r>
                      <a:endParaRPr lang="en-US" sz="1800" b="0" i="0" u="none" strike="noStrike" cap="none" spc="0" dirty="0">
                        <a:ln w="0"/>
                        <a:solidFill>
                          <a:schemeClr val="tx1"/>
                        </a:solidFill>
                        <a:effectLst/>
                        <a:latin typeface="Arial" panose="020B0604020202020204" pitchFamily="34" charset="0"/>
                        <a:cs typeface="Arial" panose="020B0604020202020204" pitchFamily="34" charset="0"/>
                      </a:endParaRPr>
                    </a:p>
                  </a:txBody>
                  <a:tcPr marL="85725" marR="9525" marT="9525" marB="0" anchor="ctr">
                    <a:solidFill>
                      <a:schemeClr val="bg2"/>
                    </a:solidFill>
                  </a:tcPr>
                </a:tc>
                <a:tc>
                  <a:txBody>
                    <a:bodyPr/>
                    <a:lstStyle/>
                    <a:p>
                      <a:pPr algn="r" fontAlgn="b"/>
                      <a:r>
                        <a:rPr lang="en-US" sz="1800" b="0" u="none" strike="noStrike" cap="none" spc="0" dirty="0">
                          <a:ln w="0"/>
                          <a:solidFill>
                            <a:schemeClr val="tx1"/>
                          </a:solidFill>
                          <a:effectLst/>
                          <a:latin typeface="Arial" panose="020B0604020202020204" pitchFamily="34" charset="0"/>
                          <a:cs typeface="Arial" panose="020B0604020202020204" pitchFamily="34" charset="0"/>
                        </a:rPr>
                        <a:t>$476</a:t>
                      </a:r>
                      <a:endParaRPr lang="en-US" sz="1800" b="0" i="0" u="none" strike="noStrike" cap="none" spc="0" dirty="0">
                        <a:ln w="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bg2"/>
                    </a:solidFill>
                  </a:tcPr>
                </a:tc>
                <a:tc>
                  <a:txBody>
                    <a:bodyPr/>
                    <a:lstStyle/>
                    <a:p>
                      <a:pPr algn="r" fontAlgn="b"/>
                      <a:r>
                        <a:rPr lang="en-US" sz="1800" b="0" u="none" strike="noStrike" cap="none" spc="0" dirty="0">
                          <a:ln w="0"/>
                          <a:solidFill>
                            <a:schemeClr val="tx1"/>
                          </a:solidFill>
                          <a:effectLst/>
                          <a:latin typeface="Arial" panose="020B0604020202020204" pitchFamily="34" charset="0"/>
                          <a:cs typeface="Arial" panose="020B0604020202020204" pitchFamily="34" charset="0"/>
                        </a:rPr>
                        <a:t>$2,499</a:t>
                      </a:r>
                      <a:endParaRPr lang="en-US" sz="1800" b="0" i="0" u="none" strike="noStrike" cap="none" spc="0" dirty="0">
                        <a:ln w="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bg2"/>
                    </a:solidFill>
                  </a:tcPr>
                </a:tc>
                <a:tc>
                  <a:txBody>
                    <a:bodyPr/>
                    <a:lstStyle/>
                    <a:p>
                      <a:pPr algn="r" fontAlgn="b"/>
                      <a:r>
                        <a:rPr lang="en-US" sz="1800" b="0" u="none" strike="noStrike" cap="none" spc="0" dirty="0">
                          <a:ln w="0"/>
                          <a:solidFill>
                            <a:schemeClr val="tx1"/>
                          </a:solidFill>
                          <a:effectLst/>
                          <a:latin typeface="Arial" panose="020B0604020202020204" pitchFamily="34" charset="0"/>
                          <a:cs typeface="Arial" panose="020B0604020202020204" pitchFamily="34" charset="0"/>
                        </a:rPr>
                        <a:t>$500</a:t>
                      </a:r>
                      <a:endParaRPr lang="en-US" sz="1800" b="0" i="0" u="none" strike="noStrike" cap="none" spc="0" dirty="0">
                        <a:ln w="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bg2"/>
                    </a:solidFill>
                  </a:tcPr>
                </a:tc>
                <a:extLst>
                  <a:ext uri="{0D108BD9-81ED-4DB2-BD59-A6C34878D82A}">
                    <a16:rowId xmlns:a16="http://schemas.microsoft.com/office/drawing/2014/main" val="3659810282"/>
                  </a:ext>
                </a:extLst>
              </a:tr>
              <a:tr h="418858">
                <a:tc>
                  <a:txBody>
                    <a:bodyPr/>
                    <a:lstStyle/>
                    <a:p>
                      <a:pPr algn="l" fontAlgn="ctr"/>
                      <a:r>
                        <a:rPr lang="en-US" sz="1800" b="0" u="none" strike="noStrike" cap="none" spc="0" dirty="0">
                          <a:ln w="0"/>
                          <a:solidFill>
                            <a:schemeClr val="tx1"/>
                          </a:solidFill>
                          <a:effectLst/>
                          <a:latin typeface="Arial" panose="020B0604020202020204" pitchFamily="34" charset="0"/>
                          <a:cs typeface="Arial" panose="020B0604020202020204" pitchFamily="34" charset="0"/>
                        </a:rPr>
                        <a:t>Safety and System Operations</a:t>
                      </a:r>
                      <a:endParaRPr lang="en-US" sz="1800" b="0" i="0" u="none" strike="noStrike" cap="none" spc="0" dirty="0">
                        <a:ln w="0"/>
                        <a:solidFill>
                          <a:schemeClr val="tx1"/>
                        </a:solidFill>
                        <a:effectLst/>
                        <a:latin typeface="Arial" panose="020B0604020202020204" pitchFamily="34" charset="0"/>
                        <a:cs typeface="Arial" panose="020B0604020202020204" pitchFamily="34" charset="0"/>
                      </a:endParaRPr>
                    </a:p>
                  </a:txBody>
                  <a:tcPr marL="85725" marR="9525" marT="9525" marB="0" anchor="ctr">
                    <a:solidFill>
                      <a:schemeClr val="bg2"/>
                    </a:solidFill>
                  </a:tcPr>
                </a:tc>
                <a:tc>
                  <a:txBody>
                    <a:bodyPr/>
                    <a:lstStyle/>
                    <a:p>
                      <a:pPr algn="r" fontAlgn="b"/>
                      <a:r>
                        <a:rPr lang="en-US" sz="1800" b="0" u="none" strike="noStrike" cap="none" spc="0" dirty="0">
                          <a:ln w="0"/>
                          <a:solidFill>
                            <a:schemeClr val="tx1"/>
                          </a:solidFill>
                          <a:effectLst/>
                          <a:latin typeface="Arial" panose="020B0604020202020204" pitchFamily="34" charset="0"/>
                          <a:cs typeface="Arial" panose="020B0604020202020204" pitchFamily="34" charset="0"/>
                        </a:rPr>
                        <a:t>$239</a:t>
                      </a:r>
                      <a:endParaRPr lang="en-US" sz="1800" b="0" i="0" u="none" strike="noStrike" cap="none" spc="0" dirty="0">
                        <a:ln w="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bg2"/>
                    </a:solidFill>
                  </a:tcPr>
                </a:tc>
                <a:tc>
                  <a:txBody>
                    <a:bodyPr/>
                    <a:lstStyle/>
                    <a:p>
                      <a:pPr algn="r" fontAlgn="b"/>
                      <a:r>
                        <a:rPr lang="en-US" sz="1800" b="0" u="none" strike="noStrike" cap="none" spc="0" dirty="0">
                          <a:ln w="0"/>
                          <a:solidFill>
                            <a:schemeClr val="tx1"/>
                          </a:solidFill>
                          <a:effectLst/>
                          <a:latin typeface="Arial" panose="020B0604020202020204" pitchFamily="34" charset="0"/>
                          <a:cs typeface="Arial" panose="020B0604020202020204" pitchFamily="34" charset="0"/>
                        </a:rPr>
                        <a:t>$949</a:t>
                      </a:r>
                      <a:endParaRPr lang="en-US" sz="1800" b="0" i="0" u="none" strike="noStrike" cap="none" spc="0" dirty="0">
                        <a:ln w="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bg2"/>
                    </a:solidFill>
                  </a:tcPr>
                </a:tc>
                <a:tc>
                  <a:txBody>
                    <a:bodyPr/>
                    <a:lstStyle/>
                    <a:p>
                      <a:pPr algn="r" fontAlgn="b"/>
                      <a:r>
                        <a:rPr lang="en-US" sz="1800" b="0" u="none" strike="noStrike" cap="none" spc="0" dirty="0">
                          <a:ln w="0"/>
                          <a:solidFill>
                            <a:schemeClr val="tx1"/>
                          </a:solidFill>
                          <a:effectLst/>
                          <a:latin typeface="Arial" panose="020B0604020202020204" pitchFamily="34" charset="0"/>
                          <a:cs typeface="Arial" panose="020B0604020202020204" pitchFamily="34" charset="0"/>
                        </a:rPr>
                        <a:t>$190</a:t>
                      </a:r>
                      <a:endParaRPr lang="en-US" sz="1800" b="0" i="0" u="none" strike="noStrike" cap="none" spc="0" dirty="0">
                        <a:ln w="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bg2"/>
                    </a:solidFill>
                  </a:tcPr>
                </a:tc>
                <a:extLst>
                  <a:ext uri="{0D108BD9-81ED-4DB2-BD59-A6C34878D82A}">
                    <a16:rowId xmlns:a16="http://schemas.microsoft.com/office/drawing/2014/main" val="3990235625"/>
                  </a:ext>
                </a:extLst>
              </a:tr>
              <a:tr h="433152">
                <a:tc>
                  <a:txBody>
                    <a:bodyPr/>
                    <a:lstStyle/>
                    <a:p>
                      <a:pPr algn="l" fontAlgn="ctr"/>
                      <a:r>
                        <a:rPr lang="en-US" sz="1800" b="0" u="none" strike="noStrike" cap="none" spc="0" dirty="0">
                          <a:ln w="0"/>
                          <a:solidFill>
                            <a:schemeClr val="tx1"/>
                          </a:solidFill>
                          <a:effectLst/>
                          <a:latin typeface="Arial" panose="020B0604020202020204" pitchFamily="34" charset="0"/>
                          <a:cs typeface="Arial" panose="020B0604020202020204" pitchFamily="34" charset="0"/>
                        </a:rPr>
                        <a:t>Additional State and Federally Funded Programs</a:t>
                      </a:r>
                      <a:endParaRPr lang="en-US" sz="1800" b="0" i="0" u="none" strike="noStrike" cap="none" spc="0" dirty="0">
                        <a:ln w="0"/>
                        <a:solidFill>
                          <a:schemeClr val="tx1"/>
                        </a:solidFill>
                        <a:effectLst/>
                        <a:latin typeface="Arial" panose="020B0604020202020204" pitchFamily="34" charset="0"/>
                        <a:cs typeface="Arial" panose="020B0604020202020204" pitchFamily="34" charset="0"/>
                      </a:endParaRPr>
                    </a:p>
                  </a:txBody>
                  <a:tcPr marL="85725" marR="9525" marT="9525" marB="0" anchor="ctr">
                    <a:solidFill>
                      <a:schemeClr val="bg2"/>
                    </a:solidFill>
                  </a:tcPr>
                </a:tc>
                <a:tc>
                  <a:txBody>
                    <a:bodyPr/>
                    <a:lstStyle/>
                    <a:p>
                      <a:pPr algn="r" fontAlgn="b"/>
                      <a:r>
                        <a:rPr lang="en-US" sz="1800" b="0" u="none" strike="noStrike" cap="none" spc="0" dirty="0">
                          <a:ln w="0"/>
                          <a:solidFill>
                            <a:schemeClr val="tx1"/>
                          </a:solidFill>
                          <a:effectLst/>
                          <a:latin typeface="Arial" panose="020B0604020202020204" pitchFamily="34" charset="0"/>
                          <a:cs typeface="Arial" panose="020B0604020202020204" pitchFamily="34" charset="0"/>
                        </a:rPr>
                        <a:t>$111</a:t>
                      </a:r>
                      <a:endParaRPr lang="en-US" sz="1800" b="0" i="0" u="none" strike="noStrike" cap="none" spc="0" dirty="0">
                        <a:ln w="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bg2"/>
                    </a:solidFill>
                  </a:tcPr>
                </a:tc>
                <a:tc>
                  <a:txBody>
                    <a:bodyPr/>
                    <a:lstStyle/>
                    <a:p>
                      <a:pPr algn="r" fontAlgn="b"/>
                      <a:r>
                        <a:rPr lang="en-US" sz="1800" b="0" u="none" strike="noStrike" cap="none" spc="0" dirty="0">
                          <a:ln w="0"/>
                          <a:solidFill>
                            <a:schemeClr val="tx1"/>
                          </a:solidFill>
                          <a:effectLst/>
                          <a:latin typeface="Arial" panose="020B0604020202020204" pitchFamily="34" charset="0"/>
                          <a:cs typeface="Arial" panose="020B0604020202020204" pitchFamily="34" charset="0"/>
                        </a:rPr>
                        <a:t>$547</a:t>
                      </a:r>
                      <a:endParaRPr lang="en-US" sz="1800" b="0" i="0" u="none" strike="noStrike" cap="none" spc="0" dirty="0">
                        <a:ln w="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bg2"/>
                    </a:solidFill>
                  </a:tcPr>
                </a:tc>
                <a:tc>
                  <a:txBody>
                    <a:bodyPr/>
                    <a:lstStyle/>
                    <a:p>
                      <a:pPr algn="r" fontAlgn="b"/>
                      <a:r>
                        <a:rPr lang="en-US" sz="1800" b="0" u="none" strike="noStrike" cap="none" spc="0" dirty="0">
                          <a:ln w="0"/>
                          <a:solidFill>
                            <a:schemeClr val="tx1"/>
                          </a:solidFill>
                          <a:effectLst/>
                          <a:latin typeface="Arial" panose="020B0604020202020204" pitchFamily="34" charset="0"/>
                          <a:cs typeface="Arial" panose="020B0604020202020204" pitchFamily="34" charset="0"/>
                        </a:rPr>
                        <a:t>$109</a:t>
                      </a:r>
                      <a:endParaRPr lang="en-US" sz="1800" b="0" i="0" u="none" strike="noStrike" cap="none" spc="0" dirty="0">
                        <a:ln w="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bg2"/>
                    </a:solidFill>
                  </a:tcPr>
                </a:tc>
                <a:extLst>
                  <a:ext uri="{0D108BD9-81ED-4DB2-BD59-A6C34878D82A}">
                    <a16:rowId xmlns:a16="http://schemas.microsoft.com/office/drawing/2014/main" val="833806372"/>
                  </a:ext>
                </a:extLst>
              </a:tr>
              <a:tr h="400845">
                <a:tc>
                  <a:txBody>
                    <a:bodyPr/>
                    <a:lstStyle/>
                    <a:p>
                      <a:pPr algn="l" fontAlgn="ctr"/>
                      <a:r>
                        <a:rPr lang="en-US" sz="1800" b="0" u="none" strike="noStrike" cap="none" spc="0" dirty="0">
                          <a:ln w="0"/>
                          <a:solidFill>
                            <a:schemeClr val="tx1"/>
                          </a:solidFill>
                          <a:effectLst/>
                          <a:latin typeface="Arial" panose="020B0604020202020204" pitchFamily="34" charset="0"/>
                          <a:cs typeface="Arial" panose="020B0604020202020204" pitchFamily="34" charset="0"/>
                        </a:rPr>
                        <a:t>Total Five-Year Trunkline Program </a:t>
                      </a:r>
                      <a:endParaRPr lang="en-US" sz="1800" b="0" i="0" u="none" strike="noStrike" cap="none" spc="0" dirty="0">
                        <a:ln w="0"/>
                        <a:solidFill>
                          <a:schemeClr val="tx1"/>
                        </a:solidFill>
                        <a:effectLst/>
                        <a:latin typeface="Arial" panose="020B0604020202020204" pitchFamily="34" charset="0"/>
                        <a:cs typeface="Arial" panose="020B0604020202020204" pitchFamily="34" charset="0"/>
                      </a:endParaRPr>
                    </a:p>
                  </a:txBody>
                  <a:tcPr marL="85725" marR="9525" marT="9525" marB="0" anchor="ctr">
                    <a:solidFill>
                      <a:schemeClr val="accent1">
                        <a:lumMod val="60000"/>
                        <a:lumOff val="40000"/>
                      </a:schemeClr>
                    </a:solidFill>
                  </a:tcPr>
                </a:tc>
                <a:tc>
                  <a:txBody>
                    <a:bodyPr/>
                    <a:lstStyle/>
                    <a:p>
                      <a:pPr algn="r" fontAlgn="b"/>
                      <a:r>
                        <a:rPr lang="en-US" sz="1800" b="0" u="none" strike="noStrike" cap="none" spc="0" dirty="0">
                          <a:ln w="0"/>
                          <a:solidFill>
                            <a:schemeClr val="tx1"/>
                          </a:solidFill>
                          <a:effectLst/>
                          <a:latin typeface="Arial" panose="020B0604020202020204" pitchFamily="34" charset="0"/>
                          <a:cs typeface="Arial" panose="020B0604020202020204" pitchFamily="34" charset="0"/>
                        </a:rPr>
                        <a:t>$2,961</a:t>
                      </a:r>
                      <a:endParaRPr lang="en-US" sz="1800" b="0" i="0" u="none" strike="noStrike" cap="none" spc="0" dirty="0">
                        <a:ln w="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1">
                        <a:lumMod val="60000"/>
                        <a:lumOff val="40000"/>
                      </a:schemeClr>
                    </a:solidFill>
                  </a:tcPr>
                </a:tc>
                <a:tc>
                  <a:txBody>
                    <a:bodyPr/>
                    <a:lstStyle/>
                    <a:p>
                      <a:pPr algn="r" fontAlgn="b"/>
                      <a:r>
                        <a:rPr lang="en-US" sz="2000" b="1" u="none" strike="noStrike" cap="none" spc="0" dirty="0">
                          <a:ln w="0"/>
                          <a:solidFill>
                            <a:schemeClr val="tx1"/>
                          </a:solidFill>
                          <a:effectLst/>
                          <a:latin typeface="Arial" panose="020B0604020202020204" pitchFamily="34" charset="0"/>
                          <a:cs typeface="Arial" panose="020B0604020202020204" pitchFamily="34" charset="0"/>
                        </a:rPr>
                        <a:t>$11,150</a:t>
                      </a:r>
                      <a:endParaRPr lang="en-US" sz="2000" b="1" i="0" u="none" strike="noStrike" cap="none" spc="0" dirty="0">
                        <a:ln w="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1">
                        <a:lumMod val="60000"/>
                        <a:lumOff val="40000"/>
                      </a:schemeClr>
                    </a:solidFill>
                  </a:tcPr>
                </a:tc>
                <a:tc>
                  <a:txBody>
                    <a:bodyPr/>
                    <a:lstStyle/>
                    <a:p>
                      <a:pPr algn="r" fontAlgn="b"/>
                      <a:r>
                        <a:rPr lang="en-US" sz="1800" b="0" u="none" strike="noStrike" cap="none" spc="0" dirty="0">
                          <a:ln w="0"/>
                          <a:solidFill>
                            <a:schemeClr val="tx1"/>
                          </a:solidFill>
                          <a:effectLst/>
                          <a:latin typeface="Arial" panose="020B0604020202020204" pitchFamily="34" charset="0"/>
                          <a:cs typeface="Arial" panose="020B0604020202020204" pitchFamily="34" charset="0"/>
                        </a:rPr>
                        <a:t>$2,230</a:t>
                      </a:r>
                      <a:endParaRPr lang="en-US" sz="1800" b="0" i="0" u="none" strike="noStrike" cap="none" spc="0" dirty="0">
                        <a:ln w="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1">
                        <a:lumMod val="60000"/>
                        <a:lumOff val="40000"/>
                      </a:schemeClr>
                    </a:solidFill>
                  </a:tcPr>
                </a:tc>
                <a:extLst>
                  <a:ext uri="{0D108BD9-81ED-4DB2-BD59-A6C34878D82A}">
                    <a16:rowId xmlns:a16="http://schemas.microsoft.com/office/drawing/2014/main" val="3900808936"/>
                  </a:ext>
                </a:extLst>
              </a:tr>
            </a:tbl>
          </a:graphicData>
        </a:graphic>
      </p:graphicFrame>
    </p:spTree>
    <p:extLst>
      <p:ext uri="{BB962C8B-B14F-4D97-AF65-F5344CB8AC3E}">
        <p14:creationId xmlns:p14="http://schemas.microsoft.com/office/powerpoint/2010/main" val="3820009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51931D2-97F7-850C-619D-612A080D6634}"/>
              </a:ext>
            </a:extLst>
          </p:cNvPr>
          <p:cNvGrpSpPr/>
          <p:nvPr/>
        </p:nvGrpSpPr>
        <p:grpSpPr>
          <a:xfrm>
            <a:off x="0" y="1389"/>
            <a:ext cx="12192000" cy="6855221"/>
            <a:chOff x="0" y="1389"/>
            <a:chExt cx="12192000" cy="6855221"/>
          </a:xfrm>
        </p:grpSpPr>
        <p:pic>
          <p:nvPicPr>
            <p:cNvPr id="5" name="Picture 4">
              <a:extLst>
                <a:ext uri="{FF2B5EF4-FFF2-40B4-BE49-F238E27FC236}">
                  <a16:creationId xmlns:a16="http://schemas.microsoft.com/office/drawing/2014/main" id="{AC2DD823-548F-EEB3-3627-ECE7954A7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9"/>
              <a:ext cx="12192000" cy="6855221"/>
            </a:xfrm>
            <a:prstGeom prst="rect">
              <a:avLst/>
            </a:prstGeom>
          </p:spPr>
        </p:pic>
        <p:sp>
          <p:nvSpPr>
            <p:cNvPr id="2" name="Rectangle 1">
              <a:extLst>
                <a:ext uri="{FF2B5EF4-FFF2-40B4-BE49-F238E27FC236}">
                  <a16:creationId xmlns:a16="http://schemas.microsoft.com/office/drawing/2014/main" id="{582C702D-CD14-F3D1-0778-B099D99867AF}"/>
                </a:ext>
              </a:extLst>
            </p:cNvPr>
            <p:cNvSpPr/>
            <p:nvPr/>
          </p:nvSpPr>
          <p:spPr>
            <a:xfrm>
              <a:off x="12076545" y="5033818"/>
              <a:ext cx="115455" cy="3509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4AD971EE-230E-4691-EEB5-3B13E5A2A676}"/>
              </a:ext>
            </a:extLst>
          </p:cNvPr>
          <p:cNvSpPr txBox="1"/>
          <p:nvPr/>
        </p:nvSpPr>
        <p:spPr>
          <a:xfrm>
            <a:off x="3213715" y="512273"/>
            <a:ext cx="5974671" cy="646331"/>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Rehab &amp; Reconstruct</a:t>
            </a:r>
            <a:endParaRPr lang="en-US" sz="3600" dirty="0">
              <a:latin typeface="Arial" panose="020B0604020202020204" pitchFamily="34" charset="0"/>
              <a:cs typeface="Arial" panose="020B0604020202020204" pitchFamily="34" charset="0"/>
            </a:endParaRPr>
          </a:p>
        </p:txBody>
      </p:sp>
      <p:graphicFrame>
        <p:nvGraphicFramePr>
          <p:cNvPr id="6" name="Content Placeholder 11">
            <a:extLst>
              <a:ext uri="{FF2B5EF4-FFF2-40B4-BE49-F238E27FC236}">
                <a16:creationId xmlns:a16="http://schemas.microsoft.com/office/drawing/2014/main" id="{67394BEF-B2EC-0103-7142-3F7937439850}"/>
              </a:ext>
            </a:extLst>
          </p:cNvPr>
          <p:cNvGraphicFramePr>
            <a:graphicFrameLocks/>
          </p:cNvGraphicFramePr>
          <p:nvPr/>
        </p:nvGraphicFramePr>
        <p:xfrm>
          <a:off x="115801" y="2035540"/>
          <a:ext cx="5827800" cy="38410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ontent Placeholder 11">
            <a:extLst>
              <a:ext uri="{FF2B5EF4-FFF2-40B4-BE49-F238E27FC236}">
                <a16:creationId xmlns:a16="http://schemas.microsoft.com/office/drawing/2014/main" id="{725F0B34-1E06-2B68-E82C-323B2934AA93}"/>
              </a:ext>
            </a:extLst>
          </p:cNvPr>
          <p:cNvGraphicFramePr>
            <a:graphicFrameLocks/>
          </p:cNvGraphicFramePr>
          <p:nvPr/>
        </p:nvGraphicFramePr>
        <p:xfrm>
          <a:off x="6096000" y="2035540"/>
          <a:ext cx="5904888" cy="3841028"/>
        </p:xfrm>
        <a:graphic>
          <a:graphicData uri="http://schemas.openxmlformats.org/drawingml/2006/chart">
            <c:chart xmlns:c="http://schemas.openxmlformats.org/drawingml/2006/chart" xmlns:r="http://schemas.openxmlformats.org/officeDocument/2006/relationships" r:id="rId5"/>
          </a:graphicData>
        </a:graphic>
      </p:graphicFrame>
      <p:pic>
        <p:nvPicPr>
          <p:cNvPr id="8" name="Picture 7" descr="A blue and green logo&#10;&#10;Description automatically generated">
            <a:extLst>
              <a:ext uri="{FF2B5EF4-FFF2-40B4-BE49-F238E27FC236}">
                <a16:creationId xmlns:a16="http://schemas.microsoft.com/office/drawing/2014/main" id="{39CA254B-27BB-D705-2479-3312BF30DA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970" y="6149340"/>
            <a:ext cx="1275589" cy="708660"/>
          </a:xfrm>
          <a:prstGeom prst="rect">
            <a:avLst/>
          </a:prstGeom>
        </p:spPr>
      </p:pic>
    </p:spTree>
    <p:extLst>
      <p:ext uri="{BB962C8B-B14F-4D97-AF65-F5344CB8AC3E}">
        <p14:creationId xmlns:p14="http://schemas.microsoft.com/office/powerpoint/2010/main" val="5325618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9525</TotalTime>
  <Words>1159</Words>
  <Application>Microsoft Macintosh PowerPoint</Application>
  <PresentationFormat>Widescreen</PresentationFormat>
  <Paragraphs>192</Paragraphs>
  <Slides>27</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Corbel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Hendy, Patsy (MDOT)</dc:creator>
  <cp:lastModifiedBy>Doug Needham</cp:lastModifiedBy>
  <cp:revision>71</cp:revision>
  <dcterms:created xsi:type="dcterms:W3CDTF">2023-12-28T14:41:28Z</dcterms:created>
  <dcterms:modified xsi:type="dcterms:W3CDTF">2024-02-05T14:54:11Z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a2fed65-62e7-46ea-af74-187e0c17143a_Enabled">
    <vt:lpwstr>true</vt:lpwstr>
  </property>
  <property fmtid="{D5CDD505-2E9C-101B-9397-08002B2CF9AE}" pid="3" name="MSIP_Label_3a2fed65-62e7-46ea-af74-187e0c17143a_SetDate">
    <vt:lpwstr>2023-12-28T14:53:35Z</vt:lpwstr>
  </property>
  <property fmtid="{D5CDD505-2E9C-101B-9397-08002B2CF9AE}" pid="4" name="MSIP_Label_3a2fed65-62e7-46ea-af74-187e0c17143a_Method">
    <vt:lpwstr>Privileged</vt:lpwstr>
  </property>
  <property fmtid="{D5CDD505-2E9C-101B-9397-08002B2CF9AE}" pid="5" name="MSIP_Label_3a2fed65-62e7-46ea-af74-187e0c17143a_Name">
    <vt:lpwstr>3a2fed65-62e7-46ea-af74-187e0c17143a</vt:lpwstr>
  </property>
  <property fmtid="{D5CDD505-2E9C-101B-9397-08002B2CF9AE}" pid="6" name="MSIP_Label_3a2fed65-62e7-46ea-af74-187e0c17143a_SiteId">
    <vt:lpwstr>d5fb7087-3777-42ad-966a-892ef47225d1</vt:lpwstr>
  </property>
  <property fmtid="{D5CDD505-2E9C-101B-9397-08002B2CF9AE}" pid="7" name="MSIP_Label_3a2fed65-62e7-46ea-af74-187e0c17143a_ActionId">
    <vt:lpwstr>2cfe863d-ab10-44ff-93b5-1255acfa9fe1</vt:lpwstr>
  </property>
  <property fmtid="{D5CDD505-2E9C-101B-9397-08002B2CF9AE}" pid="8" name="MSIP_Label_3a2fed65-62e7-46ea-af74-187e0c17143a_ContentBits">
    <vt:lpwstr>0</vt:lpwstr>
  </property>
</Properties>
</file>