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handoutMasterIdLst>
    <p:handoutMasterId r:id="rId22"/>
  </p:handoutMasterIdLst>
  <p:sldIdLst>
    <p:sldId id="387" r:id="rId2"/>
    <p:sldId id="378" r:id="rId3"/>
    <p:sldId id="406" r:id="rId4"/>
    <p:sldId id="339" r:id="rId5"/>
    <p:sldId id="388" r:id="rId6"/>
    <p:sldId id="389" r:id="rId7"/>
    <p:sldId id="390" r:id="rId8"/>
    <p:sldId id="391" r:id="rId9"/>
    <p:sldId id="392" r:id="rId10"/>
    <p:sldId id="393" r:id="rId11"/>
    <p:sldId id="395" r:id="rId12"/>
    <p:sldId id="394" r:id="rId13"/>
    <p:sldId id="396" r:id="rId14"/>
    <p:sldId id="397" r:id="rId15"/>
    <p:sldId id="398" r:id="rId16"/>
    <p:sldId id="404" r:id="rId17"/>
    <p:sldId id="405" r:id="rId18"/>
    <p:sldId id="375" r:id="rId19"/>
    <p:sldId id="31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E59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94422" autoAdjust="0"/>
  </p:normalViewPr>
  <p:slideViewPr>
    <p:cSldViewPr>
      <p:cViewPr varScale="1">
        <p:scale>
          <a:sx n="121" d="100"/>
          <a:sy n="121" d="100"/>
        </p:scale>
        <p:origin x="1880" y="168"/>
      </p:cViewPr>
      <p:guideLst>
        <p:guide orient="horz" pos="2160"/>
        <p:guide pos="2880"/>
      </p:guideLst>
    </p:cSldViewPr>
  </p:slideViewPr>
  <p:notesTextViewPr>
    <p:cViewPr>
      <p:scale>
        <a:sx n="3" d="2"/>
        <a:sy n="3" d="2"/>
      </p:scale>
      <p:origin x="0" y="0"/>
    </p:cViewPr>
  </p:notesTextViewPr>
  <p:sorterViewPr>
    <p:cViewPr varScale="1">
      <p:scale>
        <a:sx n="1" d="1"/>
        <a:sy n="1" d="1"/>
      </p:scale>
      <p:origin x="0" y="-2502"/>
    </p:cViewPr>
  </p:sorterViewPr>
  <p:notesViewPr>
    <p:cSldViewPr>
      <p:cViewPr varScale="1">
        <p:scale>
          <a:sx n="56" d="100"/>
          <a:sy n="56" d="100"/>
        </p:scale>
        <p:origin x="-2443"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6CA67A99-AE81-475C-BDEC-E13CA5AFE11F}" type="datetimeFigureOut">
              <a:rPr lang="en-US" smtClean="0"/>
              <a:t>2/15/24</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1B19A2AC-8923-46B3-AA3A-A8599F492EAD}" type="slidenum">
              <a:rPr lang="en-US" smtClean="0"/>
              <a:t>‹#›</a:t>
            </a:fld>
            <a:endParaRPr lang="en-US" dirty="0"/>
          </a:p>
        </p:txBody>
      </p:sp>
    </p:spTree>
    <p:extLst>
      <p:ext uri="{BB962C8B-B14F-4D97-AF65-F5344CB8AC3E}">
        <p14:creationId xmlns:p14="http://schemas.microsoft.com/office/powerpoint/2010/main" val="168418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dirty="0"/>
          </a:p>
        </p:txBody>
      </p:sp>
      <p:sp>
        <p:nvSpPr>
          <p:cNvPr id="3" name="Date Placeholder 2"/>
          <p:cNvSpPr>
            <a:spLocks noGrp="1"/>
          </p:cNvSpPr>
          <p:nvPr>
            <p:ph type="dt" idx="1"/>
          </p:nvPr>
        </p:nvSpPr>
        <p:spPr>
          <a:xfrm>
            <a:off x="3970673" y="1"/>
            <a:ext cx="3038155" cy="464978"/>
          </a:xfrm>
          <a:prstGeom prst="rect">
            <a:avLst/>
          </a:prstGeom>
        </p:spPr>
        <p:txBody>
          <a:bodyPr vert="horz" lIns="90690" tIns="45345" rIns="90690" bIns="45345" rtlCol="0"/>
          <a:lstStyle>
            <a:lvl1pPr algn="r">
              <a:defRPr sz="1200"/>
            </a:lvl1pPr>
          </a:lstStyle>
          <a:p>
            <a:fld id="{F76E249B-226B-4184-930F-9C0ECFD4AD89}" type="datetimeFigureOut">
              <a:rPr lang="en-US" smtClean="0"/>
              <a:t>2/15/24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690" tIns="45345" rIns="90690" bIns="45345" rtlCol="0" anchor="ctr"/>
          <a:lstStyle/>
          <a:p>
            <a:endParaRPr lang="en-US" dirty="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0690" tIns="45345" rIns="90690" bIns="453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0690" tIns="45345" rIns="90690" bIns="45345" rtlCol="0" anchor="b"/>
          <a:lstStyle>
            <a:lvl1pPr algn="r">
              <a:defRPr sz="1200"/>
            </a:lvl1pPr>
          </a:lstStyle>
          <a:p>
            <a:fld id="{847A3412-20CC-46AE-B477-24E441EF46F5}" type="slidenum">
              <a:rPr lang="en-US" smtClean="0"/>
              <a:t>‹#›</a:t>
            </a:fld>
            <a:endParaRPr lang="en-US" dirty="0"/>
          </a:p>
        </p:txBody>
      </p:sp>
    </p:spTree>
    <p:extLst>
      <p:ext uri="{BB962C8B-B14F-4D97-AF65-F5344CB8AC3E}">
        <p14:creationId xmlns:p14="http://schemas.microsoft.com/office/powerpoint/2010/main" val="321019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A3412-20CC-46AE-B477-24E441EF46F5}" type="slidenum">
              <a:rPr lang="en-US" smtClean="0"/>
              <a:t>18</a:t>
            </a:fld>
            <a:endParaRPr lang="en-US" dirty="0"/>
          </a:p>
        </p:txBody>
      </p:sp>
    </p:spTree>
    <p:extLst>
      <p:ext uri="{BB962C8B-B14F-4D97-AF65-F5344CB8AC3E}">
        <p14:creationId xmlns:p14="http://schemas.microsoft.com/office/powerpoint/2010/main" val="59747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A3412-20CC-46AE-B477-24E441EF46F5}" type="slidenum">
              <a:rPr lang="en-US" smtClean="0"/>
              <a:t>19</a:t>
            </a:fld>
            <a:endParaRPr lang="en-US" dirty="0"/>
          </a:p>
        </p:txBody>
      </p:sp>
    </p:spTree>
    <p:extLst>
      <p:ext uri="{BB962C8B-B14F-4D97-AF65-F5344CB8AC3E}">
        <p14:creationId xmlns:p14="http://schemas.microsoft.com/office/powerpoint/2010/main" val="399696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6FF5E13B-06BE-4127-818E-B84062721CAE}"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F5E13B-06BE-4127-818E-B84062721CAE}"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F5E13B-06BE-4127-818E-B84062721CAE}" type="datetimeFigureOut">
              <a:rPr lang="en-US" smtClean="0"/>
              <a:t>2/15/24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FF5E13B-06BE-4127-818E-B84062721CAE}"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FF5E13B-06BE-4127-818E-B84062721CAE}" type="datetimeFigureOut">
              <a:rPr lang="en-US" smtClean="0"/>
              <a:t>2/15/24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DE3788-1183-46CF-8C17-4FCAB458E25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FF5E13B-06BE-4127-818E-B84062721CAE}" type="datetimeFigureOut">
              <a:rPr lang="en-US" smtClean="0"/>
              <a:t>2/15/24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FF5E13B-06BE-4127-818E-B84062721CAE}" type="datetimeFigureOut">
              <a:rPr lang="en-US" smtClean="0"/>
              <a:t>2/15/24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FF5E13B-06BE-4127-818E-B84062721CAE}" type="datetimeFigureOut">
              <a:rPr lang="en-US" smtClean="0"/>
              <a:t>2/15/24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5E13B-06BE-4127-818E-B84062721CAE}" type="datetimeFigureOut">
              <a:rPr lang="en-US" smtClean="0"/>
              <a:t>2/15/24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DE3788-1183-46CF-8C17-4FCAB458E2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FF5E13B-06BE-4127-818E-B84062721CAE}" type="datetimeFigureOut">
              <a:rPr lang="en-US" smtClean="0"/>
              <a:t>2/15/24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DE3788-1183-46CF-8C17-4FCAB458E25E}"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FF5E13B-06BE-4127-818E-B84062721CAE}" type="datetimeFigureOut">
              <a:rPr lang="en-US" smtClean="0"/>
              <a:t>2/15/24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06DE3788-1183-46CF-8C17-4FCAB458E25E}"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FF5E13B-06BE-4127-818E-B84062721CAE}" type="datetimeFigureOut">
              <a:rPr lang="en-US" smtClean="0"/>
              <a:t>2/15/24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6DE3788-1183-46CF-8C17-4FCAB458E25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76E992-E133-2DB7-7AD2-76515F594D0E}"/>
              </a:ext>
            </a:extLst>
          </p:cNvPr>
          <p:cNvSpPr>
            <a:spLocks noGrp="1"/>
          </p:cNvSpPr>
          <p:nvPr>
            <p:ph type="ctrTitle"/>
          </p:nvPr>
        </p:nvSpPr>
        <p:spPr>
          <a:xfrm>
            <a:off x="609600" y="1219200"/>
            <a:ext cx="8077200" cy="2209800"/>
          </a:xfrm>
        </p:spPr>
        <p:txBody>
          <a:bodyPr>
            <a:normAutofit fontScale="90000"/>
          </a:bodyPr>
          <a:lstStyle/>
          <a:p>
            <a:pPr algn="ctr"/>
            <a:r>
              <a:rPr lang="en-US" sz="4800" dirty="0">
                <a:latin typeface="Abadi" panose="020B0604020104020204" pitchFamily="34" charset="0"/>
              </a:rPr>
              <a:t>2024</a:t>
            </a:r>
            <a:r>
              <a:rPr lang="en-US" sz="4800" dirty="0"/>
              <a:t> </a:t>
            </a:r>
            <a:br>
              <a:rPr lang="en-US" sz="4800" dirty="0"/>
            </a:br>
            <a:br>
              <a:rPr lang="en-US" sz="4800" dirty="0"/>
            </a:br>
            <a:r>
              <a:rPr lang="en-US" sz="4800" dirty="0"/>
              <a:t>MAA Annual Conference</a:t>
            </a:r>
            <a:br>
              <a:rPr lang="en-US" sz="4800" dirty="0"/>
            </a:br>
            <a:br>
              <a:rPr lang="en-US" sz="2400" dirty="0"/>
            </a:br>
            <a:br>
              <a:rPr lang="en-US" sz="4800" dirty="0"/>
            </a:br>
            <a:r>
              <a:rPr lang="en-US" sz="4800" dirty="0">
                <a:latin typeface="Abadi" panose="020B0604020104020204" pitchFamily="34" charset="0"/>
              </a:rPr>
              <a:t>02/15/2024</a:t>
            </a:r>
            <a:br>
              <a:rPr lang="en-US" sz="4800" dirty="0">
                <a:latin typeface="Abadi" panose="020B0604020104020204" pitchFamily="34" charset="0"/>
              </a:rPr>
            </a:br>
            <a:endParaRPr lang="en-US" dirty="0">
              <a:latin typeface="Abadi" panose="020B0604020104020204" pitchFamily="34" charset="0"/>
            </a:endParaRPr>
          </a:p>
        </p:txBody>
      </p:sp>
      <p:sp>
        <p:nvSpPr>
          <p:cNvPr id="5" name="Subtitle 4">
            <a:extLst>
              <a:ext uri="{FF2B5EF4-FFF2-40B4-BE49-F238E27FC236}">
                <a16:creationId xmlns:a16="http://schemas.microsoft.com/office/drawing/2014/main" id="{CAF231D3-B059-6192-F548-3674F8968BEA}"/>
              </a:ext>
            </a:extLst>
          </p:cNvPr>
          <p:cNvSpPr>
            <a:spLocks noGrp="1"/>
          </p:cNvSpPr>
          <p:nvPr>
            <p:ph type="subTitle" idx="1"/>
          </p:nvPr>
        </p:nvSpPr>
        <p:spPr>
          <a:xfrm>
            <a:off x="609600" y="5257800"/>
            <a:ext cx="8077200" cy="1499616"/>
          </a:xfrm>
        </p:spPr>
        <p:txBody>
          <a:bodyPr>
            <a:normAutofit/>
          </a:bodyPr>
          <a:lstStyle/>
          <a:p>
            <a:pPr algn="ctr"/>
            <a:r>
              <a:rPr lang="en-US" sz="3200" dirty="0"/>
              <a:t>Amy Z. Jackson, Supervisor</a:t>
            </a:r>
          </a:p>
          <a:p>
            <a:pPr algn="ctr"/>
            <a:r>
              <a:rPr lang="en-US" sz="3200" dirty="0"/>
              <a:t>Lansing, MI. Field Office</a:t>
            </a:r>
          </a:p>
          <a:p>
            <a:pPr algn="ctr"/>
            <a:r>
              <a:rPr lang="en-US" sz="3200" dirty="0"/>
              <a:t>Jackson.amy@dol.gov</a:t>
            </a:r>
          </a:p>
        </p:txBody>
      </p:sp>
    </p:spTree>
    <p:extLst>
      <p:ext uri="{BB962C8B-B14F-4D97-AF65-F5344CB8AC3E}">
        <p14:creationId xmlns:p14="http://schemas.microsoft.com/office/powerpoint/2010/main" val="1481150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Automatic Equipment</a:t>
            </a:r>
          </a:p>
        </p:txBody>
      </p:sp>
      <p:sp>
        <p:nvSpPr>
          <p:cNvPr id="5" name="TextBox 4">
            <a:extLst>
              <a:ext uri="{FF2B5EF4-FFF2-40B4-BE49-F238E27FC236}">
                <a16:creationId xmlns:a16="http://schemas.microsoft.com/office/drawing/2014/main" id="{FDA4C95A-E4D8-64F8-0CB3-7297C4282BC1}"/>
              </a:ext>
            </a:extLst>
          </p:cNvPr>
          <p:cNvSpPr txBox="1"/>
          <p:nvPr/>
        </p:nvSpPr>
        <p:spPr>
          <a:xfrm>
            <a:off x="609600" y="1600200"/>
            <a:ext cx="7924800" cy="461665"/>
          </a:xfrm>
          <a:prstGeom prst="rect">
            <a:avLst/>
          </a:prstGeom>
          <a:noFill/>
        </p:spPr>
        <p:txBody>
          <a:bodyPr wrap="square" rtlCol="0">
            <a:spAutoFit/>
          </a:bodyPr>
          <a:lstStyle/>
          <a:p>
            <a:pPr algn="ctr"/>
            <a:r>
              <a:rPr lang="en-US" sz="2400" b="1" dirty="0">
                <a:latin typeface="News Gothic MT" panose="020B0604020202020204" pitchFamily="34" charset="0"/>
              </a:rPr>
              <a:t>May 2</a:t>
            </a:r>
            <a:r>
              <a:rPr lang="en-US" sz="2400" b="1" i="0" dirty="0">
                <a:effectLst/>
                <a:latin typeface="News Gothic MT" panose="020B0604020202020204" pitchFamily="34" charset="0"/>
              </a:rPr>
              <a:t>, 2023: Fatality #18 – </a:t>
            </a:r>
            <a:r>
              <a:rPr lang="en-US" sz="2400" b="1" dirty="0">
                <a:latin typeface="News Gothic MT" panose="020B0604020202020204" pitchFamily="34" charset="0"/>
              </a:rPr>
              <a:t>Powered Haulage</a:t>
            </a:r>
            <a:endParaRPr lang="en-US" sz="2400" b="1" i="0" dirty="0">
              <a:effectLst/>
              <a:latin typeface="News Gothic MT" panose="020B0604020202020204" pitchFamily="34" charset="0"/>
            </a:endParaRPr>
          </a:p>
        </p:txBody>
      </p:sp>
      <p:sp>
        <p:nvSpPr>
          <p:cNvPr id="8" name="TextBox 7">
            <a:extLst>
              <a:ext uri="{FF2B5EF4-FFF2-40B4-BE49-F238E27FC236}">
                <a16:creationId xmlns:a16="http://schemas.microsoft.com/office/drawing/2014/main" id="{3425F5A9-A5D7-519C-D5E1-AB8071E96C02}"/>
              </a:ext>
            </a:extLst>
          </p:cNvPr>
          <p:cNvSpPr txBox="1"/>
          <p:nvPr/>
        </p:nvSpPr>
        <p:spPr>
          <a:xfrm>
            <a:off x="609600" y="2073486"/>
            <a:ext cx="7924800" cy="369332"/>
          </a:xfrm>
          <a:prstGeom prst="rect">
            <a:avLst/>
          </a:prstGeom>
          <a:noFill/>
        </p:spPr>
        <p:txBody>
          <a:bodyPr wrap="square" rtlCol="0">
            <a:spAutoFit/>
          </a:bodyPr>
          <a:lstStyle/>
          <a:p>
            <a:pPr algn="ctr"/>
            <a:r>
              <a:rPr lang="en-US" b="1" dirty="0">
                <a:latin typeface="News Gothic MT" panose="020B0604020202020204" pitchFamily="34" charset="0"/>
              </a:rPr>
              <a:t>South Dakota; 11 Weeks Task Experience</a:t>
            </a:r>
            <a:endParaRPr lang="en-US" b="1" i="0" dirty="0">
              <a:effectLst/>
              <a:latin typeface="News Gothic MT" panose="020B0604020202020204" pitchFamily="34" charset="0"/>
            </a:endParaRPr>
          </a:p>
        </p:txBody>
      </p:sp>
      <p:pic>
        <p:nvPicPr>
          <p:cNvPr id="9" name="Picture 2">
            <a:extLst>
              <a:ext uri="{FF2B5EF4-FFF2-40B4-BE49-F238E27FC236}">
                <a16:creationId xmlns:a16="http://schemas.microsoft.com/office/drawing/2014/main" id="{9EE7CB63-CEEF-4F6C-CF78-335828D63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442" y="2442818"/>
            <a:ext cx="4625116" cy="34245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D0754-84BE-8473-0E13-16819D7D8F19}"/>
              </a:ext>
            </a:extLst>
          </p:cNvPr>
          <p:cNvSpPr txBox="1"/>
          <p:nvPr/>
        </p:nvSpPr>
        <p:spPr>
          <a:xfrm>
            <a:off x="370177" y="5941751"/>
            <a:ext cx="8403645" cy="584775"/>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On May 2, 2023, a miner died when he was struck by a mobile radial stacker conveyor</a:t>
            </a:r>
            <a:r>
              <a:rPr lang="en-US" sz="1600" dirty="0">
                <a:latin typeface="Neue Haas Grotesk Text Pro" panose="020B0504020202020204" pitchFamily="34" charset="0"/>
              </a:rPr>
              <a:t>.</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2779848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LOTO</a:t>
            </a:r>
          </a:p>
        </p:txBody>
      </p:sp>
      <p:sp>
        <p:nvSpPr>
          <p:cNvPr id="3" name="TextBox 2">
            <a:extLst>
              <a:ext uri="{FF2B5EF4-FFF2-40B4-BE49-F238E27FC236}">
                <a16:creationId xmlns:a16="http://schemas.microsoft.com/office/drawing/2014/main" id="{4E630910-67D7-934B-3C62-A63F5348876A}"/>
              </a:ext>
            </a:extLst>
          </p:cNvPr>
          <p:cNvSpPr txBox="1"/>
          <p:nvPr/>
        </p:nvSpPr>
        <p:spPr>
          <a:xfrm>
            <a:off x="609600" y="1600200"/>
            <a:ext cx="7924800" cy="461665"/>
          </a:xfrm>
          <a:prstGeom prst="rect">
            <a:avLst/>
          </a:prstGeom>
          <a:noFill/>
        </p:spPr>
        <p:txBody>
          <a:bodyPr wrap="square" rtlCol="0">
            <a:spAutoFit/>
          </a:bodyPr>
          <a:lstStyle/>
          <a:p>
            <a:pPr algn="ctr"/>
            <a:r>
              <a:rPr lang="en-US" sz="2400" b="1" dirty="0">
                <a:latin typeface="News Gothic MT" panose="020B0604020202020204" pitchFamily="34" charset="0"/>
              </a:rPr>
              <a:t>June 8</a:t>
            </a:r>
            <a:r>
              <a:rPr lang="en-US" sz="2400" b="1" i="0" dirty="0">
                <a:effectLst/>
                <a:latin typeface="News Gothic MT" panose="020B0604020202020204" pitchFamily="34" charset="0"/>
              </a:rPr>
              <a:t>, 2023: Fatality #</a:t>
            </a:r>
            <a:r>
              <a:rPr lang="en-US" sz="2400" b="1" dirty="0">
                <a:latin typeface="News Gothic MT" panose="020B0604020202020204" pitchFamily="34" charset="0"/>
              </a:rPr>
              <a:t>22</a:t>
            </a:r>
            <a:r>
              <a:rPr lang="en-US" sz="2400" b="1" i="0" dirty="0">
                <a:effectLst/>
                <a:latin typeface="News Gothic MT" panose="020B0604020202020204" pitchFamily="34" charset="0"/>
              </a:rPr>
              <a:t> – Fall of Person</a:t>
            </a:r>
          </a:p>
        </p:txBody>
      </p:sp>
      <p:sp>
        <p:nvSpPr>
          <p:cNvPr id="4" name="TextBox 3">
            <a:extLst>
              <a:ext uri="{FF2B5EF4-FFF2-40B4-BE49-F238E27FC236}">
                <a16:creationId xmlns:a16="http://schemas.microsoft.com/office/drawing/2014/main" id="{173DB4E1-C7A3-0580-A713-51E6F0CB53AA}"/>
              </a:ext>
            </a:extLst>
          </p:cNvPr>
          <p:cNvSpPr txBox="1"/>
          <p:nvPr/>
        </p:nvSpPr>
        <p:spPr>
          <a:xfrm>
            <a:off x="609600" y="1981200"/>
            <a:ext cx="7924800" cy="369332"/>
          </a:xfrm>
          <a:prstGeom prst="rect">
            <a:avLst/>
          </a:prstGeom>
          <a:noFill/>
        </p:spPr>
        <p:txBody>
          <a:bodyPr wrap="square" rtlCol="0">
            <a:spAutoFit/>
          </a:bodyPr>
          <a:lstStyle/>
          <a:p>
            <a:pPr algn="ctr"/>
            <a:r>
              <a:rPr lang="en-US" b="1" dirty="0">
                <a:latin typeface="News Gothic MT" panose="020B0604020202020204" pitchFamily="34" charset="0"/>
              </a:rPr>
              <a:t>Massachusetts; 29 Years Task Experience</a:t>
            </a:r>
            <a:endParaRPr lang="en-US" b="1" i="0" dirty="0">
              <a:effectLst/>
              <a:latin typeface="News Gothic MT" panose="020B0604020202020204" pitchFamily="34" charset="0"/>
            </a:endParaRPr>
          </a:p>
        </p:txBody>
      </p:sp>
      <p:pic>
        <p:nvPicPr>
          <p:cNvPr id="6" name="Picture 2">
            <a:extLst>
              <a:ext uri="{FF2B5EF4-FFF2-40B4-BE49-F238E27FC236}">
                <a16:creationId xmlns:a16="http://schemas.microsoft.com/office/drawing/2014/main" id="{AE8B0964-DA8B-DCC1-4626-8739200C7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540" y="2442865"/>
            <a:ext cx="4312920" cy="3234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212BDE-E2C2-AC75-12F2-6100C2736198}"/>
              </a:ext>
            </a:extLst>
          </p:cNvPr>
          <p:cNvSpPr txBox="1"/>
          <p:nvPr/>
        </p:nvSpPr>
        <p:spPr>
          <a:xfrm>
            <a:off x="266700" y="5677555"/>
            <a:ext cx="8610600" cy="1077218"/>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On June 8, 2023, a miner died after climbing over the handrail onto a conveyor belt to gain access to a magnet belt that needed adjustment. When the miner stepped onto the magnet belt, the belt started, throwing the miner 16 feet to the ground below.</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3942724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Blocking Access</a:t>
            </a:r>
          </a:p>
        </p:txBody>
      </p:sp>
      <p:sp>
        <p:nvSpPr>
          <p:cNvPr id="11" name="TextBox 10">
            <a:extLst>
              <a:ext uri="{FF2B5EF4-FFF2-40B4-BE49-F238E27FC236}">
                <a16:creationId xmlns:a16="http://schemas.microsoft.com/office/drawing/2014/main" id="{46C64166-5887-ADD1-913C-43FD97ED1CAA}"/>
              </a:ext>
            </a:extLst>
          </p:cNvPr>
          <p:cNvSpPr txBox="1"/>
          <p:nvPr/>
        </p:nvSpPr>
        <p:spPr>
          <a:xfrm>
            <a:off x="609600" y="1524000"/>
            <a:ext cx="7924800" cy="461665"/>
          </a:xfrm>
          <a:prstGeom prst="rect">
            <a:avLst/>
          </a:prstGeom>
          <a:noFill/>
        </p:spPr>
        <p:txBody>
          <a:bodyPr wrap="square" rtlCol="0">
            <a:spAutoFit/>
          </a:bodyPr>
          <a:lstStyle/>
          <a:p>
            <a:pPr algn="ctr"/>
            <a:r>
              <a:rPr lang="en-US" sz="2400" b="1" i="0" dirty="0">
                <a:effectLst/>
                <a:latin typeface="News Gothic MT" panose="020B0604020202020204" pitchFamily="34" charset="0"/>
              </a:rPr>
              <a:t>September 8, 2023: Fatality #31 – Powered Haulage</a:t>
            </a:r>
          </a:p>
        </p:txBody>
      </p:sp>
      <p:sp>
        <p:nvSpPr>
          <p:cNvPr id="12" name="TextBox 11">
            <a:extLst>
              <a:ext uri="{FF2B5EF4-FFF2-40B4-BE49-F238E27FC236}">
                <a16:creationId xmlns:a16="http://schemas.microsoft.com/office/drawing/2014/main" id="{60758409-B6AB-B9D4-3D81-1640C13BF22B}"/>
              </a:ext>
            </a:extLst>
          </p:cNvPr>
          <p:cNvSpPr txBox="1"/>
          <p:nvPr/>
        </p:nvSpPr>
        <p:spPr>
          <a:xfrm>
            <a:off x="609600" y="1998255"/>
            <a:ext cx="7924800" cy="369332"/>
          </a:xfrm>
          <a:prstGeom prst="rect">
            <a:avLst/>
          </a:prstGeom>
          <a:noFill/>
        </p:spPr>
        <p:txBody>
          <a:bodyPr wrap="square" rtlCol="0">
            <a:spAutoFit/>
          </a:bodyPr>
          <a:lstStyle/>
          <a:p>
            <a:pPr algn="ctr"/>
            <a:r>
              <a:rPr lang="en-US" b="1" dirty="0">
                <a:latin typeface="News Gothic MT" panose="020B0604020202020204" pitchFamily="34" charset="0"/>
              </a:rPr>
              <a:t>Pennsylvania; One and a Half Years Task Experience</a:t>
            </a:r>
            <a:endParaRPr lang="en-US" b="1" i="0" dirty="0">
              <a:effectLst/>
              <a:latin typeface="News Gothic MT" panose="020B0604020202020204" pitchFamily="34" charset="0"/>
            </a:endParaRPr>
          </a:p>
        </p:txBody>
      </p:sp>
      <p:pic>
        <p:nvPicPr>
          <p:cNvPr id="13" name="Picture 2">
            <a:extLst>
              <a:ext uri="{FF2B5EF4-FFF2-40B4-BE49-F238E27FC236}">
                <a16:creationId xmlns:a16="http://schemas.microsoft.com/office/drawing/2014/main" id="{C9629667-611E-33EE-8B47-B0B05A088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7587"/>
            <a:ext cx="6032090" cy="32712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A7691E4-134B-798F-9EB2-3882ADA0C8F2}"/>
              </a:ext>
            </a:extLst>
          </p:cNvPr>
          <p:cNvSpPr txBox="1"/>
          <p:nvPr/>
        </p:nvSpPr>
        <p:spPr>
          <a:xfrm>
            <a:off x="539545" y="5715744"/>
            <a:ext cx="8305800" cy="584775"/>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A miner died while he was working inside a hopper after a front-end loader dumped stone into the hopper. </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22889947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Seat Belts</a:t>
            </a:r>
          </a:p>
        </p:txBody>
      </p:sp>
      <p:sp>
        <p:nvSpPr>
          <p:cNvPr id="4" name="TextBox 3">
            <a:extLst>
              <a:ext uri="{FF2B5EF4-FFF2-40B4-BE49-F238E27FC236}">
                <a16:creationId xmlns:a16="http://schemas.microsoft.com/office/drawing/2014/main" id="{E47E4A5A-FFDA-3CEE-6EC3-12AC695D1781}"/>
              </a:ext>
            </a:extLst>
          </p:cNvPr>
          <p:cNvSpPr txBox="1"/>
          <p:nvPr/>
        </p:nvSpPr>
        <p:spPr>
          <a:xfrm>
            <a:off x="800100" y="1600200"/>
            <a:ext cx="7543800" cy="369332"/>
          </a:xfrm>
          <a:prstGeom prst="rect">
            <a:avLst/>
          </a:prstGeom>
          <a:noFill/>
        </p:spPr>
        <p:txBody>
          <a:bodyPr wrap="square">
            <a:spAutoFit/>
          </a:bodyPr>
          <a:lstStyle/>
          <a:p>
            <a:pPr algn="ctr"/>
            <a:r>
              <a:rPr lang="en-US" sz="1800" b="1" i="0" dirty="0">
                <a:effectLst/>
                <a:latin typeface="News Gothic MT" panose="020B0604020202020204" pitchFamily="34" charset="0"/>
              </a:rPr>
              <a:t>September 17, 2023: Fatality #33 – Powered Haulage</a:t>
            </a:r>
          </a:p>
        </p:txBody>
      </p:sp>
      <p:sp>
        <p:nvSpPr>
          <p:cNvPr id="6" name="TextBox 5">
            <a:extLst>
              <a:ext uri="{FF2B5EF4-FFF2-40B4-BE49-F238E27FC236}">
                <a16:creationId xmlns:a16="http://schemas.microsoft.com/office/drawing/2014/main" id="{A2A6D941-C5D7-BCC3-8ECC-3600D9B202E1}"/>
              </a:ext>
            </a:extLst>
          </p:cNvPr>
          <p:cNvSpPr txBox="1"/>
          <p:nvPr/>
        </p:nvSpPr>
        <p:spPr>
          <a:xfrm>
            <a:off x="609600" y="1969532"/>
            <a:ext cx="7924800" cy="369332"/>
          </a:xfrm>
          <a:prstGeom prst="rect">
            <a:avLst/>
          </a:prstGeom>
          <a:noFill/>
        </p:spPr>
        <p:txBody>
          <a:bodyPr wrap="square" rtlCol="0">
            <a:spAutoFit/>
          </a:bodyPr>
          <a:lstStyle/>
          <a:p>
            <a:pPr algn="ctr"/>
            <a:r>
              <a:rPr lang="en-US" b="1" dirty="0">
                <a:latin typeface="News Gothic MT" panose="020B0604020202020204" pitchFamily="34" charset="0"/>
              </a:rPr>
              <a:t>Nevada; One Year Task Experience</a:t>
            </a:r>
            <a:endParaRPr lang="en-US" b="1" i="0" dirty="0">
              <a:effectLst/>
              <a:latin typeface="News Gothic MT" panose="020B0604020202020204" pitchFamily="34" charset="0"/>
            </a:endParaRPr>
          </a:p>
        </p:txBody>
      </p:sp>
      <p:pic>
        <p:nvPicPr>
          <p:cNvPr id="7" name="Picture 2">
            <a:extLst>
              <a:ext uri="{FF2B5EF4-FFF2-40B4-BE49-F238E27FC236}">
                <a16:creationId xmlns:a16="http://schemas.microsoft.com/office/drawing/2014/main" id="{267E42C3-F953-7FB4-9172-BF2AB932C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40852"/>
            <a:ext cx="6430297" cy="35666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DBE5092-C4E4-DBB5-FFF5-BBCDFCBC379B}"/>
              </a:ext>
            </a:extLst>
          </p:cNvPr>
          <p:cNvSpPr txBox="1"/>
          <p:nvPr/>
        </p:nvSpPr>
        <p:spPr>
          <a:xfrm>
            <a:off x="395747" y="5907504"/>
            <a:ext cx="8686801" cy="830997"/>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a:t>
            </a:r>
            <a:r>
              <a:rPr lang="en-US" sz="1600" dirty="0">
                <a:latin typeface="Neue Haas Grotesk Text Pro" panose="020B0504020202020204" pitchFamily="34" charset="0"/>
              </a:rPr>
              <a:t>A miner died after the service truck he was operating rolled over and he was ejected. The passenger was wearing his seat belt and received injuries but was treated and released from the hospital. </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19822860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Prevention!!</a:t>
            </a:r>
          </a:p>
        </p:txBody>
      </p:sp>
      <p:sp>
        <p:nvSpPr>
          <p:cNvPr id="5" name="TextBox 4">
            <a:extLst>
              <a:ext uri="{FF2B5EF4-FFF2-40B4-BE49-F238E27FC236}">
                <a16:creationId xmlns:a16="http://schemas.microsoft.com/office/drawing/2014/main" id="{4F87F7FD-379F-E1ED-1698-1F6DDE063422}"/>
              </a:ext>
            </a:extLst>
          </p:cNvPr>
          <p:cNvSpPr txBox="1"/>
          <p:nvPr/>
        </p:nvSpPr>
        <p:spPr>
          <a:xfrm>
            <a:off x="152400" y="1600200"/>
            <a:ext cx="2743200" cy="467629"/>
          </a:xfrm>
          <a:prstGeom prst="rect">
            <a:avLst/>
          </a:prstGeom>
          <a:noFill/>
        </p:spPr>
        <p:txBody>
          <a:bodyPr wrap="square">
            <a:spAutoFit/>
          </a:bodyPr>
          <a:lstStyle/>
          <a:p>
            <a:pPr marL="0" marR="0">
              <a:lnSpc>
                <a:spcPct val="107000"/>
              </a:lnSpc>
              <a:spcBef>
                <a:spcPts val="0"/>
              </a:spcBef>
              <a:spcAft>
                <a:spcPts val="1200"/>
              </a:spcAft>
            </a:pPr>
            <a:r>
              <a:rPr lang="en-US" sz="24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Operators should: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8132B2B-3725-7F38-CDD1-7B1F47A01ABE}"/>
              </a:ext>
            </a:extLst>
          </p:cNvPr>
          <p:cNvSpPr txBox="1"/>
          <p:nvPr/>
        </p:nvSpPr>
        <p:spPr>
          <a:xfrm>
            <a:off x="457200" y="2047288"/>
            <a:ext cx="8229600"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Block machinery components against motion before beginning maintenance or repairs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A2115FD-C769-479B-BE9E-E8444612F0E9}"/>
              </a:ext>
            </a:extLst>
          </p:cNvPr>
          <p:cNvSpPr txBox="1"/>
          <p:nvPr/>
        </p:nvSpPr>
        <p:spPr>
          <a:xfrm>
            <a:off x="446598" y="2556650"/>
            <a:ext cx="8229600" cy="369332"/>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rgbClr val="212121"/>
                </a:solidFill>
                <a:effectLst/>
                <a:latin typeface="Helvetica" panose="020B0604020202020204" pitchFamily="34" charset="0"/>
                <a:ea typeface="Times New Roman" panose="02020603050405020304" pitchFamily="18" charset="0"/>
              </a:rPr>
              <a:t>Develop procedures for working safely in confined spaces</a:t>
            </a:r>
            <a:endParaRPr lang="en-US" dirty="0"/>
          </a:p>
        </p:txBody>
      </p:sp>
      <p:sp>
        <p:nvSpPr>
          <p:cNvPr id="14" name="TextBox 13">
            <a:extLst>
              <a:ext uri="{FF2B5EF4-FFF2-40B4-BE49-F238E27FC236}">
                <a16:creationId xmlns:a16="http://schemas.microsoft.com/office/drawing/2014/main" id="{32409D42-9670-BE6F-73CB-F7F406843967}"/>
              </a:ext>
            </a:extLst>
          </p:cNvPr>
          <p:cNvSpPr txBox="1"/>
          <p:nvPr/>
        </p:nvSpPr>
        <p:spPr>
          <a:xfrm>
            <a:off x="446598" y="2921822"/>
            <a:ext cx="7630602" cy="369332"/>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rgbClr val="212121"/>
                </a:solidFill>
                <a:effectLst/>
                <a:latin typeface="Helvetica" panose="020B0604020202020204" pitchFamily="34" charset="0"/>
                <a:ea typeface="Times New Roman" panose="02020603050405020304" pitchFamily="18" charset="0"/>
              </a:rPr>
              <a:t>Maintain</a:t>
            </a:r>
            <a:r>
              <a:rPr lang="en-US" sz="1800" b="1" kern="0" dirty="0">
                <a:solidFill>
                  <a:srgbClr val="212121"/>
                </a:solidFill>
                <a:effectLst/>
                <a:latin typeface="Helvetica" panose="020B0604020202020204" pitchFamily="34" charset="0"/>
                <a:ea typeface="Times New Roman" panose="02020603050405020304" pitchFamily="18" charset="0"/>
              </a:rPr>
              <a:t> </a:t>
            </a:r>
            <a:r>
              <a:rPr lang="en-US" sz="1800" kern="0" dirty="0">
                <a:solidFill>
                  <a:srgbClr val="212121"/>
                </a:solidFill>
                <a:effectLst/>
                <a:latin typeface="Helvetica" panose="020B0604020202020204" pitchFamily="34" charset="0"/>
                <a:ea typeface="Times New Roman" panose="02020603050405020304" pitchFamily="18" charset="0"/>
              </a:rPr>
              <a:t>control</a:t>
            </a:r>
            <a:r>
              <a:rPr lang="en-US" sz="1800" b="1" kern="0" dirty="0">
                <a:solidFill>
                  <a:srgbClr val="212121"/>
                </a:solidFill>
                <a:effectLst/>
                <a:latin typeface="Helvetica" panose="020B0604020202020204" pitchFamily="34" charset="0"/>
                <a:ea typeface="Times New Roman" panose="02020603050405020304" pitchFamily="18" charset="0"/>
              </a:rPr>
              <a:t> </a:t>
            </a:r>
            <a:r>
              <a:rPr lang="en-US" sz="1800" kern="0" dirty="0">
                <a:solidFill>
                  <a:srgbClr val="212121"/>
                </a:solidFill>
                <a:effectLst/>
                <a:latin typeface="Helvetica" panose="020B0604020202020204" pitchFamily="34" charset="0"/>
                <a:ea typeface="Times New Roman" panose="02020603050405020304" pitchFamily="18" charset="0"/>
              </a:rPr>
              <a:t>of equipment while it is in operation</a:t>
            </a:r>
            <a:endParaRPr lang="en-US" dirty="0"/>
          </a:p>
        </p:txBody>
      </p:sp>
      <p:sp>
        <p:nvSpPr>
          <p:cNvPr id="16" name="TextBox 15">
            <a:extLst>
              <a:ext uri="{FF2B5EF4-FFF2-40B4-BE49-F238E27FC236}">
                <a16:creationId xmlns:a16="http://schemas.microsoft.com/office/drawing/2014/main" id="{9CE06C1B-F4B6-5F88-3BD4-3A9FB14ED072}"/>
              </a:ext>
            </a:extLst>
          </p:cNvPr>
          <p:cNvSpPr txBox="1"/>
          <p:nvPr/>
        </p:nvSpPr>
        <p:spPr>
          <a:xfrm>
            <a:off x="446598" y="3291154"/>
            <a:ext cx="8468802"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Lock out, tag out, and block equipment from movement before performing maintenance or repairs.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9860E03-A557-7122-BB95-4C3286205194}"/>
              </a:ext>
            </a:extLst>
          </p:cNvPr>
          <p:cNvSpPr txBox="1"/>
          <p:nvPr/>
        </p:nvSpPr>
        <p:spPr>
          <a:xfrm>
            <a:off x="446598" y="3901578"/>
            <a:ext cx="8468802"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Replace guarding/grating that protects temporary access openings as soon as completing work.</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B9CD47C-3442-1ADF-5166-38B854162A43}"/>
              </a:ext>
            </a:extLst>
          </p:cNvPr>
          <p:cNvSpPr txBox="1"/>
          <p:nvPr/>
        </p:nvSpPr>
        <p:spPr>
          <a:xfrm>
            <a:off x="457200" y="4432493"/>
            <a:ext cx="8534400" cy="86690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Always wear a seatbelt when operating mobile equipment. Monitor work activities routinely to ensure miners wear seatbelts and follow safe work procedures.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6F6D81E-8A64-84CF-55F3-6CAE67D8EF51}"/>
              </a:ext>
            </a:extLst>
          </p:cNvPr>
          <p:cNvSpPr txBox="1"/>
          <p:nvPr/>
        </p:nvSpPr>
        <p:spPr>
          <a:xfrm>
            <a:off x="457200" y="5219327"/>
            <a:ext cx="8218998"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Provide fall protection where there is a danger of falling and train miners on its proper use.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418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Prevention!!</a:t>
            </a:r>
          </a:p>
        </p:txBody>
      </p:sp>
      <p:sp>
        <p:nvSpPr>
          <p:cNvPr id="5" name="TextBox 4">
            <a:extLst>
              <a:ext uri="{FF2B5EF4-FFF2-40B4-BE49-F238E27FC236}">
                <a16:creationId xmlns:a16="http://schemas.microsoft.com/office/drawing/2014/main" id="{4F87F7FD-379F-E1ED-1698-1F6DDE063422}"/>
              </a:ext>
            </a:extLst>
          </p:cNvPr>
          <p:cNvSpPr txBox="1"/>
          <p:nvPr/>
        </p:nvSpPr>
        <p:spPr>
          <a:xfrm>
            <a:off x="152400" y="1600200"/>
            <a:ext cx="2743200" cy="467629"/>
          </a:xfrm>
          <a:prstGeom prst="rect">
            <a:avLst/>
          </a:prstGeom>
          <a:noFill/>
        </p:spPr>
        <p:txBody>
          <a:bodyPr wrap="square">
            <a:spAutoFit/>
          </a:bodyPr>
          <a:lstStyle/>
          <a:p>
            <a:pPr marL="0" marR="0">
              <a:lnSpc>
                <a:spcPct val="107000"/>
              </a:lnSpc>
              <a:spcBef>
                <a:spcPts val="0"/>
              </a:spcBef>
              <a:spcAft>
                <a:spcPts val="1200"/>
              </a:spcAft>
            </a:pPr>
            <a:r>
              <a:rPr lang="en-US" sz="24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Workplace Exams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BE65B2C-F140-D7EC-A34D-5EDC03D15467}"/>
              </a:ext>
            </a:extLst>
          </p:cNvPr>
          <p:cNvSpPr txBox="1"/>
          <p:nvPr/>
        </p:nvSpPr>
        <p:spPr>
          <a:xfrm>
            <a:off x="152400" y="3627771"/>
            <a:ext cx="4495800" cy="467629"/>
          </a:xfrm>
          <a:prstGeom prst="rect">
            <a:avLst/>
          </a:prstGeom>
          <a:noFill/>
        </p:spPr>
        <p:txBody>
          <a:bodyPr wrap="square">
            <a:spAutoFit/>
          </a:bodyPr>
          <a:lstStyle/>
          <a:p>
            <a:pPr marL="0" marR="0">
              <a:lnSpc>
                <a:spcPct val="107000"/>
              </a:lnSpc>
              <a:spcBef>
                <a:spcPts val="0"/>
              </a:spcBef>
              <a:spcAft>
                <a:spcPts val="1200"/>
              </a:spcAft>
            </a:pPr>
            <a:r>
              <a:rPr lang="en-US" sz="24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Training…Training…Training…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F745B6E-A140-D283-6E31-5288FC63D3A2}"/>
              </a:ext>
            </a:extLst>
          </p:cNvPr>
          <p:cNvSpPr txBox="1"/>
          <p:nvPr/>
        </p:nvSpPr>
        <p:spPr>
          <a:xfrm>
            <a:off x="152400" y="2041987"/>
            <a:ext cx="8763000" cy="353943"/>
          </a:xfrm>
          <a:prstGeom prst="rect">
            <a:avLst/>
          </a:prstGeom>
          <a:noFill/>
        </p:spPr>
        <p:txBody>
          <a:bodyPr wrap="square">
            <a:spAutoFit/>
          </a:bodyPr>
          <a:lstStyle/>
          <a:p>
            <a:pPr marL="342900" marR="0" lvl="0" indent="-342900" fontAlgn="t">
              <a:lnSpc>
                <a:spcPts val="1950"/>
              </a:lnSpc>
              <a:spcBef>
                <a:spcPts val="0"/>
              </a:spcBef>
              <a:spcAft>
                <a:spcPts val="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Conduct workplace examinations and immediately correct any unsafe conditions.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75D73F-011A-CE5A-8BD4-A856317F8B74}"/>
              </a:ext>
            </a:extLst>
          </p:cNvPr>
          <p:cNvSpPr txBox="1"/>
          <p:nvPr/>
        </p:nvSpPr>
        <p:spPr>
          <a:xfrm>
            <a:off x="152400" y="2385991"/>
            <a:ext cx="8915400"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Examine ground conditions before beginning work and remain alert as conditions change throughout the shift.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8B7D445-D44F-2903-FFD7-C6B8AF521E2C}"/>
              </a:ext>
            </a:extLst>
          </p:cNvPr>
          <p:cNvSpPr txBox="1"/>
          <p:nvPr/>
        </p:nvSpPr>
        <p:spPr>
          <a:xfrm>
            <a:off x="152400" y="4095400"/>
            <a:ext cx="8534400" cy="369332"/>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rgbClr val="212121"/>
                </a:solidFill>
                <a:effectLst/>
                <a:latin typeface="Helvetica" panose="020B0604020202020204" pitchFamily="34" charset="0"/>
                <a:ea typeface="Times New Roman" panose="02020603050405020304" pitchFamily="18" charset="0"/>
              </a:rPr>
              <a:t>Task train equipment operators on the operation of machinery</a:t>
            </a:r>
            <a:endParaRPr lang="en-US" dirty="0"/>
          </a:p>
        </p:txBody>
      </p:sp>
      <p:sp>
        <p:nvSpPr>
          <p:cNvPr id="15" name="TextBox 14">
            <a:extLst>
              <a:ext uri="{FF2B5EF4-FFF2-40B4-BE49-F238E27FC236}">
                <a16:creationId xmlns:a16="http://schemas.microsoft.com/office/drawing/2014/main" id="{392D58D4-D150-E74F-FD12-0002D5ABE019}"/>
              </a:ext>
            </a:extLst>
          </p:cNvPr>
          <p:cNvSpPr txBox="1"/>
          <p:nvPr/>
        </p:nvSpPr>
        <p:spPr>
          <a:xfrm>
            <a:off x="152400" y="4411178"/>
            <a:ext cx="8763000" cy="610424"/>
          </a:xfrm>
          <a:prstGeom prst="rect">
            <a:avLst/>
          </a:prstGeom>
          <a:noFill/>
        </p:spPr>
        <p:txBody>
          <a:bodyPr wrap="square">
            <a:spAutoFit/>
          </a:bodyPr>
          <a:lstStyle/>
          <a:p>
            <a:pPr marL="342900" marR="0" lvl="0" indent="-342900" fontAlgn="t">
              <a:lnSpc>
                <a:spcPts val="1950"/>
              </a:lnSpc>
              <a:spcBef>
                <a:spcPts val="0"/>
              </a:spcBef>
              <a:spcAft>
                <a:spcPts val="300"/>
              </a:spcAft>
              <a:buSzPts val="1000"/>
              <a:buFont typeface="Symbol" panose="05050102010706020507" pitchFamily="18" charset="2"/>
              <a:buChar char=""/>
              <a:tabLst>
                <a:tab pos="457200" algn="l"/>
              </a:tabLst>
            </a:pPr>
            <a:r>
              <a:rPr lang="en-US" sz="1800" kern="0" dirty="0">
                <a:solidFill>
                  <a:srgbClr val="212121"/>
                </a:solidFill>
                <a:effectLst/>
                <a:latin typeface="Helvetica" panose="020B0604020202020204" pitchFamily="34" charset="0"/>
                <a:ea typeface="Times New Roman" panose="02020603050405020304" pitchFamily="18" charset="0"/>
                <a:cs typeface="Times New Roman" panose="02020603050405020304" pitchFamily="18" charset="0"/>
              </a:rPr>
              <a:t>Train miners on the equipment they operate, including safe work procedures, and to identify and report hazards.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A6B2141-1D5C-E377-E2B4-518AA0040041}"/>
              </a:ext>
            </a:extLst>
          </p:cNvPr>
          <p:cNvSpPr txBox="1"/>
          <p:nvPr/>
        </p:nvSpPr>
        <p:spPr>
          <a:xfrm>
            <a:off x="152400" y="4917386"/>
            <a:ext cx="8229600" cy="369332"/>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rgbClr val="212121"/>
                </a:solidFill>
                <a:effectLst/>
                <a:latin typeface="Helvetica" panose="020B0604020202020204" pitchFamily="34" charset="0"/>
                <a:ea typeface="Times New Roman" panose="02020603050405020304" pitchFamily="18" charset="0"/>
              </a:rPr>
              <a:t>Train miners in the safe performance of their tasks</a:t>
            </a:r>
            <a:endParaRPr lang="en-US" dirty="0"/>
          </a:p>
        </p:txBody>
      </p:sp>
      <p:sp>
        <p:nvSpPr>
          <p:cNvPr id="4" name="TextBox 3">
            <a:extLst>
              <a:ext uri="{FF2B5EF4-FFF2-40B4-BE49-F238E27FC236}">
                <a16:creationId xmlns:a16="http://schemas.microsoft.com/office/drawing/2014/main" id="{D12B6CCC-E435-82B6-D4A5-DDF7B5C6310F}"/>
              </a:ext>
            </a:extLst>
          </p:cNvPr>
          <p:cNvSpPr txBox="1"/>
          <p:nvPr/>
        </p:nvSpPr>
        <p:spPr>
          <a:xfrm>
            <a:off x="152400" y="5257800"/>
            <a:ext cx="8229600" cy="369332"/>
          </a:xfrm>
          <a:prstGeom prst="rect">
            <a:avLst/>
          </a:prstGeom>
          <a:noFill/>
        </p:spPr>
        <p:txBody>
          <a:bodyPr wrap="square">
            <a:spAutoFit/>
          </a:bodyPr>
          <a:lstStyle/>
          <a:p>
            <a:pPr marL="285750" indent="-285750">
              <a:buFont typeface="Arial" panose="020B0604020202020204" pitchFamily="34" charset="0"/>
              <a:buChar char="•"/>
            </a:pPr>
            <a:r>
              <a:rPr lang="en-US" kern="0" dirty="0">
                <a:solidFill>
                  <a:srgbClr val="212121"/>
                </a:solidFill>
                <a:latin typeface="Helvetica" panose="020B0604020202020204" pitchFamily="34" charset="0"/>
                <a:ea typeface="Times New Roman" panose="02020603050405020304" pitchFamily="18" charset="0"/>
              </a:rPr>
              <a:t>Review and train miners on new and changes to regular tasks</a:t>
            </a:r>
            <a:endParaRPr lang="en-US" dirty="0"/>
          </a:p>
        </p:txBody>
      </p:sp>
    </p:spTree>
    <p:extLst>
      <p:ext uri="{BB962C8B-B14F-4D97-AF65-F5344CB8AC3E}">
        <p14:creationId xmlns:p14="http://schemas.microsoft.com/office/powerpoint/2010/main" val="578257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The Mining Industry in State</a:t>
            </a:r>
          </a:p>
        </p:txBody>
      </p:sp>
      <p:sp>
        <p:nvSpPr>
          <p:cNvPr id="5" name="TextBox 4">
            <a:extLst>
              <a:ext uri="{FF2B5EF4-FFF2-40B4-BE49-F238E27FC236}">
                <a16:creationId xmlns:a16="http://schemas.microsoft.com/office/drawing/2014/main" id="{5F4856FA-24C3-68B3-F48E-3D37DE17D186}"/>
              </a:ext>
            </a:extLst>
          </p:cNvPr>
          <p:cNvSpPr txBox="1"/>
          <p:nvPr/>
        </p:nvSpPr>
        <p:spPr>
          <a:xfrm>
            <a:off x="449580" y="1676400"/>
            <a:ext cx="822960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Top 10 Regulations Cited by Lansing Field Office</a:t>
            </a:r>
          </a:p>
        </p:txBody>
      </p:sp>
      <p:graphicFrame>
        <p:nvGraphicFramePr>
          <p:cNvPr id="4" name="Table 3">
            <a:extLst>
              <a:ext uri="{FF2B5EF4-FFF2-40B4-BE49-F238E27FC236}">
                <a16:creationId xmlns:a16="http://schemas.microsoft.com/office/drawing/2014/main" id="{7D7B58E4-D43A-E8CC-D921-0F7D8EF7BC1A}"/>
              </a:ext>
            </a:extLst>
          </p:cNvPr>
          <p:cNvGraphicFramePr>
            <a:graphicFrameLocks noGrp="1"/>
          </p:cNvGraphicFramePr>
          <p:nvPr>
            <p:extLst>
              <p:ext uri="{D42A27DB-BD31-4B8C-83A1-F6EECF244321}">
                <p14:modId xmlns:p14="http://schemas.microsoft.com/office/powerpoint/2010/main" val="2805953783"/>
              </p:ext>
            </p:extLst>
          </p:nvPr>
        </p:nvGraphicFramePr>
        <p:xfrm>
          <a:off x="762000" y="2590800"/>
          <a:ext cx="7848601" cy="4250582"/>
        </p:xfrm>
        <a:graphic>
          <a:graphicData uri="http://schemas.openxmlformats.org/drawingml/2006/table">
            <a:tbl>
              <a:tblPr firstRow="1" firstCol="1" bandRow="1">
                <a:tableStyleId>{5C22544A-7EE6-4342-B048-85BDC9FD1C3A}</a:tableStyleId>
              </a:tblPr>
              <a:tblGrid>
                <a:gridCol w="1135970">
                  <a:extLst>
                    <a:ext uri="{9D8B030D-6E8A-4147-A177-3AD203B41FA5}">
                      <a16:colId xmlns:a16="http://schemas.microsoft.com/office/drawing/2014/main" val="2369811326"/>
                    </a:ext>
                  </a:extLst>
                </a:gridCol>
                <a:gridCol w="1226230">
                  <a:extLst>
                    <a:ext uri="{9D8B030D-6E8A-4147-A177-3AD203B41FA5}">
                      <a16:colId xmlns:a16="http://schemas.microsoft.com/office/drawing/2014/main" val="2268678218"/>
                    </a:ext>
                  </a:extLst>
                </a:gridCol>
                <a:gridCol w="5486401">
                  <a:extLst>
                    <a:ext uri="{9D8B030D-6E8A-4147-A177-3AD203B41FA5}">
                      <a16:colId xmlns:a16="http://schemas.microsoft.com/office/drawing/2014/main" val="4110534736"/>
                    </a:ext>
                  </a:extLst>
                </a:gridCol>
              </a:tblGrid>
              <a:tr h="441010">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 OF TOTAL</a:t>
                      </a:r>
                    </a:p>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CITATIONS</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30 CFR</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REGULATIONS</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62796775"/>
                  </a:ext>
                </a:extLst>
              </a:tr>
              <a:tr h="238424">
                <a:tc>
                  <a:txBody>
                    <a:bodyPr/>
                    <a:lstStyle/>
                    <a:p>
                      <a:pPr marL="0" marR="0" algn="ctr">
                        <a:lnSpc>
                          <a:spcPct val="107000"/>
                        </a:lnSpc>
                        <a:spcBef>
                          <a:spcPts val="0"/>
                        </a:spcBef>
                        <a:spcAft>
                          <a:spcPts val="800"/>
                        </a:spcAft>
                      </a:pPr>
                      <a:r>
                        <a:rPr lang="en-US" sz="1200" kern="100" dirty="0">
                          <a:effectLst/>
                          <a:latin typeface="Arial" panose="020B0604020202020204" pitchFamily="34" charset="0"/>
                          <a:cs typeface="Arial" panose="020B0604020202020204" pitchFamily="34" charset="0"/>
                        </a:rPr>
                        <a:t>6.90%</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56.20003(a)</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Workplaces, passageways, storerooms, and service rooms shall be kept clean and orderly</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3276437"/>
                  </a:ext>
                </a:extLst>
              </a:tr>
              <a:tr h="422210">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5.20%</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56.14112(b)</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Guards securely in place while machine is operated except when testing, adjusting can’t do with guard in place</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8805850"/>
                  </a:ext>
                </a:extLst>
              </a:tr>
              <a:tr h="422210">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56.12004</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Electrical conductors’ sufficient size &amp; current carrying capacity - exposed to mechanical damage protected</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59985798"/>
                  </a:ext>
                </a:extLst>
              </a:tr>
              <a:tr h="422210">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56.14107(a)</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Moving machine parts guarded to protect persons from contacting moving machine parts that can cause injury</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3146988"/>
                  </a:ext>
                </a:extLst>
              </a:tr>
              <a:tr h="422210">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2.90%</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50.30(a)</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Submission of 7000-2 form - Quarterly Employment Form within 15 days after end of each calendar quarter</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71549592"/>
                  </a:ext>
                </a:extLst>
              </a:tr>
              <a:tr h="422210">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2.80%</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56.14132(a)</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Manually operated horns other audible warning devices provided on self- propelled mobile equip - maintained</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73027953"/>
                  </a:ext>
                </a:extLst>
              </a:tr>
              <a:tr h="422210">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2.60%</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56.14100(b)</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Defects on any equipment, machinery, &amp; tools that affect safety - corrected in a timely manner</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3372726"/>
                  </a:ext>
                </a:extLst>
              </a:tr>
              <a:tr h="238424">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2.30%</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56.16005</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Compressed and liquid gas cylinders shall be secured in a safe manner</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3882428"/>
                  </a:ext>
                </a:extLst>
              </a:tr>
              <a:tr h="422210">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2.00%</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56.12032</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Inspection &amp; cover plates on electric equip &amp; junction boxes kept in place all times except during testing &amp; repairs</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60303026"/>
                  </a:ext>
                </a:extLst>
              </a:tr>
              <a:tr h="238424">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1.90%</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56.11012</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200" kern="100" dirty="0">
                          <a:effectLst/>
                          <a:latin typeface="Arial" panose="020B0604020202020204" pitchFamily="34" charset="0"/>
                          <a:cs typeface="Arial" panose="020B0604020202020204" pitchFamily="34" charset="0"/>
                        </a:rPr>
                        <a:t>Protection for openings around travel ways</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7220925"/>
                  </a:ext>
                </a:extLst>
              </a:tr>
            </a:tbl>
          </a:graphicData>
        </a:graphic>
      </p:graphicFrame>
    </p:spTree>
    <p:extLst>
      <p:ext uri="{BB962C8B-B14F-4D97-AF65-F5344CB8AC3E}">
        <p14:creationId xmlns:p14="http://schemas.microsoft.com/office/powerpoint/2010/main" val="1551605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HQ updates</a:t>
            </a:r>
          </a:p>
        </p:txBody>
      </p:sp>
      <p:sp>
        <p:nvSpPr>
          <p:cNvPr id="7" name="TextBox 6">
            <a:extLst>
              <a:ext uri="{FF2B5EF4-FFF2-40B4-BE49-F238E27FC236}">
                <a16:creationId xmlns:a16="http://schemas.microsoft.com/office/drawing/2014/main" id="{CEDAFC64-40F5-7376-E50F-F6B6A52F42A2}"/>
              </a:ext>
            </a:extLst>
          </p:cNvPr>
          <p:cNvSpPr txBox="1"/>
          <p:nvPr/>
        </p:nvSpPr>
        <p:spPr>
          <a:xfrm>
            <a:off x="2190750" y="1981200"/>
            <a:ext cx="4762500" cy="646331"/>
          </a:xfrm>
          <a:prstGeom prst="rect">
            <a:avLst/>
          </a:prstGeom>
          <a:noFill/>
        </p:spPr>
        <p:txBody>
          <a:bodyPr wrap="square" rtlCol="0">
            <a:spAutoFit/>
          </a:bodyPr>
          <a:lstStyle/>
          <a:p>
            <a:r>
              <a:rPr lang="en-US" dirty="0"/>
              <a:t>Waiting on possible info from HQ on activity updates – Slides will be added as needed.</a:t>
            </a:r>
          </a:p>
        </p:txBody>
      </p:sp>
    </p:spTree>
    <p:extLst>
      <p:ext uri="{BB962C8B-B14F-4D97-AF65-F5344CB8AC3E}">
        <p14:creationId xmlns:p14="http://schemas.microsoft.com/office/powerpoint/2010/main" val="3629952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pPr algn="ctr"/>
            <a:r>
              <a:rPr lang="en-US" sz="4000" dirty="0">
                <a:latin typeface="+mn-lt"/>
              </a:rPr>
              <a:t>MSHA</a:t>
            </a:r>
            <a:br>
              <a:rPr lang="en-US" sz="4000" dirty="0">
                <a:latin typeface="+mn-lt"/>
              </a:rPr>
            </a:br>
            <a:endParaRPr lang="en-US" sz="4000" dirty="0"/>
          </a:p>
        </p:txBody>
      </p:sp>
      <p:pic>
        <p:nvPicPr>
          <p:cNvPr id="6" name="Content Placeholder 5" descr="Shape&#10;&#10;Description automatically generated">
            <a:extLst>
              <a:ext uri="{FF2B5EF4-FFF2-40B4-BE49-F238E27FC236}">
                <a16:creationId xmlns:a16="http://schemas.microsoft.com/office/drawing/2014/main" id="{C38E4571-AC8E-51AD-7F12-53620D25F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748753"/>
            <a:ext cx="6477000" cy="4804447"/>
          </a:xfrm>
        </p:spPr>
      </p:pic>
    </p:spTree>
    <p:extLst>
      <p:ext uri="{BB962C8B-B14F-4D97-AF65-F5344CB8AC3E}">
        <p14:creationId xmlns:p14="http://schemas.microsoft.com/office/powerpoint/2010/main" val="1729563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Questions</a:t>
            </a:r>
            <a:endParaRPr lang="en-US" sz="2200" dirty="0"/>
          </a:p>
        </p:txBody>
      </p:sp>
      <p:sp>
        <p:nvSpPr>
          <p:cNvPr id="5" name="Content Placeholder 4"/>
          <p:cNvSpPr>
            <a:spLocks noGrp="1"/>
          </p:cNvSpPr>
          <p:nvPr>
            <p:ph idx="1"/>
          </p:nvPr>
        </p:nvSpPr>
        <p:spPr>
          <a:xfrm>
            <a:off x="457200" y="1524001"/>
            <a:ext cx="8229600" cy="4876800"/>
          </a:xfrm>
        </p:spPr>
        <p:txBody>
          <a:bodyPr anchor="ctr"/>
          <a:lstStyle/>
          <a:p>
            <a:pPr marL="118872" indent="0" algn="ctr">
              <a:buNone/>
            </a:pPr>
            <a:r>
              <a:rPr lang="en-US" dirty="0"/>
              <a:t>Thank you!</a:t>
            </a:r>
          </a:p>
          <a:p>
            <a:pPr marL="118872" indent="0" algn="ctr">
              <a:buNone/>
            </a:pPr>
            <a:endParaRPr lang="en-US" dirty="0"/>
          </a:p>
          <a:p>
            <a:pPr marL="118872" indent="0" algn="ctr">
              <a:buNone/>
            </a:pPr>
            <a:r>
              <a:rPr lang="en-US" dirty="0"/>
              <a:t>For additional information please go to:</a:t>
            </a:r>
          </a:p>
          <a:p>
            <a:pPr marL="118872" indent="0" algn="ctr">
              <a:buNone/>
            </a:pPr>
            <a:r>
              <a:rPr lang="en-US" dirty="0"/>
              <a:t>www.msha.gov</a:t>
            </a:r>
          </a:p>
        </p:txBody>
      </p:sp>
    </p:spTree>
    <p:extLst>
      <p:ext uri="{BB962C8B-B14F-4D97-AF65-F5344CB8AC3E}">
        <p14:creationId xmlns:p14="http://schemas.microsoft.com/office/powerpoint/2010/main" val="2545335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Fatals 2023</a:t>
            </a:r>
          </a:p>
        </p:txBody>
      </p:sp>
      <p:sp>
        <p:nvSpPr>
          <p:cNvPr id="3" name="Content Placeholder 2"/>
          <p:cNvSpPr>
            <a:spLocks noGrp="1"/>
          </p:cNvSpPr>
          <p:nvPr>
            <p:ph idx="1"/>
          </p:nvPr>
        </p:nvSpPr>
        <p:spPr/>
        <p:txBody>
          <a:bodyPr rtlCol="0">
            <a:normAutofit fontScale="92500" lnSpcReduction="20000"/>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of 12/31/2023:</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have been 40 Fatal accidents;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occurred on Jan 4</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Latest on Dec 14</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8-underground, 32-Surface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31-MNM, 9-Coal</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Classifications of Accidents</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3-Electrical</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2-Fall/Slide of materials</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2-Fall of face/Rib/Highwall</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1-Fall of roof or Back</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10-Powered Haulage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16-Machinery</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3-Slip/Fall of person</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2-Other</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1-Handling of Materials</a:t>
            </a:r>
            <a:endParaRPr lang="en-US" dirty="0"/>
          </a:p>
        </p:txBody>
      </p:sp>
    </p:spTree>
    <p:extLst>
      <p:ext uri="{BB962C8B-B14F-4D97-AF65-F5344CB8AC3E}">
        <p14:creationId xmlns:p14="http://schemas.microsoft.com/office/powerpoint/2010/main" val="938883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Fatals 2024</a:t>
            </a:r>
          </a:p>
        </p:txBody>
      </p:sp>
      <p:sp>
        <p:nvSpPr>
          <p:cNvPr id="3" name="Content Placeholder 2"/>
          <p:cNvSpPr>
            <a:spLocks noGrp="1"/>
          </p:cNvSpPr>
          <p:nvPr>
            <p:ph idx="1"/>
          </p:nvPr>
        </p:nvSpPr>
        <p:spPr/>
        <p:txBody>
          <a:bodyPr rtlCol="0">
            <a:norm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of 02/14/2024:</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has been 2 Fatal accidents</a:t>
            </a:r>
          </a:p>
          <a:p>
            <a:pPr marL="0" marR="0" indent="0">
              <a:lnSpc>
                <a:spcPct val="107000"/>
              </a:lnSpc>
              <a:spcBef>
                <a:spcPts val="0"/>
              </a:spcBef>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latin typeface="Calibri" panose="020F0502020204030204" pitchFamily="34" charset="0"/>
                <a:ea typeface="Calibri" panose="020F0502020204030204" pitchFamily="34" charset="0"/>
                <a:cs typeface="Times New Roman" panose="02020603050405020304" pitchFamily="18" charset="0"/>
              </a:rPr>
              <a:t>2</a:t>
            </a:r>
            <a:r>
              <a:rPr lang="en-US" sz="1800" kern="100">
                <a:effectLst/>
                <a:latin typeface="Calibri" panose="020F0502020204030204" pitchFamily="34" charset="0"/>
                <a:ea typeface="Calibri" panose="020F0502020204030204" pitchFamily="34" charset="0"/>
                <a:cs typeface="Times New Roman" panose="02020603050405020304" pitchFamily="18" charset="0"/>
              </a:rPr>
              <a:t>-Surface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latin typeface="Calibri" panose="020F0502020204030204" pitchFamily="34" charset="0"/>
                <a:ea typeface="Calibri" panose="020F0502020204030204" pitchFamily="34" charset="0"/>
                <a:cs typeface="Times New Roman" panose="02020603050405020304" pitchFamily="18" charset="0"/>
              </a:rPr>
              <a:t>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-MNM</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1-COAL</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Classifications of Accidents</a:t>
            </a:r>
          </a:p>
          <a:p>
            <a:pPr marL="0" marR="0" indent="0">
              <a:lnSpc>
                <a:spcPct val="107000"/>
              </a:lnSpc>
              <a:spcBef>
                <a:spcPts val="0"/>
              </a:spcBef>
              <a:spcAft>
                <a:spcPts val="80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2</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-Powered Haulage</a:t>
            </a:r>
          </a:p>
        </p:txBody>
      </p:sp>
    </p:spTree>
    <p:extLst>
      <p:ext uri="{BB962C8B-B14F-4D97-AF65-F5344CB8AC3E}">
        <p14:creationId xmlns:p14="http://schemas.microsoft.com/office/powerpoint/2010/main" val="26926825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Repair &amp; Maintenance</a:t>
            </a:r>
          </a:p>
        </p:txBody>
      </p:sp>
      <p:sp>
        <p:nvSpPr>
          <p:cNvPr id="8" name="TextBox 7">
            <a:extLst>
              <a:ext uri="{FF2B5EF4-FFF2-40B4-BE49-F238E27FC236}">
                <a16:creationId xmlns:a16="http://schemas.microsoft.com/office/drawing/2014/main" id="{1E1EB562-B20B-A754-529E-57C267222D61}"/>
              </a:ext>
            </a:extLst>
          </p:cNvPr>
          <p:cNvSpPr txBox="1"/>
          <p:nvPr/>
        </p:nvSpPr>
        <p:spPr>
          <a:xfrm>
            <a:off x="609600" y="1600200"/>
            <a:ext cx="7924800" cy="461665"/>
          </a:xfrm>
          <a:prstGeom prst="rect">
            <a:avLst/>
          </a:prstGeom>
          <a:noFill/>
        </p:spPr>
        <p:txBody>
          <a:bodyPr wrap="square" rtlCol="0">
            <a:spAutoFit/>
          </a:bodyPr>
          <a:lstStyle/>
          <a:p>
            <a:pPr algn="ctr"/>
            <a:r>
              <a:rPr lang="en-US" sz="2400" b="1" i="0" dirty="0">
                <a:effectLst/>
                <a:latin typeface="News Gothic MT" panose="020B0604020202020204" pitchFamily="34" charset="0"/>
              </a:rPr>
              <a:t>January 4, 2023:  Fatality #1 – Machinery</a:t>
            </a:r>
          </a:p>
        </p:txBody>
      </p:sp>
      <p:sp>
        <p:nvSpPr>
          <p:cNvPr id="9" name="TextBox 8">
            <a:extLst>
              <a:ext uri="{FF2B5EF4-FFF2-40B4-BE49-F238E27FC236}">
                <a16:creationId xmlns:a16="http://schemas.microsoft.com/office/drawing/2014/main" id="{70CD0CDD-428E-E5C6-EB9A-EFA0A9BB4450}"/>
              </a:ext>
            </a:extLst>
          </p:cNvPr>
          <p:cNvSpPr txBox="1"/>
          <p:nvPr/>
        </p:nvSpPr>
        <p:spPr>
          <a:xfrm>
            <a:off x="609600" y="2081437"/>
            <a:ext cx="7924800" cy="369332"/>
          </a:xfrm>
          <a:prstGeom prst="rect">
            <a:avLst/>
          </a:prstGeom>
          <a:noFill/>
        </p:spPr>
        <p:txBody>
          <a:bodyPr wrap="square" rtlCol="0">
            <a:spAutoFit/>
          </a:bodyPr>
          <a:lstStyle/>
          <a:p>
            <a:pPr algn="ctr"/>
            <a:r>
              <a:rPr lang="en-US" b="1" dirty="0">
                <a:latin typeface="News Gothic MT" panose="020B0604020202020204" pitchFamily="34" charset="0"/>
              </a:rPr>
              <a:t>Tennessee; Two Years of Task Experience</a:t>
            </a:r>
            <a:endParaRPr lang="en-US" b="1" i="0" dirty="0">
              <a:effectLst/>
              <a:latin typeface="News Gothic MT" panose="020B0604020202020204" pitchFamily="34" charset="0"/>
            </a:endParaRPr>
          </a:p>
        </p:txBody>
      </p:sp>
      <p:pic>
        <p:nvPicPr>
          <p:cNvPr id="10" name="Picture 2">
            <a:extLst>
              <a:ext uri="{FF2B5EF4-FFF2-40B4-BE49-F238E27FC236}">
                <a16:creationId xmlns:a16="http://schemas.microsoft.com/office/drawing/2014/main" id="{A3F01894-EDC7-6640-28B1-D2A964BA3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255" y="2452757"/>
            <a:ext cx="3675490" cy="31471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BDDC5F-E774-7AA5-17CC-02D323A3EFD1}"/>
              </a:ext>
            </a:extLst>
          </p:cNvPr>
          <p:cNvSpPr txBox="1"/>
          <p:nvPr/>
        </p:nvSpPr>
        <p:spPr>
          <a:xfrm>
            <a:off x="228600" y="5615135"/>
            <a:ext cx="8686800" cy="923330"/>
          </a:xfrm>
          <a:prstGeom prst="rect">
            <a:avLst/>
          </a:prstGeom>
          <a:noFill/>
        </p:spPr>
        <p:txBody>
          <a:bodyPr wrap="square">
            <a:spAutoFit/>
          </a:bodyPr>
          <a:lstStyle/>
          <a:p>
            <a:pPr algn="ctr" fontAlgn="base"/>
            <a:r>
              <a:rPr lang="en-US" sz="1800" b="0" i="0" dirty="0">
                <a:effectLst/>
                <a:latin typeface="Neue Haas Grotesk Text Pro" panose="020B0504020202020204" pitchFamily="34" charset="0"/>
              </a:rPr>
              <a:t>MINE FATALITY – On January 4, 2023, a miner was fatally injured while performing maintenance inside a jaw crusher. The pitman assembly (moving jaw) rotated, pinning the miner against the crusher housing.</a:t>
            </a:r>
          </a:p>
        </p:txBody>
      </p:sp>
    </p:spTree>
    <p:extLst>
      <p:ext uri="{BB962C8B-B14F-4D97-AF65-F5344CB8AC3E}">
        <p14:creationId xmlns:p14="http://schemas.microsoft.com/office/powerpoint/2010/main" val="68214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Weather Conditions</a:t>
            </a:r>
          </a:p>
        </p:txBody>
      </p:sp>
      <p:sp>
        <p:nvSpPr>
          <p:cNvPr id="3" name="TextBox 2">
            <a:extLst>
              <a:ext uri="{FF2B5EF4-FFF2-40B4-BE49-F238E27FC236}">
                <a16:creationId xmlns:a16="http://schemas.microsoft.com/office/drawing/2014/main" id="{886C61C1-4F2C-2DB6-DFED-63A9617E400B}"/>
              </a:ext>
            </a:extLst>
          </p:cNvPr>
          <p:cNvSpPr txBox="1"/>
          <p:nvPr/>
        </p:nvSpPr>
        <p:spPr>
          <a:xfrm>
            <a:off x="609600" y="1524000"/>
            <a:ext cx="7924800" cy="461665"/>
          </a:xfrm>
          <a:prstGeom prst="rect">
            <a:avLst/>
          </a:prstGeom>
          <a:noFill/>
        </p:spPr>
        <p:txBody>
          <a:bodyPr wrap="square" rtlCol="0">
            <a:spAutoFit/>
          </a:bodyPr>
          <a:lstStyle/>
          <a:p>
            <a:pPr algn="ctr"/>
            <a:r>
              <a:rPr lang="en-US" sz="2400" b="1" i="0" dirty="0">
                <a:effectLst/>
                <a:latin typeface="News Gothic MT" panose="020B0604020202020204" pitchFamily="34" charset="0"/>
              </a:rPr>
              <a:t>January 17, 2023: Fatality #2 – Powered Haulage</a:t>
            </a:r>
          </a:p>
        </p:txBody>
      </p:sp>
      <p:sp>
        <p:nvSpPr>
          <p:cNvPr id="4" name="TextBox 3">
            <a:extLst>
              <a:ext uri="{FF2B5EF4-FFF2-40B4-BE49-F238E27FC236}">
                <a16:creationId xmlns:a16="http://schemas.microsoft.com/office/drawing/2014/main" id="{16C4BFA6-3A17-896A-4A55-EF6709AE9B03}"/>
              </a:ext>
            </a:extLst>
          </p:cNvPr>
          <p:cNvSpPr txBox="1"/>
          <p:nvPr/>
        </p:nvSpPr>
        <p:spPr>
          <a:xfrm>
            <a:off x="609600" y="1985665"/>
            <a:ext cx="7924800" cy="369332"/>
          </a:xfrm>
          <a:prstGeom prst="rect">
            <a:avLst/>
          </a:prstGeom>
          <a:noFill/>
        </p:spPr>
        <p:txBody>
          <a:bodyPr wrap="square" rtlCol="0">
            <a:spAutoFit/>
          </a:bodyPr>
          <a:lstStyle/>
          <a:p>
            <a:pPr algn="ctr"/>
            <a:r>
              <a:rPr lang="en-US" b="1" dirty="0">
                <a:latin typeface="News Gothic MT" panose="020B0604020202020204" pitchFamily="34" charset="0"/>
              </a:rPr>
              <a:t>California; 19 Years of Task Experience</a:t>
            </a:r>
            <a:endParaRPr lang="en-US" b="1" i="0" dirty="0">
              <a:effectLst/>
              <a:latin typeface="News Gothic MT" panose="020B0604020202020204" pitchFamily="34" charset="0"/>
            </a:endParaRPr>
          </a:p>
        </p:txBody>
      </p:sp>
      <p:pic>
        <p:nvPicPr>
          <p:cNvPr id="5" name="Picture 2">
            <a:extLst>
              <a:ext uri="{FF2B5EF4-FFF2-40B4-BE49-F238E27FC236}">
                <a16:creationId xmlns:a16="http://schemas.microsoft.com/office/drawing/2014/main" id="{ABFECA75-7578-B2D4-2149-0C011755C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795" y="2484477"/>
            <a:ext cx="4316410" cy="3237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09B9BC-2639-7887-1730-0CD1D52AA7D2}"/>
              </a:ext>
            </a:extLst>
          </p:cNvPr>
          <p:cNvSpPr txBox="1"/>
          <p:nvPr/>
        </p:nvSpPr>
        <p:spPr>
          <a:xfrm>
            <a:off x="152400" y="5718629"/>
            <a:ext cx="8839200" cy="830997"/>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On January 17, 2023, a miner was fatally injured when his personal car collided with a customer truck. Both vehicles were traveling toward each other in opposite directions on an icy mine access road.</a:t>
            </a:r>
            <a:endParaRPr lang="en-US" b="1" i="0" dirty="0">
              <a:effectLst/>
              <a:latin typeface="Neue Haas Grotesk Text Pro" panose="020B0504020202020204" pitchFamily="34" charset="0"/>
            </a:endParaRPr>
          </a:p>
        </p:txBody>
      </p:sp>
    </p:spTree>
    <p:extLst>
      <p:ext uri="{BB962C8B-B14F-4D97-AF65-F5344CB8AC3E}">
        <p14:creationId xmlns:p14="http://schemas.microsoft.com/office/powerpoint/2010/main" val="2949109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Clean up</a:t>
            </a:r>
          </a:p>
        </p:txBody>
      </p:sp>
      <p:sp>
        <p:nvSpPr>
          <p:cNvPr id="7" name="TextBox 6">
            <a:extLst>
              <a:ext uri="{FF2B5EF4-FFF2-40B4-BE49-F238E27FC236}">
                <a16:creationId xmlns:a16="http://schemas.microsoft.com/office/drawing/2014/main" id="{43D7D8B5-8C98-60D3-6E50-188266CDB2A0}"/>
              </a:ext>
            </a:extLst>
          </p:cNvPr>
          <p:cNvSpPr txBox="1"/>
          <p:nvPr/>
        </p:nvSpPr>
        <p:spPr>
          <a:xfrm>
            <a:off x="609600" y="1752600"/>
            <a:ext cx="7924800" cy="461665"/>
          </a:xfrm>
          <a:prstGeom prst="rect">
            <a:avLst/>
          </a:prstGeom>
          <a:noFill/>
        </p:spPr>
        <p:txBody>
          <a:bodyPr wrap="square" rtlCol="0">
            <a:spAutoFit/>
          </a:bodyPr>
          <a:lstStyle/>
          <a:p>
            <a:pPr algn="ctr"/>
            <a:r>
              <a:rPr lang="en-US" sz="2400" b="1" i="0" dirty="0">
                <a:effectLst/>
                <a:latin typeface="News Gothic MT" panose="020B0604020202020204" pitchFamily="34" charset="0"/>
              </a:rPr>
              <a:t>January </a:t>
            </a:r>
            <a:r>
              <a:rPr lang="en-US" sz="2400" b="1" dirty="0">
                <a:latin typeface="News Gothic MT" panose="020B0604020202020204" pitchFamily="34" charset="0"/>
              </a:rPr>
              <a:t>30</a:t>
            </a:r>
            <a:r>
              <a:rPr lang="en-US" sz="2400" b="1" i="0" dirty="0">
                <a:effectLst/>
                <a:latin typeface="News Gothic MT" panose="020B0604020202020204" pitchFamily="34" charset="0"/>
              </a:rPr>
              <a:t>, 2023: Fatality #</a:t>
            </a:r>
            <a:r>
              <a:rPr lang="en-US" sz="2400" b="1" dirty="0">
                <a:latin typeface="News Gothic MT" panose="020B0604020202020204" pitchFamily="34" charset="0"/>
              </a:rPr>
              <a:t>6</a:t>
            </a:r>
            <a:r>
              <a:rPr lang="en-US" sz="2400" b="1" i="0" dirty="0">
                <a:effectLst/>
                <a:latin typeface="News Gothic MT" panose="020B0604020202020204" pitchFamily="34" charset="0"/>
              </a:rPr>
              <a:t> – </a:t>
            </a:r>
            <a:r>
              <a:rPr lang="en-US" sz="2400" b="1" dirty="0">
                <a:latin typeface="News Gothic MT" panose="020B0604020202020204" pitchFamily="34" charset="0"/>
              </a:rPr>
              <a:t>Fall of Person</a:t>
            </a:r>
            <a:endParaRPr lang="en-US" sz="2400" b="1" i="0" dirty="0">
              <a:effectLst/>
              <a:latin typeface="News Gothic MT" panose="020B0604020202020204" pitchFamily="34" charset="0"/>
            </a:endParaRPr>
          </a:p>
        </p:txBody>
      </p:sp>
      <p:sp>
        <p:nvSpPr>
          <p:cNvPr id="8" name="TextBox 7">
            <a:extLst>
              <a:ext uri="{FF2B5EF4-FFF2-40B4-BE49-F238E27FC236}">
                <a16:creationId xmlns:a16="http://schemas.microsoft.com/office/drawing/2014/main" id="{6B9959E6-0DEE-CFB9-49CA-63811120DF50}"/>
              </a:ext>
            </a:extLst>
          </p:cNvPr>
          <p:cNvSpPr txBox="1"/>
          <p:nvPr/>
        </p:nvSpPr>
        <p:spPr>
          <a:xfrm>
            <a:off x="611588" y="2219174"/>
            <a:ext cx="7924800" cy="369332"/>
          </a:xfrm>
          <a:prstGeom prst="rect">
            <a:avLst/>
          </a:prstGeom>
          <a:noFill/>
        </p:spPr>
        <p:txBody>
          <a:bodyPr wrap="square" rtlCol="0">
            <a:spAutoFit/>
          </a:bodyPr>
          <a:lstStyle/>
          <a:p>
            <a:pPr algn="ctr"/>
            <a:r>
              <a:rPr lang="en-US" b="1" dirty="0">
                <a:latin typeface="News Gothic MT" panose="020B0604020202020204" pitchFamily="34" charset="0"/>
              </a:rPr>
              <a:t>Missouri; Half a Year of Task Experience</a:t>
            </a:r>
            <a:endParaRPr lang="en-US" b="1" i="0" dirty="0">
              <a:effectLst/>
              <a:latin typeface="News Gothic MT" panose="020B0604020202020204" pitchFamily="34" charset="0"/>
            </a:endParaRPr>
          </a:p>
        </p:txBody>
      </p:sp>
      <p:pic>
        <p:nvPicPr>
          <p:cNvPr id="9" name="Picture 2">
            <a:extLst>
              <a:ext uri="{FF2B5EF4-FFF2-40B4-BE49-F238E27FC236}">
                <a16:creationId xmlns:a16="http://schemas.microsoft.com/office/drawing/2014/main" id="{E4BBA8D2-CE1C-BD4C-46CD-13E6B9B74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236" y="2588506"/>
            <a:ext cx="4703528" cy="29740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32588D-4EC4-AF5C-C5AD-B1D1471877AE}"/>
              </a:ext>
            </a:extLst>
          </p:cNvPr>
          <p:cNvSpPr txBox="1"/>
          <p:nvPr/>
        </p:nvSpPr>
        <p:spPr>
          <a:xfrm>
            <a:off x="76200" y="5638800"/>
            <a:ext cx="8991600" cy="1477328"/>
          </a:xfrm>
          <a:prstGeom prst="rect">
            <a:avLst/>
          </a:prstGeom>
          <a:noFill/>
        </p:spPr>
        <p:txBody>
          <a:bodyPr wrap="square">
            <a:spAutoFit/>
          </a:bodyPr>
          <a:lstStyle/>
          <a:p>
            <a:pPr algn="ctr" fontAlgn="base"/>
            <a:r>
              <a:rPr lang="en-US" sz="1800" b="0" i="0" dirty="0">
                <a:effectLst/>
                <a:latin typeface="Neue Haas Grotesk Text Pro" panose="020B0504020202020204" pitchFamily="34" charset="0"/>
              </a:rPr>
              <a:t>MINE FATALITY – On January 30, 2023, a miner died while troubleshooting a belt conveyor when he fell through a 37-inch-long by 34-inch-wide hole created by the removal of a section of grating.  The miner fell approximately 35 feet from the catwalk to the ground below.</a:t>
            </a:r>
            <a:br>
              <a:rPr lang="en-US" sz="1800" b="0" i="0" dirty="0">
                <a:effectLst/>
                <a:latin typeface="Neue Haas Grotesk Text Pro" panose="020B0504020202020204" pitchFamily="34" charset="0"/>
              </a:rPr>
            </a:br>
            <a:endParaRPr lang="en-US" sz="1800" b="1" i="0" dirty="0">
              <a:effectLst/>
              <a:latin typeface="Neue Haas Grotesk Text Pro" panose="020B0504020202020204" pitchFamily="34" charset="0"/>
            </a:endParaRPr>
          </a:p>
        </p:txBody>
      </p:sp>
    </p:spTree>
    <p:extLst>
      <p:ext uri="{BB962C8B-B14F-4D97-AF65-F5344CB8AC3E}">
        <p14:creationId xmlns:p14="http://schemas.microsoft.com/office/powerpoint/2010/main" val="9625901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Berm Maintenance</a:t>
            </a:r>
          </a:p>
        </p:txBody>
      </p:sp>
      <p:sp>
        <p:nvSpPr>
          <p:cNvPr id="4" name="TextBox 3">
            <a:extLst>
              <a:ext uri="{FF2B5EF4-FFF2-40B4-BE49-F238E27FC236}">
                <a16:creationId xmlns:a16="http://schemas.microsoft.com/office/drawing/2014/main" id="{7B1F3130-FDC4-4CA3-2C03-9F38FD770996}"/>
              </a:ext>
            </a:extLst>
          </p:cNvPr>
          <p:cNvSpPr txBox="1"/>
          <p:nvPr/>
        </p:nvSpPr>
        <p:spPr>
          <a:xfrm>
            <a:off x="1143000" y="1600200"/>
            <a:ext cx="6858000" cy="369332"/>
          </a:xfrm>
          <a:prstGeom prst="rect">
            <a:avLst/>
          </a:prstGeom>
          <a:noFill/>
        </p:spPr>
        <p:txBody>
          <a:bodyPr wrap="square">
            <a:spAutoFit/>
          </a:bodyPr>
          <a:lstStyle/>
          <a:p>
            <a:pPr algn="ctr"/>
            <a:r>
              <a:rPr lang="en-US" sz="1800" b="1" dirty="0">
                <a:latin typeface="News Gothic MT" panose="020B0604020202020204" pitchFamily="34" charset="0"/>
              </a:rPr>
              <a:t>February</a:t>
            </a:r>
            <a:r>
              <a:rPr lang="en-US" sz="1800" b="1" i="0" dirty="0">
                <a:effectLst/>
                <a:latin typeface="News Gothic MT" panose="020B0604020202020204" pitchFamily="34" charset="0"/>
              </a:rPr>
              <a:t> 25, 2023: Fatality #8 – </a:t>
            </a:r>
            <a:r>
              <a:rPr lang="en-US" sz="1800" b="1" dirty="0">
                <a:latin typeface="News Gothic MT" panose="020B0604020202020204" pitchFamily="34" charset="0"/>
              </a:rPr>
              <a:t>Drowning</a:t>
            </a:r>
            <a:endParaRPr lang="en-US" sz="1800" b="1" i="0" dirty="0">
              <a:effectLst/>
              <a:latin typeface="News Gothic MT" panose="020B0604020202020204" pitchFamily="34" charset="0"/>
            </a:endParaRPr>
          </a:p>
        </p:txBody>
      </p:sp>
      <p:sp>
        <p:nvSpPr>
          <p:cNvPr id="6" name="TextBox 5">
            <a:extLst>
              <a:ext uri="{FF2B5EF4-FFF2-40B4-BE49-F238E27FC236}">
                <a16:creationId xmlns:a16="http://schemas.microsoft.com/office/drawing/2014/main" id="{B4F211E3-2FE6-816D-E68B-F656E961B694}"/>
              </a:ext>
            </a:extLst>
          </p:cNvPr>
          <p:cNvSpPr txBox="1"/>
          <p:nvPr/>
        </p:nvSpPr>
        <p:spPr>
          <a:xfrm>
            <a:off x="2270098" y="1976890"/>
            <a:ext cx="4603804" cy="369332"/>
          </a:xfrm>
          <a:prstGeom prst="rect">
            <a:avLst/>
          </a:prstGeom>
          <a:noFill/>
        </p:spPr>
        <p:txBody>
          <a:bodyPr wrap="square">
            <a:spAutoFit/>
          </a:bodyPr>
          <a:lstStyle/>
          <a:p>
            <a:pPr algn="ctr"/>
            <a:r>
              <a:rPr lang="en-US" b="1" dirty="0">
                <a:latin typeface="News Gothic MT" panose="020B0604020202020204" pitchFamily="34" charset="0"/>
              </a:rPr>
              <a:t>Texas; Five Days Task Experience</a:t>
            </a:r>
            <a:endParaRPr lang="en-US" b="1" i="0" dirty="0">
              <a:effectLst/>
              <a:latin typeface="News Gothic MT" panose="020B0604020202020204" pitchFamily="34" charset="0"/>
            </a:endParaRPr>
          </a:p>
        </p:txBody>
      </p:sp>
      <p:pic>
        <p:nvPicPr>
          <p:cNvPr id="10" name="Picture 2">
            <a:extLst>
              <a:ext uri="{FF2B5EF4-FFF2-40B4-BE49-F238E27FC236}">
                <a16:creationId xmlns:a16="http://schemas.microsoft.com/office/drawing/2014/main" id="{3D45F7B2-2160-1C2E-5554-59429F570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325" y="2438400"/>
            <a:ext cx="5529349" cy="33521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7384005-440B-957C-155E-C5222FEDF4C3}"/>
              </a:ext>
            </a:extLst>
          </p:cNvPr>
          <p:cNvSpPr txBox="1"/>
          <p:nvPr/>
        </p:nvSpPr>
        <p:spPr>
          <a:xfrm>
            <a:off x="152399" y="5882746"/>
            <a:ext cx="8839200" cy="584775"/>
          </a:xfrm>
          <a:prstGeom prst="rect">
            <a:avLst/>
          </a:prstGeom>
          <a:noFill/>
        </p:spPr>
        <p:txBody>
          <a:bodyPr wrap="square" rtlCol="0">
            <a:spAutoFit/>
          </a:bodyPr>
          <a:lstStyle/>
          <a:p>
            <a:pPr algn="ctr"/>
            <a:r>
              <a:rPr lang="en-US" sz="1600" b="0" i="0" dirty="0">
                <a:effectLst/>
                <a:latin typeface="Neue Haas Grotesk Text Pro" panose="020B0504020202020204" pitchFamily="34" charset="0"/>
              </a:rPr>
              <a:t>MINE FATALITY – On February 25, 2023, a miner drowned when his excavator traveled over a berm into a sediment pond.</a:t>
            </a:r>
          </a:p>
        </p:txBody>
      </p:sp>
    </p:spTree>
    <p:extLst>
      <p:ext uri="{BB962C8B-B14F-4D97-AF65-F5344CB8AC3E}">
        <p14:creationId xmlns:p14="http://schemas.microsoft.com/office/powerpoint/2010/main" val="4066487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Seat Belts</a:t>
            </a:r>
          </a:p>
        </p:txBody>
      </p:sp>
      <p:sp>
        <p:nvSpPr>
          <p:cNvPr id="5" name="TextBox 4">
            <a:extLst>
              <a:ext uri="{FF2B5EF4-FFF2-40B4-BE49-F238E27FC236}">
                <a16:creationId xmlns:a16="http://schemas.microsoft.com/office/drawing/2014/main" id="{821CE5D0-F13F-1B97-027A-35F8EAFB8E78}"/>
              </a:ext>
            </a:extLst>
          </p:cNvPr>
          <p:cNvSpPr txBox="1"/>
          <p:nvPr/>
        </p:nvSpPr>
        <p:spPr>
          <a:xfrm>
            <a:off x="1782749" y="1600200"/>
            <a:ext cx="5578502" cy="369332"/>
          </a:xfrm>
          <a:prstGeom prst="rect">
            <a:avLst/>
          </a:prstGeom>
          <a:noFill/>
        </p:spPr>
        <p:txBody>
          <a:bodyPr wrap="square">
            <a:spAutoFit/>
          </a:bodyPr>
          <a:lstStyle/>
          <a:p>
            <a:pPr algn="ctr"/>
            <a:r>
              <a:rPr lang="en-US" sz="1800" b="1" dirty="0">
                <a:latin typeface="News Gothic MT" panose="020B0604020202020204" pitchFamily="34" charset="0"/>
              </a:rPr>
              <a:t>February</a:t>
            </a:r>
            <a:r>
              <a:rPr lang="en-US" sz="1800" b="1" i="0" dirty="0">
                <a:effectLst/>
                <a:latin typeface="News Gothic MT" panose="020B0604020202020204" pitchFamily="34" charset="0"/>
              </a:rPr>
              <a:t> 26, 2023: Fatality #9 – </a:t>
            </a:r>
            <a:r>
              <a:rPr lang="en-US" sz="1800" b="1" dirty="0">
                <a:latin typeface="News Gothic MT" panose="020B0604020202020204" pitchFamily="34" charset="0"/>
              </a:rPr>
              <a:t>Machinery</a:t>
            </a:r>
            <a:endParaRPr lang="en-US" sz="1800" b="1" i="0" dirty="0">
              <a:effectLst/>
              <a:latin typeface="News Gothic MT" panose="020B0604020202020204" pitchFamily="34" charset="0"/>
            </a:endParaRPr>
          </a:p>
        </p:txBody>
      </p:sp>
      <p:sp>
        <p:nvSpPr>
          <p:cNvPr id="8" name="TextBox 7">
            <a:extLst>
              <a:ext uri="{FF2B5EF4-FFF2-40B4-BE49-F238E27FC236}">
                <a16:creationId xmlns:a16="http://schemas.microsoft.com/office/drawing/2014/main" id="{5C322D51-F2EF-7FC9-451F-A4540538E944}"/>
              </a:ext>
            </a:extLst>
          </p:cNvPr>
          <p:cNvSpPr txBox="1"/>
          <p:nvPr/>
        </p:nvSpPr>
        <p:spPr>
          <a:xfrm>
            <a:off x="2026423" y="1976890"/>
            <a:ext cx="5091153" cy="369332"/>
          </a:xfrm>
          <a:prstGeom prst="rect">
            <a:avLst/>
          </a:prstGeom>
          <a:noFill/>
        </p:spPr>
        <p:txBody>
          <a:bodyPr wrap="square">
            <a:spAutoFit/>
          </a:bodyPr>
          <a:lstStyle/>
          <a:p>
            <a:pPr algn="ctr"/>
            <a:r>
              <a:rPr lang="en-US" b="1" dirty="0">
                <a:latin typeface="News Gothic MT" panose="020B0604020202020204" pitchFamily="34" charset="0"/>
              </a:rPr>
              <a:t>West Virginia; 53 Years Task Experience</a:t>
            </a:r>
            <a:endParaRPr lang="en-US" b="1" i="0" dirty="0">
              <a:effectLst/>
              <a:latin typeface="News Gothic MT" panose="020B0604020202020204" pitchFamily="34" charset="0"/>
            </a:endParaRPr>
          </a:p>
        </p:txBody>
      </p:sp>
      <p:pic>
        <p:nvPicPr>
          <p:cNvPr id="9" name="Picture 2" descr="On February 26, 2023, a contract miner died while operating a bulldozer.  The bulldozer traveled over the edge of an access road and rolled feet down an embankment, ejecting the miner from the operator’s cab.  The miner was not wearing a seatbelt.">
            <a:extLst>
              <a:ext uri="{FF2B5EF4-FFF2-40B4-BE49-F238E27FC236}">
                <a16:creationId xmlns:a16="http://schemas.microsoft.com/office/drawing/2014/main" id="{85BDD560-A2DD-1630-04A7-511EA615B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079" y="2353580"/>
            <a:ext cx="4053840" cy="33614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17369EA-09BF-DF64-5236-9B56509D0B9C}"/>
              </a:ext>
            </a:extLst>
          </p:cNvPr>
          <p:cNvSpPr txBox="1"/>
          <p:nvPr/>
        </p:nvSpPr>
        <p:spPr>
          <a:xfrm>
            <a:off x="228599" y="5676887"/>
            <a:ext cx="8686800" cy="1200329"/>
          </a:xfrm>
          <a:prstGeom prst="rect">
            <a:avLst/>
          </a:prstGeom>
          <a:noFill/>
        </p:spPr>
        <p:txBody>
          <a:bodyPr wrap="square">
            <a:spAutoFit/>
          </a:bodyPr>
          <a:lstStyle/>
          <a:p>
            <a:pPr algn="ctr" fontAlgn="base"/>
            <a:r>
              <a:rPr lang="en-US" sz="1800" b="0" i="0" dirty="0">
                <a:effectLst/>
                <a:latin typeface="Neue Haas Grotesk Text Pro" panose="020B0504020202020204" pitchFamily="34" charset="0"/>
              </a:rPr>
              <a:t>MINE FATALITY – On February 26, 2023, a contract miner died while operating a bulldozer. The bulldozer traveled over the edge of an access road </a:t>
            </a:r>
            <a:r>
              <a:rPr lang="en-US" sz="1800" b="0" i="0">
                <a:effectLst/>
                <a:latin typeface="Neue Haas Grotesk Text Pro" panose="020B0504020202020204" pitchFamily="34" charset="0"/>
              </a:rPr>
              <a:t>and rolled 375 </a:t>
            </a:r>
            <a:r>
              <a:rPr lang="en-US" sz="1800" b="0" i="0" dirty="0">
                <a:effectLst/>
                <a:latin typeface="Neue Haas Grotesk Text Pro" panose="020B0504020202020204" pitchFamily="34" charset="0"/>
              </a:rPr>
              <a:t>feet down an embankment, ejecting the miner from the operator’s cab. The miner was not wearing a seatbelt.</a:t>
            </a:r>
            <a:endParaRPr lang="en-US" sz="1800" b="1" i="0" dirty="0">
              <a:effectLst/>
              <a:latin typeface="Neue Haas Grotesk Text Pro" panose="020B0504020202020204" pitchFamily="34" charset="0"/>
            </a:endParaRPr>
          </a:p>
        </p:txBody>
      </p:sp>
    </p:spTree>
    <p:extLst>
      <p:ext uri="{BB962C8B-B14F-4D97-AF65-F5344CB8AC3E}">
        <p14:creationId xmlns:p14="http://schemas.microsoft.com/office/powerpoint/2010/main" val="390601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a:solidFill>
                  <a:srgbClr val="FFC000"/>
                </a:solidFill>
                <a:latin typeface="+mn-lt"/>
              </a:rPr>
              <a:t>Let’s look at some details…</a:t>
            </a:r>
            <a:br>
              <a:rPr lang="en-US" sz="4000" dirty="0">
                <a:solidFill>
                  <a:srgbClr val="FFC000"/>
                </a:solidFill>
                <a:latin typeface="+mn-lt"/>
              </a:rPr>
            </a:br>
            <a:r>
              <a:rPr lang="en-US" sz="4000" dirty="0">
                <a:solidFill>
                  <a:srgbClr val="FFC000"/>
                </a:solidFill>
                <a:latin typeface="+mn-lt"/>
              </a:rPr>
              <a:t>Tire Maintenance</a:t>
            </a:r>
          </a:p>
        </p:txBody>
      </p:sp>
      <p:sp>
        <p:nvSpPr>
          <p:cNvPr id="3" name="TextBox 2">
            <a:extLst>
              <a:ext uri="{FF2B5EF4-FFF2-40B4-BE49-F238E27FC236}">
                <a16:creationId xmlns:a16="http://schemas.microsoft.com/office/drawing/2014/main" id="{D83BB55A-D5FB-8750-2B19-EE2041BB3BE6}"/>
              </a:ext>
            </a:extLst>
          </p:cNvPr>
          <p:cNvSpPr txBox="1"/>
          <p:nvPr/>
        </p:nvSpPr>
        <p:spPr>
          <a:xfrm>
            <a:off x="609600" y="1524000"/>
            <a:ext cx="7924800" cy="461665"/>
          </a:xfrm>
          <a:prstGeom prst="rect">
            <a:avLst/>
          </a:prstGeom>
          <a:noFill/>
        </p:spPr>
        <p:txBody>
          <a:bodyPr wrap="square" rtlCol="0">
            <a:spAutoFit/>
          </a:bodyPr>
          <a:lstStyle/>
          <a:p>
            <a:pPr algn="ctr"/>
            <a:r>
              <a:rPr lang="en-US" sz="2400" b="1" dirty="0">
                <a:latin typeface="News Gothic MT" panose="020B0604020202020204" pitchFamily="34" charset="0"/>
              </a:rPr>
              <a:t>April 9</a:t>
            </a:r>
            <a:r>
              <a:rPr lang="en-US" sz="2400" b="1" i="0" dirty="0">
                <a:effectLst/>
                <a:latin typeface="News Gothic MT" panose="020B0604020202020204" pitchFamily="34" charset="0"/>
              </a:rPr>
              <a:t>, 2023: Fatality #15 – </a:t>
            </a:r>
            <a:r>
              <a:rPr lang="en-US" sz="2400" b="1" dirty="0">
                <a:latin typeface="News Gothic MT" panose="020B0604020202020204" pitchFamily="34" charset="0"/>
              </a:rPr>
              <a:t>Machinery</a:t>
            </a:r>
            <a:endParaRPr lang="en-US" sz="2400" b="1" i="0" dirty="0">
              <a:effectLst/>
              <a:latin typeface="News Gothic MT" panose="020B0604020202020204" pitchFamily="34" charset="0"/>
            </a:endParaRPr>
          </a:p>
        </p:txBody>
      </p:sp>
      <p:sp>
        <p:nvSpPr>
          <p:cNvPr id="4" name="TextBox 3">
            <a:extLst>
              <a:ext uri="{FF2B5EF4-FFF2-40B4-BE49-F238E27FC236}">
                <a16:creationId xmlns:a16="http://schemas.microsoft.com/office/drawing/2014/main" id="{D372D21E-F98A-7C7B-1D02-A3E8398F5AE8}"/>
              </a:ext>
            </a:extLst>
          </p:cNvPr>
          <p:cNvSpPr txBox="1"/>
          <p:nvPr/>
        </p:nvSpPr>
        <p:spPr>
          <a:xfrm>
            <a:off x="609600" y="1990303"/>
            <a:ext cx="7924800" cy="369332"/>
          </a:xfrm>
          <a:prstGeom prst="rect">
            <a:avLst/>
          </a:prstGeom>
          <a:noFill/>
        </p:spPr>
        <p:txBody>
          <a:bodyPr wrap="square" rtlCol="0">
            <a:spAutoFit/>
          </a:bodyPr>
          <a:lstStyle/>
          <a:p>
            <a:pPr algn="ctr"/>
            <a:r>
              <a:rPr lang="en-US" b="1" dirty="0">
                <a:latin typeface="News Gothic MT" panose="020B0604020202020204" pitchFamily="34" charset="0"/>
              </a:rPr>
              <a:t>Tennessee; 20 Years Years Task Experience</a:t>
            </a:r>
            <a:endParaRPr lang="en-US" b="1" i="0" dirty="0">
              <a:effectLst/>
              <a:latin typeface="News Gothic MT" panose="020B0604020202020204" pitchFamily="34" charset="0"/>
            </a:endParaRPr>
          </a:p>
        </p:txBody>
      </p:sp>
      <p:pic>
        <p:nvPicPr>
          <p:cNvPr id="6" name="Picture 2">
            <a:extLst>
              <a:ext uri="{FF2B5EF4-FFF2-40B4-BE49-F238E27FC236}">
                <a16:creationId xmlns:a16="http://schemas.microsoft.com/office/drawing/2014/main" id="{D18E1AD3-4FDA-9128-F114-A73207C20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0" y="2361623"/>
            <a:ext cx="7870027" cy="35057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90F312-688C-82A1-D8C7-63A2EA00960D}"/>
              </a:ext>
            </a:extLst>
          </p:cNvPr>
          <p:cNvSpPr txBox="1"/>
          <p:nvPr/>
        </p:nvSpPr>
        <p:spPr>
          <a:xfrm>
            <a:off x="266700" y="5943600"/>
            <a:ext cx="8610600" cy="830997"/>
          </a:xfrm>
          <a:prstGeom prst="rect">
            <a:avLst/>
          </a:prstGeom>
          <a:noFill/>
        </p:spPr>
        <p:txBody>
          <a:bodyPr wrap="square" rtlCol="0">
            <a:spAutoFit/>
          </a:bodyPr>
          <a:lstStyle/>
          <a:p>
            <a:pPr algn="ctr" fontAlgn="base"/>
            <a:r>
              <a:rPr lang="en-US" sz="1600" b="0" i="0" dirty="0">
                <a:effectLst/>
                <a:latin typeface="Neue Haas Grotesk Text Pro" panose="020B0504020202020204" pitchFamily="34" charset="0"/>
              </a:rPr>
              <a:t>MINE FATALITY – On April 9, 2023, a miner died while mounting off road truck tires on rims.  The miner was in the process of mounting a tire on its rim when another tire’s outer lock ring dislodged, became airborne and struck the victim in the head.</a:t>
            </a:r>
            <a:endParaRPr lang="en-US" sz="1600" b="1" i="0" dirty="0">
              <a:effectLst/>
              <a:latin typeface="Neue Haas Grotesk Text Pro" panose="020B0504020202020204" pitchFamily="34" charset="0"/>
            </a:endParaRPr>
          </a:p>
        </p:txBody>
      </p:sp>
    </p:spTree>
    <p:extLst>
      <p:ext uri="{BB962C8B-B14F-4D97-AF65-F5344CB8AC3E}">
        <p14:creationId xmlns:p14="http://schemas.microsoft.com/office/powerpoint/2010/main" val="36480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12778</TotalTime>
  <Words>1258</Words>
  <Application>Microsoft Macintosh PowerPoint</Application>
  <PresentationFormat>On-screen Show (4:3)</PresentationFormat>
  <Paragraphs>131</Paragraphs>
  <Slides>19</Slides>
  <Notes>2</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Abadi</vt:lpstr>
      <vt:lpstr>Arial</vt:lpstr>
      <vt:lpstr>Calibri</vt:lpstr>
      <vt:lpstr>Corbel</vt:lpstr>
      <vt:lpstr>Helvetica</vt:lpstr>
      <vt:lpstr>Neue Haas Grotesk Text Pro</vt:lpstr>
      <vt:lpstr>News Gothic MT</vt:lpstr>
      <vt:lpstr>Symbol</vt:lpstr>
      <vt:lpstr>Wingdings</vt:lpstr>
      <vt:lpstr>Wingdings 2</vt:lpstr>
      <vt:lpstr>Wingdings 3</vt:lpstr>
      <vt:lpstr>Module</vt:lpstr>
      <vt:lpstr>2024   MAA Annual Conference   02/15/2024 </vt:lpstr>
      <vt:lpstr>Fatals 2023</vt:lpstr>
      <vt:lpstr>Fatals 2024</vt:lpstr>
      <vt:lpstr>Let’s look at some details… Repair &amp; Maintenance</vt:lpstr>
      <vt:lpstr>Let’s look at some details… Weather Conditions</vt:lpstr>
      <vt:lpstr>Let’s look at some details… Clean up</vt:lpstr>
      <vt:lpstr>Let’s look at some details… Berm Maintenance</vt:lpstr>
      <vt:lpstr>Let’s look at some details… Seat Belts</vt:lpstr>
      <vt:lpstr>Let’s look at some details… Tire Maintenance</vt:lpstr>
      <vt:lpstr>Let’s look at some details… Automatic Equipment</vt:lpstr>
      <vt:lpstr>Let’s look at some details… LOTO</vt:lpstr>
      <vt:lpstr>Let’s look at some details… Blocking Access</vt:lpstr>
      <vt:lpstr>Let’s look at some details… Seat Belts</vt:lpstr>
      <vt:lpstr>Let’s look at some details… Prevention!!</vt:lpstr>
      <vt:lpstr>Let’s look at some details… Prevention!!</vt:lpstr>
      <vt:lpstr>The Mining Industry in State</vt:lpstr>
      <vt:lpstr>HQ updates</vt:lpstr>
      <vt:lpstr>MSHA </vt:lpstr>
      <vt:lpstr>Questions</vt:lpstr>
    </vt:vector>
  </TitlesOfParts>
  <Company>DOL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Gust, Rodney D - MSHA</dc:creator>
  <cp:lastModifiedBy>Doug Needham</cp:lastModifiedBy>
  <cp:revision>302</cp:revision>
  <cp:lastPrinted>2024-01-17T14:41:23Z</cp:lastPrinted>
  <dcterms:created xsi:type="dcterms:W3CDTF">2016-11-02T21:52:14Z</dcterms:created>
  <dcterms:modified xsi:type="dcterms:W3CDTF">2024-02-15T11:53:58Z</dcterms:modified>
</cp:coreProperties>
</file>