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5" r:id="rId2"/>
    <p:sldId id="304" r:id="rId3"/>
    <p:sldId id="303" r:id="rId4"/>
    <p:sldId id="319" r:id="rId5"/>
    <p:sldId id="321" r:id="rId6"/>
    <p:sldId id="320" r:id="rId7"/>
    <p:sldId id="318" r:id="rId8"/>
    <p:sldId id="302" r:id="rId9"/>
    <p:sldId id="322" r:id="rId10"/>
    <p:sldId id="325" r:id="rId11"/>
    <p:sldId id="327" r:id="rId12"/>
    <p:sldId id="323" r:id="rId13"/>
    <p:sldId id="326" r:id="rId14"/>
    <p:sldId id="324" r:id="rId15"/>
    <p:sldId id="301" r:id="rId16"/>
    <p:sldId id="32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A61"/>
    <a:srgbClr val="499588"/>
    <a:srgbClr val="484848"/>
    <a:srgbClr val="2F73B6"/>
    <a:srgbClr val="2B71B8"/>
    <a:srgbClr val="FFCCFF"/>
    <a:srgbClr val="09104A"/>
    <a:srgbClr val="081449"/>
    <a:srgbClr val="AF6322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3" autoAdjust="0"/>
    <p:restoredTop sz="91837" autoAdjust="0"/>
  </p:normalViewPr>
  <p:slideViewPr>
    <p:cSldViewPr snapToGrid="0" snapToObjects="1">
      <p:cViewPr varScale="1">
        <p:scale>
          <a:sx n="111" d="100"/>
          <a:sy n="111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C7933-C704-A549-8069-33005EBC846D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A6AD9-4CD3-1342-89D9-2181E2E58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2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6AD9-4CD3-1342-89D9-2181E2E58D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0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" b="5005"/>
          <a:stretch/>
        </p:blipFill>
        <p:spPr>
          <a:xfrm>
            <a:off x="0" y="0"/>
            <a:ext cx="12192000" cy="68527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653171-643F-D042-A4D5-55A21B1D2A3E}"/>
              </a:ext>
            </a:extLst>
          </p:cNvPr>
          <p:cNvSpPr/>
          <p:nvPr userDrawn="1"/>
        </p:nvSpPr>
        <p:spPr>
          <a:xfrm>
            <a:off x="0" y="0"/>
            <a:ext cx="12201526" cy="6858000"/>
          </a:xfrm>
          <a:prstGeom prst="rect">
            <a:avLst/>
          </a:prstGeom>
          <a:solidFill>
            <a:srgbClr val="346A61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587CE-88AF-1D4C-969A-907F0CDBB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44" y="1447722"/>
            <a:ext cx="9144000" cy="12779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9965-B15B-9242-88A6-05A1345D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099" y="4848226"/>
            <a:ext cx="8105776" cy="1043702"/>
          </a:xfrm>
        </p:spPr>
        <p:txBody>
          <a:bodyPr/>
          <a:lstStyle>
            <a:lvl1pPr>
              <a:spcBef>
                <a:spcPts val="4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Names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263CE-35A8-1E42-B21D-9995A2CD5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7475" y="3325654"/>
            <a:ext cx="2604525" cy="3532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BF41B-321F-6347-941C-EEF96C5A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7FE13-F81D-C84F-8B2B-4D9935B3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99" y="6298161"/>
            <a:ext cx="7134225" cy="471487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Warner Norcross + Judd LL</a:t>
            </a:r>
            <a:r>
              <a:rPr lang="en-US" spc="-100" dirty="0"/>
              <a:t>P</a:t>
            </a:r>
          </a:p>
          <a:p>
            <a:r>
              <a:rPr lang="en-US" dirty="0"/>
              <a:t>These materials are for educational use only. This is not legal advice and does not create an attorney-client relationship.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3923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73B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CFBB1-F847-174A-8EAF-AD1E8FB15C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6486" y="3313113"/>
            <a:ext cx="2615514" cy="354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D8568-9A01-484B-B851-827B5BAD9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6A6F-0EFB-8346-8815-3585450F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9"/>
            <a:ext cx="10515600" cy="38671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308"/>
            <a:ext cx="10515600" cy="9572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76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A61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CFBB1-F847-174A-8EAF-AD1E8FB15C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6486" y="3313113"/>
            <a:ext cx="2615514" cy="354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CBF2B3-FA05-504E-9D6E-56A555725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F3E0-EB96-FA41-BB9E-9524AAD9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308"/>
            <a:ext cx="10515600" cy="9572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9"/>
            <a:ext cx="10515600" cy="38671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52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/>
          <a:stretch/>
        </p:blipFill>
        <p:spPr>
          <a:xfrm>
            <a:off x="0" y="0"/>
            <a:ext cx="10235120" cy="6853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CDBD0A-E848-CA43-A5FD-F76A77C35D3E}"/>
              </a:ext>
            </a:extLst>
          </p:cNvPr>
          <p:cNvSpPr/>
          <p:nvPr userDrawn="1"/>
        </p:nvSpPr>
        <p:spPr>
          <a:xfrm>
            <a:off x="10235120" y="0"/>
            <a:ext cx="1956880" cy="161544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0235120" cy="6853175"/>
          </a:xfrm>
          <a:prstGeom prst="rect">
            <a:avLst/>
          </a:prstGeom>
          <a:solidFill>
            <a:srgbClr val="AF6322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DF62F-6C94-5D41-9940-7CF7C884DEEE}"/>
              </a:ext>
            </a:extLst>
          </p:cNvPr>
          <p:cNvSpPr/>
          <p:nvPr userDrawn="1"/>
        </p:nvSpPr>
        <p:spPr>
          <a:xfrm>
            <a:off x="10235120" y="1614067"/>
            <a:ext cx="1956880" cy="5239108"/>
          </a:xfrm>
          <a:prstGeom prst="rect">
            <a:avLst/>
          </a:prstGeom>
          <a:solidFill>
            <a:srgbClr val="2F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A7670-0D7F-894B-8C63-ED33605CB8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5072" y="6379928"/>
            <a:ext cx="4318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CFBB1-F847-174A-8EAF-AD1E8FB15C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35120" y="5270"/>
            <a:ext cx="1956879" cy="26522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A27A0-08C6-764F-BBC4-0CA7FA6E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311-53BA-7643-A6D4-8CECC2BD925F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63060-01B1-FF48-9948-5E59DE44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5F9C7-82ED-E346-812C-D2B6096C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308"/>
            <a:ext cx="9073551" cy="9572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9"/>
            <a:ext cx="9073551" cy="38671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CBF2B3-FA05-504E-9D6E-56A555725F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B8924-B5FE-2146-9294-5F385F1B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778"/>
            <a:ext cx="9125648" cy="4833848"/>
          </a:xfrm>
        </p:spPr>
        <p:txBody>
          <a:bodyPr/>
          <a:lstStyle>
            <a:lvl1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CDBD0A-E848-CA43-A5FD-F76A77C35D3E}"/>
              </a:ext>
            </a:extLst>
          </p:cNvPr>
          <p:cNvSpPr/>
          <p:nvPr userDrawn="1"/>
        </p:nvSpPr>
        <p:spPr>
          <a:xfrm>
            <a:off x="10235120" y="0"/>
            <a:ext cx="1956880" cy="161544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FDF62F-6C94-5D41-9940-7CF7C884DEEE}"/>
              </a:ext>
            </a:extLst>
          </p:cNvPr>
          <p:cNvSpPr/>
          <p:nvPr userDrawn="1"/>
        </p:nvSpPr>
        <p:spPr>
          <a:xfrm>
            <a:off x="10235120" y="1614067"/>
            <a:ext cx="1956880" cy="5239108"/>
          </a:xfrm>
          <a:prstGeom prst="rect">
            <a:avLst/>
          </a:prstGeom>
          <a:solidFill>
            <a:srgbClr val="346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DA7670-0D7F-894B-8C63-ED33605CB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5072" y="6379928"/>
            <a:ext cx="431800" cy="3556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895"/>
            <a:ext cx="9125648" cy="9572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263CE-35A8-1E42-B21D-9995A2CD5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5120" y="1461"/>
            <a:ext cx="1956880" cy="26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6" b="17746"/>
          <a:stretch/>
        </p:blipFill>
        <p:spPr>
          <a:xfrm rot="16200000">
            <a:off x="-2832461" y="2832460"/>
            <a:ext cx="6853175" cy="118825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498" y="2845942"/>
            <a:ext cx="5892799" cy="3378708"/>
          </a:xfrm>
        </p:spPr>
        <p:txBody>
          <a:bodyPr/>
          <a:lstStyle>
            <a:lvl1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498" y="775629"/>
            <a:ext cx="5228903" cy="9572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B8924-B5FE-2146-9294-5F385F1B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830497" y="1958856"/>
            <a:ext cx="5892799" cy="527558"/>
          </a:xfrm>
        </p:spPr>
        <p:txBody>
          <a:bodyPr/>
          <a:lstStyle>
            <a:lvl1pPr marL="0" indent="0">
              <a:buNone/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188254" cy="6858000"/>
          </a:xfrm>
          <a:prstGeom prst="rect">
            <a:avLst/>
          </a:prstGeom>
          <a:solidFill>
            <a:srgbClr val="346A61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FDF62F-6C94-5D41-9940-7CF7C884DEEE}"/>
              </a:ext>
            </a:extLst>
          </p:cNvPr>
          <p:cNvSpPr/>
          <p:nvPr userDrawn="1"/>
        </p:nvSpPr>
        <p:spPr>
          <a:xfrm>
            <a:off x="516626" y="1191802"/>
            <a:ext cx="4797245" cy="4592549"/>
          </a:xfrm>
          <a:prstGeom prst="rect">
            <a:avLst/>
          </a:prstGeom>
          <a:solidFill>
            <a:srgbClr val="346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6510" y="1376736"/>
            <a:ext cx="4324448" cy="42432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910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BED7D-33D0-8545-AE6A-070B703C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EF75D-A5EC-EA46-9834-92CBEF831BFC}"/>
              </a:ext>
            </a:extLst>
          </p:cNvPr>
          <p:cNvSpPr/>
          <p:nvPr userDrawn="1"/>
        </p:nvSpPr>
        <p:spPr>
          <a:xfrm>
            <a:off x="425821" y="261591"/>
            <a:ext cx="4105081" cy="2922374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D6CFC-BB05-0741-9F66-2161399A3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0277" y="3183965"/>
            <a:ext cx="431800" cy="35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2AA7E4-131E-7C49-961C-80A611E76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8653" y="3183965"/>
            <a:ext cx="431800" cy="3556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5821" y="3629457"/>
            <a:ext cx="5553739" cy="302478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52298" y="3629457"/>
            <a:ext cx="5553739" cy="302478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5" b="18024"/>
          <a:stretch/>
        </p:blipFill>
        <p:spPr>
          <a:xfrm>
            <a:off x="4866637" y="261591"/>
            <a:ext cx="6930278" cy="29178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9375" y="743967"/>
            <a:ext cx="3692702" cy="20395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1CFBB1-F847-174A-8EAF-AD1E8FB15C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8359" y="261591"/>
            <a:ext cx="2147150" cy="291009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866637" y="261591"/>
            <a:ext cx="6930278" cy="2910097"/>
          </a:xfrm>
          <a:prstGeom prst="rect">
            <a:avLst/>
          </a:prstGeom>
          <a:solidFill>
            <a:srgbClr val="2B71B8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1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C8AD1-9DFF-E448-BB25-FA2D05E8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D4E99-95A8-AB42-8AFB-994EB18D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4822D-E336-8944-8C46-5476DB99A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2311-53BA-7643-A6D4-8CECC2BD925F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6B15-C6EF-A54A-BD3B-0D7A81B8B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CC29-5921-F145-821A-08AB4D216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63C9-8782-3D49-8550-AD3256CD0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2" r:id="rId5"/>
    <p:sldLayoutId id="2147483661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higan.gov/egle/maps-data/miejscreen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izen.org/article/corporate-enforcement-trump-tracker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higan.gov/egle/maps-data/mienviroportal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461" y="888356"/>
            <a:ext cx="10479439" cy="2667644"/>
          </a:xfrm>
        </p:spPr>
        <p:txBody>
          <a:bodyPr anchor="ctr">
            <a:noAutofit/>
          </a:bodyPr>
          <a:lstStyle/>
          <a:p>
            <a:r>
              <a:rPr lang="en-US" sz="5400" b="0" dirty="0"/>
              <a:t>An Update on Air Compliance and Enforcement for the Aggregate Industry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Warner Norcross + Judd LL</a:t>
            </a:r>
            <a:r>
              <a:rPr lang="en-US" spc="-100" dirty="0"/>
              <a:t>P</a:t>
            </a:r>
          </a:p>
          <a:p>
            <a:r>
              <a:rPr lang="en-US" dirty="0"/>
              <a:t>These materials are for educational use only. This is not legal advice and does not create an attorney-client relationship.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9461" y="3987800"/>
            <a:ext cx="8690165" cy="1981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0165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Ozone has two stories</a:t>
            </a:r>
          </a:p>
          <a:p>
            <a:pPr lvl="1"/>
            <a:r>
              <a:rPr lang="en-US" dirty="0"/>
              <a:t>SE MI “attainment/maintenance” awaits 6</a:t>
            </a:r>
            <a:r>
              <a:rPr lang="en-US" baseline="30000" dirty="0"/>
              <a:t>th</a:t>
            </a:r>
            <a:r>
              <a:rPr lang="en-US" dirty="0"/>
              <a:t> Circuit decision</a:t>
            </a:r>
          </a:p>
          <a:p>
            <a:pPr lvl="1"/>
            <a:r>
              <a:rPr lang="en-US" dirty="0"/>
              <a:t>West MI bump-up to “serious nonattainment” last month</a:t>
            </a:r>
          </a:p>
          <a:p>
            <a:r>
              <a:rPr lang="en-US" dirty="0"/>
              <a:t>Serious means</a:t>
            </a:r>
          </a:p>
          <a:p>
            <a:pPr lvl="1" fontAlgn="base"/>
            <a:r>
              <a:rPr lang="en-US" b="0" i="0" dirty="0">
                <a:solidFill>
                  <a:srgbClr val="353535"/>
                </a:solidFill>
                <a:effectLst/>
                <a:latin typeface="inherit"/>
              </a:rPr>
              <a:t>VOC / NO</a:t>
            </a:r>
            <a:r>
              <a:rPr lang="en-US" b="0" i="0" baseline="-25000" dirty="0">
                <a:solidFill>
                  <a:srgbClr val="353535"/>
                </a:solidFill>
                <a:effectLst/>
                <a:latin typeface="inherit"/>
              </a:rPr>
              <a:t>x</a:t>
            </a:r>
            <a:r>
              <a:rPr lang="en-US" b="0" i="0" dirty="0">
                <a:solidFill>
                  <a:srgbClr val="353535"/>
                </a:solidFill>
                <a:effectLst/>
                <a:latin typeface="inherit"/>
              </a:rPr>
              <a:t> Reasonably Available Control Technology (RACT) rulemaking for Major and CTG Sources. Under serious classification a Major is defined as sources of VOC or NOx &gt; 50 tpy.</a:t>
            </a:r>
          </a:p>
          <a:p>
            <a:pPr lvl="1" fontAlgn="base"/>
            <a:r>
              <a:rPr lang="en-US" b="0" i="0" dirty="0">
                <a:solidFill>
                  <a:srgbClr val="353535"/>
                </a:solidFill>
                <a:effectLst/>
                <a:latin typeface="inherit"/>
              </a:rPr>
              <a:t>Reasonable Further Progress (RFP) 9% VOC / NOx reduction over three years (2024-2026) based on baseline 2017 15% VOC Decrease (over 2017 - 2023)</a:t>
            </a:r>
          </a:p>
          <a:p>
            <a:pPr lvl="1" fontAlgn="base"/>
            <a:r>
              <a:rPr lang="en-US" b="0" i="0" dirty="0">
                <a:solidFill>
                  <a:srgbClr val="353535"/>
                </a:solidFill>
                <a:effectLst/>
                <a:latin typeface="inherit"/>
              </a:rPr>
              <a:t>Basic Inspection and Maintenance (for larger population areas: 200,000+ based off 1990 census – this does not apply to West Michigan)</a:t>
            </a:r>
          </a:p>
          <a:p>
            <a:pPr lvl="1" fontAlgn="base"/>
            <a:r>
              <a:rPr lang="en-US" b="0" i="0" dirty="0">
                <a:solidFill>
                  <a:srgbClr val="353535"/>
                </a:solidFill>
                <a:effectLst/>
                <a:latin typeface="inherit"/>
              </a:rPr>
              <a:t>Contingency Measures for Failure to Attain or meet RFP requirements (can consist of VOC and/or NO</a:t>
            </a:r>
            <a:r>
              <a:rPr lang="en-US" b="0" i="0" baseline="-25000" dirty="0">
                <a:solidFill>
                  <a:srgbClr val="353535"/>
                </a:solidFill>
                <a:effectLst/>
                <a:latin typeface="inherit"/>
              </a:rPr>
              <a:t>x</a:t>
            </a:r>
            <a:r>
              <a:rPr lang="en-US" b="0" i="0" dirty="0">
                <a:solidFill>
                  <a:srgbClr val="353535"/>
                </a:solidFill>
                <a:effectLst/>
                <a:latin typeface="inherit"/>
              </a:rPr>
              <a:t> reductions)</a:t>
            </a:r>
          </a:p>
          <a:p>
            <a:pPr lvl="1" fontAlgn="base"/>
            <a:r>
              <a:rPr lang="en-US" b="0" i="0" dirty="0">
                <a:solidFill>
                  <a:srgbClr val="353535"/>
                </a:solidFill>
                <a:effectLst/>
                <a:latin typeface="inherit"/>
              </a:rPr>
              <a:t>Transportation control requirements for failure to attain </a:t>
            </a:r>
          </a:p>
          <a:p>
            <a:pPr lvl="1" fontAlgn="base"/>
            <a:r>
              <a:rPr lang="en-US" b="0" i="0" dirty="0">
                <a:solidFill>
                  <a:srgbClr val="353535"/>
                </a:solidFill>
                <a:effectLst/>
                <a:latin typeface="inherit"/>
              </a:rPr>
              <a:t>NSR offset ratio increases from 1.15:1 for moderate to 1.2:1 for serious.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Developments: NAAQS</a:t>
            </a:r>
          </a:p>
        </p:txBody>
      </p:sp>
    </p:spTree>
    <p:extLst>
      <p:ext uri="{BB962C8B-B14F-4D97-AF65-F5344CB8AC3E}">
        <p14:creationId xmlns:p14="http://schemas.microsoft.com/office/powerpoint/2010/main" val="218901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micro-NA areas in SE MI</a:t>
            </a:r>
          </a:p>
          <a:p>
            <a:pPr lvl="1"/>
            <a:r>
              <a:rPr lang="en-US" dirty="0"/>
              <a:t>Wayne County redesignation out for public comment</a:t>
            </a:r>
          </a:p>
          <a:p>
            <a:r>
              <a:rPr lang="en-US" dirty="0"/>
              <a:t>The revised PM2.5 NAAQS </a:t>
            </a:r>
          </a:p>
          <a:p>
            <a:pPr lvl="1"/>
            <a:r>
              <a:rPr lang="en-US" dirty="0"/>
              <a:t>Annual limit lowered to 9 µg/m3 last year</a:t>
            </a:r>
          </a:p>
          <a:p>
            <a:pPr lvl="1"/>
            <a:r>
              <a:rPr lang="en-US" dirty="0"/>
              <a:t>Difficult to undo the rulemaking, but it’s under review</a:t>
            </a:r>
          </a:p>
          <a:p>
            <a:pPr lvl="1"/>
            <a:r>
              <a:rPr lang="en-US" dirty="0"/>
              <a:t>AQD recommendations for MI nonattainment areas last week</a:t>
            </a:r>
          </a:p>
          <a:p>
            <a:pPr lvl="2"/>
            <a:r>
              <a:rPr lang="en-US" dirty="0"/>
              <a:t>NA recommended in only Kalamazoo and Wayne counties based on Exceptional Event Demonstrations by EGLE (elsewhere)</a:t>
            </a:r>
          </a:p>
          <a:p>
            <a:pPr lvl="1"/>
            <a:r>
              <a:rPr lang="en-US" dirty="0"/>
              <a:t>EPA’s final designations due in one year (as of now)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Watch for PM2.5 RACT rulemaking to begin (next year) given the likely attention to the aggregates industry!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Developments: NAAQS</a:t>
            </a:r>
          </a:p>
        </p:txBody>
      </p:sp>
    </p:spTree>
    <p:extLst>
      <p:ext uri="{BB962C8B-B14F-4D97-AF65-F5344CB8AC3E}">
        <p14:creationId xmlns:p14="http://schemas.microsoft.com/office/powerpoint/2010/main" val="386813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 permitting in Michigan is relatively difficult</a:t>
            </a:r>
          </a:p>
          <a:p>
            <a:r>
              <a:rPr lang="en-US" dirty="0"/>
              <a:t>For Permit-to-Install (“PTI”) applications </a:t>
            </a:r>
          </a:p>
          <a:p>
            <a:pPr lvl="1"/>
            <a:r>
              <a:rPr lang="en-US" dirty="0"/>
              <a:t>The AQD Permit Section in Lansing leads with local input</a:t>
            </a:r>
          </a:p>
          <a:p>
            <a:pPr lvl="1"/>
            <a:r>
              <a:rPr lang="en-US" dirty="0"/>
              <a:t>New/modified construction permits rarely become easier, but PTI permitting became increasingly difficult in recent years</a:t>
            </a:r>
          </a:p>
          <a:p>
            <a:pPr lvl="1"/>
            <a:r>
              <a:rPr lang="en-US" dirty="0"/>
              <a:t>Coincides with a younger/less experience permitting staff</a:t>
            </a:r>
          </a:p>
          <a:p>
            <a:pPr lvl="1"/>
            <a:r>
              <a:rPr lang="en-US" dirty="0"/>
              <a:t>Frustrations with permit engineers seeking irrelevant or extraneous information for permit applications</a:t>
            </a:r>
          </a:p>
          <a:p>
            <a:pPr lvl="1"/>
            <a:r>
              <a:rPr lang="en-US" dirty="0"/>
              <a:t>RACT expansion via R.702(d)</a:t>
            </a:r>
          </a:p>
          <a:p>
            <a:pPr lvl="1"/>
            <a:r>
              <a:rPr lang="en-US" dirty="0"/>
              <a:t>Contrary to other states, AQD’s processing of NSR permit modifications seem to seek the path of greatest resistance</a:t>
            </a:r>
          </a:p>
          <a:p>
            <a:pPr lvl="1"/>
            <a:r>
              <a:rPr lang="en-US" dirty="0"/>
              <a:t>New R.205 conditions &amp; “enforceable as a practical matter”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Developments: Air Permitting</a:t>
            </a:r>
          </a:p>
        </p:txBody>
      </p:sp>
    </p:spTree>
    <p:extLst>
      <p:ext uri="{BB962C8B-B14F-4D97-AF65-F5344CB8AC3E}">
        <p14:creationId xmlns:p14="http://schemas.microsoft.com/office/powerpoint/2010/main" val="203559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Renewable Operating Permit (“ROP”) applications</a:t>
            </a:r>
          </a:p>
          <a:p>
            <a:pPr lvl="1"/>
            <a:r>
              <a:rPr lang="en-US" dirty="0"/>
              <a:t>The recent process change for ROPs</a:t>
            </a:r>
          </a:p>
          <a:p>
            <a:pPr lvl="2"/>
            <a:r>
              <a:rPr lang="en-US" dirty="0"/>
              <a:t>District office/inspector traditionally handled</a:t>
            </a:r>
          </a:p>
          <a:p>
            <a:pPr lvl="2"/>
            <a:r>
              <a:rPr lang="en-US" dirty="0"/>
              <a:t>Relatively new “ROP Central Unit” in Lansing</a:t>
            </a:r>
          </a:p>
          <a:p>
            <a:pPr lvl="2"/>
            <a:r>
              <a:rPr lang="en-US" dirty="0"/>
              <a:t>District office/inspector still plays a significant role</a:t>
            </a:r>
          </a:p>
          <a:p>
            <a:pPr lvl="1"/>
            <a:r>
              <a:rPr lang="en-US" dirty="0"/>
              <a:t>What can and cannot be changed via ROP?</a:t>
            </a:r>
          </a:p>
          <a:p>
            <a:pPr lvl="1"/>
            <a:r>
              <a:rPr lang="en-US" dirty="0"/>
              <a:t>Frustrations with revisiting past PTI and ROP language</a:t>
            </a:r>
          </a:p>
          <a:p>
            <a:pPr lvl="1"/>
            <a:r>
              <a:rPr lang="en-US" dirty="0"/>
              <a:t>Significant new conditions routinely added</a:t>
            </a:r>
          </a:p>
          <a:p>
            <a:pPr lvl="2"/>
            <a:r>
              <a:rPr lang="en-US" dirty="0"/>
              <a:t>New monitoring, more testing, and new operating limits</a:t>
            </a:r>
          </a:p>
          <a:p>
            <a:pPr lvl="2"/>
            <a:r>
              <a:rPr lang="en-US" dirty="0"/>
              <a:t>It often appears that each condition is reviewed and questioned as if the original PTI were being re-done (i.e., a 2</a:t>
            </a:r>
            <a:r>
              <a:rPr lang="en-US" baseline="30000" dirty="0"/>
              <a:t>nd</a:t>
            </a:r>
            <a:r>
              <a:rPr lang="en-US" dirty="0"/>
              <a:t> bite at the apple)</a:t>
            </a:r>
          </a:p>
          <a:p>
            <a:pPr lvl="1"/>
            <a:r>
              <a:rPr lang="en-US" dirty="0"/>
              <a:t>R.213 for ROPs mimics R.205 for PTIs</a:t>
            </a:r>
          </a:p>
          <a:p>
            <a:r>
              <a:rPr lang="en-US" dirty="0"/>
              <a:t>For PTIs and ROPs, the practice changed, not the law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Developments: Air Permitting</a:t>
            </a:r>
          </a:p>
        </p:txBody>
      </p:sp>
    </p:spTree>
    <p:extLst>
      <p:ext uri="{BB962C8B-B14F-4D97-AF65-F5344CB8AC3E}">
        <p14:creationId xmlns:p14="http://schemas.microsoft.com/office/powerpoint/2010/main" val="189867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Administrative enforcement cases</a:t>
            </a:r>
          </a:p>
          <a:p>
            <a:pPr lvl="1"/>
            <a:r>
              <a:rPr lang="en-US" dirty="0"/>
              <a:t>Administrative Consent Orders involve higher penalties and more ambitious injunctive relief</a:t>
            </a:r>
          </a:p>
          <a:p>
            <a:r>
              <a:rPr lang="en-US" dirty="0"/>
              <a:t>Aggressive use of EPA’s 1991 CAA Civil Penalty Policy</a:t>
            </a:r>
          </a:p>
          <a:p>
            <a:pPr lvl="1"/>
            <a:r>
              <a:rPr lang="en-US" dirty="0"/>
              <a:t>Degree of cooperation versus compliance history</a:t>
            </a:r>
          </a:p>
          <a:p>
            <a:pPr lvl="1"/>
            <a:r>
              <a:rPr lang="en-US" dirty="0"/>
              <a:t>+125% inflationary factor</a:t>
            </a:r>
          </a:p>
          <a:p>
            <a:r>
              <a:rPr lang="en-US" dirty="0"/>
              <a:t>Attorney General cases</a:t>
            </a:r>
          </a:p>
          <a:p>
            <a:pPr lvl="1"/>
            <a:r>
              <a:rPr lang="en-US" dirty="0"/>
              <a:t>Traditional enforcement via Consent Decrees and Judgments now supplemented by “deputized” private law firms handling environmental cases on behalf of the MI AG (PFAS)</a:t>
            </a:r>
          </a:p>
          <a:p>
            <a:r>
              <a:rPr lang="en-US" dirty="0"/>
              <a:t>The disappearance of Environmental Justice at the federal level does not limit the State of Michigan</a:t>
            </a:r>
          </a:p>
          <a:p>
            <a:pPr lvl="1"/>
            <a:r>
              <a:rPr lang="en-US" dirty="0">
                <a:hlinkClick r:id="rId2"/>
              </a:rPr>
              <a:t>https://www.michigan.gov/egle/maps-data/miejscreen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Developments: Enforcement</a:t>
            </a:r>
          </a:p>
        </p:txBody>
      </p:sp>
    </p:spTree>
    <p:extLst>
      <p:ext uri="{BB962C8B-B14F-4D97-AF65-F5344CB8AC3E}">
        <p14:creationId xmlns:p14="http://schemas.microsoft.com/office/powerpoint/2010/main" val="26246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 departments at the state, county, and city level have become increasingly involved when investigating citizen complaints about emissions and exposure</a:t>
            </a:r>
          </a:p>
          <a:p>
            <a:r>
              <a:rPr lang="en-US" dirty="0"/>
              <a:t>Non-regulatory air monitors are more common via individual and micro-networks (JustAir, Purple Air)</a:t>
            </a:r>
          </a:p>
          <a:p>
            <a:pPr lvl="1"/>
            <a:r>
              <a:rPr lang="en-US" dirty="0"/>
              <a:t>Community-organized networks were installed in K’zoo, Detroit, Dearborn, etc., which provide real-time data </a:t>
            </a:r>
          </a:p>
          <a:p>
            <a:pPr lvl="1"/>
            <a:r>
              <a:rPr lang="en-US" dirty="0"/>
              <a:t>Circumstantial evidence for AQD follow-up, but not an independent source of a violation notice</a:t>
            </a:r>
          </a:p>
          <a:p>
            <a:r>
              <a:rPr lang="en-US" dirty="0"/>
              <a:t>Any public forum or approval can be targeted by opposition, which may be organic or “boosted”</a:t>
            </a:r>
          </a:p>
          <a:p>
            <a:pPr lvl="1"/>
            <a:r>
              <a:rPr lang="en-US" dirty="0"/>
              <a:t>NIMBY-ism remains alive and well, but so does sabotage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Citizen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55845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public relations conundrum</a:t>
            </a:r>
          </a:p>
          <a:p>
            <a:pPr lvl="1"/>
            <a:r>
              <a:rPr lang="en-US" dirty="0"/>
              <a:t>A dedicated community relations strategy requires a significant investment of time, energy, and money</a:t>
            </a:r>
          </a:p>
          <a:p>
            <a:pPr lvl="1"/>
            <a:r>
              <a:rPr lang="en-US" dirty="0"/>
              <a:t>Good will is hard to earn, but easy to lose</a:t>
            </a:r>
          </a:p>
          <a:p>
            <a:pPr lvl="1"/>
            <a:r>
              <a:rPr lang="en-US" dirty="0"/>
              <a:t>Many people are unreachable</a:t>
            </a:r>
          </a:p>
          <a:p>
            <a:pPr lvl="2"/>
            <a:r>
              <a:rPr lang="en-US" dirty="0"/>
              <a:t>Motives and prejudices matter</a:t>
            </a:r>
          </a:p>
          <a:p>
            <a:pPr lvl="2"/>
            <a:r>
              <a:rPr lang="en-US" dirty="0"/>
              <a:t>Battling misinformation</a:t>
            </a:r>
          </a:p>
          <a:p>
            <a:pPr lvl="1"/>
            <a:r>
              <a:rPr lang="en-US" dirty="0"/>
              <a:t>Effective community relations can manage or defeat knee-jerk community opposition to a project, facility, or company</a:t>
            </a:r>
          </a:p>
          <a:p>
            <a:pPr lvl="1"/>
            <a:r>
              <a:rPr lang="en-US" dirty="0"/>
              <a:t>Agency staff appreciates, and often encourages, direct community outreach from industry applicants</a:t>
            </a:r>
          </a:p>
          <a:p>
            <a:pPr lvl="1"/>
            <a:r>
              <a:rPr lang="en-US" dirty="0"/>
              <a:t>So, what’s the right answer?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Citizen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55814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544" y="1447721"/>
            <a:ext cx="9144000" cy="25033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0544" y="4301067"/>
            <a:ext cx="9144000" cy="1377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Warner Norcross + Judd LL</a:t>
            </a:r>
            <a:r>
              <a:rPr lang="en-US" spc="-100" dirty="0"/>
              <a:t>P</a:t>
            </a:r>
          </a:p>
          <a:p>
            <a:r>
              <a:rPr lang="en-US" dirty="0"/>
              <a:t>These materials are for educational use only. This is not legal advice and does not create an attorney-client relationship.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8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fallout from the presidential election</a:t>
            </a:r>
          </a:p>
          <a:p>
            <a:pPr lvl="1"/>
            <a:r>
              <a:rPr lang="en-US" dirty="0"/>
              <a:t>The changing roles, personnel, and mission</a:t>
            </a:r>
          </a:p>
          <a:p>
            <a:pPr lvl="1"/>
            <a:r>
              <a:rPr lang="en-US" dirty="0"/>
              <a:t>The federal actions already in motion and under review</a:t>
            </a:r>
          </a:p>
          <a:p>
            <a:r>
              <a:rPr lang="en-US" dirty="0"/>
              <a:t>State of Michigan developments</a:t>
            </a:r>
          </a:p>
          <a:p>
            <a:pPr lvl="1"/>
            <a:r>
              <a:rPr lang="en-US" dirty="0"/>
              <a:t>Transitioning to MiEnviro</a:t>
            </a:r>
          </a:p>
          <a:p>
            <a:pPr lvl="1"/>
            <a:r>
              <a:rPr lang="en-US" dirty="0"/>
              <a:t>NAAQS developments (ozone, SO</a:t>
            </a:r>
            <a:r>
              <a:rPr lang="en-US" baseline="-25000" dirty="0"/>
              <a:t>2</a:t>
            </a:r>
            <a:r>
              <a:rPr lang="en-US" dirty="0"/>
              <a:t>, PM</a:t>
            </a:r>
            <a:r>
              <a:rPr lang="en-US" baseline="-25000" dirty="0"/>
              <a:t>2.5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Air permitting evolution </a:t>
            </a:r>
          </a:p>
          <a:p>
            <a:pPr lvl="1"/>
            <a:r>
              <a:rPr lang="en-US" dirty="0"/>
              <a:t>Enforcement trends with AQD and the MI AG</a:t>
            </a:r>
          </a:p>
          <a:p>
            <a:r>
              <a:rPr lang="en-US" dirty="0"/>
              <a:t>Increasingly important interaction with local government, citizens, and neighbors, including the public relations conundrum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95170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impact of the election</a:t>
            </a:r>
          </a:p>
          <a:p>
            <a:r>
              <a:rPr lang="en-US" dirty="0"/>
              <a:t>The Biden EPA versus the Trump EPA</a:t>
            </a:r>
          </a:p>
          <a:p>
            <a:pPr lvl="1"/>
            <a:r>
              <a:rPr lang="en-US" dirty="0"/>
              <a:t>A philosophical change from enforcement to compliance</a:t>
            </a:r>
          </a:p>
          <a:p>
            <a:pPr lvl="1"/>
            <a:r>
              <a:rPr lang="en-US" dirty="0"/>
              <a:t>Focus on traditional legal requirements with less pioneering </a:t>
            </a:r>
          </a:p>
          <a:p>
            <a:r>
              <a:rPr lang="en-US" dirty="0"/>
              <a:t>What happened last time President Trump took office</a:t>
            </a:r>
          </a:p>
          <a:p>
            <a:pPr lvl="1"/>
            <a:r>
              <a:rPr lang="en-US" dirty="0"/>
              <a:t>Fewer federal site inspections, information requests, and enforcement investigations for most air, water, and waste</a:t>
            </a:r>
          </a:p>
          <a:p>
            <a:pPr lvl="1"/>
            <a:r>
              <a:rPr lang="en-US" dirty="0"/>
              <a:t>Most outward actions require signoff from leadership </a:t>
            </a:r>
          </a:p>
          <a:p>
            <a:r>
              <a:rPr lang="en-US" dirty="0"/>
              <a:t>Increased activity from environmental non-governmental organizations (“ENGOs”) like Sierra Club and EarthJustice</a:t>
            </a:r>
          </a:p>
          <a:p>
            <a:pPr lvl="1"/>
            <a:r>
              <a:rPr lang="en-US" dirty="0">
                <a:hlinkClick r:id="rId2"/>
              </a:rPr>
              <a:t>https://www.citizen.org/article/corporate-enforcement-trump-tracker/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Fallout: Changing Roles</a:t>
            </a:r>
          </a:p>
        </p:txBody>
      </p:sp>
    </p:spTree>
    <p:extLst>
      <p:ext uri="{BB962C8B-B14F-4D97-AF65-F5344CB8AC3E}">
        <p14:creationId xmlns:p14="http://schemas.microsoft.com/office/powerpoint/2010/main" val="235069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EPA Administrator Lee Zeldin replaces Michael Regan</a:t>
            </a:r>
          </a:p>
          <a:p>
            <a:pPr lvl="1"/>
            <a:r>
              <a:rPr lang="en-US" dirty="0"/>
              <a:t>New political appointees in key EPA HQ and RTP positions as well as the Regional Administrators, but we await the new leader for Region 5 in Chicago</a:t>
            </a:r>
          </a:p>
          <a:p>
            <a:pPr lvl="1"/>
            <a:r>
              <a:rPr lang="en-US" dirty="0"/>
              <a:t>Buyouts were offered to some EPA employees, but others were simply let go (e.g., 168 EJ staff at EPA)</a:t>
            </a:r>
          </a:p>
          <a:p>
            <a:r>
              <a:rPr lang="en-US" dirty="0"/>
              <a:t>New Attorney General Pam Bondi issued internal memos requiring review of any new settlements or consent decrees being pursued by the DOJ’s Environment and Natural Resources Division </a:t>
            </a:r>
          </a:p>
          <a:p>
            <a:pPr lvl="1"/>
            <a:r>
              <a:rPr lang="en-US" dirty="0"/>
              <a:t>Notification of anticipated RIF at ENRD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Fallout: Personnel Changes</a:t>
            </a:r>
          </a:p>
        </p:txBody>
      </p:sp>
    </p:spTree>
    <p:extLst>
      <p:ext uri="{BB962C8B-B14F-4D97-AF65-F5344CB8AC3E}">
        <p14:creationId xmlns:p14="http://schemas.microsoft.com/office/powerpoint/2010/main" val="208142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EPA Administrator Zeldin provided “5 pillars” for EPA going forward as part of the “Powering the Great American Comeback Initiative”</a:t>
            </a:r>
          </a:p>
          <a:p>
            <a:pPr lvl="1"/>
            <a:r>
              <a:rPr lang="en-US" dirty="0"/>
              <a:t>Clean Air, Land, and Water for Every American.</a:t>
            </a:r>
          </a:p>
          <a:p>
            <a:pPr lvl="1"/>
            <a:r>
              <a:rPr lang="en-US" dirty="0"/>
              <a:t>Restore American Energy Dominance.</a:t>
            </a:r>
          </a:p>
          <a:p>
            <a:pPr lvl="1"/>
            <a:r>
              <a:rPr lang="en-US" dirty="0"/>
              <a:t>Permitting Reform, Cooperative Federalism, and Cross-Agency Partnership.</a:t>
            </a:r>
          </a:p>
          <a:p>
            <a:pPr lvl="1"/>
            <a:r>
              <a:rPr lang="en-US" dirty="0"/>
              <a:t>Make the United States the Artificial Intelligence Capital of the World.</a:t>
            </a:r>
          </a:p>
          <a:p>
            <a:pPr lvl="1"/>
            <a:r>
              <a:rPr lang="en-US" dirty="0"/>
              <a:t>Protecting and Bringing Back American Auto Jobs.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Fallout: EPA’s New Mission</a:t>
            </a:r>
          </a:p>
        </p:txBody>
      </p:sp>
    </p:spTree>
    <p:extLst>
      <p:ext uri="{BB962C8B-B14F-4D97-AF65-F5344CB8AC3E}">
        <p14:creationId xmlns:p14="http://schemas.microsoft.com/office/powerpoint/2010/main" val="63642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Changing course can take different paths</a:t>
            </a:r>
          </a:p>
          <a:p>
            <a:pPr lvl="1"/>
            <a:r>
              <a:rPr lang="en-US" dirty="0"/>
              <a:t>Congressional action on core statutes ... 2-year window?</a:t>
            </a:r>
          </a:p>
          <a:p>
            <a:pPr lvl="1"/>
            <a:r>
              <a:rPr lang="en-US" dirty="0"/>
              <a:t>The limited scope of the Congressional Review Act, effectively for rules finalized in 3Q or 4Q of 2024</a:t>
            </a:r>
          </a:p>
          <a:p>
            <a:pPr lvl="1"/>
            <a:r>
              <a:rPr lang="en-US" dirty="0"/>
              <a:t>New/revised rulemaking is slow and arduous</a:t>
            </a:r>
          </a:p>
          <a:p>
            <a:pPr lvl="1"/>
            <a:r>
              <a:rPr lang="en-US" dirty="0"/>
              <a:t>Freezing funding seems easy, but ...</a:t>
            </a:r>
          </a:p>
          <a:p>
            <a:pPr lvl="2"/>
            <a:r>
              <a:rPr lang="en-US" dirty="0"/>
              <a:t>Is it legal? Some folks (including judges) say “no”</a:t>
            </a:r>
          </a:p>
          <a:p>
            <a:pPr lvl="2"/>
            <a:r>
              <a:rPr lang="en-US" dirty="0"/>
              <a:t>Is it viable? States, local government, and industry also affected</a:t>
            </a:r>
          </a:p>
          <a:p>
            <a:pPr lvl="1"/>
            <a:r>
              <a:rPr lang="en-US" dirty="0"/>
              <a:t>Policy changes are relatively easy if you obey the law</a:t>
            </a:r>
          </a:p>
          <a:p>
            <a:pPr lvl="1"/>
            <a:r>
              <a:rPr lang="en-US" dirty="0"/>
              <a:t>Changing positions in pending court cases is sometimes allowed (e.g., for PFAS in </a:t>
            </a:r>
            <a:r>
              <a:rPr lang="en-US" i="1" dirty="0"/>
              <a:t>AWWA v EPA</a:t>
            </a:r>
            <a:r>
              <a:rPr lang="en-US" dirty="0"/>
              <a:t>), but we’re waiting on the cases addressing § 111(d) and HFCs</a:t>
            </a:r>
          </a:p>
          <a:p>
            <a:pPr lvl="1"/>
            <a:r>
              <a:rPr lang="en-US" dirty="0"/>
              <a:t>How will the courts respond?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Fallout: Making Changes</a:t>
            </a:r>
          </a:p>
        </p:txBody>
      </p:sp>
    </p:spTree>
    <p:extLst>
      <p:ext uri="{BB962C8B-B14F-4D97-AF65-F5344CB8AC3E}">
        <p14:creationId xmlns:p14="http://schemas.microsoft.com/office/powerpoint/2010/main" val="300844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of the major rules are already being litigated, but EPA’s position may change</a:t>
            </a:r>
          </a:p>
          <a:p>
            <a:pPr lvl="1"/>
            <a:r>
              <a:rPr lang="en-US" sz="2800" dirty="0"/>
              <a:t>The PM</a:t>
            </a:r>
            <a:r>
              <a:rPr lang="en-US" sz="2800" baseline="-25000" dirty="0"/>
              <a:t>2.5</a:t>
            </a:r>
            <a:r>
              <a:rPr lang="en-US" sz="2800" dirty="0"/>
              <a:t> NAAQS was revised last year</a:t>
            </a:r>
          </a:p>
          <a:p>
            <a:pPr lvl="1"/>
            <a:r>
              <a:rPr lang="en-US" sz="2800" dirty="0"/>
              <a:t>The Methane Rules</a:t>
            </a:r>
          </a:p>
          <a:p>
            <a:pPr lvl="2"/>
            <a:r>
              <a:rPr lang="en-US" sz="2400" dirty="0"/>
              <a:t>March 8, 2024 CH4 emission standard a likely target</a:t>
            </a:r>
          </a:p>
          <a:p>
            <a:pPr lvl="2"/>
            <a:r>
              <a:rPr lang="en-US" sz="2400" dirty="0"/>
              <a:t>November 18, 2024 CH4 fee rule subject to CRA reversal</a:t>
            </a:r>
          </a:p>
          <a:p>
            <a:pPr lvl="1"/>
            <a:r>
              <a:rPr lang="en-US" sz="2800" dirty="0"/>
              <a:t>Startup, Shutdown, and Malfunction ban</a:t>
            </a:r>
          </a:p>
          <a:p>
            <a:pPr lvl="1"/>
            <a:r>
              <a:rPr lang="en-US" sz="2800" dirty="0"/>
              <a:t>ENGO challenge to HAP “reclassification” rule </a:t>
            </a:r>
          </a:p>
          <a:p>
            <a:pPr lvl="1"/>
            <a:r>
              <a:rPr lang="en-US" sz="2800" dirty="0"/>
              <a:t>Others involve coal ash, the Clean Energy Plan, and the Boiler NESHAP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Fallout: Major Air Rules</a:t>
            </a:r>
          </a:p>
        </p:txBody>
      </p:sp>
    </p:spTree>
    <p:extLst>
      <p:ext uri="{BB962C8B-B14F-4D97-AF65-F5344CB8AC3E}">
        <p14:creationId xmlns:p14="http://schemas.microsoft.com/office/powerpoint/2010/main" val="292226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Transitioning to MiEnviro underway (see </a:t>
            </a:r>
            <a:r>
              <a:rPr lang="en-US" dirty="0">
                <a:hlinkClick r:id="rId2"/>
              </a:rPr>
              <a:t>https://www.michigan.gov/egle/maps-data/mienviroportal</a:t>
            </a:r>
            <a:r>
              <a:rPr lang="en-US" dirty="0"/>
              <a:t>)</a:t>
            </a:r>
          </a:p>
          <a:p>
            <a:r>
              <a:rPr lang="en-US" dirty="0"/>
              <a:t>Lots of training recently, but concerns remain</a:t>
            </a:r>
          </a:p>
          <a:p>
            <a:pPr lvl="1"/>
            <a:r>
              <a:rPr lang="en-US" dirty="0"/>
              <a:t>Questions about rushing the process in advance of the 1Q-2025 reporting season</a:t>
            </a:r>
          </a:p>
          <a:p>
            <a:pPr lvl="1"/>
            <a:r>
              <a:rPr lang="en-US" dirty="0"/>
              <a:t>Why not use industry workshops to “fine tune” the portal before the release and mandated use of it?</a:t>
            </a:r>
          </a:p>
          <a:p>
            <a:r>
              <a:rPr lang="en-US" dirty="0"/>
              <a:t>EGLE suggests using MiEnviro, but:</a:t>
            </a:r>
          </a:p>
          <a:p>
            <a:pPr lvl="1"/>
            <a:r>
              <a:rPr lang="en-US" dirty="0"/>
              <a:t>Contrary to settlement requirements, including CDs and CJs</a:t>
            </a:r>
          </a:p>
          <a:p>
            <a:pPr lvl="1"/>
            <a:r>
              <a:rPr lang="en-US" dirty="0"/>
              <a:t>Continuing issues with approvals (especially multipart ROPs)</a:t>
            </a:r>
          </a:p>
          <a:p>
            <a:pPr lvl="1"/>
            <a:r>
              <a:rPr lang="en-US" dirty="0"/>
              <a:t>Should you also send important files by e-mail?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Developments: MiEnviro</a:t>
            </a:r>
          </a:p>
        </p:txBody>
      </p:sp>
    </p:spTree>
    <p:extLst>
      <p:ext uri="{BB962C8B-B14F-4D97-AF65-F5344CB8AC3E}">
        <p14:creationId xmlns:p14="http://schemas.microsoft.com/office/powerpoint/2010/main" val="410579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9C9165-05EC-1F25-1692-D1218D79F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467" y="1157666"/>
            <a:ext cx="8077200" cy="56075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Developments: NAAQS</a:t>
            </a:r>
          </a:p>
        </p:txBody>
      </p:sp>
    </p:spTree>
    <p:extLst>
      <p:ext uri="{BB962C8B-B14F-4D97-AF65-F5344CB8AC3E}">
        <p14:creationId xmlns:p14="http://schemas.microsoft.com/office/powerpoint/2010/main" val="1497361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Microsoft Macintosh PowerPoint</Application>
  <PresentationFormat>Widescreen</PresentationFormat>
  <Paragraphs>150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inherit</vt:lpstr>
      <vt:lpstr>Office Theme</vt:lpstr>
      <vt:lpstr>An Update on Air Compliance and Enforcement for the Aggregate Industry </vt:lpstr>
      <vt:lpstr>Air Presentation Overview</vt:lpstr>
      <vt:lpstr>Federal Fallout: Changing Roles</vt:lpstr>
      <vt:lpstr>Federal Fallout: Personnel Changes</vt:lpstr>
      <vt:lpstr>Federal Fallout: EPA’s New Mission</vt:lpstr>
      <vt:lpstr>Federal Fallout: Making Changes</vt:lpstr>
      <vt:lpstr>Federal Fallout: Major Air Rules</vt:lpstr>
      <vt:lpstr>Michigan Developments: MiEnviro</vt:lpstr>
      <vt:lpstr>Michigan Developments: NAAQS</vt:lpstr>
      <vt:lpstr>Michigan Developments: NAAQS</vt:lpstr>
      <vt:lpstr>Michigan Developments: NAAQS</vt:lpstr>
      <vt:lpstr>Michigan Developments: Air Permitting</vt:lpstr>
      <vt:lpstr>Michigan Developments: Air Permitting</vt:lpstr>
      <vt:lpstr>Michigan Developments: Enforcement</vt:lpstr>
      <vt:lpstr>Local and Citizen Considerations</vt:lpstr>
      <vt:lpstr>Local and Citizen Considerations</vt:lpstr>
      <vt:lpstr>Thank you!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Kendra Miriani</cp:lastModifiedBy>
  <cp:revision>1</cp:revision>
  <dcterms:created xsi:type="dcterms:W3CDTF">1900-01-01T05:00:00Z</dcterms:created>
  <dcterms:modified xsi:type="dcterms:W3CDTF">2025-02-17T14:17:26Z</dcterms:modified>
</cp:coreProperties>
</file>