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7" r:id="rId1"/>
  </p:sldMasterIdLst>
  <p:notesMasterIdLst>
    <p:notesMasterId r:id="rId27"/>
  </p:notes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5143500" type="screen16x9"/>
  <p:notesSz cx="6858000" cy="9144000"/>
  <p:embeddedFontLst>
    <p:embeddedFont>
      <p:font typeface="Staatliches" pitchFamily="2" charset="0"/>
      <p:regular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628AF22-2593-40AB-A64F-8BE25FF36368}">
  <a:tblStyle styleId="{6628AF22-2593-40AB-A64F-8BE25FF3636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61" d="100"/>
          <a:sy n="161" d="100"/>
        </p:scale>
        <p:origin x="78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8d4e0bf9e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8d4e0bf9e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98ede34763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98ede34763_0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59e36efb8d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259e36efb8d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433883b8e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2433883b8e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930bca0dfd_1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930bca0dfd_1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9416dcc9a2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9416dcc9a2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117a7e711b1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117a7e711b1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9416dcc9a2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9416dcc9a2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930bca0dfd_1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930bca0dfd_1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960dff20cf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960dff20cf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17f60796f36_1_3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17f60796f36_1_3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8d4e0bf9ed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8d4e0bf9ed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960dff20cf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960dff20cf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960dff20cf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960dff20cf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1c53102ceb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1c53102ceb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1c53102ceb0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1c53102ceb0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1c53102ceb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1c53102ceb0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28d4e0bf9ed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28d4e0bf9ed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98ede34763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98ede34763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98ede34763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98ede34763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98ede34763_0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98ede34763_0_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955cad9b4f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955cad9b4f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98ede34763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98ede34763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955cad9b4f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955cad9b4f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98ede34763_0_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98ede34763_0_2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2775" y="2069275"/>
            <a:ext cx="1956000" cy="67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 descr="Background with No Logo.jpg"/>
          <p:cNvPicPr preferRelativeResize="0"/>
          <p:nvPr/>
        </p:nvPicPr>
        <p:blipFill rotWithShape="1">
          <a:blip r:embed="rId3">
            <a:alphaModFix/>
          </a:blip>
          <a:srcRect l="86351"/>
          <a:stretch/>
        </p:blipFill>
        <p:spPr>
          <a:xfrm>
            <a:off x="7896024" y="0"/>
            <a:ext cx="124797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494872" y="1906225"/>
            <a:ext cx="6475507" cy="489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494872" y="2475141"/>
            <a:ext cx="6474087" cy="431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Noto Sans Symbols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7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15" name="Google Shape;15;p2"/>
          <p:cNvCxnSpPr/>
          <p:nvPr/>
        </p:nvCxnSpPr>
        <p:spPr>
          <a:xfrm rot="10800000">
            <a:off x="2344397" y="1906227"/>
            <a:ext cx="0" cy="1000662"/>
          </a:xfrm>
          <a:prstGeom prst="straightConnector1">
            <a:avLst/>
          </a:prstGeom>
          <a:noFill/>
          <a:ln w="63500" cap="flat" cmpd="sng">
            <a:solidFill>
              <a:srgbClr val="D64928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" name="Google Shape;16;p2"/>
          <p:cNvSpPr txBox="1"/>
          <p:nvPr/>
        </p:nvSpPr>
        <p:spPr>
          <a:xfrm>
            <a:off x="181725" y="4699725"/>
            <a:ext cx="1697100" cy="2043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D9D9D9"/>
                </a:solidFill>
              </a:rPr>
              <a:t>CRUSHING</a:t>
            </a:r>
            <a:endParaRPr sz="1000">
              <a:solidFill>
                <a:srgbClr val="D9D9D9"/>
              </a:solidFill>
            </a:endParaRPr>
          </a:p>
        </p:txBody>
      </p:sp>
      <p:sp>
        <p:nvSpPr>
          <p:cNvPr id="17" name="Google Shape;17;p2"/>
          <p:cNvSpPr txBox="1"/>
          <p:nvPr/>
        </p:nvSpPr>
        <p:spPr>
          <a:xfrm>
            <a:off x="3721800" y="4699725"/>
            <a:ext cx="1697100" cy="204300"/>
          </a:xfrm>
          <a:prstGeom prst="rect">
            <a:avLst/>
          </a:prstGeom>
          <a:solidFill>
            <a:srgbClr val="D649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FFFFFF"/>
                </a:solidFill>
              </a:rPr>
              <a:t>ROCK FACE TO LOAD OUT</a:t>
            </a:r>
            <a:endParaRPr sz="800" baseline="30000">
              <a:solidFill>
                <a:srgbClr val="FFFFFF"/>
              </a:solidFill>
            </a:endParaRPr>
          </a:p>
        </p:txBody>
      </p:sp>
      <p:sp>
        <p:nvSpPr>
          <p:cNvPr id="18" name="Google Shape;18;p2"/>
          <p:cNvSpPr txBox="1"/>
          <p:nvPr/>
        </p:nvSpPr>
        <p:spPr>
          <a:xfrm>
            <a:off x="1951763" y="4699725"/>
            <a:ext cx="1697100" cy="2043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D9D9D9"/>
                </a:solidFill>
              </a:rPr>
              <a:t>SCREENING</a:t>
            </a:r>
            <a:endParaRPr sz="1000">
              <a:solidFill>
                <a:srgbClr val="D9D9D9"/>
              </a:solidFill>
            </a:endParaRPr>
          </a:p>
        </p:txBody>
      </p:sp>
      <p:sp>
        <p:nvSpPr>
          <p:cNvPr id="19" name="Google Shape;19;p2"/>
          <p:cNvSpPr txBox="1"/>
          <p:nvPr/>
        </p:nvSpPr>
        <p:spPr>
          <a:xfrm>
            <a:off x="5491813" y="4699725"/>
            <a:ext cx="1697100" cy="2043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D9D9D9"/>
                </a:solidFill>
              </a:rPr>
              <a:t>WASHING</a:t>
            </a:r>
            <a:endParaRPr sz="1000">
              <a:solidFill>
                <a:srgbClr val="D9D9D9"/>
              </a:solidFill>
            </a:endParaRPr>
          </a:p>
        </p:txBody>
      </p:sp>
      <p:sp>
        <p:nvSpPr>
          <p:cNvPr id="20" name="Google Shape;20;p2"/>
          <p:cNvSpPr txBox="1"/>
          <p:nvPr/>
        </p:nvSpPr>
        <p:spPr>
          <a:xfrm>
            <a:off x="7261850" y="4699725"/>
            <a:ext cx="1697100" cy="2043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D9D9D9"/>
                </a:solidFill>
              </a:rPr>
              <a:t>CONVEYING</a:t>
            </a:r>
            <a:endParaRPr sz="1000">
              <a:solidFill>
                <a:srgbClr val="D9D9D9"/>
              </a:solidFill>
            </a:endParaRPr>
          </a:p>
        </p:txBody>
      </p:sp>
      <p:sp>
        <p:nvSpPr>
          <p:cNvPr id="21" name="Google Shape;21;p2"/>
          <p:cNvSpPr txBox="1"/>
          <p:nvPr/>
        </p:nvSpPr>
        <p:spPr>
          <a:xfrm>
            <a:off x="5238050" y="4699725"/>
            <a:ext cx="94200" cy="204300"/>
          </a:xfrm>
          <a:prstGeom prst="rect">
            <a:avLst/>
          </a:prstGeom>
          <a:solidFill>
            <a:srgbClr val="D64928"/>
          </a:solidFill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aseline="30000">
                <a:solidFill>
                  <a:srgbClr val="FFFFFF"/>
                </a:solidFill>
              </a:rPr>
              <a:t>®</a:t>
            </a:r>
            <a:endParaRPr sz="800" baseline="3000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- Logo">
  <p:cSld name="CUSTOM_4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>
            <a:spLocks noGrp="1"/>
          </p:cNvSpPr>
          <p:nvPr>
            <p:ph type="body" idx="1"/>
          </p:nvPr>
        </p:nvSpPr>
        <p:spPr>
          <a:xfrm>
            <a:off x="173624" y="1213550"/>
            <a:ext cx="2851200" cy="33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>
            <a:lvl1pPr marL="457200" marR="0" lvl="0" indent="-342900" algn="l" rtl="0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21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8575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794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7305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body" idx="2"/>
          </p:nvPr>
        </p:nvSpPr>
        <p:spPr>
          <a:xfrm>
            <a:off x="3144751" y="1213550"/>
            <a:ext cx="2851200" cy="33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>
            <a:lvl1pPr marL="457200" marR="0" lvl="0" indent="-342900" algn="l" rtl="0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21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8575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794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7305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body" idx="3"/>
          </p:nvPr>
        </p:nvSpPr>
        <p:spPr>
          <a:xfrm>
            <a:off x="6115701" y="1213550"/>
            <a:ext cx="2851200" cy="33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>
            <a:lvl1pPr marL="457200" marR="0" lvl="0" indent="-342900" algn="l" rtl="0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21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8575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794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7305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title"/>
          </p:nvPr>
        </p:nvSpPr>
        <p:spPr>
          <a:xfrm>
            <a:off x="173618" y="205979"/>
            <a:ext cx="8796900" cy="8574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- No Logo">
  <p:cSld name="CUSTOM_2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2" descr="Background with No Logo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2"/>
          <p:cNvSpPr txBox="1">
            <a:spLocks noGrp="1"/>
          </p:cNvSpPr>
          <p:nvPr>
            <p:ph type="title"/>
          </p:nvPr>
        </p:nvSpPr>
        <p:spPr>
          <a:xfrm>
            <a:off x="173618" y="205979"/>
            <a:ext cx="8796900" cy="8574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2"/>
          <p:cNvSpPr txBox="1">
            <a:spLocks noGrp="1"/>
          </p:cNvSpPr>
          <p:nvPr>
            <p:ph type="body" idx="1"/>
          </p:nvPr>
        </p:nvSpPr>
        <p:spPr>
          <a:xfrm>
            <a:off x="173625" y="1213550"/>
            <a:ext cx="4353600" cy="36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>
            <a:lvl1pPr marL="457200" marR="0" lvl="0" indent="-342900" algn="l" rtl="0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21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8575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794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7305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12"/>
          <p:cNvSpPr txBox="1">
            <a:spLocks noGrp="1"/>
          </p:cNvSpPr>
          <p:nvPr>
            <p:ph type="body" idx="2"/>
          </p:nvPr>
        </p:nvSpPr>
        <p:spPr>
          <a:xfrm>
            <a:off x="4616925" y="1213550"/>
            <a:ext cx="4353600" cy="36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>
            <a:lvl1pPr marL="457200" marR="0" lvl="0" indent="-342900" algn="l" rtl="0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21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8575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794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7305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- No Logo - Caption">
  <p:cSld name="CUSTOM_2_2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3" descr="Background with No Logo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173618" y="205979"/>
            <a:ext cx="8796900" cy="8574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body" idx="1"/>
          </p:nvPr>
        </p:nvSpPr>
        <p:spPr>
          <a:xfrm>
            <a:off x="173625" y="1213550"/>
            <a:ext cx="4353600" cy="33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>
            <a:lvl1pPr marL="457200" marR="0" lvl="0" indent="-342900" algn="l" rtl="0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21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8575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794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7305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body" idx="2"/>
          </p:nvPr>
        </p:nvSpPr>
        <p:spPr>
          <a:xfrm>
            <a:off x="4616925" y="1213550"/>
            <a:ext cx="4353600" cy="33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>
            <a:lvl1pPr marL="457200" marR="0" lvl="0" indent="-342900" algn="l" rtl="0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21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8575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794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7305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title" idx="3"/>
          </p:nvPr>
        </p:nvSpPr>
        <p:spPr>
          <a:xfrm>
            <a:off x="173625" y="4632950"/>
            <a:ext cx="4353600" cy="35940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4616925" y="4632950"/>
            <a:ext cx="4353600" cy="35940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- No Logo - Caption">
  <p:cSld name="CUSTOM_2_1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4" descr="Background with No Logo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4"/>
          <p:cNvSpPr txBox="1">
            <a:spLocks noGrp="1"/>
          </p:cNvSpPr>
          <p:nvPr>
            <p:ph type="body" idx="1"/>
          </p:nvPr>
        </p:nvSpPr>
        <p:spPr>
          <a:xfrm>
            <a:off x="173625" y="1213550"/>
            <a:ext cx="2851200" cy="33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>
            <a:lvl1pPr marL="457200" marR="0" lvl="0" indent="-342900" algn="l" rtl="0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21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8575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794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7305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body" idx="2"/>
          </p:nvPr>
        </p:nvSpPr>
        <p:spPr>
          <a:xfrm>
            <a:off x="6119325" y="1213550"/>
            <a:ext cx="2851200" cy="33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>
            <a:lvl1pPr marL="457200" marR="0" lvl="0" indent="-342900" algn="l" rtl="0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21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8575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794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7305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body" idx="3"/>
          </p:nvPr>
        </p:nvSpPr>
        <p:spPr>
          <a:xfrm>
            <a:off x="3146563" y="1213550"/>
            <a:ext cx="2851200" cy="33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>
            <a:lvl1pPr marL="457200" marR="0" lvl="0" indent="-342900" algn="l" rtl="0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21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8575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794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7305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title"/>
          </p:nvPr>
        </p:nvSpPr>
        <p:spPr>
          <a:xfrm>
            <a:off x="173625" y="4632950"/>
            <a:ext cx="2851200" cy="35940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>
            <a:endParaRPr/>
          </a:p>
        </p:txBody>
      </p:sp>
      <p:sp>
        <p:nvSpPr>
          <p:cNvPr id="76" name="Google Shape;76;p14"/>
          <p:cNvSpPr txBox="1">
            <a:spLocks noGrp="1"/>
          </p:cNvSpPr>
          <p:nvPr>
            <p:ph type="title" idx="4"/>
          </p:nvPr>
        </p:nvSpPr>
        <p:spPr>
          <a:xfrm>
            <a:off x="3144750" y="4632950"/>
            <a:ext cx="2851200" cy="35940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title" idx="5"/>
          </p:nvPr>
        </p:nvSpPr>
        <p:spPr>
          <a:xfrm>
            <a:off x="6115700" y="4632950"/>
            <a:ext cx="2851200" cy="35940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title" idx="6"/>
          </p:nvPr>
        </p:nvSpPr>
        <p:spPr>
          <a:xfrm>
            <a:off x="173618" y="205979"/>
            <a:ext cx="8796900" cy="8574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- Caption">
  <p:cSld name="CUSTOM_1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>
            <a:spLocks noGrp="1"/>
          </p:cNvSpPr>
          <p:nvPr>
            <p:ph type="title"/>
          </p:nvPr>
        </p:nvSpPr>
        <p:spPr>
          <a:xfrm>
            <a:off x="173618" y="205979"/>
            <a:ext cx="8796900" cy="8574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body" idx="1"/>
          </p:nvPr>
        </p:nvSpPr>
        <p:spPr>
          <a:xfrm>
            <a:off x="173625" y="1213550"/>
            <a:ext cx="4353600" cy="29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>
            <a:lvl1pPr marL="457200" marR="0" lvl="0" indent="-342900" algn="l" rtl="0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21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8575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794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7305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body" idx="2"/>
          </p:nvPr>
        </p:nvSpPr>
        <p:spPr>
          <a:xfrm>
            <a:off x="4616925" y="1213550"/>
            <a:ext cx="4353600" cy="29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>
            <a:lvl1pPr marL="457200" marR="0" lvl="0" indent="-342900" algn="l" rtl="0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21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8575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794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7305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Google Shape;83;p15"/>
          <p:cNvSpPr txBox="1">
            <a:spLocks noGrp="1"/>
          </p:cNvSpPr>
          <p:nvPr>
            <p:ph type="title" idx="3"/>
          </p:nvPr>
        </p:nvSpPr>
        <p:spPr>
          <a:xfrm>
            <a:off x="173625" y="4152225"/>
            <a:ext cx="4353600" cy="45420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>
            <a:endParaRPr/>
          </a:p>
        </p:txBody>
      </p:sp>
      <p:sp>
        <p:nvSpPr>
          <p:cNvPr id="84" name="Google Shape;84;p15"/>
          <p:cNvSpPr txBox="1">
            <a:spLocks noGrp="1"/>
          </p:cNvSpPr>
          <p:nvPr>
            <p:ph type="title" idx="4"/>
          </p:nvPr>
        </p:nvSpPr>
        <p:spPr>
          <a:xfrm>
            <a:off x="4616925" y="4152225"/>
            <a:ext cx="4353600" cy="45420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- Left Caption">
  <p:cSld name="CUSTOM_1_1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>
            <a:spLocks noGrp="1"/>
          </p:cNvSpPr>
          <p:nvPr>
            <p:ph type="title"/>
          </p:nvPr>
        </p:nvSpPr>
        <p:spPr>
          <a:xfrm>
            <a:off x="173618" y="205979"/>
            <a:ext cx="8796900" cy="8574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body" idx="1"/>
          </p:nvPr>
        </p:nvSpPr>
        <p:spPr>
          <a:xfrm>
            <a:off x="173625" y="1213550"/>
            <a:ext cx="4353600" cy="29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>
            <a:lvl1pPr marL="457200" marR="0" lvl="0" indent="-342900" algn="l" rtl="0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21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8575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794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7305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body" idx="2"/>
          </p:nvPr>
        </p:nvSpPr>
        <p:spPr>
          <a:xfrm>
            <a:off x="4616925" y="1213550"/>
            <a:ext cx="4353600" cy="33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>
            <a:lvl1pPr marL="457200" marR="0" lvl="0" indent="-342900" algn="l" rtl="0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21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8575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794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7305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title" idx="3"/>
          </p:nvPr>
        </p:nvSpPr>
        <p:spPr>
          <a:xfrm>
            <a:off x="173625" y="4152225"/>
            <a:ext cx="4353600" cy="45420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>
            <a:spLocks noGrp="1"/>
          </p:cNvSpPr>
          <p:nvPr>
            <p:ph type="title"/>
          </p:nvPr>
        </p:nvSpPr>
        <p:spPr>
          <a:xfrm>
            <a:off x="173625" y="205949"/>
            <a:ext cx="8796900" cy="47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 algn="ctr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 algn="ctr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 algn="ctr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 algn="ctr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 algn="ctr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 algn="ctr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 algn="ctr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_3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9" descr="Background with No Logo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9"/>
          <p:cNvSpPr txBox="1">
            <a:spLocks noGrp="1"/>
          </p:cNvSpPr>
          <p:nvPr>
            <p:ph type="title"/>
          </p:nvPr>
        </p:nvSpPr>
        <p:spPr>
          <a:xfrm>
            <a:off x="173618" y="205979"/>
            <a:ext cx="8796900" cy="8574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graphicFrame>
        <p:nvGraphicFramePr>
          <p:cNvPr id="96" name="Google Shape;96;p19"/>
          <p:cNvGraphicFramePr/>
          <p:nvPr/>
        </p:nvGraphicFramePr>
        <p:xfrm>
          <a:off x="169100" y="12267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{6628AF22-2593-40AB-A64F-8BE25FF36368}</a:tableStyleId>
              </a:tblPr>
              <a:tblGrid>
                <a:gridCol w="1466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6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6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6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61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61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076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 anchor="ctr">
                    <a:solidFill>
                      <a:srgbClr val="D6492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 anchor="ctr">
                    <a:solidFill>
                      <a:srgbClr val="D6492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 anchor="ctr">
                    <a:solidFill>
                      <a:srgbClr val="D6492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 anchor="ctr">
                    <a:solidFill>
                      <a:srgbClr val="D6492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 anchor="ctr">
                    <a:solidFill>
                      <a:srgbClr val="D6492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 anchor="ctr">
                    <a:solidFill>
                      <a:srgbClr val="D649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76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76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76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76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76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o Player">
  <p:cSld name="CUSTOM_5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0"/>
          <p:cNvSpPr txBox="1">
            <a:spLocks noGrp="1"/>
          </p:cNvSpPr>
          <p:nvPr>
            <p:ph type="title"/>
          </p:nvPr>
        </p:nvSpPr>
        <p:spPr>
          <a:xfrm>
            <a:off x="173618" y="205979"/>
            <a:ext cx="8796900" cy="857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0"/>
          <p:cNvSpPr txBox="1"/>
          <p:nvPr/>
        </p:nvSpPr>
        <p:spPr>
          <a:xfrm>
            <a:off x="173625" y="4810925"/>
            <a:ext cx="8796900" cy="2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</a:rPr>
              <a:t>Must be connected to internet and in “Present” mode to automatically play video.</a:t>
            </a:r>
            <a:endParaRPr sz="100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173618" y="205979"/>
            <a:ext cx="87969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body" idx="1"/>
          </p:nvPr>
        </p:nvSpPr>
        <p:spPr>
          <a:xfrm>
            <a:off x="173618" y="1213541"/>
            <a:ext cx="8796900" cy="3310500"/>
          </a:xfrm>
          <a:prstGeom prst="rect">
            <a:avLst/>
          </a:prstGeom>
          <a:noFill/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91425" bIns="91425" anchor="t" anchorCtr="0">
            <a:noAutofit/>
          </a:bodyPr>
          <a:lstStyle>
            <a:lvl1pPr marL="457200" marR="0" lvl="0" indent="-342900" algn="l" rtl="0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21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8575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794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7305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- No Logo">
  <p:cSld name="OBJECT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4" descr="Background with No Logo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173618" y="205979"/>
            <a:ext cx="87969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173625" y="1213550"/>
            <a:ext cx="8796900" cy="3669900"/>
          </a:xfrm>
          <a:prstGeom prst="rect">
            <a:avLst/>
          </a:prstGeom>
          <a:noFill/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91425" bIns="91425" anchor="t" anchorCtr="0">
            <a:noAutofit/>
          </a:bodyPr>
          <a:lstStyle>
            <a:lvl1pPr marL="457200" marR="0" lvl="0" indent="-342900" algn="l" rtl="0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21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8575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794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7305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- No Logo/Line">
  <p:cSld name="OBJECT_3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173618" y="205979"/>
            <a:ext cx="87969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173625" y="1213550"/>
            <a:ext cx="8796900" cy="3815100"/>
          </a:xfrm>
          <a:prstGeom prst="rect">
            <a:avLst/>
          </a:prstGeom>
          <a:noFill/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91425" bIns="91425" anchor="t" anchorCtr="0">
            <a:noAutofit/>
          </a:bodyPr>
          <a:lstStyle>
            <a:lvl1pPr marL="457200" marR="0" lvl="0" indent="-342900" algn="l" rtl="0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21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8575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794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7305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2" name="Google Shape;3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69400"/>
            <a:ext cx="9144000" cy="18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- Caption">
  <p:cSld name="OBJECT_2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subTitle" idx="1"/>
          </p:nvPr>
        </p:nvSpPr>
        <p:spPr>
          <a:xfrm>
            <a:off x="173625" y="4632950"/>
            <a:ext cx="87969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i="0" u="none" strike="noStrike" cap="none">
                <a:solidFill>
                  <a:schemeClr val="dk1"/>
                </a:solidFill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Noto Sans Symbols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7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173618" y="205979"/>
            <a:ext cx="87969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173625" y="1213550"/>
            <a:ext cx="8796900" cy="331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>
            <a:lvl1pPr marL="457200" marR="0" lvl="0" indent="-342900" algn="l" rtl="0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21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8575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794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7305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- Subtitle">
  <p:cSld name="OBJECT_2_1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173618" y="205979"/>
            <a:ext cx="87969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173625" y="1565150"/>
            <a:ext cx="8796900" cy="29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>
            <a:lvl1pPr marL="457200" marR="0" lvl="0" indent="-342900" algn="l" rtl="0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21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8575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794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7305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subTitle" idx="2"/>
          </p:nvPr>
        </p:nvSpPr>
        <p:spPr>
          <a:xfrm>
            <a:off x="171900" y="1213550"/>
            <a:ext cx="87969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i="0" u="none" strike="noStrike" cap="none">
                <a:solidFill>
                  <a:schemeClr val="dk1"/>
                </a:solidFill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Noto Sans Symbols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7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- Subtitle - No Logo">
  <p:cSld name="OBJECT_2_1_1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8" descr="Background with No Logo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173618" y="205979"/>
            <a:ext cx="87969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1"/>
          </p:nvPr>
        </p:nvSpPr>
        <p:spPr>
          <a:xfrm>
            <a:off x="173625" y="1565150"/>
            <a:ext cx="8796900" cy="331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>
            <a:lvl1pPr marL="457200" marR="0" lvl="0" indent="-342900" algn="l" rtl="0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21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8575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794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7305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subTitle" idx="2"/>
          </p:nvPr>
        </p:nvSpPr>
        <p:spPr>
          <a:xfrm>
            <a:off x="171900" y="1213550"/>
            <a:ext cx="87969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i="0" u="none" strike="noStrike" cap="none">
                <a:solidFill>
                  <a:schemeClr val="dk1"/>
                </a:solidFill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Noto Sans Symbols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7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Content">
  <p:cSld name="OBJECT_1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 txBox="1">
            <a:spLocks noGrp="1"/>
          </p:cNvSpPr>
          <p:nvPr>
            <p:ph type="title"/>
          </p:nvPr>
        </p:nvSpPr>
        <p:spPr>
          <a:xfrm rot="-5400000">
            <a:off x="-1737150" y="1959300"/>
            <a:ext cx="45342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1"/>
          </p:nvPr>
        </p:nvSpPr>
        <p:spPr>
          <a:xfrm>
            <a:off x="830400" y="205975"/>
            <a:ext cx="8084100" cy="43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>
            <a:lvl1pPr marL="457200" marR="0" lvl="0" indent="-342900" algn="l" rtl="0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21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8575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794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7305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- Logo">
  <p:cSld name="CUSTOM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>
            <a:spLocks noGrp="1"/>
          </p:cNvSpPr>
          <p:nvPr>
            <p:ph type="title"/>
          </p:nvPr>
        </p:nvSpPr>
        <p:spPr>
          <a:xfrm>
            <a:off x="173618" y="205979"/>
            <a:ext cx="8796900" cy="8574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body" idx="1"/>
          </p:nvPr>
        </p:nvSpPr>
        <p:spPr>
          <a:xfrm>
            <a:off x="173621" y="1213550"/>
            <a:ext cx="4353600" cy="33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>
            <a:lvl1pPr marL="457200" marR="0" lvl="0" indent="-342900" algn="l" rtl="0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21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8575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794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7305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body" idx="2"/>
          </p:nvPr>
        </p:nvSpPr>
        <p:spPr>
          <a:xfrm>
            <a:off x="4616921" y="1213550"/>
            <a:ext cx="4353600" cy="33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>
            <a:lvl1pPr marL="457200" marR="0" lvl="0" indent="-342900" algn="l" rtl="0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21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8575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794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7305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/>
        </p:nvSpPr>
        <p:spPr>
          <a:xfrm>
            <a:off x="173618" y="1226916"/>
            <a:ext cx="8796762" cy="3310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Click to edit Master text styles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Second level</a:t>
            </a:r>
            <a:endParaRPr/>
          </a:p>
          <a:p>
            <a:pPr marL="11430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Third level</a:t>
            </a:r>
            <a:endParaRPr/>
          </a:p>
          <a:p>
            <a:pPr marL="16002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Fourth level</a:t>
            </a:r>
            <a:endParaRPr/>
          </a:p>
          <a:p>
            <a:pPr marL="20574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Fifth level</a:t>
            </a:r>
            <a:endParaRPr/>
          </a:p>
        </p:txBody>
      </p:sp>
      <p:pic>
        <p:nvPicPr>
          <p:cNvPr id="7" name="Google Shape;7;p1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173618" y="205979"/>
            <a:ext cx="8796762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body" idx="1"/>
          </p:nvPr>
        </p:nvSpPr>
        <p:spPr>
          <a:xfrm>
            <a:off x="173618" y="1213538"/>
            <a:ext cx="8796900" cy="33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>
            <a:lvl1pPr marL="457200" marR="0" lvl="0" indent="-342900" algn="l" rtl="0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21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8575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794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7305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</p:sldLayoutIdLst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1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jp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1"/>
          <p:cNvSpPr txBox="1"/>
          <p:nvPr/>
        </p:nvSpPr>
        <p:spPr>
          <a:xfrm>
            <a:off x="2494872" y="1906225"/>
            <a:ext cx="647550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/>
              <a:t>Conveyor Components</a:t>
            </a:r>
            <a:endParaRPr sz="2800" b="1">
              <a:solidFill>
                <a:srgbClr val="000000"/>
              </a:solidFill>
            </a:endParaRPr>
          </a:p>
        </p:txBody>
      </p:sp>
      <p:sp>
        <p:nvSpPr>
          <p:cNvPr id="106" name="Google Shape;106;p21"/>
          <p:cNvSpPr txBox="1"/>
          <p:nvPr/>
        </p:nvSpPr>
        <p:spPr>
          <a:xfrm>
            <a:off x="2494872" y="2475141"/>
            <a:ext cx="64740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ctr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1800"/>
              <a:t>Our Newest Technology</a:t>
            </a:r>
            <a:endParaRPr sz="18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625" y="1226925"/>
            <a:ext cx="8796900" cy="3656525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0"/>
          <p:cNvSpPr txBox="1"/>
          <p:nvPr/>
        </p:nvSpPr>
        <p:spPr>
          <a:xfrm>
            <a:off x="173625" y="1379325"/>
            <a:ext cx="8796900" cy="7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</a:rPr>
              <a:t>Dry Test Results</a:t>
            </a:r>
            <a:br>
              <a:rPr lang="en-US" sz="1800" b="1">
                <a:solidFill>
                  <a:schemeClr val="dk1"/>
                </a:solidFill>
              </a:rPr>
            </a:br>
            <a:r>
              <a:rPr lang="en-US" sz="1600">
                <a:solidFill>
                  <a:schemeClr val="dk1"/>
                </a:solidFill>
              </a:rPr>
              <a:t>Evaluation Grade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235" name="Google Shape;235;p30"/>
          <p:cNvSpPr txBox="1">
            <a:spLocks noGrp="1"/>
          </p:cNvSpPr>
          <p:nvPr>
            <p:ph type="title"/>
          </p:nvPr>
        </p:nvSpPr>
        <p:spPr>
          <a:xfrm>
            <a:off x="173618" y="205979"/>
            <a:ext cx="8796900" cy="8574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Conveyor Idlers  </a:t>
            </a:r>
            <a:r>
              <a:rPr lang="en-US" b="0">
                <a:solidFill>
                  <a:srgbClr val="D64928"/>
                </a:solidFill>
              </a:rPr>
              <a:t>I</a:t>
            </a:r>
            <a:r>
              <a:rPr lang="en-US" b="0"/>
              <a:t>  Application-Specific Seals</a:t>
            </a:r>
            <a:endParaRPr/>
          </a:p>
        </p:txBody>
      </p:sp>
      <p:pic>
        <p:nvPicPr>
          <p:cNvPr id="236" name="Google Shape;23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1625" y="4204325"/>
            <a:ext cx="314650" cy="31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57999" y="4204325"/>
            <a:ext cx="314650" cy="31465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0"/>
          <p:cNvSpPr/>
          <p:nvPr/>
        </p:nvSpPr>
        <p:spPr>
          <a:xfrm>
            <a:off x="7882125" y="313975"/>
            <a:ext cx="674100" cy="674100"/>
          </a:xfrm>
          <a:prstGeom prst="star12">
            <a:avLst>
              <a:gd name="adj" fmla="val 37500"/>
            </a:avLst>
          </a:prstGeom>
          <a:solidFill>
            <a:srgbClr val="D64928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FFFFFF"/>
                </a:solidFill>
              </a:rPr>
              <a:t>NEW</a:t>
            </a:r>
            <a:endParaRPr sz="1200"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1"/>
          <p:cNvSpPr txBox="1">
            <a:spLocks noGrp="1"/>
          </p:cNvSpPr>
          <p:nvPr>
            <p:ph type="body" idx="1"/>
          </p:nvPr>
        </p:nvSpPr>
        <p:spPr>
          <a:xfrm>
            <a:off x="173625" y="1213550"/>
            <a:ext cx="2851200" cy="33105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31"/>
          <p:cNvSpPr txBox="1">
            <a:spLocks noGrp="1"/>
          </p:cNvSpPr>
          <p:nvPr>
            <p:ph type="body" idx="2"/>
          </p:nvPr>
        </p:nvSpPr>
        <p:spPr>
          <a:xfrm>
            <a:off x="6119325" y="1213550"/>
            <a:ext cx="2851200" cy="33105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31"/>
          <p:cNvSpPr txBox="1">
            <a:spLocks noGrp="1"/>
          </p:cNvSpPr>
          <p:nvPr>
            <p:ph type="title" idx="6"/>
          </p:nvPr>
        </p:nvSpPr>
        <p:spPr>
          <a:xfrm>
            <a:off x="173618" y="205979"/>
            <a:ext cx="8796900" cy="8574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Conveyor Idlers  </a:t>
            </a:r>
            <a:r>
              <a:rPr lang="en-US" b="0">
                <a:solidFill>
                  <a:srgbClr val="D64928"/>
                </a:solidFill>
              </a:rPr>
              <a:t>I</a:t>
            </a:r>
            <a:r>
              <a:rPr lang="en-US" b="0"/>
              <a:t>  Multiple Material Solutions</a:t>
            </a:r>
            <a:endParaRPr/>
          </a:p>
        </p:txBody>
      </p:sp>
      <p:sp>
        <p:nvSpPr>
          <p:cNvPr id="246" name="Google Shape;246;p31"/>
          <p:cNvSpPr txBox="1">
            <a:spLocks noGrp="1"/>
          </p:cNvSpPr>
          <p:nvPr>
            <p:ph type="body" idx="3"/>
          </p:nvPr>
        </p:nvSpPr>
        <p:spPr>
          <a:xfrm>
            <a:off x="3146563" y="1213550"/>
            <a:ext cx="2851200" cy="33105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1"/>
          <p:cNvSpPr txBox="1">
            <a:spLocks noGrp="1"/>
          </p:cNvSpPr>
          <p:nvPr>
            <p:ph type="title"/>
          </p:nvPr>
        </p:nvSpPr>
        <p:spPr>
          <a:xfrm>
            <a:off x="173625" y="4632950"/>
            <a:ext cx="2851200" cy="35940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Steel Rolls</a:t>
            </a:r>
            <a:endParaRPr/>
          </a:p>
        </p:txBody>
      </p:sp>
      <p:sp>
        <p:nvSpPr>
          <p:cNvPr id="248" name="Google Shape;248;p31"/>
          <p:cNvSpPr txBox="1">
            <a:spLocks noGrp="1"/>
          </p:cNvSpPr>
          <p:nvPr>
            <p:ph type="title" idx="4"/>
          </p:nvPr>
        </p:nvSpPr>
        <p:spPr>
          <a:xfrm>
            <a:off x="3144750" y="4632950"/>
            <a:ext cx="2851200" cy="35940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Moxie</a:t>
            </a:r>
            <a:r>
              <a:rPr lang="en-US" baseline="30000"/>
              <a:t>®</a:t>
            </a:r>
            <a:r>
              <a:rPr lang="en-US"/>
              <a:t> Rolls</a:t>
            </a:r>
            <a:endParaRPr/>
          </a:p>
        </p:txBody>
      </p:sp>
      <p:sp>
        <p:nvSpPr>
          <p:cNvPr id="249" name="Google Shape;249;p31"/>
          <p:cNvSpPr txBox="1">
            <a:spLocks noGrp="1"/>
          </p:cNvSpPr>
          <p:nvPr>
            <p:ph type="title" idx="5"/>
          </p:nvPr>
        </p:nvSpPr>
        <p:spPr>
          <a:xfrm>
            <a:off x="6115700" y="4632950"/>
            <a:ext cx="2851200" cy="35940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Urathon</a:t>
            </a:r>
            <a:r>
              <a:rPr lang="en-US" baseline="30000"/>
              <a:t>®</a:t>
            </a:r>
            <a:r>
              <a:rPr lang="en-US"/>
              <a:t> Rolls</a:t>
            </a:r>
            <a:endParaRPr/>
          </a:p>
        </p:txBody>
      </p:sp>
      <p:pic>
        <p:nvPicPr>
          <p:cNvPr id="250" name="Google Shape;250;p31"/>
          <p:cNvPicPr preferRelativeResize="0"/>
          <p:nvPr/>
        </p:nvPicPr>
        <p:blipFill rotWithShape="1">
          <a:blip r:embed="rId3">
            <a:alphaModFix/>
          </a:blip>
          <a:srcRect t="16127" b="6485"/>
          <a:stretch/>
        </p:blipFill>
        <p:spPr>
          <a:xfrm>
            <a:off x="173825" y="1213550"/>
            <a:ext cx="2851198" cy="3310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51" name="Google Shape;251;p31"/>
          <p:cNvPicPr preferRelativeResize="0"/>
          <p:nvPr/>
        </p:nvPicPr>
        <p:blipFill rotWithShape="1">
          <a:blip r:embed="rId4">
            <a:alphaModFix/>
          </a:blip>
          <a:srcRect l="6057" t="18227" r="5375" b="13378"/>
          <a:stretch/>
        </p:blipFill>
        <p:spPr>
          <a:xfrm>
            <a:off x="3146575" y="1213550"/>
            <a:ext cx="2851201" cy="3310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52" name="Google Shape;252;p31"/>
          <p:cNvPicPr preferRelativeResize="0"/>
          <p:nvPr/>
        </p:nvPicPr>
        <p:blipFill rotWithShape="1">
          <a:blip r:embed="rId5">
            <a:alphaModFix/>
          </a:blip>
          <a:srcRect l="16933" r="25664"/>
          <a:stretch/>
        </p:blipFill>
        <p:spPr>
          <a:xfrm>
            <a:off x="6115700" y="1213550"/>
            <a:ext cx="2851200" cy="3310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32"/>
          <p:cNvPicPr preferRelativeResize="0"/>
          <p:nvPr/>
        </p:nvPicPr>
        <p:blipFill rotWithShape="1">
          <a:blip r:embed="rId3">
            <a:alphaModFix/>
          </a:blip>
          <a:srcRect l="13059" t="17776" r="6372"/>
          <a:stretch/>
        </p:blipFill>
        <p:spPr>
          <a:xfrm flipH="1">
            <a:off x="173628" y="1213550"/>
            <a:ext cx="4353597" cy="33104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58" name="Google Shape;258;p32"/>
          <p:cNvSpPr txBox="1">
            <a:spLocks noGrp="1"/>
          </p:cNvSpPr>
          <p:nvPr>
            <p:ph type="body" idx="2"/>
          </p:nvPr>
        </p:nvSpPr>
        <p:spPr>
          <a:xfrm>
            <a:off x="4616921" y="1213550"/>
            <a:ext cx="4353600" cy="33105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b="1"/>
              <a:t>New CEMA Duty Design</a:t>
            </a:r>
            <a:endParaRPr b="1"/>
          </a:p>
          <a:p>
            <a:pPr marL="457200" lvl="0" indent="-330200" algn="l" rtl="0">
              <a:spcBef>
                <a:spcPts val="480"/>
              </a:spcBef>
              <a:spcAft>
                <a:spcPts val="0"/>
              </a:spcAft>
              <a:buSzPts val="1600"/>
              <a:buChar char="▪"/>
            </a:pPr>
            <a:r>
              <a:rPr lang="en-US" sz="1600"/>
              <a:t>No more rounded cap on the wings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▪"/>
            </a:pPr>
            <a:r>
              <a:rPr lang="en-US" sz="1600"/>
              <a:t>Same benefits of the original design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▪"/>
            </a:pPr>
            <a:r>
              <a:rPr lang="en-US" sz="1600"/>
              <a:t>Increased service life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▪"/>
            </a:pPr>
            <a:r>
              <a:rPr lang="en-US" sz="1600"/>
              <a:t>Wings have more wearable material</a:t>
            </a:r>
            <a:endParaRPr sz="1600"/>
          </a:p>
        </p:txBody>
      </p:sp>
      <p:sp>
        <p:nvSpPr>
          <p:cNvPr id="259" name="Google Shape;259;p32"/>
          <p:cNvSpPr txBox="1">
            <a:spLocks noGrp="1"/>
          </p:cNvSpPr>
          <p:nvPr>
            <p:ph type="title"/>
          </p:nvPr>
        </p:nvSpPr>
        <p:spPr>
          <a:xfrm>
            <a:off x="173618" y="205979"/>
            <a:ext cx="8796900" cy="8574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Conveyor Pulleys  </a:t>
            </a:r>
            <a:r>
              <a:rPr lang="en-US" b="0">
                <a:solidFill>
                  <a:srgbClr val="D64928"/>
                </a:solidFill>
              </a:rPr>
              <a:t>I</a:t>
            </a:r>
            <a:r>
              <a:rPr lang="en-US" b="0"/>
              <a:t>  Chevron</a:t>
            </a:r>
            <a:r>
              <a:rPr lang="en-US" b="0" baseline="30000"/>
              <a:t>®</a:t>
            </a:r>
            <a:r>
              <a:rPr lang="en-US" b="0"/>
              <a:t> Wing Pulley</a:t>
            </a:r>
            <a:endParaRPr/>
          </a:p>
        </p:txBody>
      </p:sp>
      <p:pic>
        <p:nvPicPr>
          <p:cNvPr id="260" name="Google Shape;260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0975" y="3215175"/>
            <a:ext cx="3295901" cy="185395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32"/>
          <p:cNvSpPr/>
          <p:nvPr/>
        </p:nvSpPr>
        <p:spPr>
          <a:xfrm>
            <a:off x="7882125" y="313975"/>
            <a:ext cx="674100" cy="674100"/>
          </a:xfrm>
          <a:prstGeom prst="star12">
            <a:avLst>
              <a:gd name="adj" fmla="val 37500"/>
            </a:avLst>
          </a:prstGeom>
          <a:solidFill>
            <a:srgbClr val="D64928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FFFFFF"/>
                </a:solidFill>
              </a:rPr>
              <a:t>NEW</a:t>
            </a:r>
            <a:endParaRPr sz="1200"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33"/>
          <p:cNvPicPr preferRelativeResize="0"/>
          <p:nvPr/>
        </p:nvPicPr>
        <p:blipFill rotWithShape="1">
          <a:blip r:embed="rId3">
            <a:alphaModFix/>
          </a:blip>
          <a:srcRect l="3577" r="8940"/>
          <a:stretch/>
        </p:blipFill>
        <p:spPr>
          <a:xfrm>
            <a:off x="173625" y="1213550"/>
            <a:ext cx="4353601" cy="3310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67" name="Google Shape;267;p33"/>
          <p:cNvSpPr txBox="1">
            <a:spLocks noGrp="1"/>
          </p:cNvSpPr>
          <p:nvPr>
            <p:ph type="body" idx="2"/>
          </p:nvPr>
        </p:nvSpPr>
        <p:spPr>
          <a:xfrm>
            <a:off x="4616921" y="1213550"/>
            <a:ext cx="4353600" cy="33105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/>
          <a:p>
            <a:pPr marL="457200" lvl="0" indent="-330200" algn="l" rtl="0">
              <a:spcBef>
                <a:spcPts val="480"/>
              </a:spcBef>
              <a:spcAft>
                <a:spcPts val="0"/>
              </a:spcAft>
              <a:buSzPts val="1600"/>
              <a:buChar char="▪"/>
            </a:pPr>
            <a:r>
              <a:rPr lang="en-US" sz="1600"/>
              <a:t>Advanced material shedding</a:t>
            </a:r>
            <a:endParaRPr sz="16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▪"/>
            </a:pPr>
            <a:r>
              <a:rPr lang="en-US" sz="1400"/>
              <a:t>Rare entrapment between wings</a:t>
            </a:r>
            <a:endParaRPr sz="14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▪"/>
            </a:pPr>
            <a:r>
              <a:rPr lang="en-US" sz="1400"/>
              <a:t>Longer lasting belts</a:t>
            </a:r>
            <a:endParaRPr sz="14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▪"/>
            </a:pPr>
            <a:r>
              <a:rPr lang="en-US" sz="1600"/>
              <a:t>Resists wing bending</a:t>
            </a:r>
            <a:endParaRPr sz="16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▪"/>
            </a:pPr>
            <a:r>
              <a:rPr lang="en-US" sz="1400"/>
              <a:t>Heavy-duty wings</a:t>
            </a:r>
            <a:endParaRPr sz="14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▪"/>
            </a:pPr>
            <a:r>
              <a:rPr lang="en-US" sz="1400"/>
              <a:t>Better belt tracking</a:t>
            </a:r>
            <a:endParaRPr sz="14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▪"/>
            </a:pPr>
            <a:r>
              <a:rPr lang="en-US" sz="1600"/>
              <a:t>Constant pulley and belt contact</a:t>
            </a:r>
            <a:endParaRPr sz="16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▪"/>
            </a:pPr>
            <a:r>
              <a:rPr lang="en-US" sz="1400"/>
              <a:t>50 decibels quieter</a:t>
            </a:r>
            <a:endParaRPr sz="14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▪"/>
            </a:pPr>
            <a:r>
              <a:rPr lang="en-US" sz="1400"/>
              <a:t>Friendlier to your neighbors</a:t>
            </a:r>
            <a:endParaRPr sz="14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▪"/>
            </a:pPr>
            <a:r>
              <a:rPr lang="en-US" sz="1600"/>
              <a:t>Tolerant of mechanical splices</a:t>
            </a:r>
            <a:endParaRPr sz="1600"/>
          </a:p>
        </p:txBody>
      </p:sp>
      <p:sp>
        <p:nvSpPr>
          <p:cNvPr id="268" name="Google Shape;268;p33"/>
          <p:cNvSpPr txBox="1">
            <a:spLocks noGrp="1"/>
          </p:cNvSpPr>
          <p:nvPr>
            <p:ph type="title"/>
          </p:nvPr>
        </p:nvSpPr>
        <p:spPr>
          <a:xfrm>
            <a:off x="173618" y="205979"/>
            <a:ext cx="8796900" cy="8574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Conveyor Pulleys  </a:t>
            </a:r>
            <a:r>
              <a:rPr lang="en-US" b="0">
                <a:solidFill>
                  <a:srgbClr val="D64928"/>
                </a:solidFill>
              </a:rPr>
              <a:t>I</a:t>
            </a:r>
            <a:r>
              <a:rPr lang="en-US" b="0"/>
              <a:t>  Chevron</a:t>
            </a:r>
            <a:r>
              <a:rPr lang="en-US" b="0" baseline="30000"/>
              <a:t>®</a:t>
            </a:r>
            <a:r>
              <a:rPr lang="en-US" b="0"/>
              <a:t> Wing Pulley</a:t>
            </a:r>
            <a:endParaRPr b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4"/>
          <p:cNvSpPr txBox="1">
            <a:spLocks noGrp="1"/>
          </p:cNvSpPr>
          <p:nvPr>
            <p:ph type="title"/>
          </p:nvPr>
        </p:nvSpPr>
        <p:spPr>
          <a:xfrm>
            <a:off x="173618" y="205979"/>
            <a:ext cx="8796900" cy="8574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Conveyor Pulleys  </a:t>
            </a:r>
            <a:r>
              <a:rPr lang="en-US" b="0">
                <a:solidFill>
                  <a:srgbClr val="D64928"/>
                </a:solidFill>
              </a:rPr>
              <a:t>I</a:t>
            </a:r>
            <a:r>
              <a:rPr lang="en-US" b="0"/>
              <a:t>  Prime</a:t>
            </a:r>
            <a:r>
              <a:rPr lang="en-US" b="0" baseline="30000"/>
              <a:t>®</a:t>
            </a:r>
            <a:r>
              <a:rPr lang="en-US" b="0"/>
              <a:t> Drum Pulley</a:t>
            </a:r>
            <a:endParaRPr b="0"/>
          </a:p>
        </p:txBody>
      </p:sp>
      <p:sp>
        <p:nvSpPr>
          <p:cNvPr id="274" name="Google Shape;274;p34"/>
          <p:cNvSpPr txBox="1"/>
          <p:nvPr/>
        </p:nvSpPr>
        <p:spPr>
          <a:xfrm>
            <a:off x="4616925" y="1226925"/>
            <a:ext cx="4527000" cy="36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1800" b="1"/>
              <a:t>Integral Hub Standard</a:t>
            </a:r>
            <a:endParaRPr sz="1800" b="1"/>
          </a:p>
          <a:p>
            <a:pPr marL="457200" lvl="0" indent="-330200" algn="l" rtl="0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en-US" sz="1600">
                <a:solidFill>
                  <a:srgbClr val="000000"/>
                </a:solidFill>
              </a:rPr>
              <a:t>Already an option, now standard</a:t>
            </a:r>
            <a:endParaRPr sz="1600">
              <a:solidFill>
                <a:srgbClr val="000000"/>
              </a:solidFill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en-US" sz="1600"/>
              <a:t>Eliminate perceived failure</a:t>
            </a:r>
            <a:endParaRPr sz="1600"/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en-US" sz="1600">
                <a:solidFill>
                  <a:srgbClr val="000000"/>
                </a:solidFill>
              </a:rPr>
              <a:t>Up to 30” and XT70</a:t>
            </a:r>
            <a:endParaRPr sz="1600">
              <a:solidFill>
                <a:srgbClr val="000000"/>
              </a:solidFill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en-US" sz="1600">
                <a:solidFill>
                  <a:srgbClr val="000000"/>
                </a:solidFill>
              </a:rPr>
              <a:t>No end disk cooling (fast produce)</a:t>
            </a:r>
            <a:endParaRPr sz="1600">
              <a:solidFill>
                <a:srgbClr val="000000"/>
              </a:solidFill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en-US" sz="1600">
                <a:solidFill>
                  <a:srgbClr val="000000"/>
                </a:solidFill>
              </a:rPr>
              <a:t>Weld-in hub still available</a:t>
            </a:r>
            <a:endParaRPr sz="1600"/>
          </a:p>
          <a:p>
            <a:pPr marL="0" lvl="0" indent="0" algn="l" rtl="0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l" rtl="0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</a:endParaRPr>
          </a:p>
        </p:txBody>
      </p:sp>
      <p:pic>
        <p:nvPicPr>
          <p:cNvPr id="275" name="Google Shape;275;p34"/>
          <p:cNvPicPr preferRelativeResize="0"/>
          <p:nvPr/>
        </p:nvPicPr>
        <p:blipFill rotWithShape="1">
          <a:blip r:embed="rId3">
            <a:alphaModFix/>
          </a:blip>
          <a:srcRect l="9400" t="15247" r="9417"/>
          <a:stretch/>
        </p:blipFill>
        <p:spPr>
          <a:xfrm>
            <a:off x="173625" y="1226925"/>
            <a:ext cx="4353598" cy="3916577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4"/>
          <p:cNvSpPr/>
          <p:nvPr/>
        </p:nvSpPr>
        <p:spPr>
          <a:xfrm>
            <a:off x="3171225" y="1438725"/>
            <a:ext cx="270000" cy="270000"/>
          </a:xfrm>
          <a:prstGeom prst="ellipse">
            <a:avLst/>
          </a:prstGeom>
          <a:noFill/>
          <a:ln w="19050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34"/>
          <p:cNvSpPr/>
          <p:nvPr/>
        </p:nvSpPr>
        <p:spPr>
          <a:xfrm>
            <a:off x="8763300" y="4544750"/>
            <a:ext cx="156300" cy="156300"/>
          </a:xfrm>
          <a:prstGeom prst="ellipse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4"/>
          <p:cNvSpPr txBox="1"/>
          <p:nvPr/>
        </p:nvSpPr>
        <p:spPr>
          <a:xfrm>
            <a:off x="8538900" y="4657250"/>
            <a:ext cx="605100" cy="3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Weld</a:t>
            </a:r>
            <a:endParaRPr sz="1000"/>
          </a:p>
        </p:txBody>
      </p:sp>
      <p:sp>
        <p:nvSpPr>
          <p:cNvPr id="279" name="Google Shape;279;p34"/>
          <p:cNvSpPr/>
          <p:nvPr/>
        </p:nvSpPr>
        <p:spPr>
          <a:xfrm>
            <a:off x="3066925" y="3323950"/>
            <a:ext cx="270000" cy="270000"/>
          </a:xfrm>
          <a:prstGeom prst="ellipse">
            <a:avLst/>
          </a:prstGeom>
          <a:noFill/>
          <a:ln w="19050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34"/>
          <p:cNvSpPr/>
          <p:nvPr/>
        </p:nvSpPr>
        <p:spPr>
          <a:xfrm>
            <a:off x="7882125" y="313975"/>
            <a:ext cx="674100" cy="674100"/>
          </a:xfrm>
          <a:prstGeom prst="star12">
            <a:avLst>
              <a:gd name="adj" fmla="val 37500"/>
            </a:avLst>
          </a:prstGeom>
          <a:solidFill>
            <a:srgbClr val="D64928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FFFFFF"/>
                </a:solidFill>
              </a:rPr>
              <a:t>NEW</a:t>
            </a:r>
            <a:endParaRPr sz="1200"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35"/>
          <p:cNvPicPr preferRelativeResize="0"/>
          <p:nvPr/>
        </p:nvPicPr>
        <p:blipFill rotWithShape="1">
          <a:blip r:embed="rId3">
            <a:alphaModFix/>
          </a:blip>
          <a:srcRect l="9400" t="15247" r="9417"/>
          <a:stretch/>
        </p:blipFill>
        <p:spPr>
          <a:xfrm>
            <a:off x="4083525" y="1128150"/>
            <a:ext cx="4463400" cy="401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5"/>
          <p:cNvPicPr preferRelativeResize="0"/>
          <p:nvPr/>
        </p:nvPicPr>
        <p:blipFill rotWithShape="1">
          <a:blip r:embed="rId4">
            <a:alphaModFix/>
          </a:blip>
          <a:srcRect l="824" t="17614" r="10467"/>
          <a:stretch/>
        </p:blipFill>
        <p:spPr>
          <a:xfrm>
            <a:off x="533400" y="1226925"/>
            <a:ext cx="4527225" cy="3916575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5"/>
          <p:cNvSpPr txBox="1"/>
          <p:nvPr/>
        </p:nvSpPr>
        <p:spPr>
          <a:xfrm>
            <a:off x="707021" y="205975"/>
            <a:ext cx="4353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00000"/>
                </a:solidFill>
              </a:rPr>
              <a:t>Old Standard</a:t>
            </a:r>
            <a:endParaRPr sz="2000" b="1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</a:rPr>
              <a:t>Welded Hub</a:t>
            </a:r>
            <a:endParaRPr sz="2000">
              <a:solidFill>
                <a:srgbClr val="000000"/>
              </a:solidFill>
            </a:endParaRPr>
          </a:p>
        </p:txBody>
      </p:sp>
      <p:sp>
        <p:nvSpPr>
          <p:cNvPr id="288" name="Google Shape;288;p35"/>
          <p:cNvSpPr txBox="1"/>
          <p:nvPr/>
        </p:nvSpPr>
        <p:spPr>
          <a:xfrm>
            <a:off x="4083521" y="205975"/>
            <a:ext cx="4353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/>
              <a:t>Prime</a:t>
            </a:r>
            <a:r>
              <a:rPr lang="en-US" sz="2000" b="1" baseline="30000"/>
              <a:t>®</a:t>
            </a:r>
            <a:r>
              <a:rPr lang="en-US" sz="2000" b="1"/>
              <a:t> Pulley</a:t>
            </a:r>
            <a:endParaRPr sz="2000" b="1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</a:rPr>
              <a:t>Integral Hub</a:t>
            </a:r>
            <a:endParaRPr sz="2000">
              <a:solidFill>
                <a:srgbClr val="000000"/>
              </a:solidFill>
            </a:endParaRPr>
          </a:p>
        </p:txBody>
      </p:sp>
      <p:sp>
        <p:nvSpPr>
          <p:cNvPr id="289" name="Google Shape;289;p35"/>
          <p:cNvSpPr/>
          <p:nvPr/>
        </p:nvSpPr>
        <p:spPr>
          <a:xfrm>
            <a:off x="3519075" y="1282850"/>
            <a:ext cx="270000" cy="270000"/>
          </a:xfrm>
          <a:prstGeom prst="ellipse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35"/>
          <p:cNvSpPr/>
          <p:nvPr/>
        </p:nvSpPr>
        <p:spPr>
          <a:xfrm>
            <a:off x="3485925" y="3788050"/>
            <a:ext cx="270000" cy="270000"/>
          </a:xfrm>
          <a:prstGeom prst="ellipse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35"/>
          <p:cNvSpPr/>
          <p:nvPr/>
        </p:nvSpPr>
        <p:spPr>
          <a:xfrm>
            <a:off x="3668025" y="3836525"/>
            <a:ext cx="270000" cy="270000"/>
          </a:xfrm>
          <a:prstGeom prst="ellipse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35"/>
          <p:cNvSpPr/>
          <p:nvPr/>
        </p:nvSpPr>
        <p:spPr>
          <a:xfrm>
            <a:off x="7110375" y="1368925"/>
            <a:ext cx="270000" cy="270000"/>
          </a:xfrm>
          <a:prstGeom prst="ellipse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35"/>
          <p:cNvSpPr/>
          <p:nvPr/>
        </p:nvSpPr>
        <p:spPr>
          <a:xfrm>
            <a:off x="7933025" y="4585025"/>
            <a:ext cx="270000" cy="270000"/>
          </a:xfrm>
          <a:prstGeom prst="ellipse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35"/>
          <p:cNvSpPr txBox="1"/>
          <p:nvPr/>
        </p:nvSpPr>
        <p:spPr>
          <a:xfrm>
            <a:off x="8203025" y="4527125"/>
            <a:ext cx="605100" cy="3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Weld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36"/>
          <p:cNvPicPr preferRelativeResize="0"/>
          <p:nvPr/>
        </p:nvPicPr>
        <p:blipFill rotWithShape="1">
          <a:blip r:embed="rId3">
            <a:alphaModFix/>
          </a:blip>
          <a:srcRect l="13546" t="23883" r="20948" b="21273"/>
          <a:stretch/>
        </p:blipFill>
        <p:spPr>
          <a:xfrm>
            <a:off x="173625" y="1213550"/>
            <a:ext cx="4353599" cy="33238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00" name="Google Shape;300;p36"/>
          <p:cNvSpPr txBox="1">
            <a:spLocks noGrp="1"/>
          </p:cNvSpPr>
          <p:nvPr>
            <p:ph type="body" idx="2"/>
          </p:nvPr>
        </p:nvSpPr>
        <p:spPr>
          <a:xfrm>
            <a:off x="4603421" y="1226925"/>
            <a:ext cx="4353600" cy="33105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/>
          <a:p>
            <a:pPr marL="457200" lvl="0" indent="-330200" algn="l" rtl="0">
              <a:spcBef>
                <a:spcPts val="480"/>
              </a:spcBef>
              <a:spcAft>
                <a:spcPts val="0"/>
              </a:spcAft>
              <a:buSzPts val="1600"/>
              <a:buChar char="▪"/>
            </a:pPr>
            <a:r>
              <a:rPr lang="en-US" sz="1600"/>
              <a:t>Compared to MD 2.0</a:t>
            </a:r>
            <a:endParaRPr sz="16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▪"/>
            </a:pPr>
            <a:r>
              <a:rPr lang="en-US" sz="1400"/>
              <a:t>Equal or greater than performance</a:t>
            </a:r>
            <a:endParaRPr sz="14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▪"/>
            </a:pPr>
            <a:r>
              <a:rPr lang="en-US" sz="1400"/>
              <a:t>Lower weight</a:t>
            </a:r>
            <a:endParaRPr sz="14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▪"/>
            </a:pPr>
            <a:r>
              <a:rPr lang="en-US" sz="1600"/>
              <a:t>USA steel</a:t>
            </a:r>
            <a:endParaRPr sz="16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▪"/>
            </a:pPr>
            <a:r>
              <a:rPr lang="en-US" sz="1400"/>
              <a:t>Control over quality</a:t>
            </a:r>
            <a:endParaRPr sz="14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▪"/>
            </a:pPr>
            <a:r>
              <a:rPr lang="en-US" sz="1400"/>
              <a:t>Better lead times</a:t>
            </a:r>
            <a:endParaRPr sz="14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▪"/>
            </a:pPr>
            <a:r>
              <a:rPr lang="en-US" sz="1600"/>
              <a:t>Competitive play for distributors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▪"/>
            </a:pPr>
            <a:r>
              <a:rPr lang="en-US" sz="1600"/>
              <a:t>Decreases weld issues &lt; 30"</a:t>
            </a:r>
            <a:endParaRPr sz="1600"/>
          </a:p>
        </p:txBody>
      </p:sp>
      <p:sp>
        <p:nvSpPr>
          <p:cNvPr id="301" name="Google Shape;301;p36"/>
          <p:cNvSpPr txBox="1">
            <a:spLocks noGrp="1"/>
          </p:cNvSpPr>
          <p:nvPr>
            <p:ph type="title"/>
          </p:nvPr>
        </p:nvSpPr>
        <p:spPr>
          <a:xfrm>
            <a:off x="173618" y="205979"/>
            <a:ext cx="8796900" cy="8574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Conveyor Pulleys  </a:t>
            </a:r>
            <a:r>
              <a:rPr lang="en-US" b="0">
                <a:solidFill>
                  <a:srgbClr val="D64928"/>
                </a:solidFill>
              </a:rPr>
              <a:t>I</a:t>
            </a:r>
            <a:r>
              <a:rPr lang="en-US" b="0"/>
              <a:t>  Prime</a:t>
            </a:r>
            <a:r>
              <a:rPr lang="en-US" b="0" baseline="30000"/>
              <a:t>®</a:t>
            </a:r>
            <a:r>
              <a:rPr lang="en-US" b="0"/>
              <a:t> Drum Pulley</a:t>
            </a:r>
            <a:endParaRPr b="0"/>
          </a:p>
        </p:txBody>
      </p:sp>
      <p:sp>
        <p:nvSpPr>
          <p:cNvPr id="302" name="Google Shape;302;p36"/>
          <p:cNvSpPr/>
          <p:nvPr/>
        </p:nvSpPr>
        <p:spPr>
          <a:xfrm>
            <a:off x="7882125" y="313975"/>
            <a:ext cx="674100" cy="674100"/>
          </a:xfrm>
          <a:prstGeom prst="star12">
            <a:avLst>
              <a:gd name="adj" fmla="val 37500"/>
            </a:avLst>
          </a:prstGeom>
          <a:solidFill>
            <a:srgbClr val="D64928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FFFFFF"/>
                </a:solidFill>
              </a:rPr>
              <a:t>NEW</a:t>
            </a:r>
            <a:endParaRPr sz="1200"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7"/>
          <p:cNvSpPr/>
          <p:nvPr/>
        </p:nvSpPr>
        <p:spPr>
          <a:xfrm>
            <a:off x="5662300" y="1224825"/>
            <a:ext cx="1478700" cy="1478700"/>
          </a:xfrm>
          <a:prstGeom prst="ellipse">
            <a:avLst/>
          </a:prstGeom>
          <a:solidFill>
            <a:srgbClr val="B7B7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8" name="Google Shape;308;p37"/>
          <p:cNvPicPr preferRelativeResize="0"/>
          <p:nvPr/>
        </p:nvPicPr>
        <p:blipFill rotWithShape="1">
          <a:blip r:embed="rId3">
            <a:alphaModFix/>
          </a:blip>
          <a:srcRect l="23803" t="22211" r="12989" b="33373"/>
          <a:stretch/>
        </p:blipFill>
        <p:spPr>
          <a:xfrm>
            <a:off x="5529813" y="1619563"/>
            <a:ext cx="1743677" cy="689221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37"/>
          <p:cNvSpPr/>
          <p:nvPr/>
        </p:nvSpPr>
        <p:spPr>
          <a:xfrm>
            <a:off x="3832725" y="1224825"/>
            <a:ext cx="1478700" cy="1478700"/>
          </a:xfrm>
          <a:prstGeom prst="ellipse">
            <a:avLst/>
          </a:prstGeom>
          <a:solidFill>
            <a:srgbClr val="B7B7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37"/>
          <p:cNvSpPr txBox="1">
            <a:spLocks noGrp="1"/>
          </p:cNvSpPr>
          <p:nvPr>
            <p:ph type="title"/>
          </p:nvPr>
        </p:nvSpPr>
        <p:spPr>
          <a:xfrm>
            <a:off x="173618" y="205979"/>
            <a:ext cx="8796900" cy="8574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Exterra</a:t>
            </a:r>
            <a:r>
              <a:rPr lang="en-US" baseline="30000"/>
              <a:t>®</a:t>
            </a:r>
            <a:r>
              <a:rPr lang="en-US"/>
              <a:t> Belt Cleaners  </a:t>
            </a:r>
            <a:r>
              <a:rPr lang="en-US" b="0">
                <a:solidFill>
                  <a:srgbClr val="D64928"/>
                </a:solidFill>
              </a:rPr>
              <a:t>I</a:t>
            </a:r>
            <a:r>
              <a:rPr lang="en-US" b="0"/>
              <a:t>  Models</a:t>
            </a:r>
            <a:endParaRPr/>
          </a:p>
        </p:txBody>
      </p:sp>
      <p:sp>
        <p:nvSpPr>
          <p:cNvPr id="311" name="Google Shape;311;p37"/>
          <p:cNvSpPr/>
          <p:nvPr/>
        </p:nvSpPr>
        <p:spPr>
          <a:xfrm>
            <a:off x="7491875" y="1224825"/>
            <a:ext cx="1478700" cy="1478700"/>
          </a:xfrm>
          <a:prstGeom prst="ellipse">
            <a:avLst/>
          </a:prstGeom>
          <a:solidFill>
            <a:srgbClr val="B7B7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37"/>
          <p:cNvSpPr/>
          <p:nvPr/>
        </p:nvSpPr>
        <p:spPr>
          <a:xfrm>
            <a:off x="173575" y="1224825"/>
            <a:ext cx="1478700" cy="1478700"/>
          </a:xfrm>
          <a:prstGeom prst="ellipse">
            <a:avLst/>
          </a:prstGeom>
          <a:solidFill>
            <a:srgbClr val="B7B7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37"/>
          <p:cNvSpPr/>
          <p:nvPr/>
        </p:nvSpPr>
        <p:spPr>
          <a:xfrm>
            <a:off x="2003150" y="1224825"/>
            <a:ext cx="1478700" cy="1478700"/>
          </a:xfrm>
          <a:prstGeom prst="ellipse">
            <a:avLst/>
          </a:prstGeom>
          <a:solidFill>
            <a:srgbClr val="B7B7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37"/>
          <p:cNvSpPr txBox="1"/>
          <p:nvPr/>
        </p:nvSpPr>
        <p:spPr>
          <a:xfrm>
            <a:off x="173575" y="2703525"/>
            <a:ext cx="1478700" cy="4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Aggregate Duty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Primary</a:t>
            </a:r>
            <a:endParaRPr/>
          </a:p>
        </p:txBody>
      </p:sp>
      <p:sp>
        <p:nvSpPr>
          <p:cNvPr id="315" name="Google Shape;315;p37"/>
          <p:cNvSpPr txBox="1"/>
          <p:nvPr/>
        </p:nvSpPr>
        <p:spPr>
          <a:xfrm>
            <a:off x="3832725" y="2703525"/>
            <a:ext cx="1478700" cy="4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Aggregate Duty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Secondary</a:t>
            </a:r>
            <a:endParaRPr/>
          </a:p>
        </p:txBody>
      </p:sp>
      <p:sp>
        <p:nvSpPr>
          <p:cNvPr id="316" name="Google Shape;316;p37"/>
          <p:cNvSpPr txBox="1"/>
          <p:nvPr/>
        </p:nvSpPr>
        <p:spPr>
          <a:xfrm>
            <a:off x="5662300" y="2703525"/>
            <a:ext cx="1478700" cy="4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Aggregate Duty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SFL Dual</a:t>
            </a:r>
            <a:endParaRPr/>
          </a:p>
        </p:txBody>
      </p:sp>
      <p:sp>
        <p:nvSpPr>
          <p:cNvPr id="317" name="Google Shape;317;p37"/>
          <p:cNvSpPr txBox="1"/>
          <p:nvPr/>
        </p:nvSpPr>
        <p:spPr>
          <a:xfrm>
            <a:off x="2003150" y="2703525"/>
            <a:ext cx="1478700" cy="4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Aggregate Duty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SFL Primary</a:t>
            </a:r>
            <a:endParaRPr/>
          </a:p>
        </p:txBody>
      </p:sp>
      <p:sp>
        <p:nvSpPr>
          <p:cNvPr id="318" name="Google Shape;318;p37"/>
          <p:cNvSpPr txBox="1"/>
          <p:nvPr/>
        </p:nvSpPr>
        <p:spPr>
          <a:xfrm>
            <a:off x="7491875" y="2703525"/>
            <a:ext cx="1478700" cy="4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Mine Duty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SFL Primary</a:t>
            </a:r>
            <a:endParaRPr/>
          </a:p>
        </p:txBody>
      </p:sp>
      <p:pic>
        <p:nvPicPr>
          <p:cNvPr id="319" name="Google Shape;319;p37"/>
          <p:cNvPicPr preferRelativeResize="0"/>
          <p:nvPr/>
        </p:nvPicPr>
        <p:blipFill rotWithShape="1">
          <a:blip r:embed="rId4">
            <a:alphaModFix/>
          </a:blip>
          <a:srcRect l="20802" t="36748" r="16989" b="31153"/>
          <a:stretch/>
        </p:blipFill>
        <p:spPr>
          <a:xfrm>
            <a:off x="1862025" y="1711150"/>
            <a:ext cx="1743652" cy="506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7"/>
          <p:cNvPicPr preferRelativeResize="0"/>
          <p:nvPr/>
        </p:nvPicPr>
        <p:blipFill rotWithShape="1">
          <a:blip r:embed="rId5">
            <a:alphaModFix/>
          </a:blip>
          <a:srcRect l="20561" t="30997" r="16730" b="35597"/>
          <a:stretch/>
        </p:blipFill>
        <p:spPr>
          <a:xfrm>
            <a:off x="41100" y="1702938"/>
            <a:ext cx="1743652" cy="522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7"/>
          <p:cNvPicPr preferRelativeResize="0"/>
          <p:nvPr/>
        </p:nvPicPr>
        <p:blipFill rotWithShape="1">
          <a:blip r:embed="rId6">
            <a:alphaModFix/>
          </a:blip>
          <a:srcRect l="21055" t="30207" r="16483" b="37695"/>
          <a:stretch/>
        </p:blipFill>
        <p:spPr>
          <a:xfrm>
            <a:off x="3695900" y="1769200"/>
            <a:ext cx="1743677" cy="504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37"/>
          <p:cNvPicPr preferRelativeResize="0"/>
          <p:nvPr/>
        </p:nvPicPr>
        <p:blipFill rotWithShape="1">
          <a:blip r:embed="rId7">
            <a:alphaModFix/>
          </a:blip>
          <a:srcRect l="3314" t="25766" r="1997" b="32336"/>
          <a:stretch/>
        </p:blipFill>
        <p:spPr>
          <a:xfrm>
            <a:off x="7350725" y="1769200"/>
            <a:ext cx="1743677" cy="434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8"/>
          <p:cNvSpPr txBox="1">
            <a:spLocks noGrp="1"/>
          </p:cNvSpPr>
          <p:nvPr>
            <p:ph type="body" idx="2"/>
          </p:nvPr>
        </p:nvSpPr>
        <p:spPr>
          <a:xfrm>
            <a:off x="4616921" y="1213550"/>
            <a:ext cx="4353600" cy="33105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/>
          <a:p>
            <a:pPr marL="457200" lvl="0" indent="-330200" algn="l" rtl="0">
              <a:spcBef>
                <a:spcPts val="480"/>
              </a:spcBef>
              <a:spcAft>
                <a:spcPts val="0"/>
              </a:spcAft>
              <a:buSzPts val="1600"/>
              <a:buChar char="▪"/>
            </a:pPr>
            <a:r>
              <a:rPr lang="en-US" sz="1600"/>
              <a:t>Beefy blade is larger than competitors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▪"/>
            </a:pPr>
            <a:r>
              <a:rPr lang="en-US" sz="1600"/>
              <a:t>Thicker tip for longer-lasting blade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▪"/>
            </a:pPr>
            <a:r>
              <a:rPr lang="en-US" sz="1600"/>
              <a:t>Inhouse urethane improves quality</a:t>
            </a:r>
            <a:endParaRPr sz="1600"/>
          </a:p>
        </p:txBody>
      </p:sp>
      <p:sp>
        <p:nvSpPr>
          <p:cNvPr id="328" name="Google Shape;328;p38"/>
          <p:cNvSpPr txBox="1">
            <a:spLocks noGrp="1"/>
          </p:cNvSpPr>
          <p:nvPr>
            <p:ph type="title"/>
          </p:nvPr>
        </p:nvSpPr>
        <p:spPr>
          <a:xfrm>
            <a:off x="173618" y="205979"/>
            <a:ext cx="8796900" cy="8574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Exterra Belt Cleaners  </a:t>
            </a:r>
            <a:r>
              <a:rPr lang="en-US" b="0">
                <a:solidFill>
                  <a:srgbClr val="D64928"/>
                </a:solidFill>
              </a:rPr>
              <a:t>I</a:t>
            </a:r>
            <a:r>
              <a:rPr lang="en-US" b="0"/>
              <a:t>  Aggregate Duty Primary</a:t>
            </a:r>
            <a:endParaRPr/>
          </a:p>
        </p:txBody>
      </p:sp>
      <p:pic>
        <p:nvPicPr>
          <p:cNvPr id="329" name="Google Shape;329;p38"/>
          <p:cNvPicPr preferRelativeResize="0"/>
          <p:nvPr/>
        </p:nvPicPr>
        <p:blipFill rotWithShape="1">
          <a:blip r:embed="rId3">
            <a:alphaModFix/>
          </a:blip>
          <a:srcRect l="15389" t="17678" r="15382" b="3150"/>
          <a:stretch/>
        </p:blipFill>
        <p:spPr>
          <a:xfrm>
            <a:off x="173625" y="1213550"/>
            <a:ext cx="4353599" cy="3310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30" name="Google Shape;330;p38"/>
          <p:cNvSpPr/>
          <p:nvPr/>
        </p:nvSpPr>
        <p:spPr>
          <a:xfrm>
            <a:off x="5242888" y="3163943"/>
            <a:ext cx="1232400" cy="1232400"/>
          </a:xfrm>
          <a:prstGeom prst="ellipse">
            <a:avLst/>
          </a:prstGeom>
          <a:solidFill>
            <a:srgbClr val="B7B7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38"/>
          <p:cNvSpPr txBox="1"/>
          <p:nvPr/>
        </p:nvSpPr>
        <p:spPr>
          <a:xfrm>
            <a:off x="5045339" y="4355400"/>
            <a:ext cx="1627500" cy="3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Optional SFL Technology</a:t>
            </a:r>
            <a:endParaRPr sz="1000"/>
          </a:p>
        </p:txBody>
      </p:sp>
      <p:sp>
        <p:nvSpPr>
          <p:cNvPr id="332" name="Google Shape;332;p38"/>
          <p:cNvSpPr/>
          <p:nvPr/>
        </p:nvSpPr>
        <p:spPr>
          <a:xfrm>
            <a:off x="7112194" y="3163943"/>
            <a:ext cx="1232400" cy="1232400"/>
          </a:xfrm>
          <a:prstGeom prst="ellipse">
            <a:avLst/>
          </a:prstGeom>
          <a:solidFill>
            <a:srgbClr val="B7B7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38"/>
          <p:cNvSpPr txBox="1"/>
          <p:nvPr/>
        </p:nvSpPr>
        <p:spPr>
          <a:xfrm>
            <a:off x="6884202" y="4355400"/>
            <a:ext cx="1688400" cy="3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Optional Click Tensioner</a:t>
            </a:r>
            <a:endParaRPr sz="1000"/>
          </a:p>
        </p:txBody>
      </p:sp>
      <p:pic>
        <p:nvPicPr>
          <p:cNvPr id="334" name="Google Shape;334;p38"/>
          <p:cNvPicPr preferRelativeResize="0"/>
          <p:nvPr/>
        </p:nvPicPr>
        <p:blipFill rotWithShape="1">
          <a:blip r:embed="rId4">
            <a:alphaModFix/>
          </a:blip>
          <a:srcRect l="20802" t="36748" r="16989" b="31153"/>
          <a:stretch/>
        </p:blipFill>
        <p:spPr>
          <a:xfrm>
            <a:off x="4987275" y="3527113"/>
            <a:ext cx="1743652" cy="506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38"/>
          <p:cNvPicPr preferRelativeResize="0"/>
          <p:nvPr/>
        </p:nvPicPr>
        <p:blipFill rotWithShape="1">
          <a:blip r:embed="rId5">
            <a:alphaModFix/>
          </a:blip>
          <a:srcRect l="26354" t="2164" r="24394" b="2059"/>
          <a:stretch/>
        </p:blipFill>
        <p:spPr>
          <a:xfrm>
            <a:off x="7262250" y="3270250"/>
            <a:ext cx="932301" cy="1019799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38"/>
          <p:cNvSpPr/>
          <p:nvPr/>
        </p:nvSpPr>
        <p:spPr>
          <a:xfrm>
            <a:off x="8080700" y="3188125"/>
            <a:ext cx="339000" cy="339000"/>
          </a:xfrm>
          <a:prstGeom prst="star12">
            <a:avLst>
              <a:gd name="adj" fmla="val 37500"/>
            </a:avLst>
          </a:prstGeom>
          <a:solidFill>
            <a:srgbClr val="D64928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b="1">
                <a:solidFill>
                  <a:srgbClr val="FFFFFF"/>
                </a:solidFill>
              </a:rPr>
              <a:t>NEW</a:t>
            </a:r>
            <a:endParaRPr sz="600"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39"/>
          <p:cNvPicPr preferRelativeResize="0"/>
          <p:nvPr/>
        </p:nvPicPr>
        <p:blipFill rotWithShape="1">
          <a:blip r:embed="rId3">
            <a:alphaModFix/>
          </a:blip>
          <a:srcRect t="4992" b="2380"/>
          <a:stretch/>
        </p:blipFill>
        <p:spPr>
          <a:xfrm>
            <a:off x="173625" y="1226925"/>
            <a:ext cx="4353599" cy="2657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42" name="Google Shape;342;p39"/>
          <p:cNvPicPr preferRelativeResize="0"/>
          <p:nvPr/>
        </p:nvPicPr>
        <p:blipFill rotWithShape="1">
          <a:blip r:embed="rId4">
            <a:alphaModFix/>
          </a:blip>
          <a:srcRect l="4355" t="11953" r="9400" b="17856"/>
          <a:stretch/>
        </p:blipFill>
        <p:spPr>
          <a:xfrm>
            <a:off x="4616925" y="1226925"/>
            <a:ext cx="4353600" cy="2657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43" name="Google Shape;343;p39"/>
          <p:cNvSpPr txBox="1"/>
          <p:nvPr/>
        </p:nvSpPr>
        <p:spPr>
          <a:xfrm>
            <a:off x="173625" y="3884325"/>
            <a:ext cx="4353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Set For Life (SFL) Technology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Tension is set at installation of new blade</a:t>
            </a:r>
            <a:endParaRPr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Pressure maintained automatically</a:t>
            </a:r>
            <a:endParaRPr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39"/>
          <p:cNvSpPr txBox="1"/>
          <p:nvPr/>
        </p:nvSpPr>
        <p:spPr>
          <a:xfrm>
            <a:off x="4616925" y="3884325"/>
            <a:ext cx="4353600" cy="11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Click Tensioning System</a:t>
            </a:r>
            <a:endParaRPr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Simply twist to set proper force</a:t>
            </a:r>
            <a:endParaRPr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count instructions labeled on housing</a:t>
            </a:r>
            <a:endParaRPr/>
          </a:p>
        </p:txBody>
      </p:sp>
      <p:sp>
        <p:nvSpPr>
          <p:cNvPr id="345" name="Google Shape;345;p39"/>
          <p:cNvSpPr txBox="1">
            <a:spLocks noGrp="1"/>
          </p:cNvSpPr>
          <p:nvPr>
            <p:ph type="title"/>
          </p:nvPr>
        </p:nvSpPr>
        <p:spPr>
          <a:xfrm>
            <a:off x="173618" y="205979"/>
            <a:ext cx="8796900" cy="8574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Exterra Belt Cleaners  </a:t>
            </a:r>
            <a:r>
              <a:rPr lang="en-US" b="0">
                <a:solidFill>
                  <a:srgbClr val="D64928"/>
                </a:solidFill>
              </a:rPr>
              <a:t>I</a:t>
            </a:r>
            <a:r>
              <a:rPr lang="en-US" b="0"/>
              <a:t>  Options</a:t>
            </a:r>
            <a:endParaRPr/>
          </a:p>
        </p:txBody>
      </p:sp>
      <p:sp>
        <p:nvSpPr>
          <p:cNvPr id="346" name="Google Shape;346;p39"/>
          <p:cNvSpPr/>
          <p:nvPr/>
        </p:nvSpPr>
        <p:spPr>
          <a:xfrm>
            <a:off x="173600" y="1226925"/>
            <a:ext cx="4353600" cy="26574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rgbClr val="FFFFFF"/>
              </a:solidFill>
              <a:latin typeface="Staatliches"/>
              <a:ea typeface="Staatliches"/>
              <a:cs typeface="Staatliches"/>
              <a:sym typeface="Staatliches"/>
            </a:endParaRPr>
          </a:p>
        </p:txBody>
      </p:sp>
      <p:sp>
        <p:nvSpPr>
          <p:cNvPr id="347" name="Google Shape;347;p39"/>
          <p:cNvSpPr/>
          <p:nvPr/>
        </p:nvSpPr>
        <p:spPr>
          <a:xfrm>
            <a:off x="4616925" y="1226925"/>
            <a:ext cx="4353600" cy="26574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rgbClr val="FFFFFF"/>
              </a:solidFill>
              <a:latin typeface="Staatliches"/>
              <a:ea typeface="Staatliches"/>
              <a:cs typeface="Staatliches"/>
              <a:sym typeface="Staatliches"/>
            </a:endParaRPr>
          </a:p>
        </p:txBody>
      </p:sp>
      <p:pic>
        <p:nvPicPr>
          <p:cNvPr id="348" name="Google Shape;348;p39"/>
          <p:cNvPicPr preferRelativeResize="0"/>
          <p:nvPr/>
        </p:nvPicPr>
        <p:blipFill rotWithShape="1">
          <a:blip r:embed="rId5">
            <a:alphaModFix/>
          </a:blip>
          <a:srcRect r="7842"/>
          <a:stretch/>
        </p:blipFill>
        <p:spPr>
          <a:xfrm>
            <a:off x="173625" y="1226925"/>
            <a:ext cx="4353597" cy="2657399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39"/>
          <p:cNvSpPr/>
          <p:nvPr/>
        </p:nvSpPr>
        <p:spPr>
          <a:xfrm rot="-5733">
            <a:off x="1014063" y="2250236"/>
            <a:ext cx="539701" cy="710400"/>
          </a:xfrm>
          <a:prstGeom prst="downArrow">
            <a:avLst>
              <a:gd name="adj1" fmla="val 50000"/>
              <a:gd name="adj2" fmla="val 67551"/>
            </a:avLst>
          </a:prstGeom>
          <a:solidFill>
            <a:srgbClr val="D6492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39"/>
          <p:cNvSpPr/>
          <p:nvPr/>
        </p:nvSpPr>
        <p:spPr>
          <a:xfrm rot="10794267">
            <a:off x="3497113" y="2118661"/>
            <a:ext cx="539701" cy="710400"/>
          </a:xfrm>
          <a:prstGeom prst="downArrow">
            <a:avLst>
              <a:gd name="adj1" fmla="val 50000"/>
              <a:gd name="adj2" fmla="val 67551"/>
            </a:avLst>
          </a:prstGeom>
          <a:solidFill>
            <a:srgbClr val="D6492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1" name="Google Shape;351;p39"/>
          <p:cNvPicPr preferRelativeResize="0"/>
          <p:nvPr/>
        </p:nvPicPr>
        <p:blipFill rotWithShape="1">
          <a:blip r:embed="rId6">
            <a:alphaModFix/>
          </a:blip>
          <a:srcRect l="27226" t="38920" r="41228" b="31534"/>
          <a:stretch/>
        </p:blipFill>
        <p:spPr>
          <a:xfrm>
            <a:off x="4801875" y="1457500"/>
            <a:ext cx="4168648" cy="2196274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39"/>
          <p:cNvSpPr/>
          <p:nvPr/>
        </p:nvSpPr>
        <p:spPr>
          <a:xfrm>
            <a:off x="7891275" y="3933025"/>
            <a:ext cx="339000" cy="339000"/>
          </a:xfrm>
          <a:prstGeom prst="star12">
            <a:avLst>
              <a:gd name="adj" fmla="val 37500"/>
            </a:avLst>
          </a:prstGeom>
          <a:solidFill>
            <a:srgbClr val="D64928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b="1">
                <a:solidFill>
                  <a:srgbClr val="FFFFFF"/>
                </a:solidFill>
              </a:rPr>
              <a:t>NEW</a:t>
            </a:r>
            <a:endParaRPr sz="600"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22"/>
          <p:cNvPicPr preferRelativeResize="0"/>
          <p:nvPr/>
        </p:nvPicPr>
        <p:blipFill rotWithShape="1">
          <a:blip r:embed="rId3">
            <a:alphaModFix/>
          </a:blip>
          <a:srcRect t="8295" b="30888"/>
          <a:stretch/>
        </p:blipFill>
        <p:spPr>
          <a:xfrm>
            <a:off x="173625" y="1213550"/>
            <a:ext cx="4353599" cy="3310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2"/>
          <p:cNvSpPr txBox="1">
            <a:spLocks noGrp="1"/>
          </p:cNvSpPr>
          <p:nvPr>
            <p:ph type="body" idx="2"/>
          </p:nvPr>
        </p:nvSpPr>
        <p:spPr>
          <a:xfrm>
            <a:off x="4616921" y="1213550"/>
            <a:ext cx="4353600" cy="33105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b="1"/>
              <a:t>Vince Schlatter</a:t>
            </a:r>
            <a:endParaRPr b="1"/>
          </a:p>
          <a:p>
            <a:pPr marL="457200" lvl="0" indent="-342900" algn="l" rtl="0">
              <a:spcBef>
                <a:spcPts val="480"/>
              </a:spcBef>
              <a:spcAft>
                <a:spcPts val="0"/>
              </a:spcAft>
              <a:buSzPts val="1800"/>
              <a:buChar char="▪"/>
            </a:pPr>
            <a:r>
              <a:rPr lang="en-US"/>
              <a:t>Territory Sales Manager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▪"/>
            </a:pPr>
            <a:r>
              <a:rPr lang="en-US"/>
              <a:t>Conveyor Components Division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▪"/>
            </a:pPr>
            <a:r>
              <a:rPr lang="en-US"/>
              <a:t>15-year anniversary at Superior!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▪"/>
            </a:pPr>
            <a:r>
              <a:rPr lang="en-US"/>
              <a:t>Father to four boys!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▪"/>
            </a:pPr>
            <a:r>
              <a:rPr lang="en-US"/>
              <a:t>Married 23 years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▪"/>
            </a:pPr>
            <a:r>
              <a:rPr lang="en-US"/>
              <a:t>Cell Phone: (616) 502-4050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▪"/>
            </a:pPr>
            <a:r>
              <a:rPr lang="en-US"/>
              <a:t>vince.schlatter@superior-ind.com</a:t>
            </a:r>
            <a:endParaRPr/>
          </a:p>
        </p:txBody>
      </p:sp>
      <p:sp>
        <p:nvSpPr>
          <p:cNvPr id="113" name="Google Shape;113;p22"/>
          <p:cNvSpPr txBox="1">
            <a:spLocks noGrp="1"/>
          </p:cNvSpPr>
          <p:nvPr>
            <p:ph type="title"/>
          </p:nvPr>
        </p:nvSpPr>
        <p:spPr>
          <a:xfrm>
            <a:off x="173618" y="205979"/>
            <a:ext cx="8796900" cy="8574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Conveyor Components  </a:t>
            </a:r>
            <a:r>
              <a:rPr lang="en-US" b="0">
                <a:solidFill>
                  <a:srgbClr val="D64928"/>
                </a:solidFill>
              </a:rPr>
              <a:t>I</a:t>
            </a:r>
            <a:r>
              <a:rPr lang="en-US" b="0"/>
              <a:t>  Sales Contact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p40"/>
          <p:cNvPicPr preferRelativeResize="0"/>
          <p:nvPr/>
        </p:nvPicPr>
        <p:blipFill rotWithShape="1">
          <a:blip r:embed="rId3">
            <a:alphaModFix/>
          </a:blip>
          <a:srcRect l="11671" r="7890"/>
          <a:stretch/>
        </p:blipFill>
        <p:spPr>
          <a:xfrm>
            <a:off x="173625" y="1213550"/>
            <a:ext cx="4353600" cy="3310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58" name="Google Shape;358;p40"/>
          <p:cNvSpPr txBox="1">
            <a:spLocks noGrp="1"/>
          </p:cNvSpPr>
          <p:nvPr>
            <p:ph type="body" idx="2"/>
          </p:nvPr>
        </p:nvSpPr>
        <p:spPr>
          <a:xfrm>
            <a:off x="4616921" y="1213550"/>
            <a:ext cx="4353600" cy="33105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/>
          <a:p>
            <a:pPr marL="457200" lvl="0" indent="-330200" algn="l" rtl="0">
              <a:spcBef>
                <a:spcPts val="480"/>
              </a:spcBef>
              <a:spcAft>
                <a:spcPts val="0"/>
              </a:spcAft>
              <a:buSzPts val="1600"/>
              <a:buChar char="▪"/>
            </a:pPr>
            <a:r>
              <a:rPr lang="en-US" sz="1600"/>
              <a:t>Removes leftovers passed by primary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▪"/>
            </a:pPr>
            <a:r>
              <a:rPr lang="en-US" sz="1600"/>
              <a:t>Adjustable angle for different belt splices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▪"/>
            </a:pPr>
            <a:r>
              <a:rPr lang="en-US" sz="1600"/>
              <a:t>Segments individually conform to belting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▪"/>
            </a:pPr>
            <a:r>
              <a:rPr lang="en-US" sz="1600"/>
              <a:t>Tungsten carbide tip for better scraping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▪"/>
            </a:pPr>
            <a:r>
              <a:rPr lang="en-US" sz="1600"/>
              <a:t>Simplified positioner pin eases install</a:t>
            </a:r>
            <a:endParaRPr sz="1600"/>
          </a:p>
        </p:txBody>
      </p:sp>
      <p:sp>
        <p:nvSpPr>
          <p:cNvPr id="359" name="Google Shape;359;p40"/>
          <p:cNvSpPr txBox="1">
            <a:spLocks noGrp="1"/>
          </p:cNvSpPr>
          <p:nvPr>
            <p:ph type="title"/>
          </p:nvPr>
        </p:nvSpPr>
        <p:spPr>
          <a:xfrm>
            <a:off x="173618" y="205979"/>
            <a:ext cx="8796900" cy="8574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Exterra Belt Cleaners  </a:t>
            </a:r>
            <a:r>
              <a:rPr lang="en-US" b="0">
                <a:solidFill>
                  <a:srgbClr val="D64928"/>
                </a:solidFill>
              </a:rPr>
              <a:t>I</a:t>
            </a:r>
            <a:r>
              <a:rPr lang="en-US" b="0"/>
              <a:t>  Aggregate Duty Secondary</a:t>
            </a:r>
            <a:endParaRPr/>
          </a:p>
        </p:txBody>
      </p:sp>
      <p:sp>
        <p:nvSpPr>
          <p:cNvPr id="360" name="Google Shape;360;p40"/>
          <p:cNvSpPr/>
          <p:nvPr/>
        </p:nvSpPr>
        <p:spPr>
          <a:xfrm>
            <a:off x="6177519" y="3163943"/>
            <a:ext cx="1232400" cy="1232400"/>
          </a:xfrm>
          <a:prstGeom prst="ellipse">
            <a:avLst/>
          </a:prstGeom>
          <a:solidFill>
            <a:srgbClr val="B7B7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40"/>
          <p:cNvSpPr txBox="1"/>
          <p:nvPr/>
        </p:nvSpPr>
        <p:spPr>
          <a:xfrm>
            <a:off x="5949527" y="4355400"/>
            <a:ext cx="1688400" cy="3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/>
              <a:t>Optional Click Tensioner</a:t>
            </a:r>
            <a:endParaRPr sz="1000"/>
          </a:p>
        </p:txBody>
      </p:sp>
      <p:pic>
        <p:nvPicPr>
          <p:cNvPr id="362" name="Google Shape;362;p40"/>
          <p:cNvPicPr preferRelativeResize="0"/>
          <p:nvPr/>
        </p:nvPicPr>
        <p:blipFill rotWithShape="1">
          <a:blip r:embed="rId4">
            <a:alphaModFix/>
          </a:blip>
          <a:srcRect l="26354" t="2164" r="24394" b="2059"/>
          <a:stretch/>
        </p:blipFill>
        <p:spPr>
          <a:xfrm>
            <a:off x="6327575" y="3270250"/>
            <a:ext cx="932301" cy="1019799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40"/>
          <p:cNvSpPr/>
          <p:nvPr/>
        </p:nvSpPr>
        <p:spPr>
          <a:xfrm>
            <a:off x="7162725" y="3270250"/>
            <a:ext cx="339000" cy="339000"/>
          </a:xfrm>
          <a:prstGeom prst="star12">
            <a:avLst>
              <a:gd name="adj" fmla="val 37500"/>
            </a:avLst>
          </a:prstGeom>
          <a:solidFill>
            <a:srgbClr val="D64928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b="1">
                <a:solidFill>
                  <a:srgbClr val="FFFFFF"/>
                </a:solidFill>
              </a:rPr>
              <a:t>NEW</a:t>
            </a:r>
            <a:endParaRPr sz="600"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41"/>
          <p:cNvPicPr preferRelativeResize="0"/>
          <p:nvPr/>
        </p:nvPicPr>
        <p:blipFill rotWithShape="1">
          <a:blip r:embed="rId3">
            <a:alphaModFix/>
          </a:blip>
          <a:srcRect l="16566" t="10581" r="25368" b="23118"/>
          <a:stretch/>
        </p:blipFill>
        <p:spPr>
          <a:xfrm>
            <a:off x="173625" y="1213550"/>
            <a:ext cx="4353603" cy="3310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69" name="Google Shape;369;p41"/>
          <p:cNvSpPr txBox="1">
            <a:spLocks noGrp="1"/>
          </p:cNvSpPr>
          <p:nvPr>
            <p:ph type="body" idx="2"/>
          </p:nvPr>
        </p:nvSpPr>
        <p:spPr>
          <a:xfrm>
            <a:off x="4616921" y="1213550"/>
            <a:ext cx="4353600" cy="33105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/>
          <a:p>
            <a:pPr marL="457200" lvl="0" indent="-330200" algn="l" rtl="0">
              <a:spcBef>
                <a:spcPts val="480"/>
              </a:spcBef>
              <a:spcAft>
                <a:spcPts val="0"/>
              </a:spcAft>
              <a:buSzPts val="1600"/>
              <a:buChar char="▪"/>
            </a:pPr>
            <a:r>
              <a:rPr lang="en-US" sz="1600"/>
              <a:t>Primary and secondary on one pole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▪"/>
            </a:pPr>
            <a:r>
              <a:rPr lang="en-US" sz="1600"/>
              <a:t>No structure needed for secondary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▪"/>
            </a:pPr>
            <a:r>
              <a:rPr lang="en-US" sz="1600"/>
              <a:t>Automatically maintains proper tension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▪"/>
            </a:pPr>
            <a:r>
              <a:rPr lang="en-US" sz="1600"/>
              <a:t>Eliminate daily tension maintenance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▪"/>
            </a:pPr>
            <a:r>
              <a:rPr lang="en-US" sz="1600"/>
              <a:t>Set tension at installation of blade(s)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▪"/>
            </a:pPr>
            <a:r>
              <a:rPr lang="en-US" sz="1600"/>
              <a:t>Segmented secondary contours to belt</a:t>
            </a:r>
            <a:endParaRPr sz="1600"/>
          </a:p>
        </p:txBody>
      </p:sp>
      <p:sp>
        <p:nvSpPr>
          <p:cNvPr id="370" name="Google Shape;370;p41"/>
          <p:cNvSpPr txBox="1">
            <a:spLocks noGrp="1"/>
          </p:cNvSpPr>
          <p:nvPr>
            <p:ph type="title"/>
          </p:nvPr>
        </p:nvSpPr>
        <p:spPr>
          <a:xfrm>
            <a:off x="173618" y="205979"/>
            <a:ext cx="8796900" cy="8574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Exterra Belt Cleaners  </a:t>
            </a:r>
            <a:r>
              <a:rPr lang="en-US" b="0">
                <a:solidFill>
                  <a:srgbClr val="D64928"/>
                </a:solidFill>
              </a:rPr>
              <a:t>I</a:t>
            </a:r>
            <a:r>
              <a:rPr lang="en-US" b="0"/>
              <a:t>  Aggregate Duty SFL Dual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42"/>
          <p:cNvSpPr txBox="1">
            <a:spLocks noGrp="1"/>
          </p:cNvSpPr>
          <p:nvPr>
            <p:ph type="title"/>
          </p:nvPr>
        </p:nvSpPr>
        <p:spPr>
          <a:xfrm>
            <a:off x="173618" y="205979"/>
            <a:ext cx="8796900" cy="8574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Load Zone Solutions  </a:t>
            </a:r>
            <a:r>
              <a:rPr lang="en-US" b="0">
                <a:solidFill>
                  <a:srgbClr val="D64928"/>
                </a:solidFill>
              </a:rPr>
              <a:t>I</a:t>
            </a:r>
            <a:r>
              <a:rPr lang="en-US" b="0"/>
              <a:t>  Skirting System</a:t>
            </a:r>
            <a:endParaRPr/>
          </a:p>
        </p:txBody>
      </p:sp>
      <p:sp>
        <p:nvSpPr>
          <p:cNvPr id="376" name="Google Shape;376;p42"/>
          <p:cNvSpPr txBox="1">
            <a:spLocks noGrp="1"/>
          </p:cNvSpPr>
          <p:nvPr>
            <p:ph type="body" idx="2"/>
          </p:nvPr>
        </p:nvSpPr>
        <p:spPr>
          <a:xfrm>
            <a:off x="4616921" y="1213550"/>
            <a:ext cx="4353600" cy="33105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/>
          <a:p>
            <a:pPr marL="457200" lvl="0" indent="-330200" algn="l" rtl="0">
              <a:spcBef>
                <a:spcPts val="480"/>
              </a:spcBef>
              <a:spcAft>
                <a:spcPts val="0"/>
              </a:spcAft>
              <a:buSzPts val="1600"/>
              <a:buChar char="▪"/>
            </a:pPr>
            <a:r>
              <a:rPr lang="en-US" sz="1600" dirty="0"/>
              <a:t>Controls dust and stops spillage</a:t>
            </a:r>
            <a:endParaRPr sz="1600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▪"/>
            </a:pPr>
            <a:r>
              <a:rPr lang="en-US" sz="1600" dirty="0"/>
              <a:t>Improve health and wellness of site</a:t>
            </a:r>
            <a:endParaRPr sz="1600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▪"/>
            </a:pPr>
            <a:r>
              <a:rPr lang="en-US" sz="1600" dirty="0"/>
              <a:t>Modular 5-foot sections</a:t>
            </a:r>
            <a:endParaRPr sz="1600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▪"/>
            </a:pPr>
            <a:r>
              <a:rPr lang="en-US" sz="1600" dirty="0"/>
              <a:t>Retrofits to existing conveyor structures</a:t>
            </a:r>
            <a:endParaRPr sz="1600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▪"/>
            </a:pPr>
            <a:r>
              <a:rPr lang="en-US" sz="1600" dirty="0"/>
              <a:t>Adjustable legs for universal installation</a:t>
            </a:r>
            <a:endParaRPr sz="1600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▪"/>
            </a:pPr>
            <a:r>
              <a:rPr lang="en-US" sz="1600" dirty="0"/>
              <a:t>Clamping system versus nuts and bolts</a:t>
            </a:r>
            <a:endParaRPr sz="1600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▪"/>
            </a:pPr>
            <a:r>
              <a:rPr lang="en-US" sz="1600" dirty="0"/>
              <a:t>Available for belts up to 72”</a:t>
            </a: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▪"/>
            </a:pPr>
            <a:r>
              <a:rPr lang="en-US" sz="1600" dirty="0"/>
              <a:t>Canoe liner or AR liner plus skirt rubber</a:t>
            </a:r>
            <a:endParaRPr sz="1600" dirty="0"/>
          </a:p>
        </p:txBody>
      </p:sp>
      <p:pic>
        <p:nvPicPr>
          <p:cNvPr id="377" name="Google Shape;377;p42"/>
          <p:cNvPicPr preferRelativeResize="0"/>
          <p:nvPr/>
        </p:nvPicPr>
        <p:blipFill rotWithShape="1">
          <a:blip r:embed="rId3">
            <a:alphaModFix/>
          </a:blip>
          <a:srcRect l="13814" t="4656" r="14608" b="2768"/>
          <a:stretch/>
        </p:blipFill>
        <p:spPr>
          <a:xfrm>
            <a:off x="474875" y="1728075"/>
            <a:ext cx="3751099" cy="2728901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42"/>
          <p:cNvSpPr/>
          <p:nvPr/>
        </p:nvSpPr>
        <p:spPr>
          <a:xfrm>
            <a:off x="7882125" y="313975"/>
            <a:ext cx="674100" cy="674100"/>
          </a:xfrm>
          <a:prstGeom prst="star12">
            <a:avLst>
              <a:gd name="adj" fmla="val 37500"/>
            </a:avLst>
          </a:prstGeom>
          <a:solidFill>
            <a:srgbClr val="D64928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FFFFFF"/>
                </a:solidFill>
              </a:rPr>
              <a:t>NEW</a:t>
            </a:r>
            <a:endParaRPr sz="1200"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Google Shape;383;p43"/>
          <p:cNvPicPr preferRelativeResize="0"/>
          <p:nvPr/>
        </p:nvPicPr>
        <p:blipFill rotWithShape="1">
          <a:blip r:embed="rId3">
            <a:alphaModFix/>
          </a:blip>
          <a:srcRect l="18140" t="2300" r="21330" b="1443"/>
          <a:stretch/>
        </p:blipFill>
        <p:spPr>
          <a:xfrm>
            <a:off x="474875" y="1025475"/>
            <a:ext cx="3751099" cy="3355301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43"/>
          <p:cNvSpPr txBox="1">
            <a:spLocks noGrp="1"/>
          </p:cNvSpPr>
          <p:nvPr>
            <p:ph type="title"/>
          </p:nvPr>
        </p:nvSpPr>
        <p:spPr>
          <a:xfrm>
            <a:off x="173618" y="205979"/>
            <a:ext cx="8796900" cy="8574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Load Zone Solutions  </a:t>
            </a:r>
            <a:r>
              <a:rPr lang="en-US" b="0">
                <a:solidFill>
                  <a:srgbClr val="D64928"/>
                </a:solidFill>
              </a:rPr>
              <a:t>I</a:t>
            </a:r>
            <a:r>
              <a:rPr lang="en-US" b="0"/>
              <a:t>  Skirting System</a:t>
            </a:r>
            <a:endParaRPr/>
          </a:p>
        </p:txBody>
      </p:sp>
      <p:sp>
        <p:nvSpPr>
          <p:cNvPr id="385" name="Google Shape;385;p43"/>
          <p:cNvSpPr txBox="1">
            <a:spLocks noGrp="1"/>
          </p:cNvSpPr>
          <p:nvPr>
            <p:ph type="body" idx="2"/>
          </p:nvPr>
        </p:nvSpPr>
        <p:spPr>
          <a:xfrm>
            <a:off x="4616921" y="1213550"/>
            <a:ext cx="4353600" cy="33105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1600" b="1" dirty="0"/>
              <a:t>Stilling Section</a:t>
            </a:r>
            <a:endParaRPr sz="1600" b="1" dirty="0"/>
          </a:p>
          <a:p>
            <a:pPr marL="457200" lvl="0" indent="-330200" algn="l" rtl="0">
              <a:spcBef>
                <a:spcPts val="480"/>
              </a:spcBef>
              <a:spcAft>
                <a:spcPts val="0"/>
              </a:spcAft>
              <a:buSzPts val="1600"/>
              <a:buChar char="▪"/>
            </a:pPr>
            <a:r>
              <a:rPr lang="en-US" sz="1600" dirty="0"/>
              <a:t>Allows more time for dust to settle</a:t>
            </a:r>
            <a:endParaRPr sz="1600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▪"/>
            </a:pPr>
            <a:r>
              <a:rPr lang="en-US" sz="1600" dirty="0"/>
              <a:t>Internal baffles encourage settling</a:t>
            </a:r>
            <a:endParaRPr sz="1600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▪"/>
            </a:pPr>
            <a:r>
              <a:rPr lang="en-US" sz="1600" dirty="0"/>
              <a:t>Retrofits to main skirting structure</a:t>
            </a:r>
            <a:endParaRPr sz="1600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▪"/>
            </a:pPr>
            <a:r>
              <a:rPr lang="en-US" sz="1600" dirty="0"/>
              <a:t>Modular design</a:t>
            </a: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▪"/>
            </a:pPr>
            <a:r>
              <a:rPr lang="en-US" sz="1600" dirty="0"/>
              <a:t>Induced air flow area, </a:t>
            </a:r>
            <a:r>
              <a:rPr lang="en-US" sz="1600" dirty="0" err="1"/>
              <a:t>ie</a:t>
            </a:r>
            <a:r>
              <a:rPr lang="en-US" sz="1600" dirty="0"/>
              <a:t> under a crusher or screen, review of conveyor specs required.</a:t>
            </a:r>
          </a:p>
          <a:p>
            <a:pPr marL="12700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1600" dirty="0"/>
          </a:p>
        </p:txBody>
      </p:sp>
      <p:sp>
        <p:nvSpPr>
          <p:cNvPr id="386" name="Google Shape;386;p43"/>
          <p:cNvSpPr/>
          <p:nvPr/>
        </p:nvSpPr>
        <p:spPr>
          <a:xfrm>
            <a:off x="7882125" y="313975"/>
            <a:ext cx="674100" cy="674100"/>
          </a:xfrm>
          <a:prstGeom prst="star12">
            <a:avLst>
              <a:gd name="adj" fmla="val 37500"/>
            </a:avLst>
          </a:prstGeom>
          <a:solidFill>
            <a:srgbClr val="D64928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FFFFFF"/>
                </a:solidFill>
              </a:rPr>
              <a:t>NEW</a:t>
            </a:r>
            <a:endParaRPr sz="1200"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44"/>
          <p:cNvPicPr preferRelativeResize="0"/>
          <p:nvPr/>
        </p:nvPicPr>
        <p:blipFill rotWithShape="1">
          <a:blip r:embed="rId3">
            <a:alphaModFix/>
          </a:blip>
          <a:srcRect l="18093" t="21284" r="3203" b="33476"/>
          <a:stretch/>
        </p:blipFill>
        <p:spPr>
          <a:xfrm>
            <a:off x="173650" y="1213550"/>
            <a:ext cx="4353601" cy="33105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92" name="Google Shape;392;p44"/>
          <p:cNvSpPr txBox="1">
            <a:spLocks noGrp="1"/>
          </p:cNvSpPr>
          <p:nvPr>
            <p:ph type="title"/>
          </p:nvPr>
        </p:nvSpPr>
        <p:spPr>
          <a:xfrm>
            <a:off x="173618" y="205979"/>
            <a:ext cx="8796900" cy="8574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Load Zone Solutions  </a:t>
            </a:r>
            <a:r>
              <a:rPr lang="en-US" b="0" dirty="0">
                <a:solidFill>
                  <a:srgbClr val="D64928"/>
                </a:solidFill>
              </a:rPr>
              <a:t>I</a:t>
            </a:r>
            <a:r>
              <a:rPr lang="en-US" b="0" dirty="0"/>
              <a:t>  Skirting System</a:t>
            </a:r>
            <a:endParaRPr dirty="0"/>
          </a:p>
        </p:txBody>
      </p:sp>
      <p:graphicFrame>
        <p:nvGraphicFramePr>
          <p:cNvPr id="393" name="Google Shape;393;p44"/>
          <p:cNvGraphicFramePr/>
          <p:nvPr/>
        </p:nvGraphicFramePr>
        <p:xfrm>
          <a:off x="4616925" y="1213550"/>
          <a:ext cx="4353600" cy="1219000"/>
        </p:xfrm>
        <a:graphic>
          <a:graphicData uri="http://schemas.openxmlformats.org/drawingml/2006/table">
            <a:tbl>
              <a:tblPr>
                <a:noFill/>
                <a:tableStyleId>{6628AF22-2593-40AB-A64F-8BE25FF36368}</a:tableStyleId>
              </a:tblPr>
              <a:tblGrid>
                <a:gridCol w="108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8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8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3800">
                <a:tc gridSpan="4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>
                          <a:solidFill>
                            <a:srgbClr val="FFFFFF"/>
                          </a:solidFill>
                        </a:rPr>
                        <a:t>SPECIFICATIONS</a:t>
                      </a:r>
                      <a:endParaRPr sz="1000"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45700" marB="45700" anchor="ctr">
                    <a:solidFill>
                      <a:srgbClr val="88888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8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>
                          <a:solidFill>
                            <a:srgbClr val="FFFFFF"/>
                          </a:solidFill>
                        </a:rPr>
                        <a:t>CEMA Class</a:t>
                      </a:r>
                      <a:endParaRPr sz="1000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45700" marB="45700" anchor="ctr">
                    <a:solidFill>
                      <a:srgbClr val="D6492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>
                          <a:solidFill>
                            <a:srgbClr val="FFFFFF"/>
                          </a:solidFill>
                        </a:rPr>
                        <a:t>Bed Length</a:t>
                      </a:r>
                      <a:endParaRPr sz="1000"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45700" marB="45700" anchor="ctr">
                    <a:solidFill>
                      <a:srgbClr val="D6492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>
                          <a:solidFill>
                            <a:srgbClr val="FFFFFF"/>
                          </a:solidFill>
                        </a:rPr>
                        <a:t>Diameter</a:t>
                      </a:r>
                      <a:endParaRPr sz="1000"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45700" marB="45700" anchor="ctr">
                    <a:solidFill>
                      <a:srgbClr val="D6492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>
                          <a:solidFill>
                            <a:srgbClr val="FFFFFF"/>
                          </a:solidFill>
                        </a:rPr>
                        <a:t>Belt Width</a:t>
                      </a:r>
                      <a:endParaRPr sz="1000"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45700" marB="45700" anchor="ctr">
                    <a:solidFill>
                      <a:srgbClr val="D649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8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C</a:t>
                      </a:r>
                      <a:endParaRPr sz="1000"/>
                    </a:p>
                  </a:txBody>
                  <a:tcPr marL="91425" marR="91425" marT="45700" marB="457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12’</a:t>
                      </a:r>
                      <a:endParaRPr sz="1000"/>
                    </a:p>
                  </a:txBody>
                  <a:tcPr marL="91425" marR="91425" marT="45700" marB="457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5” or 6”</a:t>
                      </a:r>
                      <a:endParaRPr sz="1000"/>
                    </a:p>
                  </a:txBody>
                  <a:tcPr marL="91425" marR="91425" marT="45700" marB="457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24” - 60”</a:t>
                      </a:r>
                      <a:endParaRPr sz="1000"/>
                    </a:p>
                  </a:txBody>
                  <a:tcPr marL="91425" marR="91425" marT="45700" marB="4570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38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000">
                          <a:solidFill>
                            <a:schemeClr val="dk1"/>
                          </a:solidFill>
                        </a:rPr>
                        <a:t>D</a:t>
                      </a:r>
                      <a:endParaRPr sz="1000"/>
                    </a:p>
                  </a:txBody>
                  <a:tcPr marL="91425" marR="91425" marT="45700" marB="457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000">
                          <a:solidFill>
                            <a:schemeClr val="dk1"/>
                          </a:solidFill>
                        </a:rPr>
                        <a:t>12’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45700" marB="457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000">
                          <a:solidFill>
                            <a:schemeClr val="dk1"/>
                          </a:solidFill>
                        </a:rPr>
                        <a:t>5” or 6”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45700" marB="457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chemeClr val="dk1"/>
                          </a:solidFill>
                        </a:rPr>
                        <a:t>24” - 72”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45700" marB="4570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38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000">
                          <a:solidFill>
                            <a:schemeClr val="dk1"/>
                          </a:solidFill>
                        </a:rPr>
                        <a:t>E</a:t>
                      </a:r>
                      <a:endParaRPr sz="1000"/>
                    </a:p>
                  </a:txBody>
                  <a:tcPr marL="91425" marR="91425" marT="45700" marB="457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000">
                          <a:solidFill>
                            <a:schemeClr val="dk1"/>
                          </a:solidFill>
                        </a:rPr>
                        <a:t>12’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45700" marB="457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chemeClr val="dk1"/>
                          </a:solidFill>
                        </a:rPr>
                        <a:t>6” or 7”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45700" marB="457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chemeClr val="dk1"/>
                          </a:solidFill>
                        </a:rPr>
                        <a:t>36” - 84”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45700" marB="4570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94" name="Google Shape;394;p44"/>
          <p:cNvSpPr/>
          <p:nvPr/>
        </p:nvSpPr>
        <p:spPr>
          <a:xfrm>
            <a:off x="6054375" y="2555150"/>
            <a:ext cx="1478700" cy="1478700"/>
          </a:xfrm>
          <a:prstGeom prst="ellipse">
            <a:avLst/>
          </a:prstGeom>
          <a:solidFill>
            <a:srgbClr val="B7B7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44"/>
          <p:cNvSpPr txBox="1"/>
          <p:nvPr/>
        </p:nvSpPr>
        <p:spPr>
          <a:xfrm>
            <a:off x="6054375" y="4033850"/>
            <a:ext cx="1478700" cy="4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Pad Segment</a:t>
            </a:r>
            <a:endParaRPr/>
          </a:p>
        </p:txBody>
      </p:sp>
      <p:pic>
        <p:nvPicPr>
          <p:cNvPr id="396" name="Google Shape;396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4979" y="2555150"/>
            <a:ext cx="2757494" cy="1551074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44"/>
          <p:cNvSpPr/>
          <p:nvPr/>
        </p:nvSpPr>
        <p:spPr>
          <a:xfrm>
            <a:off x="7882125" y="313975"/>
            <a:ext cx="674100" cy="674100"/>
          </a:xfrm>
          <a:prstGeom prst="star12">
            <a:avLst>
              <a:gd name="adj" fmla="val 37500"/>
            </a:avLst>
          </a:prstGeom>
          <a:solidFill>
            <a:srgbClr val="D64928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FFFFFF"/>
                </a:solidFill>
              </a:rPr>
              <a:t>NEW</a:t>
            </a:r>
            <a:endParaRPr sz="1200"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45"/>
          <p:cNvSpPr txBox="1"/>
          <p:nvPr/>
        </p:nvSpPr>
        <p:spPr>
          <a:xfrm>
            <a:off x="2494872" y="1906225"/>
            <a:ext cx="647550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/>
              <a:t>Thank You for Attending!</a:t>
            </a:r>
            <a:endParaRPr sz="2800" b="1">
              <a:solidFill>
                <a:srgbClr val="000000"/>
              </a:solidFill>
            </a:endParaRPr>
          </a:p>
        </p:txBody>
      </p:sp>
      <p:sp>
        <p:nvSpPr>
          <p:cNvPr id="403" name="Google Shape;403;p45"/>
          <p:cNvSpPr txBox="1"/>
          <p:nvPr/>
        </p:nvSpPr>
        <p:spPr>
          <a:xfrm>
            <a:off x="2494872" y="2475141"/>
            <a:ext cx="64740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ctr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1800"/>
              <a:t>New Conveyor Components Technology</a:t>
            </a:r>
            <a:endParaRPr sz="18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4"/>
          <p:cNvSpPr/>
          <p:nvPr/>
        </p:nvSpPr>
        <p:spPr>
          <a:xfrm>
            <a:off x="173625" y="1213425"/>
            <a:ext cx="4353600" cy="3310500"/>
          </a:xfrm>
          <a:prstGeom prst="rect">
            <a:avLst/>
          </a:prstGeom>
          <a:solidFill>
            <a:srgbClr val="B7B7B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4"/>
          <p:cNvSpPr/>
          <p:nvPr/>
        </p:nvSpPr>
        <p:spPr>
          <a:xfrm>
            <a:off x="4616925" y="1213550"/>
            <a:ext cx="4353600" cy="3310500"/>
          </a:xfrm>
          <a:prstGeom prst="rect">
            <a:avLst/>
          </a:prstGeom>
          <a:solidFill>
            <a:srgbClr val="B7B7B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4"/>
          <p:cNvSpPr txBox="1">
            <a:spLocks noGrp="1"/>
          </p:cNvSpPr>
          <p:nvPr>
            <p:ph type="title"/>
          </p:nvPr>
        </p:nvSpPr>
        <p:spPr>
          <a:xfrm>
            <a:off x="173618" y="205979"/>
            <a:ext cx="8796900" cy="8574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Conveyor Idlers  </a:t>
            </a:r>
            <a:r>
              <a:rPr lang="en-US" b="0">
                <a:solidFill>
                  <a:srgbClr val="D64928"/>
                </a:solidFill>
              </a:rPr>
              <a:t>I</a:t>
            </a:r>
            <a:r>
              <a:rPr lang="en-US" b="0"/>
              <a:t>  SpinGuard</a:t>
            </a:r>
            <a:r>
              <a:rPr lang="en-US" b="0" baseline="30000"/>
              <a:t>®</a:t>
            </a:r>
            <a:r>
              <a:rPr lang="en-US" b="0"/>
              <a:t> Seal Technology</a:t>
            </a:r>
            <a:endParaRPr/>
          </a:p>
        </p:txBody>
      </p:sp>
      <p:sp>
        <p:nvSpPr>
          <p:cNvPr id="146" name="Google Shape;146;p24"/>
          <p:cNvSpPr txBox="1">
            <a:spLocks noGrp="1"/>
          </p:cNvSpPr>
          <p:nvPr>
            <p:ph type="title" idx="3"/>
          </p:nvPr>
        </p:nvSpPr>
        <p:spPr>
          <a:xfrm>
            <a:off x="173625" y="4632950"/>
            <a:ext cx="4353600" cy="35940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New &amp; Improved SpinGuard Seal</a:t>
            </a:r>
            <a:endParaRPr/>
          </a:p>
        </p:txBody>
      </p:sp>
      <p:sp>
        <p:nvSpPr>
          <p:cNvPr id="147" name="Google Shape;147;p24"/>
          <p:cNvSpPr txBox="1">
            <a:spLocks noGrp="1"/>
          </p:cNvSpPr>
          <p:nvPr>
            <p:ph type="title" idx="4"/>
          </p:nvPr>
        </p:nvSpPr>
        <p:spPr>
          <a:xfrm>
            <a:off x="4616925" y="4632950"/>
            <a:ext cx="4353600" cy="35940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Previous Seal (2005 - 2020)</a:t>
            </a:r>
            <a:endParaRPr/>
          </a:p>
        </p:txBody>
      </p:sp>
      <p:sp>
        <p:nvSpPr>
          <p:cNvPr id="148" name="Google Shape;148;p24"/>
          <p:cNvSpPr/>
          <p:nvPr/>
        </p:nvSpPr>
        <p:spPr>
          <a:xfrm>
            <a:off x="3748200" y="4593125"/>
            <a:ext cx="339000" cy="339000"/>
          </a:xfrm>
          <a:prstGeom prst="star12">
            <a:avLst>
              <a:gd name="adj" fmla="val 37500"/>
            </a:avLst>
          </a:prstGeom>
          <a:solidFill>
            <a:srgbClr val="D64928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b="1">
                <a:solidFill>
                  <a:srgbClr val="FFFFFF"/>
                </a:solidFill>
              </a:rPr>
              <a:t>NEW</a:t>
            </a:r>
            <a:endParaRPr sz="600" b="1">
              <a:solidFill>
                <a:srgbClr val="FFFFFF"/>
              </a:solidFill>
            </a:endParaRPr>
          </a:p>
        </p:txBody>
      </p:sp>
      <p:pic>
        <p:nvPicPr>
          <p:cNvPr id="149" name="Google Shape;149;p24"/>
          <p:cNvPicPr preferRelativeResize="0"/>
          <p:nvPr/>
        </p:nvPicPr>
        <p:blipFill rotWithShape="1">
          <a:blip r:embed="rId3">
            <a:alphaModFix/>
          </a:blip>
          <a:srcRect t="13542" b="15105"/>
          <a:stretch/>
        </p:blipFill>
        <p:spPr>
          <a:xfrm>
            <a:off x="1800476" y="1213550"/>
            <a:ext cx="2726749" cy="3310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4"/>
          <p:cNvPicPr preferRelativeResize="0"/>
          <p:nvPr/>
        </p:nvPicPr>
        <p:blipFill rotWithShape="1">
          <a:blip r:embed="rId3">
            <a:alphaModFix/>
          </a:blip>
          <a:srcRect t="13542" r="86489" b="15105"/>
          <a:stretch/>
        </p:blipFill>
        <p:spPr>
          <a:xfrm>
            <a:off x="1468096" y="1213550"/>
            <a:ext cx="368404" cy="3310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4"/>
          <p:cNvPicPr preferRelativeResize="0"/>
          <p:nvPr/>
        </p:nvPicPr>
        <p:blipFill rotWithShape="1">
          <a:blip r:embed="rId3">
            <a:alphaModFix/>
          </a:blip>
          <a:srcRect t="13542" r="86489" b="15105"/>
          <a:stretch/>
        </p:blipFill>
        <p:spPr>
          <a:xfrm>
            <a:off x="1138296" y="1213550"/>
            <a:ext cx="368404" cy="3310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4"/>
          <p:cNvPicPr preferRelativeResize="0"/>
          <p:nvPr/>
        </p:nvPicPr>
        <p:blipFill rotWithShape="1">
          <a:blip r:embed="rId3">
            <a:alphaModFix/>
          </a:blip>
          <a:srcRect t="13542" r="86489" b="15105"/>
          <a:stretch/>
        </p:blipFill>
        <p:spPr>
          <a:xfrm>
            <a:off x="808496" y="1213550"/>
            <a:ext cx="368404" cy="3310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4"/>
          <p:cNvPicPr preferRelativeResize="0"/>
          <p:nvPr/>
        </p:nvPicPr>
        <p:blipFill rotWithShape="1">
          <a:blip r:embed="rId3">
            <a:alphaModFix/>
          </a:blip>
          <a:srcRect t="13542" r="86489" b="15105"/>
          <a:stretch/>
        </p:blipFill>
        <p:spPr>
          <a:xfrm>
            <a:off x="476121" y="1213550"/>
            <a:ext cx="368404" cy="3310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4"/>
          <p:cNvPicPr preferRelativeResize="0"/>
          <p:nvPr/>
        </p:nvPicPr>
        <p:blipFill rotWithShape="1">
          <a:blip r:embed="rId3">
            <a:alphaModFix/>
          </a:blip>
          <a:srcRect t="13542" r="86489" b="15105"/>
          <a:stretch/>
        </p:blipFill>
        <p:spPr>
          <a:xfrm>
            <a:off x="173621" y="1213550"/>
            <a:ext cx="368404" cy="3310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4"/>
          <p:cNvPicPr preferRelativeResize="0"/>
          <p:nvPr/>
        </p:nvPicPr>
        <p:blipFill rotWithShape="1">
          <a:blip r:embed="rId4">
            <a:alphaModFix/>
          </a:blip>
          <a:srcRect l="46004" t="22640" r="3995" b="23823"/>
          <a:stretch/>
        </p:blipFill>
        <p:spPr>
          <a:xfrm rot="10800000">
            <a:off x="4693125" y="1213551"/>
            <a:ext cx="2616125" cy="3307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4"/>
          <p:cNvPicPr preferRelativeResize="0"/>
          <p:nvPr/>
        </p:nvPicPr>
        <p:blipFill rotWithShape="1">
          <a:blip r:embed="rId4">
            <a:alphaModFix/>
          </a:blip>
          <a:srcRect l="46005" t="22640" r="47531" b="23823"/>
          <a:stretch/>
        </p:blipFill>
        <p:spPr>
          <a:xfrm rot="10800000">
            <a:off x="7280025" y="1214901"/>
            <a:ext cx="338200" cy="3307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4"/>
          <p:cNvPicPr preferRelativeResize="0"/>
          <p:nvPr/>
        </p:nvPicPr>
        <p:blipFill rotWithShape="1">
          <a:blip r:embed="rId4">
            <a:alphaModFix/>
          </a:blip>
          <a:srcRect l="46005" t="22640" r="47531" b="23823"/>
          <a:stretch/>
        </p:blipFill>
        <p:spPr>
          <a:xfrm rot="10800000">
            <a:off x="7578550" y="1214901"/>
            <a:ext cx="338200" cy="3307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4"/>
          <p:cNvPicPr preferRelativeResize="0"/>
          <p:nvPr/>
        </p:nvPicPr>
        <p:blipFill rotWithShape="1">
          <a:blip r:embed="rId4">
            <a:alphaModFix/>
          </a:blip>
          <a:srcRect l="46005" t="22640" r="47531" b="23823"/>
          <a:stretch/>
        </p:blipFill>
        <p:spPr>
          <a:xfrm rot="10800000">
            <a:off x="7877075" y="1214901"/>
            <a:ext cx="338200" cy="3307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4"/>
          <p:cNvPicPr preferRelativeResize="0"/>
          <p:nvPr/>
        </p:nvPicPr>
        <p:blipFill rotWithShape="1">
          <a:blip r:embed="rId4">
            <a:alphaModFix/>
          </a:blip>
          <a:srcRect l="46005" t="22640" r="47531" b="23823"/>
          <a:stretch/>
        </p:blipFill>
        <p:spPr>
          <a:xfrm rot="10800000">
            <a:off x="8186050" y="1214901"/>
            <a:ext cx="338200" cy="3307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4"/>
          <p:cNvPicPr preferRelativeResize="0"/>
          <p:nvPr/>
        </p:nvPicPr>
        <p:blipFill rotWithShape="1">
          <a:blip r:embed="rId4">
            <a:alphaModFix/>
          </a:blip>
          <a:srcRect l="46005" t="22640" r="47531" b="23823"/>
          <a:stretch/>
        </p:blipFill>
        <p:spPr>
          <a:xfrm rot="10800000">
            <a:off x="8474125" y="1214901"/>
            <a:ext cx="338200" cy="3307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 rotWithShape="1">
          <a:blip r:embed="rId4">
            <a:alphaModFix/>
          </a:blip>
          <a:srcRect l="46005" t="22640" r="47531" b="23823"/>
          <a:stretch/>
        </p:blipFill>
        <p:spPr>
          <a:xfrm rot="10800000">
            <a:off x="8632325" y="1214901"/>
            <a:ext cx="338200" cy="3307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3"/>
          <p:cNvSpPr/>
          <p:nvPr/>
        </p:nvSpPr>
        <p:spPr>
          <a:xfrm>
            <a:off x="173625" y="1213425"/>
            <a:ext cx="4353600" cy="3669900"/>
          </a:xfrm>
          <a:prstGeom prst="rect">
            <a:avLst/>
          </a:prstGeom>
          <a:solidFill>
            <a:srgbClr val="B7B7B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9" name="Google Shape;119;p23"/>
          <p:cNvPicPr preferRelativeResize="0"/>
          <p:nvPr/>
        </p:nvPicPr>
        <p:blipFill rotWithShape="1">
          <a:blip r:embed="rId3">
            <a:alphaModFix/>
          </a:blip>
          <a:srcRect t="13542" b="15105"/>
          <a:stretch/>
        </p:blipFill>
        <p:spPr>
          <a:xfrm>
            <a:off x="1504450" y="1213550"/>
            <a:ext cx="3022775" cy="36699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3"/>
          <p:cNvSpPr txBox="1">
            <a:spLocks noGrp="1"/>
          </p:cNvSpPr>
          <p:nvPr>
            <p:ph type="title"/>
          </p:nvPr>
        </p:nvSpPr>
        <p:spPr>
          <a:xfrm>
            <a:off x="173618" y="205979"/>
            <a:ext cx="8796900" cy="8574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Conveyor Idlers  </a:t>
            </a:r>
            <a:r>
              <a:rPr lang="en-US" b="0">
                <a:solidFill>
                  <a:srgbClr val="D64928"/>
                </a:solidFill>
              </a:rPr>
              <a:t>I</a:t>
            </a:r>
            <a:r>
              <a:rPr lang="en-US" b="0"/>
              <a:t>  SpinGuard</a:t>
            </a:r>
            <a:r>
              <a:rPr lang="en-US" b="0" baseline="30000"/>
              <a:t>®</a:t>
            </a:r>
            <a:r>
              <a:rPr lang="en-US" b="0"/>
              <a:t> Seal Technology</a:t>
            </a:r>
            <a:endParaRPr/>
          </a:p>
        </p:txBody>
      </p:sp>
      <p:sp>
        <p:nvSpPr>
          <p:cNvPr id="121" name="Google Shape;121;p23"/>
          <p:cNvSpPr txBox="1"/>
          <p:nvPr/>
        </p:nvSpPr>
        <p:spPr>
          <a:xfrm>
            <a:off x="3126000" y="1355375"/>
            <a:ext cx="220800" cy="2151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/>
              <a:t>1</a:t>
            </a:r>
            <a:endParaRPr sz="1200" b="1"/>
          </a:p>
        </p:txBody>
      </p:sp>
      <p:sp>
        <p:nvSpPr>
          <p:cNvPr id="122" name="Google Shape;122;p23"/>
          <p:cNvSpPr txBox="1"/>
          <p:nvPr/>
        </p:nvSpPr>
        <p:spPr>
          <a:xfrm>
            <a:off x="3630025" y="4234050"/>
            <a:ext cx="220800" cy="2151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/>
              <a:t>2</a:t>
            </a:r>
            <a:endParaRPr sz="1200" b="1"/>
          </a:p>
        </p:txBody>
      </p:sp>
      <p:sp>
        <p:nvSpPr>
          <p:cNvPr id="123" name="Google Shape;123;p23"/>
          <p:cNvSpPr txBox="1"/>
          <p:nvPr/>
        </p:nvSpPr>
        <p:spPr>
          <a:xfrm>
            <a:off x="3186075" y="2070950"/>
            <a:ext cx="220800" cy="2151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/>
              <a:t>3</a:t>
            </a:r>
            <a:endParaRPr sz="1200" b="1"/>
          </a:p>
        </p:txBody>
      </p:sp>
      <p:sp>
        <p:nvSpPr>
          <p:cNvPr id="124" name="Google Shape;124;p23"/>
          <p:cNvSpPr txBox="1"/>
          <p:nvPr/>
        </p:nvSpPr>
        <p:spPr>
          <a:xfrm>
            <a:off x="3235800" y="3293625"/>
            <a:ext cx="220800" cy="2151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/>
              <a:t>4</a:t>
            </a:r>
            <a:endParaRPr sz="1200" b="1"/>
          </a:p>
        </p:txBody>
      </p:sp>
      <p:sp>
        <p:nvSpPr>
          <p:cNvPr id="125" name="Google Shape;125;p23"/>
          <p:cNvSpPr txBox="1"/>
          <p:nvPr/>
        </p:nvSpPr>
        <p:spPr>
          <a:xfrm>
            <a:off x="2630800" y="3379450"/>
            <a:ext cx="220800" cy="2151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/>
              <a:t>5</a:t>
            </a:r>
            <a:endParaRPr sz="1200" b="1"/>
          </a:p>
        </p:txBody>
      </p:sp>
      <p:sp>
        <p:nvSpPr>
          <p:cNvPr id="126" name="Google Shape;126;p23"/>
          <p:cNvSpPr txBox="1"/>
          <p:nvPr/>
        </p:nvSpPr>
        <p:spPr>
          <a:xfrm>
            <a:off x="2372875" y="2200525"/>
            <a:ext cx="220800" cy="2151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/>
              <a:t>6</a:t>
            </a:r>
            <a:endParaRPr sz="1200" b="1"/>
          </a:p>
        </p:txBody>
      </p:sp>
      <p:pic>
        <p:nvPicPr>
          <p:cNvPr id="127" name="Google Shape;127;p23"/>
          <p:cNvPicPr preferRelativeResize="0"/>
          <p:nvPr/>
        </p:nvPicPr>
        <p:blipFill rotWithShape="1">
          <a:blip r:embed="rId3">
            <a:alphaModFix/>
          </a:blip>
          <a:srcRect t="13542" r="86489" b="15105"/>
          <a:stretch/>
        </p:blipFill>
        <p:spPr>
          <a:xfrm>
            <a:off x="1143175" y="1213550"/>
            <a:ext cx="408400" cy="366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3"/>
          <p:cNvPicPr preferRelativeResize="0"/>
          <p:nvPr/>
        </p:nvPicPr>
        <p:blipFill rotWithShape="1">
          <a:blip r:embed="rId3">
            <a:alphaModFix/>
          </a:blip>
          <a:srcRect t="13542" r="86489" b="15105"/>
          <a:stretch/>
        </p:blipFill>
        <p:spPr>
          <a:xfrm>
            <a:off x="777300" y="1213550"/>
            <a:ext cx="408400" cy="366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3"/>
          <p:cNvPicPr preferRelativeResize="0"/>
          <p:nvPr/>
        </p:nvPicPr>
        <p:blipFill rotWithShape="1">
          <a:blip r:embed="rId3">
            <a:alphaModFix/>
          </a:blip>
          <a:srcRect t="13542" r="86489" b="15105"/>
          <a:stretch/>
        </p:blipFill>
        <p:spPr>
          <a:xfrm>
            <a:off x="539500" y="1213550"/>
            <a:ext cx="408400" cy="366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3"/>
          <p:cNvPicPr preferRelativeResize="0"/>
          <p:nvPr/>
        </p:nvPicPr>
        <p:blipFill rotWithShape="1">
          <a:blip r:embed="rId3">
            <a:alphaModFix/>
          </a:blip>
          <a:srcRect t="13542" r="86489" b="15105"/>
          <a:stretch/>
        </p:blipFill>
        <p:spPr>
          <a:xfrm>
            <a:off x="173625" y="1213550"/>
            <a:ext cx="408400" cy="3669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3"/>
          <p:cNvSpPr txBox="1"/>
          <p:nvPr/>
        </p:nvSpPr>
        <p:spPr>
          <a:xfrm>
            <a:off x="4616925" y="1226925"/>
            <a:ext cx="4527000" cy="33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▪"/>
            </a:pPr>
            <a:r>
              <a:rPr lang="en-US" sz="1600"/>
              <a:t>Protected gap keeps shields labyrinth</a:t>
            </a:r>
            <a:endParaRPr sz="160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▪"/>
            </a:pPr>
            <a:r>
              <a:rPr lang="en-US" sz="1600"/>
              <a:t>Like impeller blade, paddle ejects material</a:t>
            </a:r>
            <a:endParaRPr sz="160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▪"/>
            </a:pPr>
            <a:r>
              <a:rPr lang="en-US" sz="1600"/>
              <a:t>Enhanced triple labyrinth</a:t>
            </a:r>
            <a:endParaRPr sz="160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▪"/>
            </a:pPr>
            <a:r>
              <a:rPr lang="en-US" sz="1600"/>
              <a:t>Contact seal locks against shaft (Not on B)</a:t>
            </a:r>
            <a:endParaRPr sz="160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▪"/>
            </a:pPr>
            <a:r>
              <a:rPr lang="en-US" sz="1600"/>
              <a:t>Retaining ring protected behind seal</a:t>
            </a:r>
            <a:endParaRPr sz="160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▪"/>
            </a:pPr>
            <a:r>
              <a:rPr lang="en-US" sz="1600"/>
              <a:t>Fully sealed ball bearing</a:t>
            </a:r>
            <a:endParaRPr sz="1600"/>
          </a:p>
        </p:txBody>
      </p:sp>
      <p:sp>
        <p:nvSpPr>
          <p:cNvPr id="132" name="Google Shape;132;p23"/>
          <p:cNvSpPr/>
          <p:nvPr/>
        </p:nvSpPr>
        <p:spPr>
          <a:xfrm>
            <a:off x="4780075" y="1360948"/>
            <a:ext cx="207300" cy="194700"/>
          </a:xfrm>
          <a:prstGeom prst="rect">
            <a:avLst/>
          </a:prstGeom>
          <a:solidFill>
            <a:srgbClr val="9E9E9E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/>
              <a:t>1</a:t>
            </a:r>
            <a:endParaRPr sz="1200" b="1"/>
          </a:p>
        </p:txBody>
      </p:sp>
      <p:sp>
        <p:nvSpPr>
          <p:cNvPr id="133" name="Google Shape;133;p23"/>
          <p:cNvSpPr/>
          <p:nvPr/>
        </p:nvSpPr>
        <p:spPr>
          <a:xfrm>
            <a:off x="4780075" y="1764648"/>
            <a:ext cx="207300" cy="194700"/>
          </a:xfrm>
          <a:prstGeom prst="rect">
            <a:avLst/>
          </a:prstGeom>
          <a:solidFill>
            <a:srgbClr val="9E9E9E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/>
              <a:t>2</a:t>
            </a:r>
            <a:endParaRPr sz="1200" b="1"/>
          </a:p>
        </p:txBody>
      </p:sp>
      <p:sp>
        <p:nvSpPr>
          <p:cNvPr id="134" name="Google Shape;134;p23"/>
          <p:cNvSpPr/>
          <p:nvPr/>
        </p:nvSpPr>
        <p:spPr>
          <a:xfrm>
            <a:off x="4780075" y="2168348"/>
            <a:ext cx="207300" cy="194700"/>
          </a:xfrm>
          <a:prstGeom prst="rect">
            <a:avLst/>
          </a:prstGeom>
          <a:solidFill>
            <a:srgbClr val="9E9E9E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/>
              <a:t>3</a:t>
            </a:r>
            <a:endParaRPr sz="1200" b="1"/>
          </a:p>
        </p:txBody>
      </p:sp>
      <p:sp>
        <p:nvSpPr>
          <p:cNvPr id="135" name="Google Shape;135;p23"/>
          <p:cNvSpPr/>
          <p:nvPr/>
        </p:nvSpPr>
        <p:spPr>
          <a:xfrm>
            <a:off x="4780075" y="2572048"/>
            <a:ext cx="207300" cy="194700"/>
          </a:xfrm>
          <a:prstGeom prst="rect">
            <a:avLst/>
          </a:prstGeom>
          <a:solidFill>
            <a:srgbClr val="9E9E9E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/>
              <a:t>4</a:t>
            </a:r>
            <a:endParaRPr sz="1200" b="1"/>
          </a:p>
        </p:txBody>
      </p:sp>
      <p:sp>
        <p:nvSpPr>
          <p:cNvPr id="136" name="Google Shape;136;p23"/>
          <p:cNvSpPr/>
          <p:nvPr/>
        </p:nvSpPr>
        <p:spPr>
          <a:xfrm>
            <a:off x="4780075" y="2975748"/>
            <a:ext cx="207300" cy="194700"/>
          </a:xfrm>
          <a:prstGeom prst="rect">
            <a:avLst/>
          </a:prstGeom>
          <a:solidFill>
            <a:srgbClr val="9E9E9E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/>
              <a:t>5</a:t>
            </a:r>
            <a:endParaRPr sz="1200" b="1"/>
          </a:p>
        </p:txBody>
      </p:sp>
      <p:sp>
        <p:nvSpPr>
          <p:cNvPr id="137" name="Google Shape;137;p23"/>
          <p:cNvSpPr/>
          <p:nvPr/>
        </p:nvSpPr>
        <p:spPr>
          <a:xfrm>
            <a:off x="4780075" y="3379448"/>
            <a:ext cx="207300" cy="194700"/>
          </a:xfrm>
          <a:prstGeom prst="rect">
            <a:avLst/>
          </a:prstGeom>
          <a:solidFill>
            <a:srgbClr val="9E9E9E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/>
              <a:t>6</a:t>
            </a:r>
            <a:endParaRPr sz="1200" b="1"/>
          </a:p>
        </p:txBody>
      </p:sp>
      <p:sp>
        <p:nvSpPr>
          <p:cNvPr id="138" name="Google Shape;138;p23"/>
          <p:cNvSpPr/>
          <p:nvPr/>
        </p:nvSpPr>
        <p:spPr>
          <a:xfrm>
            <a:off x="7882125" y="313975"/>
            <a:ext cx="674100" cy="674100"/>
          </a:xfrm>
          <a:prstGeom prst="star12">
            <a:avLst>
              <a:gd name="adj" fmla="val 37500"/>
            </a:avLst>
          </a:prstGeom>
          <a:solidFill>
            <a:srgbClr val="D64928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FFFFFF"/>
                </a:solidFill>
              </a:rPr>
              <a:t>NEW</a:t>
            </a:r>
            <a:endParaRPr sz="1200"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5"/>
          <p:cNvPicPr preferRelativeResize="0"/>
          <p:nvPr/>
        </p:nvPicPr>
        <p:blipFill rotWithShape="1">
          <a:blip r:embed="rId3">
            <a:alphaModFix/>
          </a:blip>
          <a:srcRect l="35570" t="8230" r="32119" b="16400"/>
          <a:stretch/>
        </p:blipFill>
        <p:spPr>
          <a:xfrm>
            <a:off x="2388425" y="1219550"/>
            <a:ext cx="2123397" cy="331049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67" name="Google Shape;167;p25" descr="Small Single Cloud PNG Image | Clouds, Sky photoshop, Angel clouds"/>
          <p:cNvPicPr preferRelativeResize="0"/>
          <p:nvPr/>
        </p:nvPicPr>
        <p:blipFill rotWithShape="1">
          <a:blip r:embed="rId4">
            <a:alphaModFix amt="60000"/>
          </a:blip>
          <a:srcRect l="31825" t="21653" r="33159" b="24306"/>
          <a:stretch/>
        </p:blipFill>
        <p:spPr>
          <a:xfrm rot="5400000">
            <a:off x="1801700" y="1811100"/>
            <a:ext cx="3310450" cy="21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5"/>
          <p:cNvPicPr preferRelativeResize="0"/>
          <p:nvPr/>
        </p:nvPicPr>
        <p:blipFill rotWithShape="1">
          <a:blip r:embed="rId5">
            <a:alphaModFix/>
          </a:blip>
          <a:srcRect r="3698" b="1864"/>
          <a:stretch/>
        </p:blipFill>
        <p:spPr>
          <a:xfrm>
            <a:off x="6837025" y="1226925"/>
            <a:ext cx="2133300" cy="329712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69" name="Google Shape;169;p25" descr="Small Single Cloud PNG Image | Clouds, Sky photoshop, Angel clouds"/>
          <p:cNvPicPr preferRelativeResize="0"/>
          <p:nvPr/>
        </p:nvPicPr>
        <p:blipFill rotWithShape="1">
          <a:blip r:embed="rId4">
            <a:alphaModFix amt="60000"/>
          </a:blip>
          <a:srcRect l="31826" t="23997" r="33065" b="21745"/>
          <a:stretch/>
        </p:blipFill>
        <p:spPr>
          <a:xfrm rot="5400000">
            <a:off x="6248300" y="1806863"/>
            <a:ext cx="3319301" cy="213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5"/>
          <p:cNvPicPr preferRelativeResize="0"/>
          <p:nvPr/>
        </p:nvPicPr>
        <p:blipFill rotWithShape="1">
          <a:blip r:embed="rId6">
            <a:alphaModFix/>
          </a:blip>
          <a:srcRect l="3692" r="54108" b="1048"/>
          <a:stretch/>
        </p:blipFill>
        <p:spPr>
          <a:xfrm>
            <a:off x="4618625" y="1213550"/>
            <a:ext cx="2123400" cy="3310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71" name="Google Shape;171;p25"/>
          <p:cNvPicPr preferRelativeResize="0"/>
          <p:nvPr/>
        </p:nvPicPr>
        <p:blipFill rotWithShape="1">
          <a:blip r:embed="rId7">
            <a:alphaModFix/>
          </a:blip>
          <a:srcRect l="28485" t="2385" r="31517" b="14770"/>
          <a:stretch/>
        </p:blipFill>
        <p:spPr>
          <a:xfrm>
            <a:off x="173625" y="1213550"/>
            <a:ext cx="2123401" cy="33104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72" name="Google Shape;172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838175" y="1378125"/>
            <a:ext cx="314650" cy="31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044400" y="1378125"/>
            <a:ext cx="314650" cy="31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265274" y="1378125"/>
            <a:ext cx="314650" cy="31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486149" y="1391500"/>
            <a:ext cx="314650" cy="31465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5"/>
          <p:cNvSpPr txBox="1">
            <a:spLocks noGrp="1"/>
          </p:cNvSpPr>
          <p:nvPr>
            <p:ph type="title" idx="3"/>
          </p:nvPr>
        </p:nvSpPr>
        <p:spPr>
          <a:xfrm>
            <a:off x="173625" y="4632950"/>
            <a:ext cx="2123400" cy="35940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Wet Seal</a:t>
            </a:r>
            <a:endParaRPr/>
          </a:p>
        </p:txBody>
      </p:sp>
      <p:pic>
        <p:nvPicPr>
          <p:cNvPr id="177" name="Google Shape;177;p25"/>
          <p:cNvPicPr preferRelativeResize="0"/>
          <p:nvPr/>
        </p:nvPicPr>
        <p:blipFill rotWithShape="1">
          <a:blip r:embed="rId12">
            <a:alphaModFix/>
          </a:blip>
          <a:srcRect l="49904" t="9164" r="9317" b="49961"/>
          <a:stretch/>
        </p:blipFill>
        <p:spPr>
          <a:xfrm>
            <a:off x="173625" y="3464950"/>
            <a:ext cx="1061575" cy="105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5"/>
          <p:cNvPicPr preferRelativeResize="0"/>
          <p:nvPr/>
        </p:nvPicPr>
        <p:blipFill rotWithShape="1">
          <a:blip r:embed="rId13">
            <a:alphaModFix/>
          </a:blip>
          <a:srcRect l="49770" t="9021" r="9594" b="50248"/>
          <a:stretch/>
        </p:blipFill>
        <p:spPr>
          <a:xfrm>
            <a:off x="2388425" y="3471600"/>
            <a:ext cx="1061575" cy="105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5"/>
          <p:cNvPicPr preferRelativeResize="0"/>
          <p:nvPr/>
        </p:nvPicPr>
        <p:blipFill rotWithShape="1">
          <a:blip r:embed="rId14">
            <a:alphaModFix/>
          </a:blip>
          <a:srcRect l="49672" t="9318" r="9688" b="49951"/>
          <a:stretch/>
        </p:blipFill>
        <p:spPr>
          <a:xfrm>
            <a:off x="4616825" y="3464950"/>
            <a:ext cx="1061575" cy="105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5"/>
          <p:cNvPicPr preferRelativeResize="0"/>
          <p:nvPr/>
        </p:nvPicPr>
        <p:blipFill rotWithShape="1">
          <a:blip r:embed="rId15">
            <a:alphaModFix/>
          </a:blip>
          <a:srcRect l="48861" t="9161" r="9596" b="50154"/>
          <a:stretch/>
        </p:blipFill>
        <p:spPr>
          <a:xfrm>
            <a:off x="6833425" y="3464950"/>
            <a:ext cx="1081375" cy="105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5"/>
          <p:cNvSpPr txBox="1">
            <a:spLocks noGrp="1"/>
          </p:cNvSpPr>
          <p:nvPr>
            <p:ph type="title" idx="3"/>
          </p:nvPr>
        </p:nvSpPr>
        <p:spPr>
          <a:xfrm>
            <a:off x="2400225" y="4632950"/>
            <a:ext cx="2123400" cy="35940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Dust Seal</a:t>
            </a:r>
            <a:endParaRPr/>
          </a:p>
        </p:txBody>
      </p:sp>
      <p:sp>
        <p:nvSpPr>
          <p:cNvPr id="182" name="Google Shape;182;p25"/>
          <p:cNvSpPr txBox="1">
            <a:spLocks noGrp="1"/>
          </p:cNvSpPr>
          <p:nvPr>
            <p:ph type="title" idx="3"/>
          </p:nvPr>
        </p:nvSpPr>
        <p:spPr>
          <a:xfrm>
            <a:off x="4626825" y="4632950"/>
            <a:ext cx="2123400" cy="35940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Eco Seal</a:t>
            </a:r>
            <a:endParaRPr/>
          </a:p>
        </p:txBody>
      </p:sp>
      <p:sp>
        <p:nvSpPr>
          <p:cNvPr id="183" name="Google Shape;183;p25"/>
          <p:cNvSpPr txBox="1">
            <a:spLocks noGrp="1"/>
          </p:cNvSpPr>
          <p:nvPr>
            <p:ph type="title" idx="3"/>
          </p:nvPr>
        </p:nvSpPr>
        <p:spPr>
          <a:xfrm>
            <a:off x="6841975" y="4632950"/>
            <a:ext cx="2123400" cy="35940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Titanium™ Seal</a:t>
            </a:r>
            <a:endParaRPr/>
          </a:p>
        </p:txBody>
      </p:sp>
      <p:sp>
        <p:nvSpPr>
          <p:cNvPr id="184" name="Google Shape;184;p25"/>
          <p:cNvSpPr txBox="1">
            <a:spLocks noGrp="1"/>
          </p:cNvSpPr>
          <p:nvPr>
            <p:ph type="title"/>
          </p:nvPr>
        </p:nvSpPr>
        <p:spPr>
          <a:xfrm>
            <a:off x="173618" y="205979"/>
            <a:ext cx="8796900" cy="8574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Conveyor Idlers  </a:t>
            </a:r>
            <a:r>
              <a:rPr lang="en-US" b="0">
                <a:solidFill>
                  <a:srgbClr val="D64928"/>
                </a:solidFill>
              </a:rPr>
              <a:t>I</a:t>
            </a:r>
            <a:r>
              <a:rPr lang="en-US" b="0"/>
              <a:t>  Application-Specific Seals</a:t>
            </a:r>
            <a:endParaRPr/>
          </a:p>
        </p:txBody>
      </p:sp>
      <p:sp>
        <p:nvSpPr>
          <p:cNvPr id="185" name="Google Shape;185;p25"/>
          <p:cNvSpPr/>
          <p:nvPr/>
        </p:nvSpPr>
        <p:spPr>
          <a:xfrm>
            <a:off x="7882125" y="313975"/>
            <a:ext cx="674100" cy="674100"/>
          </a:xfrm>
          <a:prstGeom prst="star12">
            <a:avLst>
              <a:gd name="adj" fmla="val 37500"/>
            </a:avLst>
          </a:prstGeom>
          <a:solidFill>
            <a:srgbClr val="D64928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FFFFFF"/>
                </a:solidFill>
              </a:rPr>
              <a:t>NEW</a:t>
            </a:r>
            <a:endParaRPr sz="1200"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0" name="Google Shape;190;p26"/>
          <p:cNvGraphicFramePr/>
          <p:nvPr/>
        </p:nvGraphicFramePr>
        <p:xfrm>
          <a:off x="173625" y="1226925"/>
          <a:ext cx="8796900" cy="3621875"/>
        </p:xfrm>
        <a:graphic>
          <a:graphicData uri="http://schemas.openxmlformats.org/drawingml/2006/table">
            <a:tbl>
              <a:tblPr>
                <a:noFill/>
                <a:tableStyleId>{6628AF22-2593-40AB-A64F-8BE25FF36368}</a:tableStyleId>
              </a:tblPr>
              <a:tblGrid>
                <a:gridCol w="1466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6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6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61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61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61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267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>
                          <a:solidFill>
                            <a:srgbClr val="FFFFFF"/>
                          </a:solidFill>
                        </a:rPr>
                        <a:t>Color</a:t>
                      </a:r>
                      <a:endParaRPr sz="1000"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 anchor="ctr">
                    <a:solidFill>
                      <a:srgbClr val="D6492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>
                          <a:solidFill>
                            <a:srgbClr val="FFFFFF"/>
                          </a:solidFill>
                        </a:rPr>
                        <a:t>Name</a:t>
                      </a:r>
                      <a:endParaRPr sz="1000"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 anchor="ctr">
                    <a:solidFill>
                      <a:srgbClr val="D64928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>
                          <a:solidFill>
                            <a:srgbClr val="FFFFFF"/>
                          </a:solidFill>
                        </a:rPr>
                        <a:t>Common Applications</a:t>
                      </a:r>
                      <a:endParaRPr sz="1000"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 anchor="ctr">
                    <a:solidFill>
                      <a:srgbClr val="D6492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>
                          <a:solidFill>
                            <a:srgbClr val="FFFFFF"/>
                          </a:solidFill>
                        </a:rPr>
                        <a:t>Benefits</a:t>
                      </a:r>
                      <a:endParaRPr sz="1000"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 anchor="ctr">
                    <a:solidFill>
                      <a:srgbClr val="D6492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90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Wet Seal</a:t>
                      </a:r>
                      <a:endParaRPr sz="1000"/>
                    </a:p>
                  </a:txBody>
                  <a:tcPr marL="91425" marR="91425" marT="91425" marB="91425" anchor="ctr"/>
                </a:tc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Wash or dredge process.</a:t>
                      </a:r>
                      <a:br>
                        <a:rPr lang="en-US" sz="1000"/>
                      </a:br>
                      <a:r>
                        <a:rPr lang="en-US" sz="1000"/>
                        <a:t>Frequent plant washdowns.</a:t>
                      </a:r>
                      <a:endParaRPr sz="1000"/>
                    </a:p>
                  </a:txBody>
                  <a:tcPr marL="91425" marR="91425" marT="91425" marB="91425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Special double contact seal defends bearing from moisture penetration.</a:t>
                      </a:r>
                      <a:endParaRPr sz="1000"/>
                    </a:p>
                  </a:txBody>
                  <a:tcPr marL="91425" marR="91425" marT="91425" marB="91425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90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Dust Seal</a:t>
                      </a:r>
                      <a:endParaRPr sz="1000"/>
                    </a:p>
                  </a:txBody>
                  <a:tcPr marL="91425" marR="91425" marT="91425" marB="91425" anchor="ctr"/>
                </a:tc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Crushing, screening, coal, grain or frac sand. Covered or indoor conveyors.</a:t>
                      </a:r>
                      <a:endParaRPr sz="1000"/>
                    </a:p>
                  </a:txBody>
                  <a:tcPr marL="45700" marR="45700" marT="91425" marB="91425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Oiled and contact seal protects bearing from</a:t>
                      </a:r>
                      <a:endParaRPr sz="1000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dry particles and grit.</a:t>
                      </a:r>
                      <a:endParaRPr sz="1000"/>
                    </a:p>
                  </a:txBody>
                  <a:tcPr marL="91425" marR="91425" marT="91425" marB="91425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90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Eco Seal</a:t>
                      </a:r>
                      <a:endParaRPr sz="1000"/>
                    </a:p>
                  </a:txBody>
                  <a:tcPr marL="91425" marR="91425" marT="91425" marB="91425" anchor="ctr"/>
                </a:tc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Overland or long distance material handling where energy is a factor.</a:t>
                      </a:r>
                      <a:endParaRPr sz="1000"/>
                    </a:p>
                  </a:txBody>
                  <a:tcPr marL="91425" marR="91425" marT="91425" marB="91425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Seal reduces drag and roll resistance for</a:t>
                      </a:r>
                      <a:endParaRPr sz="1000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less horsepower at startup/operation.</a:t>
                      </a:r>
                      <a:endParaRPr sz="1000"/>
                    </a:p>
                  </a:txBody>
                  <a:tcPr marL="91425" marR="91425" marT="91425" marB="91425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90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solidFill>
                            <a:srgbClr val="000000"/>
                          </a:solidFill>
                        </a:rPr>
                        <a:t>Titanium Seal</a:t>
                      </a:r>
                      <a:endParaRPr sz="1000"/>
                    </a:p>
                  </a:txBody>
                  <a:tcPr marL="91425" marR="91425" marT="91425" marB="91425" anchor="ctr"/>
                </a:tc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Washed sand, fines removal, dredging.</a:t>
                      </a:r>
                      <a:endParaRPr sz="1000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Extreme conditions. Stainless hardware.</a:t>
                      </a:r>
                      <a:endParaRPr sz="1000"/>
                    </a:p>
                  </a:txBody>
                  <a:tcPr marL="91425" marR="91425" marT="91425" marB="91425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Combination of wet and dry design for</a:t>
                      </a:r>
                      <a:endParaRPr sz="1000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ultimate bearing protection.</a:t>
                      </a:r>
                      <a:endParaRPr sz="1000"/>
                    </a:p>
                  </a:txBody>
                  <a:tcPr marL="91425" marR="91425" marT="91425" marB="91425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90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Standard Seal</a:t>
                      </a:r>
                      <a:endParaRPr sz="1000"/>
                    </a:p>
                  </a:txBody>
                  <a:tcPr marL="91425" marR="91425" marT="91425" marB="91425" anchor="ctr"/>
                </a:tc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Traditional conveying not described above.</a:t>
                      </a:r>
                      <a:endParaRPr sz="1000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80% of applications.</a:t>
                      </a:r>
                      <a:endParaRPr sz="1000"/>
                    </a:p>
                  </a:txBody>
                  <a:tcPr marL="91425" marR="91425" marT="91425" marB="91425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Extreme bearing protection from water,</a:t>
                      </a:r>
                      <a:endParaRPr sz="1000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/>
                        <a:t>particles and grit.</a:t>
                      </a:r>
                      <a:endParaRPr sz="1000"/>
                    </a:p>
                  </a:txBody>
                  <a:tcPr marL="91425" marR="91425" marT="91425" marB="91425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91" name="Google Shape;191;p26"/>
          <p:cNvPicPr preferRelativeResize="0"/>
          <p:nvPr/>
        </p:nvPicPr>
        <p:blipFill rotWithShape="1">
          <a:blip r:embed="rId3">
            <a:alphaModFix/>
          </a:blip>
          <a:srcRect l="8735" t="9162" r="9317" b="9031"/>
          <a:stretch/>
        </p:blipFill>
        <p:spPr>
          <a:xfrm>
            <a:off x="602075" y="1693650"/>
            <a:ext cx="562200" cy="56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6"/>
          <p:cNvPicPr preferRelativeResize="0"/>
          <p:nvPr/>
        </p:nvPicPr>
        <p:blipFill rotWithShape="1">
          <a:blip r:embed="rId4">
            <a:alphaModFix/>
          </a:blip>
          <a:srcRect l="8745" t="9022" r="9594" b="9030"/>
          <a:stretch/>
        </p:blipFill>
        <p:spPr>
          <a:xfrm>
            <a:off x="602075" y="2327400"/>
            <a:ext cx="562200" cy="564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6"/>
          <p:cNvPicPr preferRelativeResize="0"/>
          <p:nvPr/>
        </p:nvPicPr>
        <p:blipFill rotWithShape="1">
          <a:blip r:embed="rId5">
            <a:alphaModFix/>
          </a:blip>
          <a:srcRect l="9024" t="9317" r="9309" b="9023"/>
          <a:stretch/>
        </p:blipFill>
        <p:spPr>
          <a:xfrm>
            <a:off x="602075" y="2971475"/>
            <a:ext cx="562200" cy="56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6"/>
          <p:cNvPicPr preferRelativeResize="0"/>
          <p:nvPr/>
        </p:nvPicPr>
        <p:blipFill rotWithShape="1">
          <a:blip r:embed="rId6">
            <a:alphaModFix/>
          </a:blip>
          <a:srcRect l="8449" t="9162" r="9596" b="9031"/>
          <a:stretch/>
        </p:blipFill>
        <p:spPr>
          <a:xfrm>
            <a:off x="602075" y="3613600"/>
            <a:ext cx="562200" cy="56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6"/>
          <p:cNvPicPr preferRelativeResize="0"/>
          <p:nvPr/>
        </p:nvPicPr>
        <p:blipFill rotWithShape="1">
          <a:blip r:embed="rId7">
            <a:alphaModFix/>
          </a:blip>
          <a:srcRect l="9023" t="9162" r="9170" b="9031"/>
          <a:stretch/>
        </p:blipFill>
        <p:spPr>
          <a:xfrm>
            <a:off x="602075" y="4239950"/>
            <a:ext cx="562200" cy="56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6"/>
          <p:cNvSpPr txBox="1">
            <a:spLocks noGrp="1"/>
          </p:cNvSpPr>
          <p:nvPr>
            <p:ph type="title"/>
          </p:nvPr>
        </p:nvSpPr>
        <p:spPr>
          <a:xfrm>
            <a:off x="173618" y="205979"/>
            <a:ext cx="8796900" cy="8574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Conveyor Idlers  </a:t>
            </a:r>
            <a:r>
              <a:rPr lang="en-US" b="0">
                <a:solidFill>
                  <a:srgbClr val="D64928"/>
                </a:solidFill>
              </a:rPr>
              <a:t>I</a:t>
            </a:r>
            <a:r>
              <a:rPr lang="en-US" b="0"/>
              <a:t>  Application-Specific Seals</a:t>
            </a:r>
            <a:endParaRPr/>
          </a:p>
        </p:txBody>
      </p:sp>
      <p:sp>
        <p:nvSpPr>
          <p:cNvPr id="197" name="Google Shape;197;p26"/>
          <p:cNvSpPr/>
          <p:nvPr/>
        </p:nvSpPr>
        <p:spPr>
          <a:xfrm>
            <a:off x="1083225" y="1804763"/>
            <a:ext cx="339000" cy="339000"/>
          </a:xfrm>
          <a:prstGeom prst="star12">
            <a:avLst>
              <a:gd name="adj" fmla="val 37500"/>
            </a:avLst>
          </a:prstGeom>
          <a:solidFill>
            <a:srgbClr val="D64928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b="1">
                <a:solidFill>
                  <a:srgbClr val="FFFFFF"/>
                </a:solidFill>
              </a:rPr>
              <a:t>NEW</a:t>
            </a:r>
            <a:endParaRPr sz="600" b="1">
              <a:solidFill>
                <a:srgbClr val="FFFFFF"/>
              </a:solidFill>
            </a:endParaRPr>
          </a:p>
        </p:txBody>
      </p:sp>
      <p:sp>
        <p:nvSpPr>
          <p:cNvPr id="198" name="Google Shape;198;p26"/>
          <p:cNvSpPr/>
          <p:nvPr/>
        </p:nvSpPr>
        <p:spPr>
          <a:xfrm>
            <a:off x="1083225" y="2443663"/>
            <a:ext cx="339000" cy="339000"/>
          </a:xfrm>
          <a:prstGeom prst="star12">
            <a:avLst>
              <a:gd name="adj" fmla="val 37500"/>
            </a:avLst>
          </a:prstGeom>
          <a:solidFill>
            <a:srgbClr val="D64928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b="1">
                <a:solidFill>
                  <a:srgbClr val="FFFFFF"/>
                </a:solidFill>
              </a:rPr>
              <a:t>NEW</a:t>
            </a:r>
            <a:endParaRPr sz="600" b="1">
              <a:solidFill>
                <a:srgbClr val="FFFFFF"/>
              </a:solidFill>
            </a:endParaRPr>
          </a:p>
        </p:txBody>
      </p:sp>
      <p:sp>
        <p:nvSpPr>
          <p:cNvPr id="199" name="Google Shape;199;p26"/>
          <p:cNvSpPr/>
          <p:nvPr/>
        </p:nvSpPr>
        <p:spPr>
          <a:xfrm>
            <a:off x="1083225" y="3083075"/>
            <a:ext cx="339000" cy="339000"/>
          </a:xfrm>
          <a:prstGeom prst="star12">
            <a:avLst>
              <a:gd name="adj" fmla="val 37500"/>
            </a:avLst>
          </a:prstGeom>
          <a:solidFill>
            <a:srgbClr val="D64928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b="1">
                <a:solidFill>
                  <a:srgbClr val="FFFFFF"/>
                </a:solidFill>
              </a:rPr>
              <a:t>NEW</a:t>
            </a:r>
            <a:endParaRPr sz="600" b="1">
              <a:solidFill>
                <a:srgbClr val="FFFFFF"/>
              </a:solidFill>
            </a:endParaRPr>
          </a:p>
        </p:txBody>
      </p:sp>
      <p:sp>
        <p:nvSpPr>
          <p:cNvPr id="200" name="Google Shape;200;p26"/>
          <p:cNvSpPr/>
          <p:nvPr/>
        </p:nvSpPr>
        <p:spPr>
          <a:xfrm>
            <a:off x="1083225" y="3754200"/>
            <a:ext cx="339000" cy="339000"/>
          </a:xfrm>
          <a:prstGeom prst="star12">
            <a:avLst>
              <a:gd name="adj" fmla="val 37500"/>
            </a:avLst>
          </a:prstGeom>
          <a:solidFill>
            <a:srgbClr val="D64928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b="1">
                <a:solidFill>
                  <a:srgbClr val="FFFFFF"/>
                </a:solidFill>
              </a:rPr>
              <a:t>NEW</a:t>
            </a:r>
            <a:endParaRPr sz="600" b="1">
              <a:solidFill>
                <a:srgbClr val="FFFFFF"/>
              </a:solidFill>
            </a:endParaRPr>
          </a:p>
        </p:txBody>
      </p:sp>
      <p:sp>
        <p:nvSpPr>
          <p:cNvPr id="201" name="Google Shape;201;p26"/>
          <p:cNvSpPr/>
          <p:nvPr/>
        </p:nvSpPr>
        <p:spPr>
          <a:xfrm>
            <a:off x="1083225" y="4366350"/>
            <a:ext cx="339000" cy="339000"/>
          </a:xfrm>
          <a:prstGeom prst="star12">
            <a:avLst>
              <a:gd name="adj" fmla="val 37500"/>
            </a:avLst>
          </a:prstGeom>
          <a:solidFill>
            <a:srgbClr val="D64928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b="1">
                <a:solidFill>
                  <a:srgbClr val="FFFFFF"/>
                </a:solidFill>
              </a:rPr>
              <a:t>NEW</a:t>
            </a:r>
            <a:endParaRPr sz="600" b="1">
              <a:solidFill>
                <a:srgbClr val="FFFFFF"/>
              </a:solidFill>
            </a:endParaRPr>
          </a:p>
        </p:txBody>
      </p:sp>
      <p:sp>
        <p:nvSpPr>
          <p:cNvPr id="202" name="Google Shape;202;p26"/>
          <p:cNvSpPr/>
          <p:nvPr/>
        </p:nvSpPr>
        <p:spPr>
          <a:xfrm>
            <a:off x="7882125" y="313975"/>
            <a:ext cx="674100" cy="674100"/>
          </a:xfrm>
          <a:prstGeom prst="star12">
            <a:avLst>
              <a:gd name="adj" fmla="val 37500"/>
            </a:avLst>
          </a:prstGeom>
          <a:solidFill>
            <a:srgbClr val="D64928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FFFFFF"/>
                </a:solidFill>
              </a:rPr>
              <a:t>NEW</a:t>
            </a:r>
            <a:endParaRPr sz="1200"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27"/>
          <p:cNvPicPr preferRelativeResize="0"/>
          <p:nvPr/>
        </p:nvPicPr>
        <p:blipFill rotWithShape="1">
          <a:blip r:embed="rId3">
            <a:alphaModFix/>
          </a:blip>
          <a:srcRect r="1361"/>
          <a:stretch/>
        </p:blipFill>
        <p:spPr>
          <a:xfrm>
            <a:off x="173625" y="1213550"/>
            <a:ext cx="4353600" cy="3310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08" name="Google Shape;208;p27"/>
          <p:cNvSpPr txBox="1">
            <a:spLocks noGrp="1"/>
          </p:cNvSpPr>
          <p:nvPr>
            <p:ph type="body" idx="2"/>
          </p:nvPr>
        </p:nvSpPr>
        <p:spPr>
          <a:xfrm>
            <a:off x="4616921" y="1213550"/>
            <a:ext cx="4353600" cy="33105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b="1"/>
              <a:t>Slurry Application Test</a:t>
            </a:r>
            <a:endParaRPr b="1"/>
          </a:p>
          <a:p>
            <a:pPr marL="457200" lvl="0" indent="-330200" algn="l" rtl="0">
              <a:spcBef>
                <a:spcPts val="480"/>
              </a:spcBef>
              <a:spcAft>
                <a:spcPts val="0"/>
              </a:spcAft>
              <a:buSzPts val="1600"/>
              <a:buChar char="▪"/>
            </a:pPr>
            <a:r>
              <a:rPr lang="en-US" sz="1600"/>
              <a:t>Slurry mixture directed to seal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▪"/>
            </a:pPr>
            <a:r>
              <a:rPr lang="en-US" sz="1600"/>
              <a:t>Flow rate of 1,500 GPM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▪"/>
            </a:pPr>
            <a:r>
              <a:rPr lang="en-US" sz="1600"/>
              <a:t>Roll weights taken daily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▪"/>
            </a:pPr>
            <a:r>
              <a:rPr lang="en-US" sz="1600"/>
              <a:t>Lasts until water penetrates roll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▪"/>
            </a:pPr>
            <a:r>
              <a:rPr lang="en-US" sz="1600"/>
              <a:t>Dismantled seal and roll inspected</a:t>
            </a:r>
            <a:endParaRPr sz="1600"/>
          </a:p>
        </p:txBody>
      </p:sp>
      <p:sp>
        <p:nvSpPr>
          <p:cNvPr id="209" name="Google Shape;209;p27"/>
          <p:cNvSpPr txBox="1">
            <a:spLocks noGrp="1"/>
          </p:cNvSpPr>
          <p:nvPr>
            <p:ph type="title"/>
          </p:nvPr>
        </p:nvSpPr>
        <p:spPr>
          <a:xfrm>
            <a:off x="173618" y="205979"/>
            <a:ext cx="8796900" cy="8574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Conveyor Idlers  </a:t>
            </a:r>
            <a:r>
              <a:rPr lang="en-US" b="0">
                <a:solidFill>
                  <a:srgbClr val="D64928"/>
                </a:solidFill>
              </a:rPr>
              <a:t>I</a:t>
            </a:r>
            <a:r>
              <a:rPr lang="en-US" b="0"/>
              <a:t>  Application-Specific Seals</a:t>
            </a:r>
            <a:endParaRPr/>
          </a:p>
        </p:txBody>
      </p:sp>
      <p:sp>
        <p:nvSpPr>
          <p:cNvPr id="210" name="Google Shape;210;p27"/>
          <p:cNvSpPr/>
          <p:nvPr/>
        </p:nvSpPr>
        <p:spPr>
          <a:xfrm>
            <a:off x="7882125" y="313975"/>
            <a:ext cx="674100" cy="674100"/>
          </a:xfrm>
          <a:prstGeom prst="star12">
            <a:avLst>
              <a:gd name="adj" fmla="val 37500"/>
            </a:avLst>
          </a:prstGeom>
          <a:solidFill>
            <a:srgbClr val="D64928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FFFFFF"/>
                </a:solidFill>
              </a:rPr>
              <a:t>NEW</a:t>
            </a:r>
            <a:endParaRPr sz="1200"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625" y="1226925"/>
            <a:ext cx="8796901" cy="3656525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8"/>
          <p:cNvSpPr txBox="1"/>
          <p:nvPr/>
        </p:nvSpPr>
        <p:spPr>
          <a:xfrm>
            <a:off x="173625" y="1379325"/>
            <a:ext cx="8796900" cy="10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1900" b="1">
                <a:solidFill>
                  <a:schemeClr val="dk1"/>
                </a:solidFill>
              </a:rPr>
              <a:t>Slurry Test Results</a:t>
            </a:r>
            <a:br>
              <a:rPr lang="en-US" sz="2000" b="1">
                <a:solidFill>
                  <a:schemeClr val="dk1"/>
                </a:solidFill>
              </a:rPr>
            </a:br>
            <a:r>
              <a:rPr lang="en-US" sz="1600">
                <a:solidFill>
                  <a:schemeClr val="dk1"/>
                </a:solidFill>
              </a:rPr>
              <a:t>Days to Failure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217" name="Google Shape;217;p28"/>
          <p:cNvSpPr txBox="1">
            <a:spLocks noGrp="1"/>
          </p:cNvSpPr>
          <p:nvPr>
            <p:ph type="title"/>
          </p:nvPr>
        </p:nvSpPr>
        <p:spPr>
          <a:xfrm>
            <a:off x="173618" y="205979"/>
            <a:ext cx="8796900" cy="8574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Conveyor Idlers  </a:t>
            </a:r>
            <a:r>
              <a:rPr lang="en-US" b="0">
                <a:solidFill>
                  <a:srgbClr val="D64928"/>
                </a:solidFill>
              </a:rPr>
              <a:t>I</a:t>
            </a:r>
            <a:r>
              <a:rPr lang="en-US" b="0"/>
              <a:t>  Application-Specific Seals</a:t>
            </a:r>
            <a:endParaRPr/>
          </a:p>
        </p:txBody>
      </p:sp>
      <p:sp>
        <p:nvSpPr>
          <p:cNvPr id="218" name="Google Shape;218;p28"/>
          <p:cNvSpPr/>
          <p:nvPr/>
        </p:nvSpPr>
        <p:spPr>
          <a:xfrm>
            <a:off x="7568275" y="465175"/>
            <a:ext cx="339000" cy="339000"/>
          </a:xfrm>
          <a:prstGeom prst="star12">
            <a:avLst>
              <a:gd name="adj" fmla="val 37500"/>
            </a:avLst>
          </a:prstGeom>
          <a:solidFill>
            <a:srgbClr val="D64928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b="1">
                <a:solidFill>
                  <a:srgbClr val="FFFFFF"/>
                </a:solidFill>
              </a:rPr>
              <a:t>NEW</a:t>
            </a:r>
            <a:endParaRPr sz="600" b="1">
              <a:solidFill>
                <a:srgbClr val="FFFFFF"/>
              </a:solidFill>
            </a:endParaRPr>
          </a:p>
        </p:txBody>
      </p:sp>
      <p:pic>
        <p:nvPicPr>
          <p:cNvPr id="219" name="Google Shape;21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43500" y="4251175"/>
            <a:ext cx="314650" cy="31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1399" y="4251175"/>
            <a:ext cx="314650" cy="31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29"/>
          <p:cNvPicPr preferRelativeResize="0"/>
          <p:nvPr/>
        </p:nvPicPr>
        <p:blipFill rotWithShape="1">
          <a:blip r:embed="rId3">
            <a:alphaModFix/>
          </a:blip>
          <a:srcRect r="5231" b="4012"/>
          <a:stretch/>
        </p:blipFill>
        <p:spPr>
          <a:xfrm>
            <a:off x="173625" y="1213550"/>
            <a:ext cx="4353601" cy="33238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26" name="Google Shape;226;p29"/>
          <p:cNvSpPr txBox="1">
            <a:spLocks noGrp="1"/>
          </p:cNvSpPr>
          <p:nvPr>
            <p:ph type="body" idx="2"/>
          </p:nvPr>
        </p:nvSpPr>
        <p:spPr>
          <a:xfrm>
            <a:off x="4616921" y="1213550"/>
            <a:ext cx="4353600" cy="33105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b="1"/>
              <a:t>Dust Application Test</a:t>
            </a:r>
            <a:endParaRPr b="1"/>
          </a:p>
          <a:p>
            <a:pPr marL="457200" lvl="0" indent="-330200" algn="l" rtl="0">
              <a:spcBef>
                <a:spcPts val="480"/>
              </a:spcBef>
              <a:spcAft>
                <a:spcPts val="0"/>
              </a:spcAft>
              <a:buSzPts val="1600"/>
              <a:buChar char="▪"/>
            </a:pPr>
            <a:r>
              <a:rPr lang="en-US" sz="1600"/>
              <a:t>Rolls encapsulated in dust cans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▪"/>
            </a:pPr>
            <a:r>
              <a:rPr lang="en-US" sz="1600"/>
              <a:t>Paddle constantly agitates dust.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▪"/>
            </a:pPr>
            <a:r>
              <a:rPr lang="en-US" sz="1600"/>
              <a:t>Rolls rotate 2,100,000 (145 RPM)</a:t>
            </a:r>
            <a:endParaRPr sz="1600"/>
          </a:p>
        </p:txBody>
      </p:sp>
      <p:sp>
        <p:nvSpPr>
          <p:cNvPr id="227" name="Google Shape;227;p29"/>
          <p:cNvSpPr txBox="1">
            <a:spLocks noGrp="1"/>
          </p:cNvSpPr>
          <p:nvPr>
            <p:ph type="title"/>
          </p:nvPr>
        </p:nvSpPr>
        <p:spPr>
          <a:xfrm>
            <a:off x="173618" y="205979"/>
            <a:ext cx="8796900" cy="8574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Conveyor Idlers  </a:t>
            </a:r>
            <a:r>
              <a:rPr lang="en-US" b="0">
                <a:solidFill>
                  <a:srgbClr val="D64928"/>
                </a:solidFill>
              </a:rPr>
              <a:t>I</a:t>
            </a:r>
            <a:r>
              <a:rPr lang="en-US" b="0"/>
              <a:t>  Application-Specific Seals</a:t>
            </a:r>
            <a:endParaRPr/>
          </a:p>
        </p:txBody>
      </p:sp>
      <p:sp>
        <p:nvSpPr>
          <p:cNvPr id="228" name="Google Shape;228;p29"/>
          <p:cNvSpPr/>
          <p:nvPr/>
        </p:nvSpPr>
        <p:spPr>
          <a:xfrm>
            <a:off x="7882125" y="313975"/>
            <a:ext cx="674100" cy="674100"/>
          </a:xfrm>
          <a:prstGeom prst="star12">
            <a:avLst>
              <a:gd name="adj" fmla="val 37500"/>
            </a:avLst>
          </a:prstGeom>
          <a:solidFill>
            <a:srgbClr val="D64928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FFFFFF"/>
                </a:solidFill>
              </a:rPr>
              <a:t>NEW</a:t>
            </a:r>
            <a:endParaRPr sz="1200"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ayscale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CF4520"/>
      </a:hlink>
      <a:folHlink>
        <a:srgbClr val="9191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871</Words>
  <Application>Microsoft Macintosh PowerPoint</Application>
  <PresentationFormat>On-screen Show (16:9)</PresentationFormat>
  <Paragraphs>221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Staatliches</vt:lpstr>
      <vt:lpstr>Noto Sans Symbols</vt:lpstr>
      <vt:lpstr>Arial</vt:lpstr>
      <vt:lpstr>Office Theme</vt:lpstr>
      <vt:lpstr>PowerPoint Presentation</vt:lpstr>
      <vt:lpstr>Conveyor Components  I  Sales Contact</vt:lpstr>
      <vt:lpstr>Conveyor Idlers  I  SpinGuard® Seal Technology</vt:lpstr>
      <vt:lpstr>Conveyor Idlers  I  SpinGuard® Seal Technology</vt:lpstr>
      <vt:lpstr>Wet Seal</vt:lpstr>
      <vt:lpstr>Conveyor Idlers  I  Application-Specific Seals</vt:lpstr>
      <vt:lpstr>Conveyor Idlers  I  Application-Specific Seals</vt:lpstr>
      <vt:lpstr>Conveyor Idlers  I  Application-Specific Seals</vt:lpstr>
      <vt:lpstr>Conveyor Idlers  I  Application-Specific Seals</vt:lpstr>
      <vt:lpstr>Conveyor Idlers  I  Application-Specific Seals</vt:lpstr>
      <vt:lpstr>Conveyor Idlers  I  Multiple Material Solutions</vt:lpstr>
      <vt:lpstr>Conveyor Pulleys  I  Chevron® Wing Pulley</vt:lpstr>
      <vt:lpstr>Conveyor Pulleys  I  Chevron® Wing Pulley</vt:lpstr>
      <vt:lpstr>Conveyor Pulleys  I  Prime® Drum Pulley</vt:lpstr>
      <vt:lpstr>PowerPoint Presentation</vt:lpstr>
      <vt:lpstr>Conveyor Pulleys  I  Prime® Drum Pulley</vt:lpstr>
      <vt:lpstr>Exterra® Belt Cleaners  I  Models</vt:lpstr>
      <vt:lpstr>Exterra Belt Cleaners  I  Aggregate Duty Primary</vt:lpstr>
      <vt:lpstr>Exterra Belt Cleaners  I  Options</vt:lpstr>
      <vt:lpstr>Exterra Belt Cleaners  I  Aggregate Duty Secondary</vt:lpstr>
      <vt:lpstr>Exterra Belt Cleaners  I  Aggregate Duty SFL Dual</vt:lpstr>
      <vt:lpstr>Load Zone Solutions  I  Skirting System</vt:lpstr>
      <vt:lpstr>Load Zone Solutions  I  Skirting System</vt:lpstr>
      <vt:lpstr>Load Zone Solutions  I  Skirting System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Schlatter, Vince</dc:creator>
  <cp:lastModifiedBy>Doug Needham</cp:lastModifiedBy>
  <cp:revision>6</cp:revision>
  <dcterms:modified xsi:type="dcterms:W3CDTF">2023-07-21T12:04:24Z</dcterms:modified>
</cp:coreProperties>
</file>