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15" r:id="rId2"/>
    <p:sldId id="334" r:id="rId3"/>
    <p:sldId id="335" r:id="rId4"/>
    <p:sldId id="307" r:id="rId5"/>
    <p:sldId id="328" r:id="rId6"/>
    <p:sldId id="336" r:id="rId7"/>
    <p:sldId id="309" r:id="rId8"/>
    <p:sldId id="322" r:id="rId9"/>
    <p:sldId id="341" r:id="rId10"/>
    <p:sldId id="337" r:id="rId11"/>
    <p:sldId id="344" r:id="rId12"/>
    <p:sldId id="308" r:id="rId13"/>
    <p:sldId id="291" r:id="rId14"/>
    <p:sldId id="290" r:id="rId15"/>
    <p:sldId id="293" r:id="rId16"/>
    <p:sldId id="295" r:id="rId17"/>
    <p:sldId id="340" r:id="rId18"/>
    <p:sldId id="306" r:id="rId19"/>
    <p:sldId id="310" r:id="rId20"/>
    <p:sldId id="296" r:id="rId21"/>
    <p:sldId id="299" r:id="rId22"/>
    <p:sldId id="303" r:id="rId23"/>
    <p:sldId id="311" r:id="rId24"/>
    <p:sldId id="304" r:id="rId25"/>
    <p:sldId id="339" r:id="rId26"/>
    <p:sldId id="343" r:id="rId27"/>
    <p:sldId id="332" r:id="rId28"/>
    <p:sldId id="312" r:id="rId29"/>
    <p:sldId id="338" r:id="rId30"/>
    <p:sldId id="302" r:id="rId31"/>
    <p:sldId id="342" r:id="rId3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60">
          <p15:clr>
            <a:srgbClr val="A4A3A4"/>
          </p15:clr>
        </p15:guide>
        <p15:guide id="3" orient="horz" pos="3792">
          <p15:clr>
            <a:srgbClr val="A4A3A4"/>
          </p15:clr>
        </p15:guide>
        <p15:guide id="4" orient="horz" pos="4080">
          <p15:clr>
            <a:srgbClr val="A4A3A4"/>
          </p15:clr>
        </p15:guide>
        <p15:guide id="5" pos="383">
          <p15:clr>
            <a:srgbClr val="A4A3A4"/>
          </p15:clr>
        </p15:guide>
        <p15:guide id="6" pos="7295">
          <p15:clr>
            <a:srgbClr val="A4A3A4"/>
          </p15:clr>
        </p15:guide>
        <p15:guide id="7"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iak, Mark" initials="AM" lastIdx="3" clrIdx="0">
    <p:extLst>
      <p:ext uri="{19B8F6BF-5375-455C-9EA6-DF929625EA0E}">
        <p15:presenceInfo xmlns:p15="http://schemas.microsoft.com/office/powerpoint/2012/main" userId="S::madamiak@haleyaldrich.com::6c837e24-8b45-4543-b8c4-86380100756e" providerId="AD"/>
      </p:ext>
    </p:extLst>
  </p:cmAuthor>
  <p:cmAuthor id="2" name="Judd, Cara" initials="JC" lastIdx="5" clrIdx="1">
    <p:extLst>
      <p:ext uri="{19B8F6BF-5375-455C-9EA6-DF929625EA0E}">
        <p15:presenceInfo xmlns:p15="http://schemas.microsoft.com/office/powerpoint/2012/main" userId="S::cjudd@haleyaldrich.com::a2b66505-3e85-48ac-95f2-d98213b1ac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F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4" autoAdjust="0"/>
    <p:restoredTop sz="96197" autoAdjust="0"/>
  </p:normalViewPr>
  <p:slideViewPr>
    <p:cSldViewPr>
      <p:cViewPr varScale="1">
        <p:scale>
          <a:sx n="114" d="100"/>
          <a:sy n="114" d="100"/>
        </p:scale>
        <p:origin x="184" y="176"/>
      </p:cViewPr>
      <p:guideLst>
        <p:guide orient="horz" pos="2160"/>
        <p:guide orient="horz" pos="960"/>
        <p:guide orient="horz" pos="3792"/>
        <p:guide orient="horz" pos="4080"/>
        <p:guide pos="383"/>
        <p:guide pos="7295"/>
        <p:guide pos="383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9" d="100"/>
          <a:sy n="99" d="100"/>
        </p:scale>
        <p:origin x="357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A7836-85CE-4D01-A5B8-A710F12C21A6}" type="doc">
      <dgm:prSet loTypeId="urn:microsoft.com/office/officeart/2005/8/layout/cycle8" loCatId="cycle" qsTypeId="urn:microsoft.com/office/officeart/2005/8/quickstyle/simple1" qsCatId="simple" csTypeId="urn:microsoft.com/office/officeart/2005/8/colors/accent1_2" csCatId="accent1" phldr="1"/>
      <dgm:spPr/>
    </dgm:pt>
    <dgm:pt modelId="{47C69FFC-C866-407A-97EA-5949347C3C2A}">
      <dgm:prSet phldrT="[Text]"/>
      <dgm:spPr/>
      <dgm:t>
        <a:bodyPr/>
        <a:lstStyle/>
        <a:p>
          <a:r>
            <a:rPr lang="en-US" b="1" dirty="0"/>
            <a:t>Legislative</a:t>
          </a:r>
        </a:p>
      </dgm:t>
    </dgm:pt>
    <dgm:pt modelId="{818D34B7-AAD1-4D84-B898-E658A1AA62F3}" type="parTrans" cxnId="{561DBB05-4473-4EA9-851C-EA347BE7A865}">
      <dgm:prSet/>
      <dgm:spPr/>
      <dgm:t>
        <a:bodyPr/>
        <a:lstStyle/>
        <a:p>
          <a:endParaRPr lang="en-US"/>
        </a:p>
      </dgm:t>
    </dgm:pt>
    <dgm:pt modelId="{45283C71-5545-493B-B3FF-4AD7AA59B684}" type="sibTrans" cxnId="{561DBB05-4473-4EA9-851C-EA347BE7A865}">
      <dgm:prSet/>
      <dgm:spPr/>
      <dgm:t>
        <a:bodyPr/>
        <a:lstStyle/>
        <a:p>
          <a:endParaRPr lang="en-US"/>
        </a:p>
      </dgm:t>
    </dgm:pt>
    <dgm:pt modelId="{6D6EFF8C-ADD9-4031-A447-72FAC14C8C8F}">
      <dgm:prSet phldrT="[Text]"/>
      <dgm:spPr>
        <a:solidFill>
          <a:srgbClr val="00B050"/>
        </a:solidFill>
      </dgm:spPr>
      <dgm:t>
        <a:bodyPr/>
        <a:lstStyle/>
        <a:p>
          <a:r>
            <a:rPr lang="en-US" b="1" dirty="0"/>
            <a:t>Outreach</a:t>
          </a:r>
        </a:p>
      </dgm:t>
    </dgm:pt>
    <dgm:pt modelId="{BBAACC03-C867-4DE4-B15B-A45115191771}" type="parTrans" cxnId="{61E05B66-1441-454C-95C1-2B5E9F72F884}">
      <dgm:prSet/>
      <dgm:spPr/>
      <dgm:t>
        <a:bodyPr/>
        <a:lstStyle/>
        <a:p>
          <a:endParaRPr lang="en-US"/>
        </a:p>
      </dgm:t>
    </dgm:pt>
    <dgm:pt modelId="{C9D5CD7C-B783-4D82-A20A-986047B8D13E}" type="sibTrans" cxnId="{61E05B66-1441-454C-95C1-2B5E9F72F884}">
      <dgm:prSet/>
      <dgm:spPr/>
      <dgm:t>
        <a:bodyPr/>
        <a:lstStyle/>
        <a:p>
          <a:endParaRPr lang="en-US"/>
        </a:p>
      </dgm:t>
    </dgm:pt>
    <dgm:pt modelId="{CF3240B0-A58E-4890-91D5-BE3046125411}">
      <dgm:prSet phldrT="[Text]"/>
      <dgm:spPr>
        <a:solidFill>
          <a:srgbClr val="FFC000"/>
        </a:solidFill>
      </dgm:spPr>
      <dgm:t>
        <a:bodyPr/>
        <a:lstStyle/>
        <a:p>
          <a:r>
            <a:rPr lang="en-US" b="1" dirty="0"/>
            <a:t>Regulatory </a:t>
          </a:r>
        </a:p>
      </dgm:t>
    </dgm:pt>
    <dgm:pt modelId="{7A1E3F35-A323-41E0-8E57-641F2B93218E}" type="parTrans" cxnId="{BAF0D21F-CF46-4CBB-AA92-8DF2FF662F9F}">
      <dgm:prSet/>
      <dgm:spPr/>
      <dgm:t>
        <a:bodyPr/>
        <a:lstStyle/>
        <a:p>
          <a:endParaRPr lang="en-US"/>
        </a:p>
      </dgm:t>
    </dgm:pt>
    <dgm:pt modelId="{3D940839-2CE7-419A-B0D6-F2650B75D41E}" type="sibTrans" cxnId="{BAF0D21F-CF46-4CBB-AA92-8DF2FF662F9F}">
      <dgm:prSet/>
      <dgm:spPr/>
      <dgm:t>
        <a:bodyPr/>
        <a:lstStyle/>
        <a:p>
          <a:endParaRPr lang="en-US"/>
        </a:p>
      </dgm:t>
    </dgm:pt>
    <dgm:pt modelId="{AD2010E4-1F24-455F-9BBC-0EEFC0ACD681}" type="pres">
      <dgm:prSet presAssocID="{0AFA7836-85CE-4D01-A5B8-A710F12C21A6}" presName="compositeShape" presStyleCnt="0">
        <dgm:presLayoutVars>
          <dgm:chMax val="7"/>
          <dgm:dir/>
          <dgm:resizeHandles val="exact"/>
        </dgm:presLayoutVars>
      </dgm:prSet>
      <dgm:spPr/>
    </dgm:pt>
    <dgm:pt modelId="{7EFCA5C1-2962-47CA-8B1B-089175AD41D7}" type="pres">
      <dgm:prSet presAssocID="{0AFA7836-85CE-4D01-A5B8-A710F12C21A6}" presName="wedge1" presStyleLbl="node1" presStyleIdx="0" presStyleCnt="3"/>
      <dgm:spPr/>
    </dgm:pt>
    <dgm:pt modelId="{12F55525-BBC3-4A5D-A5A1-10455B27CFD2}" type="pres">
      <dgm:prSet presAssocID="{0AFA7836-85CE-4D01-A5B8-A710F12C21A6}" presName="dummy1a" presStyleCnt="0"/>
      <dgm:spPr/>
    </dgm:pt>
    <dgm:pt modelId="{9BB20F88-5E76-4889-B9F1-5FA444D0EB22}" type="pres">
      <dgm:prSet presAssocID="{0AFA7836-85CE-4D01-A5B8-A710F12C21A6}" presName="dummy1b" presStyleCnt="0"/>
      <dgm:spPr/>
    </dgm:pt>
    <dgm:pt modelId="{F6E8720A-0E07-45FA-86AE-891B78884798}" type="pres">
      <dgm:prSet presAssocID="{0AFA7836-85CE-4D01-A5B8-A710F12C21A6}" presName="wedge1Tx" presStyleLbl="node1" presStyleIdx="0" presStyleCnt="3">
        <dgm:presLayoutVars>
          <dgm:chMax val="0"/>
          <dgm:chPref val="0"/>
          <dgm:bulletEnabled val="1"/>
        </dgm:presLayoutVars>
      </dgm:prSet>
      <dgm:spPr/>
    </dgm:pt>
    <dgm:pt modelId="{42A4EE52-1420-4E18-870D-B8081E6DDC4A}" type="pres">
      <dgm:prSet presAssocID="{0AFA7836-85CE-4D01-A5B8-A710F12C21A6}" presName="wedge2" presStyleLbl="node1" presStyleIdx="1" presStyleCnt="3"/>
      <dgm:spPr/>
    </dgm:pt>
    <dgm:pt modelId="{C90AFDF2-C9FF-41A0-837E-05A639A4D2D3}" type="pres">
      <dgm:prSet presAssocID="{0AFA7836-85CE-4D01-A5B8-A710F12C21A6}" presName="dummy2a" presStyleCnt="0"/>
      <dgm:spPr/>
    </dgm:pt>
    <dgm:pt modelId="{DB0B1F5F-CD96-43E6-B008-3BE893C419FC}" type="pres">
      <dgm:prSet presAssocID="{0AFA7836-85CE-4D01-A5B8-A710F12C21A6}" presName="dummy2b" presStyleCnt="0"/>
      <dgm:spPr/>
    </dgm:pt>
    <dgm:pt modelId="{AC796B4D-9217-455A-A913-C6CACED99029}" type="pres">
      <dgm:prSet presAssocID="{0AFA7836-85CE-4D01-A5B8-A710F12C21A6}" presName="wedge2Tx" presStyleLbl="node1" presStyleIdx="1" presStyleCnt="3">
        <dgm:presLayoutVars>
          <dgm:chMax val="0"/>
          <dgm:chPref val="0"/>
          <dgm:bulletEnabled val="1"/>
        </dgm:presLayoutVars>
      </dgm:prSet>
      <dgm:spPr/>
    </dgm:pt>
    <dgm:pt modelId="{D5770AC9-1B73-4082-BD21-61BB70F75C11}" type="pres">
      <dgm:prSet presAssocID="{0AFA7836-85CE-4D01-A5B8-A710F12C21A6}" presName="wedge3" presStyleLbl="node1" presStyleIdx="2" presStyleCnt="3"/>
      <dgm:spPr/>
    </dgm:pt>
    <dgm:pt modelId="{66028233-DFCF-451F-BF2E-2BBFF93FD816}" type="pres">
      <dgm:prSet presAssocID="{0AFA7836-85CE-4D01-A5B8-A710F12C21A6}" presName="dummy3a" presStyleCnt="0"/>
      <dgm:spPr/>
    </dgm:pt>
    <dgm:pt modelId="{7B6007C0-1614-4880-B839-FC2A5FA25298}" type="pres">
      <dgm:prSet presAssocID="{0AFA7836-85CE-4D01-A5B8-A710F12C21A6}" presName="dummy3b" presStyleCnt="0"/>
      <dgm:spPr/>
    </dgm:pt>
    <dgm:pt modelId="{6E0AB5BB-DDFC-451D-8EFB-419BAC6F092A}" type="pres">
      <dgm:prSet presAssocID="{0AFA7836-85CE-4D01-A5B8-A710F12C21A6}" presName="wedge3Tx" presStyleLbl="node1" presStyleIdx="2" presStyleCnt="3">
        <dgm:presLayoutVars>
          <dgm:chMax val="0"/>
          <dgm:chPref val="0"/>
          <dgm:bulletEnabled val="1"/>
        </dgm:presLayoutVars>
      </dgm:prSet>
      <dgm:spPr/>
    </dgm:pt>
    <dgm:pt modelId="{72BA6262-F12D-43D6-8E3A-19B0F3FC439A}" type="pres">
      <dgm:prSet presAssocID="{45283C71-5545-493B-B3FF-4AD7AA59B684}" presName="arrowWedge1" presStyleLbl="fgSibTrans2D1" presStyleIdx="0" presStyleCnt="3"/>
      <dgm:spPr/>
    </dgm:pt>
    <dgm:pt modelId="{8B0DF131-9A45-4C05-9F0A-82BE3FE663BE}" type="pres">
      <dgm:prSet presAssocID="{C9D5CD7C-B783-4D82-A20A-986047B8D13E}" presName="arrowWedge2" presStyleLbl="fgSibTrans2D1" presStyleIdx="1" presStyleCnt="3"/>
      <dgm:spPr/>
    </dgm:pt>
    <dgm:pt modelId="{60B77A7D-4A9B-4318-AD02-4C43DEE70996}" type="pres">
      <dgm:prSet presAssocID="{3D940839-2CE7-419A-B0D6-F2650B75D41E}" presName="arrowWedge3" presStyleLbl="fgSibTrans2D1" presStyleIdx="2" presStyleCnt="3"/>
      <dgm:spPr/>
    </dgm:pt>
  </dgm:ptLst>
  <dgm:cxnLst>
    <dgm:cxn modelId="{561DBB05-4473-4EA9-851C-EA347BE7A865}" srcId="{0AFA7836-85CE-4D01-A5B8-A710F12C21A6}" destId="{47C69FFC-C866-407A-97EA-5949347C3C2A}" srcOrd="0" destOrd="0" parTransId="{818D34B7-AAD1-4D84-B898-E658A1AA62F3}" sibTransId="{45283C71-5545-493B-B3FF-4AD7AA59B684}"/>
    <dgm:cxn modelId="{BAF0D21F-CF46-4CBB-AA92-8DF2FF662F9F}" srcId="{0AFA7836-85CE-4D01-A5B8-A710F12C21A6}" destId="{CF3240B0-A58E-4890-91D5-BE3046125411}" srcOrd="2" destOrd="0" parTransId="{7A1E3F35-A323-41E0-8E57-641F2B93218E}" sibTransId="{3D940839-2CE7-419A-B0D6-F2650B75D41E}"/>
    <dgm:cxn modelId="{2F905D23-27DC-4972-827D-4322F61DD0E3}" type="presOf" srcId="{6D6EFF8C-ADD9-4031-A447-72FAC14C8C8F}" destId="{42A4EE52-1420-4E18-870D-B8081E6DDC4A}" srcOrd="0" destOrd="0" presId="urn:microsoft.com/office/officeart/2005/8/layout/cycle8"/>
    <dgm:cxn modelId="{7D0DB325-E31A-4E1C-92FD-A625661D5283}" type="presOf" srcId="{47C69FFC-C866-407A-97EA-5949347C3C2A}" destId="{F6E8720A-0E07-45FA-86AE-891B78884798}" srcOrd="1" destOrd="0" presId="urn:microsoft.com/office/officeart/2005/8/layout/cycle8"/>
    <dgm:cxn modelId="{61E05B66-1441-454C-95C1-2B5E9F72F884}" srcId="{0AFA7836-85CE-4D01-A5B8-A710F12C21A6}" destId="{6D6EFF8C-ADD9-4031-A447-72FAC14C8C8F}" srcOrd="1" destOrd="0" parTransId="{BBAACC03-C867-4DE4-B15B-A45115191771}" sibTransId="{C9D5CD7C-B783-4D82-A20A-986047B8D13E}"/>
    <dgm:cxn modelId="{D6C4B39B-5E76-4B7C-8D2B-A362C29D9A56}" type="presOf" srcId="{47C69FFC-C866-407A-97EA-5949347C3C2A}" destId="{7EFCA5C1-2962-47CA-8B1B-089175AD41D7}" srcOrd="0" destOrd="0" presId="urn:microsoft.com/office/officeart/2005/8/layout/cycle8"/>
    <dgm:cxn modelId="{AF18FEB3-4AD6-48E9-9FDD-83BF5B10859D}" type="presOf" srcId="{CF3240B0-A58E-4890-91D5-BE3046125411}" destId="{D5770AC9-1B73-4082-BD21-61BB70F75C11}" srcOrd="0" destOrd="0" presId="urn:microsoft.com/office/officeart/2005/8/layout/cycle8"/>
    <dgm:cxn modelId="{2986BFBB-22FF-41BE-B5AF-69E38A2417BE}" type="presOf" srcId="{CF3240B0-A58E-4890-91D5-BE3046125411}" destId="{6E0AB5BB-DDFC-451D-8EFB-419BAC6F092A}" srcOrd="1" destOrd="0" presId="urn:microsoft.com/office/officeart/2005/8/layout/cycle8"/>
    <dgm:cxn modelId="{91F8AFC1-A5F3-4588-A9CB-D8DADEF7CCF2}" type="presOf" srcId="{6D6EFF8C-ADD9-4031-A447-72FAC14C8C8F}" destId="{AC796B4D-9217-455A-A913-C6CACED99029}" srcOrd="1" destOrd="0" presId="urn:microsoft.com/office/officeart/2005/8/layout/cycle8"/>
    <dgm:cxn modelId="{1F6711C7-9AA0-4772-8082-42F17ECBE2EC}" type="presOf" srcId="{0AFA7836-85CE-4D01-A5B8-A710F12C21A6}" destId="{AD2010E4-1F24-455F-9BBC-0EEFC0ACD681}" srcOrd="0" destOrd="0" presId="urn:microsoft.com/office/officeart/2005/8/layout/cycle8"/>
    <dgm:cxn modelId="{451E68AD-042C-4C9B-BEC2-86CE53E54B38}" type="presParOf" srcId="{AD2010E4-1F24-455F-9BBC-0EEFC0ACD681}" destId="{7EFCA5C1-2962-47CA-8B1B-089175AD41D7}" srcOrd="0" destOrd="0" presId="urn:microsoft.com/office/officeart/2005/8/layout/cycle8"/>
    <dgm:cxn modelId="{A4DFD688-CCDA-45A8-B738-ED9917F2EC87}" type="presParOf" srcId="{AD2010E4-1F24-455F-9BBC-0EEFC0ACD681}" destId="{12F55525-BBC3-4A5D-A5A1-10455B27CFD2}" srcOrd="1" destOrd="0" presId="urn:microsoft.com/office/officeart/2005/8/layout/cycle8"/>
    <dgm:cxn modelId="{353577AF-D7C5-4006-A68E-0B8E748C9E07}" type="presParOf" srcId="{AD2010E4-1F24-455F-9BBC-0EEFC0ACD681}" destId="{9BB20F88-5E76-4889-B9F1-5FA444D0EB22}" srcOrd="2" destOrd="0" presId="urn:microsoft.com/office/officeart/2005/8/layout/cycle8"/>
    <dgm:cxn modelId="{88354065-20B0-4143-8C0C-DCA6FF589424}" type="presParOf" srcId="{AD2010E4-1F24-455F-9BBC-0EEFC0ACD681}" destId="{F6E8720A-0E07-45FA-86AE-891B78884798}" srcOrd="3" destOrd="0" presId="urn:microsoft.com/office/officeart/2005/8/layout/cycle8"/>
    <dgm:cxn modelId="{AC11E91E-E541-45B3-B7FB-C0A8984FE931}" type="presParOf" srcId="{AD2010E4-1F24-455F-9BBC-0EEFC0ACD681}" destId="{42A4EE52-1420-4E18-870D-B8081E6DDC4A}" srcOrd="4" destOrd="0" presId="urn:microsoft.com/office/officeart/2005/8/layout/cycle8"/>
    <dgm:cxn modelId="{151A6D85-8830-45E3-B99B-3EABD77DEA68}" type="presParOf" srcId="{AD2010E4-1F24-455F-9BBC-0EEFC0ACD681}" destId="{C90AFDF2-C9FF-41A0-837E-05A639A4D2D3}" srcOrd="5" destOrd="0" presId="urn:microsoft.com/office/officeart/2005/8/layout/cycle8"/>
    <dgm:cxn modelId="{148677CC-0F6D-4B9B-BDC2-730359A21ABF}" type="presParOf" srcId="{AD2010E4-1F24-455F-9BBC-0EEFC0ACD681}" destId="{DB0B1F5F-CD96-43E6-B008-3BE893C419FC}" srcOrd="6" destOrd="0" presId="urn:microsoft.com/office/officeart/2005/8/layout/cycle8"/>
    <dgm:cxn modelId="{5C75B67A-ED41-48DA-A98A-D14AA37A7D1C}" type="presParOf" srcId="{AD2010E4-1F24-455F-9BBC-0EEFC0ACD681}" destId="{AC796B4D-9217-455A-A913-C6CACED99029}" srcOrd="7" destOrd="0" presId="urn:microsoft.com/office/officeart/2005/8/layout/cycle8"/>
    <dgm:cxn modelId="{66D1C7E7-BCA2-4FD7-915B-932131292C05}" type="presParOf" srcId="{AD2010E4-1F24-455F-9BBC-0EEFC0ACD681}" destId="{D5770AC9-1B73-4082-BD21-61BB70F75C11}" srcOrd="8" destOrd="0" presId="urn:microsoft.com/office/officeart/2005/8/layout/cycle8"/>
    <dgm:cxn modelId="{64AA6FAE-81CE-48D6-A838-BD25636ED2D4}" type="presParOf" srcId="{AD2010E4-1F24-455F-9BBC-0EEFC0ACD681}" destId="{66028233-DFCF-451F-BF2E-2BBFF93FD816}" srcOrd="9" destOrd="0" presId="urn:microsoft.com/office/officeart/2005/8/layout/cycle8"/>
    <dgm:cxn modelId="{B6997C23-D337-42DC-89DE-8779F20FA763}" type="presParOf" srcId="{AD2010E4-1F24-455F-9BBC-0EEFC0ACD681}" destId="{7B6007C0-1614-4880-B839-FC2A5FA25298}" srcOrd="10" destOrd="0" presId="urn:microsoft.com/office/officeart/2005/8/layout/cycle8"/>
    <dgm:cxn modelId="{21B0328F-12E5-4817-A6D5-94D7E153F075}" type="presParOf" srcId="{AD2010E4-1F24-455F-9BBC-0EEFC0ACD681}" destId="{6E0AB5BB-DDFC-451D-8EFB-419BAC6F092A}" srcOrd="11" destOrd="0" presId="urn:microsoft.com/office/officeart/2005/8/layout/cycle8"/>
    <dgm:cxn modelId="{CDFEA523-D399-4B3F-8BC3-15818F500740}" type="presParOf" srcId="{AD2010E4-1F24-455F-9BBC-0EEFC0ACD681}" destId="{72BA6262-F12D-43D6-8E3A-19B0F3FC439A}" srcOrd="12" destOrd="0" presId="urn:microsoft.com/office/officeart/2005/8/layout/cycle8"/>
    <dgm:cxn modelId="{3FB9A70E-FF4A-4A52-893D-5CE241BEBFE7}" type="presParOf" srcId="{AD2010E4-1F24-455F-9BBC-0EEFC0ACD681}" destId="{8B0DF131-9A45-4C05-9F0A-82BE3FE663BE}" srcOrd="13" destOrd="0" presId="urn:microsoft.com/office/officeart/2005/8/layout/cycle8"/>
    <dgm:cxn modelId="{0B9A02CC-9370-408D-B9BA-EF82F2C724FA}" type="presParOf" srcId="{AD2010E4-1F24-455F-9BBC-0EEFC0ACD681}" destId="{60B77A7D-4A9B-4318-AD02-4C43DEE7099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CA5C1-2962-47CA-8B1B-089175AD41D7}">
      <dsp:nvSpPr>
        <dsp:cNvPr id="0" name=""/>
        <dsp:cNvSpPr/>
      </dsp:nvSpPr>
      <dsp:spPr>
        <a:xfrm>
          <a:off x="883528" y="292226"/>
          <a:ext cx="3776472" cy="3776472"/>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Legislative</a:t>
          </a:r>
        </a:p>
      </dsp:txBody>
      <dsp:txXfrm>
        <a:off x="2873819" y="1092479"/>
        <a:ext cx="1348740" cy="1123950"/>
      </dsp:txXfrm>
    </dsp:sp>
    <dsp:sp modelId="{42A4EE52-1420-4E18-870D-B8081E6DDC4A}">
      <dsp:nvSpPr>
        <dsp:cNvPr id="0" name=""/>
        <dsp:cNvSpPr/>
      </dsp:nvSpPr>
      <dsp:spPr>
        <a:xfrm>
          <a:off x="805751" y="427100"/>
          <a:ext cx="3776472" cy="3776472"/>
        </a:xfrm>
        <a:prstGeom prst="pie">
          <a:avLst>
            <a:gd name="adj1" fmla="val 1800000"/>
            <a:gd name="adj2" fmla="val 90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Outreach</a:t>
          </a:r>
        </a:p>
      </dsp:txBody>
      <dsp:txXfrm>
        <a:off x="1704911" y="2877312"/>
        <a:ext cx="2023110" cy="989076"/>
      </dsp:txXfrm>
    </dsp:sp>
    <dsp:sp modelId="{D5770AC9-1B73-4082-BD21-61BB70F75C11}">
      <dsp:nvSpPr>
        <dsp:cNvPr id="0" name=""/>
        <dsp:cNvSpPr/>
      </dsp:nvSpPr>
      <dsp:spPr>
        <a:xfrm>
          <a:off x="727974" y="292226"/>
          <a:ext cx="3776472" cy="3776472"/>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t>Regulatory </a:t>
          </a:r>
        </a:p>
      </dsp:txBody>
      <dsp:txXfrm>
        <a:off x="1165415" y="1092479"/>
        <a:ext cx="1348740" cy="1123950"/>
      </dsp:txXfrm>
    </dsp:sp>
    <dsp:sp modelId="{72BA6262-F12D-43D6-8E3A-19B0F3FC439A}">
      <dsp:nvSpPr>
        <dsp:cNvPr id="0" name=""/>
        <dsp:cNvSpPr/>
      </dsp:nvSpPr>
      <dsp:spPr>
        <a:xfrm>
          <a:off x="650058" y="58445"/>
          <a:ext cx="4244035" cy="424403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0DF131-9A45-4C05-9F0A-82BE3FE663BE}">
      <dsp:nvSpPr>
        <dsp:cNvPr id="0" name=""/>
        <dsp:cNvSpPr/>
      </dsp:nvSpPr>
      <dsp:spPr>
        <a:xfrm>
          <a:off x="571969" y="193080"/>
          <a:ext cx="4244035" cy="424403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B77A7D-4A9B-4318-AD02-4C43DEE70996}">
      <dsp:nvSpPr>
        <dsp:cNvPr id="0" name=""/>
        <dsp:cNvSpPr/>
      </dsp:nvSpPr>
      <dsp:spPr>
        <a:xfrm>
          <a:off x="493880" y="58445"/>
          <a:ext cx="4244035" cy="424403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E5E721-C2AD-495A-BA5D-7A6BE726C106}" type="datetimeFigureOut">
              <a:rPr lang="en-US"/>
              <a:t>2/14/23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2C9033-766F-4052-AB17-7EC97F48FE19}" type="slidenum">
              <a:rPr/>
              <a:t>‹#›</a:t>
            </a:fld>
            <a:endParaRPr/>
          </a:p>
        </p:txBody>
      </p:sp>
    </p:spTree>
    <p:extLst>
      <p:ext uri="{BB962C8B-B14F-4D97-AF65-F5344CB8AC3E}">
        <p14:creationId xmlns:p14="http://schemas.microsoft.com/office/powerpoint/2010/main" val="2334949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E89E7-9C39-47DD-AD67-E6FCA81EE1EE}" type="datetimeFigureOut">
              <a:rPr lang="en-US"/>
              <a:t>2/14/23</a:t>
            </a:fld>
            <a:endParaRPr/>
          </a:p>
        </p:txBody>
      </p:sp>
      <p:sp>
        <p:nvSpPr>
          <p:cNvPr id="4" name="Slide Image Placeholder 3"/>
          <p:cNvSpPr>
            <a:spLocks noGrp="1" noRot="1" noChangeAspect="1"/>
          </p:cNvSpPr>
          <p:nvPr>
            <p:ph type="sldImg" idx="2"/>
          </p:nvPr>
        </p:nvSpPr>
        <p:spPr>
          <a:xfrm>
            <a:off x="382588" y="685800"/>
            <a:ext cx="4494212" cy="2529312"/>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429000"/>
            <a:ext cx="6096000" cy="50292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186FF2-5085-4FC6-AA54-A4D211FF83A6}" type="slidenum">
              <a:rPr/>
              <a:t>‹#›</a:t>
            </a:fld>
            <a:endParaRPr/>
          </a:p>
        </p:txBody>
      </p:sp>
    </p:spTree>
    <p:extLst>
      <p:ext uri="{BB962C8B-B14F-4D97-AF65-F5344CB8AC3E}">
        <p14:creationId xmlns:p14="http://schemas.microsoft.com/office/powerpoint/2010/main" val="881068942"/>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200" kern="1200">
        <a:solidFill>
          <a:schemeClr val="tx1"/>
        </a:solidFill>
        <a:latin typeface="+mn-lt"/>
        <a:ea typeface="+mn-ea"/>
        <a:cs typeface="+mn-cs"/>
      </a:defRPr>
    </a:lvl1pPr>
    <a:lvl2pPr marL="457200" algn="l" defTabSz="914400" rtl="0" eaLnBrk="1" latinLnBrk="0" hangingPunct="1">
      <a:spcBef>
        <a:spcPts val="600"/>
      </a:spcBef>
      <a:defRPr sz="1200" kern="1200">
        <a:solidFill>
          <a:schemeClr val="tx1"/>
        </a:solidFill>
        <a:latin typeface="+mn-lt"/>
        <a:ea typeface="+mn-ea"/>
        <a:cs typeface="+mn-cs"/>
      </a:defRPr>
    </a:lvl2pPr>
    <a:lvl3pPr marL="914400" algn="l" defTabSz="914400" rtl="0" eaLnBrk="1" latinLnBrk="0" hangingPunct="1">
      <a:spcBef>
        <a:spcPts val="600"/>
      </a:spcBef>
      <a:defRPr sz="1200" kern="1200">
        <a:solidFill>
          <a:schemeClr val="tx1"/>
        </a:solidFill>
        <a:latin typeface="+mn-lt"/>
        <a:ea typeface="+mn-ea"/>
        <a:cs typeface="+mn-cs"/>
      </a:defRPr>
    </a:lvl3pPr>
    <a:lvl4pPr marL="1371600" algn="l" defTabSz="914400" rtl="0" eaLnBrk="1" latinLnBrk="0" hangingPunct="1">
      <a:spcBef>
        <a:spcPts val="600"/>
      </a:spcBef>
      <a:defRPr sz="1200" kern="1200">
        <a:solidFill>
          <a:schemeClr val="tx1"/>
        </a:solidFill>
        <a:latin typeface="+mn-lt"/>
        <a:ea typeface="+mn-ea"/>
        <a:cs typeface="+mn-cs"/>
      </a:defRPr>
    </a:lvl4pPr>
    <a:lvl5pPr marL="1828800" algn="l" defTabSz="914400" rtl="0" eaLnBrk="1" latinLnBrk="0" hangingPunct="1">
      <a:spcBef>
        <a:spcPts val="6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4494212" cy="2528888"/>
          </a:xfrm>
        </p:spPr>
      </p:sp>
      <p:sp>
        <p:nvSpPr>
          <p:cNvPr id="3" name="Notes Placeholder 2"/>
          <p:cNvSpPr>
            <a:spLocks noGrp="1"/>
          </p:cNvSpPr>
          <p:nvPr>
            <p:ph type="body" idx="1"/>
          </p:nvPr>
        </p:nvSpPr>
        <p:spPr/>
        <p:txBody>
          <a:bodyPr/>
          <a:lstStyle/>
          <a:p>
            <a:r>
              <a:rPr lang="en-US" dirty="0"/>
              <a:t>SRMG logo on all slides</a:t>
            </a:r>
          </a:p>
          <a:p>
            <a:r>
              <a:rPr lang="en-US" dirty="0"/>
              <a:t>A different power plant pic with better resolution needed.  </a:t>
            </a:r>
          </a:p>
        </p:txBody>
      </p:sp>
      <p:sp>
        <p:nvSpPr>
          <p:cNvPr id="4" name="Slide Number Placeholder 3"/>
          <p:cNvSpPr>
            <a:spLocks noGrp="1"/>
          </p:cNvSpPr>
          <p:nvPr>
            <p:ph type="sldNum" sz="quarter" idx="5"/>
          </p:nvPr>
        </p:nvSpPr>
        <p:spPr/>
        <p:txBody>
          <a:bodyPr/>
          <a:lstStyle/>
          <a:p>
            <a:fld id="{E4186FF2-5085-4FC6-AA54-A4D211FF83A6}" type="slidenum">
              <a:rPr lang="en-US" smtClean="0"/>
              <a:t>1</a:t>
            </a:fld>
            <a:endParaRPr lang="en-US"/>
          </a:p>
        </p:txBody>
      </p:sp>
    </p:spTree>
    <p:extLst>
      <p:ext uri="{BB962C8B-B14F-4D97-AF65-F5344CB8AC3E}">
        <p14:creationId xmlns:p14="http://schemas.microsoft.com/office/powerpoint/2010/main" val="1515760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4494212" cy="2528888"/>
          </a:xfrm>
        </p:spPr>
      </p:sp>
      <p:sp>
        <p:nvSpPr>
          <p:cNvPr id="3" name="Notes Placeholder 2"/>
          <p:cNvSpPr>
            <a:spLocks noGrp="1"/>
          </p:cNvSpPr>
          <p:nvPr>
            <p:ph type="body" idx="1"/>
          </p:nvPr>
        </p:nvSpPr>
        <p:spPr/>
        <p:txBody>
          <a:bodyPr/>
          <a:lstStyle/>
          <a:p>
            <a:r>
              <a:rPr lang="en-US" dirty="0"/>
              <a:t>Need a better picture housing construction</a:t>
            </a:r>
          </a:p>
        </p:txBody>
      </p:sp>
      <p:sp>
        <p:nvSpPr>
          <p:cNvPr id="4" name="Slide Number Placeholder 3"/>
          <p:cNvSpPr>
            <a:spLocks noGrp="1"/>
          </p:cNvSpPr>
          <p:nvPr>
            <p:ph type="sldNum" sz="quarter" idx="5"/>
          </p:nvPr>
        </p:nvSpPr>
        <p:spPr/>
        <p:txBody>
          <a:bodyPr/>
          <a:lstStyle/>
          <a:p>
            <a:fld id="{E4186FF2-5085-4FC6-AA54-A4D211FF83A6}" type="slidenum">
              <a:rPr lang="en-US" smtClean="0"/>
              <a:t>4</a:t>
            </a:fld>
            <a:endParaRPr lang="en-US"/>
          </a:p>
        </p:txBody>
      </p:sp>
    </p:spTree>
    <p:extLst>
      <p:ext uri="{BB962C8B-B14F-4D97-AF65-F5344CB8AC3E}">
        <p14:creationId xmlns:p14="http://schemas.microsoft.com/office/powerpoint/2010/main" val="61851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4494212" cy="2528888"/>
          </a:xfrm>
        </p:spPr>
      </p:sp>
      <p:sp>
        <p:nvSpPr>
          <p:cNvPr id="3" name="Notes Placeholder 2"/>
          <p:cNvSpPr>
            <a:spLocks noGrp="1"/>
          </p:cNvSpPr>
          <p:nvPr>
            <p:ph type="body" idx="1"/>
          </p:nvPr>
        </p:nvSpPr>
        <p:spPr/>
        <p:txBody>
          <a:bodyPr/>
          <a:lstStyle/>
          <a:p>
            <a:r>
              <a:rPr lang="en-US" b="0" i="1" dirty="0">
                <a:solidFill>
                  <a:srgbClr val="555555"/>
                </a:solidFill>
                <a:effectLst/>
                <a:latin typeface="Arial" panose="020B0604020202020204" pitchFamily="34" charset="0"/>
              </a:rPr>
              <a:t>Rebuilding Our Communities by Keeping Aggregates Sustainable (ROCKS) Act</a:t>
            </a:r>
            <a:r>
              <a:rPr lang="en-US" b="0" i="0" dirty="0">
                <a:solidFill>
                  <a:srgbClr val="555555"/>
                </a:solidFill>
                <a:effectLst/>
                <a:latin typeface="Arial" panose="020B0604020202020204" pitchFamily="34" charset="0"/>
              </a:rPr>
              <a:t>,</a:t>
            </a:r>
          </a:p>
          <a:p>
            <a:r>
              <a:rPr lang="en-US" dirty="0"/>
              <a:t>Currently included in the pending Federal Infrastructure bill</a:t>
            </a:r>
          </a:p>
        </p:txBody>
      </p:sp>
      <p:sp>
        <p:nvSpPr>
          <p:cNvPr id="4" name="Slide Number Placeholder 3"/>
          <p:cNvSpPr>
            <a:spLocks noGrp="1"/>
          </p:cNvSpPr>
          <p:nvPr>
            <p:ph type="sldNum" sz="quarter" idx="5"/>
          </p:nvPr>
        </p:nvSpPr>
        <p:spPr/>
        <p:txBody>
          <a:bodyPr/>
          <a:lstStyle/>
          <a:p>
            <a:fld id="{E4186FF2-5085-4FC6-AA54-A4D211FF83A6}" type="slidenum">
              <a:rPr lang="en-US" smtClean="0"/>
              <a:t>27</a:t>
            </a:fld>
            <a:endParaRPr lang="en-US"/>
          </a:p>
        </p:txBody>
      </p:sp>
    </p:spTree>
    <p:extLst>
      <p:ext uri="{BB962C8B-B14F-4D97-AF65-F5344CB8AC3E}">
        <p14:creationId xmlns:p14="http://schemas.microsoft.com/office/powerpoint/2010/main" val="2603111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4494212" cy="2528888"/>
          </a:xfrm>
        </p:spPr>
      </p:sp>
      <p:sp>
        <p:nvSpPr>
          <p:cNvPr id="3" name="Notes Placeholder 2"/>
          <p:cNvSpPr>
            <a:spLocks noGrp="1"/>
          </p:cNvSpPr>
          <p:nvPr>
            <p:ph type="body" idx="1"/>
          </p:nvPr>
        </p:nvSpPr>
        <p:spPr/>
        <p:txBody>
          <a:bodyPr/>
          <a:lstStyle/>
          <a:p>
            <a:r>
              <a:rPr lang="en-US" dirty="0"/>
              <a:t>Edit as you see fit</a:t>
            </a:r>
          </a:p>
        </p:txBody>
      </p:sp>
      <p:sp>
        <p:nvSpPr>
          <p:cNvPr id="4" name="Slide Number Placeholder 3"/>
          <p:cNvSpPr>
            <a:spLocks noGrp="1"/>
          </p:cNvSpPr>
          <p:nvPr>
            <p:ph type="sldNum" sz="quarter" idx="5"/>
          </p:nvPr>
        </p:nvSpPr>
        <p:spPr/>
        <p:txBody>
          <a:bodyPr/>
          <a:lstStyle/>
          <a:p>
            <a:fld id="{E4186FF2-5085-4FC6-AA54-A4D211FF83A6}" type="slidenum">
              <a:rPr lang="en-US" smtClean="0"/>
              <a:t>30</a:t>
            </a:fld>
            <a:endParaRPr lang="en-US"/>
          </a:p>
        </p:txBody>
      </p:sp>
    </p:spTree>
    <p:extLst>
      <p:ext uri="{BB962C8B-B14F-4D97-AF65-F5344CB8AC3E}">
        <p14:creationId xmlns:p14="http://schemas.microsoft.com/office/powerpoint/2010/main" val="4077503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34B5D0"/>
        </a:solidFill>
        <a:effectLst/>
      </p:bgPr>
    </p:bg>
    <p:spTree>
      <p:nvGrpSpPr>
        <p:cNvPr id="1" name=""/>
        <p:cNvGrpSpPr/>
        <p:nvPr/>
      </p:nvGrpSpPr>
      <p:grpSpPr>
        <a:xfrm>
          <a:off x="0" y="0"/>
          <a:ext cx="0" cy="0"/>
          <a:chOff x="0" y="0"/>
          <a:chExt cx="0" cy="0"/>
        </a:xfrm>
      </p:grpSpPr>
      <p:sp>
        <p:nvSpPr>
          <p:cNvPr id="5" name="Rectangle 4"/>
          <p:cNvSpPr/>
          <p:nvPr/>
        </p:nvSpPr>
        <p:spPr>
          <a:xfrm>
            <a:off x="0" y="0"/>
            <a:ext cx="12188952" cy="6858000"/>
          </a:xfrm>
          <a:custGeom>
            <a:avLst/>
            <a:gdLst/>
            <a:ahLst/>
            <a:cxnLst/>
            <a:rect l="l" t="t" r="r" b="b"/>
            <a:pathLst>
              <a:path w="12188952" h="6858000">
                <a:moveTo>
                  <a:pt x="0" y="0"/>
                </a:moveTo>
                <a:lnTo>
                  <a:pt x="12188952" y="0"/>
                </a:lnTo>
                <a:lnTo>
                  <a:pt x="12188952" y="6858000"/>
                </a:lnTo>
                <a:lnTo>
                  <a:pt x="12188824" y="6858000"/>
                </a:lnTo>
                <a:lnTo>
                  <a:pt x="12188824" y="1981200"/>
                </a:lnTo>
                <a:lnTo>
                  <a:pt x="4538807" y="6858000"/>
                </a:lnTo>
                <a:lnTo>
                  <a:pt x="0" y="6858000"/>
                </a:lnTo>
                <a:close/>
              </a:path>
            </a:pathLst>
          </a:custGeom>
          <a:solidFill>
            <a:srgbClr val="34B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Freeform 19"/>
          <p:cNvSpPr/>
          <p:nvPr/>
        </p:nvSpPr>
        <p:spPr bwMode="white">
          <a:xfrm>
            <a:off x="4538807" y="1981200"/>
            <a:ext cx="7650018" cy="4876800"/>
          </a:xfrm>
          <a:custGeom>
            <a:avLst/>
            <a:gdLst/>
            <a:ahLst/>
            <a:cxnLst/>
            <a:rect l="l" t="t" r="r" b="b"/>
            <a:pathLst>
              <a:path w="6362800" h="3187700">
                <a:moveTo>
                  <a:pt x="6362800" y="0"/>
                </a:moveTo>
                <a:lnTo>
                  <a:pt x="6362800" y="3187700"/>
                </a:lnTo>
                <a:lnTo>
                  <a:pt x="0" y="31877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065213" y="2286000"/>
            <a:ext cx="6934198" cy="2133600"/>
          </a:xfrm>
        </p:spPr>
        <p:txBody>
          <a:bodyPr>
            <a:noAutofit/>
          </a:bodyPr>
          <a:lstStyle>
            <a:lvl1pPr>
              <a:defRPr sz="44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065213" y="4572000"/>
            <a:ext cx="6934198" cy="990600"/>
          </a:xfrm>
        </p:spPr>
        <p:txBody>
          <a:bodyPr>
            <a:noAutofit/>
          </a:bodyPr>
          <a:lstStyle>
            <a:lvl1pPr marL="0" indent="0" algn="l">
              <a:spcBef>
                <a:spcPts val="0"/>
              </a:spcBef>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7" name="Date Placeholder 6"/>
          <p:cNvSpPr>
            <a:spLocks noGrp="1"/>
          </p:cNvSpPr>
          <p:nvPr>
            <p:ph type="dt" sz="half" idx="10"/>
          </p:nvPr>
        </p:nvSpPr>
        <p:spPr>
          <a:xfrm>
            <a:off x="8075612" y="6934201"/>
            <a:ext cx="1853459" cy="152400"/>
          </a:xfrm>
        </p:spPr>
        <p:txBody>
          <a:bodyPr bIns="0"/>
          <a:lstStyle>
            <a:lvl1pPr>
              <a:defRPr sz="100">
                <a:solidFill>
                  <a:srgbClr val="C3C7CB"/>
                </a:solidFill>
              </a:defRPr>
            </a:lvl1pPr>
          </a:lstStyle>
          <a:p>
            <a:fld id="{7EDBC3F2-36F5-48A6-97D3-852FFEBD9E54}" type="datetime1">
              <a:rPr lang="en-US" smtClean="0"/>
              <a:t>2/14/23</a:t>
            </a:fld>
            <a:endParaRPr/>
          </a:p>
        </p:txBody>
      </p:sp>
      <p:sp>
        <p:nvSpPr>
          <p:cNvPr id="8" name="Footer Placeholder 7"/>
          <p:cNvSpPr>
            <a:spLocks noGrp="1"/>
          </p:cNvSpPr>
          <p:nvPr>
            <p:ph type="ftr" sz="quarter" idx="11"/>
          </p:nvPr>
        </p:nvSpPr>
        <p:spPr>
          <a:xfrm>
            <a:off x="1555428" y="6934201"/>
            <a:ext cx="6520184" cy="152400"/>
          </a:xfrm>
        </p:spPr>
        <p:txBody>
          <a:bodyPr bIns="0"/>
          <a:lstStyle>
            <a:lvl1pPr>
              <a:defRPr sz="100"/>
            </a:lvl1pPr>
          </a:lstStyle>
          <a:p>
            <a:endParaRPr/>
          </a:p>
        </p:txBody>
      </p:sp>
      <p:sp>
        <p:nvSpPr>
          <p:cNvPr id="9" name="Slide Number Placeholder 8"/>
          <p:cNvSpPr>
            <a:spLocks noGrp="1"/>
          </p:cNvSpPr>
          <p:nvPr>
            <p:ph type="sldNum" sz="quarter" idx="12"/>
          </p:nvPr>
        </p:nvSpPr>
        <p:spPr>
          <a:xfrm>
            <a:off x="608013" y="6934201"/>
            <a:ext cx="947416" cy="152400"/>
          </a:xfrm>
        </p:spPr>
        <p:txBody>
          <a:bodyPr bIns="0"/>
          <a:lstStyle>
            <a:lvl1pPr>
              <a:defRPr sz="100">
                <a:solidFill>
                  <a:srgbClr val="C3C7CB"/>
                </a:solidFill>
              </a:defRPr>
            </a:lvl1pPr>
          </a:lstStyle>
          <a:p>
            <a:fld id="{1D97EE88-343E-4AED-AB47-DC2FB3AECFCB}" type="slidenum">
              <a:rPr/>
              <a:pPr/>
              <a:t>‹#›</a:t>
            </a:fld>
            <a:endParaRPr/>
          </a:p>
        </p:txBody>
      </p:sp>
      <p:grpSp>
        <p:nvGrpSpPr>
          <p:cNvPr id="10" name="Group 9"/>
          <p:cNvGrpSpPr/>
          <p:nvPr/>
        </p:nvGrpSpPr>
        <p:grpSpPr bwMode="gray">
          <a:xfrm>
            <a:off x="9386191" y="5727700"/>
            <a:ext cx="2318210" cy="644071"/>
            <a:chOff x="2801938" y="1371600"/>
            <a:chExt cx="6588126" cy="1830388"/>
          </a:xfrm>
        </p:grpSpPr>
        <p:sp>
          <p:nvSpPr>
            <p:cNvPr id="11" name="Freeform 5"/>
            <p:cNvSpPr>
              <a:spLocks/>
            </p:cNvSpPr>
            <p:nvPr/>
          </p:nvSpPr>
          <p:spPr bwMode="gray">
            <a:xfrm>
              <a:off x="2801938" y="1371600"/>
              <a:ext cx="2513013" cy="898525"/>
            </a:xfrm>
            <a:custGeom>
              <a:avLst/>
              <a:gdLst>
                <a:gd name="T0" fmla="*/ 1134 w 1583"/>
                <a:gd name="T1" fmla="*/ 0 h 566"/>
                <a:gd name="T2" fmla="*/ 1134 w 1583"/>
                <a:gd name="T3" fmla="*/ 530 h 566"/>
                <a:gd name="T4" fmla="*/ 916 w 1583"/>
                <a:gd name="T5" fmla="*/ 0 h 566"/>
                <a:gd name="T6" fmla="*/ 753 w 1583"/>
                <a:gd name="T7" fmla="*/ 0 h 566"/>
                <a:gd name="T8" fmla="*/ 535 w 1583"/>
                <a:gd name="T9" fmla="*/ 528 h 566"/>
                <a:gd name="T10" fmla="*/ 535 w 1583"/>
                <a:gd name="T11" fmla="*/ 0 h 566"/>
                <a:gd name="T12" fmla="*/ 374 w 1583"/>
                <a:gd name="T13" fmla="*/ 0 h 566"/>
                <a:gd name="T14" fmla="*/ 374 w 1583"/>
                <a:gd name="T15" fmla="*/ 207 h 566"/>
                <a:gd name="T16" fmla="*/ 161 w 1583"/>
                <a:gd name="T17" fmla="*/ 207 h 566"/>
                <a:gd name="T18" fmla="*/ 161 w 1583"/>
                <a:gd name="T19" fmla="*/ 0 h 566"/>
                <a:gd name="T20" fmla="*/ 0 w 1583"/>
                <a:gd name="T21" fmla="*/ 0 h 566"/>
                <a:gd name="T22" fmla="*/ 0 w 1583"/>
                <a:gd name="T23" fmla="*/ 566 h 566"/>
                <a:gd name="T24" fmla="*/ 161 w 1583"/>
                <a:gd name="T25" fmla="*/ 566 h 566"/>
                <a:gd name="T26" fmla="*/ 161 w 1583"/>
                <a:gd name="T27" fmla="*/ 333 h 566"/>
                <a:gd name="T28" fmla="*/ 374 w 1583"/>
                <a:gd name="T29" fmla="*/ 333 h 566"/>
                <a:gd name="T30" fmla="*/ 374 w 1583"/>
                <a:gd name="T31" fmla="*/ 566 h 566"/>
                <a:gd name="T32" fmla="*/ 521 w 1583"/>
                <a:gd name="T33" fmla="*/ 566 h 566"/>
                <a:gd name="T34" fmla="*/ 535 w 1583"/>
                <a:gd name="T35" fmla="*/ 566 h 566"/>
                <a:gd name="T36" fmla="*/ 686 w 1583"/>
                <a:gd name="T37" fmla="*/ 566 h 566"/>
                <a:gd name="T38" fmla="*/ 724 w 1583"/>
                <a:gd name="T39" fmla="*/ 463 h 566"/>
                <a:gd name="T40" fmla="*/ 833 w 1583"/>
                <a:gd name="T41" fmla="*/ 157 h 566"/>
                <a:gd name="T42" fmla="*/ 836 w 1583"/>
                <a:gd name="T43" fmla="*/ 157 h 566"/>
                <a:gd name="T44" fmla="*/ 937 w 1583"/>
                <a:gd name="T45" fmla="*/ 423 h 566"/>
                <a:gd name="T46" fmla="*/ 698 w 1583"/>
                <a:gd name="T47" fmla="*/ 566 h 566"/>
                <a:gd name="T48" fmla="*/ 980 w 1583"/>
                <a:gd name="T49" fmla="*/ 566 h 566"/>
                <a:gd name="T50" fmla="*/ 1134 w 1583"/>
                <a:gd name="T51" fmla="*/ 566 h 566"/>
                <a:gd name="T52" fmla="*/ 1148 w 1583"/>
                <a:gd name="T53" fmla="*/ 566 h 566"/>
                <a:gd name="T54" fmla="*/ 1583 w 1583"/>
                <a:gd name="T55" fmla="*/ 566 h 566"/>
                <a:gd name="T56" fmla="*/ 1583 w 1583"/>
                <a:gd name="T57" fmla="*/ 437 h 566"/>
                <a:gd name="T58" fmla="*/ 1294 w 1583"/>
                <a:gd name="T59" fmla="*/ 437 h 566"/>
                <a:gd name="T60" fmla="*/ 1294 w 1583"/>
                <a:gd name="T61" fmla="*/ 0 h 566"/>
                <a:gd name="T62" fmla="*/ 1134 w 1583"/>
                <a:gd name="T63"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3" h="566">
                  <a:moveTo>
                    <a:pt x="1134" y="0"/>
                  </a:moveTo>
                  <a:lnTo>
                    <a:pt x="1134" y="530"/>
                  </a:lnTo>
                  <a:lnTo>
                    <a:pt x="916" y="0"/>
                  </a:lnTo>
                  <a:lnTo>
                    <a:pt x="753" y="0"/>
                  </a:lnTo>
                  <a:lnTo>
                    <a:pt x="535" y="528"/>
                  </a:lnTo>
                  <a:lnTo>
                    <a:pt x="535" y="0"/>
                  </a:lnTo>
                  <a:lnTo>
                    <a:pt x="374" y="0"/>
                  </a:lnTo>
                  <a:lnTo>
                    <a:pt x="374" y="207"/>
                  </a:lnTo>
                  <a:lnTo>
                    <a:pt x="161" y="207"/>
                  </a:lnTo>
                  <a:lnTo>
                    <a:pt x="161" y="0"/>
                  </a:lnTo>
                  <a:lnTo>
                    <a:pt x="0" y="0"/>
                  </a:lnTo>
                  <a:lnTo>
                    <a:pt x="0" y="566"/>
                  </a:lnTo>
                  <a:lnTo>
                    <a:pt x="161" y="566"/>
                  </a:lnTo>
                  <a:lnTo>
                    <a:pt x="161" y="333"/>
                  </a:lnTo>
                  <a:lnTo>
                    <a:pt x="374" y="333"/>
                  </a:lnTo>
                  <a:lnTo>
                    <a:pt x="374" y="566"/>
                  </a:lnTo>
                  <a:lnTo>
                    <a:pt x="521" y="566"/>
                  </a:lnTo>
                  <a:lnTo>
                    <a:pt x="535" y="566"/>
                  </a:lnTo>
                  <a:lnTo>
                    <a:pt x="686" y="566"/>
                  </a:lnTo>
                  <a:lnTo>
                    <a:pt x="724" y="463"/>
                  </a:lnTo>
                  <a:lnTo>
                    <a:pt x="833" y="157"/>
                  </a:lnTo>
                  <a:lnTo>
                    <a:pt x="836" y="157"/>
                  </a:lnTo>
                  <a:lnTo>
                    <a:pt x="937" y="423"/>
                  </a:lnTo>
                  <a:lnTo>
                    <a:pt x="698" y="566"/>
                  </a:lnTo>
                  <a:lnTo>
                    <a:pt x="980" y="566"/>
                  </a:lnTo>
                  <a:lnTo>
                    <a:pt x="1134" y="566"/>
                  </a:lnTo>
                  <a:lnTo>
                    <a:pt x="1148" y="566"/>
                  </a:lnTo>
                  <a:lnTo>
                    <a:pt x="1583" y="566"/>
                  </a:lnTo>
                  <a:lnTo>
                    <a:pt x="1583" y="437"/>
                  </a:lnTo>
                  <a:lnTo>
                    <a:pt x="1294" y="437"/>
                  </a:lnTo>
                  <a:lnTo>
                    <a:pt x="1294" y="0"/>
                  </a:lnTo>
                  <a:lnTo>
                    <a:pt x="1134"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2" name="Freeform 6"/>
            <p:cNvSpPr>
              <a:spLocks/>
            </p:cNvSpPr>
            <p:nvPr/>
          </p:nvSpPr>
          <p:spPr bwMode="gray">
            <a:xfrm>
              <a:off x="5359401" y="1371600"/>
              <a:ext cx="1728788" cy="898525"/>
            </a:xfrm>
            <a:custGeom>
              <a:avLst/>
              <a:gdLst>
                <a:gd name="T0" fmla="*/ 907 w 1089"/>
                <a:gd name="T1" fmla="*/ 0 h 566"/>
                <a:gd name="T2" fmla="*/ 784 w 1089"/>
                <a:gd name="T3" fmla="*/ 231 h 566"/>
                <a:gd name="T4" fmla="*/ 661 w 1089"/>
                <a:gd name="T5" fmla="*/ 0 h 566"/>
                <a:gd name="T6" fmla="*/ 0 w 1089"/>
                <a:gd name="T7" fmla="*/ 0 h 566"/>
                <a:gd name="T8" fmla="*/ 0 w 1089"/>
                <a:gd name="T9" fmla="*/ 566 h 566"/>
                <a:gd name="T10" fmla="*/ 502 w 1089"/>
                <a:gd name="T11" fmla="*/ 566 h 566"/>
                <a:gd name="T12" fmla="*/ 502 w 1089"/>
                <a:gd name="T13" fmla="*/ 437 h 566"/>
                <a:gd name="T14" fmla="*/ 161 w 1089"/>
                <a:gd name="T15" fmla="*/ 437 h 566"/>
                <a:gd name="T16" fmla="*/ 161 w 1089"/>
                <a:gd name="T17" fmla="*/ 330 h 566"/>
                <a:gd name="T18" fmla="*/ 464 w 1089"/>
                <a:gd name="T19" fmla="*/ 330 h 566"/>
                <a:gd name="T20" fmla="*/ 464 w 1089"/>
                <a:gd name="T21" fmla="*/ 216 h 566"/>
                <a:gd name="T22" fmla="*/ 161 w 1089"/>
                <a:gd name="T23" fmla="*/ 216 h 566"/>
                <a:gd name="T24" fmla="*/ 161 w 1089"/>
                <a:gd name="T25" fmla="*/ 119 h 566"/>
                <a:gd name="T26" fmla="*/ 493 w 1089"/>
                <a:gd name="T27" fmla="*/ 119 h 566"/>
                <a:gd name="T28" fmla="*/ 493 w 1089"/>
                <a:gd name="T29" fmla="*/ 24 h 566"/>
                <a:gd name="T30" fmla="*/ 703 w 1089"/>
                <a:gd name="T31" fmla="*/ 354 h 566"/>
                <a:gd name="T32" fmla="*/ 703 w 1089"/>
                <a:gd name="T33" fmla="*/ 566 h 566"/>
                <a:gd name="T34" fmla="*/ 864 w 1089"/>
                <a:gd name="T35" fmla="*/ 566 h 566"/>
                <a:gd name="T36" fmla="*/ 864 w 1089"/>
                <a:gd name="T37" fmla="*/ 354 h 566"/>
                <a:gd name="T38" fmla="*/ 1089 w 1089"/>
                <a:gd name="T39" fmla="*/ 0 h 566"/>
                <a:gd name="T40" fmla="*/ 907 w 1089"/>
                <a:gd name="T4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9" h="566">
                  <a:moveTo>
                    <a:pt x="907" y="0"/>
                  </a:moveTo>
                  <a:lnTo>
                    <a:pt x="784" y="231"/>
                  </a:lnTo>
                  <a:lnTo>
                    <a:pt x="661" y="0"/>
                  </a:lnTo>
                  <a:lnTo>
                    <a:pt x="0" y="0"/>
                  </a:lnTo>
                  <a:lnTo>
                    <a:pt x="0" y="566"/>
                  </a:lnTo>
                  <a:lnTo>
                    <a:pt x="502" y="566"/>
                  </a:lnTo>
                  <a:lnTo>
                    <a:pt x="502" y="437"/>
                  </a:lnTo>
                  <a:lnTo>
                    <a:pt x="161" y="437"/>
                  </a:lnTo>
                  <a:lnTo>
                    <a:pt x="161" y="330"/>
                  </a:lnTo>
                  <a:lnTo>
                    <a:pt x="464" y="330"/>
                  </a:lnTo>
                  <a:lnTo>
                    <a:pt x="464" y="216"/>
                  </a:lnTo>
                  <a:lnTo>
                    <a:pt x="161" y="216"/>
                  </a:lnTo>
                  <a:lnTo>
                    <a:pt x="161" y="119"/>
                  </a:lnTo>
                  <a:lnTo>
                    <a:pt x="493" y="119"/>
                  </a:lnTo>
                  <a:lnTo>
                    <a:pt x="493" y="24"/>
                  </a:lnTo>
                  <a:lnTo>
                    <a:pt x="703" y="354"/>
                  </a:lnTo>
                  <a:lnTo>
                    <a:pt x="703" y="566"/>
                  </a:lnTo>
                  <a:lnTo>
                    <a:pt x="864" y="566"/>
                  </a:lnTo>
                  <a:lnTo>
                    <a:pt x="864" y="354"/>
                  </a:lnTo>
                  <a:lnTo>
                    <a:pt x="1089" y="0"/>
                  </a:lnTo>
                  <a:lnTo>
                    <a:pt x="907"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7"/>
            <p:cNvSpPr>
              <a:spLocks/>
            </p:cNvSpPr>
            <p:nvPr/>
          </p:nvSpPr>
          <p:spPr bwMode="gray">
            <a:xfrm>
              <a:off x="3629026" y="2270125"/>
              <a:ext cx="1685925" cy="893763"/>
            </a:xfrm>
            <a:custGeom>
              <a:avLst/>
              <a:gdLst>
                <a:gd name="T0" fmla="*/ 773 w 1062"/>
                <a:gd name="T1" fmla="*/ 437 h 563"/>
                <a:gd name="T2" fmla="*/ 773 w 1062"/>
                <a:gd name="T3" fmla="*/ 0 h 563"/>
                <a:gd name="T4" fmla="*/ 613 w 1062"/>
                <a:gd name="T5" fmla="*/ 0 h 563"/>
                <a:gd name="T6" fmla="*/ 613 w 1062"/>
                <a:gd name="T7" fmla="*/ 530 h 563"/>
                <a:gd name="T8" fmla="*/ 395 w 1062"/>
                <a:gd name="T9" fmla="*/ 0 h 563"/>
                <a:gd name="T10" fmla="*/ 232 w 1062"/>
                <a:gd name="T11" fmla="*/ 0 h 563"/>
                <a:gd name="T12" fmla="*/ 0 w 1062"/>
                <a:gd name="T13" fmla="*/ 563 h 563"/>
                <a:gd name="T14" fmla="*/ 168 w 1062"/>
                <a:gd name="T15" fmla="*/ 563 h 563"/>
                <a:gd name="T16" fmla="*/ 449 w 1062"/>
                <a:gd name="T17" fmla="*/ 563 h 563"/>
                <a:gd name="T18" fmla="*/ 208 w 1062"/>
                <a:gd name="T19" fmla="*/ 420 h 563"/>
                <a:gd name="T20" fmla="*/ 312 w 1062"/>
                <a:gd name="T21" fmla="*/ 154 h 563"/>
                <a:gd name="T22" fmla="*/ 315 w 1062"/>
                <a:gd name="T23" fmla="*/ 154 h 563"/>
                <a:gd name="T24" fmla="*/ 421 w 1062"/>
                <a:gd name="T25" fmla="*/ 463 h 563"/>
                <a:gd name="T26" fmla="*/ 461 w 1062"/>
                <a:gd name="T27" fmla="*/ 563 h 563"/>
                <a:gd name="T28" fmla="*/ 613 w 1062"/>
                <a:gd name="T29" fmla="*/ 563 h 563"/>
                <a:gd name="T30" fmla="*/ 613 w 1062"/>
                <a:gd name="T31" fmla="*/ 563 h 563"/>
                <a:gd name="T32" fmla="*/ 1062 w 1062"/>
                <a:gd name="T33" fmla="*/ 563 h 563"/>
                <a:gd name="T34" fmla="*/ 1062 w 1062"/>
                <a:gd name="T35" fmla="*/ 437 h 563"/>
                <a:gd name="T36" fmla="*/ 773 w 1062"/>
                <a:gd name="T37" fmla="*/ 43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2" h="563">
                  <a:moveTo>
                    <a:pt x="773" y="437"/>
                  </a:moveTo>
                  <a:lnTo>
                    <a:pt x="773" y="0"/>
                  </a:lnTo>
                  <a:lnTo>
                    <a:pt x="613" y="0"/>
                  </a:lnTo>
                  <a:lnTo>
                    <a:pt x="613" y="530"/>
                  </a:lnTo>
                  <a:lnTo>
                    <a:pt x="395" y="0"/>
                  </a:lnTo>
                  <a:lnTo>
                    <a:pt x="232" y="0"/>
                  </a:lnTo>
                  <a:lnTo>
                    <a:pt x="0" y="563"/>
                  </a:lnTo>
                  <a:lnTo>
                    <a:pt x="168" y="563"/>
                  </a:lnTo>
                  <a:lnTo>
                    <a:pt x="449" y="563"/>
                  </a:lnTo>
                  <a:lnTo>
                    <a:pt x="208" y="420"/>
                  </a:lnTo>
                  <a:lnTo>
                    <a:pt x="312" y="154"/>
                  </a:lnTo>
                  <a:lnTo>
                    <a:pt x="315" y="154"/>
                  </a:lnTo>
                  <a:lnTo>
                    <a:pt x="421" y="463"/>
                  </a:lnTo>
                  <a:lnTo>
                    <a:pt x="461" y="563"/>
                  </a:lnTo>
                  <a:lnTo>
                    <a:pt x="613" y="563"/>
                  </a:lnTo>
                  <a:lnTo>
                    <a:pt x="613" y="563"/>
                  </a:lnTo>
                  <a:lnTo>
                    <a:pt x="1062" y="563"/>
                  </a:lnTo>
                  <a:lnTo>
                    <a:pt x="1062" y="437"/>
                  </a:lnTo>
                  <a:lnTo>
                    <a:pt x="773" y="437"/>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8"/>
            <p:cNvSpPr>
              <a:spLocks noEditPoints="1"/>
            </p:cNvSpPr>
            <p:nvPr/>
          </p:nvSpPr>
          <p:spPr bwMode="gray">
            <a:xfrm>
              <a:off x="5359401" y="2270125"/>
              <a:ext cx="901700" cy="893763"/>
            </a:xfrm>
            <a:custGeom>
              <a:avLst/>
              <a:gdLst>
                <a:gd name="T0" fmla="*/ 0 w 240"/>
                <a:gd name="T1" fmla="*/ 0 h 237"/>
                <a:gd name="T2" fmla="*/ 112 w 240"/>
                <a:gd name="T3" fmla="*/ 0 h 237"/>
                <a:gd name="T4" fmla="*/ 240 w 240"/>
                <a:gd name="T5" fmla="*/ 117 h 237"/>
                <a:gd name="T6" fmla="*/ 112 w 240"/>
                <a:gd name="T7" fmla="*/ 237 h 237"/>
                <a:gd name="T8" fmla="*/ 0 w 240"/>
                <a:gd name="T9" fmla="*/ 237 h 237"/>
                <a:gd name="T10" fmla="*/ 0 w 240"/>
                <a:gd name="T11" fmla="*/ 0 h 237"/>
                <a:gd name="T12" fmla="*/ 68 w 240"/>
                <a:gd name="T13" fmla="*/ 184 h 237"/>
                <a:gd name="T14" fmla="*/ 100 w 240"/>
                <a:gd name="T15" fmla="*/ 184 h 237"/>
                <a:gd name="T16" fmla="*/ 172 w 240"/>
                <a:gd name="T17" fmla="*/ 117 h 237"/>
                <a:gd name="T18" fmla="*/ 100 w 240"/>
                <a:gd name="T19" fmla="*/ 53 h 237"/>
                <a:gd name="T20" fmla="*/ 68 w 240"/>
                <a:gd name="T21" fmla="*/ 53 h 237"/>
                <a:gd name="T22" fmla="*/ 68 w 240"/>
                <a:gd name="T23" fmla="*/ 18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0" y="0"/>
                  </a:moveTo>
                  <a:cubicBezTo>
                    <a:pt x="112" y="0"/>
                    <a:pt x="112" y="0"/>
                    <a:pt x="112" y="0"/>
                  </a:cubicBezTo>
                  <a:cubicBezTo>
                    <a:pt x="192" y="0"/>
                    <a:pt x="240" y="44"/>
                    <a:pt x="240" y="117"/>
                  </a:cubicBezTo>
                  <a:cubicBezTo>
                    <a:pt x="240" y="195"/>
                    <a:pt x="191" y="237"/>
                    <a:pt x="112" y="237"/>
                  </a:cubicBezTo>
                  <a:cubicBezTo>
                    <a:pt x="0" y="237"/>
                    <a:pt x="0" y="237"/>
                    <a:pt x="0" y="237"/>
                  </a:cubicBezTo>
                  <a:lnTo>
                    <a:pt x="0" y="0"/>
                  </a:lnTo>
                  <a:close/>
                  <a:moveTo>
                    <a:pt x="68" y="184"/>
                  </a:moveTo>
                  <a:cubicBezTo>
                    <a:pt x="100" y="184"/>
                    <a:pt x="100" y="184"/>
                    <a:pt x="100" y="184"/>
                  </a:cubicBezTo>
                  <a:cubicBezTo>
                    <a:pt x="151" y="183"/>
                    <a:pt x="172" y="165"/>
                    <a:pt x="172" y="117"/>
                  </a:cubicBezTo>
                  <a:cubicBezTo>
                    <a:pt x="172" y="74"/>
                    <a:pt x="146" y="53"/>
                    <a:pt x="100" y="53"/>
                  </a:cubicBezTo>
                  <a:cubicBezTo>
                    <a:pt x="68" y="53"/>
                    <a:pt x="68" y="53"/>
                    <a:pt x="68" y="53"/>
                  </a:cubicBezTo>
                  <a:lnTo>
                    <a:pt x="68" y="184"/>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9"/>
            <p:cNvSpPr>
              <a:spLocks noEditPoints="1"/>
            </p:cNvSpPr>
            <p:nvPr/>
          </p:nvSpPr>
          <p:spPr bwMode="gray">
            <a:xfrm>
              <a:off x="6310313" y="2270125"/>
              <a:ext cx="874713" cy="893763"/>
            </a:xfrm>
            <a:custGeom>
              <a:avLst/>
              <a:gdLst>
                <a:gd name="T0" fmla="*/ 0 w 233"/>
                <a:gd name="T1" fmla="*/ 0 h 237"/>
                <a:gd name="T2" fmla="*/ 134 w 233"/>
                <a:gd name="T3" fmla="*/ 0 h 237"/>
                <a:gd name="T4" fmla="*/ 225 w 233"/>
                <a:gd name="T5" fmla="*/ 66 h 237"/>
                <a:gd name="T6" fmla="*/ 184 w 233"/>
                <a:gd name="T7" fmla="*/ 126 h 237"/>
                <a:gd name="T8" fmla="*/ 184 w 233"/>
                <a:gd name="T9" fmla="*/ 127 h 237"/>
                <a:gd name="T10" fmla="*/ 222 w 233"/>
                <a:gd name="T11" fmla="*/ 184 h 237"/>
                <a:gd name="T12" fmla="*/ 233 w 233"/>
                <a:gd name="T13" fmla="*/ 237 h 237"/>
                <a:gd name="T14" fmla="*/ 166 w 233"/>
                <a:gd name="T15" fmla="*/ 237 h 237"/>
                <a:gd name="T16" fmla="*/ 158 w 233"/>
                <a:gd name="T17" fmla="*/ 199 h 237"/>
                <a:gd name="T18" fmla="*/ 120 w 233"/>
                <a:gd name="T19" fmla="*/ 151 h 237"/>
                <a:gd name="T20" fmla="*/ 68 w 233"/>
                <a:gd name="T21" fmla="*/ 151 h 237"/>
                <a:gd name="T22" fmla="*/ 68 w 233"/>
                <a:gd name="T23" fmla="*/ 237 h 237"/>
                <a:gd name="T24" fmla="*/ 0 w 233"/>
                <a:gd name="T25" fmla="*/ 237 h 237"/>
                <a:gd name="T26" fmla="*/ 0 w 233"/>
                <a:gd name="T27" fmla="*/ 0 h 237"/>
                <a:gd name="T28" fmla="*/ 68 w 233"/>
                <a:gd name="T29" fmla="*/ 103 h 237"/>
                <a:gd name="T30" fmla="*/ 125 w 233"/>
                <a:gd name="T31" fmla="*/ 103 h 237"/>
                <a:gd name="T32" fmla="*/ 157 w 233"/>
                <a:gd name="T33" fmla="*/ 75 h 237"/>
                <a:gd name="T34" fmla="*/ 123 w 233"/>
                <a:gd name="T35" fmla="*/ 49 h 237"/>
                <a:gd name="T36" fmla="*/ 68 w 233"/>
                <a:gd name="T37" fmla="*/ 49 h 237"/>
                <a:gd name="T38" fmla="*/ 68 w 233"/>
                <a:gd name="T39" fmla="*/ 10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237">
                  <a:moveTo>
                    <a:pt x="0" y="0"/>
                  </a:moveTo>
                  <a:cubicBezTo>
                    <a:pt x="134" y="0"/>
                    <a:pt x="134" y="0"/>
                    <a:pt x="134" y="0"/>
                  </a:cubicBezTo>
                  <a:cubicBezTo>
                    <a:pt x="180" y="0"/>
                    <a:pt x="225" y="19"/>
                    <a:pt x="225" y="66"/>
                  </a:cubicBezTo>
                  <a:cubicBezTo>
                    <a:pt x="225" y="92"/>
                    <a:pt x="211" y="116"/>
                    <a:pt x="184" y="126"/>
                  </a:cubicBezTo>
                  <a:cubicBezTo>
                    <a:pt x="184" y="127"/>
                    <a:pt x="184" y="127"/>
                    <a:pt x="184" y="127"/>
                  </a:cubicBezTo>
                  <a:cubicBezTo>
                    <a:pt x="212" y="133"/>
                    <a:pt x="220" y="161"/>
                    <a:pt x="222" y="184"/>
                  </a:cubicBezTo>
                  <a:cubicBezTo>
                    <a:pt x="223" y="194"/>
                    <a:pt x="224" y="228"/>
                    <a:pt x="233" y="237"/>
                  </a:cubicBezTo>
                  <a:cubicBezTo>
                    <a:pt x="166" y="237"/>
                    <a:pt x="166" y="237"/>
                    <a:pt x="166" y="237"/>
                  </a:cubicBezTo>
                  <a:cubicBezTo>
                    <a:pt x="160" y="229"/>
                    <a:pt x="159" y="206"/>
                    <a:pt x="158" y="199"/>
                  </a:cubicBezTo>
                  <a:cubicBezTo>
                    <a:pt x="156" y="175"/>
                    <a:pt x="152" y="151"/>
                    <a:pt x="120" y="151"/>
                  </a:cubicBezTo>
                  <a:cubicBezTo>
                    <a:pt x="68" y="151"/>
                    <a:pt x="68" y="151"/>
                    <a:pt x="68" y="151"/>
                  </a:cubicBezTo>
                  <a:cubicBezTo>
                    <a:pt x="68" y="237"/>
                    <a:pt x="68" y="237"/>
                    <a:pt x="68" y="237"/>
                  </a:cubicBezTo>
                  <a:cubicBezTo>
                    <a:pt x="0" y="237"/>
                    <a:pt x="0" y="237"/>
                    <a:pt x="0" y="237"/>
                  </a:cubicBezTo>
                  <a:lnTo>
                    <a:pt x="0" y="0"/>
                  </a:lnTo>
                  <a:close/>
                  <a:moveTo>
                    <a:pt x="68" y="103"/>
                  </a:moveTo>
                  <a:cubicBezTo>
                    <a:pt x="125" y="103"/>
                    <a:pt x="125" y="103"/>
                    <a:pt x="125" y="103"/>
                  </a:cubicBezTo>
                  <a:cubicBezTo>
                    <a:pt x="146" y="103"/>
                    <a:pt x="157" y="93"/>
                    <a:pt x="157" y="75"/>
                  </a:cubicBezTo>
                  <a:cubicBezTo>
                    <a:pt x="157" y="57"/>
                    <a:pt x="142" y="49"/>
                    <a:pt x="123" y="49"/>
                  </a:cubicBezTo>
                  <a:cubicBezTo>
                    <a:pt x="68" y="49"/>
                    <a:pt x="68" y="49"/>
                    <a:pt x="68" y="49"/>
                  </a:cubicBezTo>
                  <a:lnTo>
                    <a:pt x="68" y="103"/>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6" name="Rectangle 10"/>
            <p:cNvSpPr>
              <a:spLocks noChangeArrowheads="1"/>
            </p:cNvSpPr>
            <p:nvPr/>
          </p:nvSpPr>
          <p:spPr bwMode="gray">
            <a:xfrm>
              <a:off x="7231063" y="2270125"/>
              <a:ext cx="254000" cy="893763"/>
            </a:xfrm>
            <a:prstGeom prst="rect">
              <a:avLst/>
            </a:pr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11"/>
            <p:cNvSpPr>
              <a:spLocks/>
            </p:cNvSpPr>
            <p:nvPr/>
          </p:nvSpPr>
          <p:spPr bwMode="gray">
            <a:xfrm>
              <a:off x="7542213" y="2270125"/>
              <a:ext cx="938213" cy="931863"/>
            </a:xfrm>
            <a:custGeom>
              <a:avLst/>
              <a:gdLst>
                <a:gd name="T0" fmla="*/ 181 w 250"/>
                <a:gd name="T1" fmla="*/ 89 h 247"/>
                <a:gd name="T2" fmla="*/ 129 w 250"/>
                <a:gd name="T3" fmla="*/ 53 h 247"/>
                <a:gd name="T4" fmla="*/ 68 w 250"/>
                <a:gd name="T5" fmla="*/ 123 h 247"/>
                <a:gd name="T6" fmla="*/ 129 w 250"/>
                <a:gd name="T7" fmla="*/ 194 h 247"/>
                <a:gd name="T8" fmla="*/ 181 w 250"/>
                <a:gd name="T9" fmla="*/ 150 h 247"/>
                <a:gd name="T10" fmla="*/ 250 w 250"/>
                <a:gd name="T11" fmla="*/ 150 h 247"/>
                <a:gd name="T12" fmla="*/ 130 w 250"/>
                <a:gd name="T13" fmla="*/ 247 h 247"/>
                <a:gd name="T14" fmla="*/ 0 w 250"/>
                <a:gd name="T15" fmla="*/ 123 h 247"/>
                <a:gd name="T16" fmla="*/ 130 w 250"/>
                <a:gd name="T17" fmla="*/ 0 h 247"/>
                <a:gd name="T18" fmla="*/ 250 w 250"/>
                <a:gd name="T19" fmla="*/ 89 h 247"/>
                <a:gd name="T20" fmla="*/ 181 w 250"/>
                <a:gd name="T21" fmla="*/ 8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47">
                  <a:moveTo>
                    <a:pt x="181" y="89"/>
                  </a:moveTo>
                  <a:cubicBezTo>
                    <a:pt x="178" y="65"/>
                    <a:pt x="157" y="53"/>
                    <a:pt x="129" y="53"/>
                  </a:cubicBezTo>
                  <a:cubicBezTo>
                    <a:pt x="85" y="53"/>
                    <a:pt x="68" y="88"/>
                    <a:pt x="68" y="123"/>
                  </a:cubicBezTo>
                  <a:cubicBezTo>
                    <a:pt x="68" y="159"/>
                    <a:pt x="85" y="194"/>
                    <a:pt x="129" y="194"/>
                  </a:cubicBezTo>
                  <a:cubicBezTo>
                    <a:pt x="161" y="194"/>
                    <a:pt x="179" y="177"/>
                    <a:pt x="181" y="150"/>
                  </a:cubicBezTo>
                  <a:cubicBezTo>
                    <a:pt x="250" y="150"/>
                    <a:pt x="250" y="150"/>
                    <a:pt x="250" y="150"/>
                  </a:cubicBezTo>
                  <a:cubicBezTo>
                    <a:pt x="246" y="211"/>
                    <a:pt x="196" y="247"/>
                    <a:pt x="130" y="247"/>
                  </a:cubicBezTo>
                  <a:cubicBezTo>
                    <a:pt x="51" y="247"/>
                    <a:pt x="0" y="192"/>
                    <a:pt x="0" y="123"/>
                  </a:cubicBezTo>
                  <a:cubicBezTo>
                    <a:pt x="0" y="54"/>
                    <a:pt x="51" y="0"/>
                    <a:pt x="130" y="0"/>
                  </a:cubicBezTo>
                  <a:cubicBezTo>
                    <a:pt x="187" y="0"/>
                    <a:pt x="248" y="32"/>
                    <a:pt x="250" y="89"/>
                  </a:cubicBezTo>
                  <a:lnTo>
                    <a:pt x="181" y="89"/>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12"/>
            <p:cNvSpPr>
              <a:spLocks/>
            </p:cNvSpPr>
            <p:nvPr/>
          </p:nvSpPr>
          <p:spPr bwMode="gray">
            <a:xfrm>
              <a:off x="8540751" y="2270125"/>
              <a:ext cx="849313" cy="893763"/>
            </a:xfrm>
            <a:custGeom>
              <a:avLst/>
              <a:gdLst>
                <a:gd name="T0" fmla="*/ 0 w 535"/>
                <a:gd name="T1" fmla="*/ 0 h 563"/>
                <a:gd name="T2" fmla="*/ 161 w 535"/>
                <a:gd name="T3" fmla="*/ 0 h 563"/>
                <a:gd name="T4" fmla="*/ 161 w 535"/>
                <a:gd name="T5" fmla="*/ 204 h 563"/>
                <a:gd name="T6" fmla="*/ 374 w 535"/>
                <a:gd name="T7" fmla="*/ 204 h 563"/>
                <a:gd name="T8" fmla="*/ 374 w 535"/>
                <a:gd name="T9" fmla="*/ 0 h 563"/>
                <a:gd name="T10" fmla="*/ 535 w 535"/>
                <a:gd name="T11" fmla="*/ 0 h 563"/>
                <a:gd name="T12" fmla="*/ 535 w 535"/>
                <a:gd name="T13" fmla="*/ 563 h 563"/>
                <a:gd name="T14" fmla="*/ 374 w 535"/>
                <a:gd name="T15" fmla="*/ 563 h 563"/>
                <a:gd name="T16" fmla="*/ 374 w 535"/>
                <a:gd name="T17" fmla="*/ 330 h 563"/>
                <a:gd name="T18" fmla="*/ 161 w 535"/>
                <a:gd name="T19" fmla="*/ 330 h 563"/>
                <a:gd name="T20" fmla="*/ 161 w 535"/>
                <a:gd name="T21" fmla="*/ 563 h 563"/>
                <a:gd name="T22" fmla="*/ 0 w 535"/>
                <a:gd name="T23" fmla="*/ 563 h 563"/>
                <a:gd name="T24" fmla="*/ 0 w 535"/>
                <a:gd name="T2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563">
                  <a:moveTo>
                    <a:pt x="0" y="0"/>
                  </a:moveTo>
                  <a:lnTo>
                    <a:pt x="161" y="0"/>
                  </a:lnTo>
                  <a:lnTo>
                    <a:pt x="161" y="204"/>
                  </a:lnTo>
                  <a:lnTo>
                    <a:pt x="374" y="204"/>
                  </a:lnTo>
                  <a:lnTo>
                    <a:pt x="374" y="0"/>
                  </a:lnTo>
                  <a:lnTo>
                    <a:pt x="535" y="0"/>
                  </a:lnTo>
                  <a:lnTo>
                    <a:pt x="535" y="563"/>
                  </a:lnTo>
                  <a:lnTo>
                    <a:pt x="374" y="563"/>
                  </a:lnTo>
                  <a:lnTo>
                    <a:pt x="374" y="330"/>
                  </a:lnTo>
                  <a:lnTo>
                    <a:pt x="161" y="330"/>
                  </a:lnTo>
                  <a:lnTo>
                    <a:pt x="161" y="563"/>
                  </a:lnTo>
                  <a:lnTo>
                    <a:pt x="0" y="563"/>
                  </a:lnTo>
                  <a:lnTo>
                    <a:pt x="0" y="0"/>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grpSp>
      <p:grpSp>
        <p:nvGrpSpPr>
          <p:cNvPr id="4" name="Group 3"/>
          <p:cNvGrpSpPr/>
          <p:nvPr/>
        </p:nvGrpSpPr>
        <p:grpSpPr>
          <a:xfrm>
            <a:off x="0" y="-1416"/>
            <a:ext cx="6566030" cy="3430416"/>
            <a:chOff x="0" y="-1416"/>
            <a:chExt cx="6566030" cy="3430416"/>
          </a:xfrm>
        </p:grpSpPr>
        <p:sp>
          <p:nvSpPr>
            <p:cNvPr id="21" name="Freeform 20"/>
            <p:cNvSpPr/>
            <p:nvPr/>
          </p:nvSpPr>
          <p:spPr>
            <a:xfrm>
              <a:off x="0" y="0"/>
              <a:ext cx="3429000" cy="3429000"/>
            </a:xfrm>
            <a:custGeom>
              <a:avLst/>
              <a:gdLst/>
              <a:ahLst/>
              <a:cxnLst/>
              <a:rect l="l" t="t" r="r" b="b"/>
              <a:pathLst>
                <a:path w="3429000" h="3429000">
                  <a:moveTo>
                    <a:pt x="0" y="0"/>
                  </a:moveTo>
                  <a:lnTo>
                    <a:pt x="3429000" y="0"/>
                  </a:lnTo>
                  <a:lnTo>
                    <a:pt x="0" y="3429000"/>
                  </a:lnTo>
                  <a:close/>
                </a:path>
              </a:pathLst>
            </a:custGeom>
            <a:solidFill>
              <a:srgbClr val="185C6A">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Rectangle 3"/>
            <p:cNvSpPr/>
            <p:nvPr/>
          </p:nvSpPr>
          <p:spPr>
            <a:xfrm>
              <a:off x="0" y="-1416"/>
              <a:ext cx="6566030" cy="1760345"/>
            </a:xfrm>
            <a:custGeom>
              <a:avLst/>
              <a:gdLst/>
              <a:ahLst/>
              <a:cxnLst/>
              <a:rect l="l" t="t" r="r" b="b"/>
              <a:pathLst>
                <a:path w="12188686" h="3270236">
                  <a:moveTo>
                    <a:pt x="0" y="0"/>
                  </a:moveTo>
                  <a:lnTo>
                    <a:pt x="12188686" y="0"/>
                  </a:lnTo>
                  <a:lnTo>
                    <a:pt x="0" y="3270236"/>
                  </a:lnTo>
                  <a:close/>
                </a:path>
              </a:pathLst>
            </a:custGeom>
            <a:solidFill>
              <a:srgbClr val="25899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3" name="Rectangle 3"/>
            <p:cNvSpPr/>
            <p:nvPr/>
          </p:nvSpPr>
          <p:spPr>
            <a:xfrm>
              <a:off x="0" y="0"/>
              <a:ext cx="3429000" cy="1758929"/>
            </a:xfrm>
            <a:custGeom>
              <a:avLst/>
              <a:gdLst/>
              <a:ahLst/>
              <a:cxnLst/>
              <a:rect l="l" t="t" r="r" b="b"/>
              <a:pathLst>
                <a:path w="3429000" h="1758929">
                  <a:moveTo>
                    <a:pt x="0" y="0"/>
                  </a:moveTo>
                  <a:lnTo>
                    <a:pt x="3429000" y="0"/>
                  </a:lnTo>
                  <a:lnTo>
                    <a:pt x="2281827" y="1147175"/>
                  </a:lnTo>
                  <a:lnTo>
                    <a:pt x="0" y="1758929"/>
                  </a:lnTo>
                  <a:close/>
                </a:path>
              </a:pathLst>
            </a:custGeom>
            <a:solidFill>
              <a:srgbClr val="185C6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58271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C7D14D1-90D4-4E8C-B47C-CDC396451115}" type="datetime1">
              <a:rPr lang="en-US" smtClean="0"/>
              <a:t>2/14/23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1D97EE88-343E-4AED-AB47-DC2FB3AECFCB}" type="slidenum">
              <a:rPr/>
              <a:pPr/>
              <a:t>‹#›</a:t>
            </a:fld>
            <a:endParaRPr/>
          </a:p>
        </p:txBody>
      </p:sp>
      <p:sp>
        <p:nvSpPr>
          <p:cNvPr id="7" name="Picture Placeholder 6"/>
          <p:cNvSpPr>
            <a:spLocks noGrp="1"/>
          </p:cNvSpPr>
          <p:nvPr>
            <p:ph type="pic" sz="quarter" idx="13"/>
          </p:nvPr>
        </p:nvSpPr>
        <p:spPr>
          <a:xfrm>
            <a:off x="-1" y="1524000"/>
            <a:ext cx="6039549" cy="3048000"/>
          </a:xfrm>
          <a:solidFill>
            <a:schemeClr val="bg1">
              <a:lumMod val="95000"/>
            </a:schemeClr>
          </a:solidFill>
        </p:spPr>
        <p:txBody>
          <a:bodyPr tIns="914400">
            <a:normAutofit/>
          </a:bodyPr>
          <a:lstStyle>
            <a:lvl1pPr marL="0" indent="0" algn="ctr">
              <a:buNone/>
              <a:defRPr sz="2000"/>
            </a:lvl1pPr>
          </a:lstStyle>
          <a:p>
            <a:r>
              <a:rPr lang="en-US"/>
              <a:t>Click icon to add picture</a:t>
            </a:r>
            <a:endParaRPr/>
          </a:p>
        </p:txBody>
      </p:sp>
      <p:sp>
        <p:nvSpPr>
          <p:cNvPr id="11" name="Text Placeholder 10"/>
          <p:cNvSpPr>
            <a:spLocks noGrp="1"/>
          </p:cNvSpPr>
          <p:nvPr>
            <p:ph type="body" sz="quarter" idx="15"/>
          </p:nvPr>
        </p:nvSpPr>
        <p:spPr>
          <a:xfrm>
            <a:off x="608013" y="4724400"/>
            <a:ext cx="5029199" cy="1295400"/>
          </a:xfrm>
        </p:spPr>
        <p:txBody>
          <a:bodyPr>
            <a:noAutofit/>
          </a:bodyPr>
          <a:lstStyle>
            <a:lvl1pPr marL="0" indent="0">
              <a:spcBef>
                <a:spcPts val="1200"/>
              </a:spcBef>
              <a:buFont typeface="Arial" panose="020B0604020202020204" pitchFamily="34" charset="0"/>
              <a:buNone/>
              <a:defRPr sz="2000"/>
            </a:lvl1pPr>
            <a:lvl2pPr marL="0" indent="0">
              <a:spcBef>
                <a:spcPts val="1200"/>
              </a:spcBef>
              <a:buFont typeface="Arial" panose="020B0604020202020204" pitchFamily="34" charset="0"/>
              <a:buNone/>
              <a:defRPr sz="1800"/>
            </a:lvl2pPr>
            <a:lvl3pPr marL="0" indent="0">
              <a:spcBef>
                <a:spcPts val="1200"/>
              </a:spcBef>
              <a:buFont typeface="Arial" panose="020B0604020202020204" pitchFamily="34" charset="0"/>
              <a:buNone/>
              <a:defRPr sz="1800"/>
            </a:lvl3pPr>
            <a:lvl4pPr marL="0" indent="0">
              <a:spcBef>
                <a:spcPts val="1200"/>
              </a:spcBef>
              <a:buFont typeface="Arial" panose="020B0604020202020204" pitchFamily="34" charset="0"/>
              <a:buNone/>
              <a:defRPr sz="1800"/>
            </a:lvl4pPr>
            <a:lvl5pPr marL="0" indent="0">
              <a:spcBef>
                <a:spcPts val="1200"/>
              </a:spcBef>
              <a:buFont typeface="Arial" panose="020B0604020202020204" pitchFamily="34" charset="0"/>
              <a:buNone/>
              <a:defRPr sz="1800"/>
            </a:lvl5pPr>
            <a:lvl6pPr marL="0" indent="0">
              <a:spcBef>
                <a:spcPts val="1200"/>
              </a:spcBef>
              <a:buFont typeface="Arial" panose="020B0604020202020204" pitchFamily="34" charset="0"/>
              <a:buNone/>
              <a:defRPr sz="1800"/>
            </a:lvl6pPr>
            <a:lvl7pPr marL="0" indent="0">
              <a:spcBef>
                <a:spcPts val="1200"/>
              </a:spcBef>
              <a:buFont typeface="Arial" panose="020B0604020202020204" pitchFamily="34" charset="0"/>
              <a:buNone/>
              <a:defRPr sz="1800"/>
            </a:lvl7pPr>
            <a:lvl8pPr marL="0" indent="0">
              <a:spcBef>
                <a:spcPts val="1200"/>
              </a:spcBef>
              <a:buFont typeface="Arial" panose="020B0604020202020204" pitchFamily="34" charset="0"/>
              <a:buNone/>
              <a:defRPr sz="1800"/>
            </a:lvl8pPr>
            <a:lvl9pPr marL="0" indent="0">
              <a:spcBef>
                <a:spcPts val="1200"/>
              </a:spcBef>
              <a:buFont typeface="Arial" panose="020B0604020202020204" pitchFamily="34" charset="0"/>
              <a:buNone/>
              <a:defRPr sz="1800"/>
            </a:lvl9pPr>
          </a:lstStyle>
          <a:p>
            <a:pPr lvl="0"/>
            <a:r>
              <a:rPr lang="en-US"/>
              <a:t>Edit Master text styles</a:t>
            </a:r>
          </a:p>
        </p:txBody>
      </p:sp>
      <p:sp>
        <p:nvSpPr>
          <p:cNvPr id="8" name="Picture Placeholder 6"/>
          <p:cNvSpPr>
            <a:spLocks noGrp="1"/>
          </p:cNvSpPr>
          <p:nvPr>
            <p:ph type="pic" sz="quarter" idx="14"/>
          </p:nvPr>
        </p:nvSpPr>
        <p:spPr>
          <a:xfrm>
            <a:off x="6149276" y="1524000"/>
            <a:ext cx="6039547" cy="3048000"/>
          </a:xfrm>
          <a:solidFill>
            <a:schemeClr val="bg1">
              <a:lumMod val="95000"/>
            </a:schemeClr>
          </a:solidFill>
        </p:spPr>
        <p:txBody>
          <a:bodyPr tIns="914400">
            <a:normAutofit/>
          </a:bodyPr>
          <a:lstStyle>
            <a:lvl1pPr marL="0" indent="0" algn="ctr">
              <a:buNone/>
              <a:defRPr sz="2000"/>
            </a:lvl1pPr>
          </a:lstStyle>
          <a:p>
            <a:r>
              <a:rPr lang="en-US"/>
              <a:t>Click icon to add picture</a:t>
            </a:r>
            <a:endParaRPr/>
          </a:p>
        </p:txBody>
      </p:sp>
      <p:sp>
        <p:nvSpPr>
          <p:cNvPr id="12" name="Text Placeholder 10"/>
          <p:cNvSpPr>
            <a:spLocks noGrp="1"/>
          </p:cNvSpPr>
          <p:nvPr>
            <p:ph type="body" sz="quarter" idx="16"/>
          </p:nvPr>
        </p:nvSpPr>
        <p:spPr>
          <a:xfrm>
            <a:off x="6550027" y="4724400"/>
            <a:ext cx="5029199" cy="1295400"/>
          </a:xfrm>
        </p:spPr>
        <p:txBody>
          <a:bodyPr>
            <a:noAutofit/>
          </a:bodyPr>
          <a:lstStyle>
            <a:lvl1pPr marL="0" indent="0">
              <a:spcBef>
                <a:spcPts val="1200"/>
              </a:spcBef>
              <a:buNone/>
              <a:defRPr sz="20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vl6pPr marL="0" indent="0">
              <a:spcBef>
                <a:spcPts val="1200"/>
              </a:spcBef>
              <a:buNone/>
              <a:defRPr sz="1800"/>
            </a:lvl6pPr>
            <a:lvl7pPr marL="0" indent="0">
              <a:spcBef>
                <a:spcPts val="1200"/>
              </a:spcBef>
              <a:buNone/>
              <a:defRPr sz="1800"/>
            </a:lvl7pPr>
            <a:lvl8pPr marL="0" indent="0">
              <a:spcBef>
                <a:spcPts val="1200"/>
              </a:spcBef>
              <a:buNone/>
              <a:defRPr sz="1800"/>
            </a:lvl8pPr>
            <a:lvl9pPr marL="0" indent="0">
              <a:spcBef>
                <a:spcPts val="1200"/>
              </a:spcBef>
              <a:buNone/>
              <a:defRPr sz="1800"/>
            </a:lvl9pPr>
          </a:lstStyle>
          <a:p>
            <a:pPr lvl="0"/>
            <a:r>
              <a:rPr lang="en-US"/>
              <a:t>Edit Master text styles</a:t>
            </a:r>
          </a:p>
        </p:txBody>
      </p:sp>
      <p:sp>
        <p:nvSpPr>
          <p:cNvPr id="14" name="Rectangle 13"/>
          <p:cNvSpPr/>
          <p:nvPr/>
        </p:nvSpPr>
        <p:spPr>
          <a:xfrm>
            <a:off x="12342811" y="0"/>
            <a:ext cx="1676400" cy="6858000"/>
          </a:xfrm>
          <a:prstGeom prst="rect">
            <a:avLst/>
          </a:prstGeom>
          <a:solidFill>
            <a:srgbClr val="165C7D"/>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tlCol="0" anchor="t"/>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1400" baseline="0">
                <a:solidFill>
                  <a:srgbClr val="FFFFFF"/>
                </a:solidFill>
              </a:rPr>
              <a:t>Delete any existing pictures then c</a:t>
            </a:r>
            <a:r>
              <a:rPr sz="1400">
                <a:solidFill>
                  <a:srgbClr val="FFFFFF"/>
                </a:solidFill>
              </a:rPr>
              <a:t>lick</a:t>
            </a:r>
            <a:r>
              <a:rPr sz="1400" baseline="0">
                <a:solidFill>
                  <a:srgbClr val="FFFFFF"/>
                </a:solidFill>
              </a:rPr>
              <a:t> the icon in the placeholder to add a different picture.</a:t>
            </a:r>
          </a:p>
          <a:p>
            <a:pPr algn="l">
              <a:spcBef>
                <a:spcPts val="1200"/>
              </a:spcBef>
            </a:pPr>
            <a:r>
              <a:rPr sz="1400" baseline="0">
                <a:solidFill>
                  <a:srgbClr val="FFFFFF"/>
                </a:solidFill>
              </a:rPr>
              <a:t>To reposition a picture within the placeholder:</a:t>
            </a:r>
          </a:p>
          <a:p>
            <a:pPr marL="166688" indent="-166688" algn="l">
              <a:buAutoNum type="arabicPeriod"/>
            </a:pPr>
            <a:r>
              <a:rPr sz="1400" baseline="0">
                <a:solidFill>
                  <a:srgbClr val="FFFFFF"/>
                </a:solidFill>
              </a:rPr>
              <a:t>Select the picture on the slide</a:t>
            </a:r>
          </a:p>
          <a:p>
            <a:pPr marL="166688" indent="-166688" algn="l">
              <a:buAutoNum type="arabicPeriod"/>
            </a:pPr>
            <a:r>
              <a:rPr sz="1400" baseline="0">
                <a:solidFill>
                  <a:srgbClr val="FFFFFF"/>
                </a:solidFill>
              </a:rPr>
              <a:t>Click the top of the Crop button on the Picture tab</a:t>
            </a:r>
          </a:p>
          <a:p>
            <a:pPr marL="166688" indent="-166688" algn="l">
              <a:buAutoNum type="arabicPeriod"/>
            </a:pPr>
            <a:r>
              <a:rPr sz="1400">
                <a:solidFill>
                  <a:srgbClr val="FFFFFF"/>
                </a:solidFill>
              </a:rPr>
              <a:t>Drag</a:t>
            </a:r>
            <a:r>
              <a:rPr sz="1400" baseline="0">
                <a:solidFill>
                  <a:srgbClr val="FFFFFF"/>
                </a:solidFill>
              </a:rPr>
              <a:t> the picture into position within the boundaries created by the crop handles</a:t>
            </a:r>
            <a:endParaRPr sz="1400">
              <a:solidFill>
                <a:srgbClr val="FFFFFF"/>
              </a:solidFill>
            </a:endParaRPr>
          </a:p>
        </p:txBody>
      </p:sp>
    </p:spTree>
    <p:extLst>
      <p:ext uri="{BB962C8B-B14F-4D97-AF65-F5344CB8AC3E}">
        <p14:creationId xmlns:p14="http://schemas.microsoft.com/office/powerpoint/2010/main" val="3375208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F4B620A-C333-4616-AF72-4B13E2410E14}" type="datetime1">
              <a:rPr lang="en-US" smtClean="0"/>
              <a:t>2/14/23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1D97EE88-343E-4AED-AB47-DC2FB3AECFCB}" type="slidenum">
              <a:rPr/>
              <a:pPr/>
              <a:t>‹#›</a:t>
            </a:fld>
            <a:endParaRPr/>
          </a:p>
        </p:txBody>
      </p:sp>
      <p:sp>
        <p:nvSpPr>
          <p:cNvPr id="7" name="Picture Placeholder 6"/>
          <p:cNvSpPr>
            <a:spLocks noGrp="1"/>
          </p:cNvSpPr>
          <p:nvPr>
            <p:ph type="pic" sz="quarter" idx="13"/>
          </p:nvPr>
        </p:nvSpPr>
        <p:spPr>
          <a:xfrm>
            <a:off x="0" y="1524000"/>
            <a:ext cx="3995928" cy="3048000"/>
          </a:xfrm>
          <a:solidFill>
            <a:schemeClr val="bg1">
              <a:lumMod val="95000"/>
            </a:schemeClr>
          </a:solidFill>
        </p:spPr>
        <p:txBody>
          <a:bodyPr tIns="914400">
            <a:normAutofit/>
          </a:bodyPr>
          <a:lstStyle>
            <a:lvl1pPr marL="0" indent="0" algn="ctr">
              <a:buNone/>
              <a:defRPr sz="2000"/>
            </a:lvl1pPr>
          </a:lstStyle>
          <a:p>
            <a:r>
              <a:rPr lang="en-US"/>
              <a:t>Click icon to add picture</a:t>
            </a:r>
            <a:endParaRPr/>
          </a:p>
        </p:txBody>
      </p:sp>
      <p:sp>
        <p:nvSpPr>
          <p:cNvPr id="11" name="Text Placeholder 10"/>
          <p:cNvSpPr>
            <a:spLocks noGrp="1"/>
          </p:cNvSpPr>
          <p:nvPr>
            <p:ph type="body" sz="quarter" idx="15"/>
          </p:nvPr>
        </p:nvSpPr>
        <p:spPr>
          <a:xfrm>
            <a:off x="608012" y="4724400"/>
            <a:ext cx="3200400" cy="1295400"/>
          </a:xfrm>
        </p:spPr>
        <p:txBody>
          <a:bodyPr>
            <a:noAutofit/>
          </a:bodyPr>
          <a:lstStyle>
            <a:lvl1pPr marL="0" indent="0">
              <a:spcBef>
                <a:spcPts val="1200"/>
              </a:spcBef>
              <a:buNone/>
              <a:defRPr sz="20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vl6pPr marL="0" indent="0">
              <a:spcBef>
                <a:spcPts val="1200"/>
              </a:spcBef>
              <a:buNone/>
              <a:defRPr sz="1800"/>
            </a:lvl6pPr>
            <a:lvl7pPr marL="0" indent="0">
              <a:spcBef>
                <a:spcPts val="1200"/>
              </a:spcBef>
              <a:buNone/>
              <a:defRPr sz="1800"/>
            </a:lvl7pPr>
            <a:lvl8pPr marL="0" indent="0">
              <a:spcBef>
                <a:spcPts val="1200"/>
              </a:spcBef>
              <a:buNone/>
              <a:defRPr sz="1800"/>
            </a:lvl8pPr>
            <a:lvl9pPr marL="0" indent="0">
              <a:spcBef>
                <a:spcPts val="1200"/>
              </a:spcBef>
              <a:buNone/>
              <a:defRPr sz="1800"/>
            </a:lvl9pPr>
          </a:lstStyle>
          <a:p>
            <a:pPr lvl="0"/>
            <a:r>
              <a:rPr lang="en-US"/>
              <a:t>Edit Master text styles</a:t>
            </a:r>
          </a:p>
        </p:txBody>
      </p:sp>
      <p:sp>
        <p:nvSpPr>
          <p:cNvPr id="8" name="Picture Placeholder 6"/>
          <p:cNvSpPr>
            <a:spLocks noGrp="1"/>
          </p:cNvSpPr>
          <p:nvPr>
            <p:ph type="pic" sz="quarter" idx="14"/>
          </p:nvPr>
        </p:nvSpPr>
        <p:spPr>
          <a:xfrm>
            <a:off x="4096448" y="1524000"/>
            <a:ext cx="3995928" cy="3048000"/>
          </a:xfrm>
          <a:solidFill>
            <a:schemeClr val="bg1">
              <a:lumMod val="95000"/>
            </a:schemeClr>
          </a:solidFill>
        </p:spPr>
        <p:txBody>
          <a:bodyPr tIns="914400">
            <a:normAutofit/>
          </a:bodyPr>
          <a:lstStyle>
            <a:lvl1pPr marL="0" indent="0" algn="ctr">
              <a:buNone/>
              <a:defRPr sz="2000"/>
            </a:lvl1pPr>
          </a:lstStyle>
          <a:p>
            <a:r>
              <a:rPr lang="en-US"/>
              <a:t>Click icon to add picture</a:t>
            </a:r>
            <a:endParaRPr/>
          </a:p>
        </p:txBody>
      </p:sp>
      <p:sp>
        <p:nvSpPr>
          <p:cNvPr id="12" name="Text Placeholder 10"/>
          <p:cNvSpPr>
            <a:spLocks noGrp="1"/>
          </p:cNvSpPr>
          <p:nvPr>
            <p:ph type="body" sz="quarter" idx="16"/>
          </p:nvPr>
        </p:nvSpPr>
        <p:spPr>
          <a:xfrm>
            <a:off x="4494213" y="4724400"/>
            <a:ext cx="3200400" cy="1295400"/>
          </a:xfrm>
        </p:spPr>
        <p:txBody>
          <a:bodyPr>
            <a:noAutofit/>
          </a:bodyPr>
          <a:lstStyle>
            <a:lvl1pPr marL="0" indent="0">
              <a:spcBef>
                <a:spcPts val="1200"/>
              </a:spcBef>
              <a:buNone/>
              <a:defRPr sz="20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vl6pPr marL="0" indent="0">
              <a:spcBef>
                <a:spcPts val="1200"/>
              </a:spcBef>
              <a:buNone/>
              <a:defRPr sz="1800"/>
            </a:lvl6pPr>
            <a:lvl7pPr marL="0" indent="0">
              <a:spcBef>
                <a:spcPts val="1200"/>
              </a:spcBef>
              <a:buNone/>
              <a:defRPr sz="1800"/>
            </a:lvl7pPr>
            <a:lvl8pPr marL="0" indent="0">
              <a:spcBef>
                <a:spcPts val="1200"/>
              </a:spcBef>
              <a:buNone/>
              <a:defRPr sz="1800"/>
            </a:lvl8pPr>
            <a:lvl9pPr marL="0" indent="0">
              <a:spcBef>
                <a:spcPts val="1200"/>
              </a:spcBef>
              <a:buNone/>
              <a:defRPr sz="1800"/>
            </a:lvl9pPr>
          </a:lstStyle>
          <a:p>
            <a:pPr lvl="0"/>
            <a:r>
              <a:rPr lang="en-US"/>
              <a:t>Edit Master text styles</a:t>
            </a:r>
          </a:p>
        </p:txBody>
      </p:sp>
      <p:sp>
        <p:nvSpPr>
          <p:cNvPr id="10" name="Picture Placeholder 6"/>
          <p:cNvSpPr>
            <a:spLocks noGrp="1"/>
          </p:cNvSpPr>
          <p:nvPr>
            <p:ph type="pic" sz="quarter" idx="17"/>
          </p:nvPr>
        </p:nvSpPr>
        <p:spPr>
          <a:xfrm>
            <a:off x="8192897" y="1524000"/>
            <a:ext cx="3995928" cy="3048000"/>
          </a:xfrm>
          <a:solidFill>
            <a:schemeClr val="bg1">
              <a:lumMod val="95000"/>
            </a:schemeClr>
          </a:solidFill>
        </p:spPr>
        <p:txBody>
          <a:bodyPr tIns="914400">
            <a:normAutofit/>
          </a:bodyPr>
          <a:lstStyle>
            <a:lvl1pPr marL="0" indent="0" algn="ctr">
              <a:buNone/>
              <a:defRPr sz="2000"/>
            </a:lvl1pPr>
          </a:lstStyle>
          <a:p>
            <a:r>
              <a:rPr lang="en-US"/>
              <a:t>Click icon to add picture</a:t>
            </a:r>
            <a:endParaRPr/>
          </a:p>
        </p:txBody>
      </p:sp>
      <p:sp>
        <p:nvSpPr>
          <p:cNvPr id="13" name="Text Placeholder 10"/>
          <p:cNvSpPr>
            <a:spLocks noGrp="1"/>
          </p:cNvSpPr>
          <p:nvPr>
            <p:ph type="body" sz="quarter" idx="18"/>
          </p:nvPr>
        </p:nvSpPr>
        <p:spPr>
          <a:xfrm>
            <a:off x="8532812" y="4724400"/>
            <a:ext cx="3200400" cy="1295400"/>
          </a:xfrm>
        </p:spPr>
        <p:txBody>
          <a:bodyPr>
            <a:noAutofit/>
          </a:bodyPr>
          <a:lstStyle>
            <a:lvl1pPr marL="0" indent="0">
              <a:spcBef>
                <a:spcPts val="1200"/>
              </a:spcBef>
              <a:buNone/>
              <a:defRPr sz="20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vl6pPr marL="0" indent="0">
              <a:spcBef>
                <a:spcPts val="1200"/>
              </a:spcBef>
              <a:buNone/>
              <a:defRPr sz="1800"/>
            </a:lvl6pPr>
            <a:lvl7pPr marL="0" indent="0">
              <a:spcBef>
                <a:spcPts val="1200"/>
              </a:spcBef>
              <a:buNone/>
              <a:defRPr sz="1800"/>
            </a:lvl7pPr>
            <a:lvl8pPr marL="0" indent="0">
              <a:spcBef>
                <a:spcPts val="1200"/>
              </a:spcBef>
              <a:buNone/>
              <a:defRPr sz="1800"/>
            </a:lvl8pPr>
            <a:lvl9pPr marL="0" indent="0">
              <a:spcBef>
                <a:spcPts val="1200"/>
              </a:spcBef>
              <a:buNone/>
              <a:defRPr sz="1800"/>
            </a:lvl9pPr>
          </a:lstStyle>
          <a:p>
            <a:pPr lvl="0"/>
            <a:r>
              <a:rPr lang="en-US"/>
              <a:t>Edit Master text styles</a:t>
            </a:r>
          </a:p>
        </p:txBody>
      </p:sp>
      <p:sp>
        <p:nvSpPr>
          <p:cNvPr id="15" name="Rectangle 14"/>
          <p:cNvSpPr/>
          <p:nvPr/>
        </p:nvSpPr>
        <p:spPr>
          <a:xfrm>
            <a:off x="12342811" y="0"/>
            <a:ext cx="1676400" cy="6858000"/>
          </a:xfrm>
          <a:prstGeom prst="rect">
            <a:avLst/>
          </a:prstGeom>
          <a:solidFill>
            <a:srgbClr val="165C7D"/>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tlCol="0" anchor="t"/>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1400" baseline="0">
                <a:solidFill>
                  <a:srgbClr val="FFFFFF"/>
                </a:solidFill>
              </a:rPr>
              <a:t>Delete any existing pictures then c</a:t>
            </a:r>
            <a:r>
              <a:rPr sz="1400">
                <a:solidFill>
                  <a:srgbClr val="FFFFFF"/>
                </a:solidFill>
              </a:rPr>
              <a:t>lick</a:t>
            </a:r>
            <a:r>
              <a:rPr sz="1400" baseline="0">
                <a:solidFill>
                  <a:srgbClr val="FFFFFF"/>
                </a:solidFill>
              </a:rPr>
              <a:t> the icon in the placeholder to add a different picture.</a:t>
            </a:r>
          </a:p>
          <a:p>
            <a:pPr algn="l">
              <a:spcBef>
                <a:spcPts val="1200"/>
              </a:spcBef>
            </a:pPr>
            <a:r>
              <a:rPr sz="1400" baseline="0">
                <a:solidFill>
                  <a:srgbClr val="FFFFFF"/>
                </a:solidFill>
              </a:rPr>
              <a:t>To reposition a picture within the placeholder:</a:t>
            </a:r>
          </a:p>
          <a:p>
            <a:pPr marL="166688" indent="-166688" algn="l">
              <a:buAutoNum type="arabicPeriod"/>
            </a:pPr>
            <a:r>
              <a:rPr sz="1400" baseline="0">
                <a:solidFill>
                  <a:srgbClr val="FFFFFF"/>
                </a:solidFill>
              </a:rPr>
              <a:t>Select the picture on the slide</a:t>
            </a:r>
          </a:p>
          <a:p>
            <a:pPr marL="166688" indent="-166688" algn="l">
              <a:buAutoNum type="arabicPeriod"/>
            </a:pPr>
            <a:r>
              <a:rPr sz="1400" baseline="0">
                <a:solidFill>
                  <a:srgbClr val="FFFFFF"/>
                </a:solidFill>
              </a:rPr>
              <a:t>Click the top of the Crop button on the Picture tab</a:t>
            </a:r>
          </a:p>
          <a:p>
            <a:pPr marL="166688" indent="-166688" algn="l">
              <a:buAutoNum type="arabicPeriod"/>
            </a:pPr>
            <a:r>
              <a:rPr sz="1400">
                <a:solidFill>
                  <a:srgbClr val="FFFFFF"/>
                </a:solidFill>
              </a:rPr>
              <a:t>Drag</a:t>
            </a:r>
            <a:r>
              <a:rPr sz="1400" baseline="0">
                <a:solidFill>
                  <a:srgbClr val="FFFFFF"/>
                </a:solidFill>
              </a:rPr>
              <a:t> the picture into position within the boundaries created by the crop handles</a:t>
            </a:r>
            <a:endParaRPr sz="1400">
              <a:solidFill>
                <a:srgbClr val="FFFFFF"/>
              </a:solidFill>
            </a:endParaRPr>
          </a:p>
        </p:txBody>
      </p:sp>
    </p:spTree>
    <p:extLst>
      <p:ext uri="{BB962C8B-B14F-4D97-AF65-F5344CB8AC3E}">
        <p14:creationId xmlns:p14="http://schemas.microsoft.com/office/powerpoint/2010/main" val="1032696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grpSp>
        <p:nvGrpSpPr>
          <p:cNvPr id="6" name="Group 5"/>
          <p:cNvGrpSpPr/>
          <p:nvPr/>
        </p:nvGrpSpPr>
        <p:grpSpPr>
          <a:xfrm>
            <a:off x="2266950" y="4069180"/>
            <a:ext cx="9925049" cy="2788820"/>
            <a:chOff x="609166" y="3603362"/>
            <a:chExt cx="11582833" cy="3254638"/>
          </a:xfrm>
        </p:grpSpPr>
        <p:sp>
          <p:nvSpPr>
            <p:cNvPr id="7" name="Freeform 6"/>
            <p:cNvSpPr/>
            <p:nvPr/>
          </p:nvSpPr>
          <p:spPr>
            <a:xfrm flipH="1">
              <a:off x="609166" y="3603362"/>
              <a:ext cx="11579659" cy="3254638"/>
            </a:xfrm>
            <a:custGeom>
              <a:avLst/>
              <a:gdLst/>
              <a:ahLst/>
              <a:cxnLst/>
              <a:rect l="l" t="t" r="r" b="b"/>
              <a:pathLst>
                <a:path w="11579659" h="3254638">
                  <a:moveTo>
                    <a:pt x="0" y="0"/>
                  </a:moveTo>
                  <a:lnTo>
                    <a:pt x="0" y="3254638"/>
                  </a:lnTo>
                  <a:lnTo>
                    <a:pt x="11579659" y="3254638"/>
                  </a:lnTo>
                  <a:close/>
                </a:path>
              </a:pathLst>
            </a:custGeom>
            <a:solidFill>
              <a:srgbClr val="25899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Freeform 7"/>
            <p:cNvSpPr/>
            <p:nvPr/>
          </p:nvSpPr>
          <p:spPr>
            <a:xfrm flipH="1">
              <a:off x="3808410" y="3714750"/>
              <a:ext cx="8383589" cy="3143250"/>
            </a:xfrm>
            <a:custGeom>
              <a:avLst/>
              <a:gdLst/>
              <a:ahLst/>
              <a:cxnLst/>
              <a:rect l="l" t="t" r="r" b="b"/>
              <a:pathLst>
                <a:path w="7859346" h="3005044">
                  <a:moveTo>
                    <a:pt x="0" y="0"/>
                  </a:moveTo>
                  <a:lnTo>
                    <a:pt x="7859346" y="3005044"/>
                  </a:lnTo>
                  <a:lnTo>
                    <a:pt x="0" y="3005044"/>
                  </a:lnTo>
                  <a:close/>
                </a:path>
              </a:pathLst>
            </a:custGeom>
            <a:solidFill>
              <a:srgbClr val="25899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Freeform 8"/>
            <p:cNvSpPr/>
            <p:nvPr/>
          </p:nvSpPr>
          <p:spPr>
            <a:xfrm>
              <a:off x="7527094" y="3886200"/>
              <a:ext cx="4661730" cy="2971800"/>
            </a:xfrm>
            <a:custGeom>
              <a:avLst/>
              <a:gdLst/>
              <a:ahLst/>
              <a:cxnLst/>
              <a:rect l="l" t="t" r="r" b="b"/>
              <a:pathLst>
                <a:path w="6362800" h="3187700">
                  <a:moveTo>
                    <a:pt x="6362800" y="0"/>
                  </a:moveTo>
                  <a:lnTo>
                    <a:pt x="6362800" y="3187700"/>
                  </a:lnTo>
                  <a:lnTo>
                    <a:pt x="0" y="3187700"/>
                  </a:lnTo>
                  <a:close/>
                </a:path>
              </a:pathLst>
            </a:custGeom>
            <a:solidFill>
              <a:srgbClr val="258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pic>
        <p:nvPicPr>
          <p:cNvPr id="1031"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41437" y="1295400"/>
            <a:ext cx="71437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13"/>
          <p:cNvSpPr>
            <a:spLocks noGrp="1"/>
          </p:cNvSpPr>
          <p:nvPr>
            <p:ph type="body" sz="quarter" idx="10" hasCustomPrompt="1"/>
          </p:nvPr>
        </p:nvSpPr>
        <p:spPr>
          <a:xfrm>
            <a:off x="2070892" y="1466850"/>
            <a:ext cx="8047039" cy="2190750"/>
          </a:xfrm>
        </p:spPr>
        <p:txBody>
          <a:bodyPr>
            <a:noAutofit/>
          </a:bodyPr>
          <a:lstStyle>
            <a:lvl1pPr marL="0" indent="0">
              <a:lnSpc>
                <a:spcPct val="100000"/>
              </a:lnSpc>
              <a:spcBef>
                <a:spcPts val="0"/>
              </a:spcBef>
              <a:buNone/>
              <a:defRPr sz="4000">
                <a:latin typeface="+mn-lt"/>
              </a:defRPr>
            </a:lvl1pPr>
            <a:lvl2pPr marL="0" indent="0">
              <a:lnSpc>
                <a:spcPct val="100000"/>
              </a:lnSpc>
              <a:spcBef>
                <a:spcPts val="0"/>
              </a:spcBef>
              <a:buNone/>
              <a:defRPr sz="4000"/>
            </a:lvl2pPr>
            <a:lvl3pPr marL="0" indent="0">
              <a:lnSpc>
                <a:spcPct val="100000"/>
              </a:lnSpc>
              <a:spcBef>
                <a:spcPts val="0"/>
              </a:spcBef>
              <a:buNone/>
              <a:defRPr sz="4000"/>
            </a:lvl3pPr>
            <a:lvl4pPr marL="0" indent="0">
              <a:lnSpc>
                <a:spcPct val="100000"/>
              </a:lnSpc>
              <a:spcBef>
                <a:spcPts val="0"/>
              </a:spcBef>
              <a:buNone/>
              <a:defRPr sz="4000"/>
            </a:lvl4pPr>
            <a:lvl5pPr marL="0" indent="0">
              <a:lnSpc>
                <a:spcPct val="100000"/>
              </a:lnSpc>
              <a:spcBef>
                <a:spcPts val="0"/>
              </a:spcBef>
              <a:buNone/>
              <a:defRPr sz="4000"/>
            </a:lvl5pPr>
            <a:lvl6pPr marL="0" indent="0">
              <a:lnSpc>
                <a:spcPct val="100000"/>
              </a:lnSpc>
              <a:spcBef>
                <a:spcPts val="0"/>
              </a:spcBef>
              <a:buNone/>
              <a:defRPr sz="4000"/>
            </a:lvl6pPr>
            <a:lvl7pPr marL="0" indent="0">
              <a:lnSpc>
                <a:spcPct val="100000"/>
              </a:lnSpc>
              <a:spcBef>
                <a:spcPts val="0"/>
              </a:spcBef>
              <a:buNone/>
              <a:defRPr sz="4000"/>
            </a:lvl7pPr>
            <a:lvl8pPr marL="0" indent="0">
              <a:lnSpc>
                <a:spcPct val="100000"/>
              </a:lnSpc>
              <a:spcBef>
                <a:spcPts val="0"/>
              </a:spcBef>
              <a:buNone/>
              <a:defRPr sz="4000"/>
            </a:lvl8pPr>
            <a:lvl9pPr marL="0" indent="0">
              <a:lnSpc>
                <a:spcPct val="100000"/>
              </a:lnSpc>
              <a:spcBef>
                <a:spcPts val="0"/>
              </a:spcBef>
              <a:buNone/>
              <a:defRPr sz="4000"/>
            </a:lvl9pPr>
          </a:lstStyle>
          <a:p>
            <a:pPr lvl="0"/>
            <a:r>
              <a:rPr sz="4000" b="0"/>
              <a:t>This is a sample quote slide. Type a brief quotation inside this textbox. Add a close quote mark at the end of text.”</a:t>
            </a:r>
            <a:endParaRPr/>
          </a:p>
        </p:txBody>
      </p:sp>
      <p:sp>
        <p:nvSpPr>
          <p:cNvPr id="16" name="Text Placeholder 15"/>
          <p:cNvSpPr>
            <a:spLocks noGrp="1"/>
          </p:cNvSpPr>
          <p:nvPr>
            <p:ph type="body" sz="quarter" idx="11" hasCustomPrompt="1"/>
          </p:nvPr>
        </p:nvSpPr>
        <p:spPr>
          <a:xfrm>
            <a:off x="2070892" y="3676650"/>
            <a:ext cx="8046720" cy="895350"/>
          </a:xfrm>
        </p:spPr>
        <p:txBody>
          <a:bodyPr>
            <a:noAutofit/>
          </a:bodyPr>
          <a:lstStyle>
            <a:lvl1pPr marL="0" indent="0">
              <a:lnSpc>
                <a:spcPct val="100000"/>
              </a:lnSpc>
              <a:spcBef>
                <a:spcPts val="0"/>
              </a:spcBef>
              <a:buNone/>
              <a:defRPr sz="2400" baseline="0"/>
            </a:lvl1pPr>
            <a:lvl2pPr marL="0" indent="0">
              <a:lnSpc>
                <a:spcPct val="100000"/>
              </a:lnSpc>
              <a:spcBef>
                <a:spcPts val="0"/>
              </a:spcBef>
              <a:buNone/>
              <a:defRPr sz="2000"/>
            </a:lvl2pPr>
            <a:lvl3pPr marL="0" indent="0">
              <a:spcBef>
                <a:spcPts val="0"/>
              </a:spcBef>
              <a:buNone/>
              <a:defRPr sz="2000"/>
            </a:lvl3pPr>
            <a:lvl4pPr marL="0" indent="0">
              <a:spcBef>
                <a:spcPts val="0"/>
              </a:spcBef>
              <a:buNone/>
              <a:defRPr sz="2000"/>
            </a:lvl4pPr>
            <a:lvl5pPr marL="0" indent="0">
              <a:spcBef>
                <a:spcPts val="0"/>
              </a:spcBef>
              <a:buNone/>
              <a:defRPr sz="2000"/>
            </a:lvl5pPr>
            <a:lvl6pPr marL="0" indent="0">
              <a:spcBef>
                <a:spcPts val="0"/>
              </a:spcBef>
              <a:buNone/>
              <a:defRPr sz="2000"/>
            </a:lvl6pPr>
            <a:lvl7pPr marL="0" indent="0">
              <a:spcBef>
                <a:spcPts val="0"/>
              </a:spcBef>
              <a:buNone/>
              <a:defRPr sz="2000"/>
            </a:lvl7pPr>
            <a:lvl8pPr marL="0" indent="0">
              <a:spcBef>
                <a:spcPts val="0"/>
              </a:spcBef>
              <a:buNone/>
              <a:defRPr sz="2000"/>
            </a:lvl8pPr>
            <a:lvl9pPr marL="0" indent="0">
              <a:spcBef>
                <a:spcPts val="0"/>
              </a:spcBef>
              <a:buNone/>
              <a:defRPr sz="2000"/>
            </a:lvl9pPr>
          </a:lstStyle>
          <a:p>
            <a:pPr lvl="0"/>
            <a:r>
              <a:t>Name of person quoted</a:t>
            </a:r>
          </a:p>
          <a:p>
            <a:pPr lvl="1"/>
            <a:r>
              <a:t>Company, date, etc.</a:t>
            </a:r>
          </a:p>
        </p:txBody>
      </p:sp>
    </p:spTree>
    <p:extLst>
      <p:ext uri="{BB962C8B-B14F-4D97-AF65-F5344CB8AC3E}">
        <p14:creationId xmlns:p14="http://schemas.microsoft.com/office/powerpoint/2010/main" val="1493352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609441" y="1523999"/>
            <a:ext cx="5385514" cy="685800"/>
          </a:xfrm>
        </p:spPr>
        <p:txBody>
          <a:bodyPr anchor="b">
            <a:noAutofit/>
          </a:bodyPr>
          <a:lstStyle>
            <a:lvl1pPr marL="0" indent="0">
              <a:spcBef>
                <a:spcPts val="0"/>
              </a:spcBef>
              <a:buNone/>
              <a:defRPr sz="2800" b="0">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441" y="2362200"/>
            <a:ext cx="5385514" cy="3657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523999"/>
            <a:ext cx="5387630" cy="685800"/>
          </a:xfrm>
        </p:spPr>
        <p:txBody>
          <a:bodyPr anchor="b">
            <a:noAutofit/>
          </a:bodyPr>
          <a:lstStyle>
            <a:lvl1pPr marL="0" indent="0">
              <a:spcBef>
                <a:spcPts val="0"/>
              </a:spcBef>
              <a:buNone/>
              <a:defRPr sz="2800" b="0">
                <a:solidFill>
                  <a:schemeClr val="bg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4" y="2359153"/>
            <a:ext cx="5387630" cy="3660648"/>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2CC4F27-8C4F-4461-807F-6FCD1C92B6AB}" type="datetime1">
              <a:rPr lang="en-US" smtClean="0"/>
              <a:t>2/14/23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1D97EE88-343E-4AED-AB47-DC2FB3AECFCB}" type="slidenum">
              <a:rPr/>
              <a:t>‹#›</a:t>
            </a:fld>
            <a:endParaRPr/>
          </a:p>
        </p:txBody>
      </p:sp>
    </p:spTree>
    <p:extLst>
      <p:ext uri="{BB962C8B-B14F-4D97-AF65-F5344CB8AC3E}">
        <p14:creationId xmlns:p14="http://schemas.microsoft.com/office/powerpoint/2010/main" val="4118463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with Background Picture">
    <p:bg>
      <p:bgRef idx="1001">
        <a:schemeClr val="bg1"/>
      </p:bgRef>
    </p:bg>
    <p:spTree>
      <p:nvGrpSpPr>
        <p:cNvPr id="1" name=""/>
        <p:cNvGrpSpPr/>
        <p:nvPr/>
      </p:nvGrpSpPr>
      <p:grpSpPr>
        <a:xfrm>
          <a:off x="0" y="0"/>
          <a:ext cx="0" cy="0"/>
          <a:chOff x="0" y="0"/>
          <a:chExt cx="0" cy="0"/>
        </a:xfrm>
      </p:grpSpPr>
      <p:grpSp>
        <p:nvGrpSpPr>
          <p:cNvPr id="28" name="Group 27"/>
          <p:cNvGrpSpPr/>
          <p:nvPr/>
        </p:nvGrpSpPr>
        <p:grpSpPr>
          <a:xfrm>
            <a:off x="12318048" y="0"/>
            <a:ext cx="1676400" cy="6858000"/>
            <a:chOff x="9262872" y="0"/>
            <a:chExt cx="1676400" cy="6858000"/>
          </a:xfrm>
        </p:grpSpPr>
        <p:sp>
          <p:nvSpPr>
            <p:cNvPr id="29" name="Rectangle 28"/>
            <p:cNvSpPr/>
            <p:nvPr/>
          </p:nvSpPr>
          <p:spPr>
            <a:xfrm>
              <a:off x="9262872" y="0"/>
              <a:ext cx="1676400" cy="6858000"/>
            </a:xfrm>
            <a:prstGeom prst="rect">
              <a:avLst/>
            </a:prstGeom>
            <a:solidFill>
              <a:srgbClr val="165C7D"/>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tlCol="0" anchor="t"/>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1400" baseline="0">
                  <a:solidFill>
                    <a:srgbClr val="FFFFFF"/>
                  </a:solidFill>
                </a:rPr>
                <a:t>Delete any existing pictures then c</a:t>
              </a:r>
              <a:r>
                <a:rPr sz="1400">
                  <a:solidFill>
                    <a:srgbClr val="FFFFFF"/>
                  </a:solidFill>
                </a:rPr>
                <a:t>lick</a:t>
              </a:r>
              <a:r>
                <a:rPr sz="1400" baseline="0">
                  <a:solidFill>
                    <a:srgbClr val="FFFFFF"/>
                  </a:solidFill>
                </a:rPr>
                <a:t> the icon in the placeholder to add a different picture.</a:t>
              </a:r>
            </a:p>
            <a:p>
              <a:pPr marL="0" marR="0" indent="0" algn="l" defTabSz="914400" rtl="0" eaLnBrk="1" fontAlgn="auto" latinLnBrk="0" hangingPunct="1">
                <a:lnSpc>
                  <a:spcPct val="100000"/>
                </a:lnSpc>
                <a:spcBef>
                  <a:spcPts val="1200"/>
                </a:spcBef>
                <a:spcAft>
                  <a:spcPts val="0"/>
                </a:spcAft>
                <a:buClrTx/>
                <a:buSzTx/>
                <a:buFontTx/>
                <a:buNone/>
                <a:tabLst/>
                <a:defRPr/>
              </a:pPr>
              <a:r>
                <a:rPr sz="1400" baseline="0">
                  <a:solidFill>
                    <a:srgbClr val="FFFFFF"/>
                  </a:solidFill>
                </a:rPr>
                <a:t>NOTE: If your text placeholders don’t appear, click the RESET button on the Home tab.</a:t>
              </a:r>
              <a:endParaRPr sz="1400">
                <a:solidFill>
                  <a:srgbClr val="FFFFFF"/>
                </a:solidFill>
              </a:endParaRPr>
            </a:p>
            <a:p>
              <a:pPr algn="l"/>
              <a:endParaRPr sz="1400" baseline="0">
                <a:solidFill>
                  <a:srgbClr val="FFFFFF"/>
                </a:solidFill>
              </a:endParaRPr>
            </a:p>
            <a:p>
              <a:pPr algn="l">
                <a:spcBef>
                  <a:spcPts val="1200"/>
                </a:spcBef>
              </a:pPr>
              <a:endParaRPr sz="1400" baseline="0">
                <a:solidFill>
                  <a:srgbClr val="FFFFFF"/>
                </a:solidFill>
              </a:endParaRPr>
            </a:p>
            <a:p>
              <a:pPr algn="l">
                <a:spcBef>
                  <a:spcPts val="1200"/>
                </a:spcBef>
              </a:pPr>
              <a:endParaRPr sz="1400" baseline="0">
                <a:solidFill>
                  <a:srgbClr val="FFFFFF"/>
                </a:solidFill>
              </a:endParaRPr>
            </a:p>
            <a:p>
              <a:pPr algn="l">
                <a:spcBef>
                  <a:spcPts val="1200"/>
                </a:spcBef>
              </a:pPr>
              <a:r>
                <a:rPr sz="1400" baseline="0">
                  <a:solidFill>
                    <a:srgbClr val="FFFFFF"/>
                  </a:solidFill>
                </a:rPr>
                <a:t>To reposition a picture within the placeholder:</a:t>
              </a:r>
            </a:p>
            <a:p>
              <a:pPr marL="166688" indent="-166688" algn="l">
                <a:buAutoNum type="arabicPeriod"/>
              </a:pPr>
              <a:r>
                <a:rPr sz="1400" baseline="0">
                  <a:solidFill>
                    <a:srgbClr val="FFFFFF"/>
                  </a:solidFill>
                </a:rPr>
                <a:t>Select the picture on the slide</a:t>
              </a:r>
            </a:p>
            <a:p>
              <a:pPr marL="166688" indent="-166688" algn="l">
                <a:buAutoNum type="arabicPeriod"/>
              </a:pPr>
              <a:r>
                <a:rPr sz="1400" baseline="0">
                  <a:solidFill>
                    <a:srgbClr val="FFFFFF"/>
                  </a:solidFill>
                </a:rPr>
                <a:t>Click the top of the Crop button on the Picture tab</a:t>
              </a:r>
            </a:p>
            <a:p>
              <a:pPr marL="166688" indent="-166688" algn="l">
                <a:buAutoNum type="arabicPeriod"/>
              </a:pPr>
              <a:r>
                <a:rPr sz="1400">
                  <a:solidFill>
                    <a:srgbClr val="FFFFFF"/>
                  </a:solidFill>
                </a:rPr>
                <a:t>Drag</a:t>
              </a:r>
              <a:r>
                <a:rPr sz="1400" baseline="0">
                  <a:solidFill>
                    <a:srgbClr val="FFFFFF"/>
                  </a:solidFill>
                </a:rPr>
                <a:t> the picture into position within the boundaries created by the crop handles</a:t>
              </a:r>
            </a:p>
          </p:txBody>
        </p:sp>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5273" y="2447925"/>
              <a:ext cx="1209675" cy="828675"/>
            </a:xfrm>
            <a:prstGeom prst="rect">
              <a:avLst/>
            </a:prstGeom>
            <a:solidFill>
              <a:srgbClr val="165C7D"/>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9872473" y="2694432"/>
              <a:ext cx="752475" cy="228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1" name="Picture Placeholder 5"/>
          <p:cNvSpPr>
            <a:spLocks noGrp="1"/>
          </p:cNvSpPr>
          <p:nvPr>
            <p:ph type="pic" sz="quarter" idx="13"/>
          </p:nvPr>
        </p:nvSpPr>
        <p:spPr>
          <a:xfrm>
            <a:off x="0" y="0"/>
            <a:ext cx="12188952" cy="6858000"/>
          </a:xfrm>
          <a:custGeom>
            <a:avLst/>
            <a:gdLst/>
            <a:ahLst/>
            <a:cxnLst/>
            <a:rect l="l" t="t" r="r" b="b"/>
            <a:pathLst>
              <a:path w="12188952" h="6858000">
                <a:moveTo>
                  <a:pt x="0" y="0"/>
                </a:moveTo>
                <a:lnTo>
                  <a:pt x="12188952" y="0"/>
                </a:lnTo>
                <a:lnTo>
                  <a:pt x="12188952" y="2440961"/>
                </a:lnTo>
                <a:lnTo>
                  <a:pt x="6932612" y="6858000"/>
                </a:lnTo>
                <a:lnTo>
                  <a:pt x="0" y="6858000"/>
                </a:lnTo>
                <a:close/>
              </a:path>
            </a:pathLst>
          </a:custGeom>
        </p:spPr>
        <p:txBody>
          <a:bodyPr tIns="2926080"/>
          <a:lstStyle>
            <a:lvl1pPr marL="0" indent="0" algn="ctr">
              <a:buNone/>
              <a:defRPr/>
            </a:lvl1pPr>
          </a:lstStyle>
          <a:p>
            <a:r>
              <a:rPr lang="en-US"/>
              <a:t>Click icon to add picture</a:t>
            </a:r>
            <a:endParaRPr/>
          </a:p>
        </p:txBody>
      </p:sp>
      <p:grpSp>
        <p:nvGrpSpPr>
          <p:cNvPr id="5" name="Group 4"/>
          <p:cNvGrpSpPr/>
          <p:nvPr/>
        </p:nvGrpSpPr>
        <p:grpSpPr>
          <a:xfrm>
            <a:off x="6932612" y="2438400"/>
            <a:ext cx="5259388" cy="4419600"/>
            <a:chOff x="6932612" y="2438400"/>
            <a:chExt cx="5259388" cy="4419600"/>
          </a:xfrm>
        </p:grpSpPr>
        <p:sp>
          <p:nvSpPr>
            <p:cNvPr id="33" name="Freeform 32"/>
            <p:cNvSpPr/>
            <p:nvPr/>
          </p:nvSpPr>
          <p:spPr>
            <a:xfrm>
              <a:off x="6932612" y="2438400"/>
              <a:ext cx="5259388" cy="4419600"/>
            </a:xfrm>
            <a:custGeom>
              <a:avLst/>
              <a:gdLst/>
              <a:ahLst/>
              <a:cxnLst/>
              <a:rect l="l" t="t" r="r" b="b"/>
              <a:pathLst>
                <a:path w="6362800" h="3187700">
                  <a:moveTo>
                    <a:pt x="6362800" y="0"/>
                  </a:moveTo>
                  <a:lnTo>
                    <a:pt x="6362800" y="3187700"/>
                  </a:lnTo>
                  <a:lnTo>
                    <a:pt x="0" y="3187700"/>
                  </a:lnTo>
                  <a:close/>
                </a:path>
              </a:pathLst>
            </a:custGeom>
            <a:solidFill>
              <a:srgbClr val="258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4" name="Freeform 33"/>
            <p:cNvSpPr/>
            <p:nvPr/>
          </p:nvSpPr>
          <p:spPr bwMode="white">
            <a:xfrm>
              <a:off x="6932612" y="3505200"/>
              <a:ext cx="5259388" cy="3352800"/>
            </a:xfrm>
            <a:custGeom>
              <a:avLst/>
              <a:gdLst/>
              <a:ahLst/>
              <a:cxnLst/>
              <a:rect l="l" t="t" r="r" b="b"/>
              <a:pathLst>
                <a:path w="6362800" h="3187700">
                  <a:moveTo>
                    <a:pt x="6362800" y="0"/>
                  </a:moveTo>
                  <a:lnTo>
                    <a:pt x="6362800" y="3187700"/>
                  </a:lnTo>
                  <a:lnTo>
                    <a:pt x="0" y="31877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065213" y="304799"/>
            <a:ext cx="9144000" cy="1364343"/>
          </a:xfrm>
        </p:spPr>
        <p:txBody>
          <a:bodyPr>
            <a:noAutofit/>
          </a:bodyPr>
          <a:lstStyle>
            <a:lvl1pPr>
              <a:defRPr sz="44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1941286"/>
            <a:ext cx="9144000" cy="9144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7" name="Date Placeholder 6"/>
          <p:cNvSpPr>
            <a:spLocks noGrp="1"/>
          </p:cNvSpPr>
          <p:nvPr>
            <p:ph type="dt" sz="half" idx="10"/>
          </p:nvPr>
        </p:nvSpPr>
        <p:spPr>
          <a:xfrm>
            <a:off x="8075612" y="6934201"/>
            <a:ext cx="1853459" cy="152400"/>
          </a:xfrm>
        </p:spPr>
        <p:txBody>
          <a:bodyPr bIns="0"/>
          <a:lstStyle>
            <a:lvl1pPr>
              <a:defRPr sz="100">
                <a:solidFill>
                  <a:srgbClr val="C3C7CB"/>
                </a:solidFill>
              </a:defRPr>
            </a:lvl1pPr>
          </a:lstStyle>
          <a:p>
            <a:fld id="{77588A30-0B5F-4AA0-B982-D8FCDB0E2225}" type="datetime1">
              <a:rPr lang="en-US" smtClean="0"/>
              <a:t>2/14/23</a:t>
            </a:fld>
            <a:endParaRPr/>
          </a:p>
        </p:txBody>
      </p:sp>
      <p:sp>
        <p:nvSpPr>
          <p:cNvPr id="8" name="Footer Placeholder 7"/>
          <p:cNvSpPr>
            <a:spLocks noGrp="1"/>
          </p:cNvSpPr>
          <p:nvPr>
            <p:ph type="ftr" sz="quarter" idx="11"/>
          </p:nvPr>
        </p:nvSpPr>
        <p:spPr>
          <a:xfrm>
            <a:off x="1555428" y="6934201"/>
            <a:ext cx="6520184" cy="152400"/>
          </a:xfrm>
        </p:spPr>
        <p:txBody>
          <a:bodyPr bIns="0"/>
          <a:lstStyle>
            <a:lvl1pPr>
              <a:defRPr sz="100"/>
            </a:lvl1pPr>
          </a:lstStyle>
          <a:p>
            <a:endParaRPr/>
          </a:p>
        </p:txBody>
      </p:sp>
      <p:sp>
        <p:nvSpPr>
          <p:cNvPr id="9" name="Slide Number Placeholder 8"/>
          <p:cNvSpPr>
            <a:spLocks noGrp="1"/>
          </p:cNvSpPr>
          <p:nvPr>
            <p:ph type="sldNum" sz="quarter" idx="12"/>
          </p:nvPr>
        </p:nvSpPr>
        <p:spPr>
          <a:xfrm>
            <a:off x="608013" y="6934201"/>
            <a:ext cx="947416" cy="152400"/>
          </a:xfrm>
        </p:spPr>
        <p:txBody>
          <a:bodyPr bIns="0"/>
          <a:lstStyle>
            <a:lvl1pPr>
              <a:defRPr sz="100">
                <a:solidFill>
                  <a:srgbClr val="C3C7CB"/>
                </a:solidFill>
              </a:defRPr>
            </a:lvl1pPr>
          </a:lstStyle>
          <a:p>
            <a:fld id="{1D97EE88-343E-4AED-AB47-DC2FB3AECFCB}" type="slidenum">
              <a:rPr/>
              <a:pPr/>
              <a:t>‹#›</a:t>
            </a:fld>
            <a:endParaRPr/>
          </a:p>
        </p:txBody>
      </p:sp>
      <p:grpSp>
        <p:nvGrpSpPr>
          <p:cNvPr id="10" name="Group 9"/>
          <p:cNvGrpSpPr/>
          <p:nvPr/>
        </p:nvGrpSpPr>
        <p:grpSpPr bwMode="gray">
          <a:xfrm>
            <a:off x="9386191" y="5727700"/>
            <a:ext cx="2318210" cy="644071"/>
            <a:chOff x="2801938" y="1371600"/>
            <a:chExt cx="6588126" cy="1830388"/>
          </a:xfrm>
        </p:grpSpPr>
        <p:sp>
          <p:nvSpPr>
            <p:cNvPr id="11" name="Freeform 5"/>
            <p:cNvSpPr>
              <a:spLocks/>
            </p:cNvSpPr>
            <p:nvPr/>
          </p:nvSpPr>
          <p:spPr bwMode="gray">
            <a:xfrm>
              <a:off x="2801938" y="1371600"/>
              <a:ext cx="2513013" cy="898525"/>
            </a:xfrm>
            <a:custGeom>
              <a:avLst/>
              <a:gdLst>
                <a:gd name="T0" fmla="*/ 1134 w 1583"/>
                <a:gd name="T1" fmla="*/ 0 h 566"/>
                <a:gd name="T2" fmla="*/ 1134 w 1583"/>
                <a:gd name="T3" fmla="*/ 530 h 566"/>
                <a:gd name="T4" fmla="*/ 916 w 1583"/>
                <a:gd name="T5" fmla="*/ 0 h 566"/>
                <a:gd name="T6" fmla="*/ 753 w 1583"/>
                <a:gd name="T7" fmla="*/ 0 h 566"/>
                <a:gd name="T8" fmla="*/ 535 w 1583"/>
                <a:gd name="T9" fmla="*/ 528 h 566"/>
                <a:gd name="T10" fmla="*/ 535 w 1583"/>
                <a:gd name="T11" fmla="*/ 0 h 566"/>
                <a:gd name="T12" fmla="*/ 374 w 1583"/>
                <a:gd name="T13" fmla="*/ 0 h 566"/>
                <a:gd name="T14" fmla="*/ 374 w 1583"/>
                <a:gd name="T15" fmla="*/ 207 h 566"/>
                <a:gd name="T16" fmla="*/ 161 w 1583"/>
                <a:gd name="T17" fmla="*/ 207 h 566"/>
                <a:gd name="T18" fmla="*/ 161 w 1583"/>
                <a:gd name="T19" fmla="*/ 0 h 566"/>
                <a:gd name="T20" fmla="*/ 0 w 1583"/>
                <a:gd name="T21" fmla="*/ 0 h 566"/>
                <a:gd name="T22" fmla="*/ 0 w 1583"/>
                <a:gd name="T23" fmla="*/ 566 h 566"/>
                <a:gd name="T24" fmla="*/ 161 w 1583"/>
                <a:gd name="T25" fmla="*/ 566 h 566"/>
                <a:gd name="T26" fmla="*/ 161 w 1583"/>
                <a:gd name="T27" fmla="*/ 333 h 566"/>
                <a:gd name="T28" fmla="*/ 374 w 1583"/>
                <a:gd name="T29" fmla="*/ 333 h 566"/>
                <a:gd name="T30" fmla="*/ 374 w 1583"/>
                <a:gd name="T31" fmla="*/ 566 h 566"/>
                <a:gd name="T32" fmla="*/ 521 w 1583"/>
                <a:gd name="T33" fmla="*/ 566 h 566"/>
                <a:gd name="T34" fmla="*/ 535 w 1583"/>
                <a:gd name="T35" fmla="*/ 566 h 566"/>
                <a:gd name="T36" fmla="*/ 686 w 1583"/>
                <a:gd name="T37" fmla="*/ 566 h 566"/>
                <a:gd name="T38" fmla="*/ 724 w 1583"/>
                <a:gd name="T39" fmla="*/ 463 h 566"/>
                <a:gd name="T40" fmla="*/ 833 w 1583"/>
                <a:gd name="T41" fmla="*/ 157 h 566"/>
                <a:gd name="T42" fmla="*/ 836 w 1583"/>
                <a:gd name="T43" fmla="*/ 157 h 566"/>
                <a:gd name="T44" fmla="*/ 937 w 1583"/>
                <a:gd name="T45" fmla="*/ 423 h 566"/>
                <a:gd name="T46" fmla="*/ 698 w 1583"/>
                <a:gd name="T47" fmla="*/ 566 h 566"/>
                <a:gd name="T48" fmla="*/ 980 w 1583"/>
                <a:gd name="T49" fmla="*/ 566 h 566"/>
                <a:gd name="T50" fmla="*/ 1134 w 1583"/>
                <a:gd name="T51" fmla="*/ 566 h 566"/>
                <a:gd name="T52" fmla="*/ 1148 w 1583"/>
                <a:gd name="T53" fmla="*/ 566 h 566"/>
                <a:gd name="T54" fmla="*/ 1583 w 1583"/>
                <a:gd name="T55" fmla="*/ 566 h 566"/>
                <a:gd name="T56" fmla="*/ 1583 w 1583"/>
                <a:gd name="T57" fmla="*/ 437 h 566"/>
                <a:gd name="T58" fmla="*/ 1294 w 1583"/>
                <a:gd name="T59" fmla="*/ 437 h 566"/>
                <a:gd name="T60" fmla="*/ 1294 w 1583"/>
                <a:gd name="T61" fmla="*/ 0 h 566"/>
                <a:gd name="T62" fmla="*/ 1134 w 1583"/>
                <a:gd name="T63"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3" h="566">
                  <a:moveTo>
                    <a:pt x="1134" y="0"/>
                  </a:moveTo>
                  <a:lnTo>
                    <a:pt x="1134" y="530"/>
                  </a:lnTo>
                  <a:lnTo>
                    <a:pt x="916" y="0"/>
                  </a:lnTo>
                  <a:lnTo>
                    <a:pt x="753" y="0"/>
                  </a:lnTo>
                  <a:lnTo>
                    <a:pt x="535" y="528"/>
                  </a:lnTo>
                  <a:lnTo>
                    <a:pt x="535" y="0"/>
                  </a:lnTo>
                  <a:lnTo>
                    <a:pt x="374" y="0"/>
                  </a:lnTo>
                  <a:lnTo>
                    <a:pt x="374" y="207"/>
                  </a:lnTo>
                  <a:lnTo>
                    <a:pt x="161" y="207"/>
                  </a:lnTo>
                  <a:lnTo>
                    <a:pt x="161" y="0"/>
                  </a:lnTo>
                  <a:lnTo>
                    <a:pt x="0" y="0"/>
                  </a:lnTo>
                  <a:lnTo>
                    <a:pt x="0" y="566"/>
                  </a:lnTo>
                  <a:lnTo>
                    <a:pt x="161" y="566"/>
                  </a:lnTo>
                  <a:lnTo>
                    <a:pt x="161" y="333"/>
                  </a:lnTo>
                  <a:lnTo>
                    <a:pt x="374" y="333"/>
                  </a:lnTo>
                  <a:lnTo>
                    <a:pt x="374" y="566"/>
                  </a:lnTo>
                  <a:lnTo>
                    <a:pt x="521" y="566"/>
                  </a:lnTo>
                  <a:lnTo>
                    <a:pt x="535" y="566"/>
                  </a:lnTo>
                  <a:lnTo>
                    <a:pt x="686" y="566"/>
                  </a:lnTo>
                  <a:lnTo>
                    <a:pt x="724" y="463"/>
                  </a:lnTo>
                  <a:lnTo>
                    <a:pt x="833" y="157"/>
                  </a:lnTo>
                  <a:lnTo>
                    <a:pt x="836" y="157"/>
                  </a:lnTo>
                  <a:lnTo>
                    <a:pt x="937" y="423"/>
                  </a:lnTo>
                  <a:lnTo>
                    <a:pt x="698" y="566"/>
                  </a:lnTo>
                  <a:lnTo>
                    <a:pt x="980" y="566"/>
                  </a:lnTo>
                  <a:lnTo>
                    <a:pt x="1134" y="566"/>
                  </a:lnTo>
                  <a:lnTo>
                    <a:pt x="1148" y="566"/>
                  </a:lnTo>
                  <a:lnTo>
                    <a:pt x="1583" y="566"/>
                  </a:lnTo>
                  <a:lnTo>
                    <a:pt x="1583" y="437"/>
                  </a:lnTo>
                  <a:lnTo>
                    <a:pt x="1294" y="437"/>
                  </a:lnTo>
                  <a:lnTo>
                    <a:pt x="1294" y="0"/>
                  </a:lnTo>
                  <a:lnTo>
                    <a:pt x="1134"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2" name="Freeform 6"/>
            <p:cNvSpPr>
              <a:spLocks/>
            </p:cNvSpPr>
            <p:nvPr/>
          </p:nvSpPr>
          <p:spPr bwMode="gray">
            <a:xfrm>
              <a:off x="5359401" y="1371600"/>
              <a:ext cx="1728788" cy="898525"/>
            </a:xfrm>
            <a:custGeom>
              <a:avLst/>
              <a:gdLst>
                <a:gd name="T0" fmla="*/ 907 w 1089"/>
                <a:gd name="T1" fmla="*/ 0 h 566"/>
                <a:gd name="T2" fmla="*/ 784 w 1089"/>
                <a:gd name="T3" fmla="*/ 231 h 566"/>
                <a:gd name="T4" fmla="*/ 661 w 1089"/>
                <a:gd name="T5" fmla="*/ 0 h 566"/>
                <a:gd name="T6" fmla="*/ 0 w 1089"/>
                <a:gd name="T7" fmla="*/ 0 h 566"/>
                <a:gd name="T8" fmla="*/ 0 w 1089"/>
                <a:gd name="T9" fmla="*/ 566 h 566"/>
                <a:gd name="T10" fmla="*/ 502 w 1089"/>
                <a:gd name="T11" fmla="*/ 566 h 566"/>
                <a:gd name="T12" fmla="*/ 502 w 1089"/>
                <a:gd name="T13" fmla="*/ 437 h 566"/>
                <a:gd name="T14" fmla="*/ 161 w 1089"/>
                <a:gd name="T15" fmla="*/ 437 h 566"/>
                <a:gd name="T16" fmla="*/ 161 w 1089"/>
                <a:gd name="T17" fmla="*/ 330 h 566"/>
                <a:gd name="T18" fmla="*/ 464 w 1089"/>
                <a:gd name="T19" fmla="*/ 330 h 566"/>
                <a:gd name="T20" fmla="*/ 464 w 1089"/>
                <a:gd name="T21" fmla="*/ 216 h 566"/>
                <a:gd name="T22" fmla="*/ 161 w 1089"/>
                <a:gd name="T23" fmla="*/ 216 h 566"/>
                <a:gd name="T24" fmla="*/ 161 w 1089"/>
                <a:gd name="T25" fmla="*/ 119 h 566"/>
                <a:gd name="T26" fmla="*/ 493 w 1089"/>
                <a:gd name="T27" fmla="*/ 119 h 566"/>
                <a:gd name="T28" fmla="*/ 493 w 1089"/>
                <a:gd name="T29" fmla="*/ 24 h 566"/>
                <a:gd name="T30" fmla="*/ 703 w 1089"/>
                <a:gd name="T31" fmla="*/ 354 h 566"/>
                <a:gd name="T32" fmla="*/ 703 w 1089"/>
                <a:gd name="T33" fmla="*/ 566 h 566"/>
                <a:gd name="T34" fmla="*/ 864 w 1089"/>
                <a:gd name="T35" fmla="*/ 566 h 566"/>
                <a:gd name="T36" fmla="*/ 864 w 1089"/>
                <a:gd name="T37" fmla="*/ 354 h 566"/>
                <a:gd name="T38" fmla="*/ 1089 w 1089"/>
                <a:gd name="T39" fmla="*/ 0 h 566"/>
                <a:gd name="T40" fmla="*/ 907 w 1089"/>
                <a:gd name="T4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9" h="566">
                  <a:moveTo>
                    <a:pt x="907" y="0"/>
                  </a:moveTo>
                  <a:lnTo>
                    <a:pt x="784" y="231"/>
                  </a:lnTo>
                  <a:lnTo>
                    <a:pt x="661" y="0"/>
                  </a:lnTo>
                  <a:lnTo>
                    <a:pt x="0" y="0"/>
                  </a:lnTo>
                  <a:lnTo>
                    <a:pt x="0" y="566"/>
                  </a:lnTo>
                  <a:lnTo>
                    <a:pt x="502" y="566"/>
                  </a:lnTo>
                  <a:lnTo>
                    <a:pt x="502" y="437"/>
                  </a:lnTo>
                  <a:lnTo>
                    <a:pt x="161" y="437"/>
                  </a:lnTo>
                  <a:lnTo>
                    <a:pt x="161" y="330"/>
                  </a:lnTo>
                  <a:lnTo>
                    <a:pt x="464" y="330"/>
                  </a:lnTo>
                  <a:lnTo>
                    <a:pt x="464" y="216"/>
                  </a:lnTo>
                  <a:lnTo>
                    <a:pt x="161" y="216"/>
                  </a:lnTo>
                  <a:lnTo>
                    <a:pt x="161" y="119"/>
                  </a:lnTo>
                  <a:lnTo>
                    <a:pt x="493" y="119"/>
                  </a:lnTo>
                  <a:lnTo>
                    <a:pt x="493" y="24"/>
                  </a:lnTo>
                  <a:lnTo>
                    <a:pt x="703" y="354"/>
                  </a:lnTo>
                  <a:lnTo>
                    <a:pt x="703" y="566"/>
                  </a:lnTo>
                  <a:lnTo>
                    <a:pt x="864" y="566"/>
                  </a:lnTo>
                  <a:lnTo>
                    <a:pt x="864" y="354"/>
                  </a:lnTo>
                  <a:lnTo>
                    <a:pt x="1089" y="0"/>
                  </a:lnTo>
                  <a:lnTo>
                    <a:pt x="907"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7"/>
            <p:cNvSpPr>
              <a:spLocks/>
            </p:cNvSpPr>
            <p:nvPr/>
          </p:nvSpPr>
          <p:spPr bwMode="gray">
            <a:xfrm>
              <a:off x="3629026" y="2270125"/>
              <a:ext cx="1685925" cy="893763"/>
            </a:xfrm>
            <a:custGeom>
              <a:avLst/>
              <a:gdLst>
                <a:gd name="T0" fmla="*/ 773 w 1062"/>
                <a:gd name="T1" fmla="*/ 437 h 563"/>
                <a:gd name="T2" fmla="*/ 773 w 1062"/>
                <a:gd name="T3" fmla="*/ 0 h 563"/>
                <a:gd name="T4" fmla="*/ 613 w 1062"/>
                <a:gd name="T5" fmla="*/ 0 h 563"/>
                <a:gd name="T6" fmla="*/ 613 w 1062"/>
                <a:gd name="T7" fmla="*/ 530 h 563"/>
                <a:gd name="T8" fmla="*/ 395 w 1062"/>
                <a:gd name="T9" fmla="*/ 0 h 563"/>
                <a:gd name="T10" fmla="*/ 232 w 1062"/>
                <a:gd name="T11" fmla="*/ 0 h 563"/>
                <a:gd name="T12" fmla="*/ 0 w 1062"/>
                <a:gd name="T13" fmla="*/ 563 h 563"/>
                <a:gd name="T14" fmla="*/ 168 w 1062"/>
                <a:gd name="T15" fmla="*/ 563 h 563"/>
                <a:gd name="T16" fmla="*/ 449 w 1062"/>
                <a:gd name="T17" fmla="*/ 563 h 563"/>
                <a:gd name="T18" fmla="*/ 208 w 1062"/>
                <a:gd name="T19" fmla="*/ 420 h 563"/>
                <a:gd name="T20" fmla="*/ 312 w 1062"/>
                <a:gd name="T21" fmla="*/ 154 h 563"/>
                <a:gd name="T22" fmla="*/ 315 w 1062"/>
                <a:gd name="T23" fmla="*/ 154 h 563"/>
                <a:gd name="T24" fmla="*/ 421 w 1062"/>
                <a:gd name="T25" fmla="*/ 463 h 563"/>
                <a:gd name="T26" fmla="*/ 461 w 1062"/>
                <a:gd name="T27" fmla="*/ 563 h 563"/>
                <a:gd name="T28" fmla="*/ 613 w 1062"/>
                <a:gd name="T29" fmla="*/ 563 h 563"/>
                <a:gd name="T30" fmla="*/ 613 w 1062"/>
                <a:gd name="T31" fmla="*/ 563 h 563"/>
                <a:gd name="T32" fmla="*/ 1062 w 1062"/>
                <a:gd name="T33" fmla="*/ 563 h 563"/>
                <a:gd name="T34" fmla="*/ 1062 w 1062"/>
                <a:gd name="T35" fmla="*/ 437 h 563"/>
                <a:gd name="T36" fmla="*/ 773 w 1062"/>
                <a:gd name="T37" fmla="*/ 43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2" h="563">
                  <a:moveTo>
                    <a:pt x="773" y="437"/>
                  </a:moveTo>
                  <a:lnTo>
                    <a:pt x="773" y="0"/>
                  </a:lnTo>
                  <a:lnTo>
                    <a:pt x="613" y="0"/>
                  </a:lnTo>
                  <a:lnTo>
                    <a:pt x="613" y="530"/>
                  </a:lnTo>
                  <a:lnTo>
                    <a:pt x="395" y="0"/>
                  </a:lnTo>
                  <a:lnTo>
                    <a:pt x="232" y="0"/>
                  </a:lnTo>
                  <a:lnTo>
                    <a:pt x="0" y="563"/>
                  </a:lnTo>
                  <a:lnTo>
                    <a:pt x="168" y="563"/>
                  </a:lnTo>
                  <a:lnTo>
                    <a:pt x="449" y="563"/>
                  </a:lnTo>
                  <a:lnTo>
                    <a:pt x="208" y="420"/>
                  </a:lnTo>
                  <a:lnTo>
                    <a:pt x="312" y="154"/>
                  </a:lnTo>
                  <a:lnTo>
                    <a:pt x="315" y="154"/>
                  </a:lnTo>
                  <a:lnTo>
                    <a:pt x="421" y="463"/>
                  </a:lnTo>
                  <a:lnTo>
                    <a:pt x="461" y="563"/>
                  </a:lnTo>
                  <a:lnTo>
                    <a:pt x="613" y="563"/>
                  </a:lnTo>
                  <a:lnTo>
                    <a:pt x="613" y="563"/>
                  </a:lnTo>
                  <a:lnTo>
                    <a:pt x="1062" y="563"/>
                  </a:lnTo>
                  <a:lnTo>
                    <a:pt x="1062" y="437"/>
                  </a:lnTo>
                  <a:lnTo>
                    <a:pt x="773" y="437"/>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8"/>
            <p:cNvSpPr>
              <a:spLocks noEditPoints="1"/>
            </p:cNvSpPr>
            <p:nvPr/>
          </p:nvSpPr>
          <p:spPr bwMode="gray">
            <a:xfrm>
              <a:off x="5359401" y="2270125"/>
              <a:ext cx="901700" cy="893763"/>
            </a:xfrm>
            <a:custGeom>
              <a:avLst/>
              <a:gdLst>
                <a:gd name="T0" fmla="*/ 0 w 240"/>
                <a:gd name="T1" fmla="*/ 0 h 237"/>
                <a:gd name="T2" fmla="*/ 112 w 240"/>
                <a:gd name="T3" fmla="*/ 0 h 237"/>
                <a:gd name="T4" fmla="*/ 240 w 240"/>
                <a:gd name="T5" fmla="*/ 117 h 237"/>
                <a:gd name="T6" fmla="*/ 112 w 240"/>
                <a:gd name="T7" fmla="*/ 237 h 237"/>
                <a:gd name="T8" fmla="*/ 0 w 240"/>
                <a:gd name="T9" fmla="*/ 237 h 237"/>
                <a:gd name="T10" fmla="*/ 0 w 240"/>
                <a:gd name="T11" fmla="*/ 0 h 237"/>
                <a:gd name="T12" fmla="*/ 68 w 240"/>
                <a:gd name="T13" fmla="*/ 184 h 237"/>
                <a:gd name="T14" fmla="*/ 100 w 240"/>
                <a:gd name="T15" fmla="*/ 184 h 237"/>
                <a:gd name="T16" fmla="*/ 172 w 240"/>
                <a:gd name="T17" fmla="*/ 117 h 237"/>
                <a:gd name="T18" fmla="*/ 100 w 240"/>
                <a:gd name="T19" fmla="*/ 53 h 237"/>
                <a:gd name="T20" fmla="*/ 68 w 240"/>
                <a:gd name="T21" fmla="*/ 53 h 237"/>
                <a:gd name="T22" fmla="*/ 68 w 240"/>
                <a:gd name="T23" fmla="*/ 18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0" y="0"/>
                  </a:moveTo>
                  <a:cubicBezTo>
                    <a:pt x="112" y="0"/>
                    <a:pt x="112" y="0"/>
                    <a:pt x="112" y="0"/>
                  </a:cubicBezTo>
                  <a:cubicBezTo>
                    <a:pt x="192" y="0"/>
                    <a:pt x="240" y="44"/>
                    <a:pt x="240" y="117"/>
                  </a:cubicBezTo>
                  <a:cubicBezTo>
                    <a:pt x="240" y="195"/>
                    <a:pt x="191" y="237"/>
                    <a:pt x="112" y="237"/>
                  </a:cubicBezTo>
                  <a:cubicBezTo>
                    <a:pt x="0" y="237"/>
                    <a:pt x="0" y="237"/>
                    <a:pt x="0" y="237"/>
                  </a:cubicBezTo>
                  <a:lnTo>
                    <a:pt x="0" y="0"/>
                  </a:lnTo>
                  <a:close/>
                  <a:moveTo>
                    <a:pt x="68" y="184"/>
                  </a:moveTo>
                  <a:cubicBezTo>
                    <a:pt x="100" y="184"/>
                    <a:pt x="100" y="184"/>
                    <a:pt x="100" y="184"/>
                  </a:cubicBezTo>
                  <a:cubicBezTo>
                    <a:pt x="151" y="183"/>
                    <a:pt x="172" y="165"/>
                    <a:pt x="172" y="117"/>
                  </a:cubicBezTo>
                  <a:cubicBezTo>
                    <a:pt x="172" y="74"/>
                    <a:pt x="146" y="53"/>
                    <a:pt x="100" y="53"/>
                  </a:cubicBezTo>
                  <a:cubicBezTo>
                    <a:pt x="68" y="53"/>
                    <a:pt x="68" y="53"/>
                    <a:pt x="68" y="53"/>
                  </a:cubicBezTo>
                  <a:lnTo>
                    <a:pt x="68" y="184"/>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9"/>
            <p:cNvSpPr>
              <a:spLocks noEditPoints="1"/>
            </p:cNvSpPr>
            <p:nvPr/>
          </p:nvSpPr>
          <p:spPr bwMode="gray">
            <a:xfrm>
              <a:off x="6310313" y="2270125"/>
              <a:ext cx="874713" cy="893763"/>
            </a:xfrm>
            <a:custGeom>
              <a:avLst/>
              <a:gdLst>
                <a:gd name="T0" fmla="*/ 0 w 233"/>
                <a:gd name="T1" fmla="*/ 0 h 237"/>
                <a:gd name="T2" fmla="*/ 134 w 233"/>
                <a:gd name="T3" fmla="*/ 0 h 237"/>
                <a:gd name="T4" fmla="*/ 225 w 233"/>
                <a:gd name="T5" fmla="*/ 66 h 237"/>
                <a:gd name="T6" fmla="*/ 184 w 233"/>
                <a:gd name="T7" fmla="*/ 126 h 237"/>
                <a:gd name="T8" fmla="*/ 184 w 233"/>
                <a:gd name="T9" fmla="*/ 127 h 237"/>
                <a:gd name="T10" fmla="*/ 222 w 233"/>
                <a:gd name="T11" fmla="*/ 184 h 237"/>
                <a:gd name="T12" fmla="*/ 233 w 233"/>
                <a:gd name="T13" fmla="*/ 237 h 237"/>
                <a:gd name="T14" fmla="*/ 166 w 233"/>
                <a:gd name="T15" fmla="*/ 237 h 237"/>
                <a:gd name="T16" fmla="*/ 158 w 233"/>
                <a:gd name="T17" fmla="*/ 199 h 237"/>
                <a:gd name="T18" fmla="*/ 120 w 233"/>
                <a:gd name="T19" fmla="*/ 151 h 237"/>
                <a:gd name="T20" fmla="*/ 68 w 233"/>
                <a:gd name="T21" fmla="*/ 151 h 237"/>
                <a:gd name="T22" fmla="*/ 68 w 233"/>
                <a:gd name="T23" fmla="*/ 237 h 237"/>
                <a:gd name="T24" fmla="*/ 0 w 233"/>
                <a:gd name="T25" fmla="*/ 237 h 237"/>
                <a:gd name="T26" fmla="*/ 0 w 233"/>
                <a:gd name="T27" fmla="*/ 0 h 237"/>
                <a:gd name="T28" fmla="*/ 68 w 233"/>
                <a:gd name="T29" fmla="*/ 103 h 237"/>
                <a:gd name="T30" fmla="*/ 125 w 233"/>
                <a:gd name="T31" fmla="*/ 103 h 237"/>
                <a:gd name="T32" fmla="*/ 157 w 233"/>
                <a:gd name="T33" fmla="*/ 75 h 237"/>
                <a:gd name="T34" fmla="*/ 123 w 233"/>
                <a:gd name="T35" fmla="*/ 49 h 237"/>
                <a:gd name="T36" fmla="*/ 68 w 233"/>
                <a:gd name="T37" fmla="*/ 49 h 237"/>
                <a:gd name="T38" fmla="*/ 68 w 233"/>
                <a:gd name="T39" fmla="*/ 10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237">
                  <a:moveTo>
                    <a:pt x="0" y="0"/>
                  </a:moveTo>
                  <a:cubicBezTo>
                    <a:pt x="134" y="0"/>
                    <a:pt x="134" y="0"/>
                    <a:pt x="134" y="0"/>
                  </a:cubicBezTo>
                  <a:cubicBezTo>
                    <a:pt x="180" y="0"/>
                    <a:pt x="225" y="19"/>
                    <a:pt x="225" y="66"/>
                  </a:cubicBezTo>
                  <a:cubicBezTo>
                    <a:pt x="225" y="92"/>
                    <a:pt x="211" y="116"/>
                    <a:pt x="184" y="126"/>
                  </a:cubicBezTo>
                  <a:cubicBezTo>
                    <a:pt x="184" y="127"/>
                    <a:pt x="184" y="127"/>
                    <a:pt x="184" y="127"/>
                  </a:cubicBezTo>
                  <a:cubicBezTo>
                    <a:pt x="212" y="133"/>
                    <a:pt x="220" y="161"/>
                    <a:pt x="222" y="184"/>
                  </a:cubicBezTo>
                  <a:cubicBezTo>
                    <a:pt x="223" y="194"/>
                    <a:pt x="224" y="228"/>
                    <a:pt x="233" y="237"/>
                  </a:cubicBezTo>
                  <a:cubicBezTo>
                    <a:pt x="166" y="237"/>
                    <a:pt x="166" y="237"/>
                    <a:pt x="166" y="237"/>
                  </a:cubicBezTo>
                  <a:cubicBezTo>
                    <a:pt x="160" y="229"/>
                    <a:pt x="159" y="206"/>
                    <a:pt x="158" y="199"/>
                  </a:cubicBezTo>
                  <a:cubicBezTo>
                    <a:pt x="156" y="175"/>
                    <a:pt x="152" y="151"/>
                    <a:pt x="120" y="151"/>
                  </a:cubicBezTo>
                  <a:cubicBezTo>
                    <a:pt x="68" y="151"/>
                    <a:pt x="68" y="151"/>
                    <a:pt x="68" y="151"/>
                  </a:cubicBezTo>
                  <a:cubicBezTo>
                    <a:pt x="68" y="237"/>
                    <a:pt x="68" y="237"/>
                    <a:pt x="68" y="237"/>
                  </a:cubicBezTo>
                  <a:cubicBezTo>
                    <a:pt x="0" y="237"/>
                    <a:pt x="0" y="237"/>
                    <a:pt x="0" y="237"/>
                  </a:cubicBezTo>
                  <a:lnTo>
                    <a:pt x="0" y="0"/>
                  </a:lnTo>
                  <a:close/>
                  <a:moveTo>
                    <a:pt x="68" y="103"/>
                  </a:moveTo>
                  <a:cubicBezTo>
                    <a:pt x="125" y="103"/>
                    <a:pt x="125" y="103"/>
                    <a:pt x="125" y="103"/>
                  </a:cubicBezTo>
                  <a:cubicBezTo>
                    <a:pt x="146" y="103"/>
                    <a:pt x="157" y="93"/>
                    <a:pt x="157" y="75"/>
                  </a:cubicBezTo>
                  <a:cubicBezTo>
                    <a:pt x="157" y="57"/>
                    <a:pt x="142" y="49"/>
                    <a:pt x="123" y="49"/>
                  </a:cubicBezTo>
                  <a:cubicBezTo>
                    <a:pt x="68" y="49"/>
                    <a:pt x="68" y="49"/>
                    <a:pt x="68" y="49"/>
                  </a:cubicBezTo>
                  <a:lnTo>
                    <a:pt x="68" y="103"/>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6" name="Rectangle 10"/>
            <p:cNvSpPr>
              <a:spLocks noChangeArrowheads="1"/>
            </p:cNvSpPr>
            <p:nvPr/>
          </p:nvSpPr>
          <p:spPr bwMode="gray">
            <a:xfrm>
              <a:off x="7231063" y="2270125"/>
              <a:ext cx="254000" cy="893763"/>
            </a:xfrm>
            <a:prstGeom prst="rect">
              <a:avLst/>
            </a:pr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11"/>
            <p:cNvSpPr>
              <a:spLocks/>
            </p:cNvSpPr>
            <p:nvPr/>
          </p:nvSpPr>
          <p:spPr bwMode="gray">
            <a:xfrm>
              <a:off x="7542213" y="2270125"/>
              <a:ext cx="938213" cy="931863"/>
            </a:xfrm>
            <a:custGeom>
              <a:avLst/>
              <a:gdLst>
                <a:gd name="T0" fmla="*/ 181 w 250"/>
                <a:gd name="T1" fmla="*/ 89 h 247"/>
                <a:gd name="T2" fmla="*/ 129 w 250"/>
                <a:gd name="T3" fmla="*/ 53 h 247"/>
                <a:gd name="T4" fmla="*/ 68 w 250"/>
                <a:gd name="T5" fmla="*/ 123 h 247"/>
                <a:gd name="T6" fmla="*/ 129 w 250"/>
                <a:gd name="T7" fmla="*/ 194 h 247"/>
                <a:gd name="T8" fmla="*/ 181 w 250"/>
                <a:gd name="T9" fmla="*/ 150 h 247"/>
                <a:gd name="T10" fmla="*/ 250 w 250"/>
                <a:gd name="T11" fmla="*/ 150 h 247"/>
                <a:gd name="T12" fmla="*/ 130 w 250"/>
                <a:gd name="T13" fmla="*/ 247 h 247"/>
                <a:gd name="T14" fmla="*/ 0 w 250"/>
                <a:gd name="T15" fmla="*/ 123 h 247"/>
                <a:gd name="T16" fmla="*/ 130 w 250"/>
                <a:gd name="T17" fmla="*/ 0 h 247"/>
                <a:gd name="T18" fmla="*/ 250 w 250"/>
                <a:gd name="T19" fmla="*/ 89 h 247"/>
                <a:gd name="T20" fmla="*/ 181 w 250"/>
                <a:gd name="T21" fmla="*/ 8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47">
                  <a:moveTo>
                    <a:pt x="181" y="89"/>
                  </a:moveTo>
                  <a:cubicBezTo>
                    <a:pt x="178" y="65"/>
                    <a:pt x="157" y="53"/>
                    <a:pt x="129" y="53"/>
                  </a:cubicBezTo>
                  <a:cubicBezTo>
                    <a:pt x="85" y="53"/>
                    <a:pt x="68" y="88"/>
                    <a:pt x="68" y="123"/>
                  </a:cubicBezTo>
                  <a:cubicBezTo>
                    <a:pt x="68" y="159"/>
                    <a:pt x="85" y="194"/>
                    <a:pt x="129" y="194"/>
                  </a:cubicBezTo>
                  <a:cubicBezTo>
                    <a:pt x="161" y="194"/>
                    <a:pt x="179" y="177"/>
                    <a:pt x="181" y="150"/>
                  </a:cubicBezTo>
                  <a:cubicBezTo>
                    <a:pt x="250" y="150"/>
                    <a:pt x="250" y="150"/>
                    <a:pt x="250" y="150"/>
                  </a:cubicBezTo>
                  <a:cubicBezTo>
                    <a:pt x="246" y="211"/>
                    <a:pt x="196" y="247"/>
                    <a:pt x="130" y="247"/>
                  </a:cubicBezTo>
                  <a:cubicBezTo>
                    <a:pt x="51" y="247"/>
                    <a:pt x="0" y="192"/>
                    <a:pt x="0" y="123"/>
                  </a:cubicBezTo>
                  <a:cubicBezTo>
                    <a:pt x="0" y="54"/>
                    <a:pt x="51" y="0"/>
                    <a:pt x="130" y="0"/>
                  </a:cubicBezTo>
                  <a:cubicBezTo>
                    <a:pt x="187" y="0"/>
                    <a:pt x="248" y="32"/>
                    <a:pt x="250" y="89"/>
                  </a:cubicBezTo>
                  <a:lnTo>
                    <a:pt x="181" y="89"/>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12"/>
            <p:cNvSpPr>
              <a:spLocks/>
            </p:cNvSpPr>
            <p:nvPr/>
          </p:nvSpPr>
          <p:spPr bwMode="gray">
            <a:xfrm>
              <a:off x="8540751" y="2270125"/>
              <a:ext cx="849313" cy="893763"/>
            </a:xfrm>
            <a:custGeom>
              <a:avLst/>
              <a:gdLst>
                <a:gd name="T0" fmla="*/ 0 w 535"/>
                <a:gd name="T1" fmla="*/ 0 h 563"/>
                <a:gd name="T2" fmla="*/ 161 w 535"/>
                <a:gd name="T3" fmla="*/ 0 h 563"/>
                <a:gd name="T4" fmla="*/ 161 w 535"/>
                <a:gd name="T5" fmla="*/ 204 h 563"/>
                <a:gd name="T6" fmla="*/ 374 w 535"/>
                <a:gd name="T7" fmla="*/ 204 h 563"/>
                <a:gd name="T8" fmla="*/ 374 w 535"/>
                <a:gd name="T9" fmla="*/ 0 h 563"/>
                <a:gd name="T10" fmla="*/ 535 w 535"/>
                <a:gd name="T11" fmla="*/ 0 h 563"/>
                <a:gd name="T12" fmla="*/ 535 w 535"/>
                <a:gd name="T13" fmla="*/ 563 h 563"/>
                <a:gd name="T14" fmla="*/ 374 w 535"/>
                <a:gd name="T15" fmla="*/ 563 h 563"/>
                <a:gd name="T16" fmla="*/ 374 w 535"/>
                <a:gd name="T17" fmla="*/ 330 h 563"/>
                <a:gd name="T18" fmla="*/ 161 w 535"/>
                <a:gd name="T19" fmla="*/ 330 h 563"/>
                <a:gd name="T20" fmla="*/ 161 w 535"/>
                <a:gd name="T21" fmla="*/ 563 h 563"/>
                <a:gd name="T22" fmla="*/ 0 w 535"/>
                <a:gd name="T23" fmla="*/ 563 h 563"/>
                <a:gd name="T24" fmla="*/ 0 w 535"/>
                <a:gd name="T2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563">
                  <a:moveTo>
                    <a:pt x="0" y="0"/>
                  </a:moveTo>
                  <a:lnTo>
                    <a:pt x="161" y="0"/>
                  </a:lnTo>
                  <a:lnTo>
                    <a:pt x="161" y="204"/>
                  </a:lnTo>
                  <a:lnTo>
                    <a:pt x="374" y="204"/>
                  </a:lnTo>
                  <a:lnTo>
                    <a:pt x="374" y="0"/>
                  </a:lnTo>
                  <a:lnTo>
                    <a:pt x="535" y="0"/>
                  </a:lnTo>
                  <a:lnTo>
                    <a:pt x="535" y="563"/>
                  </a:lnTo>
                  <a:lnTo>
                    <a:pt x="374" y="563"/>
                  </a:lnTo>
                  <a:lnTo>
                    <a:pt x="374" y="330"/>
                  </a:lnTo>
                  <a:lnTo>
                    <a:pt x="161" y="330"/>
                  </a:lnTo>
                  <a:lnTo>
                    <a:pt x="161" y="563"/>
                  </a:lnTo>
                  <a:lnTo>
                    <a:pt x="0" y="563"/>
                  </a:lnTo>
                  <a:lnTo>
                    <a:pt x="0" y="0"/>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106254260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with Picture Placeholder">
    <p:bg>
      <p:bgRef idx="1001">
        <a:schemeClr val="bg1"/>
      </p:bgRef>
    </p:bg>
    <p:spTree>
      <p:nvGrpSpPr>
        <p:cNvPr id="1" name=""/>
        <p:cNvGrpSpPr/>
        <p:nvPr/>
      </p:nvGrpSpPr>
      <p:grpSpPr>
        <a:xfrm>
          <a:off x="0" y="0"/>
          <a:ext cx="0" cy="0"/>
          <a:chOff x="0" y="0"/>
          <a:chExt cx="0" cy="0"/>
        </a:xfrm>
      </p:grpSpPr>
      <p:sp>
        <p:nvSpPr>
          <p:cNvPr id="22" name="Picture Placeholder 37"/>
          <p:cNvSpPr>
            <a:spLocks noGrp="1"/>
          </p:cNvSpPr>
          <p:nvPr>
            <p:ph type="pic" sz="quarter" idx="13"/>
          </p:nvPr>
        </p:nvSpPr>
        <p:spPr>
          <a:xfrm>
            <a:off x="0" y="0"/>
            <a:ext cx="7736589" cy="6858000"/>
          </a:xfrm>
          <a:custGeom>
            <a:avLst/>
            <a:gdLst/>
            <a:ahLst/>
            <a:cxnLst/>
            <a:rect l="l" t="t" r="r" b="b"/>
            <a:pathLst>
              <a:path w="7736589" h="6858000">
                <a:moveTo>
                  <a:pt x="0" y="0"/>
                </a:moveTo>
                <a:lnTo>
                  <a:pt x="3656012" y="0"/>
                </a:lnTo>
                <a:lnTo>
                  <a:pt x="5057076" y="0"/>
                </a:lnTo>
                <a:lnTo>
                  <a:pt x="5057077" y="2"/>
                </a:lnTo>
                <a:lnTo>
                  <a:pt x="5057076" y="2"/>
                </a:lnTo>
                <a:lnTo>
                  <a:pt x="6974105" y="3603126"/>
                </a:lnTo>
                <a:lnTo>
                  <a:pt x="7736589" y="6858000"/>
                </a:lnTo>
                <a:lnTo>
                  <a:pt x="0" y="6858000"/>
                </a:lnTo>
                <a:close/>
              </a:path>
            </a:pathLst>
          </a:custGeom>
          <a:solidFill>
            <a:schemeClr val="bg1"/>
          </a:solidFill>
        </p:spPr>
        <p:txBody>
          <a:bodyPr tIns="2743200">
            <a:normAutofit/>
          </a:bodyPr>
          <a:lstStyle>
            <a:lvl1pPr marL="0" indent="0" algn="ctr">
              <a:buNone/>
              <a:defRPr sz="2000">
                <a:solidFill>
                  <a:schemeClr val="tx1"/>
                </a:solidFill>
              </a:defRPr>
            </a:lvl1pPr>
          </a:lstStyle>
          <a:p>
            <a:r>
              <a:rPr lang="en-US"/>
              <a:t>Click icon to add picture</a:t>
            </a:r>
            <a:endParaRPr/>
          </a:p>
        </p:txBody>
      </p:sp>
      <p:grpSp>
        <p:nvGrpSpPr>
          <p:cNvPr id="6" name="Group 5"/>
          <p:cNvGrpSpPr/>
          <p:nvPr/>
        </p:nvGrpSpPr>
        <p:grpSpPr>
          <a:xfrm>
            <a:off x="5057076" y="0"/>
            <a:ext cx="7131749" cy="6858000"/>
            <a:chOff x="5057076" y="0"/>
            <a:chExt cx="7131749" cy="6858000"/>
          </a:xfrm>
        </p:grpSpPr>
        <p:sp>
          <p:nvSpPr>
            <p:cNvPr id="19" name="Isosceles Triangle 5"/>
            <p:cNvSpPr/>
            <p:nvPr/>
          </p:nvSpPr>
          <p:spPr>
            <a:xfrm flipH="1">
              <a:off x="6845762" y="3055256"/>
              <a:ext cx="1905000" cy="3802744"/>
            </a:xfrm>
            <a:custGeom>
              <a:avLst/>
              <a:gdLst>
                <a:gd name="connsiteX0" fmla="*/ 0 w 1524000"/>
                <a:gd name="connsiteY0" fmla="*/ 3276600 h 3276600"/>
                <a:gd name="connsiteX1" fmla="*/ 1524000 w 1524000"/>
                <a:gd name="connsiteY1" fmla="*/ 0 h 3276600"/>
                <a:gd name="connsiteX2" fmla="*/ 1524000 w 1524000"/>
                <a:gd name="connsiteY2" fmla="*/ 3276600 h 3276600"/>
                <a:gd name="connsiteX3" fmla="*/ 0 w 1524000"/>
                <a:gd name="connsiteY3" fmla="*/ 3276600 h 3276600"/>
                <a:gd name="connsiteX0" fmla="*/ 0 w 2017486"/>
                <a:gd name="connsiteY0" fmla="*/ 3218543 h 3218543"/>
                <a:gd name="connsiteX1" fmla="*/ 2017486 w 2017486"/>
                <a:gd name="connsiteY1" fmla="*/ 0 h 3218543"/>
                <a:gd name="connsiteX2" fmla="*/ 1524000 w 2017486"/>
                <a:gd name="connsiteY2" fmla="*/ 3218543 h 3218543"/>
                <a:gd name="connsiteX3" fmla="*/ 0 w 2017486"/>
                <a:gd name="connsiteY3" fmla="*/ 3218543 h 3218543"/>
                <a:gd name="connsiteX0" fmla="*/ 0 w 2017486"/>
                <a:gd name="connsiteY0" fmla="*/ 3218543 h 3218543"/>
                <a:gd name="connsiteX1" fmla="*/ 2017486 w 2017486"/>
                <a:gd name="connsiteY1" fmla="*/ 0 h 3218543"/>
                <a:gd name="connsiteX2" fmla="*/ 1074057 w 2017486"/>
                <a:gd name="connsiteY2" fmla="*/ 3218543 h 3218543"/>
                <a:gd name="connsiteX3" fmla="*/ 0 w 2017486"/>
                <a:gd name="connsiteY3" fmla="*/ 3218543 h 3218543"/>
              </a:gdLst>
              <a:ahLst/>
              <a:cxnLst>
                <a:cxn ang="0">
                  <a:pos x="connsiteX0" y="connsiteY0"/>
                </a:cxn>
                <a:cxn ang="0">
                  <a:pos x="connsiteX1" y="connsiteY1"/>
                </a:cxn>
                <a:cxn ang="0">
                  <a:pos x="connsiteX2" y="connsiteY2"/>
                </a:cxn>
                <a:cxn ang="0">
                  <a:pos x="connsiteX3" y="connsiteY3"/>
                </a:cxn>
              </a:cxnLst>
              <a:rect l="l" t="t" r="r" b="b"/>
              <a:pathLst>
                <a:path w="2017486" h="3218543">
                  <a:moveTo>
                    <a:pt x="0" y="3218543"/>
                  </a:moveTo>
                  <a:lnTo>
                    <a:pt x="2017486" y="0"/>
                  </a:lnTo>
                  <a:lnTo>
                    <a:pt x="1074057" y="3218543"/>
                  </a:lnTo>
                  <a:lnTo>
                    <a:pt x="0" y="3218543"/>
                  </a:lnTo>
                  <a:close/>
                </a:path>
              </a:pathLst>
            </a:custGeom>
            <a:solidFill>
              <a:srgbClr val="258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ight Triangle 22"/>
            <p:cNvSpPr/>
            <p:nvPr/>
          </p:nvSpPr>
          <p:spPr bwMode="white">
            <a:xfrm flipH="1" flipV="1">
              <a:off x="5057076" y="0"/>
              <a:ext cx="7131749" cy="6858000"/>
            </a:xfrm>
            <a:custGeom>
              <a:avLst/>
              <a:gdLst/>
              <a:ahLst/>
              <a:cxnLst/>
              <a:rect l="l" t="t" r="r" b="b"/>
              <a:pathLst>
                <a:path w="7131749" h="6858000">
                  <a:moveTo>
                    <a:pt x="7131749" y="6858000"/>
                  </a:moveTo>
                  <a:lnTo>
                    <a:pt x="3482975" y="6858000"/>
                  </a:lnTo>
                  <a:lnTo>
                    <a:pt x="0" y="6858000"/>
                  </a:lnTo>
                  <a:lnTo>
                    <a:pt x="0" y="0"/>
                  </a:lnTo>
                  <a:lnTo>
                    <a:pt x="348297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6627811" y="304799"/>
            <a:ext cx="4953001" cy="1364343"/>
          </a:xfrm>
        </p:spPr>
        <p:txBody>
          <a:bodyPr>
            <a:noAutofit/>
          </a:bodyPr>
          <a:lstStyle>
            <a:lvl1pPr>
              <a:defRPr sz="4000">
                <a:solidFill>
                  <a:schemeClr val="tx2">
                    <a:lumMod val="75000"/>
                  </a:schemeClr>
                </a:solidFill>
              </a:defRPr>
            </a:lvl1pPr>
          </a:lstStyle>
          <a:p>
            <a:r>
              <a:rPr lang="en-US"/>
              <a:t>Click to edit Master title style</a:t>
            </a:r>
            <a:endParaRPr/>
          </a:p>
        </p:txBody>
      </p:sp>
      <p:sp>
        <p:nvSpPr>
          <p:cNvPr id="3" name="Subtitle 2"/>
          <p:cNvSpPr>
            <a:spLocks noGrp="1"/>
          </p:cNvSpPr>
          <p:nvPr>
            <p:ph type="subTitle" idx="1"/>
          </p:nvPr>
        </p:nvSpPr>
        <p:spPr>
          <a:xfrm>
            <a:off x="6627812" y="1941286"/>
            <a:ext cx="4927161" cy="822960"/>
          </a:xfrm>
        </p:spPr>
        <p:txBody>
          <a:bodyPr>
            <a:noAutofit/>
          </a:bodyPr>
          <a:lstStyle>
            <a:lvl1pPr marL="0" indent="0" algn="l">
              <a:spcBef>
                <a:spcPts val="0"/>
              </a:spcBef>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7" name="Date Placeholder 6"/>
          <p:cNvSpPr>
            <a:spLocks noGrp="1"/>
          </p:cNvSpPr>
          <p:nvPr>
            <p:ph type="dt" sz="half" idx="10"/>
          </p:nvPr>
        </p:nvSpPr>
        <p:spPr>
          <a:xfrm>
            <a:off x="8075612" y="6934201"/>
            <a:ext cx="1853459" cy="152400"/>
          </a:xfrm>
        </p:spPr>
        <p:txBody>
          <a:bodyPr bIns="0"/>
          <a:lstStyle>
            <a:lvl1pPr>
              <a:defRPr sz="100">
                <a:solidFill>
                  <a:srgbClr val="C3C7CB"/>
                </a:solidFill>
              </a:defRPr>
            </a:lvl1pPr>
          </a:lstStyle>
          <a:p>
            <a:fld id="{3565B4E7-551D-4D5D-99D2-6F6336719D85}" type="datetime1">
              <a:rPr lang="en-US" smtClean="0"/>
              <a:t>2/14/23</a:t>
            </a:fld>
            <a:endParaRPr/>
          </a:p>
        </p:txBody>
      </p:sp>
      <p:sp>
        <p:nvSpPr>
          <p:cNvPr id="8" name="Footer Placeholder 7"/>
          <p:cNvSpPr>
            <a:spLocks noGrp="1"/>
          </p:cNvSpPr>
          <p:nvPr>
            <p:ph type="ftr" sz="quarter" idx="11"/>
          </p:nvPr>
        </p:nvSpPr>
        <p:spPr>
          <a:xfrm>
            <a:off x="1555428" y="6934201"/>
            <a:ext cx="6520184" cy="152400"/>
          </a:xfrm>
        </p:spPr>
        <p:txBody>
          <a:bodyPr bIns="0"/>
          <a:lstStyle>
            <a:lvl1pPr>
              <a:defRPr sz="100"/>
            </a:lvl1pPr>
          </a:lstStyle>
          <a:p>
            <a:endParaRPr/>
          </a:p>
        </p:txBody>
      </p:sp>
      <p:sp>
        <p:nvSpPr>
          <p:cNvPr id="9" name="Slide Number Placeholder 8"/>
          <p:cNvSpPr>
            <a:spLocks noGrp="1"/>
          </p:cNvSpPr>
          <p:nvPr>
            <p:ph type="sldNum" sz="quarter" idx="12"/>
          </p:nvPr>
        </p:nvSpPr>
        <p:spPr>
          <a:xfrm>
            <a:off x="608013" y="6934201"/>
            <a:ext cx="947416" cy="152400"/>
          </a:xfrm>
        </p:spPr>
        <p:txBody>
          <a:bodyPr bIns="0"/>
          <a:lstStyle>
            <a:lvl1pPr>
              <a:defRPr sz="100">
                <a:solidFill>
                  <a:srgbClr val="C3C7CB"/>
                </a:solidFill>
              </a:defRPr>
            </a:lvl1pPr>
          </a:lstStyle>
          <a:p>
            <a:fld id="{1D97EE88-343E-4AED-AB47-DC2FB3AECFCB}" type="slidenum">
              <a:rPr/>
              <a:pPr/>
              <a:t>‹#›</a:t>
            </a:fld>
            <a:endParaRPr/>
          </a:p>
        </p:txBody>
      </p:sp>
      <p:grpSp>
        <p:nvGrpSpPr>
          <p:cNvPr id="10" name="Group 9"/>
          <p:cNvGrpSpPr/>
          <p:nvPr/>
        </p:nvGrpSpPr>
        <p:grpSpPr bwMode="gray">
          <a:xfrm>
            <a:off x="9386191" y="5727700"/>
            <a:ext cx="2318210" cy="644071"/>
            <a:chOff x="2801938" y="1371600"/>
            <a:chExt cx="6588126" cy="1830388"/>
          </a:xfrm>
        </p:grpSpPr>
        <p:sp>
          <p:nvSpPr>
            <p:cNvPr id="11" name="Freeform 5"/>
            <p:cNvSpPr>
              <a:spLocks/>
            </p:cNvSpPr>
            <p:nvPr/>
          </p:nvSpPr>
          <p:spPr bwMode="gray">
            <a:xfrm>
              <a:off x="2801938" y="1371600"/>
              <a:ext cx="2513013" cy="898525"/>
            </a:xfrm>
            <a:custGeom>
              <a:avLst/>
              <a:gdLst>
                <a:gd name="T0" fmla="*/ 1134 w 1583"/>
                <a:gd name="T1" fmla="*/ 0 h 566"/>
                <a:gd name="T2" fmla="*/ 1134 w 1583"/>
                <a:gd name="T3" fmla="*/ 530 h 566"/>
                <a:gd name="T4" fmla="*/ 916 w 1583"/>
                <a:gd name="T5" fmla="*/ 0 h 566"/>
                <a:gd name="T6" fmla="*/ 753 w 1583"/>
                <a:gd name="T7" fmla="*/ 0 h 566"/>
                <a:gd name="T8" fmla="*/ 535 w 1583"/>
                <a:gd name="T9" fmla="*/ 528 h 566"/>
                <a:gd name="T10" fmla="*/ 535 w 1583"/>
                <a:gd name="T11" fmla="*/ 0 h 566"/>
                <a:gd name="T12" fmla="*/ 374 w 1583"/>
                <a:gd name="T13" fmla="*/ 0 h 566"/>
                <a:gd name="T14" fmla="*/ 374 w 1583"/>
                <a:gd name="T15" fmla="*/ 207 h 566"/>
                <a:gd name="T16" fmla="*/ 161 w 1583"/>
                <a:gd name="T17" fmla="*/ 207 h 566"/>
                <a:gd name="T18" fmla="*/ 161 w 1583"/>
                <a:gd name="T19" fmla="*/ 0 h 566"/>
                <a:gd name="T20" fmla="*/ 0 w 1583"/>
                <a:gd name="T21" fmla="*/ 0 h 566"/>
                <a:gd name="T22" fmla="*/ 0 w 1583"/>
                <a:gd name="T23" fmla="*/ 566 h 566"/>
                <a:gd name="T24" fmla="*/ 161 w 1583"/>
                <a:gd name="T25" fmla="*/ 566 h 566"/>
                <a:gd name="T26" fmla="*/ 161 w 1583"/>
                <a:gd name="T27" fmla="*/ 333 h 566"/>
                <a:gd name="T28" fmla="*/ 374 w 1583"/>
                <a:gd name="T29" fmla="*/ 333 h 566"/>
                <a:gd name="T30" fmla="*/ 374 w 1583"/>
                <a:gd name="T31" fmla="*/ 566 h 566"/>
                <a:gd name="T32" fmla="*/ 521 w 1583"/>
                <a:gd name="T33" fmla="*/ 566 h 566"/>
                <a:gd name="T34" fmla="*/ 535 w 1583"/>
                <a:gd name="T35" fmla="*/ 566 h 566"/>
                <a:gd name="T36" fmla="*/ 686 w 1583"/>
                <a:gd name="T37" fmla="*/ 566 h 566"/>
                <a:gd name="T38" fmla="*/ 724 w 1583"/>
                <a:gd name="T39" fmla="*/ 463 h 566"/>
                <a:gd name="T40" fmla="*/ 833 w 1583"/>
                <a:gd name="T41" fmla="*/ 157 h 566"/>
                <a:gd name="T42" fmla="*/ 836 w 1583"/>
                <a:gd name="T43" fmla="*/ 157 h 566"/>
                <a:gd name="T44" fmla="*/ 937 w 1583"/>
                <a:gd name="T45" fmla="*/ 423 h 566"/>
                <a:gd name="T46" fmla="*/ 698 w 1583"/>
                <a:gd name="T47" fmla="*/ 566 h 566"/>
                <a:gd name="T48" fmla="*/ 980 w 1583"/>
                <a:gd name="T49" fmla="*/ 566 h 566"/>
                <a:gd name="T50" fmla="*/ 1134 w 1583"/>
                <a:gd name="T51" fmla="*/ 566 h 566"/>
                <a:gd name="T52" fmla="*/ 1148 w 1583"/>
                <a:gd name="T53" fmla="*/ 566 h 566"/>
                <a:gd name="T54" fmla="*/ 1583 w 1583"/>
                <a:gd name="T55" fmla="*/ 566 h 566"/>
                <a:gd name="T56" fmla="*/ 1583 w 1583"/>
                <a:gd name="T57" fmla="*/ 437 h 566"/>
                <a:gd name="T58" fmla="*/ 1294 w 1583"/>
                <a:gd name="T59" fmla="*/ 437 h 566"/>
                <a:gd name="T60" fmla="*/ 1294 w 1583"/>
                <a:gd name="T61" fmla="*/ 0 h 566"/>
                <a:gd name="T62" fmla="*/ 1134 w 1583"/>
                <a:gd name="T63"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3" h="566">
                  <a:moveTo>
                    <a:pt x="1134" y="0"/>
                  </a:moveTo>
                  <a:lnTo>
                    <a:pt x="1134" y="530"/>
                  </a:lnTo>
                  <a:lnTo>
                    <a:pt x="916" y="0"/>
                  </a:lnTo>
                  <a:lnTo>
                    <a:pt x="753" y="0"/>
                  </a:lnTo>
                  <a:lnTo>
                    <a:pt x="535" y="528"/>
                  </a:lnTo>
                  <a:lnTo>
                    <a:pt x="535" y="0"/>
                  </a:lnTo>
                  <a:lnTo>
                    <a:pt x="374" y="0"/>
                  </a:lnTo>
                  <a:lnTo>
                    <a:pt x="374" y="207"/>
                  </a:lnTo>
                  <a:lnTo>
                    <a:pt x="161" y="207"/>
                  </a:lnTo>
                  <a:lnTo>
                    <a:pt x="161" y="0"/>
                  </a:lnTo>
                  <a:lnTo>
                    <a:pt x="0" y="0"/>
                  </a:lnTo>
                  <a:lnTo>
                    <a:pt x="0" y="566"/>
                  </a:lnTo>
                  <a:lnTo>
                    <a:pt x="161" y="566"/>
                  </a:lnTo>
                  <a:lnTo>
                    <a:pt x="161" y="333"/>
                  </a:lnTo>
                  <a:lnTo>
                    <a:pt x="374" y="333"/>
                  </a:lnTo>
                  <a:lnTo>
                    <a:pt x="374" y="566"/>
                  </a:lnTo>
                  <a:lnTo>
                    <a:pt x="521" y="566"/>
                  </a:lnTo>
                  <a:lnTo>
                    <a:pt x="535" y="566"/>
                  </a:lnTo>
                  <a:lnTo>
                    <a:pt x="686" y="566"/>
                  </a:lnTo>
                  <a:lnTo>
                    <a:pt x="724" y="463"/>
                  </a:lnTo>
                  <a:lnTo>
                    <a:pt x="833" y="157"/>
                  </a:lnTo>
                  <a:lnTo>
                    <a:pt x="836" y="157"/>
                  </a:lnTo>
                  <a:lnTo>
                    <a:pt x="937" y="423"/>
                  </a:lnTo>
                  <a:lnTo>
                    <a:pt x="698" y="566"/>
                  </a:lnTo>
                  <a:lnTo>
                    <a:pt x="980" y="566"/>
                  </a:lnTo>
                  <a:lnTo>
                    <a:pt x="1134" y="566"/>
                  </a:lnTo>
                  <a:lnTo>
                    <a:pt x="1148" y="566"/>
                  </a:lnTo>
                  <a:lnTo>
                    <a:pt x="1583" y="566"/>
                  </a:lnTo>
                  <a:lnTo>
                    <a:pt x="1583" y="437"/>
                  </a:lnTo>
                  <a:lnTo>
                    <a:pt x="1294" y="437"/>
                  </a:lnTo>
                  <a:lnTo>
                    <a:pt x="1294" y="0"/>
                  </a:lnTo>
                  <a:lnTo>
                    <a:pt x="1134"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2" name="Freeform 6"/>
            <p:cNvSpPr>
              <a:spLocks/>
            </p:cNvSpPr>
            <p:nvPr/>
          </p:nvSpPr>
          <p:spPr bwMode="gray">
            <a:xfrm>
              <a:off x="5359401" y="1371600"/>
              <a:ext cx="1728788" cy="898525"/>
            </a:xfrm>
            <a:custGeom>
              <a:avLst/>
              <a:gdLst>
                <a:gd name="T0" fmla="*/ 907 w 1089"/>
                <a:gd name="T1" fmla="*/ 0 h 566"/>
                <a:gd name="T2" fmla="*/ 784 w 1089"/>
                <a:gd name="T3" fmla="*/ 231 h 566"/>
                <a:gd name="T4" fmla="*/ 661 w 1089"/>
                <a:gd name="T5" fmla="*/ 0 h 566"/>
                <a:gd name="T6" fmla="*/ 0 w 1089"/>
                <a:gd name="T7" fmla="*/ 0 h 566"/>
                <a:gd name="T8" fmla="*/ 0 w 1089"/>
                <a:gd name="T9" fmla="*/ 566 h 566"/>
                <a:gd name="T10" fmla="*/ 502 w 1089"/>
                <a:gd name="T11" fmla="*/ 566 h 566"/>
                <a:gd name="T12" fmla="*/ 502 w 1089"/>
                <a:gd name="T13" fmla="*/ 437 h 566"/>
                <a:gd name="T14" fmla="*/ 161 w 1089"/>
                <a:gd name="T15" fmla="*/ 437 h 566"/>
                <a:gd name="T16" fmla="*/ 161 w 1089"/>
                <a:gd name="T17" fmla="*/ 330 h 566"/>
                <a:gd name="T18" fmla="*/ 464 w 1089"/>
                <a:gd name="T19" fmla="*/ 330 h 566"/>
                <a:gd name="T20" fmla="*/ 464 w 1089"/>
                <a:gd name="T21" fmla="*/ 216 h 566"/>
                <a:gd name="T22" fmla="*/ 161 w 1089"/>
                <a:gd name="T23" fmla="*/ 216 h 566"/>
                <a:gd name="T24" fmla="*/ 161 w 1089"/>
                <a:gd name="T25" fmla="*/ 119 h 566"/>
                <a:gd name="T26" fmla="*/ 493 w 1089"/>
                <a:gd name="T27" fmla="*/ 119 h 566"/>
                <a:gd name="T28" fmla="*/ 493 w 1089"/>
                <a:gd name="T29" fmla="*/ 24 h 566"/>
                <a:gd name="T30" fmla="*/ 703 w 1089"/>
                <a:gd name="T31" fmla="*/ 354 h 566"/>
                <a:gd name="T32" fmla="*/ 703 w 1089"/>
                <a:gd name="T33" fmla="*/ 566 h 566"/>
                <a:gd name="T34" fmla="*/ 864 w 1089"/>
                <a:gd name="T35" fmla="*/ 566 h 566"/>
                <a:gd name="T36" fmla="*/ 864 w 1089"/>
                <a:gd name="T37" fmla="*/ 354 h 566"/>
                <a:gd name="T38" fmla="*/ 1089 w 1089"/>
                <a:gd name="T39" fmla="*/ 0 h 566"/>
                <a:gd name="T40" fmla="*/ 907 w 1089"/>
                <a:gd name="T4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9" h="566">
                  <a:moveTo>
                    <a:pt x="907" y="0"/>
                  </a:moveTo>
                  <a:lnTo>
                    <a:pt x="784" y="231"/>
                  </a:lnTo>
                  <a:lnTo>
                    <a:pt x="661" y="0"/>
                  </a:lnTo>
                  <a:lnTo>
                    <a:pt x="0" y="0"/>
                  </a:lnTo>
                  <a:lnTo>
                    <a:pt x="0" y="566"/>
                  </a:lnTo>
                  <a:lnTo>
                    <a:pt x="502" y="566"/>
                  </a:lnTo>
                  <a:lnTo>
                    <a:pt x="502" y="437"/>
                  </a:lnTo>
                  <a:lnTo>
                    <a:pt x="161" y="437"/>
                  </a:lnTo>
                  <a:lnTo>
                    <a:pt x="161" y="330"/>
                  </a:lnTo>
                  <a:lnTo>
                    <a:pt x="464" y="330"/>
                  </a:lnTo>
                  <a:lnTo>
                    <a:pt x="464" y="216"/>
                  </a:lnTo>
                  <a:lnTo>
                    <a:pt x="161" y="216"/>
                  </a:lnTo>
                  <a:lnTo>
                    <a:pt x="161" y="119"/>
                  </a:lnTo>
                  <a:lnTo>
                    <a:pt x="493" y="119"/>
                  </a:lnTo>
                  <a:lnTo>
                    <a:pt x="493" y="24"/>
                  </a:lnTo>
                  <a:lnTo>
                    <a:pt x="703" y="354"/>
                  </a:lnTo>
                  <a:lnTo>
                    <a:pt x="703" y="566"/>
                  </a:lnTo>
                  <a:lnTo>
                    <a:pt x="864" y="566"/>
                  </a:lnTo>
                  <a:lnTo>
                    <a:pt x="864" y="354"/>
                  </a:lnTo>
                  <a:lnTo>
                    <a:pt x="1089" y="0"/>
                  </a:lnTo>
                  <a:lnTo>
                    <a:pt x="907"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7"/>
            <p:cNvSpPr>
              <a:spLocks/>
            </p:cNvSpPr>
            <p:nvPr/>
          </p:nvSpPr>
          <p:spPr bwMode="gray">
            <a:xfrm>
              <a:off x="3629026" y="2270125"/>
              <a:ext cx="1685925" cy="893763"/>
            </a:xfrm>
            <a:custGeom>
              <a:avLst/>
              <a:gdLst>
                <a:gd name="T0" fmla="*/ 773 w 1062"/>
                <a:gd name="T1" fmla="*/ 437 h 563"/>
                <a:gd name="T2" fmla="*/ 773 w 1062"/>
                <a:gd name="T3" fmla="*/ 0 h 563"/>
                <a:gd name="T4" fmla="*/ 613 w 1062"/>
                <a:gd name="T5" fmla="*/ 0 h 563"/>
                <a:gd name="T6" fmla="*/ 613 w 1062"/>
                <a:gd name="T7" fmla="*/ 530 h 563"/>
                <a:gd name="T8" fmla="*/ 395 w 1062"/>
                <a:gd name="T9" fmla="*/ 0 h 563"/>
                <a:gd name="T10" fmla="*/ 232 w 1062"/>
                <a:gd name="T11" fmla="*/ 0 h 563"/>
                <a:gd name="T12" fmla="*/ 0 w 1062"/>
                <a:gd name="T13" fmla="*/ 563 h 563"/>
                <a:gd name="T14" fmla="*/ 168 w 1062"/>
                <a:gd name="T15" fmla="*/ 563 h 563"/>
                <a:gd name="T16" fmla="*/ 449 w 1062"/>
                <a:gd name="T17" fmla="*/ 563 h 563"/>
                <a:gd name="T18" fmla="*/ 208 w 1062"/>
                <a:gd name="T19" fmla="*/ 420 h 563"/>
                <a:gd name="T20" fmla="*/ 312 w 1062"/>
                <a:gd name="T21" fmla="*/ 154 h 563"/>
                <a:gd name="T22" fmla="*/ 315 w 1062"/>
                <a:gd name="T23" fmla="*/ 154 h 563"/>
                <a:gd name="T24" fmla="*/ 421 w 1062"/>
                <a:gd name="T25" fmla="*/ 463 h 563"/>
                <a:gd name="T26" fmla="*/ 461 w 1062"/>
                <a:gd name="T27" fmla="*/ 563 h 563"/>
                <a:gd name="T28" fmla="*/ 613 w 1062"/>
                <a:gd name="T29" fmla="*/ 563 h 563"/>
                <a:gd name="T30" fmla="*/ 613 w 1062"/>
                <a:gd name="T31" fmla="*/ 563 h 563"/>
                <a:gd name="T32" fmla="*/ 1062 w 1062"/>
                <a:gd name="T33" fmla="*/ 563 h 563"/>
                <a:gd name="T34" fmla="*/ 1062 w 1062"/>
                <a:gd name="T35" fmla="*/ 437 h 563"/>
                <a:gd name="T36" fmla="*/ 773 w 1062"/>
                <a:gd name="T37" fmla="*/ 43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2" h="563">
                  <a:moveTo>
                    <a:pt x="773" y="437"/>
                  </a:moveTo>
                  <a:lnTo>
                    <a:pt x="773" y="0"/>
                  </a:lnTo>
                  <a:lnTo>
                    <a:pt x="613" y="0"/>
                  </a:lnTo>
                  <a:lnTo>
                    <a:pt x="613" y="530"/>
                  </a:lnTo>
                  <a:lnTo>
                    <a:pt x="395" y="0"/>
                  </a:lnTo>
                  <a:lnTo>
                    <a:pt x="232" y="0"/>
                  </a:lnTo>
                  <a:lnTo>
                    <a:pt x="0" y="563"/>
                  </a:lnTo>
                  <a:lnTo>
                    <a:pt x="168" y="563"/>
                  </a:lnTo>
                  <a:lnTo>
                    <a:pt x="449" y="563"/>
                  </a:lnTo>
                  <a:lnTo>
                    <a:pt x="208" y="420"/>
                  </a:lnTo>
                  <a:lnTo>
                    <a:pt x="312" y="154"/>
                  </a:lnTo>
                  <a:lnTo>
                    <a:pt x="315" y="154"/>
                  </a:lnTo>
                  <a:lnTo>
                    <a:pt x="421" y="463"/>
                  </a:lnTo>
                  <a:lnTo>
                    <a:pt x="461" y="563"/>
                  </a:lnTo>
                  <a:lnTo>
                    <a:pt x="613" y="563"/>
                  </a:lnTo>
                  <a:lnTo>
                    <a:pt x="613" y="563"/>
                  </a:lnTo>
                  <a:lnTo>
                    <a:pt x="1062" y="563"/>
                  </a:lnTo>
                  <a:lnTo>
                    <a:pt x="1062" y="437"/>
                  </a:lnTo>
                  <a:lnTo>
                    <a:pt x="773" y="437"/>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8"/>
            <p:cNvSpPr>
              <a:spLocks noEditPoints="1"/>
            </p:cNvSpPr>
            <p:nvPr/>
          </p:nvSpPr>
          <p:spPr bwMode="gray">
            <a:xfrm>
              <a:off x="5359401" y="2270125"/>
              <a:ext cx="901700" cy="893763"/>
            </a:xfrm>
            <a:custGeom>
              <a:avLst/>
              <a:gdLst>
                <a:gd name="T0" fmla="*/ 0 w 240"/>
                <a:gd name="T1" fmla="*/ 0 h 237"/>
                <a:gd name="T2" fmla="*/ 112 w 240"/>
                <a:gd name="T3" fmla="*/ 0 h 237"/>
                <a:gd name="T4" fmla="*/ 240 w 240"/>
                <a:gd name="T5" fmla="*/ 117 h 237"/>
                <a:gd name="T6" fmla="*/ 112 w 240"/>
                <a:gd name="T7" fmla="*/ 237 h 237"/>
                <a:gd name="T8" fmla="*/ 0 w 240"/>
                <a:gd name="T9" fmla="*/ 237 h 237"/>
                <a:gd name="T10" fmla="*/ 0 w 240"/>
                <a:gd name="T11" fmla="*/ 0 h 237"/>
                <a:gd name="T12" fmla="*/ 68 w 240"/>
                <a:gd name="T13" fmla="*/ 184 h 237"/>
                <a:gd name="T14" fmla="*/ 100 w 240"/>
                <a:gd name="T15" fmla="*/ 184 h 237"/>
                <a:gd name="T16" fmla="*/ 172 w 240"/>
                <a:gd name="T17" fmla="*/ 117 h 237"/>
                <a:gd name="T18" fmla="*/ 100 w 240"/>
                <a:gd name="T19" fmla="*/ 53 h 237"/>
                <a:gd name="T20" fmla="*/ 68 w 240"/>
                <a:gd name="T21" fmla="*/ 53 h 237"/>
                <a:gd name="T22" fmla="*/ 68 w 240"/>
                <a:gd name="T23" fmla="*/ 18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0" y="0"/>
                  </a:moveTo>
                  <a:cubicBezTo>
                    <a:pt x="112" y="0"/>
                    <a:pt x="112" y="0"/>
                    <a:pt x="112" y="0"/>
                  </a:cubicBezTo>
                  <a:cubicBezTo>
                    <a:pt x="192" y="0"/>
                    <a:pt x="240" y="44"/>
                    <a:pt x="240" y="117"/>
                  </a:cubicBezTo>
                  <a:cubicBezTo>
                    <a:pt x="240" y="195"/>
                    <a:pt x="191" y="237"/>
                    <a:pt x="112" y="237"/>
                  </a:cubicBezTo>
                  <a:cubicBezTo>
                    <a:pt x="0" y="237"/>
                    <a:pt x="0" y="237"/>
                    <a:pt x="0" y="237"/>
                  </a:cubicBezTo>
                  <a:lnTo>
                    <a:pt x="0" y="0"/>
                  </a:lnTo>
                  <a:close/>
                  <a:moveTo>
                    <a:pt x="68" y="184"/>
                  </a:moveTo>
                  <a:cubicBezTo>
                    <a:pt x="100" y="184"/>
                    <a:pt x="100" y="184"/>
                    <a:pt x="100" y="184"/>
                  </a:cubicBezTo>
                  <a:cubicBezTo>
                    <a:pt x="151" y="183"/>
                    <a:pt x="172" y="165"/>
                    <a:pt x="172" y="117"/>
                  </a:cubicBezTo>
                  <a:cubicBezTo>
                    <a:pt x="172" y="74"/>
                    <a:pt x="146" y="53"/>
                    <a:pt x="100" y="53"/>
                  </a:cubicBezTo>
                  <a:cubicBezTo>
                    <a:pt x="68" y="53"/>
                    <a:pt x="68" y="53"/>
                    <a:pt x="68" y="53"/>
                  </a:cubicBezTo>
                  <a:lnTo>
                    <a:pt x="68" y="184"/>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9"/>
            <p:cNvSpPr>
              <a:spLocks noEditPoints="1"/>
            </p:cNvSpPr>
            <p:nvPr/>
          </p:nvSpPr>
          <p:spPr bwMode="gray">
            <a:xfrm>
              <a:off x="6310313" y="2270125"/>
              <a:ext cx="874713" cy="893763"/>
            </a:xfrm>
            <a:custGeom>
              <a:avLst/>
              <a:gdLst>
                <a:gd name="T0" fmla="*/ 0 w 233"/>
                <a:gd name="T1" fmla="*/ 0 h 237"/>
                <a:gd name="T2" fmla="*/ 134 w 233"/>
                <a:gd name="T3" fmla="*/ 0 h 237"/>
                <a:gd name="T4" fmla="*/ 225 w 233"/>
                <a:gd name="T5" fmla="*/ 66 h 237"/>
                <a:gd name="T6" fmla="*/ 184 w 233"/>
                <a:gd name="T7" fmla="*/ 126 h 237"/>
                <a:gd name="T8" fmla="*/ 184 w 233"/>
                <a:gd name="T9" fmla="*/ 127 h 237"/>
                <a:gd name="T10" fmla="*/ 222 w 233"/>
                <a:gd name="T11" fmla="*/ 184 h 237"/>
                <a:gd name="T12" fmla="*/ 233 w 233"/>
                <a:gd name="T13" fmla="*/ 237 h 237"/>
                <a:gd name="T14" fmla="*/ 166 w 233"/>
                <a:gd name="T15" fmla="*/ 237 h 237"/>
                <a:gd name="T16" fmla="*/ 158 w 233"/>
                <a:gd name="T17" fmla="*/ 199 h 237"/>
                <a:gd name="T18" fmla="*/ 120 w 233"/>
                <a:gd name="T19" fmla="*/ 151 h 237"/>
                <a:gd name="T20" fmla="*/ 68 w 233"/>
                <a:gd name="T21" fmla="*/ 151 h 237"/>
                <a:gd name="T22" fmla="*/ 68 w 233"/>
                <a:gd name="T23" fmla="*/ 237 h 237"/>
                <a:gd name="T24" fmla="*/ 0 w 233"/>
                <a:gd name="T25" fmla="*/ 237 h 237"/>
                <a:gd name="T26" fmla="*/ 0 w 233"/>
                <a:gd name="T27" fmla="*/ 0 h 237"/>
                <a:gd name="T28" fmla="*/ 68 w 233"/>
                <a:gd name="T29" fmla="*/ 103 h 237"/>
                <a:gd name="T30" fmla="*/ 125 w 233"/>
                <a:gd name="T31" fmla="*/ 103 h 237"/>
                <a:gd name="T32" fmla="*/ 157 w 233"/>
                <a:gd name="T33" fmla="*/ 75 h 237"/>
                <a:gd name="T34" fmla="*/ 123 w 233"/>
                <a:gd name="T35" fmla="*/ 49 h 237"/>
                <a:gd name="T36" fmla="*/ 68 w 233"/>
                <a:gd name="T37" fmla="*/ 49 h 237"/>
                <a:gd name="T38" fmla="*/ 68 w 233"/>
                <a:gd name="T39" fmla="*/ 10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237">
                  <a:moveTo>
                    <a:pt x="0" y="0"/>
                  </a:moveTo>
                  <a:cubicBezTo>
                    <a:pt x="134" y="0"/>
                    <a:pt x="134" y="0"/>
                    <a:pt x="134" y="0"/>
                  </a:cubicBezTo>
                  <a:cubicBezTo>
                    <a:pt x="180" y="0"/>
                    <a:pt x="225" y="19"/>
                    <a:pt x="225" y="66"/>
                  </a:cubicBezTo>
                  <a:cubicBezTo>
                    <a:pt x="225" y="92"/>
                    <a:pt x="211" y="116"/>
                    <a:pt x="184" y="126"/>
                  </a:cubicBezTo>
                  <a:cubicBezTo>
                    <a:pt x="184" y="127"/>
                    <a:pt x="184" y="127"/>
                    <a:pt x="184" y="127"/>
                  </a:cubicBezTo>
                  <a:cubicBezTo>
                    <a:pt x="212" y="133"/>
                    <a:pt x="220" y="161"/>
                    <a:pt x="222" y="184"/>
                  </a:cubicBezTo>
                  <a:cubicBezTo>
                    <a:pt x="223" y="194"/>
                    <a:pt x="224" y="228"/>
                    <a:pt x="233" y="237"/>
                  </a:cubicBezTo>
                  <a:cubicBezTo>
                    <a:pt x="166" y="237"/>
                    <a:pt x="166" y="237"/>
                    <a:pt x="166" y="237"/>
                  </a:cubicBezTo>
                  <a:cubicBezTo>
                    <a:pt x="160" y="229"/>
                    <a:pt x="159" y="206"/>
                    <a:pt x="158" y="199"/>
                  </a:cubicBezTo>
                  <a:cubicBezTo>
                    <a:pt x="156" y="175"/>
                    <a:pt x="152" y="151"/>
                    <a:pt x="120" y="151"/>
                  </a:cubicBezTo>
                  <a:cubicBezTo>
                    <a:pt x="68" y="151"/>
                    <a:pt x="68" y="151"/>
                    <a:pt x="68" y="151"/>
                  </a:cubicBezTo>
                  <a:cubicBezTo>
                    <a:pt x="68" y="237"/>
                    <a:pt x="68" y="237"/>
                    <a:pt x="68" y="237"/>
                  </a:cubicBezTo>
                  <a:cubicBezTo>
                    <a:pt x="0" y="237"/>
                    <a:pt x="0" y="237"/>
                    <a:pt x="0" y="237"/>
                  </a:cubicBezTo>
                  <a:lnTo>
                    <a:pt x="0" y="0"/>
                  </a:lnTo>
                  <a:close/>
                  <a:moveTo>
                    <a:pt x="68" y="103"/>
                  </a:moveTo>
                  <a:cubicBezTo>
                    <a:pt x="125" y="103"/>
                    <a:pt x="125" y="103"/>
                    <a:pt x="125" y="103"/>
                  </a:cubicBezTo>
                  <a:cubicBezTo>
                    <a:pt x="146" y="103"/>
                    <a:pt x="157" y="93"/>
                    <a:pt x="157" y="75"/>
                  </a:cubicBezTo>
                  <a:cubicBezTo>
                    <a:pt x="157" y="57"/>
                    <a:pt x="142" y="49"/>
                    <a:pt x="123" y="49"/>
                  </a:cubicBezTo>
                  <a:cubicBezTo>
                    <a:pt x="68" y="49"/>
                    <a:pt x="68" y="49"/>
                    <a:pt x="68" y="49"/>
                  </a:cubicBezTo>
                  <a:lnTo>
                    <a:pt x="68" y="103"/>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6" name="Rectangle 10"/>
            <p:cNvSpPr>
              <a:spLocks noChangeArrowheads="1"/>
            </p:cNvSpPr>
            <p:nvPr/>
          </p:nvSpPr>
          <p:spPr bwMode="gray">
            <a:xfrm>
              <a:off x="7231063" y="2270125"/>
              <a:ext cx="254000" cy="893763"/>
            </a:xfrm>
            <a:prstGeom prst="rect">
              <a:avLst/>
            </a:pr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11"/>
            <p:cNvSpPr>
              <a:spLocks/>
            </p:cNvSpPr>
            <p:nvPr/>
          </p:nvSpPr>
          <p:spPr bwMode="gray">
            <a:xfrm>
              <a:off x="7542213" y="2270125"/>
              <a:ext cx="938213" cy="931863"/>
            </a:xfrm>
            <a:custGeom>
              <a:avLst/>
              <a:gdLst>
                <a:gd name="T0" fmla="*/ 181 w 250"/>
                <a:gd name="T1" fmla="*/ 89 h 247"/>
                <a:gd name="T2" fmla="*/ 129 w 250"/>
                <a:gd name="T3" fmla="*/ 53 h 247"/>
                <a:gd name="T4" fmla="*/ 68 w 250"/>
                <a:gd name="T5" fmla="*/ 123 h 247"/>
                <a:gd name="T6" fmla="*/ 129 w 250"/>
                <a:gd name="T7" fmla="*/ 194 h 247"/>
                <a:gd name="T8" fmla="*/ 181 w 250"/>
                <a:gd name="T9" fmla="*/ 150 h 247"/>
                <a:gd name="T10" fmla="*/ 250 w 250"/>
                <a:gd name="T11" fmla="*/ 150 h 247"/>
                <a:gd name="T12" fmla="*/ 130 w 250"/>
                <a:gd name="T13" fmla="*/ 247 h 247"/>
                <a:gd name="T14" fmla="*/ 0 w 250"/>
                <a:gd name="T15" fmla="*/ 123 h 247"/>
                <a:gd name="T16" fmla="*/ 130 w 250"/>
                <a:gd name="T17" fmla="*/ 0 h 247"/>
                <a:gd name="T18" fmla="*/ 250 w 250"/>
                <a:gd name="T19" fmla="*/ 89 h 247"/>
                <a:gd name="T20" fmla="*/ 181 w 250"/>
                <a:gd name="T21" fmla="*/ 8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47">
                  <a:moveTo>
                    <a:pt x="181" y="89"/>
                  </a:moveTo>
                  <a:cubicBezTo>
                    <a:pt x="178" y="65"/>
                    <a:pt x="157" y="53"/>
                    <a:pt x="129" y="53"/>
                  </a:cubicBezTo>
                  <a:cubicBezTo>
                    <a:pt x="85" y="53"/>
                    <a:pt x="68" y="88"/>
                    <a:pt x="68" y="123"/>
                  </a:cubicBezTo>
                  <a:cubicBezTo>
                    <a:pt x="68" y="159"/>
                    <a:pt x="85" y="194"/>
                    <a:pt x="129" y="194"/>
                  </a:cubicBezTo>
                  <a:cubicBezTo>
                    <a:pt x="161" y="194"/>
                    <a:pt x="179" y="177"/>
                    <a:pt x="181" y="150"/>
                  </a:cubicBezTo>
                  <a:cubicBezTo>
                    <a:pt x="250" y="150"/>
                    <a:pt x="250" y="150"/>
                    <a:pt x="250" y="150"/>
                  </a:cubicBezTo>
                  <a:cubicBezTo>
                    <a:pt x="246" y="211"/>
                    <a:pt x="196" y="247"/>
                    <a:pt x="130" y="247"/>
                  </a:cubicBezTo>
                  <a:cubicBezTo>
                    <a:pt x="51" y="247"/>
                    <a:pt x="0" y="192"/>
                    <a:pt x="0" y="123"/>
                  </a:cubicBezTo>
                  <a:cubicBezTo>
                    <a:pt x="0" y="54"/>
                    <a:pt x="51" y="0"/>
                    <a:pt x="130" y="0"/>
                  </a:cubicBezTo>
                  <a:cubicBezTo>
                    <a:pt x="187" y="0"/>
                    <a:pt x="248" y="32"/>
                    <a:pt x="250" y="89"/>
                  </a:cubicBezTo>
                  <a:lnTo>
                    <a:pt x="181" y="89"/>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12"/>
            <p:cNvSpPr>
              <a:spLocks/>
            </p:cNvSpPr>
            <p:nvPr/>
          </p:nvSpPr>
          <p:spPr bwMode="gray">
            <a:xfrm>
              <a:off x="8540751" y="2270125"/>
              <a:ext cx="849313" cy="893763"/>
            </a:xfrm>
            <a:custGeom>
              <a:avLst/>
              <a:gdLst>
                <a:gd name="T0" fmla="*/ 0 w 535"/>
                <a:gd name="T1" fmla="*/ 0 h 563"/>
                <a:gd name="T2" fmla="*/ 161 w 535"/>
                <a:gd name="T3" fmla="*/ 0 h 563"/>
                <a:gd name="T4" fmla="*/ 161 w 535"/>
                <a:gd name="T5" fmla="*/ 204 h 563"/>
                <a:gd name="T6" fmla="*/ 374 w 535"/>
                <a:gd name="T7" fmla="*/ 204 h 563"/>
                <a:gd name="T8" fmla="*/ 374 w 535"/>
                <a:gd name="T9" fmla="*/ 0 h 563"/>
                <a:gd name="T10" fmla="*/ 535 w 535"/>
                <a:gd name="T11" fmla="*/ 0 h 563"/>
                <a:gd name="T12" fmla="*/ 535 w 535"/>
                <a:gd name="T13" fmla="*/ 563 h 563"/>
                <a:gd name="T14" fmla="*/ 374 w 535"/>
                <a:gd name="T15" fmla="*/ 563 h 563"/>
                <a:gd name="T16" fmla="*/ 374 w 535"/>
                <a:gd name="T17" fmla="*/ 330 h 563"/>
                <a:gd name="T18" fmla="*/ 161 w 535"/>
                <a:gd name="T19" fmla="*/ 330 h 563"/>
                <a:gd name="T20" fmla="*/ 161 w 535"/>
                <a:gd name="T21" fmla="*/ 563 h 563"/>
                <a:gd name="T22" fmla="*/ 0 w 535"/>
                <a:gd name="T23" fmla="*/ 563 h 563"/>
                <a:gd name="T24" fmla="*/ 0 w 535"/>
                <a:gd name="T2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563">
                  <a:moveTo>
                    <a:pt x="0" y="0"/>
                  </a:moveTo>
                  <a:lnTo>
                    <a:pt x="161" y="0"/>
                  </a:lnTo>
                  <a:lnTo>
                    <a:pt x="161" y="204"/>
                  </a:lnTo>
                  <a:lnTo>
                    <a:pt x="374" y="204"/>
                  </a:lnTo>
                  <a:lnTo>
                    <a:pt x="374" y="0"/>
                  </a:lnTo>
                  <a:lnTo>
                    <a:pt x="535" y="0"/>
                  </a:lnTo>
                  <a:lnTo>
                    <a:pt x="535" y="563"/>
                  </a:lnTo>
                  <a:lnTo>
                    <a:pt x="374" y="563"/>
                  </a:lnTo>
                  <a:lnTo>
                    <a:pt x="374" y="330"/>
                  </a:lnTo>
                  <a:lnTo>
                    <a:pt x="161" y="330"/>
                  </a:lnTo>
                  <a:lnTo>
                    <a:pt x="161" y="563"/>
                  </a:lnTo>
                  <a:lnTo>
                    <a:pt x="0" y="563"/>
                  </a:lnTo>
                  <a:lnTo>
                    <a:pt x="0" y="0"/>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grpSp>
      <p:sp>
        <p:nvSpPr>
          <p:cNvPr id="21" name="Rectangle 20"/>
          <p:cNvSpPr/>
          <p:nvPr/>
        </p:nvSpPr>
        <p:spPr>
          <a:xfrm>
            <a:off x="12342811" y="0"/>
            <a:ext cx="1676400" cy="6858000"/>
          </a:xfrm>
          <a:prstGeom prst="rect">
            <a:avLst/>
          </a:prstGeom>
          <a:solidFill>
            <a:srgbClr val="165C7D"/>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91440" rtlCol="0" anchor="t"/>
          <a:lstStyle>
            <a:defPPr>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1400" baseline="0">
                <a:solidFill>
                  <a:srgbClr val="FFFFFF"/>
                </a:solidFill>
              </a:rPr>
              <a:t>Delete any existing pictures then c</a:t>
            </a:r>
            <a:r>
              <a:rPr sz="1400">
                <a:solidFill>
                  <a:srgbClr val="FFFFFF"/>
                </a:solidFill>
              </a:rPr>
              <a:t>lick</a:t>
            </a:r>
            <a:r>
              <a:rPr sz="1400" baseline="0">
                <a:solidFill>
                  <a:srgbClr val="FFFFFF"/>
                </a:solidFill>
              </a:rPr>
              <a:t> the icon in the placeholder to add a different picture.</a:t>
            </a:r>
          </a:p>
          <a:p>
            <a:pPr algn="l">
              <a:spcBef>
                <a:spcPts val="1200"/>
              </a:spcBef>
            </a:pPr>
            <a:r>
              <a:rPr sz="1400" baseline="0">
                <a:solidFill>
                  <a:srgbClr val="FFFFFF"/>
                </a:solidFill>
              </a:rPr>
              <a:t>To reposition a picture within the placeholder:</a:t>
            </a:r>
          </a:p>
          <a:p>
            <a:pPr marL="166688" indent="-166688" algn="l">
              <a:buAutoNum type="arabicPeriod"/>
            </a:pPr>
            <a:r>
              <a:rPr sz="1400" baseline="0">
                <a:solidFill>
                  <a:srgbClr val="FFFFFF"/>
                </a:solidFill>
              </a:rPr>
              <a:t>Select the picture on the slide</a:t>
            </a:r>
          </a:p>
          <a:p>
            <a:pPr marL="166688" indent="-166688" algn="l">
              <a:buAutoNum type="arabicPeriod"/>
            </a:pPr>
            <a:r>
              <a:rPr sz="1400" baseline="0">
                <a:solidFill>
                  <a:srgbClr val="FFFFFF"/>
                </a:solidFill>
              </a:rPr>
              <a:t>Click the top of the Crop button on the Picture tab</a:t>
            </a:r>
          </a:p>
          <a:p>
            <a:pPr marL="166688" indent="-166688" algn="l">
              <a:buAutoNum type="arabicPeriod"/>
            </a:pPr>
            <a:r>
              <a:rPr sz="1400">
                <a:solidFill>
                  <a:srgbClr val="FFFFFF"/>
                </a:solidFill>
              </a:rPr>
              <a:t>Drag</a:t>
            </a:r>
            <a:r>
              <a:rPr sz="1400" baseline="0">
                <a:solidFill>
                  <a:srgbClr val="FFFFFF"/>
                </a:solidFill>
              </a:rPr>
              <a:t> the picture into position within the boundaries created by the crop handles</a:t>
            </a:r>
            <a:endParaRPr sz="1400">
              <a:solidFill>
                <a:srgbClr val="FFFFFF"/>
              </a:solidFill>
            </a:endParaRPr>
          </a:p>
        </p:txBody>
      </p:sp>
    </p:spTree>
    <p:extLst>
      <p:ext uri="{BB962C8B-B14F-4D97-AF65-F5344CB8AC3E}">
        <p14:creationId xmlns:p14="http://schemas.microsoft.com/office/powerpoint/2010/main" val="10994016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9099CFF-5B18-4DC7-9B42-12F20339FE0D}" type="datetime1">
              <a:rPr lang="en-US" smtClean="0"/>
              <a:t>2/14/23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1D97EE88-343E-4AED-AB47-DC2FB3AECFCB}" type="slidenum">
              <a:rPr/>
              <a:t>‹#›</a:t>
            </a:fld>
            <a:endParaRPr/>
          </a:p>
        </p:txBody>
      </p:sp>
    </p:spTree>
    <p:extLst>
      <p:ext uri="{BB962C8B-B14F-4D97-AF65-F5344CB8AC3E}">
        <p14:creationId xmlns:p14="http://schemas.microsoft.com/office/powerpoint/2010/main" val="1195739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04411" y="301753"/>
            <a:ext cx="1676401" cy="571804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8013" y="301753"/>
            <a:ext cx="8991599" cy="571804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4C9EEB5-1B75-483A-8003-1BBBFE6C67A5}" type="datetime1">
              <a:rPr lang="en-US" smtClean="0"/>
              <a:t>2/14/23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1D97EE88-343E-4AED-AB47-DC2FB3AECFCB}" type="slidenum">
              <a:rPr/>
              <a:t>‹#›</a:t>
            </a:fld>
            <a:endParaRPr/>
          </a:p>
        </p:txBody>
      </p:sp>
    </p:spTree>
    <p:extLst>
      <p:ext uri="{BB962C8B-B14F-4D97-AF65-F5344CB8AC3E}">
        <p14:creationId xmlns:p14="http://schemas.microsoft.com/office/powerpoint/2010/main" val="197296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bIns="0"/>
          <a:lstStyle/>
          <a:p>
            <a:fld id="{1AC7DB3E-E8DC-49FF-9834-5015D623A835}" type="datetime1">
              <a:rPr lang="en-US" smtClean="0"/>
              <a:t>2/14/23</a:t>
            </a:fld>
            <a:endParaRPr/>
          </a:p>
        </p:txBody>
      </p:sp>
      <p:sp>
        <p:nvSpPr>
          <p:cNvPr id="5" name="Footer Placeholder 4"/>
          <p:cNvSpPr>
            <a:spLocks noGrp="1"/>
          </p:cNvSpPr>
          <p:nvPr>
            <p:ph type="ftr" sz="quarter" idx="11"/>
          </p:nvPr>
        </p:nvSpPr>
        <p:spPr/>
        <p:txBody>
          <a:bodyPr bIns="0"/>
          <a:lstStyle/>
          <a:p>
            <a:endParaRPr/>
          </a:p>
        </p:txBody>
      </p:sp>
      <p:sp>
        <p:nvSpPr>
          <p:cNvPr id="6" name="Slide Number Placeholder 5"/>
          <p:cNvSpPr>
            <a:spLocks noGrp="1"/>
          </p:cNvSpPr>
          <p:nvPr>
            <p:ph type="sldNum" sz="quarter" idx="12"/>
          </p:nvPr>
        </p:nvSpPr>
        <p:spPr/>
        <p:txBody>
          <a:bodyPr bIns="0"/>
          <a:lstStyle/>
          <a:p>
            <a:fld id="{1D97EE88-343E-4AED-AB47-DC2FB3AECFCB}" type="slidenum">
              <a:rPr/>
              <a:t>‹#›</a:t>
            </a:fld>
            <a:endParaRPr/>
          </a:p>
        </p:txBody>
      </p:sp>
    </p:spTree>
    <p:extLst>
      <p:ext uri="{BB962C8B-B14F-4D97-AF65-F5344CB8AC3E}">
        <p14:creationId xmlns:p14="http://schemas.microsoft.com/office/powerpoint/2010/main" val="1224606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54E18AF-78AD-4119-9610-9D6C97C49F92}" type="datetime1">
              <a:rPr lang="en-US" smtClean="0"/>
              <a:t>2/14/23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1D97EE88-343E-4AED-AB47-DC2FB3AECFCB}" type="slidenum">
              <a:rPr/>
              <a:pPr/>
              <a:t>‹#›</a:t>
            </a:fld>
            <a:endParaRPr/>
          </a:p>
        </p:txBody>
      </p:sp>
      <p:sp>
        <p:nvSpPr>
          <p:cNvPr id="7" name="Text Placeholder 6"/>
          <p:cNvSpPr>
            <a:spLocks noGrp="1"/>
          </p:cNvSpPr>
          <p:nvPr>
            <p:ph type="body" sz="quarter" idx="13" hasCustomPrompt="1"/>
          </p:nvPr>
        </p:nvSpPr>
        <p:spPr>
          <a:xfrm>
            <a:off x="2665413" y="1981200"/>
            <a:ext cx="609600" cy="609600"/>
          </a:xfrm>
          <a:solidFill>
            <a:schemeClr val="bg2">
              <a:lumMod val="75000"/>
            </a:schemeClr>
          </a:solidFill>
        </p:spPr>
        <p:txBody>
          <a:bodyPr anchor="ctr">
            <a:noAutofit/>
          </a:bodyPr>
          <a:lstStyle>
            <a:lvl1pPr marL="0" indent="0" algn="ctr">
              <a:lnSpc>
                <a:spcPct val="100000"/>
              </a:lnSpc>
              <a:spcBef>
                <a:spcPts val="0"/>
              </a:spcBef>
              <a:buNone/>
              <a:defRPr sz="2800">
                <a:solidFill>
                  <a:schemeClr val="bg1"/>
                </a:solidFill>
              </a:defRPr>
            </a:lvl1pPr>
            <a:lvl2pPr marL="0" indent="0">
              <a:lnSpc>
                <a:spcPct val="100000"/>
              </a:lnSpc>
              <a:spcBef>
                <a:spcPts val="0"/>
              </a:spcBef>
              <a:buNone/>
              <a:defRPr sz="2800">
                <a:solidFill>
                  <a:schemeClr val="bg1"/>
                </a:solidFill>
              </a:defRPr>
            </a:lvl2pPr>
            <a:lvl3pPr marL="0" indent="0">
              <a:lnSpc>
                <a:spcPct val="100000"/>
              </a:lnSpc>
              <a:spcBef>
                <a:spcPts val="0"/>
              </a:spcBef>
              <a:buNone/>
              <a:defRPr sz="2800">
                <a:solidFill>
                  <a:schemeClr val="bg1"/>
                </a:solidFill>
              </a:defRPr>
            </a:lvl3pPr>
            <a:lvl4pPr marL="0" indent="0">
              <a:lnSpc>
                <a:spcPct val="100000"/>
              </a:lnSpc>
              <a:spcBef>
                <a:spcPts val="0"/>
              </a:spcBef>
              <a:buNone/>
              <a:defRPr sz="2800">
                <a:solidFill>
                  <a:schemeClr val="bg1"/>
                </a:solidFill>
              </a:defRPr>
            </a:lvl4pPr>
            <a:lvl5pPr marL="0" indent="0">
              <a:lnSpc>
                <a:spcPct val="100000"/>
              </a:lnSpc>
              <a:spcBef>
                <a:spcPts val="0"/>
              </a:spcBef>
              <a:buNone/>
              <a:defRPr sz="2800">
                <a:solidFill>
                  <a:schemeClr val="bg1"/>
                </a:solidFill>
              </a:defRPr>
            </a:lvl5pPr>
            <a:lvl6pPr marL="0" indent="0">
              <a:lnSpc>
                <a:spcPct val="100000"/>
              </a:lnSpc>
              <a:spcBef>
                <a:spcPts val="0"/>
              </a:spcBef>
              <a:buNone/>
              <a:defRPr sz="2800">
                <a:solidFill>
                  <a:schemeClr val="bg1"/>
                </a:solidFill>
              </a:defRPr>
            </a:lvl6pPr>
            <a:lvl7pPr marL="0" indent="0">
              <a:lnSpc>
                <a:spcPct val="100000"/>
              </a:lnSpc>
              <a:spcBef>
                <a:spcPts val="0"/>
              </a:spcBef>
              <a:buNone/>
              <a:defRPr sz="2800">
                <a:solidFill>
                  <a:schemeClr val="bg1"/>
                </a:solidFill>
              </a:defRPr>
            </a:lvl7pPr>
            <a:lvl8pPr marL="0" indent="0">
              <a:lnSpc>
                <a:spcPct val="100000"/>
              </a:lnSpc>
              <a:spcBef>
                <a:spcPts val="0"/>
              </a:spcBef>
              <a:buNone/>
              <a:defRPr sz="2800">
                <a:solidFill>
                  <a:schemeClr val="bg1"/>
                </a:solidFill>
              </a:defRPr>
            </a:lvl8pPr>
            <a:lvl9pPr marL="0" indent="0">
              <a:lnSpc>
                <a:spcPct val="100000"/>
              </a:lnSpc>
              <a:spcBef>
                <a:spcPts val="0"/>
              </a:spcBef>
              <a:buNone/>
              <a:defRPr sz="2800">
                <a:solidFill>
                  <a:schemeClr val="bg1"/>
                </a:solidFill>
              </a:defRPr>
            </a:lvl9pPr>
          </a:lstStyle>
          <a:p>
            <a:pPr lvl="0"/>
            <a:r>
              <a:t>#</a:t>
            </a:r>
          </a:p>
        </p:txBody>
      </p:sp>
      <p:sp>
        <p:nvSpPr>
          <p:cNvPr id="9" name="Text Placeholder 6"/>
          <p:cNvSpPr>
            <a:spLocks noGrp="1"/>
          </p:cNvSpPr>
          <p:nvPr>
            <p:ph type="body" sz="quarter" idx="15" hasCustomPrompt="1"/>
          </p:nvPr>
        </p:nvSpPr>
        <p:spPr>
          <a:xfrm>
            <a:off x="3275013" y="1981200"/>
            <a:ext cx="6248400" cy="609600"/>
          </a:xfrm>
        </p:spPr>
        <p:txBody>
          <a:bodyPr lIns="274320" anchor="ctr">
            <a:noAutofit/>
          </a:bodyPr>
          <a:lstStyle>
            <a:lvl1pPr marL="0" indent="0">
              <a:lnSpc>
                <a:spcPct val="100000"/>
              </a:lnSpc>
              <a:spcBef>
                <a:spcPts val="0"/>
              </a:spcBef>
              <a:buNone/>
              <a:defRPr sz="2400" baseline="0"/>
            </a:lvl1pPr>
            <a:lvl2pPr marL="274320" indent="0">
              <a:lnSpc>
                <a:spcPct val="100000"/>
              </a:lnSpc>
              <a:spcBef>
                <a:spcPts val="0"/>
              </a:spcBef>
              <a:buNone/>
              <a:defRPr sz="2400"/>
            </a:lvl2pPr>
            <a:lvl3pPr marL="594360" indent="0">
              <a:lnSpc>
                <a:spcPct val="100000"/>
              </a:lnSpc>
              <a:spcBef>
                <a:spcPts val="0"/>
              </a:spcBef>
              <a:buNone/>
              <a:defRPr sz="2400"/>
            </a:lvl3pPr>
            <a:lvl4pPr marL="868680" indent="0">
              <a:lnSpc>
                <a:spcPct val="100000"/>
              </a:lnSpc>
              <a:spcBef>
                <a:spcPts val="0"/>
              </a:spcBef>
              <a:buNone/>
              <a:defRPr sz="2400"/>
            </a:lvl4pPr>
            <a:lvl5pPr marL="1188720" indent="0">
              <a:lnSpc>
                <a:spcPct val="100000"/>
              </a:lnSpc>
              <a:spcBef>
                <a:spcPts val="0"/>
              </a:spcBef>
              <a:buNone/>
              <a:defRPr sz="2400"/>
            </a:lvl5pPr>
            <a:lvl6pPr marL="1463040" indent="0">
              <a:lnSpc>
                <a:spcPct val="100000"/>
              </a:lnSpc>
              <a:spcBef>
                <a:spcPts val="0"/>
              </a:spcBef>
              <a:buNone/>
              <a:defRPr sz="2400"/>
            </a:lvl6pPr>
            <a:lvl7pPr marL="1783080" indent="0">
              <a:lnSpc>
                <a:spcPct val="100000"/>
              </a:lnSpc>
              <a:spcBef>
                <a:spcPts val="0"/>
              </a:spcBef>
              <a:buNone/>
              <a:defRPr sz="2400"/>
            </a:lvl7pPr>
            <a:lvl8pPr marL="2103120" indent="0">
              <a:lnSpc>
                <a:spcPct val="100000"/>
              </a:lnSpc>
              <a:spcBef>
                <a:spcPts val="0"/>
              </a:spcBef>
              <a:buNone/>
              <a:defRPr sz="2400"/>
            </a:lvl8pPr>
            <a:lvl9pPr marL="2423160" indent="0">
              <a:lnSpc>
                <a:spcPct val="100000"/>
              </a:lnSpc>
              <a:spcBef>
                <a:spcPts val="0"/>
              </a:spcBef>
              <a:buNone/>
              <a:defRPr sz="2400"/>
            </a:lvl9pPr>
          </a:lstStyle>
          <a:p>
            <a:pPr lvl="0"/>
            <a:r>
              <a:t>Topic one</a:t>
            </a:r>
          </a:p>
        </p:txBody>
      </p:sp>
      <p:sp>
        <p:nvSpPr>
          <p:cNvPr id="10" name="Text Placeholder 6"/>
          <p:cNvSpPr>
            <a:spLocks noGrp="1"/>
          </p:cNvSpPr>
          <p:nvPr>
            <p:ph type="body" sz="quarter" idx="16" hasCustomPrompt="1"/>
          </p:nvPr>
        </p:nvSpPr>
        <p:spPr>
          <a:xfrm>
            <a:off x="2665413" y="2739634"/>
            <a:ext cx="609600" cy="609600"/>
          </a:xfrm>
          <a:solidFill>
            <a:schemeClr val="bg2">
              <a:lumMod val="75000"/>
            </a:schemeClr>
          </a:solidFill>
        </p:spPr>
        <p:txBody>
          <a:bodyPr anchor="ctr">
            <a:noAutofit/>
          </a:bodyPr>
          <a:lstStyle>
            <a:lvl1pPr marL="0" indent="0" algn="ctr">
              <a:lnSpc>
                <a:spcPct val="100000"/>
              </a:lnSpc>
              <a:spcBef>
                <a:spcPts val="0"/>
              </a:spcBef>
              <a:buNone/>
              <a:defRPr sz="2800">
                <a:solidFill>
                  <a:schemeClr val="bg1"/>
                </a:solidFill>
              </a:defRPr>
            </a:lvl1pPr>
            <a:lvl2pPr marL="0" indent="0">
              <a:lnSpc>
                <a:spcPct val="100000"/>
              </a:lnSpc>
              <a:spcBef>
                <a:spcPts val="0"/>
              </a:spcBef>
              <a:buNone/>
              <a:defRPr sz="2800">
                <a:solidFill>
                  <a:schemeClr val="bg1"/>
                </a:solidFill>
              </a:defRPr>
            </a:lvl2pPr>
            <a:lvl3pPr marL="0" indent="0">
              <a:lnSpc>
                <a:spcPct val="100000"/>
              </a:lnSpc>
              <a:spcBef>
                <a:spcPts val="0"/>
              </a:spcBef>
              <a:buNone/>
              <a:defRPr sz="2800">
                <a:solidFill>
                  <a:schemeClr val="bg1"/>
                </a:solidFill>
              </a:defRPr>
            </a:lvl3pPr>
            <a:lvl4pPr marL="0" indent="0">
              <a:lnSpc>
                <a:spcPct val="100000"/>
              </a:lnSpc>
              <a:spcBef>
                <a:spcPts val="0"/>
              </a:spcBef>
              <a:buNone/>
              <a:defRPr sz="2800">
                <a:solidFill>
                  <a:schemeClr val="bg1"/>
                </a:solidFill>
              </a:defRPr>
            </a:lvl4pPr>
            <a:lvl5pPr marL="0" indent="0">
              <a:lnSpc>
                <a:spcPct val="100000"/>
              </a:lnSpc>
              <a:spcBef>
                <a:spcPts val="0"/>
              </a:spcBef>
              <a:buNone/>
              <a:defRPr sz="2800">
                <a:solidFill>
                  <a:schemeClr val="bg1"/>
                </a:solidFill>
              </a:defRPr>
            </a:lvl5pPr>
            <a:lvl6pPr marL="0" indent="0">
              <a:lnSpc>
                <a:spcPct val="100000"/>
              </a:lnSpc>
              <a:spcBef>
                <a:spcPts val="0"/>
              </a:spcBef>
              <a:buNone/>
              <a:defRPr sz="2800">
                <a:solidFill>
                  <a:schemeClr val="bg1"/>
                </a:solidFill>
              </a:defRPr>
            </a:lvl6pPr>
            <a:lvl7pPr marL="0" indent="0">
              <a:lnSpc>
                <a:spcPct val="100000"/>
              </a:lnSpc>
              <a:spcBef>
                <a:spcPts val="0"/>
              </a:spcBef>
              <a:buNone/>
              <a:defRPr sz="2800">
                <a:solidFill>
                  <a:schemeClr val="bg1"/>
                </a:solidFill>
              </a:defRPr>
            </a:lvl7pPr>
            <a:lvl8pPr marL="0" indent="0">
              <a:lnSpc>
                <a:spcPct val="100000"/>
              </a:lnSpc>
              <a:spcBef>
                <a:spcPts val="0"/>
              </a:spcBef>
              <a:buNone/>
              <a:defRPr sz="2800">
                <a:solidFill>
                  <a:schemeClr val="bg1"/>
                </a:solidFill>
              </a:defRPr>
            </a:lvl8pPr>
            <a:lvl9pPr marL="0" indent="0">
              <a:lnSpc>
                <a:spcPct val="100000"/>
              </a:lnSpc>
              <a:spcBef>
                <a:spcPts val="0"/>
              </a:spcBef>
              <a:buNone/>
              <a:defRPr sz="2800">
                <a:solidFill>
                  <a:schemeClr val="bg1"/>
                </a:solidFill>
              </a:defRPr>
            </a:lvl9pPr>
          </a:lstStyle>
          <a:p>
            <a:pPr lvl="0"/>
            <a:r>
              <a:t>#</a:t>
            </a:r>
          </a:p>
        </p:txBody>
      </p:sp>
      <p:sp>
        <p:nvSpPr>
          <p:cNvPr id="11" name="Text Placeholder 6"/>
          <p:cNvSpPr>
            <a:spLocks noGrp="1"/>
          </p:cNvSpPr>
          <p:nvPr>
            <p:ph type="body" sz="quarter" idx="17" hasCustomPrompt="1"/>
          </p:nvPr>
        </p:nvSpPr>
        <p:spPr>
          <a:xfrm>
            <a:off x="3275013" y="2739634"/>
            <a:ext cx="6248400" cy="609600"/>
          </a:xfrm>
        </p:spPr>
        <p:txBody>
          <a:bodyPr lIns="274320" anchor="ctr">
            <a:noAutofit/>
          </a:bodyPr>
          <a:lstStyle>
            <a:lvl1pPr marL="0" indent="0">
              <a:lnSpc>
                <a:spcPct val="100000"/>
              </a:lnSpc>
              <a:spcBef>
                <a:spcPts val="0"/>
              </a:spcBef>
              <a:buNone/>
              <a:defRPr sz="2400" baseline="0"/>
            </a:lvl1pPr>
            <a:lvl2pPr marL="274320" indent="0">
              <a:lnSpc>
                <a:spcPct val="100000"/>
              </a:lnSpc>
              <a:spcBef>
                <a:spcPts val="0"/>
              </a:spcBef>
              <a:buNone/>
              <a:defRPr sz="2400"/>
            </a:lvl2pPr>
            <a:lvl3pPr marL="594360" indent="0">
              <a:lnSpc>
                <a:spcPct val="100000"/>
              </a:lnSpc>
              <a:spcBef>
                <a:spcPts val="0"/>
              </a:spcBef>
              <a:buNone/>
              <a:defRPr sz="2400"/>
            </a:lvl3pPr>
            <a:lvl4pPr marL="868680" indent="0">
              <a:lnSpc>
                <a:spcPct val="100000"/>
              </a:lnSpc>
              <a:spcBef>
                <a:spcPts val="0"/>
              </a:spcBef>
              <a:buNone/>
              <a:defRPr sz="2400"/>
            </a:lvl4pPr>
            <a:lvl5pPr marL="1188720" indent="0">
              <a:lnSpc>
                <a:spcPct val="100000"/>
              </a:lnSpc>
              <a:spcBef>
                <a:spcPts val="0"/>
              </a:spcBef>
              <a:buNone/>
              <a:defRPr sz="2400"/>
            </a:lvl5pPr>
            <a:lvl6pPr marL="1463040" indent="0">
              <a:lnSpc>
                <a:spcPct val="100000"/>
              </a:lnSpc>
              <a:spcBef>
                <a:spcPts val="0"/>
              </a:spcBef>
              <a:buNone/>
              <a:defRPr sz="2400"/>
            </a:lvl6pPr>
            <a:lvl7pPr marL="1783080" indent="0">
              <a:lnSpc>
                <a:spcPct val="100000"/>
              </a:lnSpc>
              <a:spcBef>
                <a:spcPts val="0"/>
              </a:spcBef>
              <a:buNone/>
              <a:defRPr sz="2400"/>
            </a:lvl7pPr>
            <a:lvl8pPr marL="2103120" indent="0">
              <a:lnSpc>
                <a:spcPct val="100000"/>
              </a:lnSpc>
              <a:spcBef>
                <a:spcPts val="0"/>
              </a:spcBef>
              <a:buNone/>
              <a:defRPr sz="2400"/>
            </a:lvl8pPr>
            <a:lvl9pPr marL="2423160" indent="0">
              <a:lnSpc>
                <a:spcPct val="100000"/>
              </a:lnSpc>
              <a:spcBef>
                <a:spcPts val="0"/>
              </a:spcBef>
              <a:buNone/>
              <a:defRPr sz="2400"/>
            </a:lvl9pPr>
          </a:lstStyle>
          <a:p>
            <a:pPr lvl="0"/>
            <a:r>
              <a:t>Topic two</a:t>
            </a:r>
          </a:p>
        </p:txBody>
      </p:sp>
      <p:sp>
        <p:nvSpPr>
          <p:cNvPr id="12" name="Text Placeholder 6"/>
          <p:cNvSpPr>
            <a:spLocks noGrp="1"/>
          </p:cNvSpPr>
          <p:nvPr>
            <p:ph type="body" sz="quarter" idx="18" hasCustomPrompt="1"/>
          </p:nvPr>
        </p:nvSpPr>
        <p:spPr>
          <a:xfrm>
            <a:off x="2665413" y="3498068"/>
            <a:ext cx="609600" cy="609600"/>
          </a:xfrm>
          <a:solidFill>
            <a:schemeClr val="bg2">
              <a:lumMod val="75000"/>
            </a:schemeClr>
          </a:solidFill>
        </p:spPr>
        <p:txBody>
          <a:bodyPr anchor="ctr">
            <a:noAutofit/>
          </a:bodyPr>
          <a:lstStyle>
            <a:lvl1pPr marL="0" indent="0" algn="ctr">
              <a:lnSpc>
                <a:spcPct val="100000"/>
              </a:lnSpc>
              <a:spcBef>
                <a:spcPts val="0"/>
              </a:spcBef>
              <a:buNone/>
              <a:defRPr sz="2800">
                <a:solidFill>
                  <a:schemeClr val="bg1"/>
                </a:solidFill>
              </a:defRPr>
            </a:lvl1pPr>
            <a:lvl2pPr marL="0" indent="0">
              <a:lnSpc>
                <a:spcPct val="100000"/>
              </a:lnSpc>
              <a:spcBef>
                <a:spcPts val="0"/>
              </a:spcBef>
              <a:buNone/>
              <a:defRPr sz="2800">
                <a:solidFill>
                  <a:schemeClr val="bg1"/>
                </a:solidFill>
              </a:defRPr>
            </a:lvl2pPr>
            <a:lvl3pPr marL="0" indent="0">
              <a:lnSpc>
                <a:spcPct val="100000"/>
              </a:lnSpc>
              <a:spcBef>
                <a:spcPts val="0"/>
              </a:spcBef>
              <a:buNone/>
              <a:defRPr sz="2800">
                <a:solidFill>
                  <a:schemeClr val="bg1"/>
                </a:solidFill>
              </a:defRPr>
            </a:lvl3pPr>
            <a:lvl4pPr marL="0" indent="0">
              <a:lnSpc>
                <a:spcPct val="100000"/>
              </a:lnSpc>
              <a:spcBef>
                <a:spcPts val="0"/>
              </a:spcBef>
              <a:buNone/>
              <a:defRPr sz="2800">
                <a:solidFill>
                  <a:schemeClr val="bg1"/>
                </a:solidFill>
              </a:defRPr>
            </a:lvl4pPr>
            <a:lvl5pPr marL="0" indent="0">
              <a:lnSpc>
                <a:spcPct val="100000"/>
              </a:lnSpc>
              <a:spcBef>
                <a:spcPts val="0"/>
              </a:spcBef>
              <a:buNone/>
              <a:defRPr sz="2800">
                <a:solidFill>
                  <a:schemeClr val="bg1"/>
                </a:solidFill>
              </a:defRPr>
            </a:lvl5pPr>
            <a:lvl6pPr marL="0" indent="0">
              <a:lnSpc>
                <a:spcPct val="100000"/>
              </a:lnSpc>
              <a:spcBef>
                <a:spcPts val="0"/>
              </a:spcBef>
              <a:buNone/>
              <a:defRPr sz="2800">
                <a:solidFill>
                  <a:schemeClr val="bg1"/>
                </a:solidFill>
              </a:defRPr>
            </a:lvl6pPr>
            <a:lvl7pPr marL="0" indent="0">
              <a:lnSpc>
                <a:spcPct val="100000"/>
              </a:lnSpc>
              <a:spcBef>
                <a:spcPts val="0"/>
              </a:spcBef>
              <a:buNone/>
              <a:defRPr sz="2800">
                <a:solidFill>
                  <a:schemeClr val="bg1"/>
                </a:solidFill>
              </a:defRPr>
            </a:lvl7pPr>
            <a:lvl8pPr marL="0" indent="0">
              <a:lnSpc>
                <a:spcPct val="100000"/>
              </a:lnSpc>
              <a:spcBef>
                <a:spcPts val="0"/>
              </a:spcBef>
              <a:buNone/>
              <a:defRPr sz="2800">
                <a:solidFill>
                  <a:schemeClr val="bg1"/>
                </a:solidFill>
              </a:defRPr>
            </a:lvl8pPr>
            <a:lvl9pPr marL="0" indent="0">
              <a:lnSpc>
                <a:spcPct val="100000"/>
              </a:lnSpc>
              <a:spcBef>
                <a:spcPts val="0"/>
              </a:spcBef>
              <a:buNone/>
              <a:defRPr sz="2800">
                <a:solidFill>
                  <a:schemeClr val="bg1"/>
                </a:solidFill>
              </a:defRPr>
            </a:lvl9pPr>
          </a:lstStyle>
          <a:p>
            <a:pPr lvl="0"/>
            <a:r>
              <a:t>#</a:t>
            </a:r>
          </a:p>
        </p:txBody>
      </p:sp>
      <p:sp>
        <p:nvSpPr>
          <p:cNvPr id="13" name="Text Placeholder 6"/>
          <p:cNvSpPr>
            <a:spLocks noGrp="1"/>
          </p:cNvSpPr>
          <p:nvPr>
            <p:ph type="body" sz="quarter" idx="19" hasCustomPrompt="1"/>
          </p:nvPr>
        </p:nvSpPr>
        <p:spPr>
          <a:xfrm>
            <a:off x="3275013" y="3498068"/>
            <a:ext cx="6248400" cy="609600"/>
          </a:xfrm>
        </p:spPr>
        <p:txBody>
          <a:bodyPr lIns="274320" anchor="ctr">
            <a:noAutofit/>
          </a:bodyPr>
          <a:lstStyle>
            <a:lvl1pPr marL="0" indent="0">
              <a:lnSpc>
                <a:spcPct val="100000"/>
              </a:lnSpc>
              <a:spcBef>
                <a:spcPts val="0"/>
              </a:spcBef>
              <a:buNone/>
              <a:defRPr sz="2400" baseline="0"/>
            </a:lvl1pPr>
            <a:lvl2pPr marL="274320" indent="0">
              <a:lnSpc>
                <a:spcPct val="100000"/>
              </a:lnSpc>
              <a:spcBef>
                <a:spcPts val="0"/>
              </a:spcBef>
              <a:buNone/>
              <a:defRPr sz="2400"/>
            </a:lvl2pPr>
            <a:lvl3pPr marL="594360" indent="0">
              <a:lnSpc>
                <a:spcPct val="100000"/>
              </a:lnSpc>
              <a:spcBef>
                <a:spcPts val="0"/>
              </a:spcBef>
              <a:buNone/>
              <a:defRPr sz="2400"/>
            </a:lvl3pPr>
            <a:lvl4pPr marL="868680" indent="0">
              <a:lnSpc>
                <a:spcPct val="100000"/>
              </a:lnSpc>
              <a:spcBef>
                <a:spcPts val="0"/>
              </a:spcBef>
              <a:buNone/>
              <a:defRPr sz="2400"/>
            </a:lvl4pPr>
            <a:lvl5pPr marL="1188720" indent="0">
              <a:lnSpc>
                <a:spcPct val="100000"/>
              </a:lnSpc>
              <a:spcBef>
                <a:spcPts val="0"/>
              </a:spcBef>
              <a:buNone/>
              <a:defRPr sz="2400"/>
            </a:lvl5pPr>
            <a:lvl6pPr marL="1463040" indent="0">
              <a:lnSpc>
                <a:spcPct val="100000"/>
              </a:lnSpc>
              <a:spcBef>
                <a:spcPts val="0"/>
              </a:spcBef>
              <a:buNone/>
              <a:defRPr sz="2400"/>
            </a:lvl6pPr>
            <a:lvl7pPr marL="1783080" indent="0">
              <a:lnSpc>
                <a:spcPct val="100000"/>
              </a:lnSpc>
              <a:spcBef>
                <a:spcPts val="0"/>
              </a:spcBef>
              <a:buNone/>
              <a:defRPr sz="2400"/>
            </a:lvl7pPr>
            <a:lvl8pPr marL="2103120" indent="0">
              <a:lnSpc>
                <a:spcPct val="100000"/>
              </a:lnSpc>
              <a:spcBef>
                <a:spcPts val="0"/>
              </a:spcBef>
              <a:buNone/>
              <a:defRPr sz="2400"/>
            </a:lvl8pPr>
            <a:lvl9pPr marL="2423160" indent="0">
              <a:lnSpc>
                <a:spcPct val="100000"/>
              </a:lnSpc>
              <a:spcBef>
                <a:spcPts val="0"/>
              </a:spcBef>
              <a:buNone/>
              <a:defRPr sz="2400"/>
            </a:lvl9pPr>
          </a:lstStyle>
          <a:p>
            <a:pPr lvl="0"/>
            <a:r>
              <a:t>Topic three</a:t>
            </a:r>
          </a:p>
        </p:txBody>
      </p:sp>
      <p:sp>
        <p:nvSpPr>
          <p:cNvPr id="14" name="Text Placeholder 6"/>
          <p:cNvSpPr>
            <a:spLocks noGrp="1"/>
          </p:cNvSpPr>
          <p:nvPr>
            <p:ph type="body" sz="quarter" idx="20" hasCustomPrompt="1"/>
          </p:nvPr>
        </p:nvSpPr>
        <p:spPr>
          <a:xfrm>
            <a:off x="2665413" y="4256502"/>
            <a:ext cx="609600" cy="609600"/>
          </a:xfrm>
          <a:solidFill>
            <a:schemeClr val="bg2">
              <a:lumMod val="75000"/>
            </a:schemeClr>
          </a:solidFill>
        </p:spPr>
        <p:txBody>
          <a:bodyPr anchor="ctr">
            <a:noAutofit/>
          </a:bodyPr>
          <a:lstStyle>
            <a:lvl1pPr marL="0" indent="0" algn="ctr">
              <a:lnSpc>
                <a:spcPct val="100000"/>
              </a:lnSpc>
              <a:spcBef>
                <a:spcPts val="0"/>
              </a:spcBef>
              <a:buNone/>
              <a:defRPr sz="2800">
                <a:solidFill>
                  <a:schemeClr val="bg1"/>
                </a:solidFill>
              </a:defRPr>
            </a:lvl1pPr>
            <a:lvl2pPr marL="0" indent="0">
              <a:lnSpc>
                <a:spcPct val="100000"/>
              </a:lnSpc>
              <a:spcBef>
                <a:spcPts val="0"/>
              </a:spcBef>
              <a:buNone/>
              <a:defRPr sz="2800">
                <a:solidFill>
                  <a:schemeClr val="bg1"/>
                </a:solidFill>
              </a:defRPr>
            </a:lvl2pPr>
            <a:lvl3pPr marL="0" indent="0">
              <a:lnSpc>
                <a:spcPct val="100000"/>
              </a:lnSpc>
              <a:spcBef>
                <a:spcPts val="0"/>
              </a:spcBef>
              <a:buNone/>
              <a:defRPr sz="2800">
                <a:solidFill>
                  <a:schemeClr val="bg1"/>
                </a:solidFill>
              </a:defRPr>
            </a:lvl3pPr>
            <a:lvl4pPr marL="0" indent="0">
              <a:lnSpc>
                <a:spcPct val="100000"/>
              </a:lnSpc>
              <a:spcBef>
                <a:spcPts val="0"/>
              </a:spcBef>
              <a:buNone/>
              <a:defRPr sz="2800">
                <a:solidFill>
                  <a:schemeClr val="bg1"/>
                </a:solidFill>
              </a:defRPr>
            </a:lvl4pPr>
            <a:lvl5pPr marL="0" indent="0">
              <a:lnSpc>
                <a:spcPct val="100000"/>
              </a:lnSpc>
              <a:spcBef>
                <a:spcPts val="0"/>
              </a:spcBef>
              <a:buNone/>
              <a:defRPr sz="2800">
                <a:solidFill>
                  <a:schemeClr val="bg1"/>
                </a:solidFill>
              </a:defRPr>
            </a:lvl5pPr>
            <a:lvl6pPr marL="0" indent="0">
              <a:lnSpc>
                <a:spcPct val="100000"/>
              </a:lnSpc>
              <a:spcBef>
                <a:spcPts val="0"/>
              </a:spcBef>
              <a:buNone/>
              <a:defRPr sz="2800">
                <a:solidFill>
                  <a:schemeClr val="bg1"/>
                </a:solidFill>
              </a:defRPr>
            </a:lvl6pPr>
            <a:lvl7pPr marL="0" indent="0">
              <a:lnSpc>
                <a:spcPct val="100000"/>
              </a:lnSpc>
              <a:spcBef>
                <a:spcPts val="0"/>
              </a:spcBef>
              <a:buNone/>
              <a:defRPr sz="2800">
                <a:solidFill>
                  <a:schemeClr val="bg1"/>
                </a:solidFill>
              </a:defRPr>
            </a:lvl7pPr>
            <a:lvl8pPr marL="0" indent="0">
              <a:lnSpc>
                <a:spcPct val="100000"/>
              </a:lnSpc>
              <a:spcBef>
                <a:spcPts val="0"/>
              </a:spcBef>
              <a:buNone/>
              <a:defRPr sz="2800">
                <a:solidFill>
                  <a:schemeClr val="bg1"/>
                </a:solidFill>
              </a:defRPr>
            </a:lvl8pPr>
            <a:lvl9pPr marL="0" indent="0">
              <a:lnSpc>
                <a:spcPct val="100000"/>
              </a:lnSpc>
              <a:spcBef>
                <a:spcPts val="0"/>
              </a:spcBef>
              <a:buNone/>
              <a:defRPr sz="2800">
                <a:solidFill>
                  <a:schemeClr val="bg1"/>
                </a:solidFill>
              </a:defRPr>
            </a:lvl9pPr>
          </a:lstStyle>
          <a:p>
            <a:pPr lvl="0"/>
            <a:r>
              <a:t>#</a:t>
            </a:r>
          </a:p>
        </p:txBody>
      </p:sp>
      <p:sp>
        <p:nvSpPr>
          <p:cNvPr id="15" name="Text Placeholder 6"/>
          <p:cNvSpPr>
            <a:spLocks noGrp="1"/>
          </p:cNvSpPr>
          <p:nvPr>
            <p:ph type="body" sz="quarter" idx="21" hasCustomPrompt="1"/>
          </p:nvPr>
        </p:nvSpPr>
        <p:spPr>
          <a:xfrm>
            <a:off x="3275013" y="4256502"/>
            <a:ext cx="6248400" cy="609600"/>
          </a:xfrm>
        </p:spPr>
        <p:txBody>
          <a:bodyPr lIns="274320" anchor="ctr">
            <a:noAutofit/>
          </a:bodyPr>
          <a:lstStyle>
            <a:lvl1pPr marL="0" indent="0">
              <a:lnSpc>
                <a:spcPct val="100000"/>
              </a:lnSpc>
              <a:spcBef>
                <a:spcPts val="0"/>
              </a:spcBef>
              <a:buNone/>
              <a:defRPr sz="2400" baseline="0"/>
            </a:lvl1pPr>
            <a:lvl2pPr marL="274320" indent="0">
              <a:lnSpc>
                <a:spcPct val="100000"/>
              </a:lnSpc>
              <a:spcBef>
                <a:spcPts val="0"/>
              </a:spcBef>
              <a:buNone/>
              <a:defRPr sz="2400"/>
            </a:lvl2pPr>
            <a:lvl3pPr marL="594360" indent="0">
              <a:lnSpc>
                <a:spcPct val="100000"/>
              </a:lnSpc>
              <a:spcBef>
                <a:spcPts val="0"/>
              </a:spcBef>
              <a:buNone/>
              <a:defRPr sz="2400"/>
            </a:lvl3pPr>
            <a:lvl4pPr marL="868680" indent="0">
              <a:lnSpc>
                <a:spcPct val="100000"/>
              </a:lnSpc>
              <a:spcBef>
                <a:spcPts val="0"/>
              </a:spcBef>
              <a:buNone/>
              <a:defRPr sz="2400"/>
            </a:lvl4pPr>
            <a:lvl5pPr marL="1188720" indent="0">
              <a:lnSpc>
                <a:spcPct val="100000"/>
              </a:lnSpc>
              <a:spcBef>
                <a:spcPts val="0"/>
              </a:spcBef>
              <a:buNone/>
              <a:defRPr sz="2400"/>
            </a:lvl5pPr>
            <a:lvl6pPr marL="1463040" indent="0">
              <a:lnSpc>
                <a:spcPct val="100000"/>
              </a:lnSpc>
              <a:spcBef>
                <a:spcPts val="0"/>
              </a:spcBef>
              <a:buNone/>
              <a:defRPr sz="2400"/>
            </a:lvl6pPr>
            <a:lvl7pPr marL="1783080" indent="0">
              <a:lnSpc>
                <a:spcPct val="100000"/>
              </a:lnSpc>
              <a:spcBef>
                <a:spcPts val="0"/>
              </a:spcBef>
              <a:buNone/>
              <a:defRPr sz="2400"/>
            </a:lvl7pPr>
            <a:lvl8pPr marL="2103120" indent="0">
              <a:lnSpc>
                <a:spcPct val="100000"/>
              </a:lnSpc>
              <a:spcBef>
                <a:spcPts val="0"/>
              </a:spcBef>
              <a:buNone/>
              <a:defRPr sz="2400"/>
            </a:lvl8pPr>
            <a:lvl9pPr marL="2423160" indent="0">
              <a:lnSpc>
                <a:spcPct val="100000"/>
              </a:lnSpc>
              <a:spcBef>
                <a:spcPts val="0"/>
              </a:spcBef>
              <a:buNone/>
              <a:defRPr sz="2400"/>
            </a:lvl9pPr>
          </a:lstStyle>
          <a:p>
            <a:pPr lvl="0"/>
            <a:r>
              <a:t>Topic four</a:t>
            </a:r>
          </a:p>
        </p:txBody>
      </p:sp>
      <p:sp>
        <p:nvSpPr>
          <p:cNvPr id="16" name="Text Placeholder 6"/>
          <p:cNvSpPr>
            <a:spLocks noGrp="1"/>
          </p:cNvSpPr>
          <p:nvPr>
            <p:ph type="body" sz="quarter" idx="22" hasCustomPrompt="1"/>
          </p:nvPr>
        </p:nvSpPr>
        <p:spPr>
          <a:xfrm>
            <a:off x="2665413" y="5014937"/>
            <a:ext cx="609600" cy="609600"/>
          </a:xfrm>
          <a:solidFill>
            <a:schemeClr val="bg2">
              <a:lumMod val="75000"/>
            </a:schemeClr>
          </a:solidFill>
        </p:spPr>
        <p:txBody>
          <a:bodyPr anchor="ctr">
            <a:noAutofit/>
          </a:bodyPr>
          <a:lstStyle>
            <a:lvl1pPr marL="0" indent="0" algn="ctr">
              <a:lnSpc>
                <a:spcPct val="100000"/>
              </a:lnSpc>
              <a:spcBef>
                <a:spcPts val="0"/>
              </a:spcBef>
              <a:buNone/>
              <a:defRPr sz="2800">
                <a:solidFill>
                  <a:schemeClr val="bg1"/>
                </a:solidFill>
              </a:defRPr>
            </a:lvl1pPr>
            <a:lvl2pPr marL="0" indent="0">
              <a:lnSpc>
                <a:spcPct val="100000"/>
              </a:lnSpc>
              <a:spcBef>
                <a:spcPts val="0"/>
              </a:spcBef>
              <a:buNone/>
              <a:defRPr sz="2800">
                <a:solidFill>
                  <a:schemeClr val="bg1"/>
                </a:solidFill>
              </a:defRPr>
            </a:lvl2pPr>
            <a:lvl3pPr marL="0" indent="0">
              <a:lnSpc>
                <a:spcPct val="100000"/>
              </a:lnSpc>
              <a:spcBef>
                <a:spcPts val="0"/>
              </a:spcBef>
              <a:buNone/>
              <a:defRPr sz="2800">
                <a:solidFill>
                  <a:schemeClr val="bg1"/>
                </a:solidFill>
              </a:defRPr>
            </a:lvl3pPr>
            <a:lvl4pPr marL="0" indent="0">
              <a:lnSpc>
                <a:spcPct val="100000"/>
              </a:lnSpc>
              <a:spcBef>
                <a:spcPts val="0"/>
              </a:spcBef>
              <a:buNone/>
              <a:defRPr sz="2800">
                <a:solidFill>
                  <a:schemeClr val="bg1"/>
                </a:solidFill>
              </a:defRPr>
            </a:lvl4pPr>
            <a:lvl5pPr marL="0" indent="0">
              <a:lnSpc>
                <a:spcPct val="100000"/>
              </a:lnSpc>
              <a:spcBef>
                <a:spcPts val="0"/>
              </a:spcBef>
              <a:buNone/>
              <a:defRPr sz="2800">
                <a:solidFill>
                  <a:schemeClr val="bg1"/>
                </a:solidFill>
              </a:defRPr>
            </a:lvl5pPr>
            <a:lvl6pPr marL="0" indent="0">
              <a:lnSpc>
                <a:spcPct val="100000"/>
              </a:lnSpc>
              <a:spcBef>
                <a:spcPts val="0"/>
              </a:spcBef>
              <a:buNone/>
              <a:defRPr sz="2800">
                <a:solidFill>
                  <a:schemeClr val="bg1"/>
                </a:solidFill>
              </a:defRPr>
            </a:lvl6pPr>
            <a:lvl7pPr marL="0" indent="0">
              <a:lnSpc>
                <a:spcPct val="100000"/>
              </a:lnSpc>
              <a:spcBef>
                <a:spcPts val="0"/>
              </a:spcBef>
              <a:buNone/>
              <a:defRPr sz="2800">
                <a:solidFill>
                  <a:schemeClr val="bg1"/>
                </a:solidFill>
              </a:defRPr>
            </a:lvl7pPr>
            <a:lvl8pPr marL="0" indent="0">
              <a:lnSpc>
                <a:spcPct val="100000"/>
              </a:lnSpc>
              <a:spcBef>
                <a:spcPts val="0"/>
              </a:spcBef>
              <a:buNone/>
              <a:defRPr sz="2800">
                <a:solidFill>
                  <a:schemeClr val="bg1"/>
                </a:solidFill>
              </a:defRPr>
            </a:lvl8pPr>
            <a:lvl9pPr marL="0" indent="0">
              <a:lnSpc>
                <a:spcPct val="100000"/>
              </a:lnSpc>
              <a:spcBef>
                <a:spcPts val="0"/>
              </a:spcBef>
              <a:buNone/>
              <a:defRPr sz="2800">
                <a:solidFill>
                  <a:schemeClr val="bg1"/>
                </a:solidFill>
              </a:defRPr>
            </a:lvl9pPr>
          </a:lstStyle>
          <a:p>
            <a:pPr lvl="0"/>
            <a:r>
              <a:t>#</a:t>
            </a:r>
          </a:p>
        </p:txBody>
      </p:sp>
      <p:sp>
        <p:nvSpPr>
          <p:cNvPr id="17" name="Text Placeholder 6"/>
          <p:cNvSpPr>
            <a:spLocks noGrp="1"/>
          </p:cNvSpPr>
          <p:nvPr>
            <p:ph type="body" sz="quarter" idx="23" hasCustomPrompt="1"/>
          </p:nvPr>
        </p:nvSpPr>
        <p:spPr>
          <a:xfrm>
            <a:off x="3275013" y="5014937"/>
            <a:ext cx="6248400" cy="609600"/>
          </a:xfrm>
        </p:spPr>
        <p:txBody>
          <a:bodyPr lIns="274320" anchor="ctr">
            <a:noAutofit/>
          </a:bodyPr>
          <a:lstStyle>
            <a:lvl1pPr marL="0" indent="0">
              <a:lnSpc>
                <a:spcPct val="100000"/>
              </a:lnSpc>
              <a:spcBef>
                <a:spcPts val="0"/>
              </a:spcBef>
              <a:buNone/>
              <a:defRPr sz="2400" baseline="0"/>
            </a:lvl1pPr>
            <a:lvl2pPr marL="274320" indent="0">
              <a:lnSpc>
                <a:spcPct val="100000"/>
              </a:lnSpc>
              <a:spcBef>
                <a:spcPts val="0"/>
              </a:spcBef>
              <a:buNone/>
              <a:defRPr sz="2400"/>
            </a:lvl2pPr>
            <a:lvl3pPr marL="594360" indent="0">
              <a:lnSpc>
                <a:spcPct val="100000"/>
              </a:lnSpc>
              <a:spcBef>
                <a:spcPts val="0"/>
              </a:spcBef>
              <a:buNone/>
              <a:defRPr sz="2400"/>
            </a:lvl3pPr>
            <a:lvl4pPr marL="868680" indent="0">
              <a:lnSpc>
                <a:spcPct val="100000"/>
              </a:lnSpc>
              <a:spcBef>
                <a:spcPts val="0"/>
              </a:spcBef>
              <a:buNone/>
              <a:defRPr sz="2400"/>
            </a:lvl4pPr>
            <a:lvl5pPr marL="1188720" indent="0">
              <a:lnSpc>
                <a:spcPct val="100000"/>
              </a:lnSpc>
              <a:spcBef>
                <a:spcPts val="0"/>
              </a:spcBef>
              <a:buNone/>
              <a:defRPr sz="2400"/>
            </a:lvl5pPr>
            <a:lvl6pPr marL="1463040" indent="0">
              <a:lnSpc>
                <a:spcPct val="100000"/>
              </a:lnSpc>
              <a:spcBef>
                <a:spcPts val="0"/>
              </a:spcBef>
              <a:buNone/>
              <a:defRPr sz="2400"/>
            </a:lvl6pPr>
            <a:lvl7pPr marL="1783080" indent="0">
              <a:lnSpc>
                <a:spcPct val="100000"/>
              </a:lnSpc>
              <a:spcBef>
                <a:spcPts val="0"/>
              </a:spcBef>
              <a:buNone/>
              <a:defRPr sz="2400"/>
            </a:lvl7pPr>
            <a:lvl8pPr marL="2103120" indent="0">
              <a:lnSpc>
                <a:spcPct val="100000"/>
              </a:lnSpc>
              <a:spcBef>
                <a:spcPts val="0"/>
              </a:spcBef>
              <a:buNone/>
              <a:defRPr sz="2400"/>
            </a:lvl8pPr>
            <a:lvl9pPr marL="2423160" indent="0">
              <a:lnSpc>
                <a:spcPct val="100000"/>
              </a:lnSpc>
              <a:spcBef>
                <a:spcPts val="0"/>
              </a:spcBef>
              <a:buNone/>
              <a:defRPr sz="2400"/>
            </a:lvl9pPr>
          </a:lstStyle>
          <a:p>
            <a:pPr lvl="0"/>
            <a:r>
              <a:t>Topic five</a:t>
            </a:r>
          </a:p>
        </p:txBody>
      </p:sp>
      <p:sp>
        <p:nvSpPr>
          <p:cNvPr id="6" name="Title 5"/>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3274892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4" name="Group 3"/>
          <p:cNvGrpSpPr/>
          <p:nvPr/>
        </p:nvGrpSpPr>
        <p:grpSpPr>
          <a:xfrm>
            <a:off x="-1588" y="-5"/>
            <a:ext cx="6092390" cy="3285236"/>
            <a:chOff x="-1588" y="-5"/>
            <a:chExt cx="6092390" cy="3285236"/>
          </a:xfrm>
        </p:grpSpPr>
        <p:sp>
          <p:nvSpPr>
            <p:cNvPr id="7" name="Right Triangle 6"/>
            <p:cNvSpPr/>
            <p:nvPr/>
          </p:nvSpPr>
          <p:spPr>
            <a:xfrm flipV="1">
              <a:off x="-1588" y="0"/>
              <a:ext cx="6092390" cy="3285231"/>
            </a:xfrm>
            <a:prstGeom prst="rtTriangle">
              <a:avLst/>
            </a:prstGeom>
            <a:solidFill>
              <a:srgbClr val="34B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ight Triangle 7"/>
            <p:cNvSpPr/>
            <p:nvPr/>
          </p:nvSpPr>
          <p:spPr>
            <a:xfrm flipV="1">
              <a:off x="0" y="-5"/>
              <a:ext cx="3105150" cy="3009904"/>
            </a:xfrm>
            <a:prstGeom prst="rtTriangle">
              <a:avLst/>
            </a:prstGeom>
            <a:solidFill>
              <a:srgbClr val="25899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065213" y="2590800"/>
            <a:ext cx="8908630" cy="1828800"/>
          </a:xfrm>
        </p:spPr>
        <p:txBody>
          <a:bodyPr anchor="b">
            <a:noAutofit/>
          </a:bodyPr>
          <a:lstStyle>
            <a:lvl1pPr algn="l">
              <a:lnSpc>
                <a:spcPct val="90000"/>
              </a:lnSpc>
              <a:defRPr sz="4400" b="0" cap="none" baseline="0">
                <a:solidFill>
                  <a:schemeClr val="bg2">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065214" y="4572000"/>
            <a:ext cx="8908630" cy="990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grpSp>
        <p:nvGrpSpPr>
          <p:cNvPr id="9" name="Group 8"/>
          <p:cNvGrpSpPr>
            <a:grpSpLocks noChangeAspect="1"/>
          </p:cNvGrpSpPr>
          <p:nvPr/>
        </p:nvGrpSpPr>
        <p:grpSpPr bwMode="gray">
          <a:xfrm>
            <a:off x="9828412" y="5850563"/>
            <a:ext cx="1875988" cy="521208"/>
            <a:chOff x="2801938" y="1371600"/>
            <a:chExt cx="6588126" cy="1830388"/>
          </a:xfrm>
        </p:grpSpPr>
        <p:sp>
          <p:nvSpPr>
            <p:cNvPr id="10" name="Freeform 5"/>
            <p:cNvSpPr>
              <a:spLocks/>
            </p:cNvSpPr>
            <p:nvPr/>
          </p:nvSpPr>
          <p:spPr bwMode="gray">
            <a:xfrm>
              <a:off x="2801938" y="1371600"/>
              <a:ext cx="2513013" cy="898525"/>
            </a:xfrm>
            <a:custGeom>
              <a:avLst/>
              <a:gdLst>
                <a:gd name="T0" fmla="*/ 1134 w 1583"/>
                <a:gd name="T1" fmla="*/ 0 h 566"/>
                <a:gd name="T2" fmla="*/ 1134 w 1583"/>
                <a:gd name="T3" fmla="*/ 530 h 566"/>
                <a:gd name="T4" fmla="*/ 916 w 1583"/>
                <a:gd name="T5" fmla="*/ 0 h 566"/>
                <a:gd name="T6" fmla="*/ 753 w 1583"/>
                <a:gd name="T7" fmla="*/ 0 h 566"/>
                <a:gd name="T8" fmla="*/ 535 w 1583"/>
                <a:gd name="T9" fmla="*/ 528 h 566"/>
                <a:gd name="T10" fmla="*/ 535 w 1583"/>
                <a:gd name="T11" fmla="*/ 0 h 566"/>
                <a:gd name="T12" fmla="*/ 374 w 1583"/>
                <a:gd name="T13" fmla="*/ 0 h 566"/>
                <a:gd name="T14" fmla="*/ 374 w 1583"/>
                <a:gd name="T15" fmla="*/ 207 h 566"/>
                <a:gd name="T16" fmla="*/ 161 w 1583"/>
                <a:gd name="T17" fmla="*/ 207 h 566"/>
                <a:gd name="T18" fmla="*/ 161 w 1583"/>
                <a:gd name="T19" fmla="*/ 0 h 566"/>
                <a:gd name="T20" fmla="*/ 0 w 1583"/>
                <a:gd name="T21" fmla="*/ 0 h 566"/>
                <a:gd name="T22" fmla="*/ 0 w 1583"/>
                <a:gd name="T23" fmla="*/ 566 h 566"/>
                <a:gd name="T24" fmla="*/ 161 w 1583"/>
                <a:gd name="T25" fmla="*/ 566 h 566"/>
                <a:gd name="T26" fmla="*/ 161 w 1583"/>
                <a:gd name="T27" fmla="*/ 333 h 566"/>
                <a:gd name="T28" fmla="*/ 374 w 1583"/>
                <a:gd name="T29" fmla="*/ 333 h 566"/>
                <a:gd name="T30" fmla="*/ 374 w 1583"/>
                <a:gd name="T31" fmla="*/ 566 h 566"/>
                <a:gd name="T32" fmla="*/ 521 w 1583"/>
                <a:gd name="T33" fmla="*/ 566 h 566"/>
                <a:gd name="T34" fmla="*/ 535 w 1583"/>
                <a:gd name="T35" fmla="*/ 566 h 566"/>
                <a:gd name="T36" fmla="*/ 686 w 1583"/>
                <a:gd name="T37" fmla="*/ 566 h 566"/>
                <a:gd name="T38" fmla="*/ 724 w 1583"/>
                <a:gd name="T39" fmla="*/ 463 h 566"/>
                <a:gd name="T40" fmla="*/ 833 w 1583"/>
                <a:gd name="T41" fmla="*/ 157 h 566"/>
                <a:gd name="T42" fmla="*/ 836 w 1583"/>
                <a:gd name="T43" fmla="*/ 157 h 566"/>
                <a:gd name="T44" fmla="*/ 937 w 1583"/>
                <a:gd name="T45" fmla="*/ 423 h 566"/>
                <a:gd name="T46" fmla="*/ 698 w 1583"/>
                <a:gd name="T47" fmla="*/ 566 h 566"/>
                <a:gd name="T48" fmla="*/ 980 w 1583"/>
                <a:gd name="T49" fmla="*/ 566 h 566"/>
                <a:gd name="T50" fmla="*/ 1134 w 1583"/>
                <a:gd name="T51" fmla="*/ 566 h 566"/>
                <a:gd name="T52" fmla="*/ 1148 w 1583"/>
                <a:gd name="T53" fmla="*/ 566 h 566"/>
                <a:gd name="T54" fmla="*/ 1583 w 1583"/>
                <a:gd name="T55" fmla="*/ 566 h 566"/>
                <a:gd name="T56" fmla="*/ 1583 w 1583"/>
                <a:gd name="T57" fmla="*/ 437 h 566"/>
                <a:gd name="T58" fmla="*/ 1294 w 1583"/>
                <a:gd name="T59" fmla="*/ 437 h 566"/>
                <a:gd name="T60" fmla="*/ 1294 w 1583"/>
                <a:gd name="T61" fmla="*/ 0 h 566"/>
                <a:gd name="T62" fmla="*/ 1134 w 1583"/>
                <a:gd name="T63"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3" h="566">
                  <a:moveTo>
                    <a:pt x="1134" y="0"/>
                  </a:moveTo>
                  <a:lnTo>
                    <a:pt x="1134" y="530"/>
                  </a:lnTo>
                  <a:lnTo>
                    <a:pt x="916" y="0"/>
                  </a:lnTo>
                  <a:lnTo>
                    <a:pt x="753" y="0"/>
                  </a:lnTo>
                  <a:lnTo>
                    <a:pt x="535" y="528"/>
                  </a:lnTo>
                  <a:lnTo>
                    <a:pt x="535" y="0"/>
                  </a:lnTo>
                  <a:lnTo>
                    <a:pt x="374" y="0"/>
                  </a:lnTo>
                  <a:lnTo>
                    <a:pt x="374" y="207"/>
                  </a:lnTo>
                  <a:lnTo>
                    <a:pt x="161" y="207"/>
                  </a:lnTo>
                  <a:lnTo>
                    <a:pt x="161" y="0"/>
                  </a:lnTo>
                  <a:lnTo>
                    <a:pt x="0" y="0"/>
                  </a:lnTo>
                  <a:lnTo>
                    <a:pt x="0" y="566"/>
                  </a:lnTo>
                  <a:lnTo>
                    <a:pt x="161" y="566"/>
                  </a:lnTo>
                  <a:lnTo>
                    <a:pt x="161" y="333"/>
                  </a:lnTo>
                  <a:lnTo>
                    <a:pt x="374" y="333"/>
                  </a:lnTo>
                  <a:lnTo>
                    <a:pt x="374" y="566"/>
                  </a:lnTo>
                  <a:lnTo>
                    <a:pt x="521" y="566"/>
                  </a:lnTo>
                  <a:lnTo>
                    <a:pt x="535" y="566"/>
                  </a:lnTo>
                  <a:lnTo>
                    <a:pt x="686" y="566"/>
                  </a:lnTo>
                  <a:lnTo>
                    <a:pt x="724" y="463"/>
                  </a:lnTo>
                  <a:lnTo>
                    <a:pt x="833" y="157"/>
                  </a:lnTo>
                  <a:lnTo>
                    <a:pt x="836" y="157"/>
                  </a:lnTo>
                  <a:lnTo>
                    <a:pt x="937" y="423"/>
                  </a:lnTo>
                  <a:lnTo>
                    <a:pt x="698" y="566"/>
                  </a:lnTo>
                  <a:lnTo>
                    <a:pt x="980" y="566"/>
                  </a:lnTo>
                  <a:lnTo>
                    <a:pt x="1134" y="566"/>
                  </a:lnTo>
                  <a:lnTo>
                    <a:pt x="1148" y="566"/>
                  </a:lnTo>
                  <a:lnTo>
                    <a:pt x="1583" y="566"/>
                  </a:lnTo>
                  <a:lnTo>
                    <a:pt x="1583" y="437"/>
                  </a:lnTo>
                  <a:lnTo>
                    <a:pt x="1294" y="437"/>
                  </a:lnTo>
                  <a:lnTo>
                    <a:pt x="1294" y="0"/>
                  </a:lnTo>
                  <a:lnTo>
                    <a:pt x="1134"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1" name="Freeform 6"/>
            <p:cNvSpPr>
              <a:spLocks/>
            </p:cNvSpPr>
            <p:nvPr/>
          </p:nvSpPr>
          <p:spPr bwMode="gray">
            <a:xfrm>
              <a:off x="5359401" y="1371600"/>
              <a:ext cx="1728788" cy="898525"/>
            </a:xfrm>
            <a:custGeom>
              <a:avLst/>
              <a:gdLst>
                <a:gd name="T0" fmla="*/ 907 w 1089"/>
                <a:gd name="T1" fmla="*/ 0 h 566"/>
                <a:gd name="T2" fmla="*/ 784 w 1089"/>
                <a:gd name="T3" fmla="*/ 231 h 566"/>
                <a:gd name="T4" fmla="*/ 661 w 1089"/>
                <a:gd name="T5" fmla="*/ 0 h 566"/>
                <a:gd name="T6" fmla="*/ 0 w 1089"/>
                <a:gd name="T7" fmla="*/ 0 h 566"/>
                <a:gd name="T8" fmla="*/ 0 w 1089"/>
                <a:gd name="T9" fmla="*/ 566 h 566"/>
                <a:gd name="T10" fmla="*/ 502 w 1089"/>
                <a:gd name="T11" fmla="*/ 566 h 566"/>
                <a:gd name="T12" fmla="*/ 502 w 1089"/>
                <a:gd name="T13" fmla="*/ 437 h 566"/>
                <a:gd name="T14" fmla="*/ 161 w 1089"/>
                <a:gd name="T15" fmla="*/ 437 h 566"/>
                <a:gd name="T16" fmla="*/ 161 w 1089"/>
                <a:gd name="T17" fmla="*/ 330 h 566"/>
                <a:gd name="T18" fmla="*/ 464 w 1089"/>
                <a:gd name="T19" fmla="*/ 330 h 566"/>
                <a:gd name="T20" fmla="*/ 464 w 1089"/>
                <a:gd name="T21" fmla="*/ 216 h 566"/>
                <a:gd name="T22" fmla="*/ 161 w 1089"/>
                <a:gd name="T23" fmla="*/ 216 h 566"/>
                <a:gd name="T24" fmla="*/ 161 w 1089"/>
                <a:gd name="T25" fmla="*/ 119 h 566"/>
                <a:gd name="T26" fmla="*/ 493 w 1089"/>
                <a:gd name="T27" fmla="*/ 119 h 566"/>
                <a:gd name="T28" fmla="*/ 493 w 1089"/>
                <a:gd name="T29" fmla="*/ 24 h 566"/>
                <a:gd name="T30" fmla="*/ 703 w 1089"/>
                <a:gd name="T31" fmla="*/ 354 h 566"/>
                <a:gd name="T32" fmla="*/ 703 w 1089"/>
                <a:gd name="T33" fmla="*/ 566 h 566"/>
                <a:gd name="T34" fmla="*/ 864 w 1089"/>
                <a:gd name="T35" fmla="*/ 566 h 566"/>
                <a:gd name="T36" fmla="*/ 864 w 1089"/>
                <a:gd name="T37" fmla="*/ 354 h 566"/>
                <a:gd name="T38" fmla="*/ 1089 w 1089"/>
                <a:gd name="T39" fmla="*/ 0 h 566"/>
                <a:gd name="T40" fmla="*/ 907 w 1089"/>
                <a:gd name="T4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9" h="566">
                  <a:moveTo>
                    <a:pt x="907" y="0"/>
                  </a:moveTo>
                  <a:lnTo>
                    <a:pt x="784" y="231"/>
                  </a:lnTo>
                  <a:lnTo>
                    <a:pt x="661" y="0"/>
                  </a:lnTo>
                  <a:lnTo>
                    <a:pt x="0" y="0"/>
                  </a:lnTo>
                  <a:lnTo>
                    <a:pt x="0" y="566"/>
                  </a:lnTo>
                  <a:lnTo>
                    <a:pt x="502" y="566"/>
                  </a:lnTo>
                  <a:lnTo>
                    <a:pt x="502" y="437"/>
                  </a:lnTo>
                  <a:lnTo>
                    <a:pt x="161" y="437"/>
                  </a:lnTo>
                  <a:lnTo>
                    <a:pt x="161" y="330"/>
                  </a:lnTo>
                  <a:lnTo>
                    <a:pt x="464" y="330"/>
                  </a:lnTo>
                  <a:lnTo>
                    <a:pt x="464" y="216"/>
                  </a:lnTo>
                  <a:lnTo>
                    <a:pt x="161" y="216"/>
                  </a:lnTo>
                  <a:lnTo>
                    <a:pt x="161" y="119"/>
                  </a:lnTo>
                  <a:lnTo>
                    <a:pt x="493" y="119"/>
                  </a:lnTo>
                  <a:lnTo>
                    <a:pt x="493" y="24"/>
                  </a:lnTo>
                  <a:lnTo>
                    <a:pt x="703" y="354"/>
                  </a:lnTo>
                  <a:lnTo>
                    <a:pt x="703" y="566"/>
                  </a:lnTo>
                  <a:lnTo>
                    <a:pt x="864" y="566"/>
                  </a:lnTo>
                  <a:lnTo>
                    <a:pt x="864" y="354"/>
                  </a:lnTo>
                  <a:lnTo>
                    <a:pt x="1089" y="0"/>
                  </a:lnTo>
                  <a:lnTo>
                    <a:pt x="907"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2" name="Freeform 7"/>
            <p:cNvSpPr>
              <a:spLocks/>
            </p:cNvSpPr>
            <p:nvPr/>
          </p:nvSpPr>
          <p:spPr bwMode="gray">
            <a:xfrm>
              <a:off x="3629026" y="2270125"/>
              <a:ext cx="1685925" cy="893763"/>
            </a:xfrm>
            <a:custGeom>
              <a:avLst/>
              <a:gdLst>
                <a:gd name="T0" fmla="*/ 773 w 1062"/>
                <a:gd name="T1" fmla="*/ 437 h 563"/>
                <a:gd name="T2" fmla="*/ 773 w 1062"/>
                <a:gd name="T3" fmla="*/ 0 h 563"/>
                <a:gd name="T4" fmla="*/ 613 w 1062"/>
                <a:gd name="T5" fmla="*/ 0 h 563"/>
                <a:gd name="T6" fmla="*/ 613 w 1062"/>
                <a:gd name="T7" fmla="*/ 530 h 563"/>
                <a:gd name="T8" fmla="*/ 395 w 1062"/>
                <a:gd name="T9" fmla="*/ 0 h 563"/>
                <a:gd name="T10" fmla="*/ 232 w 1062"/>
                <a:gd name="T11" fmla="*/ 0 h 563"/>
                <a:gd name="T12" fmla="*/ 0 w 1062"/>
                <a:gd name="T13" fmla="*/ 563 h 563"/>
                <a:gd name="T14" fmla="*/ 168 w 1062"/>
                <a:gd name="T15" fmla="*/ 563 h 563"/>
                <a:gd name="T16" fmla="*/ 449 w 1062"/>
                <a:gd name="T17" fmla="*/ 563 h 563"/>
                <a:gd name="T18" fmla="*/ 208 w 1062"/>
                <a:gd name="T19" fmla="*/ 420 h 563"/>
                <a:gd name="T20" fmla="*/ 312 w 1062"/>
                <a:gd name="T21" fmla="*/ 154 h 563"/>
                <a:gd name="T22" fmla="*/ 315 w 1062"/>
                <a:gd name="T23" fmla="*/ 154 h 563"/>
                <a:gd name="T24" fmla="*/ 421 w 1062"/>
                <a:gd name="T25" fmla="*/ 463 h 563"/>
                <a:gd name="T26" fmla="*/ 461 w 1062"/>
                <a:gd name="T27" fmla="*/ 563 h 563"/>
                <a:gd name="T28" fmla="*/ 613 w 1062"/>
                <a:gd name="T29" fmla="*/ 563 h 563"/>
                <a:gd name="T30" fmla="*/ 613 w 1062"/>
                <a:gd name="T31" fmla="*/ 563 h 563"/>
                <a:gd name="T32" fmla="*/ 1062 w 1062"/>
                <a:gd name="T33" fmla="*/ 563 h 563"/>
                <a:gd name="T34" fmla="*/ 1062 w 1062"/>
                <a:gd name="T35" fmla="*/ 437 h 563"/>
                <a:gd name="T36" fmla="*/ 773 w 1062"/>
                <a:gd name="T37" fmla="*/ 43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2" h="563">
                  <a:moveTo>
                    <a:pt x="773" y="437"/>
                  </a:moveTo>
                  <a:lnTo>
                    <a:pt x="773" y="0"/>
                  </a:lnTo>
                  <a:lnTo>
                    <a:pt x="613" y="0"/>
                  </a:lnTo>
                  <a:lnTo>
                    <a:pt x="613" y="530"/>
                  </a:lnTo>
                  <a:lnTo>
                    <a:pt x="395" y="0"/>
                  </a:lnTo>
                  <a:lnTo>
                    <a:pt x="232" y="0"/>
                  </a:lnTo>
                  <a:lnTo>
                    <a:pt x="0" y="563"/>
                  </a:lnTo>
                  <a:lnTo>
                    <a:pt x="168" y="563"/>
                  </a:lnTo>
                  <a:lnTo>
                    <a:pt x="449" y="563"/>
                  </a:lnTo>
                  <a:lnTo>
                    <a:pt x="208" y="420"/>
                  </a:lnTo>
                  <a:lnTo>
                    <a:pt x="312" y="154"/>
                  </a:lnTo>
                  <a:lnTo>
                    <a:pt x="315" y="154"/>
                  </a:lnTo>
                  <a:lnTo>
                    <a:pt x="421" y="463"/>
                  </a:lnTo>
                  <a:lnTo>
                    <a:pt x="461" y="563"/>
                  </a:lnTo>
                  <a:lnTo>
                    <a:pt x="613" y="563"/>
                  </a:lnTo>
                  <a:lnTo>
                    <a:pt x="613" y="563"/>
                  </a:lnTo>
                  <a:lnTo>
                    <a:pt x="1062" y="563"/>
                  </a:lnTo>
                  <a:lnTo>
                    <a:pt x="1062" y="437"/>
                  </a:lnTo>
                  <a:lnTo>
                    <a:pt x="773" y="437"/>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8"/>
            <p:cNvSpPr>
              <a:spLocks noEditPoints="1"/>
            </p:cNvSpPr>
            <p:nvPr/>
          </p:nvSpPr>
          <p:spPr bwMode="gray">
            <a:xfrm>
              <a:off x="5359401" y="2270125"/>
              <a:ext cx="901700" cy="893763"/>
            </a:xfrm>
            <a:custGeom>
              <a:avLst/>
              <a:gdLst>
                <a:gd name="T0" fmla="*/ 0 w 240"/>
                <a:gd name="T1" fmla="*/ 0 h 237"/>
                <a:gd name="T2" fmla="*/ 112 w 240"/>
                <a:gd name="T3" fmla="*/ 0 h 237"/>
                <a:gd name="T4" fmla="*/ 240 w 240"/>
                <a:gd name="T5" fmla="*/ 117 h 237"/>
                <a:gd name="T6" fmla="*/ 112 w 240"/>
                <a:gd name="T7" fmla="*/ 237 h 237"/>
                <a:gd name="T8" fmla="*/ 0 w 240"/>
                <a:gd name="T9" fmla="*/ 237 h 237"/>
                <a:gd name="T10" fmla="*/ 0 w 240"/>
                <a:gd name="T11" fmla="*/ 0 h 237"/>
                <a:gd name="T12" fmla="*/ 68 w 240"/>
                <a:gd name="T13" fmla="*/ 184 h 237"/>
                <a:gd name="T14" fmla="*/ 100 w 240"/>
                <a:gd name="T15" fmla="*/ 184 h 237"/>
                <a:gd name="T16" fmla="*/ 172 w 240"/>
                <a:gd name="T17" fmla="*/ 117 h 237"/>
                <a:gd name="T18" fmla="*/ 100 w 240"/>
                <a:gd name="T19" fmla="*/ 53 h 237"/>
                <a:gd name="T20" fmla="*/ 68 w 240"/>
                <a:gd name="T21" fmla="*/ 53 h 237"/>
                <a:gd name="T22" fmla="*/ 68 w 240"/>
                <a:gd name="T23" fmla="*/ 18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0" y="0"/>
                  </a:moveTo>
                  <a:cubicBezTo>
                    <a:pt x="112" y="0"/>
                    <a:pt x="112" y="0"/>
                    <a:pt x="112" y="0"/>
                  </a:cubicBezTo>
                  <a:cubicBezTo>
                    <a:pt x="192" y="0"/>
                    <a:pt x="240" y="44"/>
                    <a:pt x="240" y="117"/>
                  </a:cubicBezTo>
                  <a:cubicBezTo>
                    <a:pt x="240" y="195"/>
                    <a:pt x="191" y="237"/>
                    <a:pt x="112" y="237"/>
                  </a:cubicBezTo>
                  <a:cubicBezTo>
                    <a:pt x="0" y="237"/>
                    <a:pt x="0" y="237"/>
                    <a:pt x="0" y="237"/>
                  </a:cubicBezTo>
                  <a:lnTo>
                    <a:pt x="0" y="0"/>
                  </a:lnTo>
                  <a:close/>
                  <a:moveTo>
                    <a:pt x="68" y="184"/>
                  </a:moveTo>
                  <a:cubicBezTo>
                    <a:pt x="100" y="184"/>
                    <a:pt x="100" y="184"/>
                    <a:pt x="100" y="184"/>
                  </a:cubicBezTo>
                  <a:cubicBezTo>
                    <a:pt x="151" y="183"/>
                    <a:pt x="172" y="165"/>
                    <a:pt x="172" y="117"/>
                  </a:cubicBezTo>
                  <a:cubicBezTo>
                    <a:pt x="172" y="74"/>
                    <a:pt x="146" y="53"/>
                    <a:pt x="100" y="53"/>
                  </a:cubicBezTo>
                  <a:cubicBezTo>
                    <a:pt x="68" y="53"/>
                    <a:pt x="68" y="53"/>
                    <a:pt x="68" y="53"/>
                  </a:cubicBezTo>
                  <a:lnTo>
                    <a:pt x="68" y="184"/>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9"/>
            <p:cNvSpPr>
              <a:spLocks noEditPoints="1"/>
            </p:cNvSpPr>
            <p:nvPr/>
          </p:nvSpPr>
          <p:spPr bwMode="gray">
            <a:xfrm>
              <a:off x="6310313" y="2270125"/>
              <a:ext cx="874713" cy="893763"/>
            </a:xfrm>
            <a:custGeom>
              <a:avLst/>
              <a:gdLst>
                <a:gd name="T0" fmla="*/ 0 w 233"/>
                <a:gd name="T1" fmla="*/ 0 h 237"/>
                <a:gd name="T2" fmla="*/ 134 w 233"/>
                <a:gd name="T3" fmla="*/ 0 h 237"/>
                <a:gd name="T4" fmla="*/ 225 w 233"/>
                <a:gd name="T5" fmla="*/ 66 h 237"/>
                <a:gd name="T6" fmla="*/ 184 w 233"/>
                <a:gd name="T7" fmla="*/ 126 h 237"/>
                <a:gd name="T8" fmla="*/ 184 w 233"/>
                <a:gd name="T9" fmla="*/ 127 h 237"/>
                <a:gd name="T10" fmla="*/ 222 w 233"/>
                <a:gd name="T11" fmla="*/ 184 h 237"/>
                <a:gd name="T12" fmla="*/ 233 w 233"/>
                <a:gd name="T13" fmla="*/ 237 h 237"/>
                <a:gd name="T14" fmla="*/ 166 w 233"/>
                <a:gd name="T15" fmla="*/ 237 h 237"/>
                <a:gd name="T16" fmla="*/ 158 w 233"/>
                <a:gd name="T17" fmla="*/ 199 h 237"/>
                <a:gd name="T18" fmla="*/ 120 w 233"/>
                <a:gd name="T19" fmla="*/ 151 h 237"/>
                <a:gd name="T20" fmla="*/ 68 w 233"/>
                <a:gd name="T21" fmla="*/ 151 h 237"/>
                <a:gd name="T22" fmla="*/ 68 w 233"/>
                <a:gd name="T23" fmla="*/ 237 h 237"/>
                <a:gd name="T24" fmla="*/ 0 w 233"/>
                <a:gd name="T25" fmla="*/ 237 h 237"/>
                <a:gd name="T26" fmla="*/ 0 w 233"/>
                <a:gd name="T27" fmla="*/ 0 h 237"/>
                <a:gd name="T28" fmla="*/ 68 w 233"/>
                <a:gd name="T29" fmla="*/ 103 h 237"/>
                <a:gd name="T30" fmla="*/ 125 w 233"/>
                <a:gd name="T31" fmla="*/ 103 h 237"/>
                <a:gd name="T32" fmla="*/ 157 w 233"/>
                <a:gd name="T33" fmla="*/ 75 h 237"/>
                <a:gd name="T34" fmla="*/ 123 w 233"/>
                <a:gd name="T35" fmla="*/ 49 h 237"/>
                <a:gd name="T36" fmla="*/ 68 w 233"/>
                <a:gd name="T37" fmla="*/ 49 h 237"/>
                <a:gd name="T38" fmla="*/ 68 w 233"/>
                <a:gd name="T39" fmla="*/ 10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237">
                  <a:moveTo>
                    <a:pt x="0" y="0"/>
                  </a:moveTo>
                  <a:cubicBezTo>
                    <a:pt x="134" y="0"/>
                    <a:pt x="134" y="0"/>
                    <a:pt x="134" y="0"/>
                  </a:cubicBezTo>
                  <a:cubicBezTo>
                    <a:pt x="180" y="0"/>
                    <a:pt x="225" y="19"/>
                    <a:pt x="225" y="66"/>
                  </a:cubicBezTo>
                  <a:cubicBezTo>
                    <a:pt x="225" y="92"/>
                    <a:pt x="211" y="116"/>
                    <a:pt x="184" y="126"/>
                  </a:cubicBezTo>
                  <a:cubicBezTo>
                    <a:pt x="184" y="127"/>
                    <a:pt x="184" y="127"/>
                    <a:pt x="184" y="127"/>
                  </a:cubicBezTo>
                  <a:cubicBezTo>
                    <a:pt x="212" y="133"/>
                    <a:pt x="220" y="161"/>
                    <a:pt x="222" y="184"/>
                  </a:cubicBezTo>
                  <a:cubicBezTo>
                    <a:pt x="223" y="194"/>
                    <a:pt x="224" y="228"/>
                    <a:pt x="233" y="237"/>
                  </a:cubicBezTo>
                  <a:cubicBezTo>
                    <a:pt x="166" y="237"/>
                    <a:pt x="166" y="237"/>
                    <a:pt x="166" y="237"/>
                  </a:cubicBezTo>
                  <a:cubicBezTo>
                    <a:pt x="160" y="229"/>
                    <a:pt x="159" y="206"/>
                    <a:pt x="158" y="199"/>
                  </a:cubicBezTo>
                  <a:cubicBezTo>
                    <a:pt x="156" y="175"/>
                    <a:pt x="152" y="151"/>
                    <a:pt x="120" y="151"/>
                  </a:cubicBezTo>
                  <a:cubicBezTo>
                    <a:pt x="68" y="151"/>
                    <a:pt x="68" y="151"/>
                    <a:pt x="68" y="151"/>
                  </a:cubicBezTo>
                  <a:cubicBezTo>
                    <a:pt x="68" y="237"/>
                    <a:pt x="68" y="237"/>
                    <a:pt x="68" y="237"/>
                  </a:cubicBezTo>
                  <a:cubicBezTo>
                    <a:pt x="0" y="237"/>
                    <a:pt x="0" y="237"/>
                    <a:pt x="0" y="237"/>
                  </a:cubicBezTo>
                  <a:lnTo>
                    <a:pt x="0" y="0"/>
                  </a:lnTo>
                  <a:close/>
                  <a:moveTo>
                    <a:pt x="68" y="103"/>
                  </a:moveTo>
                  <a:cubicBezTo>
                    <a:pt x="125" y="103"/>
                    <a:pt x="125" y="103"/>
                    <a:pt x="125" y="103"/>
                  </a:cubicBezTo>
                  <a:cubicBezTo>
                    <a:pt x="146" y="103"/>
                    <a:pt x="157" y="93"/>
                    <a:pt x="157" y="75"/>
                  </a:cubicBezTo>
                  <a:cubicBezTo>
                    <a:pt x="157" y="57"/>
                    <a:pt x="142" y="49"/>
                    <a:pt x="123" y="49"/>
                  </a:cubicBezTo>
                  <a:cubicBezTo>
                    <a:pt x="68" y="49"/>
                    <a:pt x="68" y="49"/>
                    <a:pt x="68" y="49"/>
                  </a:cubicBezTo>
                  <a:lnTo>
                    <a:pt x="68" y="103"/>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5" name="Rectangle 10"/>
            <p:cNvSpPr>
              <a:spLocks noChangeArrowheads="1"/>
            </p:cNvSpPr>
            <p:nvPr/>
          </p:nvSpPr>
          <p:spPr bwMode="gray">
            <a:xfrm>
              <a:off x="7231063" y="2270125"/>
              <a:ext cx="254000" cy="893763"/>
            </a:xfrm>
            <a:prstGeom prst="rect">
              <a:avLst/>
            </a:pr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11"/>
            <p:cNvSpPr>
              <a:spLocks/>
            </p:cNvSpPr>
            <p:nvPr/>
          </p:nvSpPr>
          <p:spPr bwMode="gray">
            <a:xfrm>
              <a:off x="7542213" y="2270125"/>
              <a:ext cx="938213" cy="931863"/>
            </a:xfrm>
            <a:custGeom>
              <a:avLst/>
              <a:gdLst>
                <a:gd name="T0" fmla="*/ 181 w 250"/>
                <a:gd name="T1" fmla="*/ 89 h 247"/>
                <a:gd name="T2" fmla="*/ 129 w 250"/>
                <a:gd name="T3" fmla="*/ 53 h 247"/>
                <a:gd name="T4" fmla="*/ 68 w 250"/>
                <a:gd name="T5" fmla="*/ 123 h 247"/>
                <a:gd name="T6" fmla="*/ 129 w 250"/>
                <a:gd name="T7" fmla="*/ 194 h 247"/>
                <a:gd name="T8" fmla="*/ 181 w 250"/>
                <a:gd name="T9" fmla="*/ 150 h 247"/>
                <a:gd name="T10" fmla="*/ 250 w 250"/>
                <a:gd name="T11" fmla="*/ 150 h 247"/>
                <a:gd name="T12" fmla="*/ 130 w 250"/>
                <a:gd name="T13" fmla="*/ 247 h 247"/>
                <a:gd name="T14" fmla="*/ 0 w 250"/>
                <a:gd name="T15" fmla="*/ 123 h 247"/>
                <a:gd name="T16" fmla="*/ 130 w 250"/>
                <a:gd name="T17" fmla="*/ 0 h 247"/>
                <a:gd name="T18" fmla="*/ 250 w 250"/>
                <a:gd name="T19" fmla="*/ 89 h 247"/>
                <a:gd name="T20" fmla="*/ 181 w 250"/>
                <a:gd name="T21" fmla="*/ 8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47">
                  <a:moveTo>
                    <a:pt x="181" y="89"/>
                  </a:moveTo>
                  <a:cubicBezTo>
                    <a:pt x="178" y="65"/>
                    <a:pt x="157" y="53"/>
                    <a:pt x="129" y="53"/>
                  </a:cubicBezTo>
                  <a:cubicBezTo>
                    <a:pt x="85" y="53"/>
                    <a:pt x="68" y="88"/>
                    <a:pt x="68" y="123"/>
                  </a:cubicBezTo>
                  <a:cubicBezTo>
                    <a:pt x="68" y="159"/>
                    <a:pt x="85" y="194"/>
                    <a:pt x="129" y="194"/>
                  </a:cubicBezTo>
                  <a:cubicBezTo>
                    <a:pt x="161" y="194"/>
                    <a:pt x="179" y="177"/>
                    <a:pt x="181" y="150"/>
                  </a:cubicBezTo>
                  <a:cubicBezTo>
                    <a:pt x="250" y="150"/>
                    <a:pt x="250" y="150"/>
                    <a:pt x="250" y="150"/>
                  </a:cubicBezTo>
                  <a:cubicBezTo>
                    <a:pt x="246" y="211"/>
                    <a:pt x="196" y="247"/>
                    <a:pt x="130" y="247"/>
                  </a:cubicBezTo>
                  <a:cubicBezTo>
                    <a:pt x="51" y="247"/>
                    <a:pt x="0" y="192"/>
                    <a:pt x="0" y="123"/>
                  </a:cubicBezTo>
                  <a:cubicBezTo>
                    <a:pt x="0" y="54"/>
                    <a:pt x="51" y="0"/>
                    <a:pt x="130" y="0"/>
                  </a:cubicBezTo>
                  <a:cubicBezTo>
                    <a:pt x="187" y="0"/>
                    <a:pt x="248" y="32"/>
                    <a:pt x="250" y="89"/>
                  </a:cubicBezTo>
                  <a:lnTo>
                    <a:pt x="181" y="89"/>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12"/>
            <p:cNvSpPr>
              <a:spLocks/>
            </p:cNvSpPr>
            <p:nvPr/>
          </p:nvSpPr>
          <p:spPr bwMode="gray">
            <a:xfrm>
              <a:off x="8540751" y="2270125"/>
              <a:ext cx="849313" cy="893763"/>
            </a:xfrm>
            <a:custGeom>
              <a:avLst/>
              <a:gdLst>
                <a:gd name="T0" fmla="*/ 0 w 535"/>
                <a:gd name="T1" fmla="*/ 0 h 563"/>
                <a:gd name="T2" fmla="*/ 161 w 535"/>
                <a:gd name="T3" fmla="*/ 0 h 563"/>
                <a:gd name="T4" fmla="*/ 161 w 535"/>
                <a:gd name="T5" fmla="*/ 204 h 563"/>
                <a:gd name="T6" fmla="*/ 374 w 535"/>
                <a:gd name="T7" fmla="*/ 204 h 563"/>
                <a:gd name="T8" fmla="*/ 374 w 535"/>
                <a:gd name="T9" fmla="*/ 0 h 563"/>
                <a:gd name="T10" fmla="*/ 535 w 535"/>
                <a:gd name="T11" fmla="*/ 0 h 563"/>
                <a:gd name="T12" fmla="*/ 535 w 535"/>
                <a:gd name="T13" fmla="*/ 563 h 563"/>
                <a:gd name="T14" fmla="*/ 374 w 535"/>
                <a:gd name="T15" fmla="*/ 563 h 563"/>
                <a:gd name="T16" fmla="*/ 374 w 535"/>
                <a:gd name="T17" fmla="*/ 330 h 563"/>
                <a:gd name="T18" fmla="*/ 161 w 535"/>
                <a:gd name="T19" fmla="*/ 330 h 563"/>
                <a:gd name="T20" fmla="*/ 161 w 535"/>
                <a:gd name="T21" fmla="*/ 563 h 563"/>
                <a:gd name="T22" fmla="*/ 0 w 535"/>
                <a:gd name="T23" fmla="*/ 563 h 563"/>
                <a:gd name="T24" fmla="*/ 0 w 535"/>
                <a:gd name="T2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563">
                  <a:moveTo>
                    <a:pt x="0" y="0"/>
                  </a:moveTo>
                  <a:lnTo>
                    <a:pt x="161" y="0"/>
                  </a:lnTo>
                  <a:lnTo>
                    <a:pt x="161" y="204"/>
                  </a:lnTo>
                  <a:lnTo>
                    <a:pt x="374" y="204"/>
                  </a:lnTo>
                  <a:lnTo>
                    <a:pt x="374" y="0"/>
                  </a:lnTo>
                  <a:lnTo>
                    <a:pt x="535" y="0"/>
                  </a:lnTo>
                  <a:lnTo>
                    <a:pt x="535" y="563"/>
                  </a:lnTo>
                  <a:lnTo>
                    <a:pt x="374" y="563"/>
                  </a:lnTo>
                  <a:lnTo>
                    <a:pt x="374" y="330"/>
                  </a:lnTo>
                  <a:lnTo>
                    <a:pt x="161" y="330"/>
                  </a:lnTo>
                  <a:lnTo>
                    <a:pt x="161" y="563"/>
                  </a:lnTo>
                  <a:lnTo>
                    <a:pt x="0" y="563"/>
                  </a:lnTo>
                  <a:lnTo>
                    <a:pt x="0" y="0"/>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grpSp>
      <p:sp>
        <p:nvSpPr>
          <p:cNvPr id="18" name="Date Placeholder 17"/>
          <p:cNvSpPr>
            <a:spLocks noGrp="1"/>
          </p:cNvSpPr>
          <p:nvPr>
            <p:ph type="dt" sz="half" idx="10"/>
          </p:nvPr>
        </p:nvSpPr>
        <p:spPr>
          <a:xfrm>
            <a:off x="8075612" y="6934201"/>
            <a:ext cx="1853459" cy="152400"/>
          </a:xfrm>
        </p:spPr>
        <p:txBody>
          <a:bodyPr/>
          <a:lstStyle>
            <a:lvl1pPr>
              <a:defRPr sz="100">
                <a:solidFill>
                  <a:srgbClr val="C4C8CC"/>
                </a:solidFill>
              </a:defRPr>
            </a:lvl1pPr>
          </a:lstStyle>
          <a:p>
            <a:fld id="{B8A9EAF9-3839-4585-A118-7E213E130968}" type="datetime1">
              <a:rPr lang="en-US" smtClean="0"/>
              <a:t>2/14/23</a:t>
            </a:fld>
            <a:endParaRPr/>
          </a:p>
        </p:txBody>
      </p:sp>
      <p:sp>
        <p:nvSpPr>
          <p:cNvPr id="19" name="Footer Placeholder 18"/>
          <p:cNvSpPr>
            <a:spLocks noGrp="1"/>
          </p:cNvSpPr>
          <p:nvPr>
            <p:ph type="ftr" sz="quarter" idx="11"/>
          </p:nvPr>
        </p:nvSpPr>
        <p:spPr>
          <a:xfrm>
            <a:off x="1555428" y="6934201"/>
            <a:ext cx="6520184" cy="152400"/>
          </a:xfrm>
        </p:spPr>
        <p:txBody>
          <a:bodyPr/>
          <a:lstStyle>
            <a:lvl1pPr>
              <a:defRPr sz="100">
                <a:solidFill>
                  <a:srgbClr val="C6CACF"/>
                </a:solidFill>
              </a:defRPr>
            </a:lvl1pPr>
          </a:lstStyle>
          <a:p>
            <a:endParaRPr/>
          </a:p>
        </p:txBody>
      </p:sp>
      <p:sp>
        <p:nvSpPr>
          <p:cNvPr id="20" name="Slide Number Placeholder 19"/>
          <p:cNvSpPr>
            <a:spLocks noGrp="1"/>
          </p:cNvSpPr>
          <p:nvPr>
            <p:ph type="sldNum" sz="quarter" idx="12"/>
          </p:nvPr>
        </p:nvSpPr>
        <p:spPr>
          <a:xfrm>
            <a:off x="608013" y="6934201"/>
            <a:ext cx="947416" cy="152400"/>
          </a:xfrm>
        </p:spPr>
        <p:txBody>
          <a:bodyPr/>
          <a:lstStyle>
            <a:lvl1pPr>
              <a:defRPr sz="100">
                <a:solidFill>
                  <a:srgbClr val="C4C8CC"/>
                </a:solidFill>
              </a:defRPr>
            </a:lvl1pPr>
          </a:lstStyle>
          <a:p>
            <a:fld id="{1D97EE88-343E-4AED-AB47-DC2FB3AECFCB}" type="slidenum">
              <a:rPr/>
              <a:pPr/>
              <a:t>‹#›</a:t>
            </a:fld>
            <a:endParaRPr/>
          </a:p>
        </p:txBody>
      </p:sp>
    </p:spTree>
    <p:extLst>
      <p:ext uri="{BB962C8B-B14F-4D97-AF65-F5344CB8AC3E}">
        <p14:creationId xmlns:p14="http://schemas.microsoft.com/office/powerpoint/2010/main" val="43017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C2C540B-E709-4AD2-BF3A-58472DDB1866}" type="datetime1">
              <a:rPr lang="en-US" smtClean="0"/>
              <a:t>2/14/23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1D97EE88-343E-4AED-AB47-DC2FB3AECFCB}" type="slidenum">
              <a:rPr/>
              <a:t>‹#›</a:t>
            </a:fld>
            <a:endParaRPr/>
          </a:p>
        </p:txBody>
      </p:sp>
    </p:spTree>
    <p:extLst>
      <p:ext uri="{BB962C8B-B14F-4D97-AF65-F5344CB8AC3E}">
        <p14:creationId xmlns:p14="http://schemas.microsoft.com/office/powerpoint/2010/main" val="2566046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E267CC4-4755-4260-B4C8-61343BAEB360}" type="datetime1">
              <a:rPr lang="en-US" smtClean="0"/>
              <a:t>2/14/23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1D97EE88-343E-4AED-AB47-DC2FB3AECFCB}" type="slidenum">
              <a:rPr/>
              <a:pPr/>
              <a:t>‹#›</a:t>
            </a:fld>
            <a:endParaRPr/>
          </a:p>
        </p:txBody>
      </p:sp>
    </p:spTree>
    <p:extLst>
      <p:ext uri="{BB962C8B-B14F-4D97-AF65-F5344CB8AC3E}">
        <p14:creationId xmlns:p14="http://schemas.microsoft.com/office/powerpoint/2010/main" val="104434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C2D93-61A6-4B34-8917-D487DEBEF60B}" type="datetime1">
              <a:rPr lang="en-US" smtClean="0"/>
              <a:t>2/14/23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1D97EE88-343E-4AED-AB47-DC2FB3AECFCB}" type="slidenum">
              <a:rPr/>
              <a:pPr/>
              <a:t>‹#›</a:t>
            </a:fld>
            <a:endParaRPr/>
          </a:p>
        </p:txBody>
      </p:sp>
    </p:spTree>
    <p:extLst>
      <p:ext uri="{BB962C8B-B14F-4D97-AF65-F5344CB8AC3E}">
        <p14:creationId xmlns:p14="http://schemas.microsoft.com/office/powerpoint/2010/main" val="28251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09441" y="1524001"/>
            <a:ext cx="5385514" cy="4495800"/>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1754" y="1524001"/>
            <a:ext cx="5387630" cy="44958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D7B583E4-4292-44AD-9F8C-F12F9DD01BD6}" type="datetime1">
              <a:rPr lang="en-US" smtClean="0"/>
              <a:t>2/14/23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1D97EE88-343E-4AED-AB47-DC2FB3AECFCB}" type="slidenum">
              <a:rPr/>
              <a:t>‹#›</a:t>
            </a:fld>
            <a:endParaRPr/>
          </a:p>
        </p:txBody>
      </p:sp>
    </p:spTree>
    <p:extLst>
      <p:ext uri="{BB962C8B-B14F-4D97-AF65-F5344CB8AC3E}">
        <p14:creationId xmlns:p14="http://schemas.microsoft.com/office/powerpoint/2010/main" val="16366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4B3B928-2684-413D-8D56-DB4C65554F87}" type="datetime1">
              <a:rPr lang="en-US" smtClean="0"/>
              <a:t>2/14/23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1D97EE88-343E-4AED-AB47-DC2FB3AECFCB}" type="slidenum">
              <a:rPr/>
              <a:pPr/>
              <a:t>‹#›</a:t>
            </a:fld>
            <a:endParaRPr/>
          </a:p>
        </p:txBody>
      </p:sp>
      <p:sp>
        <p:nvSpPr>
          <p:cNvPr id="7" name="Content Placeholder 6"/>
          <p:cNvSpPr>
            <a:spLocks noGrp="1"/>
          </p:cNvSpPr>
          <p:nvPr>
            <p:ph sz="quarter" idx="13"/>
          </p:nvPr>
        </p:nvSpPr>
        <p:spPr>
          <a:xfrm>
            <a:off x="608013" y="1524000"/>
            <a:ext cx="5385816" cy="2103120"/>
          </a:xfrm>
        </p:spPr>
        <p:txBody>
          <a:bodyPr>
            <a:normAutofit/>
          </a:bodyPr>
          <a:lstStyle>
            <a:lvl1pPr>
              <a:spcBef>
                <a:spcPts val="1200"/>
              </a:spcBef>
              <a:defRPr sz="2000"/>
            </a:lvl1pPr>
            <a:lvl2pPr>
              <a:spcBef>
                <a:spcPts val="600"/>
              </a:spcBef>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6"/>
          <p:cNvSpPr>
            <a:spLocks noGrp="1"/>
          </p:cNvSpPr>
          <p:nvPr>
            <p:ph sz="quarter" idx="15"/>
          </p:nvPr>
        </p:nvSpPr>
        <p:spPr>
          <a:xfrm>
            <a:off x="6192139" y="1524000"/>
            <a:ext cx="5385816" cy="2103120"/>
          </a:xfrm>
        </p:spPr>
        <p:txBody>
          <a:bodyPr>
            <a:normAutofit/>
          </a:bodyPr>
          <a:lstStyle>
            <a:lvl1pPr>
              <a:spcBef>
                <a:spcPts val="1200"/>
              </a:spcBef>
              <a:defRPr sz="2000"/>
            </a:lvl1pPr>
            <a:lvl2pPr>
              <a:spcBef>
                <a:spcPts val="600"/>
              </a:spcBef>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6"/>
          <p:cNvSpPr>
            <a:spLocks noGrp="1"/>
          </p:cNvSpPr>
          <p:nvPr>
            <p:ph sz="quarter" idx="14"/>
          </p:nvPr>
        </p:nvSpPr>
        <p:spPr>
          <a:xfrm>
            <a:off x="608013" y="3810000"/>
            <a:ext cx="5385816" cy="2103120"/>
          </a:xfrm>
        </p:spPr>
        <p:txBody>
          <a:bodyPr>
            <a:normAutofit/>
          </a:bodyPr>
          <a:lstStyle>
            <a:lvl1pPr>
              <a:spcBef>
                <a:spcPts val="1200"/>
              </a:spcBef>
              <a:defRPr sz="2000"/>
            </a:lvl1pPr>
            <a:lvl2pPr>
              <a:spcBef>
                <a:spcPts val="600"/>
              </a:spcBef>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Content Placeholder 6"/>
          <p:cNvSpPr>
            <a:spLocks noGrp="1"/>
          </p:cNvSpPr>
          <p:nvPr>
            <p:ph sz="quarter" idx="16"/>
          </p:nvPr>
        </p:nvSpPr>
        <p:spPr>
          <a:xfrm>
            <a:off x="6192139" y="3810000"/>
            <a:ext cx="5385816" cy="2103120"/>
          </a:xfrm>
        </p:spPr>
        <p:txBody>
          <a:bodyPr>
            <a:normAutofit/>
          </a:bodyPr>
          <a:lstStyle>
            <a:lvl1pPr>
              <a:spcBef>
                <a:spcPts val="1200"/>
              </a:spcBef>
              <a:defRPr sz="2000"/>
            </a:lvl1pPr>
            <a:lvl2pPr>
              <a:spcBef>
                <a:spcPts val="600"/>
              </a:spcBef>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76641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6" name="Group 15"/>
          <p:cNvGrpSpPr/>
          <p:nvPr/>
        </p:nvGrpSpPr>
        <p:grpSpPr>
          <a:xfrm flipV="1">
            <a:off x="1" y="5580995"/>
            <a:ext cx="2978414" cy="1277005"/>
            <a:chOff x="0" y="-1416"/>
            <a:chExt cx="6566030" cy="3430416"/>
          </a:xfrm>
        </p:grpSpPr>
        <p:sp>
          <p:nvSpPr>
            <p:cNvPr id="17" name="Freeform 16"/>
            <p:cNvSpPr/>
            <p:nvPr/>
          </p:nvSpPr>
          <p:spPr>
            <a:xfrm>
              <a:off x="0" y="0"/>
              <a:ext cx="3429000" cy="3429000"/>
            </a:xfrm>
            <a:custGeom>
              <a:avLst/>
              <a:gdLst/>
              <a:ahLst/>
              <a:cxnLst/>
              <a:rect l="l" t="t" r="r" b="b"/>
              <a:pathLst>
                <a:path w="3429000" h="3429000">
                  <a:moveTo>
                    <a:pt x="0" y="0"/>
                  </a:moveTo>
                  <a:lnTo>
                    <a:pt x="3429000" y="0"/>
                  </a:lnTo>
                  <a:lnTo>
                    <a:pt x="0" y="3429000"/>
                  </a:lnTo>
                  <a:close/>
                </a:path>
              </a:pathLst>
            </a:custGeom>
            <a:solidFill>
              <a:srgbClr val="258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3"/>
            <p:cNvSpPr/>
            <p:nvPr/>
          </p:nvSpPr>
          <p:spPr>
            <a:xfrm>
              <a:off x="0" y="-1416"/>
              <a:ext cx="6566030" cy="1760345"/>
            </a:xfrm>
            <a:custGeom>
              <a:avLst/>
              <a:gdLst/>
              <a:ahLst/>
              <a:cxnLst/>
              <a:rect l="l" t="t" r="r" b="b"/>
              <a:pathLst>
                <a:path w="12188686" h="3270236">
                  <a:moveTo>
                    <a:pt x="0" y="0"/>
                  </a:moveTo>
                  <a:lnTo>
                    <a:pt x="12188686" y="0"/>
                  </a:lnTo>
                  <a:lnTo>
                    <a:pt x="0" y="3270236"/>
                  </a:lnTo>
                  <a:close/>
                </a:path>
              </a:pathLst>
            </a:custGeom>
            <a:solidFill>
              <a:srgbClr val="34B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3"/>
            <p:cNvSpPr/>
            <p:nvPr/>
          </p:nvSpPr>
          <p:spPr>
            <a:xfrm>
              <a:off x="0" y="0"/>
              <a:ext cx="3429000" cy="1758929"/>
            </a:xfrm>
            <a:custGeom>
              <a:avLst/>
              <a:gdLst/>
              <a:ahLst/>
              <a:cxnLst/>
              <a:rect l="l" t="t" r="r" b="b"/>
              <a:pathLst>
                <a:path w="3429000" h="1758929">
                  <a:moveTo>
                    <a:pt x="0" y="0"/>
                  </a:moveTo>
                  <a:lnTo>
                    <a:pt x="3429000" y="0"/>
                  </a:lnTo>
                  <a:lnTo>
                    <a:pt x="2281827" y="1147175"/>
                  </a:lnTo>
                  <a:lnTo>
                    <a:pt x="0" y="1758929"/>
                  </a:lnTo>
                  <a:close/>
                </a:path>
              </a:pathLst>
            </a:custGeom>
            <a:solidFill>
              <a:srgbClr val="25899E">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608012" y="228600"/>
            <a:ext cx="10969943" cy="1066800"/>
          </a:xfrm>
          <a:prstGeom prst="rect">
            <a:avLst/>
          </a:prstGeom>
        </p:spPr>
        <p:txBody>
          <a:bodyPr vert="horz" lIns="0" tIns="0" rIns="0" bIns="0" rtlCol="0" anchor="b">
            <a:noAutofit/>
          </a:bodyPr>
          <a:lstStyle/>
          <a:p>
            <a:r>
              <a:rPr lang="en-US"/>
              <a:t>Click to edit Master title style</a:t>
            </a:r>
            <a:endParaRPr/>
          </a:p>
        </p:txBody>
      </p:sp>
      <p:sp>
        <p:nvSpPr>
          <p:cNvPr id="3" name="Text Placeholder 2"/>
          <p:cNvSpPr>
            <a:spLocks noGrp="1"/>
          </p:cNvSpPr>
          <p:nvPr>
            <p:ph type="body" idx="1"/>
          </p:nvPr>
        </p:nvSpPr>
        <p:spPr>
          <a:xfrm>
            <a:off x="609441" y="1524000"/>
            <a:ext cx="10969943" cy="449580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075612" y="6339840"/>
            <a:ext cx="1853459" cy="274320"/>
          </a:xfrm>
          <a:prstGeom prst="rect">
            <a:avLst/>
          </a:prstGeom>
        </p:spPr>
        <p:txBody>
          <a:bodyPr vert="horz" lIns="0" tIns="0" rIns="0" bIns="0" rtlCol="0" anchor="ctr"/>
          <a:lstStyle>
            <a:lvl1pPr algn="r">
              <a:defRPr sz="900">
                <a:solidFill>
                  <a:schemeClr val="tx1"/>
                </a:solidFill>
              </a:defRPr>
            </a:lvl1pPr>
          </a:lstStyle>
          <a:p>
            <a:fld id="{B3B279B5-6362-4844-8DC4-B3475783ED15}" type="datetime1">
              <a:rPr lang="en-US" smtClean="0"/>
              <a:t>2/14/23</a:t>
            </a:fld>
            <a:endParaRPr/>
          </a:p>
        </p:txBody>
      </p:sp>
      <p:sp>
        <p:nvSpPr>
          <p:cNvPr id="5" name="Footer Placeholder 4"/>
          <p:cNvSpPr>
            <a:spLocks noGrp="1"/>
          </p:cNvSpPr>
          <p:nvPr>
            <p:ph type="ftr" sz="quarter" idx="3"/>
          </p:nvPr>
        </p:nvSpPr>
        <p:spPr>
          <a:xfrm>
            <a:off x="1555428" y="6339840"/>
            <a:ext cx="6520184" cy="274320"/>
          </a:xfrm>
          <a:prstGeom prst="rect">
            <a:avLst/>
          </a:prstGeom>
        </p:spPr>
        <p:txBody>
          <a:bodyPr vert="horz" lIns="0" tIns="0" rIns="0" bIns="0" rtlCol="0" anchor="ctr"/>
          <a:lstStyle>
            <a:lvl1pPr algn="l">
              <a:defRPr sz="900">
                <a:solidFill>
                  <a:schemeClr val="tx1"/>
                </a:solidFill>
              </a:defRPr>
            </a:lvl1pPr>
          </a:lstStyle>
          <a:p>
            <a:endParaRPr/>
          </a:p>
        </p:txBody>
      </p:sp>
      <p:sp>
        <p:nvSpPr>
          <p:cNvPr id="6" name="Slide Number Placeholder 5"/>
          <p:cNvSpPr>
            <a:spLocks noGrp="1"/>
          </p:cNvSpPr>
          <p:nvPr>
            <p:ph type="sldNum" sz="quarter" idx="4"/>
          </p:nvPr>
        </p:nvSpPr>
        <p:spPr>
          <a:xfrm>
            <a:off x="608013" y="6339840"/>
            <a:ext cx="947416" cy="274320"/>
          </a:xfrm>
          <a:prstGeom prst="rect">
            <a:avLst/>
          </a:prstGeom>
        </p:spPr>
        <p:txBody>
          <a:bodyPr vert="horz" lIns="0" tIns="0" rIns="0" bIns="0" rtlCol="0" anchor="ctr"/>
          <a:lstStyle>
            <a:lvl1pPr algn="l">
              <a:defRPr sz="900">
                <a:solidFill>
                  <a:schemeClr val="bg1"/>
                </a:solidFill>
              </a:defRPr>
            </a:lvl1pPr>
          </a:lstStyle>
          <a:p>
            <a:fld id="{1D97EE88-343E-4AED-AB47-DC2FB3AECFCB}" type="slidenum">
              <a:rPr/>
              <a:pPr/>
              <a:t>‹#›</a:t>
            </a:fld>
            <a:endParaRPr/>
          </a:p>
        </p:txBody>
      </p:sp>
      <p:grpSp>
        <p:nvGrpSpPr>
          <p:cNvPr id="7" name="Group 6"/>
          <p:cNvGrpSpPr/>
          <p:nvPr/>
        </p:nvGrpSpPr>
        <p:grpSpPr bwMode="gray">
          <a:xfrm>
            <a:off x="10274300" y="6248400"/>
            <a:ext cx="1304925" cy="362548"/>
            <a:chOff x="2801938" y="1371600"/>
            <a:chExt cx="6588126" cy="1830388"/>
          </a:xfrm>
        </p:grpSpPr>
        <p:sp>
          <p:nvSpPr>
            <p:cNvPr id="8" name="Freeform 5"/>
            <p:cNvSpPr>
              <a:spLocks/>
            </p:cNvSpPr>
            <p:nvPr/>
          </p:nvSpPr>
          <p:spPr bwMode="gray">
            <a:xfrm>
              <a:off x="2801938" y="1371600"/>
              <a:ext cx="2513013" cy="898525"/>
            </a:xfrm>
            <a:custGeom>
              <a:avLst/>
              <a:gdLst>
                <a:gd name="T0" fmla="*/ 1134 w 1583"/>
                <a:gd name="T1" fmla="*/ 0 h 566"/>
                <a:gd name="T2" fmla="*/ 1134 w 1583"/>
                <a:gd name="T3" fmla="*/ 530 h 566"/>
                <a:gd name="T4" fmla="*/ 916 w 1583"/>
                <a:gd name="T5" fmla="*/ 0 h 566"/>
                <a:gd name="T6" fmla="*/ 753 w 1583"/>
                <a:gd name="T7" fmla="*/ 0 h 566"/>
                <a:gd name="T8" fmla="*/ 535 w 1583"/>
                <a:gd name="T9" fmla="*/ 528 h 566"/>
                <a:gd name="T10" fmla="*/ 535 w 1583"/>
                <a:gd name="T11" fmla="*/ 0 h 566"/>
                <a:gd name="T12" fmla="*/ 374 w 1583"/>
                <a:gd name="T13" fmla="*/ 0 h 566"/>
                <a:gd name="T14" fmla="*/ 374 w 1583"/>
                <a:gd name="T15" fmla="*/ 207 h 566"/>
                <a:gd name="T16" fmla="*/ 161 w 1583"/>
                <a:gd name="T17" fmla="*/ 207 h 566"/>
                <a:gd name="T18" fmla="*/ 161 w 1583"/>
                <a:gd name="T19" fmla="*/ 0 h 566"/>
                <a:gd name="T20" fmla="*/ 0 w 1583"/>
                <a:gd name="T21" fmla="*/ 0 h 566"/>
                <a:gd name="T22" fmla="*/ 0 w 1583"/>
                <a:gd name="T23" fmla="*/ 566 h 566"/>
                <a:gd name="T24" fmla="*/ 161 w 1583"/>
                <a:gd name="T25" fmla="*/ 566 h 566"/>
                <a:gd name="T26" fmla="*/ 161 w 1583"/>
                <a:gd name="T27" fmla="*/ 333 h 566"/>
                <a:gd name="T28" fmla="*/ 374 w 1583"/>
                <a:gd name="T29" fmla="*/ 333 h 566"/>
                <a:gd name="T30" fmla="*/ 374 w 1583"/>
                <a:gd name="T31" fmla="*/ 566 h 566"/>
                <a:gd name="T32" fmla="*/ 521 w 1583"/>
                <a:gd name="T33" fmla="*/ 566 h 566"/>
                <a:gd name="T34" fmla="*/ 535 w 1583"/>
                <a:gd name="T35" fmla="*/ 566 h 566"/>
                <a:gd name="T36" fmla="*/ 686 w 1583"/>
                <a:gd name="T37" fmla="*/ 566 h 566"/>
                <a:gd name="T38" fmla="*/ 724 w 1583"/>
                <a:gd name="T39" fmla="*/ 463 h 566"/>
                <a:gd name="T40" fmla="*/ 833 w 1583"/>
                <a:gd name="T41" fmla="*/ 157 h 566"/>
                <a:gd name="T42" fmla="*/ 836 w 1583"/>
                <a:gd name="T43" fmla="*/ 157 h 566"/>
                <a:gd name="T44" fmla="*/ 937 w 1583"/>
                <a:gd name="T45" fmla="*/ 423 h 566"/>
                <a:gd name="T46" fmla="*/ 698 w 1583"/>
                <a:gd name="T47" fmla="*/ 566 h 566"/>
                <a:gd name="T48" fmla="*/ 980 w 1583"/>
                <a:gd name="T49" fmla="*/ 566 h 566"/>
                <a:gd name="T50" fmla="*/ 1134 w 1583"/>
                <a:gd name="T51" fmla="*/ 566 h 566"/>
                <a:gd name="T52" fmla="*/ 1148 w 1583"/>
                <a:gd name="T53" fmla="*/ 566 h 566"/>
                <a:gd name="T54" fmla="*/ 1583 w 1583"/>
                <a:gd name="T55" fmla="*/ 566 h 566"/>
                <a:gd name="T56" fmla="*/ 1583 w 1583"/>
                <a:gd name="T57" fmla="*/ 437 h 566"/>
                <a:gd name="T58" fmla="*/ 1294 w 1583"/>
                <a:gd name="T59" fmla="*/ 437 h 566"/>
                <a:gd name="T60" fmla="*/ 1294 w 1583"/>
                <a:gd name="T61" fmla="*/ 0 h 566"/>
                <a:gd name="T62" fmla="*/ 1134 w 1583"/>
                <a:gd name="T63"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83" h="566">
                  <a:moveTo>
                    <a:pt x="1134" y="0"/>
                  </a:moveTo>
                  <a:lnTo>
                    <a:pt x="1134" y="530"/>
                  </a:lnTo>
                  <a:lnTo>
                    <a:pt x="916" y="0"/>
                  </a:lnTo>
                  <a:lnTo>
                    <a:pt x="753" y="0"/>
                  </a:lnTo>
                  <a:lnTo>
                    <a:pt x="535" y="528"/>
                  </a:lnTo>
                  <a:lnTo>
                    <a:pt x="535" y="0"/>
                  </a:lnTo>
                  <a:lnTo>
                    <a:pt x="374" y="0"/>
                  </a:lnTo>
                  <a:lnTo>
                    <a:pt x="374" y="207"/>
                  </a:lnTo>
                  <a:lnTo>
                    <a:pt x="161" y="207"/>
                  </a:lnTo>
                  <a:lnTo>
                    <a:pt x="161" y="0"/>
                  </a:lnTo>
                  <a:lnTo>
                    <a:pt x="0" y="0"/>
                  </a:lnTo>
                  <a:lnTo>
                    <a:pt x="0" y="566"/>
                  </a:lnTo>
                  <a:lnTo>
                    <a:pt x="161" y="566"/>
                  </a:lnTo>
                  <a:lnTo>
                    <a:pt x="161" y="333"/>
                  </a:lnTo>
                  <a:lnTo>
                    <a:pt x="374" y="333"/>
                  </a:lnTo>
                  <a:lnTo>
                    <a:pt x="374" y="566"/>
                  </a:lnTo>
                  <a:lnTo>
                    <a:pt x="521" y="566"/>
                  </a:lnTo>
                  <a:lnTo>
                    <a:pt x="535" y="566"/>
                  </a:lnTo>
                  <a:lnTo>
                    <a:pt x="686" y="566"/>
                  </a:lnTo>
                  <a:lnTo>
                    <a:pt x="724" y="463"/>
                  </a:lnTo>
                  <a:lnTo>
                    <a:pt x="833" y="157"/>
                  </a:lnTo>
                  <a:lnTo>
                    <a:pt x="836" y="157"/>
                  </a:lnTo>
                  <a:lnTo>
                    <a:pt x="937" y="423"/>
                  </a:lnTo>
                  <a:lnTo>
                    <a:pt x="698" y="566"/>
                  </a:lnTo>
                  <a:lnTo>
                    <a:pt x="980" y="566"/>
                  </a:lnTo>
                  <a:lnTo>
                    <a:pt x="1134" y="566"/>
                  </a:lnTo>
                  <a:lnTo>
                    <a:pt x="1148" y="566"/>
                  </a:lnTo>
                  <a:lnTo>
                    <a:pt x="1583" y="566"/>
                  </a:lnTo>
                  <a:lnTo>
                    <a:pt x="1583" y="437"/>
                  </a:lnTo>
                  <a:lnTo>
                    <a:pt x="1294" y="437"/>
                  </a:lnTo>
                  <a:lnTo>
                    <a:pt x="1294" y="0"/>
                  </a:lnTo>
                  <a:lnTo>
                    <a:pt x="1134"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9" name="Freeform 6"/>
            <p:cNvSpPr>
              <a:spLocks/>
            </p:cNvSpPr>
            <p:nvPr/>
          </p:nvSpPr>
          <p:spPr bwMode="gray">
            <a:xfrm>
              <a:off x="5359401" y="1371600"/>
              <a:ext cx="1728788" cy="898525"/>
            </a:xfrm>
            <a:custGeom>
              <a:avLst/>
              <a:gdLst>
                <a:gd name="T0" fmla="*/ 907 w 1089"/>
                <a:gd name="T1" fmla="*/ 0 h 566"/>
                <a:gd name="T2" fmla="*/ 784 w 1089"/>
                <a:gd name="T3" fmla="*/ 231 h 566"/>
                <a:gd name="T4" fmla="*/ 661 w 1089"/>
                <a:gd name="T5" fmla="*/ 0 h 566"/>
                <a:gd name="T6" fmla="*/ 0 w 1089"/>
                <a:gd name="T7" fmla="*/ 0 h 566"/>
                <a:gd name="T8" fmla="*/ 0 w 1089"/>
                <a:gd name="T9" fmla="*/ 566 h 566"/>
                <a:gd name="T10" fmla="*/ 502 w 1089"/>
                <a:gd name="T11" fmla="*/ 566 h 566"/>
                <a:gd name="T12" fmla="*/ 502 w 1089"/>
                <a:gd name="T13" fmla="*/ 437 h 566"/>
                <a:gd name="T14" fmla="*/ 161 w 1089"/>
                <a:gd name="T15" fmla="*/ 437 h 566"/>
                <a:gd name="T16" fmla="*/ 161 w 1089"/>
                <a:gd name="T17" fmla="*/ 330 h 566"/>
                <a:gd name="T18" fmla="*/ 464 w 1089"/>
                <a:gd name="T19" fmla="*/ 330 h 566"/>
                <a:gd name="T20" fmla="*/ 464 w 1089"/>
                <a:gd name="T21" fmla="*/ 216 h 566"/>
                <a:gd name="T22" fmla="*/ 161 w 1089"/>
                <a:gd name="T23" fmla="*/ 216 h 566"/>
                <a:gd name="T24" fmla="*/ 161 w 1089"/>
                <a:gd name="T25" fmla="*/ 119 h 566"/>
                <a:gd name="T26" fmla="*/ 493 w 1089"/>
                <a:gd name="T27" fmla="*/ 119 h 566"/>
                <a:gd name="T28" fmla="*/ 493 w 1089"/>
                <a:gd name="T29" fmla="*/ 24 h 566"/>
                <a:gd name="T30" fmla="*/ 703 w 1089"/>
                <a:gd name="T31" fmla="*/ 354 h 566"/>
                <a:gd name="T32" fmla="*/ 703 w 1089"/>
                <a:gd name="T33" fmla="*/ 566 h 566"/>
                <a:gd name="T34" fmla="*/ 864 w 1089"/>
                <a:gd name="T35" fmla="*/ 566 h 566"/>
                <a:gd name="T36" fmla="*/ 864 w 1089"/>
                <a:gd name="T37" fmla="*/ 354 h 566"/>
                <a:gd name="T38" fmla="*/ 1089 w 1089"/>
                <a:gd name="T39" fmla="*/ 0 h 566"/>
                <a:gd name="T40" fmla="*/ 907 w 1089"/>
                <a:gd name="T4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9" h="566">
                  <a:moveTo>
                    <a:pt x="907" y="0"/>
                  </a:moveTo>
                  <a:lnTo>
                    <a:pt x="784" y="231"/>
                  </a:lnTo>
                  <a:lnTo>
                    <a:pt x="661" y="0"/>
                  </a:lnTo>
                  <a:lnTo>
                    <a:pt x="0" y="0"/>
                  </a:lnTo>
                  <a:lnTo>
                    <a:pt x="0" y="566"/>
                  </a:lnTo>
                  <a:lnTo>
                    <a:pt x="502" y="566"/>
                  </a:lnTo>
                  <a:lnTo>
                    <a:pt x="502" y="437"/>
                  </a:lnTo>
                  <a:lnTo>
                    <a:pt x="161" y="437"/>
                  </a:lnTo>
                  <a:lnTo>
                    <a:pt x="161" y="330"/>
                  </a:lnTo>
                  <a:lnTo>
                    <a:pt x="464" y="330"/>
                  </a:lnTo>
                  <a:lnTo>
                    <a:pt x="464" y="216"/>
                  </a:lnTo>
                  <a:lnTo>
                    <a:pt x="161" y="216"/>
                  </a:lnTo>
                  <a:lnTo>
                    <a:pt x="161" y="119"/>
                  </a:lnTo>
                  <a:lnTo>
                    <a:pt x="493" y="119"/>
                  </a:lnTo>
                  <a:lnTo>
                    <a:pt x="493" y="24"/>
                  </a:lnTo>
                  <a:lnTo>
                    <a:pt x="703" y="354"/>
                  </a:lnTo>
                  <a:lnTo>
                    <a:pt x="703" y="566"/>
                  </a:lnTo>
                  <a:lnTo>
                    <a:pt x="864" y="566"/>
                  </a:lnTo>
                  <a:lnTo>
                    <a:pt x="864" y="354"/>
                  </a:lnTo>
                  <a:lnTo>
                    <a:pt x="1089" y="0"/>
                  </a:lnTo>
                  <a:lnTo>
                    <a:pt x="907" y="0"/>
                  </a:lnTo>
                  <a:close/>
                </a:path>
              </a:pathLst>
            </a:custGeom>
            <a:solidFill>
              <a:srgbClr val="34B5D0"/>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7"/>
            <p:cNvSpPr>
              <a:spLocks/>
            </p:cNvSpPr>
            <p:nvPr/>
          </p:nvSpPr>
          <p:spPr bwMode="gray">
            <a:xfrm>
              <a:off x="3629026" y="2270125"/>
              <a:ext cx="1685925" cy="893763"/>
            </a:xfrm>
            <a:custGeom>
              <a:avLst/>
              <a:gdLst>
                <a:gd name="T0" fmla="*/ 773 w 1062"/>
                <a:gd name="T1" fmla="*/ 437 h 563"/>
                <a:gd name="T2" fmla="*/ 773 w 1062"/>
                <a:gd name="T3" fmla="*/ 0 h 563"/>
                <a:gd name="T4" fmla="*/ 613 w 1062"/>
                <a:gd name="T5" fmla="*/ 0 h 563"/>
                <a:gd name="T6" fmla="*/ 613 w 1062"/>
                <a:gd name="T7" fmla="*/ 530 h 563"/>
                <a:gd name="T8" fmla="*/ 395 w 1062"/>
                <a:gd name="T9" fmla="*/ 0 h 563"/>
                <a:gd name="T10" fmla="*/ 232 w 1062"/>
                <a:gd name="T11" fmla="*/ 0 h 563"/>
                <a:gd name="T12" fmla="*/ 0 w 1062"/>
                <a:gd name="T13" fmla="*/ 563 h 563"/>
                <a:gd name="T14" fmla="*/ 168 w 1062"/>
                <a:gd name="T15" fmla="*/ 563 h 563"/>
                <a:gd name="T16" fmla="*/ 449 w 1062"/>
                <a:gd name="T17" fmla="*/ 563 h 563"/>
                <a:gd name="T18" fmla="*/ 208 w 1062"/>
                <a:gd name="T19" fmla="*/ 420 h 563"/>
                <a:gd name="T20" fmla="*/ 312 w 1062"/>
                <a:gd name="T21" fmla="*/ 154 h 563"/>
                <a:gd name="T22" fmla="*/ 315 w 1062"/>
                <a:gd name="T23" fmla="*/ 154 h 563"/>
                <a:gd name="T24" fmla="*/ 421 w 1062"/>
                <a:gd name="T25" fmla="*/ 463 h 563"/>
                <a:gd name="T26" fmla="*/ 461 w 1062"/>
                <a:gd name="T27" fmla="*/ 563 h 563"/>
                <a:gd name="T28" fmla="*/ 613 w 1062"/>
                <a:gd name="T29" fmla="*/ 563 h 563"/>
                <a:gd name="T30" fmla="*/ 613 w 1062"/>
                <a:gd name="T31" fmla="*/ 563 h 563"/>
                <a:gd name="T32" fmla="*/ 1062 w 1062"/>
                <a:gd name="T33" fmla="*/ 563 h 563"/>
                <a:gd name="T34" fmla="*/ 1062 w 1062"/>
                <a:gd name="T35" fmla="*/ 437 h 563"/>
                <a:gd name="T36" fmla="*/ 773 w 1062"/>
                <a:gd name="T37" fmla="*/ 437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62" h="563">
                  <a:moveTo>
                    <a:pt x="773" y="437"/>
                  </a:moveTo>
                  <a:lnTo>
                    <a:pt x="773" y="0"/>
                  </a:lnTo>
                  <a:lnTo>
                    <a:pt x="613" y="0"/>
                  </a:lnTo>
                  <a:lnTo>
                    <a:pt x="613" y="530"/>
                  </a:lnTo>
                  <a:lnTo>
                    <a:pt x="395" y="0"/>
                  </a:lnTo>
                  <a:lnTo>
                    <a:pt x="232" y="0"/>
                  </a:lnTo>
                  <a:lnTo>
                    <a:pt x="0" y="563"/>
                  </a:lnTo>
                  <a:lnTo>
                    <a:pt x="168" y="563"/>
                  </a:lnTo>
                  <a:lnTo>
                    <a:pt x="449" y="563"/>
                  </a:lnTo>
                  <a:lnTo>
                    <a:pt x="208" y="420"/>
                  </a:lnTo>
                  <a:lnTo>
                    <a:pt x="312" y="154"/>
                  </a:lnTo>
                  <a:lnTo>
                    <a:pt x="315" y="154"/>
                  </a:lnTo>
                  <a:lnTo>
                    <a:pt x="421" y="463"/>
                  </a:lnTo>
                  <a:lnTo>
                    <a:pt x="461" y="563"/>
                  </a:lnTo>
                  <a:lnTo>
                    <a:pt x="613" y="563"/>
                  </a:lnTo>
                  <a:lnTo>
                    <a:pt x="613" y="563"/>
                  </a:lnTo>
                  <a:lnTo>
                    <a:pt x="1062" y="563"/>
                  </a:lnTo>
                  <a:lnTo>
                    <a:pt x="1062" y="437"/>
                  </a:lnTo>
                  <a:lnTo>
                    <a:pt x="773" y="437"/>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1" name="Freeform 8"/>
            <p:cNvSpPr>
              <a:spLocks noEditPoints="1"/>
            </p:cNvSpPr>
            <p:nvPr/>
          </p:nvSpPr>
          <p:spPr bwMode="gray">
            <a:xfrm>
              <a:off x="5359401" y="2270125"/>
              <a:ext cx="901700" cy="893763"/>
            </a:xfrm>
            <a:custGeom>
              <a:avLst/>
              <a:gdLst>
                <a:gd name="T0" fmla="*/ 0 w 240"/>
                <a:gd name="T1" fmla="*/ 0 h 237"/>
                <a:gd name="T2" fmla="*/ 112 w 240"/>
                <a:gd name="T3" fmla="*/ 0 h 237"/>
                <a:gd name="T4" fmla="*/ 240 w 240"/>
                <a:gd name="T5" fmla="*/ 117 h 237"/>
                <a:gd name="T6" fmla="*/ 112 w 240"/>
                <a:gd name="T7" fmla="*/ 237 h 237"/>
                <a:gd name="T8" fmla="*/ 0 w 240"/>
                <a:gd name="T9" fmla="*/ 237 h 237"/>
                <a:gd name="T10" fmla="*/ 0 w 240"/>
                <a:gd name="T11" fmla="*/ 0 h 237"/>
                <a:gd name="T12" fmla="*/ 68 w 240"/>
                <a:gd name="T13" fmla="*/ 184 h 237"/>
                <a:gd name="T14" fmla="*/ 100 w 240"/>
                <a:gd name="T15" fmla="*/ 184 h 237"/>
                <a:gd name="T16" fmla="*/ 172 w 240"/>
                <a:gd name="T17" fmla="*/ 117 h 237"/>
                <a:gd name="T18" fmla="*/ 100 w 240"/>
                <a:gd name="T19" fmla="*/ 53 h 237"/>
                <a:gd name="T20" fmla="*/ 68 w 240"/>
                <a:gd name="T21" fmla="*/ 53 h 237"/>
                <a:gd name="T22" fmla="*/ 68 w 240"/>
                <a:gd name="T23" fmla="*/ 18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0" y="0"/>
                  </a:moveTo>
                  <a:cubicBezTo>
                    <a:pt x="112" y="0"/>
                    <a:pt x="112" y="0"/>
                    <a:pt x="112" y="0"/>
                  </a:cubicBezTo>
                  <a:cubicBezTo>
                    <a:pt x="192" y="0"/>
                    <a:pt x="240" y="44"/>
                    <a:pt x="240" y="117"/>
                  </a:cubicBezTo>
                  <a:cubicBezTo>
                    <a:pt x="240" y="195"/>
                    <a:pt x="191" y="237"/>
                    <a:pt x="112" y="237"/>
                  </a:cubicBezTo>
                  <a:cubicBezTo>
                    <a:pt x="0" y="237"/>
                    <a:pt x="0" y="237"/>
                    <a:pt x="0" y="237"/>
                  </a:cubicBezTo>
                  <a:lnTo>
                    <a:pt x="0" y="0"/>
                  </a:lnTo>
                  <a:close/>
                  <a:moveTo>
                    <a:pt x="68" y="184"/>
                  </a:moveTo>
                  <a:cubicBezTo>
                    <a:pt x="100" y="184"/>
                    <a:pt x="100" y="184"/>
                    <a:pt x="100" y="184"/>
                  </a:cubicBezTo>
                  <a:cubicBezTo>
                    <a:pt x="151" y="183"/>
                    <a:pt x="172" y="165"/>
                    <a:pt x="172" y="117"/>
                  </a:cubicBezTo>
                  <a:cubicBezTo>
                    <a:pt x="172" y="74"/>
                    <a:pt x="146" y="53"/>
                    <a:pt x="100" y="53"/>
                  </a:cubicBezTo>
                  <a:cubicBezTo>
                    <a:pt x="68" y="53"/>
                    <a:pt x="68" y="53"/>
                    <a:pt x="68" y="53"/>
                  </a:cubicBezTo>
                  <a:lnTo>
                    <a:pt x="68" y="184"/>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2" name="Freeform 9"/>
            <p:cNvSpPr>
              <a:spLocks noEditPoints="1"/>
            </p:cNvSpPr>
            <p:nvPr/>
          </p:nvSpPr>
          <p:spPr bwMode="gray">
            <a:xfrm>
              <a:off x="6310313" y="2270125"/>
              <a:ext cx="874713" cy="893763"/>
            </a:xfrm>
            <a:custGeom>
              <a:avLst/>
              <a:gdLst>
                <a:gd name="T0" fmla="*/ 0 w 233"/>
                <a:gd name="T1" fmla="*/ 0 h 237"/>
                <a:gd name="T2" fmla="*/ 134 w 233"/>
                <a:gd name="T3" fmla="*/ 0 h 237"/>
                <a:gd name="T4" fmla="*/ 225 w 233"/>
                <a:gd name="T5" fmla="*/ 66 h 237"/>
                <a:gd name="T6" fmla="*/ 184 w 233"/>
                <a:gd name="T7" fmla="*/ 126 h 237"/>
                <a:gd name="T8" fmla="*/ 184 w 233"/>
                <a:gd name="T9" fmla="*/ 127 h 237"/>
                <a:gd name="T10" fmla="*/ 222 w 233"/>
                <a:gd name="T11" fmla="*/ 184 h 237"/>
                <a:gd name="T12" fmla="*/ 233 w 233"/>
                <a:gd name="T13" fmla="*/ 237 h 237"/>
                <a:gd name="T14" fmla="*/ 166 w 233"/>
                <a:gd name="T15" fmla="*/ 237 h 237"/>
                <a:gd name="T16" fmla="*/ 158 w 233"/>
                <a:gd name="T17" fmla="*/ 199 h 237"/>
                <a:gd name="T18" fmla="*/ 120 w 233"/>
                <a:gd name="T19" fmla="*/ 151 h 237"/>
                <a:gd name="T20" fmla="*/ 68 w 233"/>
                <a:gd name="T21" fmla="*/ 151 h 237"/>
                <a:gd name="T22" fmla="*/ 68 w 233"/>
                <a:gd name="T23" fmla="*/ 237 h 237"/>
                <a:gd name="T24" fmla="*/ 0 w 233"/>
                <a:gd name="T25" fmla="*/ 237 h 237"/>
                <a:gd name="T26" fmla="*/ 0 w 233"/>
                <a:gd name="T27" fmla="*/ 0 h 237"/>
                <a:gd name="T28" fmla="*/ 68 w 233"/>
                <a:gd name="T29" fmla="*/ 103 h 237"/>
                <a:gd name="T30" fmla="*/ 125 w 233"/>
                <a:gd name="T31" fmla="*/ 103 h 237"/>
                <a:gd name="T32" fmla="*/ 157 w 233"/>
                <a:gd name="T33" fmla="*/ 75 h 237"/>
                <a:gd name="T34" fmla="*/ 123 w 233"/>
                <a:gd name="T35" fmla="*/ 49 h 237"/>
                <a:gd name="T36" fmla="*/ 68 w 233"/>
                <a:gd name="T37" fmla="*/ 49 h 237"/>
                <a:gd name="T38" fmla="*/ 68 w 233"/>
                <a:gd name="T39" fmla="*/ 10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237">
                  <a:moveTo>
                    <a:pt x="0" y="0"/>
                  </a:moveTo>
                  <a:cubicBezTo>
                    <a:pt x="134" y="0"/>
                    <a:pt x="134" y="0"/>
                    <a:pt x="134" y="0"/>
                  </a:cubicBezTo>
                  <a:cubicBezTo>
                    <a:pt x="180" y="0"/>
                    <a:pt x="225" y="19"/>
                    <a:pt x="225" y="66"/>
                  </a:cubicBezTo>
                  <a:cubicBezTo>
                    <a:pt x="225" y="92"/>
                    <a:pt x="211" y="116"/>
                    <a:pt x="184" y="126"/>
                  </a:cubicBezTo>
                  <a:cubicBezTo>
                    <a:pt x="184" y="127"/>
                    <a:pt x="184" y="127"/>
                    <a:pt x="184" y="127"/>
                  </a:cubicBezTo>
                  <a:cubicBezTo>
                    <a:pt x="212" y="133"/>
                    <a:pt x="220" y="161"/>
                    <a:pt x="222" y="184"/>
                  </a:cubicBezTo>
                  <a:cubicBezTo>
                    <a:pt x="223" y="194"/>
                    <a:pt x="224" y="228"/>
                    <a:pt x="233" y="237"/>
                  </a:cubicBezTo>
                  <a:cubicBezTo>
                    <a:pt x="166" y="237"/>
                    <a:pt x="166" y="237"/>
                    <a:pt x="166" y="237"/>
                  </a:cubicBezTo>
                  <a:cubicBezTo>
                    <a:pt x="160" y="229"/>
                    <a:pt x="159" y="206"/>
                    <a:pt x="158" y="199"/>
                  </a:cubicBezTo>
                  <a:cubicBezTo>
                    <a:pt x="156" y="175"/>
                    <a:pt x="152" y="151"/>
                    <a:pt x="120" y="151"/>
                  </a:cubicBezTo>
                  <a:cubicBezTo>
                    <a:pt x="68" y="151"/>
                    <a:pt x="68" y="151"/>
                    <a:pt x="68" y="151"/>
                  </a:cubicBezTo>
                  <a:cubicBezTo>
                    <a:pt x="68" y="237"/>
                    <a:pt x="68" y="237"/>
                    <a:pt x="68" y="237"/>
                  </a:cubicBezTo>
                  <a:cubicBezTo>
                    <a:pt x="0" y="237"/>
                    <a:pt x="0" y="237"/>
                    <a:pt x="0" y="237"/>
                  </a:cubicBezTo>
                  <a:lnTo>
                    <a:pt x="0" y="0"/>
                  </a:lnTo>
                  <a:close/>
                  <a:moveTo>
                    <a:pt x="68" y="103"/>
                  </a:moveTo>
                  <a:cubicBezTo>
                    <a:pt x="125" y="103"/>
                    <a:pt x="125" y="103"/>
                    <a:pt x="125" y="103"/>
                  </a:cubicBezTo>
                  <a:cubicBezTo>
                    <a:pt x="146" y="103"/>
                    <a:pt x="157" y="93"/>
                    <a:pt x="157" y="75"/>
                  </a:cubicBezTo>
                  <a:cubicBezTo>
                    <a:pt x="157" y="57"/>
                    <a:pt x="142" y="49"/>
                    <a:pt x="123" y="49"/>
                  </a:cubicBezTo>
                  <a:cubicBezTo>
                    <a:pt x="68" y="49"/>
                    <a:pt x="68" y="49"/>
                    <a:pt x="68" y="49"/>
                  </a:cubicBezTo>
                  <a:lnTo>
                    <a:pt x="68" y="103"/>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3" name="Rectangle 10"/>
            <p:cNvSpPr>
              <a:spLocks noChangeArrowheads="1"/>
            </p:cNvSpPr>
            <p:nvPr/>
          </p:nvSpPr>
          <p:spPr bwMode="gray">
            <a:xfrm>
              <a:off x="7231063" y="2270125"/>
              <a:ext cx="254000" cy="893763"/>
            </a:xfrm>
            <a:prstGeom prst="rect">
              <a:avLst/>
            </a:pr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11"/>
            <p:cNvSpPr>
              <a:spLocks/>
            </p:cNvSpPr>
            <p:nvPr/>
          </p:nvSpPr>
          <p:spPr bwMode="gray">
            <a:xfrm>
              <a:off x="7542213" y="2270125"/>
              <a:ext cx="938213" cy="931863"/>
            </a:xfrm>
            <a:custGeom>
              <a:avLst/>
              <a:gdLst>
                <a:gd name="T0" fmla="*/ 181 w 250"/>
                <a:gd name="T1" fmla="*/ 89 h 247"/>
                <a:gd name="T2" fmla="*/ 129 w 250"/>
                <a:gd name="T3" fmla="*/ 53 h 247"/>
                <a:gd name="T4" fmla="*/ 68 w 250"/>
                <a:gd name="T5" fmla="*/ 123 h 247"/>
                <a:gd name="T6" fmla="*/ 129 w 250"/>
                <a:gd name="T7" fmla="*/ 194 h 247"/>
                <a:gd name="T8" fmla="*/ 181 w 250"/>
                <a:gd name="T9" fmla="*/ 150 h 247"/>
                <a:gd name="T10" fmla="*/ 250 w 250"/>
                <a:gd name="T11" fmla="*/ 150 h 247"/>
                <a:gd name="T12" fmla="*/ 130 w 250"/>
                <a:gd name="T13" fmla="*/ 247 h 247"/>
                <a:gd name="T14" fmla="*/ 0 w 250"/>
                <a:gd name="T15" fmla="*/ 123 h 247"/>
                <a:gd name="T16" fmla="*/ 130 w 250"/>
                <a:gd name="T17" fmla="*/ 0 h 247"/>
                <a:gd name="T18" fmla="*/ 250 w 250"/>
                <a:gd name="T19" fmla="*/ 89 h 247"/>
                <a:gd name="T20" fmla="*/ 181 w 250"/>
                <a:gd name="T21" fmla="*/ 8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47">
                  <a:moveTo>
                    <a:pt x="181" y="89"/>
                  </a:moveTo>
                  <a:cubicBezTo>
                    <a:pt x="178" y="65"/>
                    <a:pt x="157" y="53"/>
                    <a:pt x="129" y="53"/>
                  </a:cubicBezTo>
                  <a:cubicBezTo>
                    <a:pt x="85" y="53"/>
                    <a:pt x="68" y="88"/>
                    <a:pt x="68" y="123"/>
                  </a:cubicBezTo>
                  <a:cubicBezTo>
                    <a:pt x="68" y="159"/>
                    <a:pt x="85" y="194"/>
                    <a:pt x="129" y="194"/>
                  </a:cubicBezTo>
                  <a:cubicBezTo>
                    <a:pt x="161" y="194"/>
                    <a:pt x="179" y="177"/>
                    <a:pt x="181" y="150"/>
                  </a:cubicBezTo>
                  <a:cubicBezTo>
                    <a:pt x="250" y="150"/>
                    <a:pt x="250" y="150"/>
                    <a:pt x="250" y="150"/>
                  </a:cubicBezTo>
                  <a:cubicBezTo>
                    <a:pt x="246" y="211"/>
                    <a:pt x="196" y="247"/>
                    <a:pt x="130" y="247"/>
                  </a:cubicBezTo>
                  <a:cubicBezTo>
                    <a:pt x="51" y="247"/>
                    <a:pt x="0" y="192"/>
                    <a:pt x="0" y="123"/>
                  </a:cubicBezTo>
                  <a:cubicBezTo>
                    <a:pt x="0" y="54"/>
                    <a:pt x="51" y="0"/>
                    <a:pt x="130" y="0"/>
                  </a:cubicBezTo>
                  <a:cubicBezTo>
                    <a:pt x="187" y="0"/>
                    <a:pt x="248" y="32"/>
                    <a:pt x="250" y="89"/>
                  </a:cubicBezTo>
                  <a:lnTo>
                    <a:pt x="181" y="89"/>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12"/>
            <p:cNvSpPr>
              <a:spLocks/>
            </p:cNvSpPr>
            <p:nvPr/>
          </p:nvSpPr>
          <p:spPr bwMode="gray">
            <a:xfrm>
              <a:off x="8540751" y="2270125"/>
              <a:ext cx="849313" cy="893763"/>
            </a:xfrm>
            <a:custGeom>
              <a:avLst/>
              <a:gdLst>
                <a:gd name="T0" fmla="*/ 0 w 535"/>
                <a:gd name="T1" fmla="*/ 0 h 563"/>
                <a:gd name="T2" fmla="*/ 161 w 535"/>
                <a:gd name="T3" fmla="*/ 0 h 563"/>
                <a:gd name="T4" fmla="*/ 161 w 535"/>
                <a:gd name="T5" fmla="*/ 204 h 563"/>
                <a:gd name="T6" fmla="*/ 374 w 535"/>
                <a:gd name="T7" fmla="*/ 204 h 563"/>
                <a:gd name="T8" fmla="*/ 374 w 535"/>
                <a:gd name="T9" fmla="*/ 0 h 563"/>
                <a:gd name="T10" fmla="*/ 535 w 535"/>
                <a:gd name="T11" fmla="*/ 0 h 563"/>
                <a:gd name="T12" fmla="*/ 535 w 535"/>
                <a:gd name="T13" fmla="*/ 563 h 563"/>
                <a:gd name="T14" fmla="*/ 374 w 535"/>
                <a:gd name="T15" fmla="*/ 563 h 563"/>
                <a:gd name="T16" fmla="*/ 374 w 535"/>
                <a:gd name="T17" fmla="*/ 330 h 563"/>
                <a:gd name="T18" fmla="*/ 161 w 535"/>
                <a:gd name="T19" fmla="*/ 330 h 563"/>
                <a:gd name="T20" fmla="*/ 161 w 535"/>
                <a:gd name="T21" fmla="*/ 563 h 563"/>
                <a:gd name="T22" fmla="*/ 0 w 535"/>
                <a:gd name="T23" fmla="*/ 563 h 563"/>
                <a:gd name="T24" fmla="*/ 0 w 535"/>
                <a:gd name="T2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563">
                  <a:moveTo>
                    <a:pt x="0" y="0"/>
                  </a:moveTo>
                  <a:lnTo>
                    <a:pt x="161" y="0"/>
                  </a:lnTo>
                  <a:lnTo>
                    <a:pt x="161" y="204"/>
                  </a:lnTo>
                  <a:lnTo>
                    <a:pt x="374" y="204"/>
                  </a:lnTo>
                  <a:lnTo>
                    <a:pt x="374" y="0"/>
                  </a:lnTo>
                  <a:lnTo>
                    <a:pt x="535" y="0"/>
                  </a:lnTo>
                  <a:lnTo>
                    <a:pt x="535" y="563"/>
                  </a:lnTo>
                  <a:lnTo>
                    <a:pt x="374" y="563"/>
                  </a:lnTo>
                  <a:lnTo>
                    <a:pt x="374" y="330"/>
                  </a:lnTo>
                  <a:lnTo>
                    <a:pt x="161" y="330"/>
                  </a:lnTo>
                  <a:lnTo>
                    <a:pt x="161" y="563"/>
                  </a:lnTo>
                  <a:lnTo>
                    <a:pt x="0" y="563"/>
                  </a:lnTo>
                  <a:lnTo>
                    <a:pt x="0" y="0"/>
                  </a:lnTo>
                  <a:close/>
                </a:path>
              </a:pathLst>
            </a:custGeom>
            <a:solidFill>
              <a:srgbClr val="5A8E22"/>
            </a:solidFill>
            <a:ln>
              <a:noFill/>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1931653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51" r:id="rId4"/>
    <p:sldLayoutId id="2147483654" r:id="rId5"/>
    <p:sldLayoutId id="2147483660" r:id="rId6"/>
    <p:sldLayoutId id="2147483655" r:id="rId7"/>
    <p:sldLayoutId id="2147483652" r:id="rId8"/>
    <p:sldLayoutId id="2147483661" r:id="rId9"/>
    <p:sldLayoutId id="2147483662" r:id="rId10"/>
    <p:sldLayoutId id="2147483663" r:id="rId11"/>
    <p:sldLayoutId id="2147483664" r:id="rId12"/>
    <p:sldLayoutId id="2147483653" r:id="rId13"/>
    <p:sldLayoutId id="2147483665" r:id="rId14"/>
    <p:sldLayoutId id="2147483667"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3600" kern="1200">
          <a:solidFill>
            <a:schemeClr val="bg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Font typeface="Calibri" panose="020F0502020204030204" pitchFamily="34" charset="0"/>
        <a:buChar char="–"/>
        <a:defRPr sz="2400" kern="1200">
          <a:solidFill>
            <a:schemeClr val="tx1"/>
          </a:solidFill>
          <a:latin typeface="+mn-lt"/>
          <a:ea typeface="+mn-ea"/>
          <a:cs typeface="+mn-cs"/>
        </a:defRPr>
      </a:lvl2pPr>
      <a:lvl3pPr marL="822960" indent="-228600" algn="l" defTabSz="914400" rtl="0" eaLnBrk="1" latinLnBrk="0" hangingPunct="1">
        <a:lnSpc>
          <a:spcPct val="90000"/>
        </a:lnSpc>
        <a:spcBef>
          <a:spcPts val="600"/>
        </a:spcBef>
        <a:buSzPct val="100000"/>
        <a:buFont typeface="Arial" panose="020B0604020202020204" pitchFamily="34" charset="0"/>
        <a:buChar char="•"/>
        <a:defRPr sz="2000" kern="1200">
          <a:solidFill>
            <a:schemeClr val="tx1"/>
          </a:solidFill>
          <a:latin typeface="+mn-lt"/>
          <a:ea typeface="+mn-ea"/>
          <a:cs typeface="+mn-cs"/>
        </a:defRPr>
      </a:lvl3pPr>
      <a:lvl4pPr marL="1097280" indent="-228600" algn="l" defTabSz="914400" rtl="0" eaLnBrk="1" latinLnBrk="0" hangingPunct="1">
        <a:lnSpc>
          <a:spcPct val="90000"/>
        </a:lnSpc>
        <a:spcBef>
          <a:spcPts val="400"/>
        </a:spcBef>
        <a:buFont typeface="Calibri" panose="020F0502020204030204" pitchFamily="34" charset="0"/>
        <a:buChar char="–"/>
        <a:defRPr sz="1800" kern="1200">
          <a:solidFill>
            <a:schemeClr val="tx1"/>
          </a:solidFill>
          <a:latin typeface="+mn-lt"/>
          <a:ea typeface="+mn-ea"/>
          <a:cs typeface="+mn-cs"/>
        </a:defRPr>
      </a:lvl4pPr>
      <a:lvl5pPr marL="1417320" indent="-228600" algn="l" defTabSz="914400" rtl="0" eaLnBrk="1" latinLnBrk="0" hangingPunct="1">
        <a:lnSpc>
          <a:spcPct val="90000"/>
        </a:lnSpc>
        <a:spcBef>
          <a:spcPts val="400"/>
        </a:spcBef>
        <a:buSzPct val="100000"/>
        <a:buFont typeface="Arial" panose="020B0604020202020204" pitchFamily="34" charset="0"/>
        <a:buChar char="•"/>
        <a:defRPr sz="1800" kern="1200">
          <a:solidFill>
            <a:schemeClr val="tx1"/>
          </a:solidFill>
          <a:latin typeface="+mn-lt"/>
          <a:ea typeface="+mn-ea"/>
          <a:cs typeface="+mn-cs"/>
        </a:defRPr>
      </a:lvl5pPr>
      <a:lvl6pPr marL="1691640" indent="-228600" algn="l" defTabSz="914400" rtl="0" eaLnBrk="1" latinLnBrk="0" hangingPunct="1">
        <a:lnSpc>
          <a:spcPct val="90000"/>
        </a:lnSpc>
        <a:spcBef>
          <a:spcPts val="400"/>
        </a:spcBef>
        <a:buFont typeface="Calibri" panose="020F0502020204030204" pitchFamily="34" charset="0"/>
        <a:buChar char="–"/>
        <a:defRPr sz="1800" kern="1200">
          <a:solidFill>
            <a:schemeClr val="tx1"/>
          </a:solidFill>
          <a:latin typeface="+mn-lt"/>
          <a:ea typeface="+mn-ea"/>
          <a:cs typeface="+mn-cs"/>
        </a:defRPr>
      </a:lvl6pPr>
      <a:lvl7pPr marL="2011680" indent="-228600" algn="l" defTabSz="914400" rtl="0" eaLnBrk="1" latinLnBrk="0" hangingPunct="1">
        <a:lnSpc>
          <a:spcPct val="90000"/>
        </a:lnSpc>
        <a:spcBef>
          <a:spcPts val="400"/>
        </a:spcBef>
        <a:buSzPct val="100000"/>
        <a:buFont typeface="Arial" panose="020B0604020202020204" pitchFamily="34" charset="0"/>
        <a:buChar char="•"/>
        <a:defRPr sz="1800" kern="1200">
          <a:solidFill>
            <a:schemeClr val="tx1"/>
          </a:solidFill>
          <a:latin typeface="+mn-lt"/>
          <a:ea typeface="+mn-ea"/>
          <a:cs typeface="+mn-cs"/>
        </a:defRPr>
      </a:lvl7pPr>
      <a:lvl8pPr marL="2331720" indent="-228600" algn="l" defTabSz="914400" rtl="0" eaLnBrk="1" latinLnBrk="0" hangingPunct="1">
        <a:lnSpc>
          <a:spcPct val="90000"/>
        </a:lnSpc>
        <a:spcBef>
          <a:spcPts val="400"/>
        </a:spcBef>
        <a:buFont typeface="Calibri" panose="020F0502020204030204"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400"/>
        </a:spcBef>
        <a:buSzPct val="100000"/>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haleyaldrich.com/Portals/0/Downloads/haley-aldrich-aggregate-protection-guidance.pdf" TargetMode="External"/><Relationship Id="rId2" Type="http://schemas.openxmlformats.org/officeDocument/2006/relationships/image" Target="../media/image25.emf"/><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5942012" y="304799"/>
            <a:ext cx="6019799" cy="1364343"/>
          </a:xfrm>
          <a:prstGeom prst="rect">
            <a:avLst/>
          </a:prstGeom>
        </p:spPr>
        <p:txBody>
          <a:bodyPr anchor="b">
            <a:normAutofit fontScale="90000"/>
          </a:bodyPr>
          <a:lstStyle/>
          <a:p>
            <a:pPr algn="ctr"/>
            <a:r>
              <a:rPr lang="en-US" sz="2800" dirty="0"/>
              <a:t>Aggregate Protection: Avoiding Resource Sterilization Through Productive Collaboration with Lawmakers and Public Agencies</a:t>
            </a:r>
          </a:p>
        </p:txBody>
      </p:sp>
      <p:sp>
        <p:nvSpPr>
          <p:cNvPr id="2" name="Slide Number Placeholder 1"/>
          <p:cNvSpPr>
            <a:spLocks noGrp="1"/>
          </p:cNvSpPr>
          <p:nvPr>
            <p:ph type="sldNum" sz="quarter" idx="12"/>
          </p:nvPr>
        </p:nvSpPr>
        <p:spPr/>
        <p:txBody>
          <a:bodyPr/>
          <a:lstStyle/>
          <a:p>
            <a:pPr>
              <a:spcAft>
                <a:spcPts val="600"/>
              </a:spcAft>
            </a:pPr>
            <a:fld id="{1D97EE88-343E-4AED-AB47-DC2FB3AECFCB}" type="slidenum">
              <a:rPr lang="en-US" smtClean="0"/>
              <a:pPr>
                <a:spcAft>
                  <a:spcPts val="600"/>
                </a:spcAft>
              </a:pPr>
              <a:t>1</a:t>
            </a:fld>
            <a:endParaRPr lang="en-US"/>
          </a:p>
        </p:txBody>
      </p:sp>
      <p:sp>
        <p:nvSpPr>
          <p:cNvPr id="19" name="Subtitle 18">
            <a:extLst>
              <a:ext uri="{FF2B5EF4-FFF2-40B4-BE49-F238E27FC236}">
                <a16:creationId xmlns:a16="http://schemas.microsoft.com/office/drawing/2014/main" id="{B95DAA74-28E0-4BA8-B511-056659EA2C1E}"/>
              </a:ext>
            </a:extLst>
          </p:cNvPr>
          <p:cNvSpPr>
            <a:spLocks noGrp="1"/>
          </p:cNvSpPr>
          <p:nvPr>
            <p:ph type="subTitle" idx="1"/>
          </p:nvPr>
        </p:nvSpPr>
        <p:spPr>
          <a:xfrm>
            <a:off x="7085012" y="2438400"/>
            <a:ext cx="5103793" cy="1600200"/>
          </a:xfrm>
        </p:spPr>
        <p:txBody>
          <a:bodyPr/>
          <a:lstStyle/>
          <a:p>
            <a:r>
              <a:rPr lang="en-US" dirty="0"/>
              <a:t>Eric Mears R.G.</a:t>
            </a:r>
          </a:p>
          <a:p>
            <a:r>
              <a:rPr lang="en-US" dirty="0"/>
              <a:t>Vice President, Mining Services </a:t>
            </a:r>
          </a:p>
          <a:p>
            <a:endParaRPr lang="en-US" dirty="0"/>
          </a:p>
          <a:p>
            <a:endParaRPr lang="en-US" dirty="0"/>
          </a:p>
          <a:p>
            <a:endParaRPr lang="en-US" dirty="0"/>
          </a:p>
          <a:p>
            <a:endParaRPr lang="en-US" dirty="0"/>
          </a:p>
        </p:txBody>
      </p:sp>
      <p:pic>
        <p:nvPicPr>
          <p:cNvPr id="21" name="Picture 20" descr="A close up of a sign&#10;&#10;Description automatically generated">
            <a:extLst>
              <a:ext uri="{FF2B5EF4-FFF2-40B4-BE49-F238E27FC236}">
                <a16:creationId xmlns:a16="http://schemas.microsoft.com/office/drawing/2014/main" id="{8FF31783-2096-422E-89DF-6EE6A705D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812" y="5475594"/>
            <a:ext cx="1729122" cy="960373"/>
          </a:xfrm>
          <a:prstGeom prst="rect">
            <a:avLst/>
          </a:prstGeom>
        </p:spPr>
      </p:pic>
      <p:pic>
        <p:nvPicPr>
          <p:cNvPr id="10" name="Picture Placeholder 13">
            <a:extLst>
              <a:ext uri="{FF2B5EF4-FFF2-40B4-BE49-F238E27FC236}">
                <a16:creationId xmlns:a16="http://schemas.microsoft.com/office/drawing/2014/main" id="{4EC68879-9D74-48ED-B387-A11ECE10AAFC}"/>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17928" r="17928"/>
          <a:stretch/>
        </p:blipFill>
        <p:spPr>
          <a:xfrm>
            <a:off x="0" y="0"/>
            <a:ext cx="7735888" cy="6858000"/>
          </a:xfrm>
        </p:spPr>
      </p:pic>
      <p:pic>
        <p:nvPicPr>
          <p:cNvPr id="1026" name="Picture 2" descr="Michigan Aggregates Association - Home | Facebook">
            <a:extLst>
              <a:ext uri="{FF2B5EF4-FFF2-40B4-BE49-F238E27FC236}">
                <a16:creationId xmlns:a16="http://schemas.microsoft.com/office/drawing/2014/main" id="{0127BE1C-A822-E387-761D-E1113F8178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3412" y="4069080"/>
            <a:ext cx="1600201" cy="16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28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1931E-9F9B-61BB-3955-D6CDBAD2F113}"/>
              </a:ext>
            </a:extLst>
          </p:cNvPr>
          <p:cNvSpPr>
            <a:spLocks noGrp="1"/>
          </p:cNvSpPr>
          <p:nvPr>
            <p:ph type="title"/>
          </p:nvPr>
        </p:nvSpPr>
        <p:spPr>
          <a:xfrm>
            <a:off x="608012" y="228600"/>
            <a:ext cx="10969943" cy="914400"/>
          </a:xfrm>
        </p:spPr>
        <p:txBody>
          <a:bodyPr/>
          <a:lstStyle/>
          <a:p>
            <a:r>
              <a:rPr lang="en-US" dirty="0"/>
              <a:t>Aggregate Mining Operations Zoning Districts</a:t>
            </a:r>
          </a:p>
        </p:txBody>
      </p:sp>
      <p:sp>
        <p:nvSpPr>
          <p:cNvPr id="3" name="Content Placeholder 2">
            <a:extLst>
              <a:ext uri="{FF2B5EF4-FFF2-40B4-BE49-F238E27FC236}">
                <a16:creationId xmlns:a16="http://schemas.microsoft.com/office/drawing/2014/main" id="{404A852B-A466-58A5-8355-7E4FA184139D}"/>
              </a:ext>
            </a:extLst>
          </p:cNvPr>
          <p:cNvSpPr>
            <a:spLocks noGrp="1"/>
          </p:cNvSpPr>
          <p:nvPr>
            <p:ph sz="half" idx="1"/>
          </p:nvPr>
        </p:nvSpPr>
        <p:spPr>
          <a:xfrm>
            <a:off x="609440" y="1524001"/>
            <a:ext cx="8151972" cy="4495800"/>
          </a:xfrm>
        </p:spPr>
        <p:txBody>
          <a:bodyPr>
            <a:normAutofit fontScale="85000" lnSpcReduction="20000"/>
          </a:bodyPr>
          <a:lstStyle/>
          <a:p>
            <a:r>
              <a:rPr lang="en-US" dirty="0"/>
              <a:t>Can </a:t>
            </a:r>
            <a:r>
              <a:rPr lang="en-US" i="1" dirty="0">
                <a:solidFill>
                  <a:schemeClr val="bg2"/>
                </a:solidFill>
              </a:rPr>
              <a:t>establish an aggregate mining district</a:t>
            </a:r>
            <a:r>
              <a:rPr lang="en-US" dirty="0"/>
              <a:t> (District) in areas with known reserves or existing aggregate mining operations  </a:t>
            </a:r>
          </a:p>
          <a:p>
            <a:r>
              <a:rPr lang="en-US" dirty="0"/>
              <a:t>The District committee </a:t>
            </a:r>
            <a:r>
              <a:rPr lang="en-US" i="1" dirty="0">
                <a:solidFill>
                  <a:schemeClr val="bg2"/>
                </a:solidFill>
              </a:rPr>
              <a:t>can recommend reasonable aggregate mining operations standards </a:t>
            </a:r>
            <a:r>
              <a:rPr lang="en-US" dirty="0"/>
              <a:t>regarding permitted uses, property development plans, and site development standards including reclamation </a:t>
            </a:r>
          </a:p>
          <a:p>
            <a:r>
              <a:rPr lang="en-US" dirty="0"/>
              <a:t>Districts </a:t>
            </a:r>
            <a:r>
              <a:rPr lang="en-US" i="1" dirty="0">
                <a:solidFill>
                  <a:schemeClr val="bg2"/>
                </a:solidFill>
              </a:rPr>
              <a:t>cannot impose duplicative standards </a:t>
            </a:r>
            <a:r>
              <a:rPr lang="en-US" dirty="0"/>
              <a:t>for facilities already subject to federal, state, or local regulation or a governmental obligation</a:t>
            </a:r>
          </a:p>
          <a:p>
            <a:r>
              <a:rPr lang="en-US" dirty="0"/>
              <a:t>Committees consist of up to 7 operators and an equal number of private citizens</a:t>
            </a:r>
          </a:p>
          <a:p>
            <a:pPr lvl="1"/>
            <a:r>
              <a:rPr lang="en-US" dirty="0"/>
              <a:t>Open meeting rules and majority votes</a:t>
            </a:r>
          </a:p>
          <a:p>
            <a:pPr lvl="1"/>
            <a:r>
              <a:rPr lang="en-US" dirty="0"/>
              <a:t>Established enduring lines of communication and collaboration in the community</a:t>
            </a:r>
          </a:p>
        </p:txBody>
      </p:sp>
      <p:sp>
        <p:nvSpPr>
          <p:cNvPr id="5" name="Slide Number Placeholder 4">
            <a:extLst>
              <a:ext uri="{FF2B5EF4-FFF2-40B4-BE49-F238E27FC236}">
                <a16:creationId xmlns:a16="http://schemas.microsoft.com/office/drawing/2014/main" id="{3EC93549-C539-FBFA-29D8-91F4C0F703BA}"/>
              </a:ext>
            </a:extLst>
          </p:cNvPr>
          <p:cNvSpPr>
            <a:spLocks noGrp="1"/>
          </p:cNvSpPr>
          <p:nvPr>
            <p:ph type="sldNum" sz="quarter" idx="12"/>
          </p:nvPr>
        </p:nvSpPr>
        <p:spPr/>
        <p:txBody>
          <a:bodyPr/>
          <a:lstStyle/>
          <a:p>
            <a:fld id="{1D97EE88-343E-4AED-AB47-DC2FB3AECFCB}" type="slidenum">
              <a:rPr lang="en-US" smtClean="0"/>
              <a:t>10</a:t>
            </a:fld>
            <a:endParaRPr lang="en-US"/>
          </a:p>
        </p:txBody>
      </p:sp>
      <p:pic>
        <p:nvPicPr>
          <p:cNvPr id="4" name="Picture 2" descr="Michigan Aggregates Association - Home | Facebook">
            <a:extLst>
              <a:ext uri="{FF2B5EF4-FFF2-40B4-BE49-F238E27FC236}">
                <a16:creationId xmlns:a16="http://schemas.microsoft.com/office/drawing/2014/main" id="{D3864378-70D3-FB5E-B044-7E9432439B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42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4037-B469-FEAF-C827-FF06C126B0B0}"/>
              </a:ext>
            </a:extLst>
          </p:cNvPr>
          <p:cNvSpPr>
            <a:spLocks noGrp="1"/>
          </p:cNvSpPr>
          <p:nvPr>
            <p:ph type="title"/>
          </p:nvPr>
        </p:nvSpPr>
        <p:spPr>
          <a:xfrm>
            <a:off x="608012" y="228600"/>
            <a:ext cx="10969943" cy="975362"/>
          </a:xfrm>
        </p:spPr>
        <p:txBody>
          <a:bodyPr/>
          <a:lstStyle/>
          <a:p>
            <a:r>
              <a:rPr lang="en-US" dirty="0"/>
              <a:t>Regulatory Bill of Rights</a:t>
            </a:r>
          </a:p>
        </p:txBody>
      </p:sp>
      <p:sp>
        <p:nvSpPr>
          <p:cNvPr id="3" name="Content Placeholder 2">
            <a:extLst>
              <a:ext uri="{FF2B5EF4-FFF2-40B4-BE49-F238E27FC236}">
                <a16:creationId xmlns:a16="http://schemas.microsoft.com/office/drawing/2014/main" id="{CC7CF7E7-A2F6-5194-2B69-869D72E30DAE}"/>
              </a:ext>
            </a:extLst>
          </p:cNvPr>
          <p:cNvSpPr>
            <a:spLocks noGrp="1"/>
          </p:cNvSpPr>
          <p:nvPr>
            <p:ph sz="half" idx="1"/>
          </p:nvPr>
        </p:nvSpPr>
        <p:spPr>
          <a:xfrm>
            <a:off x="609440" y="1524001"/>
            <a:ext cx="8761571" cy="4495800"/>
          </a:xfrm>
        </p:spPr>
        <p:txBody>
          <a:bodyPr>
            <a:normAutofit lnSpcReduction="10000"/>
          </a:bodyPr>
          <a:lstStyle/>
          <a:p>
            <a:r>
              <a:rPr lang="en-US" dirty="0"/>
              <a:t>Passed in 2011, amended ARS to require municipalities to establish licensing time frames </a:t>
            </a:r>
            <a:r>
              <a:rPr lang="en-US" dirty="0">
                <a:solidFill>
                  <a:schemeClr val="bg2"/>
                </a:solidFill>
              </a:rPr>
              <a:t>and well-defined application requirements.</a:t>
            </a:r>
          </a:p>
          <a:p>
            <a:r>
              <a:rPr lang="en-US" dirty="0"/>
              <a:t>Agency cannot base a licensing decision in whole or part on licensing conditions not specifically authorized in statute or rule. </a:t>
            </a:r>
          </a:p>
          <a:p>
            <a:r>
              <a:rPr lang="en-US" dirty="0"/>
              <a:t>Unless specifically authorized by statute, agencies </a:t>
            </a:r>
            <a:r>
              <a:rPr lang="en-US" dirty="0">
                <a:solidFill>
                  <a:schemeClr val="bg2"/>
                </a:solidFill>
              </a:rPr>
              <a:t>must avoid dual permitting requirements or duplication of laws </a:t>
            </a:r>
            <a:r>
              <a:rPr lang="en-US" dirty="0"/>
              <a:t>that do not enhance regulatory clarity</a:t>
            </a:r>
          </a:p>
          <a:p>
            <a:r>
              <a:rPr lang="en-US" dirty="0"/>
              <a:t>Allows for appeal of any agency decision and reimbursement of costs </a:t>
            </a:r>
          </a:p>
          <a:p>
            <a:endParaRPr lang="en-US" dirty="0"/>
          </a:p>
        </p:txBody>
      </p:sp>
      <p:sp>
        <p:nvSpPr>
          <p:cNvPr id="5" name="Slide Number Placeholder 4">
            <a:extLst>
              <a:ext uri="{FF2B5EF4-FFF2-40B4-BE49-F238E27FC236}">
                <a16:creationId xmlns:a16="http://schemas.microsoft.com/office/drawing/2014/main" id="{AA74D9E1-762F-60B3-1F82-760F68D9841A}"/>
              </a:ext>
            </a:extLst>
          </p:cNvPr>
          <p:cNvSpPr>
            <a:spLocks noGrp="1"/>
          </p:cNvSpPr>
          <p:nvPr>
            <p:ph type="sldNum" sz="quarter" idx="12"/>
          </p:nvPr>
        </p:nvSpPr>
        <p:spPr/>
        <p:txBody>
          <a:bodyPr/>
          <a:lstStyle/>
          <a:p>
            <a:fld id="{1D97EE88-343E-4AED-AB47-DC2FB3AECFCB}" type="slidenum">
              <a:rPr lang="en-US" smtClean="0"/>
              <a:t>11</a:t>
            </a:fld>
            <a:endParaRPr lang="en-US"/>
          </a:p>
        </p:txBody>
      </p:sp>
    </p:spTree>
    <p:extLst>
      <p:ext uri="{BB962C8B-B14F-4D97-AF65-F5344CB8AC3E}">
        <p14:creationId xmlns:p14="http://schemas.microsoft.com/office/powerpoint/2010/main" val="3018666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F02AD8-0A95-4685-AAEC-FFC16BF5CAE4}"/>
              </a:ext>
            </a:extLst>
          </p:cNvPr>
          <p:cNvSpPr>
            <a:spLocks noGrp="1"/>
          </p:cNvSpPr>
          <p:nvPr>
            <p:ph type="title"/>
          </p:nvPr>
        </p:nvSpPr>
        <p:spPr>
          <a:xfrm>
            <a:off x="608012" y="228599"/>
            <a:ext cx="11049000" cy="1021082"/>
          </a:xfrm>
        </p:spPr>
        <p:txBody>
          <a:bodyPr/>
          <a:lstStyle/>
          <a:p>
            <a:r>
              <a:rPr lang="en-US" sz="3200" dirty="0"/>
              <a:t>Arizona’s Growing Smarter Act (GSA) was an important tool in addressing aggregate supply in planning decisions</a:t>
            </a:r>
          </a:p>
        </p:txBody>
      </p:sp>
      <p:sp>
        <p:nvSpPr>
          <p:cNvPr id="9" name="Content Placeholder 8">
            <a:extLst>
              <a:ext uri="{FF2B5EF4-FFF2-40B4-BE49-F238E27FC236}">
                <a16:creationId xmlns:a16="http://schemas.microsoft.com/office/drawing/2014/main" id="{4D14C241-BD55-41F2-82BB-33647FE67AA2}"/>
              </a:ext>
            </a:extLst>
          </p:cNvPr>
          <p:cNvSpPr>
            <a:spLocks noGrp="1"/>
          </p:cNvSpPr>
          <p:nvPr>
            <p:ph sz="half" idx="1"/>
          </p:nvPr>
        </p:nvSpPr>
        <p:spPr>
          <a:xfrm>
            <a:off x="609440" y="1752599"/>
            <a:ext cx="6018372" cy="4267201"/>
          </a:xfrm>
        </p:spPr>
        <p:txBody>
          <a:bodyPr>
            <a:normAutofit fontScale="85000" lnSpcReduction="10000"/>
          </a:bodyPr>
          <a:lstStyle/>
          <a:p>
            <a:r>
              <a:rPr lang="en-US" dirty="0"/>
              <a:t>GSA passed in 1998 and amended in 2000 to assist towns, cities, and counties in developing strategies for dealing with population growth. </a:t>
            </a:r>
          </a:p>
          <a:p>
            <a:r>
              <a:rPr lang="en-US" dirty="0"/>
              <a:t>GSA requires </a:t>
            </a:r>
            <a:r>
              <a:rPr lang="en-US" b="1" dirty="0">
                <a:solidFill>
                  <a:schemeClr val="bg2"/>
                </a:solidFill>
              </a:rPr>
              <a:t>General Plans </a:t>
            </a:r>
            <a:r>
              <a:rPr lang="en-US" dirty="0"/>
              <a:t>to address land use, open space, growth areas, environmental planning, and water resources.  </a:t>
            </a:r>
          </a:p>
          <a:p>
            <a:r>
              <a:rPr lang="en-US" dirty="0"/>
              <a:t>Requires each city, town, and county to update or re-approve their general plan every 10 years. </a:t>
            </a:r>
          </a:p>
          <a:p>
            <a:r>
              <a:rPr lang="en-US" dirty="0"/>
              <a:t>Unfortunately, the GSA did not address source or protection of aggregates.</a:t>
            </a:r>
          </a:p>
          <a:p>
            <a:endParaRPr lang="en-US" dirty="0"/>
          </a:p>
          <a:p>
            <a:endParaRPr lang="en-US" dirty="0"/>
          </a:p>
        </p:txBody>
      </p:sp>
      <p:pic>
        <p:nvPicPr>
          <p:cNvPr id="11" name="Content Placeholder 10">
            <a:extLst>
              <a:ext uri="{FF2B5EF4-FFF2-40B4-BE49-F238E27FC236}">
                <a16:creationId xmlns:a16="http://schemas.microsoft.com/office/drawing/2014/main" id="{4616A32E-430B-4562-B78D-E86724ADD146}"/>
              </a:ext>
            </a:extLst>
          </p:cNvPr>
          <p:cNvPicPr>
            <a:picLocks noGrp="1" noChangeAspect="1"/>
          </p:cNvPicPr>
          <p:nvPr>
            <p:ph sz="half" idx="2"/>
          </p:nvPr>
        </p:nvPicPr>
        <p:blipFill rotWithShape="1">
          <a:blip r:embed="rId2"/>
          <a:srcRect l="2899" t="3341" r="4342" b="8370"/>
          <a:stretch/>
        </p:blipFill>
        <p:spPr>
          <a:xfrm>
            <a:off x="6912017" y="2286000"/>
            <a:ext cx="4744995" cy="2743200"/>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D8C45CA5-DAA9-4196-9B5D-1B3DFDD7F76B}"/>
              </a:ext>
            </a:extLst>
          </p:cNvPr>
          <p:cNvSpPr>
            <a:spLocks noGrp="1"/>
          </p:cNvSpPr>
          <p:nvPr>
            <p:ph type="sldNum" sz="quarter" idx="12"/>
          </p:nvPr>
        </p:nvSpPr>
        <p:spPr/>
        <p:txBody>
          <a:bodyPr/>
          <a:lstStyle/>
          <a:p>
            <a:fld id="{1D97EE88-343E-4AED-AB47-DC2FB3AECFCB}" type="slidenum">
              <a:rPr lang="en-US" smtClean="0"/>
              <a:pPr/>
              <a:t>12</a:t>
            </a:fld>
            <a:endParaRPr lang="en-US"/>
          </a:p>
        </p:txBody>
      </p:sp>
      <p:pic>
        <p:nvPicPr>
          <p:cNvPr id="2" name="Picture 2" descr="Michigan Aggregates Association - Home | Facebook">
            <a:extLst>
              <a:ext uri="{FF2B5EF4-FFF2-40B4-BE49-F238E27FC236}">
                <a16:creationId xmlns:a16="http://schemas.microsoft.com/office/drawing/2014/main" id="{11BD3706-5EB0-D24E-FA6A-38EC594B12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05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A3D3E0E-6645-4B76-91FD-2533239FD10F}"/>
              </a:ext>
            </a:extLst>
          </p:cNvPr>
          <p:cNvSpPr>
            <a:spLocks noGrp="1"/>
          </p:cNvSpPr>
          <p:nvPr>
            <p:ph type="title"/>
          </p:nvPr>
        </p:nvSpPr>
        <p:spPr>
          <a:xfrm>
            <a:off x="608012" y="228600"/>
            <a:ext cx="10969943" cy="1066800"/>
          </a:xfrm>
        </p:spPr>
        <p:txBody>
          <a:bodyPr/>
          <a:lstStyle/>
          <a:p>
            <a:br>
              <a:rPr lang="en-US" dirty="0"/>
            </a:br>
            <a:r>
              <a:rPr lang="en-US" dirty="0"/>
              <a:t>Passed in 2011, the Arizona Aggregate Protection Act (APA) had lofty goals of helping to prevent Land Use Conflicts </a:t>
            </a:r>
          </a:p>
        </p:txBody>
      </p:sp>
      <p:sp>
        <p:nvSpPr>
          <p:cNvPr id="14" name="Content Placeholder 13">
            <a:extLst>
              <a:ext uri="{FF2B5EF4-FFF2-40B4-BE49-F238E27FC236}">
                <a16:creationId xmlns:a16="http://schemas.microsoft.com/office/drawing/2014/main" id="{12347E59-900D-4777-95CA-22084A9611C7}"/>
              </a:ext>
            </a:extLst>
          </p:cNvPr>
          <p:cNvSpPr>
            <a:spLocks noGrp="1"/>
          </p:cNvSpPr>
          <p:nvPr>
            <p:ph sz="half" idx="1"/>
          </p:nvPr>
        </p:nvSpPr>
        <p:spPr>
          <a:xfrm>
            <a:off x="611556" y="1828800"/>
            <a:ext cx="10966399" cy="4267201"/>
          </a:xfrm>
        </p:spPr>
        <p:txBody>
          <a:bodyPr>
            <a:normAutofit/>
          </a:bodyPr>
          <a:lstStyle/>
          <a:p>
            <a:pPr marL="0" indent="0">
              <a:buNone/>
            </a:pPr>
            <a:r>
              <a:rPr lang="en-US" dirty="0"/>
              <a:t>SB-1598 amends GSA to require </a:t>
            </a:r>
            <a:r>
              <a:rPr lang="en-US" i="1" dirty="0"/>
              <a:t>Planning Agencies </a:t>
            </a:r>
            <a:r>
              <a:rPr lang="en-US" dirty="0"/>
              <a:t>to address sources of aggregates in their General Plans by:</a:t>
            </a:r>
          </a:p>
        </p:txBody>
      </p:sp>
      <p:sp>
        <p:nvSpPr>
          <p:cNvPr id="2" name="Slide Number Placeholder 1">
            <a:extLst>
              <a:ext uri="{FF2B5EF4-FFF2-40B4-BE49-F238E27FC236}">
                <a16:creationId xmlns:a16="http://schemas.microsoft.com/office/drawing/2014/main" id="{D61C5E8D-D42A-49BC-8246-DB9263498BC9}"/>
              </a:ext>
            </a:extLst>
          </p:cNvPr>
          <p:cNvSpPr>
            <a:spLocks noGrp="1"/>
          </p:cNvSpPr>
          <p:nvPr>
            <p:ph type="sldNum" sz="quarter" idx="12"/>
          </p:nvPr>
        </p:nvSpPr>
        <p:spPr/>
        <p:txBody>
          <a:bodyPr/>
          <a:lstStyle/>
          <a:p>
            <a:fld id="{1D97EE88-343E-4AED-AB47-DC2FB3AECFCB}" type="slidenum">
              <a:rPr lang="en-US" smtClean="0"/>
              <a:pPr/>
              <a:t>13</a:t>
            </a:fld>
            <a:endParaRPr lang="en-US"/>
          </a:p>
        </p:txBody>
      </p:sp>
      <p:grpSp>
        <p:nvGrpSpPr>
          <p:cNvPr id="8" name="Group 7">
            <a:extLst>
              <a:ext uri="{FF2B5EF4-FFF2-40B4-BE49-F238E27FC236}">
                <a16:creationId xmlns:a16="http://schemas.microsoft.com/office/drawing/2014/main" id="{A6328B0C-E89B-4972-BE9E-31B98EEE1B5E}"/>
              </a:ext>
            </a:extLst>
          </p:cNvPr>
          <p:cNvGrpSpPr/>
          <p:nvPr/>
        </p:nvGrpSpPr>
        <p:grpSpPr>
          <a:xfrm>
            <a:off x="1608289" y="2876266"/>
            <a:ext cx="2323409" cy="2172266"/>
            <a:chOff x="642867" y="2743200"/>
            <a:chExt cx="3097072" cy="2895600"/>
          </a:xfrm>
        </p:grpSpPr>
        <p:sp>
          <p:nvSpPr>
            <p:cNvPr id="9" name="Rectangle: Single Corner Snipped 8">
              <a:extLst>
                <a:ext uri="{FF2B5EF4-FFF2-40B4-BE49-F238E27FC236}">
                  <a16:creationId xmlns:a16="http://schemas.microsoft.com/office/drawing/2014/main" id="{EF6DF6E8-9012-42BA-B878-15216E7B3A6D}"/>
                </a:ext>
              </a:extLst>
            </p:cNvPr>
            <p:cNvSpPr/>
            <p:nvPr/>
          </p:nvSpPr>
          <p:spPr>
            <a:xfrm>
              <a:off x="642867" y="2743200"/>
              <a:ext cx="3097072" cy="2895600"/>
            </a:xfrm>
            <a:prstGeom prst="snip1Rect">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740" tIns="274391" rIns="68598" bIns="0" numCol="1" spcCol="1270" anchor="ctr" anchorCtr="0">
              <a:noAutofit/>
            </a:bodyPr>
            <a:lstStyle/>
            <a:p>
              <a:pPr algn="ctr" defTabSz="766967">
                <a:lnSpc>
                  <a:spcPct val="90000"/>
                </a:lnSpc>
                <a:spcBef>
                  <a:spcPct val="0"/>
                </a:spcBef>
                <a:spcAft>
                  <a:spcPct val="35000"/>
                </a:spcAft>
              </a:pPr>
              <a:r>
                <a:rPr lang="en-US" sz="1725" dirty="0"/>
                <a:t>Including sources of currently identified aggregates </a:t>
              </a:r>
              <a:r>
                <a:rPr lang="en-US" sz="1725" u="sng" dirty="0"/>
                <a:t>from existing mapping</a:t>
              </a:r>
            </a:p>
          </p:txBody>
        </p:sp>
        <p:pic>
          <p:nvPicPr>
            <p:cNvPr id="10" name="Graphic 9" descr="Marker">
              <a:extLst>
                <a:ext uri="{FF2B5EF4-FFF2-40B4-BE49-F238E27FC236}">
                  <a16:creationId xmlns:a16="http://schemas.microsoft.com/office/drawing/2014/main" id="{1F6D484C-264E-40B4-A844-2B4756350E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34203" y="2895600"/>
              <a:ext cx="914400" cy="914400"/>
            </a:xfrm>
            <a:prstGeom prst="rect">
              <a:avLst/>
            </a:prstGeom>
          </p:spPr>
        </p:pic>
      </p:grpSp>
      <p:grpSp>
        <p:nvGrpSpPr>
          <p:cNvPr id="11" name="Group 10">
            <a:extLst>
              <a:ext uri="{FF2B5EF4-FFF2-40B4-BE49-F238E27FC236}">
                <a16:creationId xmlns:a16="http://schemas.microsoft.com/office/drawing/2014/main" id="{2BBA79F7-EDF5-49FD-B5F6-B0D38BCE260F}"/>
              </a:ext>
            </a:extLst>
          </p:cNvPr>
          <p:cNvGrpSpPr/>
          <p:nvPr/>
        </p:nvGrpSpPr>
        <p:grpSpPr>
          <a:xfrm>
            <a:off x="4936300" y="2876267"/>
            <a:ext cx="2323409" cy="2172266"/>
            <a:chOff x="4561875" y="2743200"/>
            <a:chExt cx="3097072" cy="2895600"/>
          </a:xfrm>
        </p:grpSpPr>
        <p:sp>
          <p:nvSpPr>
            <p:cNvPr id="12" name="Rectangle: Single Corner Snipped 11">
              <a:extLst>
                <a:ext uri="{FF2B5EF4-FFF2-40B4-BE49-F238E27FC236}">
                  <a16:creationId xmlns:a16="http://schemas.microsoft.com/office/drawing/2014/main" id="{76248CC2-4BBA-4E27-BBD9-738270303ABF}"/>
                </a:ext>
              </a:extLst>
            </p:cNvPr>
            <p:cNvSpPr/>
            <p:nvPr/>
          </p:nvSpPr>
          <p:spPr>
            <a:xfrm>
              <a:off x="4561875" y="2743200"/>
              <a:ext cx="3097072" cy="2895600"/>
            </a:xfrm>
            <a:prstGeom prst="snip1Rect">
              <a:avLst/>
            </a:prstGeom>
            <a:solidFill>
              <a:schemeClr val="accent1">
                <a:lumMod val="75000"/>
              </a:schemeClr>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740" tIns="274391" rIns="68598" bIns="0" numCol="1" spcCol="1270" anchor="ctr" anchorCtr="0">
              <a:noAutofit/>
            </a:bodyPr>
            <a:lstStyle/>
            <a:p>
              <a:pPr algn="ctr" defTabSz="766967">
                <a:lnSpc>
                  <a:spcPct val="90000"/>
                </a:lnSpc>
                <a:spcBef>
                  <a:spcPct val="0"/>
                </a:spcBef>
                <a:spcAft>
                  <a:spcPct val="35000"/>
                </a:spcAft>
              </a:pPr>
              <a:r>
                <a:rPr lang="en-US" sz="1725" spc="-38" dirty="0"/>
                <a:t>Enacting measures to preserve currently identified aggregates for future development</a:t>
              </a:r>
            </a:p>
          </p:txBody>
        </p:sp>
        <p:pic>
          <p:nvPicPr>
            <p:cNvPr id="15" name="Graphic 14" descr="Dump truck">
              <a:extLst>
                <a:ext uri="{FF2B5EF4-FFF2-40B4-BE49-F238E27FC236}">
                  <a16:creationId xmlns:a16="http://schemas.microsoft.com/office/drawing/2014/main" id="{18BA000F-4913-4296-BAF3-D56700EC20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3211" y="2928730"/>
              <a:ext cx="914400" cy="914400"/>
            </a:xfrm>
            <a:prstGeom prst="rect">
              <a:avLst/>
            </a:prstGeom>
          </p:spPr>
        </p:pic>
      </p:grpSp>
      <p:grpSp>
        <p:nvGrpSpPr>
          <p:cNvPr id="16" name="Group 15">
            <a:extLst>
              <a:ext uri="{FF2B5EF4-FFF2-40B4-BE49-F238E27FC236}">
                <a16:creationId xmlns:a16="http://schemas.microsoft.com/office/drawing/2014/main" id="{3A5FECF8-C41F-4D97-A6A7-F14D306ED909}"/>
              </a:ext>
            </a:extLst>
          </p:cNvPr>
          <p:cNvGrpSpPr/>
          <p:nvPr/>
        </p:nvGrpSpPr>
        <p:grpSpPr>
          <a:xfrm>
            <a:off x="8257127" y="2876266"/>
            <a:ext cx="2323409" cy="2172266"/>
            <a:chOff x="8480883" y="2743200"/>
            <a:chExt cx="3097072" cy="2895600"/>
          </a:xfrm>
        </p:grpSpPr>
        <p:sp>
          <p:nvSpPr>
            <p:cNvPr id="18" name="Rectangle: Single Corner Snipped 17">
              <a:extLst>
                <a:ext uri="{FF2B5EF4-FFF2-40B4-BE49-F238E27FC236}">
                  <a16:creationId xmlns:a16="http://schemas.microsoft.com/office/drawing/2014/main" id="{F9E49136-ADB9-4E13-8B6A-B63263C4601D}"/>
                </a:ext>
              </a:extLst>
            </p:cNvPr>
            <p:cNvSpPr/>
            <p:nvPr/>
          </p:nvSpPr>
          <p:spPr>
            <a:xfrm>
              <a:off x="8480883" y="2743200"/>
              <a:ext cx="3097072" cy="2895600"/>
            </a:xfrm>
            <a:prstGeom prst="snip1Rect">
              <a:avLst/>
            </a:prstGeom>
            <a:solidFill>
              <a:schemeClr val="accent3"/>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5740" tIns="274391" rIns="68598" bIns="0" numCol="1" spcCol="1270" anchor="ctr" anchorCtr="0">
              <a:noAutofit/>
            </a:bodyPr>
            <a:lstStyle/>
            <a:p>
              <a:pPr algn="ctr" defTabSz="766967">
                <a:lnSpc>
                  <a:spcPct val="90000"/>
                </a:lnSpc>
                <a:spcBef>
                  <a:spcPct val="0"/>
                </a:spcBef>
                <a:spcAft>
                  <a:spcPct val="35000"/>
                </a:spcAft>
              </a:pPr>
              <a:r>
                <a:rPr lang="en-US" sz="1725" dirty="0"/>
                <a:t>Enacting policies to avoid incompatible land uses</a:t>
              </a:r>
            </a:p>
          </p:txBody>
        </p:sp>
        <p:pic>
          <p:nvPicPr>
            <p:cNvPr id="19" name="Graphic 18" descr="No sign">
              <a:extLst>
                <a:ext uri="{FF2B5EF4-FFF2-40B4-BE49-F238E27FC236}">
                  <a16:creationId xmlns:a16="http://schemas.microsoft.com/office/drawing/2014/main" id="{3B0A7A21-7064-4F21-98D6-8B8B3177D7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72219" y="2895600"/>
              <a:ext cx="914400" cy="914400"/>
            </a:xfrm>
            <a:prstGeom prst="rect">
              <a:avLst/>
            </a:prstGeom>
          </p:spPr>
        </p:pic>
      </p:grpSp>
      <p:pic>
        <p:nvPicPr>
          <p:cNvPr id="3" name="Picture 2" descr="Michigan Aggregates Association - Home | Facebook">
            <a:extLst>
              <a:ext uri="{FF2B5EF4-FFF2-40B4-BE49-F238E27FC236}">
                <a16:creationId xmlns:a16="http://schemas.microsoft.com/office/drawing/2014/main" id="{ACE3F6DA-EDF7-98A1-17CE-B62CE198009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44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3A1141-0C95-4151-9354-597FEC42B6B8}"/>
              </a:ext>
            </a:extLst>
          </p:cNvPr>
          <p:cNvSpPr>
            <a:spLocks noGrp="1"/>
          </p:cNvSpPr>
          <p:nvPr>
            <p:ph type="title"/>
          </p:nvPr>
        </p:nvSpPr>
        <p:spPr/>
        <p:txBody>
          <a:bodyPr/>
          <a:lstStyle/>
          <a:p>
            <a:r>
              <a:rPr lang="en-US" dirty="0"/>
              <a:t>After reviewing compliance in 2018: </a:t>
            </a:r>
            <a:br>
              <a:rPr lang="en-US" dirty="0"/>
            </a:br>
            <a:r>
              <a:rPr lang="en-US" dirty="0"/>
              <a:t>Did we declare mission accomplished?</a:t>
            </a:r>
          </a:p>
        </p:txBody>
      </p:sp>
      <p:sp>
        <p:nvSpPr>
          <p:cNvPr id="5" name="Slide Number Placeholder 4">
            <a:extLst>
              <a:ext uri="{FF2B5EF4-FFF2-40B4-BE49-F238E27FC236}">
                <a16:creationId xmlns:a16="http://schemas.microsoft.com/office/drawing/2014/main" id="{867FD99F-B518-43FB-AC19-42E152B26E3F}"/>
              </a:ext>
            </a:extLst>
          </p:cNvPr>
          <p:cNvSpPr>
            <a:spLocks noGrp="1"/>
          </p:cNvSpPr>
          <p:nvPr>
            <p:ph type="sldNum" sz="quarter" idx="12"/>
          </p:nvPr>
        </p:nvSpPr>
        <p:spPr/>
        <p:txBody>
          <a:bodyPr/>
          <a:lstStyle/>
          <a:p>
            <a:fld id="{1D97EE88-343E-4AED-AB47-DC2FB3AECFCB}" type="slidenum">
              <a:rPr lang="en-US" smtClean="0"/>
              <a:pPr/>
              <a:t>14</a:t>
            </a:fld>
            <a:endParaRPr lang="en-US"/>
          </a:p>
        </p:txBody>
      </p:sp>
      <p:sp>
        <p:nvSpPr>
          <p:cNvPr id="8" name="Slide Number Placeholder 4">
            <a:extLst>
              <a:ext uri="{FF2B5EF4-FFF2-40B4-BE49-F238E27FC236}">
                <a16:creationId xmlns:a16="http://schemas.microsoft.com/office/drawing/2014/main" id="{C48488A6-9DD3-47E8-8903-0166F942D981}"/>
              </a:ext>
            </a:extLst>
          </p:cNvPr>
          <p:cNvSpPr txBox="1">
            <a:spLocks/>
          </p:cNvSpPr>
          <p:nvPr/>
        </p:nvSpPr>
        <p:spPr>
          <a:xfrm>
            <a:off x="456129" y="6339100"/>
            <a:ext cx="1220271" cy="274320"/>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97EE88-343E-4AED-AB47-DC2FB3AECFCB}" type="slidenum">
              <a:rPr lang="en-US" smtClean="0"/>
              <a:pPr/>
              <a:t>14</a:t>
            </a:fld>
            <a:endParaRPr lang="en-US"/>
          </a:p>
        </p:txBody>
      </p:sp>
      <p:grpSp>
        <p:nvGrpSpPr>
          <p:cNvPr id="11" name="Group 10">
            <a:extLst>
              <a:ext uri="{FF2B5EF4-FFF2-40B4-BE49-F238E27FC236}">
                <a16:creationId xmlns:a16="http://schemas.microsoft.com/office/drawing/2014/main" id="{FC374C31-63C8-44D4-9C3B-8DC2C3C99968}"/>
              </a:ext>
            </a:extLst>
          </p:cNvPr>
          <p:cNvGrpSpPr/>
          <p:nvPr/>
        </p:nvGrpSpPr>
        <p:grpSpPr>
          <a:xfrm>
            <a:off x="5022599" y="1705026"/>
            <a:ext cx="2428798" cy="2428797"/>
            <a:chOff x="5693217" y="3669109"/>
            <a:chExt cx="2582985" cy="2582984"/>
          </a:xfrm>
        </p:grpSpPr>
        <p:sp>
          <p:nvSpPr>
            <p:cNvPr id="12" name="Oval 11">
              <a:extLst>
                <a:ext uri="{FF2B5EF4-FFF2-40B4-BE49-F238E27FC236}">
                  <a16:creationId xmlns:a16="http://schemas.microsoft.com/office/drawing/2014/main" id="{409E3E94-8C29-43B0-8907-54DDC2B7CE9B}"/>
                </a:ext>
              </a:extLst>
            </p:cNvPr>
            <p:cNvSpPr/>
            <p:nvPr/>
          </p:nvSpPr>
          <p:spPr>
            <a:xfrm rot="5400000">
              <a:off x="5693218" y="3669108"/>
              <a:ext cx="2582984" cy="2582985"/>
            </a:xfrm>
            <a:prstGeom prst="ellipse">
              <a:avLst/>
            </a:prstGeom>
            <a:solidFill>
              <a:schemeClr val="accent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pic>
          <p:nvPicPr>
            <p:cNvPr id="13" name="Graphic 12">
              <a:extLst>
                <a:ext uri="{FF2B5EF4-FFF2-40B4-BE49-F238E27FC236}">
                  <a16:creationId xmlns:a16="http://schemas.microsoft.com/office/drawing/2014/main" id="{08441130-B304-4D39-BD97-527F4BEA2D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8400" y="4191000"/>
              <a:ext cx="1707490" cy="1647096"/>
            </a:xfrm>
            <a:prstGeom prst="rect">
              <a:avLst/>
            </a:prstGeom>
          </p:spPr>
        </p:pic>
      </p:grpSp>
      <p:cxnSp>
        <p:nvCxnSpPr>
          <p:cNvPr id="14" name="Straight Connector 13">
            <a:extLst>
              <a:ext uri="{FF2B5EF4-FFF2-40B4-BE49-F238E27FC236}">
                <a16:creationId xmlns:a16="http://schemas.microsoft.com/office/drawing/2014/main" id="{E7B09ACE-8EA3-4501-9EF9-A4521023046D}"/>
              </a:ext>
            </a:extLst>
          </p:cNvPr>
          <p:cNvCxnSpPr>
            <a:cxnSpLocks/>
          </p:cNvCxnSpPr>
          <p:nvPr/>
        </p:nvCxnSpPr>
        <p:spPr>
          <a:xfrm>
            <a:off x="7085012" y="3266120"/>
            <a:ext cx="1905000" cy="8837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3075A26-0C6F-4C5F-B470-973E36C921EA}"/>
              </a:ext>
            </a:extLst>
          </p:cNvPr>
          <p:cNvCxnSpPr>
            <a:cxnSpLocks/>
          </p:cNvCxnSpPr>
          <p:nvPr/>
        </p:nvCxnSpPr>
        <p:spPr>
          <a:xfrm>
            <a:off x="2240068" y="2559889"/>
            <a:ext cx="293994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973EF4-DD0F-486B-98E3-C4FC747C3A47}"/>
              </a:ext>
            </a:extLst>
          </p:cNvPr>
          <p:cNvCxnSpPr>
            <a:cxnSpLocks/>
          </p:cNvCxnSpPr>
          <p:nvPr/>
        </p:nvCxnSpPr>
        <p:spPr>
          <a:xfrm flipV="1">
            <a:off x="2796336" y="3373986"/>
            <a:ext cx="2536076" cy="129471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751A5DD-BD6F-479E-A236-8EA5356BF475}"/>
              </a:ext>
            </a:extLst>
          </p:cNvPr>
          <p:cNvCxnSpPr>
            <a:cxnSpLocks/>
          </p:cNvCxnSpPr>
          <p:nvPr/>
        </p:nvCxnSpPr>
        <p:spPr>
          <a:xfrm flipH="1">
            <a:off x="5995945" y="4013716"/>
            <a:ext cx="19771" cy="108120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2D92F6D4-DA0F-475A-B6C3-08CE66239E1E}"/>
              </a:ext>
            </a:extLst>
          </p:cNvPr>
          <p:cNvSpPr/>
          <p:nvPr/>
        </p:nvSpPr>
        <p:spPr>
          <a:xfrm>
            <a:off x="664825" y="1620491"/>
            <a:ext cx="1878793" cy="1878796"/>
          </a:xfrm>
          <a:custGeom>
            <a:avLst/>
            <a:gdLst>
              <a:gd name="connsiteX0" fmla="*/ 0 w 745068"/>
              <a:gd name="connsiteY0" fmla="*/ 372534 h 745068"/>
              <a:gd name="connsiteX1" fmla="*/ 372534 w 745068"/>
              <a:gd name="connsiteY1" fmla="*/ 0 h 745068"/>
              <a:gd name="connsiteX2" fmla="*/ 745068 w 745068"/>
              <a:gd name="connsiteY2" fmla="*/ 372534 h 745068"/>
              <a:gd name="connsiteX3" fmla="*/ 372534 w 745068"/>
              <a:gd name="connsiteY3" fmla="*/ 745068 h 745068"/>
              <a:gd name="connsiteX4" fmla="*/ 0 w 745068"/>
              <a:gd name="connsiteY4" fmla="*/ 372534 h 7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8" h="745068">
                <a:moveTo>
                  <a:pt x="0" y="372534"/>
                </a:moveTo>
                <a:cubicBezTo>
                  <a:pt x="0" y="166789"/>
                  <a:pt x="166789" y="0"/>
                  <a:pt x="372534" y="0"/>
                </a:cubicBezTo>
                <a:cubicBezTo>
                  <a:pt x="578279" y="0"/>
                  <a:pt x="745068" y="166789"/>
                  <a:pt x="745068" y="372534"/>
                </a:cubicBezTo>
                <a:cubicBezTo>
                  <a:pt x="745068" y="578279"/>
                  <a:pt x="578279" y="745068"/>
                  <a:pt x="372534" y="745068"/>
                </a:cubicBezTo>
                <a:cubicBezTo>
                  <a:pt x="166789" y="745068"/>
                  <a:pt x="0" y="578279"/>
                  <a:pt x="0" y="372534"/>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3558" tIns="113558" rIns="113558" bIns="113558" numCol="1" spcCol="1270" anchor="ctr" anchorCtr="0">
            <a:noAutofit/>
          </a:bodyPr>
          <a:lstStyle/>
          <a:p>
            <a:pPr marL="0" lvl="0" indent="0" algn="ctr" defTabSz="311150">
              <a:lnSpc>
                <a:spcPct val="90000"/>
              </a:lnSpc>
              <a:spcBef>
                <a:spcPct val="0"/>
              </a:spcBef>
              <a:spcAft>
                <a:spcPct val="35000"/>
              </a:spcAft>
              <a:buNone/>
            </a:pPr>
            <a:r>
              <a:rPr lang="en-US" kern="1200" dirty="0"/>
              <a:t>Have municipalities generally complied with APA?</a:t>
            </a:r>
          </a:p>
        </p:txBody>
      </p:sp>
      <p:sp>
        <p:nvSpPr>
          <p:cNvPr id="19" name="Freeform: Shape 18">
            <a:extLst>
              <a:ext uri="{FF2B5EF4-FFF2-40B4-BE49-F238E27FC236}">
                <a16:creationId xmlns:a16="http://schemas.microsoft.com/office/drawing/2014/main" id="{E0BFF930-12C7-4681-8E85-8700D8C1E087}"/>
              </a:ext>
            </a:extLst>
          </p:cNvPr>
          <p:cNvSpPr/>
          <p:nvPr/>
        </p:nvSpPr>
        <p:spPr>
          <a:xfrm>
            <a:off x="1300671" y="4013716"/>
            <a:ext cx="1878793" cy="1878796"/>
          </a:xfrm>
          <a:custGeom>
            <a:avLst/>
            <a:gdLst>
              <a:gd name="connsiteX0" fmla="*/ 0 w 745068"/>
              <a:gd name="connsiteY0" fmla="*/ 372534 h 745068"/>
              <a:gd name="connsiteX1" fmla="*/ 372534 w 745068"/>
              <a:gd name="connsiteY1" fmla="*/ 0 h 745068"/>
              <a:gd name="connsiteX2" fmla="*/ 745068 w 745068"/>
              <a:gd name="connsiteY2" fmla="*/ 372534 h 745068"/>
              <a:gd name="connsiteX3" fmla="*/ 372534 w 745068"/>
              <a:gd name="connsiteY3" fmla="*/ 745068 h 745068"/>
              <a:gd name="connsiteX4" fmla="*/ 0 w 745068"/>
              <a:gd name="connsiteY4" fmla="*/ 372534 h 7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8" h="745068">
                <a:moveTo>
                  <a:pt x="0" y="372534"/>
                </a:moveTo>
                <a:cubicBezTo>
                  <a:pt x="0" y="166789"/>
                  <a:pt x="166789" y="0"/>
                  <a:pt x="372534" y="0"/>
                </a:cubicBezTo>
                <a:cubicBezTo>
                  <a:pt x="578279" y="0"/>
                  <a:pt x="745068" y="166789"/>
                  <a:pt x="745068" y="372534"/>
                </a:cubicBezTo>
                <a:cubicBezTo>
                  <a:pt x="745068" y="578279"/>
                  <a:pt x="578279" y="745068"/>
                  <a:pt x="372534" y="745068"/>
                </a:cubicBezTo>
                <a:cubicBezTo>
                  <a:pt x="166789" y="745068"/>
                  <a:pt x="0" y="578279"/>
                  <a:pt x="0" y="372534"/>
                </a:cubicBezTo>
                <a:close/>
              </a:path>
            </a:pathLst>
          </a:cu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3558" tIns="113558" rIns="113558" bIns="113558" numCol="1" spcCol="1270" anchor="ctr" anchorCtr="0">
            <a:noAutofit/>
          </a:bodyPr>
          <a:lstStyle/>
          <a:p>
            <a:pPr marL="0" lvl="0" indent="0" algn="ctr" defTabSz="311150">
              <a:lnSpc>
                <a:spcPct val="90000"/>
              </a:lnSpc>
              <a:spcBef>
                <a:spcPct val="0"/>
              </a:spcBef>
              <a:spcAft>
                <a:spcPct val="35000"/>
              </a:spcAft>
              <a:buNone/>
            </a:pPr>
            <a:r>
              <a:rPr lang="en-US" kern="1200" dirty="0"/>
              <a:t>Has the APA changed the regulatory landscape?</a:t>
            </a:r>
          </a:p>
        </p:txBody>
      </p:sp>
      <p:sp>
        <p:nvSpPr>
          <p:cNvPr id="20" name="Freeform: Shape 19">
            <a:extLst>
              <a:ext uri="{FF2B5EF4-FFF2-40B4-BE49-F238E27FC236}">
                <a16:creationId xmlns:a16="http://schemas.microsoft.com/office/drawing/2014/main" id="{3BB88CCC-A58D-45C7-B497-8C9BB71B034F}"/>
              </a:ext>
            </a:extLst>
          </p:cNvPr>
          <p:cNvSpPr/>
          <p:nvPr/>
        </p:nvSpPr>
        <p:spPr>
          <a:xfrm>
            <a:off x="8651590" y="3614920"/>
            <a:ext cx="1878793" cy="1878796"/>
          </a:xfrm>
          <a:custGeom>
            <a:avLst/>
            <a:gdLst>
              <a:gd name="connsiteX0" fmla="*/ 0 w 745068"/>
              <a:gd name="connsiteY0" fmla="*/ 372534 h 745068"/>
              <a:gd name="connsiteX1" fmla="*/ 372534 w 745068"/>
              <a:gd name="connsiteY1" fmla="*/ 0 h 745068"/>
              <a:gd name="connsiteX2" fmla="*/ 745068 w 745068"/>
              <a:gd name="connsiteY2" fmla="*/ 372534 h 745068"/>
              <a:gd name="connsiteX3" fmla="*/ 372534 w 745068"/>
              <a:gd name="connsiteY3" fmla="*/ 745068 h 745068"/>
              <a:gd name="connsiteX4" fmla="*/ 0 w 745068"/>
              <a:gd name="connsiteY4" fmla="*/ 372534 h 7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8" h="745068">
                <a:moveTo>
                  <a:pt x="0" y="372534"/>
                </a:moveTo>
                <a:cubicBezTo>
                  <a:pt x="0" y="166789"/>
                  <a:pt x="166789" y="0"/>
                  <a:pt x="372534" y="0"/>
                </a:cubicBezTo>
                <a:cubicBezTo>
                  <a:pt x="578279" y="0"/>
                  <a:pt x="745068" y="166789"/>
                  <a:pt x="745068" y="372534"/>
                </a:cubicBezTo>
                <a:cubicBezTo>
                  <a:pt x="745068" y="578279"/>
                  <a:pt x="578279" y="745068"/>
                  <a:pt x="372534" y="745068"/>
                </a:cubicBezTo>
                <a:cubicBezTo>
                  <a:pt x="166789" y="745068"/>
                  <a:pt x="0" y="578279"/>
                  <a:pt x="0" y="372534"/>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13558" tIns="113558" rIns="113558" bIns="113558" numCol="1" spcCol="1270" anchor="ctr" anchorCtr="0">
            <a:noAutofit/>
          </a:bodyPr>
          <a:lstStyle/>
          <a:p>
            <a:pPr marL="0" lvl="0" indent="0" algn="ctr" defTabSz="311150">
              <a:lnSpc>
                <a:spcPct val="90000"/>
              </a:lnSpc>
              <a:spcBef>
                <a:spcPct val="0"/>
              </a:spcBef>
              <a:spcAft>
                <a:spcPct val="35000"/>
              </a:spcAft>
              <a:buNone/>
            </a:pPr>
            <a:r>
              <a:rPr lang="en-US" kern="1200" dirty="0"/>
              <a:t>Do we need to do more?</a:t>
            </a:r>
          </a:p>
        </p:txBody>
      </p:sp>
      <p:sp>
        <p:nvSpPr>
          <p:cNvPr id="21" name="Freeform: Shape 20">
            <a:extLst>
              <a:ext uri="{FF2B5EF4-FFF2-40B4-BE49-F238E27FC236}">
                <a16:creationId xmlns:a16="http://schemas.microsoft.com/office/drawing/2014/main" id="{0915C2ED-AFB8-41DC-87A3-541B22D44F6F}"/>
              </a:ext>
            </a:extLst>
          </p:cNvPr>
          <p:cNvSpPr/>
          <p:nvPr/>
        </p:nvSpPr>
        <p:spPr>
          <a:xfrm>
            <a:off x="5076320" y="4775433"/>
            <a:ext cx="1878793" cy="1878796"/>
          </a:xfrm>
          <a:custGeom>
            <a:avLst/>
            <a:gdLst>
              <a:gd name="connsiteX0" fmla="*/ 0 w 745068"/>
              <a:gd name="connsiteY0" fmla="*/ 372534 h 745068"/>
              <a:gd name="connsiteX1" fmla="*/ 372534 w 745068"/>
              <a:gd name="connsiteY1" fmla="*/ 0 h 745068"/>
              <a:gd name="connsiteX2" fmla="*/ 745068 w 745068"/>
              <a:gd name="connsiteY2" fmla="*/ 372534 h 745068"/>
              <a:gd name="connsiteX3" fmla="*/ 372534 w 745068"/>
              <a:gd name="connsiteY3" fmla="*/ 745068 h 745068"/>
              <a:gd name="connsiteX4" fmla="*/ 0 w 745068"/>
              <a:gd name="connsiteY4" fmla="*/ 372534 h 7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068" h="745068">
                <a:moveTo>
                  <a:pt x="0" y="372534"/>
                </a:moveTo>
                <a:cubicBezTo>
                  <a:pt x="0" y="166789"/>
                  <a:pt x="166789" y="0"/>
                  <a:pt x="372534" y="0"/>
                </a:cubicBezTo>
                <a:cubicBezTo>
                  <a:pt x="578279" y="0"/>
                  <a:pt x="745068" y="166789"/>
                  <a:pt x="745068" y="372534"/>
                </a:cubicBezTo>
                <a:cubicBezTo>
                  <a:pt x="745068" y="578279"/>
                  <a:pt x="578279" y="745068"/>
                  <a:pt x="372534" y="745068"/>
                </a:cubicBezTo>
                <a:cubicBezTo>
                  <a:pt x="166789" y="745068"/>
                  <a:pt x="0" y="578279"/>
                  <a:pt x="0" y="372534"/>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558" tIns="113558" rIns="113558" bIns="113558" numCol="1" spcCol="1270" anchor="ctr" anchorCtr="0">
            <a:noAutofit/>
          </a:bodyPr>
          <a:lstStyle/>
          <a:p>
            <a:pPr marL="0" lvl="0" indent="0" algn="ctr" defTabSz="311150">
              <a:lnSpc>
                <a:spcPct val="90000"/>
              </a:lnSpc>
              <a:spcBef>
                <a:spcPct val="0"/>
              </a:spcBef>
              <a:spcAft>
                <a:spcPct val="35000"/>
              </a:spcAft>
              <a:buNone/>
            </a:pPr>
            <a:r>
              <a:rPr lang="en-US" kern="1200" dirty="0"/>
              <a:t>What have we learned?</a:t>
            </a:r>
          </a:p>
        </p:txBody>
      </p:sp>
      <p:pic>
        <p:nvPicPr>
          <p:cNvPr id="2" name="Picture 2" descr="Michigan Aggregates Association - Home | Facebook">
            <a:extLst>
              <a:ext uri="{FF2B5EF4-FFF2-40B4-BE49-F238E27FC236}">
                <a16:creationId xmlns:a16="http://schemas.microsoft.com/office/drawing/2014/main" id="{EC11D46E-F945-DD74-D6FA-0B7F07BCD3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260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A983C72-9BB0-4F28-898C-4F3CD43E4D6F}"/>
              </a:ext>
            </a:extLst>
          </p:cNvPr>
          <p:cNvSpPr/>
          <p:nvPr/>
        </p:nvSpPr>
        <p:spPr>
          <a:xfrm>
            <a:off x="5983349" y="2623674"/>
            <a:ext cx="2547991" cy="2599362"/>
          </a:xfrm>
          <a:custGeom>
            <a:avLst/>
            <a:gdLst>
              <a:gd name="connsiteX0" fmla="*/ 0 w 2547991"/>
              <a:gd name="connsiteY0" fmla="*/ 0 h 2599362"/>
              <a:gd name="connsiteX1" fmla="*/ 2547991 w 2547991"/>
              <a:gd name="connsiteY1" fmla="*/ 0 h 2599362"/>
              <a:gd name="connsiteX2" fmla="*/ 2547991 w 2547991"/>
              <a:gd name="connsiteY2" fmla="*/ 2599362 h 2599362"/>
            </a:gdLst>
            <a:ahLst/>
            <a:cxnLst>
              <a:cxn ang="0">
                <a:pos x="connsiteX0" y="connsiteY0"/>
              </a:cxn>
              <a:cxn ang="0">
                <a:pos x="connsiteX1" y="connsiteY1"/>
              </a:cxn>
              <a:cxn ang="0">
                <a:pos x="connsiteX2" y="connsiteY2"/>
              </a:cxn>
            </a:cxnLst>
            <a:rect l="l" t="t" r="r" b="b"/>
            <a:pathLst>
              <a:path w="2547991" h="2599362">
                <a:moveTo>
                  <a:pt x="0" y="0"/>
                </a:moveTo>
                <a:lnTo>
                  <a:pt x="2547991" y="0"/>
                </a:lnTo>
                <a:lnTo>
                  <a:pt x="2547991" y="2599362"/>
                </a:lnTo>
              </a:path>
            </a:pathLst>
          </a:custGeom>
          <a:noFill/>
          <a:ln w="285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355B35-D2B3-4C14-B8D6-A721852045FF}"/>
              </a:ext>
            </a:extLst>
          </p:cNvPr>
          <p:cNvSpPr>
            <a:spLocks noGrp="1"/>
          </p:cNvSpPr>
          <p:nvPr>
            <p:ph type="title"/>
          </p:nvPr>
        </p:nvSpPr>
        <p:spPr/>
        <p:txBody>
          <a:bodyPr/>
          <a:lstStyle/>
          <a:p>
            <a:r>
              <a:rPr lang="en-US" dirty="0"/>
              <a:t>5 years later, reviewed General Plans of the largest </a:t>
            </a:r>
            <a:br>
              <a:rPr lang="en-US" dirty="0"/>
            </a:br>
            <a:r>
              <a:rPr lang="en-US" dirty="0"/>
              <a:t>28 municipalities in Arizona </a:t>
            </a:r>
          </a:p>
        </p:txBody>
      </p:sp>
      <p:sp>
        <p:nvSpPr>
          <p:cNvPr id="5" name="Slide Number Placeholder 4">
            <a:extLst>
              <a:ext uri="{FF2B5EF4-FFF2-40B4-BE49-F238E27FC236}">
                <a16:creationId xmlns:a16="http://schemas.microsoft.com/office/drawing/2014/main" id="{59630EA9-98D7-4DEB-BC9A-F0B71FBC128A}"/>
              </a:ext>
            </a:extLst>
          </p:cNvPr>
          <p:cNvSpPr>
            <a:spLocks noGrp="1"/>
          </p:cNvSpPr>
          <p:nvPr>
            <p:ph type="sldNum" sz="quarter" idx="12"/>
          </p:nvPr>
        </p:nvSpPr>
        <p:spPr/>
        <p:txBody>
          <a:bodyPr/>
          <a:lstStyle/>
          <a:p>
            <a:fld id="{1D97EE88-343E-4AED-AB47-DC2FB3AECFCB}" type="slidenum">
              <a:rPr lang="en-US" smtClean="0"/>
              <a:pPr/>
              <a:t>15</a:t>
            </a:fld>
            <a:endParaRPr lang="en-US"/>
          </a:p>
        </p:txBody>
      </p:sp>
      <p:sp>
        <p:nvSpPr>
          <p:cNvPr id="10" name="Rectangle: Single Corner Snipped 9">
            <a:extLst>
              <a:ext uri="{FF2B5EF4-FFF2-40B4-BE49-F238E27FC236}">
                <a16:creationId xmlns:a16="http://schemas.microsoft.com/office/drawing/2014/main" id="{821417C4-E558-4EF4-B954-ACE4E134FFEF}"/>
              </a:ext>
            </a:extLst>
          </p:cNvPr>
          <p:cNvSpPr/>
          <p:nvPr/>
        </p:nvSpPr>
        <p:spPr>
          <a:xfrm>
            <a:off x="1555429" y="1866667"/>
            <a:ext cx="4426332" cy="1445530"/>
          </a:xfrm>
          <a:prstGeom prst="snip1Rect">
            <a:avLst/>
          </a:prstGeom>
          <a:solidFill>
            <a:schemeClr val="bg1"/>
          </a:solidFill>
          <a:ln>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798" tIns="61733" rIns="73798" bIns="61733" numCol="1" spcCol="1270" anchor="ctr" anchorCtr="0">
            <a:noAutofit/>
          </a:bodyPr>
          <a:lstStyle/>
          <a:p>
            <a:pPr marL="0" lvl="0" indent="0" algn="ctr" defTabSz="844550">
              <a:lnSpc>
                <a:spcPct val="90000"/>
              </a:lnSpc>
              <a:spcBef>
                <a:spcPct val="0"/>
              </a:spcBef>
              <a:spcAft>
                <a:spcPct val="35000"/>
              </a:spcAft>
              <a:buNone/>
            </a:pPr>
            <a:r>
              <a:rPr lang="en-US" sz="2400" kern="1200" dirty="0">
                <a:solidFill>
                  <a:schemeClr val="accent3"/>
                </a:solidFill>
              </a:rPr>
              <a:t>Only </a:t>
            </a:r>
            <a:r>
              <a:rPr lang="en-US" sz="2400" b="1" kern="1200" dirty="0">
                <a:solidFill>
                  <a:schemeClr val="accent3"/>
                </a:solidFill>
              </a:rPr>
              <a:t>13 of 28 </a:t>
            </a:r>
            <a:r>
              <a:rPr lang="en-US" sz="2400" kern="1200" dirty="0">
                <a:solidFill>
                  <a:schemeClr val="accent3"/>
                </a:solidFill>
              </a:rPr>
              <a:t>municipalities </a:t>
            </a:r>
            <a:br>
              <a:rPr lang="en-US" sz="2400" kern="1200" dirty="0">
                <a:solidFill>
                  <a:schemeClr val="accent3"/>
                </a:solidFill>
              </a:rPr>
            </a:br>
            <a:r>
              <a:rPr lang="en-US" sz="2400" kern="1200" dirty="0">
                <a:solidFill>
                  <a:schemeClr val="accent3"/>
                </a:solidFill>
              </a:rPr>
              <a:t>have any substantive compliance with APA</a:t>
            </a:r>
          </a:p>
        </p:txBody>
      </p:sp>
      <p:sp>
        <p:nvSpPr>
          <p:cNvPr id="11" name="Freeform: Shape 10">
            <a:extLst>
              <a:ext uri="{FF2B5EF4-FFF2-40B4-BE49-F238E27FC236}">
                <a16:creationId xmlns:a16="http://schemas.microsoft.com/office/drawing/2014/main" id="{D78C4CE6-0400-43A5-ADE3-EC24752E9ACA}"/>
              </a:ext>
            </a:extLst>
          </p:cNvPr>
          <p:cNvSpPr/>
          <p:nvPr/>
        </p:nvSpPr>
        <p:spPr>
          <a:xfrm>
            <a:off x="2143588" y="3312197"/>
            <a:ext cx="256773" cy="962899"/>
          </a:xfrm>
          <a:custGeom>
            <a:avLst/>
            <a:gdLst/>
            <a:ahLst/>
            <a:cxnLst/>
            <a:rect l="0" t="0" r="0" b="0"/>
            <a:pathLst>
              <a:path>
                <a:moveTo>
                  <a:pt x="0" y="0"/>
                </a:moveTo>
                <a:lnTo>
                  <a:pt x="0" y="962899"/>
                </a:lnTo>
                <a:lnTo>
                  <a:pt x="256773" y="962899"/>
                </a:lnTo>
              </a:path>
            </a:pathLst>
          </a:custGeom>
          <a:noFill/>
          <a:ln w="28575">
            <a:solidFill>
              <a:schemeClr val="accent5"/>
            </a:solidFill>
            <a:prstDash val="sysDot"/>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Rectangle: Single Corner Snipped 12">
            <a:extLst>
              <a:ext uri="{FF2B5EF4-FFF2-40B4-BE49-F238E27FC236}">
                <a16:creationId xmlns:a16="http://schemas.microsoft.com/office/drawing/2014/main" id="{4ACDAF66-2C58-4E69-8477-5866DBF2F4D6}"/>
              </a:ext>
            </a:extLst>
          </p:cNvPr>
          <p:cNvSpPr/>
          <p:nvPr/>
        </p:nvSpPr>
        <p:spPr>
          <a:xfrm>
            <a:off x="6624304" y="3633164"/>
            <a:ext cx="3657600" cy="2087462"/>
          </a:xfrm>
          <a:prstGeom prst="snip1Rect">
            <a:avLst/>
          </a:prstGeom>
          <a:solidFill>
            <a:schemeClr val="bg2">
              <a:lumMod val="20000"/>
              <a:lumOff val="80000"/>
            </a:schemeClr>
          </a:solidFill>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178" tIns="56653" rIns="66178" bIns="56653" numCol="1" spcCol="1270" anchor="ctr" anchorCtr="0">
            <a:noAutofit/>
          </a:bodyPr>
          <a:lstStyle/>
          <a:p>
            <a:pPr marL="0" lvl="0" indent="0" algn="ctr" defTabSz="666750">
              <a:lnSpc>
                <a:spcPct val="90000"/>
              </a:lnSpc>
              <a:spcBef>
                <a:spcPct val="0"/>
              </a:spcBef>
              <a:spcAft>
                <a:spcPct val="35000"/>
              </a:spcAft>
              <a:buNone/>
            </a:pPr>
            <a:r>
              <a:rPr lang="en-US" sz="2400" dirty="0">
                <a:solidFill>
                  <a:schemeClr val="accent3"/>
                </a:solidFill>
              </a:rPr>
              <a:t>At least 8 municipalities (notably Casa Grande, Marana, Queen Creek, and Kingman) basically failed to comply</a:t>
            </a:r>
          </a:p>
        </p:txBody>
      </p:sp>
      <p:sp>
        <p:nvSpPr>
          <p:cNvPr id="14" name="Rectangle: Single Corner Snipped 13">
            <a:extLst>
              <a:ext uri="{FF2B5EF4-FFF2-40B4-BE49-F238E27FC236}">
                <a16:creationId xmlns:a16="http://schemas.microsoft.com/office/drawing/2014/main" id="{3741FD31-A287-4314-90D6-26F87786A18B}"/>
              </a:ext>
            </a:extLst>
          </p:cNvPr>
          <p:cNvSpPr/>
          <p:nvPr/>
        </p:nvSpPr>
        <p:spPr>
          <a:xfrm>
            <a:off x="2400361" y="3633164"/>
            <a:ext cx="3352800" cy="2087462"/>
          </a:xfrm>
          <a:prstGeom prst="snip1Rect">
            <a:avLst/>
          </a:prstGeom>
          <a:solidFill>
            <a:schemeClr val="bg2">
              <a:lumMod val="20000"/>
              <a:lumOff val="80000"/>
            </a:schemeClr>
          </a:solidFill>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178" tIns="56653" rIns="66178" bIns="56653" numCol="1" spcCol="1270" anchor="ctr" anchorCtr="0">
            <a:noAutofit/>
          </a:bodyPr>
          <a:lstStyle/>
          <a:p>
            <a:pPr marL="0" lvl="0" indent="0" algn="ctr" defTabSz="666750">
              <a:lnSpc>
                <a:spcPct val="90000"/>
              </a:lnSpc>
              <a:spcBef>
                <a:spcPct val="0"/>
              </a:spcBef>
              <a:spcAft>
                <a:spcPct val="35000"/>
              </a:spcAft>
              <a:buNone/>
            </a:pPr>
            <a:r>
              <a:rPr lang="en-US" sz="2400" kern="1200" dirty="0">
                <a:solidFill>
                  <a:schemeClr val="accent3"/>
                </a:solidFill>
              </a:rPr>
              <a:t>Only 9 have identified aggregate sources </a:t>
            </a:r>
            <a:r>
              <a:rPr lang="en-US" sz="2400" b="1" i="1" kern="1200" dirty="0">
                <a:solidFill>
                  <a:schemeClr val="accent3"/>
                </a:solidFill>
              </a:rPr>
              <a:t>and</a:t>
            </a:r>
            <a:r>
              <a:rPr lang="en-US" sz="2400" kern="1200" dirty="0">
                <a:solidFill>
                  <a:schemeClr val="accent3"/>
                </a:solidFill>
              </a:rPr>
              <a:t> implemented policies protecting those resources</a:t>
            </a:r>
          </a:p>
        </p:txBody>
      </p:sp>
      <p:pic>
        <p:nvPicPr>
          <p:cNvPr id="4" name="Picture 2" descr="Michigan Aggregates Association - Home | Facebook">
            <a:extLst>
              <a:ext uri="{FF2B5EF4-FFF2-40B4-BE49-F238E27FC236}">
                <a16:creationId xmlns:a16="http://schemas.microsoft.com/office/drawing/2014/main" id="{AC08A55C-0154-FA63-9DC2-E9C52A75A7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88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85B7D-9CB9-44A0-AC79-E577286844DA}"/>
              </a:ext>
            </a:extLst>
          </p:cNvPr>
          <p:cNvSpPr>
            <a:spLocks noGrp="1"/>
          </p:cNvSpPr>
          <p:nvPr>
            <p:ph type="title"/>
          </p:nvPr>
        </p:nvSpPr>
        <p:spPr>
          <a:xfrm>
            <a:off x="608012" y="228600"/>
            <a:ext cx="10969943" cy="838200"/>
          </a:xfrm>
        </p:spPr>
        <p:txBody>
          <a:bodyPr/>
          <a:lstStyle/>
          <a:p>
            <a:r>
              <a:rPr lang="en-US" dirty="0"/>
              <a:t>Top reasons for APA non-compliance</a:t>
            </a:r>
          </a:p>
        </p:txBody>
      </p:sp>
      <p:sp>
        <p:nvSpPr>
          <p:cNvPr id="5" name="Slide Number Placeholder 4">
            <a:extLst>
              <a:ext uri="{FF2B5EF4-FFF2-40B4-BE49-F238E27FC236}">
                <a16:creationId xmlns:a16="http://schemas.microsoft.com/office/drawing/2014/main" id="{D4CB50E8-F678-4D12-BD85-62497666CF1E}"/>
              </a:ext>
            </a:extLst>
          </p:cNvPr>
          <p:cNvSpPr>
            <a:spLocks noGrp="1"/>
          </p:cNvSpPr>
          <p:nvPr>
            <p:ph type="sldNum" sz="quarter" idx="12"/>
          </p:nvPr>
        </p:nvSpPr>
        <p:spPr/>
        <p:txBody>
          <a:bodyPr/>
          <a:lstStyle/>
          <a:p>
            <a:fld id="{1D97EE88-343E-4AED-AB47-DC2FB3AECFCB}" type="slidenum">
              <a:rPr lang="en-US" smtClean="0"/>
              <a:t>16</a:t>
            </a:fld>
            <a:endParaRPr lang="en-US"/>
          </a:p>
        </p:txBody>
      </p:sp>
      <p:sp>
        <p:nvSpPr>
          <p:cNvPr id="9" name="Rectangle 8">
            <a:extLst>
              <a:ext uri="{FF2B5EF4-FFF2-40B4-BE49-F238E27FC236}">
                <a16:creationId xmlns:a16="http://schemas.microsoft.com/office/drawing/2014/main" id="{1B5BA09A-C81A-4DA1-9F1A-3653799AC33F}"/>
              </a:ext>
            </a:extLst>
          </p:cNvPr>
          <p:cNvSpPr/>
          <p:nvPr/>
        </p:nvSpPr>
        <p:spPr>
          <a:xfrm>
            <a:off x="1979612" y="1563753"/>
            <a:ext cx="9525000" cy="691054"/>
          </a:xfrm>
          <a:prstGeom prst="rect">
            <a:avLst/>
          </a:prstGeom>
          <a:solidFill>
            <a:srgbClr val="F6F09C">
              <a:alpha val="90000"/>
            </a:srgbClr>
          </a:solidFill>
          <a:ln>
            <a:no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57200" tIns="69929" rIns="106124" bIns="69930" numCol="1" spcCol="1270" anchor="ctr" anchorCtr="0">
            <a:noAutofit/>
          </a:bodyPr>
          <a:lstStyle/>
          <a:p>
            <a:pPr marL="0" lvl="1" algn="l" defTabSz="844550">
              <a:lnSpc>
                <a:spcPct val="90000"/>
              </a:lnSpc>
              <a:spcBef>
                <a:spcPct val="0"/>
              </a:spcBef>
              <a:spcAft>
                <a:spcPct val="15000"/>
              </a:spcAft>
            </a:pPr>
            <a:r>
              <a:rPr lang="en-US" sz="2400" kern="1200" dirty="0"/>
              <a:t>General Plans identify active operations but enacted no goals or policies </a:t>
            </a:r>
            <a:br>
              <a:rPr lang="en-US" sz="2400" kern="1200" dirty="0"/>
            </a:br>
            <a:r>
              <a:rPr lang="en-US" sz="2400" kern="1200" dirty="0"/>
              <a:t>to protect them </a:t>
            </a:r>
          </a:p>
        </p:txBody>
      </p:sp>
      <p:sp>
        <p:nvSpPr>
          <p:cNvPr id="10" name="Arrow: Pentagon 9">
            <a:extLst>
              <a:ext uri="{FF2B5EF4-FFF2-40B4-BE49-F238E27FC236}">
                <a16:creationId xmlns:a16="http://schemas.microsoft.com/office/drawing/2014/main" id="{CEBB1783-466D-4A97-B74C-643A0E3BFE45}"/>
              </a:ext>
            </a:extLst>
          </p:cNvPr>
          <p:cNvSpPr/>
          <p:nvPr/>
        </p:nvSpPr>
        <p:spPr>
          <a:xfrm>
            <a:off x="989011" y="1477370"/>
            <a:ext cx="1295400" cy="863817"/>
          </a:xfrm>
          <a:prstGeom prst="homePlate">
            <a:avLst>
              <a:gd name="adj" fmla="val 34433"/>
            </a:avLst>
          </a:prstGeom>
          <a:solidFill>
            <a:schemeClr val="accent6"/>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5998" tIns="124083" rIns="205998" bIns="124083" numCol="1" spcCol="1270" anchor="ctr" anchorCtr="0">
            <a:noAutofit/>
          </a:bodyPr>
          <a:lstStyle/>
          <a:p>
            <a:pPr marL="0" lvl="0" indent="0" algn="ctr" defTabSz="1911350">
              <a:lnSpc>
                <a:spcPct val="90000"/>
              </a:lnSpc>
              <a:spcBef>
                <a:spcPct val="0"/>
              </a:spcBef>
              <a:spcAft>
                <a:spcPct val="35000"/>
              </a:spcAft>
              <a:buNone/>
            </a:pPr>
            <a:r>
              <a:rPr lang="en-US" sz="4300" kern="1200" dirty="0"/>
              <a:t>5.</a:t>
            </a:r>
          </a:p>
        </p:txBody>
      </p:sp>
      <p:sp>
        <p:nvSpPr>
          <p:cNvPr id="11" name="Rectangle 10">
            <a:extLst>
              <a:ext uri="{FF2B5EF4-FFF2-40B4-BE49-F238E27FC236}">
                <a16:creationId xmlns:a16="http://schemas.microsoft.com/office/drawing/2014/main" id="{F407B0BA-38D2-4444-A0D0-A9D2EA672295}"/>
              </a:ext>
            </a:extLst>
          </p:cNvPr>
          <p:cNvSpPr/>
          <p:nvPr/>
        </p:nvSpPr>
        <p:spPr>
          <a:xfrm>
            <a:off x="1979612" y="2470761"/>
            <a:ext cx="9525000" cy="691054"/>
          </a:xfrm>
          <a:prstGeom prst="rect">
            <a:avLst/>
          </a:prstGeom>
          <a:solidFill>
            <a:schemeClr val="accent2">
              <a:lumMod val="20000"/>
              <a:lumOff val="80000"/>
              <a:alpha val="90000"/>
            </a:schemeClr>
          </a:solidFill>
          <a:ln>
            <a:noFill/>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57200" tIns="69929" rIns="106124" bIns="69930" numCol="1" spcCol="1270" anchor="ctr" anchorCtr="0">
            <a:noAutofit/>
          </a:bodyPr>
          <a:lstStyle/>
          <a:p>
            <a:pPr marL="0" lvl="1" algn="l" defTabSz="844550">
              <a:lnSpc>
                <a:spcPct val="90000"/>
              </a:lnSpc>
              <a:spcBef>
                <a:spcPct val="0"/>
              </a:spcBef>
              <a:spcAft>
                <a:spcPct val="15000"/>
              </a:spcAft>
            </a:pPr>
            <a:r>
              <a:rPr lang="en-US" sz="2400" kern="1200"/>
              <a:t>Failed </a:t>
            </a:r>
            <a:r>
              <a:rPr lang="en-US" sz="2400" kern="1200" dirty="0"/>
              <a:t>to identify existing aggregate operations</a:t>
            </a:r>
          </a:p>
        </p:txBody>
      </p:sp>
      <p:sp>
        <p:nvSpPr>
          <p:cNvPr id="12" name="Arrow: Pentagon 11">
            <a:extLst>
              <a:ext uri="{FF2B5EF4-FFF2-40B4-BE49-F238E27FC236}">
                <a16:creationId xmlns:a16="http://schemas.microsoft.com/office/drawing/2014/main" id="{F2376EC4-4726-46F7-A989-345A939461CA}"/>
              </a:ext>
            </a:extLst>
          </p:cNvPr>
          <p:cNvSpPr/>
          <p:nvPr/>
        </p:nvSpPr>
        <p:spPr>
          <a:xfrm>
            <a:off x="989011" y="2384378"/>
            <a:ext cx="1295400" cy="863817"/>
          </a:xfrm>
          <a:prstGeom prst="homePlate">
            <a:avLst>
              <a:gd name="adj" fmla="val 33395"/>
            </a:avLst>
          </a:prstGeom>
          <a:solidFill>
            <a:schemeClr val="accent2"/>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5998" tIns="124083" rIns="205998" bIns="124083" numCol="1" spcCol="1270" anchor="ctr" anchorCtr="0">
            <a:noAutofit/>
          </a:bodyPr>
          <a:lstStyle/>
          <a:p>
            <a:pPr marL="0" lvl="0" indent="0" algn="ctr" defTabSz="1911350">
              <a:lnSpc>
                <a:spcPct val="90000"/>
              </a:lnSpc>
              <a:spcBef>
                <a:spcPct val="0"/>
              </a:spcBef>
              <a:spcAft>
                <a:spcPct val="35000"/>
              </a:spcAft>
              <a:buNone/>
            </a:pPr>
            <a:r>
              <a:rPr lang="en-US" sz="4300" kern="1200" dirty="0"/>
              <a:t>4.</a:t>
            </a:r>
          </a:p>
        </p:txBody>
      </p:sp>
      <p:sp>
        <p:nvSpPr>
          <p:cNvPr id="13" name="Rectangle 12">
            <a:extLst>
              <a:ext uri="{FF2B5EF4-FFF2-40B4-BE49-F238E27FC236}">
                <a16:creationId xmlns:a16="http://schemas.microsoft.com/office/drawing/2014/main" id="{315E2E8C-B85D-431F-B9F1-3A9B4C5C0A3B}"/>
              </a:ext>
            </a:extLst>
          </p:cNvPr>
          <p:cNvSpPr/>
          <p:nvPr/>
        </p:nvSpPr>
        <p:spPr>
          <a:xfrm>
            <a:off x="1979612" y="3377768"/>
            <a:ext cx="9525000" cy="691054"/>
          </a:xfrm>
          <a:prstGeom prst="rect">
            <a:avLst/>
          </a:prstGeom>
          <a:solidFill>
            <a:schemeClr val="bg2">
              <a:lumMod val="20000"/>
              <a:lumOff val="80000"/>
              <a:alpha val="90000"/>
            </a:schemeClr>
          </a:solidFill>
          <a:ln>
            <a:noFill/>
          </a:ln>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57200" tIns="69929" rIns="106124" bIns="69930" numCol="1" spcCol="1270" anchor="ctr" anchorCtr="0">
            <a:noAutofit/>
          </a:bodyPr>
          <a:lstStyle/>
          <a:p>
            <a:pPr marL="0" lvl="1" algn="l" defTabSz="844550">
              <a:lnSpc>
                <a:spcPct val="90000"/>
              </a:lnSpc>
              <a:spcBef>
                <a:spcPct val="0"/>
              </a:spcBef>
              <a:spcAft>
                <a:spcPct val="15000"/>
              </a:spcAft>
            </a:pPr>
            <a:r>
              <a:rPr lang="en-US" sz="2400" kern="1200" dirty="0"/>
              <a:t>Cite that </a:t>
            </a:r>
            <a:r>
              <a:rPr lang="en-US" sz="2400" b="1" i="1" kern="1200" dirty="0"/>
              <a:t>aggregates maps are not available </a:t>
            </a:r>
            <a:r>
              <a:rPr lang="en-US" sz="2400" kern="1200" dirty="0"/>
              <a:t>for the area</a:t>
            </a:r>
          </a:p>
        </p:txBody>
      </p:sp>
      <p:sp>
        <p:nvSpPr>
          <p:cNvPr id="14" name="Arrow: Pentagon 13">
            <a:extLst>
              <a:ext uri="{FF2B5EF4-FFF2-40B4-BE49-F238E27FC236}">
                <a16:creationId xmlns:a16="http://schemas.microsoft.com/office/drawing/2014/main" id="{856019E3-F359-4217-9514-A1FFBF1381B6}"/>
              </a:ext>
            </a:extLst>
          </p:cNvPr>
          <p:cNvSpPr/>
          <p:nvPr/>
        </p:nvSpPr>
        <p:spPr>
          <a:xfrm>
            <a:off x="989011" y="3291386"/>
            <a:ext cx="1295400" cy="863817"/>
          </a:xfrm>
          <a:prstGeom prst="homePlate">
            <a:avLst>
              <a:gd name="adj" fmla="val 33395"/>
            </a:avLst>
          </a:prstGeom>
          <a:solidFill>
            <a:schemeClr val="bg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5998" tIns="124083" rIns="205998" bIns="124083" numCol="1" spcCol="1270" anchor="ctr" anchorCtr="0">
            <a:noAutofit/>
          </a:bodyPr>
          <a:lstStyle/>
          <a:p>
            <a:pPr marL="0" lvl="0" indent="0" algn="ctr" defTabSz="1911350">
              <a:lnSpc>
                <a:spcPct val="90000"/>
              </a:lnSpc>
              <a:spcBef>
                <a:spcPct val="0"/>
              </a:spcBef>
              <a:spcAft>
                <a:spcPct val="35000"/>
              </a:spcAft>
              <a:buNone/>
            </a:pPr>
            <a:r>
              <a:rPr lang="en-US" sz="4300" kern="1200" dirty="0"/>
              <a:t>3.</a:t>
            </a:r>
          </a:p>
        </p:txBody>
      </p:sp>
      <p:sp>
        <p:nvSpPr>
          <p:cNvPr id="15" name="Rectangle 14">
            <a:extLst>
              <a:ext uri="{FF2B5EF4-FFF2-40B4-BE49-F238E27FC236}">
                <a16:creationId xmlns:a16="http://schemas.microsoft.com/office/drawing/2014/main" id="{00491130-6D44-4811-98D4-054E9304F46A}"/>
              </a:ext>
            </a:extLst>
          </p:cNvPr>
          <p:cNvSpPr/>
          <p:nvPr/>
        </p:nvSpPr>
        <p:spPr>
          <a:xfrm>
            <a:off x="1979612" y="4284775"/>
            <a:ext cx="9525000" cy="691054"/>
          </a:xfrm>
          <a:prstGeom prst="rect">
            <a:avLst/>
          </a:prstGeom>
          <a:solidFill>
            <a:srgbClr val="D6F1FA">
              <a:alpha val="89804"/>
            </a:srgbClr>
          </a:solidFill>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57200" tIns="69929" rIns="106124" bIns="69930" numCol="1" spcCol="1270" anchor="ctr" anchorCtr="0">
            <a:noAutofit/>
          </a:bodyPr>
          <a:lstStyle/>
          <a:p>
            <a:pPr marL="0" lvl="1" algn="l" defTabSz="844550">
              <a:lnSpc>
                <a:spcPct val="90000"/>
              </a:lnSpc>
              <a:spcBef>
                <a:spcPct val="0"/>
              </a:spcBef>
              <a:spcAft>
                <a:spcPct val="15000"/>
              </a:spcAft>
            </a:pPr>
            <a:r>
              <a:rPr lang="en-US" sz="2400" kern="1200"/>
              <a:t>Ignored </a:t>
            </a:r>
            <a:r>
              <a:rPr lang="en-US" sz="2400" kern="1200" dirty="0"/>
              <a:t>APA requirements </a:t>
            </a:r>
          </a:p>
        </p:txBody>
      </p:sp>
      <p:sp>
        <p:nvSpPr>
          <p:cNvPr id="16" name="Arrow: Pentagon 15">
            <a:extLst>
              <a:ext uri="{FF2B5EF4-FFF2-40B4-BE49-F238E27FC236}">
                <a16:creationId xmlns:a16="http://schemas.microsoft.com/office/drawing/2014/main" id="{618D552E-1682-4E54-9FE2-94D5DC501BCD}"/>
              </a:ext>
            </a:extLst>
          </p:cNvPr>
          <p:cNvSpPr/>
          <p:nvPr/>
        </p:nvSpPr>
        <p:spPr>
          <a:xfrm>
            <a:off x="989011" y="4198394"/>
            <a:ext cx="1295400" cy="863817"/>
          </a:xfrm>
          <a:prstGeom prst="homePlate">
            <a:avLst>
              <a:gd name="adj" fmla="val 33395"/>
            </a:avLst>
          </a:prstGeom>
          <a:solidFill>
            <a:schemeClr val="accent3"/>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05998" tIns="124083" rIns="205998" bIns="124083" numCol="1" spcCol="1270" anchor="ctr" anchorCtr="0">
            <a:noAutofit/>
          </a:bodyPr>
          <a:lstStyle/>
          <a:p>
            <a:pPr marL="0" lvl="0" indent="0" algn="ctr" defTabSz="1911350">
              <a:lnSpc>
                <a:spcPct val="90000"/>
              </a:lnSpc>
              <a:spcBef>
                <a:spcPct val="0"/>
              </a:spcBef>
              <a:spcAft>
                <a:spcPct val="35000"/>
              </a:spcAft>
              <a:buNone/>
            </a:pPr>
            <a:r>
              <a:rPr lang="en-US" sz="4300" kern="1200" dirty="0"/>
              <a:t>2.</a:t>
            </a:r>
          </a:p>
        </p:txBody>
      </p:sp>
      <p:sp>
        <p:nvSpPr>
          <p:cNvPr id="17" name="Rectangle 16">
            <a:extLst>
              <a:ext uri="{FF2B5EF4-FFF2-40B4-BE49-F238E27FC236}">
                <a16:creationId xmlns:a16="http://schemas.microsoft.com/office/drawing/2014/main" id="{810E9FE1-4E14-448D-AD31-75229B6F16D3}"/>
              </a:ext>
            </a:extLst>
          </p:cNvPr>
          <p:cNvSpPr/>
          <p:nvPr/>
        </p:nvSpPr>
        <p:spPr>
          <a:xfrm>
            <a:off x="1979612" y="5191783"/>
            <a:ext cx="9525000" cy="691054"/>
          </a:xfrm>
          <a:prstGeom prst="rect">
            <a:avLst/>
          </a:prstGeom>
          <a:solidFill>
            <a:schemeClr val="bg2">
              <a:lumMod val="20000"/>
              <a:lumOff val="80000"/>
              <a:alpha val="90000"/>
            </a:schemeClr>
          </a:solidFill>
          <a:ln>
            <a:noFill/>
          </a:ln>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57200" tIns="69929" rIns="106124" bIns="69930" numCol="1" spcCol="1270" anchor="ctr" anchorCtr="0">
            <a:noAutofit/>
          </a:bodyPr>
          <a:lstStyle/>
          <a:p>
            <a:pPr marL="0" lvl="1" algn="l" defTabSz="844550">
              <a:lnSpc>
                <a:spcPct val="90000"/>
              </a:lnSpc>
              <a:spcBef>
                <a:spcPct val="0"/>
              </a:spcBef>
              <a:spcAft>
                <a:spcPct val="15000"/>
              </a:spcAft>
            </a:pPr>
            <a:r>
              <a:rPr lang="en-US" sz="2400" kern="1200" dirty="0"/>
              <a:t>Have not updated General Plans since enactment </a:t>
            </a:r>
          </a:p>
        </p:txBody>
      </p:sp>
      <p:sp>
        <p:nvSpPr>
          <p:cNvPr id="18" name="Arrow: Pentagon 17">
            <a:extLst>
              <a:ext uri="{FF2B5EF4-FFF2-40B4-BE49-F238E27FC236}">
                <a16:creationId xmlns:a16="http://schemas.microsoft.com/office/drawing/2014/main" id="{0B9F72FD-19B8-4ED4-9E88-B762736EB064}"/>
              </a:ext>
            </a:extLst>
          </p:cNvPr>
          <p:cNvSpPr/>
          <p:nvPr/>
        </p:nvSpPr>
        <p:spPr>
          <a:xfrm>
            <a:off x="989011" y="5105402"/>
            <a:ext cx="1295400" cy="863817"/>
          </a:xfrm>
          <a:prstGeom prst="homePlate">
            <a:avLst>
              <a:gd name="adj" fmla="val 31320"/>
            </a:avLst>
          </a:prstGeom>
          <a:solidFill>
            <a:schemeClr val="bg2"/>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05998" tIns="124083" rIns="205998" bIns="124083" numCol="1" spcCol="1270" anchor="ctr" anchorCtr="0">
            <a:noAutofit/>
          </a:bodyPr>
          <a:lstStyle/>
          <a:p>
            <a:pPr marL="0" lvl="0" indent="0" algn="ctr" defTabSz="1911350">
              <a:lnSpc>
                <a:spcPct val="90000"/>
              </a:lnSpc>
              <a:spcBef>
                <a:spcPct val="0"/>
              </a:spcBef>
              <a:spcAft>
                <a:spcPct val="35000"/>
              </a:spcAft>
              <a:buNone/>
            </a:pPr>
            <a:r>
              <a:rPr lang="en-US" sz="4300" kern="1200" dirty="0"/>
              <a:t>1.</a:t>
            </a:r>
          </a:p>
        </p:txBody>
      </p:sp>
      <p:pic>
        <p:nvPicPr>
          <p:cNvPr id="3" name="Picture 2" descr="Michigan Aggregates Association - Home | Facebook">
            <a:extLst>
              <a:ext uri="{FF2B5EF4-FFF2-40B4-BE49-F238E27FC236}">
                <a16:creationId xmlns:a16="http://schemas.microsoft.com/office/drawing/2014/main" id="{3CAA40FC-A545-51F1-104D-D33439182D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8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1CAD-E3D8-C0F6-3141-644CCEB917DD}"/>
              </a:ext>
            </a:extLst>
          </p:cNvPr>
          <p:cNvSpPr>
            <a:spLocks noGrp="1"/>
          </p:cNvSpPr>
          <p:nvPr>
            <p:ph type="title"/>
          </p:nvPr>
        </p:nvSpPr>
        <p:spPr/>
        <p:txBody>
          <a:bodyPr/>
          <a:lstStyle/>
          <a:p>
            <a:r>
              <a:rPr lang="en-US" dirty="0"/>
              <a:t>USGS STATEMAP Program </a:t>
            </a:r>
          </a:p>
        </p:txBody>
      </p:sp>
      <p:sp>
        <p:nvSpPr>
          <p:cNvPr id="3" name="Content Placeholder 2">
            <a:extLst>
              <a:ext uri="{FF2B5EF4-FFF2-40B4-BE49-F238E27FC236}">
                <a16:creationId xmlns:a16="http://schemas.microsoft.com/office/drawing/2014/main" id="{30F020C9-6E92-93C0-4BDA-01BDB804CBA3}"/>
              </a:ext>
            </a:extLst>
          </p:cNvPr>
          <p:cNvSpPr>
            <a:spLocks noGrp="1"/>
          </p:cNvSpPr>
          <p:nvPr>
            <p:ph sz="half" idx="1"/>
          </p:nvPr>
        </p:nvSpPr>
        <p:spPr/>
        <p:txBody>
          <a:bodyPr>
            <a:normAutofit fontScale="77500" lnSpcReduction="20000"/>
          </a:bodyPr>
          <a:lstStyle/>
          <a:p>
            <a:r>
              <a:rPr lang="en-US" dirty="0"/>
              <a:t>Invested over $150 million in </a:t>
            </a:r>
            <a:r>
              <a:rPr lang="en-US" b="1" dirty="0">
                <a:solidFill>
                  <a:schemeClr val="bg2"/>
                </a:solidFill>
              </a:rPr>
              <a:t>matching money to complete critical geologic mapping projects </a:t>
            </a:r>
            <a:r>
              <a:rPr lang="en-US" dirty="0"/>
              <a:t>in U.S.</a:t>
            </a:r>
          </a:p>
          <a:p>
            <a:r>
              <a:rPr lang="en-US" dirty="0"/>
              <a:t>Cooperative agreements support State surveys in meeting their mapping priorities</a:t>
            </a:r>
          </a:p>
          <a:p>
            <a:r>
              <a:rPr lang="en-US" dirty="0"/>
              <a:t>Focus on areas of high significance for a variety of issues including land-use planning and </a:t>
            </a:r>
            <a:r>
              <a:rPr lang="en-US" b="1" dirty="0">
                <a:solidFill>
                  <a:schemeClr val="bg2"/>
                </a:solidFill>
              </a:rPr>
              <a:t>mineral, energy, and water resource development</a:t>
            </a:r>
          </a:p>
          <a:p>
            <a:r>
              <a:rPr lang="en-US" dirty="0"/>
              <a:t>Used in AZ to map aggregates in Phoenix and Tucson (pending) metropolitan areas</a:t>
            </a:r>
          </a:p>
          <a:p>
            <a:r>
              <a:rPr lang="en-US" dirty="0"/>
              <a:t>STATE Mapping Advisory Committees can include mining representatives 	</a:t>
            </a:r>
          </a:p>
        </p:txBody>
      </p:sp>
      <p:pic>
        <p:nvPicPr>
          <p:cNvPr id="6" name="Content Placeholder 5">
            <a:extLst>
              <a:ext uri="{FF2B5EF4-FFF2-40B4-BE49-F238E27FC236}">
                <a16:creationId xmlns:a16="http://schemas.microsoft.com/office/drawing/2014/main" id="{6251B945-E450-2F7D-CC97-D21CC7817901}"/>
              </a:ext>
            </a:extLst>
          </p:cNvPr>
          <p:cNvPicPr>
            <a:picLocks noGrp="1" noChangeAspect="1"/>
          </p:cNvPicPr>
          <p:nvPr>
            <p:ph sz="half" idx="2"/>
          </p:nvPr>
        </p:nvPicPr>
        <p:blipFill>
          <a:blip r:embed="rId2"/>
          <a:stretch>
            <a:fillRect/>
          </a:stretch>
        </p:blipFill>
        <p:spPr>
          <a:xfrm>
            <a:off x="7008812" y="2500312"/>
            <a:ext cx="4643438" cy="1857375"/>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3130537D-B671-CFC0-7FCD-A0C41E33EEDF}"/>
              </a:ext>
            </a:extLst>
          </p:cNvPr>
          <p:cNvSpPr>
            <a:spLocks noGrp="1"/>
          </p:cNvSpPr>
          <p:nvPr>
            <p:ph type="sldNum" sz="quarter" idx="12"/>
          </p:nvPr>
        </p:nvSpPr>
        <p:spPr/>
        <p:txBody>
          <a:bodyPr/>
          <a:lstStyle/>
          <a:p>
            <a:fld id="{1D97EE88-343E-4AED-AB47-DC2FB3AECFCB}" type="slidenum">
              <a:rPr lang="en-US" smtClean="0"/>
              <a:t>17</a:t>
            </a:fld>
            <a:endParaRPr lang="en-US"/>
          </a:p>
        </p:txBody>
      </p:sp>
      <p:pic>
        <p:nvPicPr>
          <p:cNvPr id="4" name="Picture 2" descr="Michigan Aggregates Association - Home | Facebook">
            <a:extLst>
              <a:ext uri="{FF2B5EF4-FFF2-40B4-BE49-F238E27FC236}">
                <a16:creationId xmlns:a16="http://schemas.microsoft.com/office/drawing/2014/main" id="{151B22E4-D3DA-3289-C6E2-EBAE67FA8E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07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3DE02-30F4-487D-A737-EBC1D15C140B}"/>
              </a:ext>
            </a:extLst>
          </p:cNvPr>
          <p:cNvSpPr>
            <a:spLocks noGrp="1"/>
          </p:cNvSpPr>
          <p:nvPr>
            <p:ph type="title"/>
          </p:nvPr>
        </p:nvSpPr>
        <p:spPr/>
        <p:txBody>
          <a:bodyPr/>
          <a:lstStyle/>
          <a:p>
            <a:r>
              <a:rPr lang="en-US" dirty="0"/>
              <a:t>Best-in-class compliance with APA highly correlative with AZGS Aggregate Resource Assessment</a:t>
            </a:r>
          </a:p>
        </p:txBody>
      </p:sp>
      <p:sp>
        <p:nvSpPr>
          <p:cNvPr id="3" name="Content Placeholder 2">
            <a:extLst>
              <a:ext uri="{FF2B5EF4-FFF2-40B4-BE49-F238E27FC236}">
                <a16:creationId xmlns:a16="http://schemas.microsoft.com/office/drawing/2014/main" id="{91658669-82CC-4C79-9BC5-0A70EA29841B}"/>
              </a:ext>
            </a:extLst>
          </p:cNvPr>
          <p:cNvSpPr>
            <a:spLocks noGrp="1"/>
          </p:cNvSpPr>
          <p:nvPr>
            <p:ph sz="half" idx="1"/>
          </p:nvPr>
        </p:nvSpPr>
        <p:spPr>
          <a:xfrm>
            <a:off x="609440" y="1752599"/>
            <a:ext cx="6627972" cy="4267201"/>
          </a:xfrm>
        </p:spPr>
        <p:txBody>
          <a:bodyPr>
            <a:normAutofit/>
          </a:bodyPr>
          <a:lstStyle/>
          <a:p>
            <a:r>
              <a:rPr lang="en-US" dirty="0"/>
              <a:t>STATEMAP product recommended by the AZGS Mapping Advisory Committee</a:t>
            </a:r>
          </a:p>
          <a:p>
            <a:r>
              <a:rPr lang="en-US" dirty="0"/>
              <a:t>Largely a compilation of existing mapping products with some field verification</a:t>
            </a:r>
          </a:p>
          <a:p>
            <a:r>
              <a:rPr lang="en-US" dirty="0"/>
              <a:t>Highly collaborative effort with rock products industry</a:t>
            </a:r>
          </a:p>
          <a:p>
            <a:r>
              <a:rPr lang="en-US" dirty="0"/>
              <a:t>Assisted planners by clearly identifying areas with proven aggregate resources</a:t>
            </a:r>
          </a:p>
        </p:txBody>
      </p:sp>
      <p:pic>
        <p:nvPicPr>
          <p:cNvPr id="6" name="Content Placeholder 5">
            <a:extLst>
              <a:ext uri="{FF2B5EF4-FFF2-40B4-BE49-F238E27FC236}">
                <a16:creationId xmlns:a16="http://schemas.microsoft.com/office/drawing/2014/main" id="{631EF67A-6271-4A02-AA8A-6354BF291258}"/>
              </a:ext>
            </a:extLst>
          </p:cNvPr>
          <p:cNvPicPr>
            <a:picLocks noGrp="1" noChangeAspect="1"/>
          </p:cNvPicPr>
          <p:nvPr>
            <p:ph sz="half" idx="2"/>
          </p:nvPr>
        </p:nvPicPr>
        <p:blipFill>
          <a:blip r:embed="rId2"/>
          <a:stretch>
            <a:fillRect/>
          </a:stretch>
        </p:blipFill>
        <p:spPr>
          <a:xfrm>
            <a:off x="7542212" y="1752600"/>
            <a:ext cx="3544557" cy="403860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59C5C5F-044C-405A-96AB-5838BB708743}"/>
              </a:ext>
            </a:extLst>
          </p:cNvPr>
          <p:cNvSpPr>
            <a:spLocks noGrp="1"/>
          </p:cNvSpPr>
          <p:nvPr>
            <p:ph type="sldNum" sz="quarter" idx="12"/>
          </p:nvPr>
        </p:nvSpPr>
        <p:spPr/>
        <p:txBody>
          <a:bodyPr/>
          <a:lstStyle/>
          <a:p>
            <a:fld id="{1D97EE88-343E-4AED-AB47-DC2FB3AECFCB}" type="slidenum">
              <a:rPr lang="en-US" smtClean="0"/>
              <a:pPr/>
              <a:t>18</a:t>
            </a:fld>
            <a:endParaRPr lang="en-US"/>
          </a:p>
        </p:txBody>
      </p:sp>
      <p:pic>
        <p:nvPicPr>
          <p:cNvPr id="4" name="Picture 2" descr="Michigan Aggregates Association - Home | Facebook">
            <a:extLst>
              <a:ext uri="{FF2B5EF4-FFF2-40B4-BE49-F238E27FC236}">
                <a16:creationId xmlns:a16="http://schemas.microsoft.com/office/drawing/2014/main" id="{B31DD03B-59E9-56D6-9AA7-B22D444163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42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B461-91A6-4A73-8C3B-74ACD8B2DDF3}"/>
              </a:ext>
            </a:extLst>
          </p:cNvPr>
          <p:cNvSpPr>
            <a:spLocks noGrp="1"/>
          </p:cNvSpPr>
          <p:nvPr>
            <p:ph type="title"/>
          </p:nvPr>
        </p:nvSpPr>
        <p:spPr/>
        <p:txBody>
          <a:bodyPr/>
          <a:lstStyle/>
          <a:p>
            <a:r>
              <a:rPr lang="en-US" dirty="0"/>
              <a:t>ARPA amends APA in 2019 to improve General Plan compliance with the assistance of AZGS</a:t>
            </a:r>
          </a:p>
        </p:txBody>
      </p:sp>
      <p:sp>
        <p:nvSpPr>
          <p:cNvPr id="3" name="Content Placeholder 2">
            <a:extLst>
              <a:ext uri="{FF2B5EF4-FFF2-40B4-BE49-F238E27FC236}">
                <a16:creationId xmlns:a16="http://schemas.microsoft.com/office/drawing/2014/main" id="{94127C5B-D4C7-46AA-BCA7-7ADF3BDEA4CD}"/>
              </a:ext>
            </a:extLst>
          </p:cNvPr>
          <p:cNvSpPr>
            <a:spLocks noGrp="1"/>
          </p:cNvSpPr>
          <p:nvPr>
            <p:ph sz="half" idx="1"/>
          </p:nvPr>
        </p:nvSpPr>
        <p:spPr>
          <a:xfrm>
            <a:off x="609440" y="1524001"/>
            <a:ext cx="5637371" cy="4495800"/>
          </a:xfrm>
        </p:spPr>
        <p:txBody>
          <a:bodyPr>
            <a:normAutofit/>
          </a:bodyPr>
          <a:lstStyle/>
          <a:p>
            <a:r>
              <a:rPr lang="en-US" dirty="0"/>
              <a:t>H2453 amends APA and GSA to include the identification of active mines in planning areas</a:t>
            </a:r>
          </a:p>
          <a:p>
            <a:r>
              <a:rPr lang="en-US" dirty="0"/>
              <a:t>Passed unanimously in both House and Senate</a:t>
            </a:r>
          </a:p>
          <a:p>
            <a:r>
              <a:rPr lang="en-US" dirty="0"/>
              <a:t>Makes it more difficult to use lack of mapping to ignore APA requirements </a:t>
            </a:r>
          </a:p>
          <a:p>
            <a:r>
              <a:rPr lang="en-US" dirty="0"/>
              <a:t>AZGS will compile and maintain free database of active mines in Arizona</a:t>
            </a:r>
          </a:p>
        </p:txBody>
      </p:sp>
      <p:sp>
        <p:nvSpPr>
          <p:cNvPr id="5" name="Slide Number Placeholder 4">
            <a:extLst>
              <a:ext uri="{FF2B5EF4-FFF2-40B4-BE49-F238E27FC236}">
                <a16:creationId xmlns:a16="http://schemas.microsoft.com/office/drawing/2014/main" id="{1B1B8F93-50DD-4B3B-867C-36A47DDB4380}"/>
              </a:ext>
            </a:extLst>
          </p:cNvPr>
          <p:cNvSpPr>
            <a:spLocks noGrp="1"/>
          </p:cNvSpPr>
          <p:nvPr>
            <p:ph type="sldNum" sz="quarter" idx="12"/>
          </p:nvPr>
        </p:nvSpPr>
        <p:spPr/>
        <p:txBody>
          <a:bodyPr/>
          <a:lstStyle/>
          <a:p>
            <a:fld id="{1D97EE88-343E-4AED-AB47-DC2FB3AECFCB}" type="slidenum">
              <a:rPr lang="en-US" smtClean="0"/>
              <a:pPr/>
              <a:t>19</a:t>
            </a:fld>
            <a:endParaRPr lang="en-US"/>
          </a:p>
        </p:txBody>
      </p:sp>
      <p:pic>
        <p:nvPicPr>
          <p:cNvPr id="4" name="Picture 3">
            <a:extLst>
              <a:ext uri="{FF2B5EF4-FFF2-40B4-BE49-F238E27FC236}">
                <a16:creationId xmlns:a16="http://schemas.microsoft.com/office/drawing/2014/main" id="{8A071ACB-5A03-D86B-71CE-755EA033BAAF}"/>
              </a:ext>
            </a:extLst>
          </p:cNvPr>
          <p:cNvPicPr>
            <a:picLocks noChangeAspect="1"/>
          </p:cNvPicPr>
          <p:nvPr/>
        </p:nvPicPr>
        <p:blipFill>
          <a:blip r:embed="rId2"/>
          <a:stretch>
            <a:fillRect/>
          </a:stretch>
        </p:blipFill>
        <p:spPr>
          <a:xfrm>
            <a:off x="6704012" y="1323703"/>
            <a:ext cx="5035732" cy="5090601"/>
          </a:xfrm>
          <a:prstGeom prst="rect">
            <a:avLst/>
          </a:prstGeom>
        </p:spPr>
      </p:pic>
      <p:pic>
        <p:nvPicPr>
          <p:cNvPr id="6" name="Picture 2" descr="Michigan Aggregates Association - Home | Facebook">
            <a:extLst>
              <a:ext uri="{FF2B5EF4-FFF2-40B4-BE49-F238E27FC236}">
                <a16:creationId xmlns:a16="http://schemas.microsoft.com/office/drawing/2014/main" id="{E8A1E7EA-3F03-6AA1-A106-BB3698BD0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74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82F5-1F9B-B96D-24F0-C121A97ECD65}"/>
              </a:ext>
            </a:extLst>
          </p:cNvPr>
          <p:cNvSpPr>
            <a:spLocks noGrp="1"/>
          </p:cNvSpPr>
          <p:nvPr>
            <p:ph type="title"/>
          </p:nvPr>
        </p:nvSpPr>
        <p:spPr/>
        <p:txBody>
          <a:bodyPr/>
          <a:lstStyle/>
          <a:p>
            <a:r>
              <a:rPr lang="en-US" dirty="0"/>
              <a:t>Topics for today's discussion</a:t>
            </a:r>
          </a:p>
        </p:txBody>
      </p:sp>
      <p:sp>
        <p:nvSpPr>
          <p:cNvPr id="3" name="Content Placeholder 2">
            <a:extLst>
              <a:ext uri="{FF2B5EF4-FFF2-40B4-BE49-F238E27FC236}">
                <a16:creationId xmlns:a16="http://schemas.microsoft.com/office/drawing/2014/main" id="{80C79472-4031-A9D3-A322-E62DE5C6B088}"/>
              </a:ext>
            </a:extLst>
          </p:cNvPr>
          <p:cNvSpPr>
            <a:spLocks noGrp="1"/>
          </p:cNvSpPr>
          <p:nvPr>
            <p:ph sz="half" idx="1"/>
          </p:nvPr>
        </p:nvSpPr>
        <p:spPr>
          <a:xfrm>
            <a:off x="609440" y="1524001"/>
            <a:ext cx="5865971" cy="4495800"/>
          </a:xfrm>
        </p:spPr>
        <p:txBody>
          <a:bodyPr/>
          <a:lstStyle/>
          <a:p>
            <a:r>
              <a:rPr lang="en-US" dirty="0"/>
              <a:t>What is sterilization and how is it happening?</a:t>
            </a:r>
          </a:p>
          <a:p>
            <a:r>
              <a:rPr lang="en-US" dirty="0"/>
              <a:t>What are the tools available to combat sterilization?</a:t>
            </a:r>
          </a:p>
          <a:p>
            <a:r>
              <a:rPr lang="en-US" dirty="0"/>
              <a:t>Recent success stories and how can they be locally adapted?</a:t>
            </a:r>
          </a:p>
          <a:p>
            <a:r>
              <a:rPr lang="en-US" dirty="0"/>
              <a:t>Should we be optimistic about the future?</a:t>
            </a:r>
          </a:p>
          <a:p>
            <a:endParaRPr lang="en-US" dirty="0"/>
          </a:p>
        </p:txBody>
      </p:sp>
      <p:sp>
        <p:nvSpPr>
          <p:cNvPr id="5" name="Slide Number Placeholder 4">
            <a:extLst>
              <a:ext uri="{FF2B5EF4-FFF2-40B4-BE49-F238E27FC236}">
                <a16:creationId xmlns:a16="http://schemas.microsoft.com/office/drawing/2014/main" id="{CCEA021B-0C8F-7FD4-6775-ABFBA48A5019}"/>
              </a:ext>
            </a:extLst>
          </p:cNvPr>
          <p:cNvSpPr>
            <a:spLocks noGrp="1"/>
          </p:cNvSpPr>
          <p:nvPr>
            <p:ph type="sldNum" sz="quarter" idx="12"/>
          </p:nvPr>
        </p:nvSpPr>
        <p:spPr/>
        <p:txBody>
          <a:bodyPr/>
          <a:lstStyle/>
          <a:p>
            <a:fld id="{1D97EE88-343E-4AED-AB47-DC2FB3AECFCB}" type="slidenum">
              <a:rPr lang="en-US" smtClean="0"/>
              <a:t>2</a:t>
            </a:fld>
            <a:endParaRPr lang="en-US"/>
          </a:p>
        </p:txBody>
      </p:sp>
      <p:pic>
        <p:nvPicPr>
          <p:cNvPr id="7" name="Picture 6">
            <a:extLst>
              <a:ext uri="{FF2B5EF4-FFF2-40B4-BE49-F238E27FC236}">
                <a16:creationId xmlns:a16="http://schemas.microsoft.com/office/drawing/2014/main" id="{A74BAD6E-DE3B-1E03-B65A-DCDD17989781}"/>
              </a:ext>
            </a:extLst>
          </p:cNvPr>
          <p:cNvPicPr>
            <a:picLocks noChangeAspect="1"/>
          </p:cNvPicPr>
          <p:nvPr/>
        </p:nvPicPr>
        <p:blipFill>
          <a:blip r:embed="rId2"/>
          <a:stretch>
            <a:fillRect/>
          </a:stretch>
        </p:blipFill>
        <p:spPr>
          <a:xfrm>
            <a:off x="7999412" y="1295400"/>
            <a:ext cx="2359356" cy="4468755"/>
          </a:xfrm>
          <a:prstGeom prst="rect">
            <a:avLst/>
          </a:prstGeom>
          <a:ln>
            <a:noFill/>
          </a:ln>
          <a:effectLst>
            <a:outerShdw blurRad="292100" dist="139700" dir="2700000" algn="tl" rotWithShape="0">
              <a:srgbClr val="333333">
                <a:alpha val="65000"/>
              </a:srgbClr>
            </a:outerShdw>
          </a:effectLst>
        </p:spPr>
      </p:pic>
      <p:pic>
        <p:nvPicPr>
          <p:cNvPr id="2050" name="Picture 2" descr="Michigan Aggregates Association - Home | Facebook">
            <a:extLst>
              <a:ext uri="{FF2B5EF4-FFF2-40B4-BE49-F238E27FC236}">
                <a16:creationId xmlns:a16="http://schemas.microsoft.com/office/drawing/2014/main" id="{96D3ADE2-0A88-9C0D-97A2-B9B0CD95D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22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61A1-CC24-490B-8DF2-CBF78C42E71B}"/>
              </a:ext>
            </a:extLst>
          </p:cNvPr>
          <p:cNvSpPr>
            <a:spLocks noGrp="1"/>
          </p:cNvSpPr>
          <p:nvPr>
            <p:ph type="title"/>
          </p:nvPr>
        </p:nvSpPr>
        <p:spPr/>
        <p:txBody>
          <a:bodyPr/>
          <a:lstStyle/>
          <a:p>
            <a:r>
              <a:rPr lang="en-US" dirty="0"/>
              <a:t>Best practices: City of Avondale </a:t>
            </a:r>
          </a:p>
        </p:txBody>
      </p:sp>
      <p:sp>
        <p:nvSpPr>
          <p:cNvPr id="3" name="Content Placeholder 2">
            <a:extLst>
              <a:ext uri="{FF2B5EF4-FFF2-40B4-BE49-F238E27FC236}">
                <a16:creationId xmlns:a16="http://schemas.microsoft.com/office/drawing/2014/main" id="{62FDD46E-D220-4D61-A4DC-FCE5907C1D68}"/>
              </a:ext>
            </a:extLst>
          </p:cNvPr>
          <p:cNvSpPr>
            <a:spLocks noGrp="1"/>
          </p:cNvSpPr>
          <p:nvPr>
            <p:ph sz="half" idx="1"/>
          </p:nvPr>
        </p:nvSpPr>
        <p:spPr>
          <a:xfrm>
            <a:off x="609440" y="1524001"/>
            <a:ext cx="7313771" cy="4495800"/>
          </a:xfrm>
        </p:spPr>
        <p:txBody>
          <a:bodyPr>
            <a:noAutofit/>
          </a:bodyPr>
          <a:lstStyle/>
          <a:p>
            <a:r>
              <a:rPr lang="en-US" sz="2200" dirty="0"/>
              <a:t>Identified current aggregate operations </a:t>
            </a:r>
            <a:r>
              <a:rPr lang="en-US" sz="2200" b="1" dirty="0">
                <a:solidFill>
                  <a:schemeClr val="bg2"/>
                </a:solidFill>
              </a:rPr>
              <a:t>from ASMI database</a:t>
            </a:r>
            <a:r>
              <a:rPr lang="en-US" sz="2200" dirty="0"/>
              <a:t>, general areas with the potential for future aggregate development, and described active mines in Land Use Element text. </a:t>
            </a:r>
          </a:p>
          <a:p>
            <a:r>
              <a:rPr lang="en-US" sz="2200" dirty="0"/>
              <a:t>The owners of potential aggregate resources may apply for the Special Use District (SUD) Overlay with </a:t>
            </a:r>
            <a:r>
              <a:rPr lang="en-US" sz="2200" b="1" dirty="0">
                <a:solidFill>
                  <a:schemeClr val="bg2"/>
                </a:solidFill>
              </a:rPr>
              <a:t>no guarantee that approval of aggregate mining facilities through the SUD will be granted</a:t>
            </a:r>
            <a:r>
              <a:rPr lang="en-US" sz="2200" dirty="0"/>
              <a:t>. </a:t>
            </a:r>
          </a:p>
          <a:p>
            <a:r>
              <a:rPr lang="en-US" sz="2200" dirty="0"/>
              <a:t>For future aggregate sites, the City will work proactively with the ASMI, the property owners, and the operators to develop their operation and reclamation plans that minimizes undesirable land-use conflicts and maximizes the post-mining land use.</a:t>
            </a:r>
          </a:p>
        </p:txBody>
      </p:sp>
      <p:pic>
        <p:nvPicPr>
          <p:cNvPr id="7" name="Content Placeholder 6" descr="A picture containing clipart&#10;&#10;Description generated with very high confidence">
            <a:extLst>
              <a:ext uri="{FF2B5EF4-FFF2-40B4-BE49-F238E27FC236}">
                <a16:creationId xmlns:a16="http://schemas.microsoft.com/office/drawing/2014/main" id="{4C9D0032-C02F-4B20-BCBC-0CB76F8686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609012" y="2928531"/>
            <a:ext cx="2967355" cy="1171981"/>
          </a:xfrm>
        </p:spPr>
      </p:pic>
      <p:sp>
        <p:nvSpPr>
          <p:cNvPr id="5" name="Slide Number Placeholder 4">
            <a:extLst>
              <a:ext uri="{FF2B5EF4-FFF2-40B4-BE49-F238E27FC236}">
                <a16:creationId xmlns:a16="http://schemas.microsoft.com/office/drawing/2014/main" id="{102092AD-14A4-49A2-BF2D-C1D447A447D2}"/>
              </a:ext>
            </a:extLst>
          </p:cNvPr>
          <p:cNvSpPr>
            <a:spLocks noGrp="1"/>
          </p:cNvSpPr>
          <p:nvPr>
            <p:ph type="sldNum" sz="quarter" idx="12"/>
          </p:nvPr>
        </p:nvSpPr>
        <p:spPr/>
        <p:txBody>
          <a:bodyPr/>
          <a:lstStyle/>
          <a:p>
            <a:fld id="{1D97EE88-343E-4AED-AB47-DC2FB3AECFCB}" type="slidenum">
              <a:rPr lang="en-US" smtClean="0"/>
              <a:pPr/>
              <a:t>20</a:t>
            </a:fld>
            <a:endParaRPr lang="en-US"/>
          </a:p>
        </p:txBody>
      </p:sp>
      <p:pic>
        <p:nvPicPr>
          <p:cNvPr id="4" name="Picture 2" descr="Michigan Aggregates Association - Home | Facebook">
            <a:extLst>
              <a:ext uri="{FF2B5EF4-FFF2-40B4-BE49-F238E27FC236}">
                <a16:creationId xmlns:a16="http://schemas.microsoft.com/office/drawing/2014/main" id="{EE13A849-B3FF-F891-C7D6-8A9CF984A3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300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561A1-CC24-490B-8DF2-CBF78C42E71B}"/>
              </a:ext>
            </a:extLst>
          </p:cNvPr>
          <p:cNvSpPr>
            <a:spLocks noGrp="1"/>
          </p:cNvSpPr>
          <p:nvPr>
            <p:ph type="title"/>
          </p:nvPr>
        </p:nvSpPr>
        <p:spPr/>
        <p:txBody>
          <a:bodyPr/>
          <a:lstStyle/>
          <a:p>
            <a:r>
              <a:rPr lang="en-US" dirty="0"/>
              <a:t>Best practices: City of Goodyear</a:t>
            </a:r>
          </a:p>
        </p:txBody>
      </p:sp>
      <p:sp>
        <p:nvSpPr>
          <p:cNvPr id="3" name="Content Placeholder 2">
            <a:extLst>
              <a:ext uri="{FF2B5EF4-FFF2-40B4-BE49-F238E27FC236}">
                <a16:creationId xmlns:a16="http://schemas.microsoft.com/office/drawing/2014/main" id="{62FDD46E-D220-4D61-A4DC-FCE5907C1D68}"/>
              </a:ext>
            </a:extLst>
          </p:cNvPr>
          <p:cNvSpPr>
            <a:spLocks noGrp="1"/>
          </p:cNvSpPr>
          <p:nvPr>
            <p:ph idx="1"/>
          </p:nvPr>
        </p:nvSpPr>
        <p:spPr>
          <a:xfrm>
            <a:off x="609441" y="1524000"/>
            <a:ext cx="7237571" cy="4495800"/>
          </a:xfrm>
        </p:spPr>
        <p:txBody>
          <a:bodyPr>
            <a:noAutofit/>
          </a:bodyPr>
          <a:lstStyle/>
          <a:p>
            <a:pPr>
              <a:spcBef>
                <a:spcPts val="600"/>
              </a:spcBef>
            </a:pPr>
            <a:r>
              <a:rPr lang="en-US" sz="2200" dirty="0"/>
              <a:t>Created an </a:t>
            </a:r>
            <a:r>
              <a:rPr lang="en-US" sz="2200" b="1" dirty="0">
                <a:solidFill>
                  <a:schemeClr val="bg2"/>
                </a:solidFill>
              </a:rPr>
              <a:t>Aggregate Mining Overlay </a:t>
            </a:r>
            <a:r>
              <a:rPr lang="en-US" sz="2200" dirty="0"/>
              <a:t>that denotes sources of aggregates and identifies general areas with the potential for future aggregate development.</a:t>
            </a:r>
          </a:p>
          <a:p>
            <a:pPr>
              <a:spcBef>
                <a:spcPts val="600"/>
              </a:spcBef>
            </a:pPr>
            <a:r>
              <a:rPr lang="en-US" sz="2200" dirty="0"/>
              <a:t>The purpose is to disclose to adjoining owners the presence of this resource and the potential for development.</a:t>
            </a:r>
          </a:p>
          <a:p>
            <a:pPr>
              <a:spcBef>
                <a:spcPts val="600"/>
              </a:spcBef>
            </a:pPr>
            <a:r>
              <a:rPr lang="en-US" sz="2200" dirty="0"/>
              <a:t>Identification of these areas does not mean that they may be developed as aggregate mining operations by right. </a:t>
            </a:r>
            <a:r>
              <a:rPr lang="en-US" sz="2200" b="1" dirty="0">
                <a:solidFill>
                  <a:schemeClr val="bg2"/>
                </a:solidFill>
              </a:rPr>
              <a:t>The property must obtain the proper zoning, permits, and other required permissions.</a:t>
            </a:r>
          </a:p>
          <a:p>
            <a:pPr>
              <a:spcBef>
                <a:spcPts val="600"/>
              </a:spcBef>
            </a:pPr>
            <a:r>
              <a:rPr lang="en-US" sz="2200" dirty="0"/>
              <a:t>Transportation of materials through the City are restricted to truck routes and may be further limited to protect existing uses. </a:t>
            </a:r>
          </a:p>
        </p:txBody>
      </p:sp>
      <p:sp>
        <p:nvSpPr>
          <p:cNvPr id="5" name="Slide Number Placeholder 4">
            <a:extLst>
              <a:ext uri="{FF2B5EF4-FFF2-40B4-BE49-F238E27FC236}">
                <a16:creationId xmlns:a16="http://schemas.microsoft.com/office/drawing/2014/main" id="{102092AD-14A4-49A2-BF2D-C1D447A447D2}"/>
              </a:ext>
            </a:extLst>
          </p:cNvPr>
          <p:cNvSpPr>
            <a:spLocks noGrp="1"/>
          </p:cNvSpPr>
          <p:nvPr>
            <p:ph type="sldNum" sz="quarter" idx="12"/>
          </p:nvPr>
        </p:nvSpPr>
        <p:spPr/>
        <p:txBody>
          <a:bodyPr/>
          <a:lstStyle/>
          <a:p>
            <a:fld id="{1D97EE88-343E-4AED-AB47-DC2FB3AECFCB}" type="slidenum">
              <a:rPr lang="en-US" smtClean="0"/>
              <a:pPr/>
              <a:t>21</a:t>
            </a:fld>
            <a:endParaRPr lang="en-US"/>
          </a:p>
        </p:txBody>
      </p:sp>
      <p:grpSp>
        <p:nvGrpSpPr>
          <p:cNvPr id="12" name="Group 11">
            <a:extLst>
              <a:ext uri="{FF2B5EF4-FFF2-40B4-BE49-F238E27FC236}">
                <a16:creationId xmlns:a16="http://schemas.microsoft.com/office/drawing/2014/main" id="{52BBA634-C879-40FC-ACDE-352126512893}"/>
              </a:ext>
            </a:extLst>
          </p:cNvPr>
          <p:cNvGrpSpPr/>
          <p:nvPr/>
        </p:nvGrpSpPr>
        <p:grpSpPr>
          <a:xfrm>
            <a:off x="7999412" y="609600"/>
            <a:ext cx="3717900" cy="5355403"/>
            <a:chOff x="6932612" y="304800"/>
            <a:chExt cx="4088204" cy="5888803"/>
          </a:xfrm>
        </p:grpSpPr>
        <p:pic>
          <p:nvPicPr>
            <p:cNvPr id="4" name="Picture 3">
              <a:extLst>
                <a:ext uri="{FF2B5EF4-FFF2-40B4-BE49-F238E27FC236}">
                  <a16:creationId xmlns:a16="http://schemas.microsoft.com/office/drawing/2014/main" id="{5340DE2F-3758-48DD-BF28-939221045C56}"/>
                </a:ext>
              </a:extLst>
            </p:cNvPr>
            <p:cNvPicPr>
              <a:picLocks noChangeAspect="1"/>
            </p:cNvPicPr>
            <p:nvPr/>
          </p:nvPicPr>
          <p:blipFill>
            <a:blip r:embed="rId2"/>
            <a:stretch>
              <a:fillRect/>
            </a:stretch>
          </p:blipFill>
          <p:spPr>
            <a:xfrm>
              <a:off x="6932612" y="304800"/>
              <a:ext cx="4088204" cy="5888803"/>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6ED55E45-1D01-42C1-BB19-6747712224C0}"/>
                </a:ext>
              </a:extLst>
            </p:cNvPr>
            <p:cNvSpPr/>
            <p:nvPr/>
          </p:nvSpPr>
          <p:spPr>
            <a:xfrm>
              <a:off x="7466012" y="1534887"/>
              <a:ext cx="1981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EC60B82-A391-4B97-A2E6-2BBA7DBCCB7F}"/>
                </a:ext>
              </a:extLst>
            </p:cNvPr>
            <p:cNvSpPr/>
            <p:nvPr/>
          </p:nvSpPr>
          <p:spPr>
            <a:xfrm>
              <a:off x="9371011" y="1676400"/>
              <a:ext cx="1066801"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descr="Michigan Aggregates Association - Home | Facebook">
            <a:extLst>
              <a:ext uri="{FF2B5EF4-FFF2-40B4-BE49-F238E27FC236}">
                <a16:creationId xmlns:a16="http://schemas.microsoft.com/office/drawing/2014/main" id="{3D08E746-AA88-EBD7-0C73-1EA306AB44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442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E28C-3363-4BBB-9A5E-07DEDC62A321}"/>
              </a:ext>
            </a:extLst>
          </p:cNvPr>
          <p:cNvSpPr>
            <a:spLocks noGrp="1"/>
          </p:cNvSpPr>
          <p:nvPr>
            <p:ph type="title"/>
          </p:nvPr>
        </p:nvSpPr>
        <p:spPr/>
        <p:txBody>
          <a:bodyPr/>
          <a:lstStyle/>
          <a:p>
            <a:r>
              <a:rPr lang="en-US" dirty="0"/>
              <a:t>Best practices: City of Phoenix </a:t>
            </a:r>
          </a:p>
        </p:txBody>
      </p:sp>
      <p:sp>
        <p:nvSpPr>
          <p:cNvPr id="6" name="Content Placeholder 5">
            <a:extLst>
              <a:ext uri="{FF2B5EF4-FFF2-40B4-BE49-F238E27FC236}">
                <a16:creationId xmlns:a16="http://schemas.microsoft.com/office/drawing/2014/main" id="{564D3733-281C-4DA6-8B45-90496A3C0679}"/>
              </a:ext>
            </a:extLst>
          </p:cNvPr>
          <p:cNvSpPr>
            <a:spLocks noGrp="1"/>
          </p:cNvSpPr>
          <p:nvPr>
            <p:ph sz="half" idx="1"/>
          </p:nvPr>
        </p:nvSpPr>
        <p:spPr>
          <a:xfrm>
            <a:off x="647605" y="1295400"/>
            <a:ext cx="7150972" cy="4815839"/>
          </a:xfrm>
        </p:spPr>
        <p:txBody>
          <a:bodyPr>
            <a:noAutofit/>
          </a:bodyPr>
          <a:lstStyle/>
          <a:p>
            <a:pPr marL="0" indent="0">
              <a:spcBef>
                <a:spcPts val="600"/>
              </a:spcBef>
              <a:buNone/>
            </a:pPr>
            <a:r>
              <a:rPr lang="en-US" b="1" dirty="0"/>
              <a:t>GOAL:  </a:t>
            </a:r>
          </a:p>
          <a:p>
            <a:pPr marL="0" indent="0">
              <a:spcBef>
                <a:spcPts val="600"/>
              </a:spcBef>
              <a:buNone/>
            </a:pPr>
            <a:r>
              <a:rPr lang="en-US" sz="1800" dirty="0"/>
              <a:t>To provide equal protection for residential development and </a:t>
            </a:r>
            <a:br>
              <a:rPr lang="en-US" sz="1800" dirty="0"/>
            </a:br>
            <a:r>
              <a:rPr lang="en-US" sz="1800" dirty="0"/>
              <a:t>aggregate mining operations by promoting compatible land </a:t>
            </a:r>
            <a:br>
              <a:rPr lang="en-US" sz="1800" dirty="0"/>
            </a:br>
            <a:r>
              <a:rPr lang="en-US" sz="1800" dirty="0"/>
              <a:t>uses near existing or planned aggregate and mineral mining operations.</a:t>
            </a:r>
          </a:p>
          <a:p>
            <a:pPr marL="0" indent="0">
              <a:spcBef>
                <a:spcPts val="600"/>
              </a:spcBef>
              <a:buNone/>
            </a:pPr>
            <a:r>
              <a:rPr lang="en-US" b="1" dirty="0"/>
              <a:t>POLICIES:</a:t>
            </a:r>
          </a:p>
          <a:p>
            <a:pPr>
              <a:spcBef>
                <a:spcPts val="600"/>
              </a:spcBef>
            </a:pPr>
            <a:r>
              <a:rPr lang="en-US" sz="1800" b="1" dirty="0">
                <a:solidFill>
                  <a:schemeClr val="bg2"/>
                </a:solidFill>
              </a:rPr>
              <a:t>Discourage new residential </a:t>
            </a:r>
            <a:r>
              <a:rPr lang="en-US" sz="1800" dirty="0"/>
              <a:t>zoning where future residences </a:t>
            </a:r>
            <a:br>
              <a:rPr lang="en-US" sz="1800" dirty="0"/>
            </a:br>
            <a:r>
              <a:rPr lang="en-US" sz="1800" dirty="0"/>
              <a:t>would be adjacent to an existing or planned aggregate/mineral </a:t>
            </a:r>
            <a:br>
              <a:rPr lang="en-US" sz="1800" dirty="0"/>
            </a:br>
            <a:r>
              <a:rPr lang="en-US" sz="1800" dirty="0"/>
              <a:t>mining operation.</a:t>
            </a:r>
          </a:p>
          <a:p>
            <a:pPr>
              <a:spcBef>
                <a:spcPts val="600"/>
              </a:spcBef>
            </a:pPr>
            <a:r>
              <a:rPr lang="en-US" sz="1800" b="1" dirty="0">
                <a:solidFill>
                  <a:schemeClr val="bg2"/>
                </a:solidFill>
              </a:rPr>
              <a:t>Discourage new mining operations</a:t>
            </a:r>
            <a:r>
              <a:rPr lang="en-US" sz="1800" dirty="0">
                <a:solidFill>
                  <a:srgbClr val="FF0000"/>
                </a:solidFill>
              </a:rPr>
              <a:t> </a:t>
            </a:r>
            <a:r>
              <a:rPr lang="en-US" sz="1800" dirty="0"/>
              <a:t>adjacent to or in close proximity to </a:t>
            </a:r>
            <a:br>
              <a:rPr lang="en-US" sz="1800" dirty="0"/>
            </a:br>
            <a:r>
              <a:rPr lang="en-US" sz="1800" dirty="0"/>
              <a:t>existing residential development, schools, or existing or planned city </a:t>
            </a:r>
            <a:br>
              <a:rPr lang="en-US" sz="1800" dirty="0"/>
            </a:br>
            <a:r>
              <a:rPr lang="en-US" sz="1800" dirty="0"/>
              <a:t>recreation areas.</a:t>
            </a:r>
          </a:p>
          <a:p>
            <a:pPr>
              <a:spcBef>
                <a:spcPts val="600"/>
              </a:spcBef>
            </a:pPr>
            <a:r>
              <a:rPr lang="en-US" sz="1800" dirty="0"/>
              <a:t>Promote non-residential development such as business parks and </a:t>
            </a:r>
            <a:br>
              <a:rPr lang="en-US" sz="1800" dirty="0"/>
            </a:br>
            <a:r>
              <a:rPr lang="en-US" sz="1800" dirty="0"/>
              <a:t>industrial uses adjacent to existing mining operations.</a:t>
            </a:r>
          </a:p>
          <a:p>
            <a:pPr>
              <a:spcBef>
                <a:spcPts val="600"/>
              </a:spcBef>
            </a:pPr>
            <a:r>
              <a:rPr lang="en-US" sz="1800" dirty="0"/>
              <a:t>Update the General Plan to recognize existing mining </a:t>
            </a:r>
            <a:br>
              <a:rPr lang="en-US" sz="1800" dirty="0"/>
            </a:br>
            <a:r>
              <a:rPr lang="en-US" sz="1800" dirty="0"/>
              <a:t>sites and as needed when new potential mining sites are identiﬁed.</a:t>
            </a:r>
          </a:p>
        </p:txBody>
      </p:sp>
      <p:sp>
        <p:nvSpPr>
          <p:cNvPr id="5" name="Slide Number Placeholder 4">
            <a:extLst>
              <a:ext uri="{FF2B5EF4-FFF2-40B4-BE49-F238E27FC236}">
                <a16:creationId xmlns:a16="http://schemas.microsoft.com/office/drawing/2014/main" id="{E406F08D-DAAD-43B5-B84E-41D7FBECE43D}"/>
              </a:ext>
            </a:extLst>
          </p:cNvPr>
          <p:cNvSpPr>
            <a:spLocks noGrp="1"/>
          </p:cNvSpPr>
          <p:nvPr>
            <p:ph type="sldNum" sz="quarter" idx="12"/>
          </p:nvPr>
        </p:nvSpPr>
        <p:spPr/>
        <p:txBody>
          <a:bodyPr/>
          <a:lstStyle/>
          <a:p>
            <a:fld id="{1D97EE88-343E-4AED-AB47-DC2FB3AECFCB}" type="slidenum">
              <a:rPr lang="en-US" smtClean="0"/>
              <a:pPr/>
              <a:t>22</a:t>
            </a:fld>
            <a:endParaRPr lang="en-US"/>
          </a:p>
        </p:txBody>
      </p:sp>
      <p:pic>
        <p:nvPicPr>
          <p:cNvPr id="14" name="Content Placeholder 13">
            <a:extLst>
              <a:ext uri="{FF2B5EF4-FFF2-40B4-BE49-F238E27FC236}">
                <a16:creationId xmlns:a16="http://schemas.microsoft.com/office/drawing/2014/main" id="{1AE49107-DE8A-4C52-98AF-76360A45E2B9}"/>
              </a:ext>
            </a:extLst>
          </p:cNvPr>
          <p:cNvPicPr>
            <a:picLocks noGrp="1" noChangeAspect="1"/>
          </p:cNvPicPr>
          <p:nvPr>
            <p:ph sz="half" idx="2"/>
          </p:nvPr>
        </p:nvPicPr>
        <p:blipFill>
          <a:blip r:embed="rId2"/>
          <a:stretch>
            <a:fillRect/>
          </a:stretch>
        </p:blipFill>
        <p:spPr>
          <a:xfrm>
            <a:off x="7794624" y="1098156"/>
            <a:ext cx="4418013" cy="2356244"/>
          </a:xfrm>
          <a:prstGeom prst="rect">
            <a:avLst/>
          </a:prstGeom>
          <a:effectLst/>
        </p:spPr>
      </p:pic>
      <p:sp>
        <p:nvSpPr>
          <p:cNvPr id="13" name="Content Placeholder 7">
            <a:extLst>
              <a:ext uri="{FF2B5EF4-FFF2-40B4-BE49-F238E27FC236}">
                <a16:creationId xmlns:a16="http://schemas.microsoft.com/office/drawing/2014/main" id="{6FD2A12A-4A9F-42AB-9186-50890252CAED}"/>
              </a:ext>
            </a:extLst>
          </p:cNvPr>
          <p:cNvSpPr txBox="1">
            <a:spLocks/>
          </p:cNvSpPr>
          <p:nvPr/>
        </p:nvSpPr>
        <p:spPr>
          <a:xfrm>
            <a:off x="8060530" y="3173614"/>
            <a:ext cx="3886200" cy="2300684"/>
          </a:xfrm>
          <a:prstGeom prst="rect">
            <a:avLst/>
          </a:prstGeom>
          <a:solidFill>
            <a:schemeClr val="accent3">
              <a:alpha val="80000"/>
            </a:schemeClr>
          </a:solidFill>
        </p:spPr>
        <p:txBody>
          <a:bodyPr vert="horz" wrap="square" lIns="102897" tIns="102897" rIns="100584" bIns="102897" rtlCol="0">
            <a:spAutoFit/>
          </a:bodyPr>
          <a:lstStyle>
            <a:lvl1pPr marL="228600" indent="-228600" algn="l" defTabSz="914400" rtl="0" eaLnBrk="1" latinLnBrk="0" hangingPunct="1">
              <a:lnSpc>
                <a:spcPct val="90000"/>
              </a:lnSpc>
              <a:spcBef>
                <a:spcPts val="1800"/>
              </a:spcBef>
              <a:buSzPct val="100000"/>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Font typeface="Calibri" panose="020F0502020204030204" pitchFamily="34" charset="0"/>
              <a:buChar char="–"/>
              <a:defRPr sz="2400" kern="1200">
                <a:solidFill>
                  <a:schemeClr val="tx1"/>
                </a:solidFill>
                <a:latin typeface="+mn-lt"/>
                <a:ea typeface="+mn-ea"/>
                <a:cs typeface="+mn-cs"/>
              </a:defRPr>
            </a:lvl2pPr>
            <a:lvl3pPr marL="822960" indent="-228600" algn="l" defTabSz="914400" rtl="0" eaLnBrk="1" latinLnBrk="0" hangingPunct="1">
              <a:lnSpc>
                <a:spcPct val="90000"/>
              </a:lnSpc>
              <a:spcBef>
                <a:spcPts val="600"/>
              </a:spcBef>
              <a:buSzPct val="100000"/>
              <a:buFont typeface="Arial" panose="020B0604020202020204" pitchFamily="34" charset="0"/>
              <a:buChar char="•"/>
              <a:defRPr sz="2000" kern="1200">
                <a:solidFill>
                  <a:schemeClr val="tx1"/>
                </a:solidFill>
                <a:latin typeface="+mn-lt"/>
                <a:ea typeface="+mn-ea"/>
                <a:cs typeface="+mn-cs"/>
              </a:defRPr>
            </a:lvl3pPr>
            <a:lvl4pPr marL="1097280" indent="-228600" algn="l" defTabSz="914400" rtl="0" eaLnBrk="1" latinLnBrk="0" hangingPunct="1">
              <a:lnSpc>
                <a:spcPct val="90000"/>
              </a:lnSpc>
              <a:spcBef>
                <a:spcPts val="400"/>
              </a:spcBef>
              <a:buFont typeface="Calibri" panose="020F0502020204030204" pitchFamily="34" charset="0"/>
              <a:buChar char="–"/>
              <a:defRPr sz="1800" kern="1200">
                <a:solidFill>
                  <a:schemeClr val="tx1"/>
                </a:solidFill>
                <a:latin typeface="+mn-lt"/>
                <a:ea typeface="+mn-ea"/>
                <a:cs typeface="+mn-cs"/>
              </a:defRPr>
            </a:lvl4pPr>
            <a:lvl5pPr marL="1417320" indent="-228600" algn="l" defTabSz="914400" rtl="0" eaLnBrk="1" latinLnBrk="0" hangingPunct="1">
              <a:lnSpc>
                <a:spcPct val="90000"/>
              </a:lnSpc>
              <a:spcBef>
                <a:spcPts val="400"/>
              </a:spcBef>
              <a:buSzPct val="100000"/>
              <a:buFont typeface="Arial" panose="020B0604020202020204" pitchFamily="34" charset="0"/>
              <a:buChar char="•"/>
              <a:defRPr sz="1800" kern="1200">
                <a:solidFill>
                  <a:schemeClr val="tx1"/>
                </a:solidFill>
                <a:latin typeface="+mn-lt"/>
                <a:ea typeface="+mn-ea"/>
                <a:cs typeface="+mn-cs"/>
              </a:defRPr>
            </a:lvl5pPr>
            <a:lvl6pPr marL="1691640" indent="-228600" algn="l" defTabSz="914400" rtl="0" eaLnBrk="1" latinLnBrk="0" hangingPunct="1">
              <a:lnSpc>
                <a:spcPct val="90000"/>
              </a:lnSpc>
              <a:spcBef>
                <a:spcPts val="400"/>
              </a:spcBef>
              <a:buFont typeface="Calibri" panose="020F0502020204030204" pitchFamily="34" charset="0"/>
              <a:buChar char="–"/>
              <a:defRPr sz="1800" kern="1200">
                <a:solidFill>
                  <a:schemeClr val="tx1"/>
                </a:solidFill>
                <a:latin typeface="+mn-lt"/>
                <a:ea typeface="+mn-ea"/>
                <a:cs typeface="+mn-cs"/>
              </a:defRPr>
            </a:lvl6pPr>
            <a:lvl7pPr marL="2011680" indent="-228600" algn="l" defTabSz="914400" rtl="0" eaLnBrk="1" latinLnBrk="0" hangingPunct="1">
              <a:lnSpc>
                <a:spcPct val="90000"/>
              </a:lnSpc>
              <a:spcBef>
                <a:spcPts val="400"/>
              </a:spcBef>
              <a:buSzPct val="100000"/>
              <a:buFont typeface="Arial" panose="020B0604020202020204" pitchFamily="34" charset="0"/>
              <a:buChar char="•"/>
              <a:defRPr sz="1800" kern="1200">
                <a:solidFill>
                  <a:schemeClr val="tx1"/>
                </a:solidFill>
                <a:latin typeface="+mn-lt"/>
                <a:ea typeface="+mn-ea"/>
                <a:cs typeface="+mn-cs"/>
              </a:defRPr>
            </a:lvl7pPr>
            <a:lvl8pPr marL="2331720" indent="-228600" algn="l" defTabSz="914400" rtl="0" eaLnBrk="1" latinLnBrk="0" hangingPunct="1">
              <a:lnSpc>
                <a:spcPct val="90000"/>
              </a:lnSpc>
              <a:spcBef>
                <a:spcPts val="400"/>
              </a:spcBef>
              <a:buFont typeface="Calibri" panose="020F0502020204030204" pitchFamily="34" charset="0"/>
              <a:buChar char="–"/>
              <a:defRPr sz="1800" kern="1200">
                <a:solidFill>
                  <a:schemeClr val="tx1"/>
                </a:solidFill>
                <a:latin typeface="+mn-lt"/>
                <a:ea typeface="+mn-ea"/>
                <a:cs typeface="+mn-cs"/>
              </a:defRPr>
            </a:lvl8pPr>
            <a:lvl9pPr marL="2651760" indent="-228600" algn="l" defTabSz="914400" rtl="0" eaLnBrk="1" latinLnBrk="0" hangingPunct="1">
              <a:lnSpc>
                <a:spcPct val="90000"/>
              </a:lnSpc>
              <a:spcBef>
                <a:spcPts val="400"/>
              </a:spcBef>
              <a:buSzPct val="100000"/>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200" i="1" dirty="0">
                <a:solidFill>
                  <a:schemeClr val="bg1"/>
                </a:solidFill>
              </a:rPr>
              <a:t>“</a:t>
            </a:r>
            <a:r>
              <a:rPr lang="en-US" sz="1400" i="1" dirty="0">
                <a:solidFill>
                  <a:schemeClr val="bg1"/>
                </a:solidFill>
              </a:rPr>
              <a:t>A report prepared for the </a:t>
            </a:r>
            <a:r>
              <a:rPr lang="en-US" sz="1400" b="1" i="1" dirty="0">
                <a:solidFill>
                  <a:schemeClr val="bg1"/>
                </a:solidFill>
              </a:rPr>
              <a:t>Arizona Rock Products Association</a:t>
            </a:r>
            <a:r>
              <a:rPr lang="en-US" sz="1400" i="1" dirty="0">
                <a:solidFill>
                  <a:schemeClr val="bg1"/>
                </a:solidFill>
              </a:rPr>
              <a:t> estimates that In 2006, Arizona produced 109 million tons of aggregates and crushed stone. Transportation of these materials generated 8.73 million truck trips traveling more than 174 million miles. This required more than 26.7 million gallons of diesel fuel and generated over 506.9 tons of truck emissions.”</a:t>
            </a:r>
          </a:p>
          <a:p>
            <a:pPr marL="0" indent="0">
              <a:lnSpc>
                <a:spcPct val="100000"/>
              </a:lnSpc>
              <a:spcBef>
                <a:spcPts val="1200"/>
              </a:spcBef>
              <a:buFont typeface="Arial" panose="020B0604020202020204" pitchFamily="34" charset="0"/>
              <a:buNone/>
            </a:pPr>
            <a:r>
              <a:rPr lang="en-US" sz="1400" b="1" dirty="0">
                <a:solidFill>
                  <a:schemeClr val="bg1"/>
                </a:solidFill>
                <a:hlinkClick r:id="rId3">
                  <a:extLst>
                    <a:ext uri="{A12FA001-AC4F-418D-AE19-62706E023703}">
                      <ahyp:hlinkClr xmlns:ahyp="http://schemas.microsoft.com/office/drawing/2018/hyperlinkcolor" val="tx"/>
                    </a:ext>
                  </a:extLst>
                </a:hlinkClick>
              </a:rPr>
              <a:t>Click here to read the report.</a:t>
            </a:r>
            <a:endParaRPr lang="en-US" sz="1400" b="1" dirty="0">
              <a:solidFill>
                <a:schemeClr val="bg1"/>
              </a:solidFill>
            </a:endParaRPr>
          </a:p>
        </p:txBody>
      </p:sp>
      <p:pic>
        <p:nvPicPr>
          <p:cNvPr id="3" name="Picture 2" descr="Michigan Aggregates Association - Home | Facebook">
            <a:extLst>
              <a:ext uri="{FF2B5EF4-FFF2-40B4-BE49-F238E27FC236}">
                <a16:creationId xmlns:a16="http://schemas.microsoft.com/office/drawing/2014/main" id="{C4E75E24-A9C7-5927-4F61-81C0D9291D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629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04F6-8C9B-4C97-9953-0C96A94FB365}"/>
              </a:ext>
            </a:extLst>
          </p:cNvPr>
          <p:cNvSpPr>
            <a:spLocks noGrp="1"/>
          </p:cNvSpPr>
          <p:nvPr>
            <p:ph type="title"/>
          </p:nvPr>
        </p:nvSpPr>
        <p:spPr>
          <a:xfrm>
            <a:off x="608012" y="228600"/>
            <a:ext cx="10969943" cy="719428"/>
          </a:xfrm>
        </p:spPr>
        <p:txBody>
          <a:bodyPr/>
          <a:lstStyle/>
          <a:p>
            <a:r>
              <a:rPr lang="en-US" dirty="0"/>
              <a:t>What was the real impact of the STATEMAP product?</a:t>
            </a:r>
          </a:p>
        </p:txBody>
      </p:sp>
      <p:sp>
        <p:nvSpPr>
          <p:cNvPr id="3" name="Content Placeholder 2">
            <a:extLst>
              <a:ext uri="{FF2B5EF4-FFF2-40B4-BE49-F238E27FC236}">
                <a16:creationId xmlns:a16="http://schemas.microsoft.com/office/drawing/2014/main" id="{5395A229-272E-43E3-886D-778F1FBA1139}"/>
              </a:ext>
            </a:extLst>
          </p:cNvPr>
          <p:cNvSpPr>
            <a:spLocks noGrp="1"/>
          </p:cNvSpPr>
          <p:nvPr>
            <p:ph sz="half" idx="1"/>
          </p:nvPr>
        </p:nvSpPr>
        <p:spPr>
          <a:xfrm>
            <a:off x="609440" y="1524001"/>
            <a:ext cx="5561171" cy="4495800"/>
          </a:xfrm>
        </p:spPr>
        <p:txBody>
          <a:bodyPr>
            <a:normAutofit/>
          </a:bodyPr>
          <a:lstStyle/>
          <a:p>
            <a:r>
              <a:rPr lang="en-US" sz="2400" dirty="0"/>
              <a:t>Influenced policies and future development actions of:</a:t>
            </a:r>
          </a:p>
          <a:p>
            <a:pPr lvl="1"/>
            <a:r>
              <a:rPr lang="en-US" sz="2000" dirty="0"/>
              <a:t>The largest metropolitan area (and aggregate consumers) in Arizona</a:t>
            </a:r>
          </a:p>
          <a:p>
            <a:pPr lvl="1"/>
            <a:r>
              <a:rPr lang="en-US" sz="2000" dirty="0"/>
              <a:t>Four of the most populous cities in Arizona (Phoenix, Surprise, Peoria, and Glendale) </a:t>
            </a:r>
          </a:p>
          <a:p>
            <a:pPr lvl="1"/>
            <a:r>
              <a:rPr lang="en-US" sz="2000" dirty="0"/>
              <a:t>The fastest growing city in the United States (Phoenix)</a:t>
            </a:r>
          </a:p>
          <a:p>
            <a:r>
              <a:rPr lang="en-US" sz="2400" dirty="0"/>
              <a:t>More importantly, it weakens arguments of others that aggregate protection can’t be done</a:t>
            </a:r>
          </a:p>
          <a:p>
            <a:pPr lvl="1"/>
            <a:endParaRPr lang="en-US" dirty="0"/>
          </a:p>
          <a:p>
            <a:pPr lvl="1"/>
            <a:endParaRPr lang="en-US" dirty="0"/>
          </a:p>
        </p:txBody>
      </p:sp>
      <p:pic>
        <p:nvPicPr>
          <p:cNvPr id="6" name="Content Placeholder 5">
            <a:extLst>
              <a:ext uri="{FF2B5EF4-FFF2-40B4-BE49-F238E27FC236}">
                <a16:creationId xmlns:a16="http://schemas.microsoft.com/office/drawing/2014/main" id="{83812B34-FACB-4ED6-A32A-E0AF932E1C47}"/>
              </a:ext>
            </a:extLst>
          </p:cNvPr>
          <p:cNvPicPr>
            <a:picLocks noGrp="1" noChangeAspect="1"/>
          </p:cNvPicPr>
          <p:nvPr>
            <p:ph sz="half" idx="2"/>
          </p:nvPr>
        </p:nvPicPr>
        <p:blipFill>
          <a:blip r:embed="rId2"/>
          <a:stretch>
            <a:fillRect/>
          </a:stretch>
        </p:blipFill>
        <p:spPr>
          <a:xfrm>
            <a:off x="6323084" y="1448593"/>
            <a:ext cx="5262807" cy="4342607"/>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4D88AA69-4A53-4F96-9CC1-DA346F2B1B93}"/>
              </a:ext>
            </a:extLst>
          </p:cNvPr>
          <p:cNvSpPr>
            <a:spLocks noGrp="1"/>
          </p:cNvSpPr>
          <p:nvPr>
            <p:ph type="sldNum" sz="quarter" idx="12"/>
          </p:nvPr>
        </p:nvSpPr>
        <p:spPr/>
        <p:txBody>
          <a:bodyPr/>
          <a:lstStyle/>
          <a:p>
            <a:fld id="{1D97EE88-343E-4AED-AB47-DC2FB3AECFCB}" type="slidenum">
              <a:rPr lang="en-US" smtClean="0"/>
              <a:t>23</a:t>
            </a:fld>
            <a:endParaRPr lang="en-US"/>
          </a:p>
        </p:txBody>
      </p:sp>
      <p:grpSp>
        <p:nvGrpSpPr>
          <p:cNvPr id="4" name="Group 3">
            <a:extLst>
              <a:ext uri="{FF2B5EF4-FFF2-40B4-BE49-F238E27FC236}">
                <a16:creationId xmlns:a16="http://schemas.microsoft.com/office/drawing/2014/main" id="{F0D30694-834E-475A-9D73-E1BA5EDFC3CC}"/>
              </a:ext>
            </a:extLst>
          </p:cNvPr>
          <p:cNvGrpSpPr/>
          <p:nvPr/>
        </p:nvGrpSpPr>
        <p:grpSpPr>
          <a:xfrm>
            <a:off x="7495845" y="2593576"/>
            <a:ext cx="1843787" cy="1907928"/>
            <a:chOff x="7261272" y="2603100"/>
            <a:chExt cx="2011685" cy="2081667"/>
          </a:xfrm>
        </p:grpSpPr>
        <p:sp>
          <p:nvSpPr>
            <p:cNvPr id="7" name="Star: 5 Points 6">
              <a:extLst>
                <a:ext uri="{FF2B5EF4-FFF2-40B4-BE49-F238E27FC236}">
                  <a16:creationId xmlns:a16="http://schemas.microsoft.com/office/drawing/2014/main" id="{52043C26-E333-4658-8514-93FF6FC10794}"/>
                </a:ext>
              </a:extLst>
            </p:cNvPr>
            <p:cNvSpPr/>
            <p:nvPr/>
          </p:nvSpPr>
          <p:spPr>
            <a:xfrm>
              <a:off x="7800112" y="3036901"/>
              <a:ext cx="586344" cy="46673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2629853-0C9D-44F8-B4C9-C2498E6A965A}"/>
                </a:ext>
              </a:extLst>
            </p:cNvPr>
            <p:cNvSpPr/>
            <p:nvPr/>
          </p:nvSpPr>
          <p:spPr>
            <a:xfrm>
              <a:off x="7485409" y="2603100"/>
              <a:ext cx="586343" cy="4844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937DFE3F-C492-41D2-BA15-647A2D1B6813}"/>
                </a:ext>
              </a:extLst>
            </p:cNvPr>
            <p:cNvSpPr/>
            <p:nvPr/>
          </p:nvSpPr>
          <p:spPr>
            <a:xfrm>
              <a:off x="8686614" y="3897789"/>
              <a:ext cx="586343" cy="5228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44F41196-C064-4076-9D8C-C80E32C9B968}"/>
                </a:ext>
              </a:extLst>
            </p:cNvPr>
            <p:cNvSpPr/>
            <p:nvPr/>
          </p:nvSpPr>
          <p:spPr>
            <a:xfrm>
              <a:off x="7261272" y="4047103"/>
              <a:ext cx="558090" cy="4844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FF85E08A-3CDE-442F-BA6B-850BDD12FC50}"/>
                </a:ext>
              </a:extLst>
            </p:cNvPr>
            <p:cNvSpPr/>
            <p:nvPr/>
          </p:nvSpPr>
          <p:spPr>
            <a:xfrm>
              <a:off x="7526190" y="3503631"/>
              <a:ext cx="586343" cy="46673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4EE55662-8C64-4D7F-B707-9EB7605284E0}"/>
                </a:ext>
              </a:extLst>
            </p:cNvPr>
            <p:cNvSpPr/>
            <p:nvPr/>
          </p:nvSpPr>
          <p:spPr>
            <a:xfrm>
              <a:off x="7800112" y="4161926"/>
              <a:ext cx="546456" cy="5228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1A9A9D0-66BB-48FB-997A-44C5E89BB5B0}"/>
              </a:ext>
            </a:extLst>
          </p:cNvPr>
          <p:cNvSpPr txBox="1"/>
          <p:nvPr/>
        </p:nvSpPr>
        <p:spPr>
          <a:xfrm>
            <a:off x="6170612" y="5793091"/>
            <a:ext cx="3886200" cy="347371"/>
          </a:xfrm>
          <a:prstGeom prst="rect">
            <a:avLst/>
          </a:prstGeom>
          <a:noFill/>
        </p:spPr>
        <p:txBody>
          <a:bodyPr wrap="none" rtlCol="0">
            <a:noAutofit/>
          </a:bodyPr>
          <a:lstStyle/>
          <a:p>
            <a:pPr>
              <a:lnSpc>
                <a:spcPct val="90000"/>
              </a:lnSpc>
              <a:spcBef>
                <a:spcPts val="600"/>
              </a:spcBef>
              <a:buSzPct val="80000"/>
            </a:pPr>
            <a:r>
              <a:rPr lang="en-US" sz="1600" i="1" dirty="0">
                <a:solidFill>
                  <a:schemeClr val="accent3"/>
                </a:solidFill>
              </a:rPr>
              <a:t>General area of AZGS resource mapping </a:t>
            </a:r>
          </a:p>
        </p:txBody>
      </p:sp>
      <p:pic>
        <p:nvPicPr>
          <p:cNvPr id="14" name="Picture 2" descr="Michigan Aggregates Association - Home | Facebook">
            <a:extLst>
              <a:ext uri="{FF2B5EF4-FFF2-40B4-BE49-F238E27FC236}">
                <a16:creationId xmlns:a16="http://schemas.microsoft.com/office/drawing/2014/main" id="{60A09685-6592-D61B-7A61-47C6313C59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572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DCAF2-5DB1-4ECE-A60B-A31A1A836C79}"/>
              </a:ext>
            </a:extLst>
          </p:cNvPr>
          <p:cNvSpPr>
            <a:spLocks noGrp="1"/>
          </p:cNvSpPr>
          <p:nvPr>
            <p:ph type="title"/>
          </p:nvPr>
        </p:nvSpPr>
        <p:spPr/>
        <p:txBody>
          <a:bodyPr/>
          <a:lstStyle/>
          <a:p>
            <a:r>
              <a:rPr lang="en-US" dirty="0"/>
              <a:t>Although some progress had been made, our 2018 study suggested that significant issues remained </a:t>
            </a:r>
          </a:p>
        </p:txBody>
      </p:sp>
      <p:sp>
        <p:nvSpPr>
          <p:cNvPr id="3" name="Content Placeholder 2">
            <a:extLst>
              <a:ext uri="{FF2B5EF4-FFF2-40B4-BE49-F238E27FC236}">
                <a16:creationId xmlns:a16="http://schemas.microsoft.com/office/drawing/2014/main" id="{6B46B128-84F9-4143-97FA-BA7BD7B1091F}"/>
              </a:ext>
            </a:extLst>
          </p:cNvPr>
          <p:cNvSpPr>
            <a:spLocks noGrp="1"/>
          </p:cNvSpPr>
          <p:nvPr>
            <p:ph idx="1"/>
          </p:nvPr>
        </p:nvSpPr>
        <p:spPr>
          <a:xfrm>
            <a:off x="609441" y="1524000"/>
            <a:ext cx="11276171" cy="4495800"/>
          </a:xfrm>
        </p:spPr>
        <p:txBody>
          <a:bodyPr>
            <a:noAutofit/>
          </a:bodyPr>
          <a:lstStyle/>
          <a:p>
            <a:r>
              <a:rPr lang="en-US" sz="2400" dirty="0"/>
              <a:t>Aggregate resources still commonly conflict with many greenbelt, wildlife corridor, and open space designations in General Plans</a:t>
            </a:r>
          </a:p>
          <a:p>
            <a:r>
              <a:rPr lang="en-US" sz="2400" dirty="0"/>
              <a:t>Zoning Overlays are great, but not as great as overlays </a:t>
            </a:r>
            <a:r>
              <a:rPr lang="en-US" sz="2400" b="1" dirty="0">
                <a:solidFill>
                  <a:schemeClr val="bg2"/>
                </a:solidFill>
              </a:rPr>
              <a:t>with</a:t>
            </a:r>
            <a:r>
              <a:rPr lang="en-US" sz="2400" dirty="0"/>
              <a:t> conforming use designations</a:t>
            </a:r>
          </a:p>
          <a:p>
            <a:r>
              <a:rPr lang="en-US" sz="2400" dirty="0"/>
              <a:t>Many entities </a:t>
            </a:r>
            <a:r>
              <a:rPr lang="en-US" sz="2400" b="1" dirty="0">
                <a:solidFill>
                  <a:schemeClr val="bg2"/>
                </a:solidFill>
              </a:rPr>
              <a:t>used lack of mapping </a:t>
            </a:r>
            <a:r>
              <a:rPr lang="en-US" sz="2400" dirty="0"/>
              <a:t>to avoid APA requirements and many areas lack adequate resource mapping</a:t>
            </a:r>
          </a:p>
          <a:p>
            <a:r>
              <a:rPr lang="en-US" sz="2400" dirty="0"/>
              <a:t>AZGS mapping was extremely effective, but additional STATEMAP funding uncertain</a:t>
            </a:r>
          </a:p>
          <a:p>
            <a:r>
              <a:rPr lang="en-US" sz="2400" dirty="0"/>
              <a:t>Many planning entities not taking the APA seriously, unaware of active mining or </a:t>
            </a:r>
            <a:br>
              <a:rPr lang="en-US" sz="2400" dirty="0"/>
            </a:br>
            <a:r>
              <a:rPr lang="en-US" sz="2400" dirty="0"/>
              <a:t>sources of construction materials</a:t>
            </a:r>
          </a:p>
        </p:txBody>
      </p:sp>
      <p:sp>
        <p:nvSpPr>
          <p:cNvPr id="5" name="Slide Number Placeholder 4">
            <a:extLst>
              <a:ext uri="{FF2B5EF4-FFF2-40B4-BE49-F238E27FC236}">
                <a16:creationId xmlns:a16="http://schemas.microsoft.com/office/drawing/2014/main" id="{DB6A2089-1A00-49AA-90AF-0A32E0BBDE4D}"/>
              </a:ext>
            </a:extLst>
          </p:cNvPr>
          <p:cNvSpPr>
            <a:spLocks noGrp="1"/>
          </p:cNvSpPr>
          <p:nvPr>
            <p:ph type="sldNum" sz="quarter" idx="12"/>
          </p:nvPr>
        </p:nvSpPr>
        <p:spPr/>
        <p:txBody>
          <a:bodyPr/>
          <a:lstStyle/>
          <a:p>
            <a:fld id="{1D97EE88-343E-4AED-AB47-DC2FB3AECFCB}" type="slidenum">
              <a:rPr lang="en-US" smtClean="0"/>
              <a:t>24</a:t>
            </a:fld>
            <a:endParaRPr lang="en-US"/>
          </a:p>
        </p:txBody>
      </p:sp>
      <p:pic>
        <p:nvPicPr>
          <p:cNvPr id="4" name="Picture 2" descr="Michigan Aggregates Association - Home | Facebook">
            <a:extLst>
              <a:ext uri="{FF2B5EF4-FFF2-40B4-BE49-F238E27FC236}">
                <a16:creationId xmlns:a16="http://schemas.microsoft.com/office/drawing/2014/main" id="{8794FA55-B554-FD34-5DB6-BF10E3F85A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95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DAD6B-5223-1074-E60C-1335F6730C96}"/>
              </a:ext>
            </a:extLst>
          </p:cNvPr>
          <p:cNvSpPr>
            <a:spLocks noGrp="1"/>
          </p:cNvSpPr>
          <p:nvPr>
            <p:ph type="title"/>
          </p:nvPr>
        </p:nvSpPr>
        <p:spPr/>
        <p:txBody>
          <a:bodyPr/>
          <a:lstStyle/>
          <a:p>
            <a:r>
              <a:rPr lang="en-US" dirty="0"/>
              <a:t>Minnesota Aggregate Resource Mapping Program (ARMP)</a:t>
            </a:r>
            <a:br>
              <a:rPr lang="en-US" dirty="0"/>
            </a:br>
            <a:endParaRPr lang="en-US" dirty="0"/>
          </a:p>
        </p:txBody>
      </p:sp>
      <p:sp>
        <p:nvSpPr>
          <p:cNvPr id="7" name="Text Placeholder 6">
            <a:extLst>
              <a:ext uri="{FF2B5EF4-FFF2-40B4-BE49-F238E27FC236}">
                <a16:creationId xmlns:a16="http://schemas.microsoft.com/office/drawing/2014/main" id="{3542CC1B-9430-DE10-D64B-5CED2D5C8558}"/>
              </a:ext>
            </a:extLst>
          </p:cNvPr>
          <p:cNvSpPr>
            <a:spLocks noGrp="1"/>
          </p:cNvSpPr>
          <p:nvPr>
            <p:ph type="body" idx="1"/>
          </p:nvPr>
        </p:nvSpPr>
        <p:spPr>
          <a:xfrm>
            <a:off x="608012" y="1181099"/>
            <a:ext cx="6475571" cy="685800"/>
          </a:xfrm>
        </p:spPr>
        <p:txBody>
          <a:bodyPr/>
          <a:lstStyle/>
          <a:p>
            <a:r>
              <a:rPr lang="en-US" dirty="0"/>
              <a:t>Minnesota Departments of Natural Resources Program and Transportation </a:t>
            </a:r>
          </a:p>
        </p:txBody>
      </p:sp>
      <p:sp>
        <p:nvSpPr>
          <p:cNvPr id="3" name="Content Placeholder 2">
            <a:extLst>
              <a:ext uri="{FF2B5EF4-FFF2-40B4-BE49-F238E27FC236}">
                <a16:creationId xmlns:a16="http://schemas.microsoft.com/office/drawing/2014/main" id="{26165FD0-5B5D-48E0-7C82-AA65ADACA951}"/>
              </a:ext>
            </a:extLst>
          </p:cNvPr>
          <p:cNvSpPr>
            <a:spLocks noGrp="1"/>
          </p:cNvSpPr>
          <p:nvPr>
            <p:ph sz="half" idx="2"/>
          </p:nvPr>
        </p:nvSpPr>
        <p:spPr>
          <a:xfrm>
            <a:off x="578122" y="1981200"/>
            <a:ext cx="7466171" cy="5638800"/>
          </a:xfrm>
        </p:spPr>
        <p:txBody>
          <a:bodyPr>
            <a:normAutofit/>
          </a:bodyPr>
          <a:lstStyle/>
          <a:p>
            <a:r>
              <a:rPr lang="en-US" dirty="0"/>
              <a:t>Aggregate resources are essential to Minnesota's infrastructure and economy.</a:t>
            </a:r>
          </a:p>
          <a:p>
            <a:r>
              <a:rPr lang="en-US" dirty="0"/>
              <a:t>By knowing the location of aggregates, local and state governments can do a better job preserving and conserving natural resources.</a:t>
            </a:r>
          </a:p>
          <a:p>
            <a:r>
              <a:rPr lang="en-US" dirty="0"/>
              <a:t>ARMP provides mapping that helps local governments and stakeholders balance stewardship of mineral resources, the environment, and local economies.</a:t>
            </a:r>
          </a:p>
          <a:p>
            <a:endParaRPr lang="en-US" dirty="0"/>
          </a:p>
          <a:p>
            <a:endParaRPr lang="en-US" dirty="0"/>
          </a:p>
        </p:txBody>
      </p:sp>
      <p:pic>
        <p:nvPicPr>
          <p:cNvPr id="6" name="Content Placeholder 5">
            <a:extLst>
              <a:ext uri="{FF2B5EF4-FFF2-40B4-BE49-F238E27FC236}">
                <a16:creationId xmlns:a16="http://schemas.microsoft.com/office/drawing/2014/main" id="{FA315F6D-2744-6FFC-0936-52B7A8E20BF3}"/>
              </a:ext>
            </a:extLst>
          </p:cNvPr>
          <p:cNvPicPr>
            <a:picLocks noGrp="1" noChangeAspect="1"/>
          </p:cNvPicPr>
          <p:nvPr>
            <p:ph sz="quarter" idx="4"/>
          </p:nvPr>
        </p:nvPicPr>
        <p:blipFill>
          <a:blip r:embed="rId2"/>
          <a:stretch>
            <a:fillRect/>
          </a:stretch>
        </p:blipFill>
        <p:spPr>
          <a:xfrm>
            <a:off x="8609012" y="1189648"/>
            <a:ext cx="3194953" cy="366077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20FFF72-E837-1AFF-0804-27534FC799B3}"/>
              </a:ext>
            </a:extLst>
          </p:cNvPr>
          <p:cNvSpPr txBox="1"/>
          <p:nvPr/>
        </p:nvSpPr>
        <p:spPr>
          <a:xfrm>
            <a:off x="8151812" y="5060339"/>
            <a:ext cx="4343400" cy="883262"/>
          </a:xfrm>
          <a:prstGeom prst="rect">
            <a:avLst/>
          </a:prstGeom>
          <a:noFill/>
        </p:spPr>
        <p:txBody>
          <a:bodyPr wrap="square" rtlCol="0">
            <a:noAutofit/>
          </a:bodyPr>
          <a:lstStyle/>
          <a:p>
            <a:pPr algn="l" latinLnBrk="0"/>
            <a:r>
              <a:rPr lang="en-US" b="1" i="0" dirty="0">
                <a:solidFill>
                  <a:srgbClr val="343333"/>
                </a:solidFill>
                <a:effectLst/>
                <a:latin typeface="Open Sans Condensed"/>
              </a:rPr>
              <a:t>GIS mapping and pit information available via Aggregate Source Information System Map</a:t>
            </a:r>
          </a:p>
        </p:txBody>
      </p:sp>
      <p:pic>
        <p:nvPicPr>
          <p:cNvPr id="4" name="Picture 2" descr="Michigan Aggregates Association - Home | Facebook">
            <a:extLst>
              <a:ext uri="{FF2B5EF4-FFF2-40B4-BE49-F238E27FC236}">
                <a16:creationId xmlns:a16="http://schemas.microsoft.com/office/drawing/2014/main" id="{29C08656-5751-BE27-0ADC-A892948547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589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66B3-00D2-F25C-3EA3-34EDA2AFD53F}"/>
              </a:ext>
            </a:extLst>
          </p:cNvPr>
          <p:cNvSpPr>
            <a:spLocks noGrp="1"/>
          </p:cNvSpPr>
          <p:nvPr>
            <p:ph type="title"/>
          </p:nvPr>
        </p:nvSpPr>
        <p:spPr/>
        <p:txBody>
          <a:bodyPr/>
          <a:lstStyle/>
          <a:p>
            <a:r>
              <a:rPr lang="en-US" dirty="0"/>
              <a:t>Michigan Aggregates Association:  Natural Resources and Environmental Protection Act Revision</a:t>
            </a:r>
          </a:p>
        </p:txBody>
      </p:sp>
      <p:sp>
        <p:nvSpPr>
          <p:cNvPr id="4" name="Content Placeholder 3">
            <a:extLst>
              <a:ext uri="{FF2B5EF4-FFF2-40B4-BE49-F238E27FC236}">
                <a16:creationId xmlns:a16="http://schemas.microsoft.com/office/drawing/2014/main" id="{BA27E4FF-CE8E-EC55-3FF5-13B4323725E5}"/>
              </a:ext>
            </a:extLst>
          </p:cNvPr>
          <p:cNvSpPr>
            <a:spLocks noGrp="1"/>
          </p:cNvSpPr>
          <p:nvPr>
            <p:ph sz="half" idx="2"/>
          </p:nvPr>
        </p:nvSpPr>
        <p:spPr>
          <a:xfrm>
            <a:off x="609441" y="1524000"/>
            <a:ext cx="6932772" cy="4815840"/>
          </a:xfrm>
        </p:spPr>
        <p:txBody>
          <a:bodyPr>
            <a:normAutofit lnSpcReduction="10000"/>
          </a:bodyPr>
          <a:lstStyle/>
          <a:p>
            <a:r>
              <a:rPr lang="en-US" dirty="0"/>
              <a:t>Standardizes mine and reclamation permitting through state agencies</a:t>
            </a:r>
          </a:p>
          <a:p>
            <a:r>
              <a:rPr lang="en-US" dirty="0"/>
              <a:t>Preempts counties, townships, or municipalities from prohibiting or regulating mining</a:t>
            </a:r>
          </a:p>
          <a:p>
            <a:r>
              <a:rPr lang="en-US" dirty="0"/>
              <a:t>Prevents duplicative, conflicting, or revisions to the state mining regulation</a:t>
            </a:r>
          </a:p>
          <a:p>
            <a:r>
              <a:rPr lang="en-US" dirty="0"/>
              <a:t>Doesn’t change post-mining land use identified in local General Plans </a:t>
            </a:r>
          </a:p>
          <a:p>
            <a:r>
              <a:rPr lang="en-US" dirty="0"/>
              <a:t>Allows for mutually-agreed changes to operations or reclamation</a:t>
            </a:r>
          </a:p>
        </p:txBody>
      </p:sp>
      <p:sp>
        <p:nvSpPr>
          <p:cNvPr id="7" name="Slide Number Placeholder 6">
            <a:extLst>
              <a:ext uri="{FF2B5EF4-FFF2-40B4-BE49-F238E27FC236}">
                <a16:creationId xmlns:a16="http://schemas.microsoft.com/office/drawing/2014/main" id="{8388539A-BA42-9C38-1AC5-4177480194D6}"/>
              </a:ext>
            </a:extLst>
          </p:cNvPr>
          <p:cNvSpPr>
            <a:spLocks noGrp="1"/>
          </p:cNvSpPr>
          <p:nvPr>
            <p:ph type="sldNum" sz="quarter" idx="12"/>
          </p:nvPr>
        </p:nvSpPr>
        <p:spPr/>
        <p:txBody>
          <a:bodyPr/>
          <a:lstStyle/>
          <a:p>
            <a:fld id="{1D97EE88-343E-4AED-AB47-DC2FB3AECFCB}" type="slidenum">
              <a:rPr lang="en-US" smtClean="0"/>
              <a:t>26</a:t>
            </a:fld>
            <a:endParaRPr lang="en-US"/>
          </a:p>
        </p:txBody>
      </p:sp>
      <p:sp>
        <p:nvSpPr>
          <p:cNvPr id="13" name="TextBox 12">
            <a:extLst>
              <a:ext uri="{FF2B5EF4-FFF2-40B4-BE49-F238E27FC236}">
                <a16:creationId xmlns:a16="http://schemas.microsoft.com/office/drawing/2014/main" id="{7EAEBA24-1E86-0872-0085-29726F01CA66}"/>
              </a:ext>
            </a:extLst>
          </p:cNvPr>
          <p:cNvSpPr txBox="1"/>
          <p:nvPr/>
        </p:nvSpPr>
        <p:spPr>
          <a:xfrm>
            <a:off x="3048000" y="3108012"/>
            <a:ext cx="6096000" cy="646331"/>
          </a:xfrm>
          <a:prstGeom prst="rect">
            <a:avLst/>
          </a:prstGeom>
          <a:noFill/>
        </p:spPr>
        <p:txBody>
          <a:bodyPr wrap="square">
            <a:spAutoFit/>
          </a:bodyPr>
          <a:lstStyle/>
          <a:p>
            <a:endParaRPr lang="en-US" dirty="0"/>
          </a:p>
          <a:p>
            <a:r>
              <a:rPr lang="en-US" dirty="0"/>
              <a:t> </a:t>
            </a:r>
          </a:p>
        </p:txBody>
      </p:sp>
      <p:pic>
        <p:nvPicPr>
          <p:cNvPr id="16" name="Picture 15" descr="Logo, company name&#10;&#10;Description automatically generated">
            <a:extLst>
              <a:ext uri="{FF2B5EF4-FFF2-40B4-BE49-F238E27FC236}">
                <a16:creationId xmlns:a16="http://schemas.microsoft.com/office/drawing/2014/main" id="{E3046062-922A-BA9F-8808-A393BDF2B9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5612" y="2667000"/>
            <a:ext cx="3316224" cy="1978152"/>
          </a:xfrm>
          <a:prstGeom prst="rect">
            <a:avLst/>
          </a:prstGeom>
        </p:spPr>
      </p:pic>
      <p:pic>
        <p:nvPicPr>
          <p:cNvPr id="3" name="Picture 2" descr="Michigan Aggregates Association - Home | Facebook">
            <a:extLst>
              <a:ext uri="{FF2B5EF4-FFF2-40B4-BE49-F238E27FC236}">
                <a16:creationId xmlns:a16="http://schemas.microsoft.com/office/drawing/2014/main" id="{6243C26A-0456-10C7-B49B-C2DCAF3285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114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3AC5A-765D-4817-9149-3D91B71CAF67}"/>
              </a:ext>
            </a:extLst>
          </p:cNvPr>
          <p:cNvSpPr>
            <a:spLocks noGrp="1"/>
          </p:cNvSpPr>
          <p:nvPr>
            <p:ph type="title"/>
          </p:nvPr>
        </p:nvSpPr>
        <p:spPr>
          <a:xfrm>
            <a:off x="608012" y="296585"/>
            <a:ext cx="10969943" cy="1016957"/>
          </a:xfrm>
        </p:spPr>
        <p:txBody>
          <a:bodyPr/>
          <a:lstStyle/>
          <a:p>
            <a:r>
              <a:rPr lang="en-US" dirty="0"/>
              <a:t>The </a:t>
            </a:r>
            <a:r>
              <a:rPr lang="en-US" i="1" dirty="0"/>
              <a:t>ROCKS</a:t>
            </a:r>
            <a:r>
              <a:rPr lang="en-US" dirty="0"/>
              <a:t> </a:t>
            </a:r>
            <a:r>
              <a:rPr lang="en-US" i="1" dirty="0"/>
              <a:t>Act</a:t>
            </a:r>
            <a:r>
              <a:rPr lang="en-US" dirty="0"/>
              <a:t> (H.R. 611) ensures that building materials are sourced in a cost-effective and sustainable way.</a:t>
            </a:r>
          </a:p>
        </p:txBody>
      </p:sp>
      <p:sp>
        <p:nvSpPr>
          <p:cNvPr id="3" name="Content Placeholder 2">
            <a:extLst>
              <a:ext uri="{FF2B5EF4-FFF2-40B4-BE49-F238E27FC236}">
                <a16:creationId xmlns:a16="http://schemas.microsoft.com/office/drawing/2014/main" id="{98BA95AE-BF44-433B-B6C6-9F0AC9E7BC5A}"/>
              </a:ext>
            </a:extLst>
          </p:cNvPr>
          <p:cNvSpPr>
            <a:spLocks noGrp="1"/>
          </p:cNvSpPr>
          <p:nvPr>
            <p:ph sz="half" idx="1"/>
          </p:nvPr>
        </p:nvSpPr>
        <p:spPr>
          <a:xfrm>
            <a:off x="608012" y="1578791"/>
            <a:ext cx="5385514" cy="4495800"/>
          </a:xfrm>
        </p:spPr>
        <p:txBody>
          <a:bodyPr>
            <a:normAutofit fontScale="77500" lnSpcReduction="20000"/>
          </a:bodyPr>
          <a:lstStyle/>
          <a:p>
            <a:r>
              <a:rPr lang="en-US" dirty="0"/>
              <a:t>The </a:t>
            </a:r>
            <a:r>
              <a:rPr lang="en-US" i="1" dirty="0"/>
              <a:t>ROCKS Act </a:t>
            </a:r>
            <a:r>
              <a:rPr lang="en-US" dirty="0"/>
              <a:t>builds on a model created in Arizona and is an important first step in shaping federal building practices</a:t>
            </a:r>
          </a:p>
          <a:p>
            <a:r>
              <a:rPr lang="en-US" dirty="0"/>
              <a:t>Requires USDOT to convene a commission to study the use of aggregate resources in federal transportation projects</a:t>
            </a:r>
            <a:endParaRPr lang="en-US" dirty="0">
              <a:solidFill>
                <a:srgbClr val="212529"/>
              </a:solidFill>
              <a:latin typeface="Arial" panose="020B0604020202020204" pitchFamily="34" charset="0"/>
            </a:endParaRPr>
          </a:p>
          <a:p>
            <a:r>
              <a:rPr lang="en-US" dirty="0"/>
              <a:t>Examines how state, tribal, and local transportation and planning agencies may consider aggregates resources when developing projects</a:t>
            </a:r>
          </a:p>
          <a:p>
            <a:r>
              <a:rPr lang="en-US" dirty="0"/>
              <a:t>Identifies measures the federal government, state, tribal, and local transportation and planning agencies may take to preserve currently identified aggregate resources for future development</a:t>
            </a:r>
          </a:p>
          <a:p>
            <a:endParaRPr lang="en-US" dirty="0"/>
          </a:p>
        </p:txBody>
      </p:sp>
      <p:sp>
        <p:nvSpPr>
          <p:cNvPr id="4" name="Content Placeholder 3">
            <a:extLst>
              <a:ext uri="{FF2B5EF4-FFF2-40B4-BE49-F238E27FC236}">
                <a16:creationId xmlns:a16="http://schemas.microsoft.com/office/drawing/2014/main" id="{B1B496D0-1CA6-4FAE-AEE0-CB8B4042B88E}"/>
              </a:ext>
            </a:extLst>
          </p:cNvPr>
          <p:cNvSpPr>
            <a:spLocks noGrp="1"/>
          </p:cNvSpPr>
          <p:nvPr>
            <p:ph sz="half" idx="2"/>
          </p:nvPr>
        </p:nvSpPr>
        <p:spPr>
          <a:xfrm>
            <a:off x="6092983" y="2213428"/>
            <a:ext cx="5387630" cy="2677885"/>
          </a:xfrm>
        </p:spPr>
        <p:txBody>
          <a:bodyPr>
            <a:normAutofit fontScale="77500" lnSpcReduction="20000"/>
          </a:bodyPr>
          <a:lstStyle/>
          <a:p>
            <a:pPr marL="0" indent="0" algn="l">
              <a:buNone/>
            </a:pPr>
            <a:endParaRPr lang="en-US" b="0" i="0" dirty="0">
              <a:solidFill>
                <a:srgbClr val="212529"/>
              </a:solidFill>
              <a:effectLst/>
              <a:latin typeface="Poppins" panose="020B0502040204020203" pitchFamily="2" charset="0"/>
            </a:endParaRPr>
          </a:p>
          <a:p>
            <a:endParaRPr lang="en-US" dirty="0"/>
          </a:p>
        </p:txBody>
      </p:sp>
      <p:sp>
        <p:nvSpPr>
          <p:cNvPr id="5" name="Slide Number Placeholder 4">
            <a:extLst>
              <a:ext uri="{FF2B5EF4-FFF2-40B4-BE49-F238E27FC236}">
                <a16:creationId xmlns:a16="http://schemas.microsoft.com/office/drawing/2014/main" id="{C07E9950-89EB-41DA-A893-23BD2E33D3F5}"/>
              </a:ext>
            </a:extLst>
          </p:cNvPr>
          <p:cNvSpPr>
            <a:spLocks noGrp="1"/>
          </p:cNvSpPr>
          <p:nvPr>
            <p:ph type="sldNum" sz="quarter" idx="12"/>
          </p:nvPr>
        </p:nvSpPr>
        <p:spPr/>
        <p:txBody>
          <a:bodyPr/>
          <a:lstStyle/>
          <a:p>
            <a:fld id="{1D97EE88-343E-4AED-AB47-DC2FB3AECFCB}" type="slidenum">
              <a:rPr lang="en-US" smtClean="0"/>
              <a:t>27</a:t>
            </a:fld>
            <a:endParaRPr lang="en-US"/>
          </a:p>
        </p:txBody>
      </p:sp>
      <p:sp>
        <p:nvSpPr>
          <p:cNvPr id="7" name="TextBox 6">
            <a:extLst>
              <a:ext uri="{FF2B5EF4-FFF2-40B4-BE49-F238E27FC236}">
                <a16:creationId xmlns:a16="http://schemas.microsoft.com/office/drawing/2014/main" id="{E80FD036-5572-3567-75D2-18BB03839B0C}"/>
              </a:ext>
            </a:extLst>
          </p:cNvPr>
          <p:cNvSpPr txBox="1"/>
          <p:nvPr/>
        </p:nvSpPr>
        <p:spPr>
          <a:xfrm>
            <a:off x="6551612" y="2410919"/>
            <a:ext cx="6156809" cy="2831544"/>
          </a:xfrm>
          <a:prstGeom prst="rect">
            <a:avLst/>
          </a:prstGeom>
          <a:noFill/>
        </p:spPr>
        <p:txBody>
          <a:bodyPr wrap="square">
            <a:spAutoFit/>
          </a:bodyPr>
          <a:lstStyle/>
          <a:p>
            <a:r>
              <a:rPr lang="en-US" sz="1600" dirty="0">
                <a:solidFill>
                  <a:srgbClr val="0070C0"/>
                </a:solidFill>
              </a:rPr>
              <a:t>“</a:t>
            </a:r>
            <a:r>
              <a:rPr lang="en-US" sz="1600" i="1" dirty="0">
                <a:solidFill>
                  <a:srgbClr val="0070C0"/>
                </a:solidFill>
              </a:rPr>
              <a:t>Now our attention turns to implementing the ROCKS</a:t>
            </a:r>
          </a:p>
          <a:p>
            <a:r>
              <a:rPr lang="en-US" sz="1600" i="1" dirty="0">
                <a:solidFill>
                  <a:srgbClr val="0070C0"/>
                </a:solidFill>
              </a:rPr>
              <a:t>Act and completing the work laid out under the IIJA. NSSGA</a:t>
            </a:r>
          </a:p>
          <a:p>
            <a:r>
              <a:rPr lang="en-US" sz="1600" i="1" dirty="0">
                <a:solidFill>
                  <a:srgbClr val="0070C0"/>
                </a:solidFill>
              </a:rPr>
              <a:t>is engaged with the U.S. Department of Transportation and</a:t>
            </a:r>
          </a:p>
          <a:p>
            <a:r>
              <a:rPr lang="en-US" sz="1600" i="1" dirty="0">
                <a:solidFill>
                  <a:srgbClr val="0070C0"/>
                </a:solidFill>
              </a:rPr>
              <a:t>key members of Congress to plan and establish the ROCKS</a:t>
            </a:r>
          </a:p>
          <a:p>
            <a:r>
              <a:rPr lang="en-US" sz="1600" i="1" dirty="0">
                <a:solidFill>
                  <a:srgbClr val="0070C0"/>
                </a:solidFill>
              </a:rPr>
              <a:t>Act working group. A critical component of our efforts will be</a:t>
            </a:r>
          </a:p>
          <a:p>
            <a:r>
              <a:rPr lang="en-US" sz="1600" i="1" dirty="0">
                <a:solidFill>
                  <a:srgbClr val="0070C0"/>
                </a:solidFill>
              </a:rPr>
              <a:t>utilizing the great work that has been done at the state level</a:t>
            </a:r>
          </a:p>
          <a:p>
            <a:r>
              <a:rPr lang="en-US" sz="1600" i="1" dirty="0">
                <a:solidFill>
                  <a:srgbClr val="0070C0"/>
                </a:solidFill>
              </a:rPr>
              <a:t>by Arizona and Minnesota, specifically, to promote aggregates</a:t>
            </a:r>
          </a:p>
          <a:p>
            <a:r>
              <a:rPr lang="en-US" sz="1600" i="1" dirty="0">
                <a:solidFill>
                  <a:srgbClr val="0070C0"/>
                </a:solidFill>
              </a:rPr>
              <a:t>development and protection....”</a:t>
            </a:r>
          </a:p>
          <a:p>
            <a:endParaRPr lang="en-US" sz="1600" i="1" dirty="0">
              <a:solidFill>
                <a:srgbClr val="0070C0"/>
              </a:solidFill>
            </a:endParaRPr>
          </a:p>
          <a:p>
            <a:r>
              <a:rPr lang="en-US" sz="1600" dirty="0">
                <a:solidFill>
                  <a:srgbClr val="0070C0"/>
                </a:solidFill>
              </a:rPr>
              <a:t>Austin Bone, NSSGA Director of Government Affairs</a:t>
            </a:r>
          </a:p>
          <a:p>
            <a:endParaRPr lang="en-US" dirty="0"/>
          </a:p>
        </p:txBody>
      </p:sp>
      <p:pic>
        <p:nvPicPr>
          <p:cNvPr id="6" name="Picture 2" descr="Michigan Aggregates Association - Home | Facebook">
            <a:extLst>
              <a:ext uri="{FF2B5EF4-FFF2-40B4-BE49-F238E27FC236}">
                <a16:creationId xmlns:a16="http://schemas.microsoft.com/office/drawing/2014/main" id="{DF7D0CEF-DB2B-6931-9E27-59F820F5F3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629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F567-3046-4EF6-8C45-11772E22855B}"/>
              </a:ext>
            </a:extLst>
          </p:cNvPr>
          <p:cNvSpPr>
            <a:spLocks noGrp="1"/>
          </p:cNvSpPr>
          <p:nvPr>
            <p:ph type="title"/>
          </p:nvPr>
        </p:nvSpPr>
        <p:spPr/>
        <p:txBody>
          <a:bodyPr/>
          <a:lstStyle/>
          <a:p>
            <a:r>
              <a:rPr lang="en-US" dirty="0"/>
              <a:t>Conclusion: Aggregate protection efforts can be highly effective if leveraged with other State resources</a:t>
            </a:r>
          </a:p>
        </p:txBody>
      </p:sp>
      <p:sp>
        <p:nvSpPr>
          <p:cNvPr id="3" name="Content Placeholder 2">
            <a:extLst>
              <a:ext uri="{FF2B5EF4-FFF2-40B4-BE49-F238E27FC236}">
                <a16:creationId xmlns:a16="http://schemas.microsoft.com/office/drawing/2014/main" id="{9038AA41-4320-4790-8847-3E787574D665}"/>
              </a:ext>
            </a:extLst>
          </p:cNvPr>
          <p:cNvSpPr>
            <a:spLocks noGrp="1"/>
          </p:cNvSpPr>
          <p:nvPr>
            <p:ph idx="1"/>
          </p:nvPr>
        </p:nvSpPr>
        <p:spPr>
          <a:xfrm>
            <a:off x="609441" y="1524000"/>
            <a:ext cx="10969943" cy="4815840"/>
          </a:xfrm>
        </p:spPr>
        <p:txBody>
          <a:bodyPr>
            <a:noAutofit/>
          </a:bodyPr>
          <a:lstStyle/>
          <a:p>
            <a:r>
              <a:rPr lang="en-US" sz="2400" dirty="0"/>
              <a:t>Influenced policies and future development actions of:</a:t>
            </a:r>
          </a:p>
          <a:p>
            <a:pPr lvl="1">
              <a:spcBef>
                <a:spcPts val="600"/>
              </a:spcBef>
            </a:pPr>
            <a:r>
              <a:rPr lang="en-US" sz="2000" dirty="0"/>
              <a:t>The largest metropolitan area in Arizona</a:t>
            </a:r>
          </a:p>
          <a:p>
            <a:pPr lvl="1">
              <a:spcBef>
                <a:spcPts val="600"/>
              </a:spcBef>
            </a:pPr>
            <a:r>
              <a:rPr lang="en-US" sz="2000" dirty="0"/>
              <a:t>Four of the most populous cities in Arizona (Phoenix, Surprise, Peoria and Glendale) </a:t>
            </a:r>
          </a:p>
          <a:p>
            <a:pPr lvl="1">
              <a:spcBef>
                <a:spcPts val="600"/>
              </a:spcBef>
            </a:pPr>
            <a:r>
              <a:rPr lang="en-US" sz="2000" dirty="0"/>
              <a:t>The fastest growing city in the United States (Phoenix)</a:t>
            </a:r>
          </a:p>
          <a:p>
            <a:r>
              <a:rPr lang="en-US" sz="2400" dirty="0"/>
              <a:t>Aggregate Protection legislation can be accomplished by:</a:t>
            </a:r>
          </a:p>
          <a:p>
            <a:pPr lvl="1">
              <a:spcBef>
                <a:spcPts val="600"/>
              </a:spcBef>
            </a:pPr>
            <a:r>
              <a:rPr lang="en-US" sz="2000" dirty="0"/>
              <a:t>Leveraging existing legislation</a:t>
            </a:r>
          </a:p>
          <a:p>
            <a:pPr lvl="1">
              <a:spcBef>
                <a:spcPts val="600"/>
              </a:spcBef>
            </a:pPr>
            <a:r>
              <a:rPr lang="en-US" sz="2000" dirty="0"/>
              <a:t>Starting small and build incrementally</a:t>
            </a:r>
          </a:p>
          <a:p>
            <a:pPr lvl="1">
              <a:spcBef>
                <a:spcPts val="600"/>
              </a:spcBef>
            </a:pPr>
            <a:r>
              <a:rPr lang="en-US" sz="2000" dirty="0"/>
              <a:t>Using credible science to demonstrate needs and effectiveness </a:t>
            </a:r>
          </a:p>
          <a:p>
            <a:r>
              <a:rPr lang="en-US" sz="2400" dirty="0"/>
              <a:t>State agencies can be a trusted partner </a:t>
            </a:r>
          </a:p>
          <a:p>
            <a:pPr lvl="1">
              <a:spcBef>
                <a:spcPts val="600"/>
              </a:spcBef>
            </a:pPr>
            <a:r>
              <a:rPr lang="en-US" sz="2000" dirty="0"/>
              <a:t>Independent</a:t>
            </a:r>
          </a:p>
          <a:p>
            <a:pPr lvl="1">
              <a:spcBef>
                <a:spcPts val="600"/>
              </a:spcBef>
            </a:pPr>
            <a:r>
              <a:rPr lang="en-US" sz="2000" dirty="0"/>
              <a:t>Agile and responsive</a:t>
            </a:r>
          </a:p>
          <a:p>
            <a:pPr lvl="1">
              <a:spcBef>
                <a:spcPts val="600"/>
              </a:spcBef>
            </a:pPr>
            <a:r>
              <a:rPr lang="en-US" sz="2000" dirty="0"/>
              <a:t>Credible, convincing, and highly-regarded science</a:t>
            </a:r>
          </a:p>
        </p:txBody>
      </p:sp>
      <p:sp>
        <p:nvSpPr>
          <p:cNvPr id="5" name="Slide Number Placeholder 4">
            <a:extLst>
              <a:ext uri="{FF2B5EF4-FFF2-40B4-BE49-F238E27FC236}">
                <a16:creationId xmlns:a16="http://schemas.microsoft.com/office/drawing/2014/main" id="{DE708438-516F-4D03-ADE7-79502F1D5892}"/>
              </a:ext>
            </a:extLst>
          </p:cNvPr>
          <p:cNvSpPr>
            <a:spLocks noGrp="1"/>
          </p:cNvSpPr>
          <p:nvPr>
            <p:ph type="sldNum" sz="quarter" idx="12"/>
          </p:nvPr>
        </p:nvSpPr>
        <p:spPr/>
        <p:txBody>
          <a:bodyPr/>
          <a:lstStyle/>
          <a:p>
            <a:fld id="{1D97EE88-343E-4AED-AB47-DC2FB3AECFCB}" type="slidenum">
              <a:rPr lang="en-US" smtClean="0"/>
              <a:t>28</a:t>
            </a:fld>
            <a:endParaRPr lang="en-US"/>
          </a:p>
        </p:txBody>
      </p:sp>
      <p:pic>
        <p:nvPicPr>
          <p:cNvPr id="4" name="Picture 2" descr="Michigan Aggregates Association - Home | Facebook">
            <a:extLst>
              <a:ext uri="{FF2B5EF4-FFF2-40B4-BE49-F238E27FC236}">
                <a16:creationId xmlns:a16="http://schemas.microsoft.com/office/drawing/2014/main" id="{1F9BE3D6-ED2C-B536-7FB7-81C7261514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486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7DB7-1915-0CE4-87A4-4FDA2B3E57BE}"/>
              </a:ext>
            </a:extLst>
          </p:cNvPr>
          <p:cNvSpPr>
            <a:spLocks noGrp="1"/>
          </p:cNvSpPr>
          <p:nvPr>
            <p:ph type="title"/>
          </p:nvPr>
        </p:nvSpPr>
        <p:spPr>
          <a:xfrm>
            <a:off x="608012" y="228600"/>
            <a:ext cx="10969943" cy="842633"/>
          </a:xfrm>
        </p:spPr>
        <p:txBody>
          <a:bodyPr/>
          <a:lstStyle/>
          <a:p>
            <a:r>
              <a:rPr lang="en-US" dirty="0"/>
              <a:t>Top ten signs your project is in trouble…</a:t>
            </a:r>
          </a:p>
        </p:txBody>
      </p:sp>
      <p:sp>
        <p:nvSpPr>
          <p:cNvPr id="3" name="Content Placeholder 2">
            <a:extLst>
              <a:ext uri="{FF2B5EF4-FFF2-40B4-BE49-F238E27FC236}">
                <a16:creationId xmlns:a16="http://schemas.microsoft.com/office/drawing/2014/main" id="{A37CC7B6-95E1-4F6E-284F-CDDA4AF4A3CE}"/>
              </a:ext>
            </a:extLst>
          </p:cNvPr>
          <p:cNvSpPr>
            <a:spLocks noGrp="1"/>
          </p:cNvSpPr>
          <p:nvPr>
            <p:ph idx="1"/>
          </p:nvPr>
        </p:nvSpPr>
        <p:spPr>
          <a:xfrm>
            <a:off x="609441" y="1524000"/>
            <a:ext cx="7313771" cy="4495800"/>
          </a:xfrm>
        </p:spPr>
        <p:txBody>
          <a:bodyPr>
            <a:normAutofit fontScale="70000" lnSpcReduction="20000"/>
          </a:bodyPr>
          <a:lstStyle/>
          <a:p>
            <a:pPr>
              <a:buNone/>
            </a:pPr>
            <a:r>
              <a:rPr lang="en-US" sz="2800" dirty="0"/>
              <a:t>1.	Erin Brockovich shows up at your community meeting </a:t>
            </a:r>
          </a:p>
          <a:p>
            <a:pPr>
              <a:buNone/>
            </a:pPr>
            <a:r>
              <a:rPr lang="en-US" sz="2800" dirty="0"/>
              <a:t>2.	Planner wraps dead fish with your site plans</a:t>
            </a:r>
          </a:p>
          <a:p>
            <a:pPr>
              <a:buNone/>
            </a:pPr>
            <a:r>
              <a:rPr lang="en-US" sz="2800" dirty="0"/>
              <a:t>3. Uncontrollable laughing at your pre-application meeting</a:t>
            </a:r>
          </a:p>
          <a:p>
            <a:pPr>
              <a:buNone/>
            </a:pPr>
            <a:r>
              <a:rPr lang="en-US" sz="2800" dirty="0"/>
              <a:t>4.	Council agenda lists your project as “crazy-ass mining proposal” </a:t>
            </a:r>
          </a:p>
          <a:p>
            <a:pPr>
              <a:buNone/>
            </a:pPr>
            <a:r>
              <a:rPr lang="en-US" sz="2800" dirty="0"/>
              <a:t>5.	Planner constantly confuses mineral extraction with kidney harvesting</a:t>
            </a:r>
          </a:p>
          <a:p>
            <a:pPr>
              <a:buNone/>
            </a:pPr>
            <a:r>
              <a:rPr lang="en-US" sz="2800" dirty="0"/>
              <a:t>6.	Police use Tasers on demonstrators at your public meeting</a:t>
            </a:r>
          </a:p>
          <a:p>
            <a:pPr>
              <a:buNone/>
            </a:pPr>
            <a:r>
              <a:rPr lang="en-US" sz="2800" dirty="0"/>
              <a:t>7.	Draft permit lists “when pigs fly” as a permit condition</a:t>
            </a:r>
          </a:p>
          <a:p>
            <a:pPr>
              <a:buNone/>
            </a:pPr>
            <a:r>
              <a:rPr lang="en-US" sz="2800" dirty="0"/>
              <a:t>8.	Your project is in Metamora</a:t>
            </a:r>
          </a:p>
          <a:p>
            <a:pPr>
              <a:buNone/>
            </a:pPr>
            <a:r>
              <a:rPr lang="en-US" sz="2800" dirty="0"/>
              <a:t>9.	Councilman uses PayPal for kickbacks</a:t>
            </a:r>
          </a:p>
          <a:p>
            <a:pPr>
              <a:buNone/>
            </a:pPr>
            <a:r>
              <a:rPr lang="en-US" sz="2800" dirty="0"/>
              <a:t>10. Run over the mayor’s dog on the way to a project meeting</a:t>
            </a:r>
          </a:p>
          <a:p>
            <a:endParaRPr lang="en-US" dirty="0"/>
          </a:p>
        </p:txBody>
      </p:sp>
      <p:sp>
        <p:nvSpPr>
          <p:cNvPr id="4" name="Slide Number Placeholder 3">
            <a:extLst>
              <a:ext uri="{FF2B5EF4-FFF2-40B4-BE49-F238E27FC236}">
                <a16:creationId xmlns:a16="http://schemas.microsoft.com/office/drawing/2014/main" id="{0C76EB6F-44A4-A976-680A-D6188D69CF10}"/>
              </a:ext>
            </a:extLst>
          </p:cNvPr>
          <p:cNvSpPr>
            <a:spLocks noGrp="1"/>
          </p:cNvSpPr>
          <p:nvPr>
            <p:ph type="sldNum" sz="quarter" idx="12"/>
          </p:nvPr>
        </p:nvSpPr>
        <p:spPr/>
        <p:txBody>
          <a:bodyPr/>
          <a:lstStyle/>
          <a:p>
            <a:fld id="{1D97EE88-343E-4AED-AB47-DC2FB3AECFCB}" type="slidenum">
              <a:rPr lang="en-US" smtClean="0"/>
              <a:t>29</a:t>
            </a:fld>
            <a:endParaRPr lang="en-US"/>
          </a:p>
        </p:txBody>
      </p:sp>
      <p:pic>
        <p:nvPicPr>
          <p:cNvPr id="5" name="Picture 4">
            <a:extLst>
              <a:ext uri="{FF2B5EF4-FFF2-40B4-BE49-F238E27FC236}">
                <a16:creationId xmlns:a16="http://schemas.microsoft.com/office/drawing/2014/main" id="{67950B17-8460-9D5D-5F01-45F88711132D}"/>
              </a:ext>
            </a:extLst>
          </p:cNvPr>
          <p:cNvPicPr>
            <a:picLocks noChangeAspect="1"/>
          </p:cNvPicPr>
          <p:nvPr/>
        </p:nvPicPr>
        <p:blipFill>
          <a:blip r:embed="rId2"/>
          <a:stretch>
            <a:fillRect/>
          </a:stretch>
        </p:blipFill>
        <p:spPr>
          <a:xfrm>
            <a:off x="7923212" y="2514600"/>
            <a:ext cx="3531152" cy="1984387"/>
          </a:xfrm>
          <a:prstGeom prst="rect">
            <a:avLst/>
          </a:prstGeom>
          <a:ln>
            <a:noFill/>
          </a:ln>
          <a:effectLst>
            <a:outerShdw blurRad="292100" dist="139700" dir="2700000" algn="tl" rotWithShape="0">
              <a:srgbClr val="333333">
                <a:alpha val="65000"/>
              </a:srgbClr>
            </a:outerShdw>
          </a:effectLst>
        </p:spPr>
      </p:pic>
      <p:pic>
        <p:nvPicPr>
          <p:cNvPr id="6" name="Picture 2" descr="Michigan Aggregates Association - Home | Facebook">
            <a:extLst>
              <a:ext uri="{FF2B5EF4-FFF2-40B4-BE49-F238E27FC236}">
                <a16:creationId xmlns:a16="http://schemas.microsoft.com/office/drawing/2014/main" id="{559044FA-C713-7A26-D5AB-3F189902A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884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DC7F2-64BB-429A-CC7E-B47F72B22606}"/>
              </a:ext>
            </a:extLst>
          </p:cNvPr>
          <p:cNvSpPr>
            <a:spLocks noGrp="1"/>
          </p:cNvSpPr>
          <p:nvPr>
            <p:ph type="title"/>
          </p:nvPr>
        </p:nvSpPr>
        <p:spPr/>
        <p:txBody>
          <a:bodyPr/>
          <a:lstStyle/>
          <a:p>
            <a:r>
              <a:rPr lang="en-US" dirty="0"/>
              <a:t>How is sterilization happening?</a:t>
            </a:r>
          </a:p>
        </p:txBody>
      </p:sp>
      <p:sp>
        <p:nvSpPr>
          <p:cNvPr id="9" name="Text Placeholder 8">
            <a:extLst>
              <a:ext uri="{FF2B5EF4-FFF2-40B4-BE49-F238E27FC236}">
                <a16:creationId xmlns:a16="http://schemas.microsoft.com/office/drawing/2014/main" id="{E89AA9C0-8FCC-3942-187B-BE9E38FF1345}"/>
              </a:ext>
            </a:extLst>
          </p:cNvPr>
          <p:cNvSpPr>
            <a:spLocks noGrp="1"/>
          </p:cNvSpPr>
          <p:nvPr>
            <p:ph type="body" idx="1"/>
          </p:nvPr>
        </p:nvSpPr>
        <p:spPr/>
        <p:txBody>
          <a:bodyPr/>
          <a:lstStyle/>
          <a:p>
            <a:r>
              <a:rPr lang="en-US" b="1" dirty="0"/>
              <a:t>Direct causes: </a:t>
            </a:r>
          </a:p>
        </p:txBody>
      </p:sp>
      <p:sp>
        <p:nvSpPr>
          <p:cNvPr id="3" name="Content Placeholder 2">
            <a:extLst>
              <a:ext uri="{FF2B5EF4-FFF2-40B4-BE49-F238E27FC236}">
                <a16:creationId xmlns:a16="http://schemas.microsoft.com/office/drawing/2014/main" id="{949A9109-C7F1-85ED-4A90-3BE3B7943C18}"/>
              </a:ext>
            </a:extLst>
          </p:cNvPr>
          <p:cNvSpPr>
            <a:spLocks noGrp="1"/>
          </p:cNvSpPr>
          <p:nvPr>
            <p:ph sz="half" idx="2"/>
          </p:nvPr>
        </p:nvSpPr>
        <p:spPr/>
        <p:txBody>
          <a:bodyPr>
            <a:normAutofit/>
          </a:bodyPr>
          <a:lstStyle/>
          <a:p>
            <a:r>
              <a:rPr lang="en-US" dirty="0"/>
              <a:t>Absolute and targeted prohibitions on mining</a:t>
            </a:r>
          </a:p>
          <a:p>
            <a:pPr lvl="1"/>
            <a:r>
              <a:rPr lang="en-US" dirty="0"/>
              <a:t>Mineral withdrawals </a:t>
            </a:r>
          </a:p>
          <a:p>
            <a:r>
              <a:rPr lang="en-US" dirty="0"/>
              <a:t>Local zoning decisions</a:t>
            </a:r>
          </a:p>
          <a:p>
            <a:pPr lvl="1"/>
            <a:r>
              <a:rPr lang="en-US" dirty="0"/>
              <a:t> Requirements for special use permits </a:t>
            </a:r>
          </a:p>
          <a:p>
            <a:pPr lvl="1"/>
            <a:r>
              <a:rPr lang="en-US" dirty="0"/>
              <a:t>Zoning overlays that result in development or land preservation</a:t>
            </a:r>
          </a:p>
        </p:txBody>
      </p:sp>
      <p:sp>
        <p:nvSpPr>
          <p:cNvPr id="10" name="Text Placeholder 9">
            <a:extLst>
              <a:ext uri="{FF2B5EF4-FFF2-40B4-BE49-F238E27FC236}">
                <a16:creationId xmlns:a16="http://schemas.microsoft.com/office/drawing/2014/main" id="{18284F25-2F12-D17F-936E-FC7F927BBD38}"/>
              </a:ext>
            </a:extLst>
          </p:cNvPr>
          <p:cNvSpPr>
            <a:spLocks noGrp="1"/>
          </p:cNvSpPr>
          <p:nvPr>
            <p:ph type="body" sz="quarter" idx="3"/>
          </p:nvPr>
        </p:nvSpPr>
        <p:spPr/>
        <p:txBody>
          <a:bodyPr/>
          <a:lstStyle/>
          <a:p>
            <a:r>
              <a:rPr lang="en-US" b="1" dirty="0"/>
              <a:t>Indirect causes: </a:t>
            </a:r>
          </a:p>
        </p:txBody>
      </p:sp>
      <p:sp>
        <p:nvSpPr>
          <p:cNvPr id="11" name="Content Placeholder 10">
            <a:extLst>
              <a:ext uri="{FF2B5EF4-FFF2-40B4-BE49-F238E27FC236}">
                <a16:creationId xmlns:a16="http://schemas.microsoft.com/office/drawing/2014/main" id="{C0C03C2F-9882-A326-8626-DE0C35B8CA47}"/>
              </a:ext>
            </a:extLst>
          </p:cNvPr>
          <p:cNvSpPr>
            <a:spLocks noGrp="1"/>
          </p:cNvSpPr>
          <p:nvPr>
            <p:ph sz="quarter" idx="4"/>
          </p:nvPr>
        </p:nvSpPr>
        <p:spPr/>
        <p:txBody>
          <a:bodyPr/>
          <a:lstStyle/>
          <a:p>
            <a:r>
              <a:rPr lang="en-US" dirty="0"/>
              <a:t>Poor planning and lack of aggregate resource information</a:t>
            </a:r>
          </a:p>
          <a:p>
            <a:r>
              <a:rPr lang="en-US" dirty="0"/>
              <a:t>Unintended outcomes relating to other permitting requirements</a:t>
            </a:r>
          </a:p>
          <a:p>
            <a:pPr lvl="1"/>
            <a:r>
              <a:rPr lang="en-US" dirty="0"/>
              <a:t>Reclamation planning</a:t>
            </a:r>
          </a:p>
          <a:p>
            <a:pPr lvl="1"/>
            <a:r>
              <a:rPr lang="en-US" dirty="0"/>
              <a:t>Floodplain use permitting</a:t>
            </a:r>
          </a:p>
          <a:p>
            <a:pPr lvl="1"/>
            <a:r>
              <a:rPr lang="en-US" dirty="0"/>
              <a:t>NEPA style processes</a:t>
            </a:r>
          </a:p>
          <a:p>
            <a:pPr lvl="1"/>
            <a:r>
              <a:rPr lang="en-US" dirty="0"/>
              <a:t>Wetland or watershed preservation </a:t>
            </a:r>
          </a:p>
          <a:p>
            <a:endParaRPr lang="en-US" dirty="0"/>
          </a:p>
        </p:txBody>
      </p:sp>
      <p:sp>
        <p:nvSpPr>
          <p:cNvPr id="5" name="Slide Number Placeholder 4">
            <a:extLst>
              <a:ext uri="{FF2B5EF4-FFF2-40B4-BE49-F238E27FC236}">
                <a16:creationId xmlns:a16="http://schemas.microsoft.com/office/drawing/2014/main" id="{8C39CA3B-A465-3F4C-00EC-6D663215D08C}"/>
              </a:ext>
            </a:extLst>
          </p:cNvPr>
          <p:cNvSpPr>
            <a:spLocks noGrp="1"/>
          </p:cNvSpPr>
          <p:nvPr>
            <p:ph type="sldNum" sz="quarter" idx="12"/>
          </p:nvPr>
        </p:nvSpPr>
        <p:spPr/>
        <p:txBody>
          <a:bodyPr/>
          <a:lstStyle/>
          <a:p>
            <a:fld id="{1D97EE88-343E-4AED-AB47-DC2FB3AECFCB}" type="slidenum">
              <a:rPr lang="en-US" smtClean="0"/>
              <a:t>3</a:t>
            </a:fld>
            <a:endParaRPr lang="en-US"/>
          </a:p>
        </p:txBody>
      </p:sp>
      <p:pic>
        <p:nvPicPr>
          <p:cNvPr id="4" name="Picture 2" descr="Michigan Aggregates Association - Home | Facebook">
            <a:extLst>
              <a:ext uri="{FF2B5EF4-FFF2-40B4-BE49-F238E27FC236}">
                <a16:creationId xmlns:a16="http://schemas.microsoft.com/office/drawing/2014/main" id="{D86CCBE9-680F-9467-32B5-2998A6BD96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286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2333-C9E6-43FF-AFB1-E253D0EF0DAB}"/>
              </a:ext>
            </a:extLst>
          </p:cNvPr>
          <p:cNvSpPr>
            <a:spLocks noGrp="1"/>
          </p:cNvSpPr>
          <p:nvPr>
            <p:ph type="title"/>
          </p:nvPr>
        </p:nvSpPr>
        <p:spPr/>
        <p:txBody>
          <a:bodyPr/>
          <a:lstStyle/>
          <a:p>
            <a:r>
              <a:rPr lang="en-US" dirty="0"/>
              <a:t>Your Presenter:</a:t>
            </a:r>
          </a:p>
        </p:txBody>
      </p:sp>
      <p:sp>
        <p:nvSpPr>
          <p:cNvPr id="3" name="Slide Number Placeholder 2">
            <a:extLst>
              <a:ext uri="{FF2B5EF4-FFF2-40B4-BE49-F238E27FC236}">
                <a16:creationId xmlns:a16="http://schemas.microsoft.com/office/drawing/2014/main" id="{B4E596AA-334D-4C8D-A05C-3C3804605D71}"/>
              </a:ext>
            </a:extLst>
          </p:cNvPr>
          <p:cNvSpPr>
            <a:spLocks noGrp="1"/>
          </p:cNvSpPr>
          <p:nvPr>
            <p:ph type="sldNum" sz="quarter" idx="12"/>
          </p:nvPr>
        </p:nvSpPr>
        <p:spPr/>
        <p:txBody>
          <a:bodyPr/>
          <a:lstStyle/>
          <a:p>
            <a:fld id="{1D97EE88-343E-4AED-AB47-DC2FB3AECFCB}" type="slidenum">
              <a:rPr lang="en-US" smtClean="0"/>
              <a:t>30</a:t>
            </a:fld>
            <a:endParaRPr lang="en-US"/>
          </a:p>
        </p:txBody>
      </p:sp>
      <p:sp>
        <p:nvSpPr>
          <p:cNvPr id="20" name="Rectangle 19">
            <a:extLst>
              <a:ext uri="{FF2B5EF4-FFF2-40B4-BE49-F238E27FC236}">
                <a16:creationId xmlns:a16="http://schemas.microsoft.com/office/drawing/2014/main" id="{63EDCCEB-27D9-4C4B-9D41-F4675C4EC208}"/>
              </a:ext>
            </a:extLst>
          </p:cNvPr>
          <p:cNvSpPr/>
          <p:nvPr/>
        </p:nvSpPr>
        <p:spPr>
          <a:xfrm>
            <a:off x="3829271" y="1585423"/>
            <a:ext cx="5212403" cy="4520749"/>
          </a:xfrm>
          <a:prstGeom prst="rect">
            <a:avLst/>
          </a:prstGeom>
          <a:solidFill>
            <a:schemeClr val="bg1"/>
          </a:solidFill>
          <a:ln>
            <a:solidFill>
              <a:schemeClr val="bg1">
                <a:lumMod val="85000"/>
              </a:schemeClr>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2880" tIns="365760" rIns="358813" bIns="358813" numCol="1" spcCol="1270" anchor="t" anchorCtr="0">
            <a:noAutofit/>
          </a:bodyPr>
          <a:lstStyle/>
          <a:p>
            <a:pPr algn="r"/>
            <a:r>
              <a:rPr lang="en-US" sz="2400" dirty="0">
                <a:solidFill>
                  <a:schemeClr val="tx1"/>
                </a:solidFill>
              </a:rPr>
              <a:t>Eric Mears, R.G.</a:t>
            </a:r>
          </a:p>
          <a:p>
            <a:pPr algn="r">
              <a:spcAft>
                <a:spcPts val="1200"/>
              </a:spcAft>
            </a:pPr>
            <a:r>
              <a:rPr lang="en-US" sz="1400" dirty="0">
                <a:solidFill>
                  <a:schemeClr val="accent3"/>
                </a:solidFill>
              </a:rPr>
              <a:t>Mining Leader  </a:t>
            </a:r>
          </a:p>
          <a:p>
            <a:pPr marL="225425" indent="-225425">
              <a:spcAft>
                <a:spcPts val="600"/>
              </a:spcAft>
              <a:buFont typeface="Arial" panose="020B0604020202020204" pitchFamily="34" charset="0"/>
              <a:buChar char="•"/>
            </a:pPr>
            <a:r>
              <a:rPr lang="en-US" spc="-70" dirty="0">
                <a:solidFill>
                  <a:schemeClr val="tx1"/>
                </a:solidFill>
              </a:rPr>
              <a:t>Over 30 years of mine permitting and entitlement experience</a:t>
            </a:r>
          </a:p>
          <a:p>
            <a:pPr marL="225425" indent="-225425">
              <a:spcAft>
                <a:spcPts val="600"/>
              </a:spcAft>
              <a:buFont typeface="Arial" panose="020B0604020202020204" pitchFamily="34" charset="0"/>
              <a:buChar char="•"/>
            </a:pPr>
            <a:r>
              <a:rPr lang="en-US" spc="-70" dirty="0">
                <a:solidFill>
                  <a:schemeClr val="tx1"/>
                </a:solidFill>
              </a:rPr>
              <a:t>Served on Phoenix Environmental Quality and Village Planning Commissions</a:t>
            </a:r>
          </a:p>
          <a:p>
            <a:pPr marL="225425" indent="-225425">
              <a:spcAft>
                <a:spcPts val="600"/>
              </a:spcAft>
              <a:buFont typeface="Arial" panose="020B0604020202020204" pitchFamily="34" charset="0"/>
              <a:buChar char="•"/>
            </a:pPr>
            <a:r>
              <a:rPr lang="en-US" spc="-70" dirty="0">
                <a:solidFill>
                  <a:schemeClr val="tx1"/>
                </a:solidFill>
              </a:rPr>
              <a:t>Maricopa County Parks and Recreation Commission</a:t>
            </a:r>
          </a:p>
          <a:p>
            <a:pPr marL="225425" indent="-225425">
              <a:spcAft>
                <a:spcPts val="600"/>
              </a:spcAft>
              <a:buFont typeface="Arial" panose="020B0604020202020204" pitchFamily="34" charset="0"/>
              <a:buChar char="•"/>
            </a:pPr>
            <a:r>
              <a:rPr lang="en-US" spc="-70" dirty="0">
                <a:solidFill>
                  <a:schemeClr val="tx1"/>
                </a:solidFill>
              </a:rPr>
              <a:t>Passionate mining advocate and engaged on local, state, and federal rulemaking</a:t>
            </a:r>
          </a:p>
          <a:p>
            <a:pPr marL="225425" indent="-225425">
              <a:spcAft>
                <a:spcPts val="600"/>
              </a:spcAft>
              <a:buFont typeface="Arial" panose="020B0604020202020204" pitchFamily="34" charset="0"/>
              <a:buChar char="•"/>
            </a:pPr>
            <a:r>
              <a:rPr lang="en-US" spc="-70" dirty="0">
                <a:solidFill>
                  <a:schemeClr val="tx1"/>
                </a:solidFill>
              </a:rPr>
              <a:t>Life Director of Arizona Rock Products Association</a:t>
            </a:r>
          </a:p>
          <a:p>
            <a:pPr marL="225425" indent="-225425">
              <a:spcAft>
                <a:spcPts val="600"/>
              </a:spcAft>
              <a:buFont typeface="Arial" panose="020B0604020202020204" pitchFamily="34" charset="0"/>
              <a:buChar char="•"/>
            </a:pPr>
            <a:r>
              <a:rPr lang="en-US" spc="-70" dirty="0">
                <a:solidFill>
                  <a:schemeClr val="tx1"/>
                </a:solidFill>
              </a:rPr>
              <a:t>Chair - Arizona State Mapping Advisory Committee</a:t>
            </a:r>
          </a:p>
          <a:p>
            <a:pPr marL="225425" indent="-225425">
              <a:spcAft>
                <a:spcPts val="600"/>
              </a:spcAft>
              <a:buFont typeface="Arial" panose="020B0604020202020204" pitchFamily="34" charset="0"/>
              <a:buChar char="•"/>
            </a:pPr>
            <a:endParaRPr lang="en-US" spc="-70" dirty="0">
              <a:solidFill>
                <a:schemeClr val="tx1"/>
              </a:solidFill>
            </a:endParaRPr>
          </a:p>
        </p:txBody>
      </p:sp>
      <p:pic>
        <p:nvPicPr>
          <p:cNvPr id="11" name="Picture 10">
            <a:extLst>
              <a:ext uri="{FF2B5EF4-FFF2-40B4-BE49-F238E27FC236}">
                <a16:creationId xmlns:a16="http://schemas.microsoft.com/office/drawing/2014/main" id="{7ED6F0A9-C192-439E-9A67-0F8F87B9DF8B}"/>
              </a:ext>
            </a:extLst>
          </p:cNvPr>
          <p:cNvPicPr>
            <a:picLocks noChangeAspect="1"/>
          </p:cNvPicPr>
          <p:nvPr/>
        </p:nvPicPr>
        <p:blipFill>
          <a:blip r:embed="rId3"/>
          <a:stretch>
            <a:fillRect/>
          </a:stretch>
        </p:blipFill>
        <p:spPr>
          <a:xfrm>
            <a:off x="4539878" y="1471678"/>
            <a:ext cx="4511431" cy="182896"/>
          </a:xfrm>
          <a:prstGeom prst="rect">
            <a:avLst/>
          </a:prstGeom>
        </p:spPr>
      </p:pic>
      <p:pic>
        <p:nvPicPr>
          <p:cNvPr id="6" name="Picture 5">
            <a:extLst>
              <a:ext uri="{FF2B5EF4-FFF2-40B4-BE49-F238E27FC236}">
                <a16:creationId xmlns:a16="http://schemas.microsoft.com/office/drawing/2014/main" id="{4B641771-BB08-4EBD-84D9-9D6E890D8D3C}"/>
              </a:ext>
            </a:extLst>
          </p:cNvPr>
          <p:cNvPicPr>
            <a:picLocks noChangeAspect="1"/>
          </p:cNvPicPr>
          <p:nvPr/>
        </p:nvPicPr>
        <p:blipFill>
          <a:blip r:embed="rId4"/>
          <a:stretch>
            <a:fillRect/>
          </a:stretch>
        </p:blipFill>
        <p:spPr>
          <a:xfrm>
            <a:off x="3819636" y="872593"/>
            <a:ext cx="1563961" cy="1563961"/>
          </a:xfrm>
          <a:prstGeom prst="rect">
            <a:avLst/>
          </a:prstGeom>
        </p:spPr>
      </p:pic>
      <p:pic>
        <p:nvPicPr>
          <p:cNvPr id="4" name="Picture 2" descr="Michigan Aggregates Association - Home | Facebook">
            <a:extLst>
              <a:ext uri="{FF2B5EF4-FFF2-40B4-BE49-F238E27FC236}">
                <a16:creationId xmlns:a16="http://schemas.microsoft.com/office/drawing/2014/main" id="{501DA9B2-12D2-CC20-D370-A75C028216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260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DB68-CDCF-85E4-7AE2-F182005790B1}"/>
              </a:ext>
            </a:extLst>
          </p:cNvPr>
          <p:cNvSpPr>
            <a:spLocks noGrp="1"/>
          </p:cNvSpPr>
          <p:nvPr>
            <p:ph type="title"/>
          </p:nvPr>
        </p:nvSpPr>
        <p:spPr/>
        <p:txBody>
          <a:bodyPr/>
          <a:lstStyle/>
          <a:p>
            <a:r>
              <a:rPr lang="en-US" dirty="0"/>
              <a:t>ARPA- Aggregate Protection Guidance </a:t>
            </a:r>
          </a:p>
        </p:txBody>
      </p:sp>
      <p:sp>
        <p:nvSpPr>
          <p:cNvPr id="3" name="Slide Number Placeholder 2">
            <a:extLst>
              <a:ext uri="{FF2B5EF4-FFF2-40B4-BE49-F238E27FC236}">
                <a16:creationId xmlns:a16="http://schemas.microsoft.com/office/drawing/2014/main" id="{7CE15764-6B67-257E-DA72-EC3F68BF8DBF}"/>
              </a:ext>
            </a:extLst>
          </p:cNvPr>
          <p:cNvSpPr>
            <a:spLocks noGrp="1"/>
          </p:cNvSpPr>
          <p:nvPr>
            <p:ph type="sldNum" sz="quarter" idx="12"/>
          </p:nvPr>
        </p:nvSpPr>
        <p:spPr/>
        <p:txBody>
          <a:bodyPr/>
          <a:lstStyle/>
          <a:p>
            <a:fld id="{1D97EE88-343E-4AED-AB47-DC2FB3AECFCB}" type="slidenum">
              <a:rPr lang="en-US" smtClean="0"/>
              <a:t>31</a:t>
            </a:fld>
            <a:endParaRPr lang="en-US"/>
          </a:p>
        </p:txBody>
      </p:sp>
      <p:pic>
        <p:nvPicPr>
          <p:cNvPr id="5" name="Picture 4" descr="Qr code&#10;&#10;Description automatically generated">
            <a:extLst>
              <a:ext uri="{FF2B5EF4-FFF2-40B4-BE49-F238E27FC236}">
                <a16:creationId xmlns:a16="http://schemas.microsoft.com/office/drawing/2014/main" id="{F759D16A-EA42-E4BE-4224-3504D6193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612" y="1676400"/>
            <a:ext cx="4572000" cy="4572000"/>
          </a:xfrm>
          <a:prstGeom prst="rect">
            <a:avLst/>
          </a:prstGeom>
        </p:spPr>
      </p:pic>
      <p:pic>
        <p:nvPicPr>
          <p:cNvPr id="4" name="Picture 2" descr="Michigan Aggregates Association - Home | Facebook">
            <a:extLst>
              <a:ext uri="{FF2B5EF4-FFF2-40B4-BE49-F238E27FC236}">
                <a16:creationId xmlns:a16="http://schemas.microsoft.com/office/drawing/2014/main" id="{7E3FCCF8-FAE9-14B5-CDD2-72D6CC7BCE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966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63633C-E7CC-481E-A2B7-8A1986A105CC}"/>
              </a:ext>
            </a:extLst>
          </p:cNvPr>
          <p:cNvSpPr>
            <a:spLocks noGrp="1"/>
          </p:cNvSpPr>
          <p:nvPr>
            <p:ph type="title"/>
          </p:nvPr>
        </p:nvSpPr>
        <p:spPr>
          <a:xfrm>
            <a:off x="609440" y="243840"/>
            <a:ext cx="10969943" cy="1066800"/>
          </a:xfrm>
        </p:spPr>
        <p:txBody>
          <a:bodyPr/>
          <a:lstStyle/>
          <a:p>
            <a:r>
              <a:rPr lang="en-US" dirty="0"/>
              <a:t>Cycles of rapid growth and development often sets the stage for significant resource and land use conflicts</a:t>
            </a:r>
          </a:p>
        </p:txBody>
      </p:sp>
      <p:sp>
        <p:nvSpPr>
          <p:cNvPr id="7" name="Content Placeholder 6">
            <a:extLst>
              <a:ext uri="{FF2B5EF4-FFF2-40B4-BE49-F238E27FC236}">
                <a16:creationId xmlns:a16="http://schemas.microsoft.com/office/drawing/2014/main" id="{8899AE0F-ED75-4CA2-9204-C6174A00B4A9}"/>
              </a:ext>
            </a:extLst>
          </p:cNvPr>
          <p:cNvSpPr>
            <a:spLocks noGrp="1"/>
          </p:cNvSpPr>
          <p:nvPr>
            <p:ph sz="half" idx="1"/>
          </p:nvPr>
        </p:nvSpPr>
        <p:spPr>
          <a:xfrm>
            <a:off x="609440" y="1524001"/>
            <a:ext cx="5637371" cy="4495800"/>
          </a:xfrm>
        </p:spPr>
        <p:txBody>
          <a:bodyPr>
            <a:normAutofit/>
          </a:bodyPr>
          <a:lstStyle/>
          <a:p>
            <a:r>
              <a:rPr lang="en-US" dirty="0"/>
              <a:t>Rapid encroachment around aggregate production areas</a:t>
            </a:r>
          </a:p>
          <a:p>
            <a:r>
              <a:rPr lang="en-US" dirty="0"/>
              <a:t>Sterilization of known high-quality aggregate resources </a:t>
            </a:r>
          </a:p>
          <a:p>
            <a:r>
              <a:rPr lang="en-US" dirty="0"/>
              <a:t>Planners unprepared to make informed decisions regarding growth</a:t>
            </a:r>
          </a:p>
          <a:p>
            <a:r>
              <a:rPr lang="en-US" dirty="0"/>
              <a:t>Growing conflicts with active mines regarding dust, noise, and health concerns </a:t>
            </a:r>
          </a:p>
          <a:p>
            <a:pPr marL="0" indent="0">
              <a:buNone/>
            </a:pPr>
            <a:endParaRPr lang="en-US" dirty="0"/>
          </a:p>
        </p:txBody>
      </p:sp>
      <p:sp>
        <p:nvSpPr>
          <p:cNvPr id="5" name="Slide Number Placeholder 4">
            <a:extLst>
              <a:ext uri="{FF2B5EF4-FFF2-40B4-BE49-F238E27FC236}">
                <a16:creationId xmlns:a16="http://schemas.microsoft.com/office/drawing/2014/main" id="{94E01DCA-3903-48CE-A9F2-B72AD9D6B8FF}"/>
              </a:ext>
            </a:extLst>
          </p:cNvPr>
          <p:cNvSpPr>
            <a:spLocks noGrp="1"/>
          </p:cNvSpPr>
          <p:nvPr>
            <p:ph type="sldNum" sz="quarter" idx="12"/>
          </p:nvPr>
        </p:nvSpPr>
        <p:spPr/>
        <p:txBody>
          <a:bodyPr/>
          <a:lstStyle/>
          <a:p>
            <a:fld id="{1D97EE88-343E-4AED-AB47-DC2FB3AECFCB}" type="slidenum">
              <a:rPr lang="en-US" smtClean="0"/>
              <a:pPr/>
              <a:t>4</a:t>
            </a:fld>
            <a:endParaRPr lang="en-US"/>
          </a:p>
        </p:txBody>
      </p:sp>
      <p:pic>
        <p:nvPicPr>
          <p:cNvPr id="3" name="Picture 2">
            <a:extLst>
              <a:ext uri="{FF2B5EF4-FFF2-40B4-BE49-F238E27FC236}">
                <a16:creationId xmlns:a16="http://schemas.microsoft.com/office/drawing/2014/main" id="{C9978162-7414-D366-D30F-FCE27556610A}"/>
              </a:ext>
            </a:extLst>
          </p:cNvPr>
          <p:cNvPicPr>
            <a:picLocks noChangeAspect="1"/>
          </p:cNvPicPr>
          <p:nvPr/>
        </p:nvPicPr>
        <p:blipFill>
          <a:blip r:embed="rId3"/>
          <a:stretch>
            <a:fillRect/>
          </a:stretch>
        </p:blipFill>
        <p:spPr>
          <a:xfrm>
            <a:off x="6551612" y="2057400"/>
            <a:ext cx="4718713" cy="3139712"/>
          </a:xfrm>
          <a:prstGeom prst="rect">
            <a:avLst/>
          </a:prstGeom>
          <a:ln>
            <a:noFill/>
          </a:ln>
          <a:effectLst>
            <a:outerShdw blurRad="292100" dist="139700" dir="2700000" algn="tl" rotWithShape="0">
              <a:srgbClr val="333333">
                <a:alpha val="65000"/>
              </a:srgbClr>
            </a:outerShdw>
          </a:effectLst>
        </p:spPr>
      </p:pic>
      <p:pic>
        <p:nvPicPr>
          <p:cNvPr id="2" name="Picture 2" descr="Michigan Aggregates Association - Home | Facebook">
            <a:extLst>
              <a:ext uri="{FF2B5EF4-FFF2-40B4-BE49-F238E27FC236}">
                <a16:creationId xmlns:a16="http://schemas.microsoft.com/office/drawing/2014/main" id="{1654A357-3681-B54F-8BAD-2F691F3183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831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E7C7-74A7-6E5B-6204-EF42FF9B997F}"/>
              </a:ext>
            </a:extLst>
          </p:cNvPr>
          <p:cNvSpPr>
            <a:spLocks noGrp="1"/>
          </p:cNvSpPr>
          <p:nvPr>
            <p:ph type="title"/>
          </p:nvPr>
        </p:nvSpPr>
        <p:spPr/>
        <p:txBody>
          <a:bodyPr/>
          <a:lstStyle/>
          <a:p>
            <a:r>
              <a:rPr lang="en-US" dirty="0"/>
              <a:t>The California aggregate market is a great example of what we desperately need to avoid</a:t>
            </a:r>
          </a:p>
        </p:txBody>
      </p:sp>
      <p:sp>
        <p:nvSpPr>
          <p:cNvPr id="3" name="Content Placeholder 2">
            <a:extLst>
              <a:ext uri="{FF2B5EF4-FFF2-40B4-BE49-F238E27FC236}">
                <a16:creationId xmlns:a16="http://schemas.microsoft.com/office/drawing/2014/main" id="{BEF8E589-E3C0-08C9-7C52-CDF203D4DA24}"/>
              </a:ext>
            </a:extLst>
          </p:cNvPr>
          <p:cNvSpPr>
            <a:spLocks noGrp="1"/>
          </p:cNvSpPr>
          <p:nvPr>
            <p:ph sz="half" idx="1"/>
          </p:nvPr>
        </p:nvSpPr>
        <p:spPr>
          <a:xfrm>
            <a:off x="609440" y="1524001"/>
            <a:ext cx="6475572" cy="4495800"/>
          </a:xfrm>
        </p:spPr>
        <p:txBody>
          <a:bodyPr>
            <a:normAutofit fontScale="92500" lnSpcReduction="20000"/>
          </a:bodyPr>
          <a:lstStyle/>
          <a:p>
            <a:r>
              <a:rPr lang="en-US" b="1" dirty="0"/>
              <a:t>Despite having abundant aggregate deposits</a:t>
            </a:r>
            <a:r>
              <a:rPr lang="en-US" dirty="0"/>
              <a:t>: </a:t>
            </a:r>
          </a:p>
          <a:p>
            <a:pPr lvl="1"/>
            <a:r>
              <a:rPr lang="en-US" dirty="0"/>
              <a:t>Many large cities have less than 10 years of available reserves </a:t>
            </a:r>
          </a:p>
          <a:p>
            <a:pPr lvl="1"/>
            <a:r>
              <a:rPr lang="en-US" dirty="0"/>
              <a:t>Permitting new mines takes longer than 10 years with </a:t>
            </a:r>
            <a:r>
              <a:rPr lang="en-US" b="1" dirty="0"/>
              <a:t>no guarantee of favorable outcome </a:t>
            </a:r>
          </a:p>
          <a:p>
            <a:pPr lvl="1"/>
            <a:r>
              <a:rPr lang="en-US" dirty="0"/>
              <a:t>San Diego, Los Angeles, and San Francisco are importing materials from Canada and Mexico and “local” travel distances often exceed 80 miles</a:t>
            </a:r>
          </a:p>
          <a:p>
            <a:pPr lvl="1"/>
            <a:r>
              <a:rPr lang="en-US" dirty="0"/>
              <a:t>Aggregate </a:t>
            </a:r>
            <a:r>
              <a:rPr lang="en-US" b="1" dirty="0"/>
              <a:t>prices are 6 to 10 times greater </a:t>
            </a:r>
            <a:r>
              <a:rPr lang="en-US" dirty="0"/>
              <a:t>than surrounding states due to transportation, environmental, and regulatory factors </a:t>
            </a:r>
          </a:p>
          <a:p>
            <a:pPr marL="274320" lvl="1" indent="0">
              <a:buNone/>
            </a:pPr>
            <a:endParaRPr lang="en-US" b="0" i="0" u="none" strike="noStrike" baseline="0" dirty="0">
              <a:latin typeface="GalaxiePolaris-Book"/>
            </a:endParaRPr>
          </a:p>
          <a:p>
            <a:pPr marL="274320" lvl="1" indent="0">
              <a:buNone/>
            </a:pPr>
            <a:r>
              <a:rPr lang="en-US" b="1" i="0" u="none" strike="noStrike" baseline="0" dirty="0">
                <a:solidFill>
                  <a:schemeClr val="accent1"/>
                </a:solidFill>
                <a:latin typeface="GalaxiePolaris-Book"/>
              </a:rPr>
              <a:t>2019 Caltrans Aggregate Resource Policy</a:t>
            </a:r>
            <a:r>
              <a:rPr lang="en-US" b="0" i="0" u="none" strike="noStrike" baseline="0" dirty="0">
                <a:solidFill>
                  <a:schemeClr val="accent1"/>
                </a:solidFill>
                <a:latin typeface="GalaxiePolaris-Book"/>
              </a:rPr>
              <a:t>: “… </a:t>
            </a:r>
            <a:r>
              <a:rPr lang="en-US" b="0" i="1" u="none" strike="noStrike" baseline="0" dirty="0">
                <a:solidFill>
                  <a:schemeClr val="accent1"/>
                </a:solidFill>
                <a:latin typeface="GalaxiePolaris-Book"/>
              </a:rPr>
              <a:t>Caltrans will work with local and state agencies to help gain approval of new aggregate mining sites throughout the state…”</a:t>
            </a:r>
            <a:endParaRPr lang="en-US" i="1" dirty="0">
              <a:solidFill>
                <a:schemeClr val="accent1"/>
              </a:solidFill>
            </a:endParaRPr>
          </a:p>
        </p:txBody>
      </p:sp>
      <p:pic>
        <p:nvPicPr>
          <p:cNvPr id="7" name="Content Placeholder 6">
            <a:extLst>
              <a:ext uri="{FF2B5EF4-FFF2-40B4-BE49-F238E27FC236}">
                <a16:creationId xmlns:a16="http://schemas.microsoft.com/office/drawing/2014/main" id="{0D061B3B-D9F0-E88C-7297-D6C4FEB97F24}"/>
              </a:ext>
            </a:extLst>
          </p:cNvPr>
          <p:cNvPicPr>
            <a:picLocks noGrp="1" noChangeAspect="1"/>
          </p:cNvPicPr>
          <p:nvPr>
            <p:ph sz="half" idx="2"/>
          </p:nvPr>
        </p:nvPicPr>
        <p:blipFill>
          <a:blip r:embed="rId2"/>
          <a:stretch>
            <a:fillRect/>
          </a:stretch>
        </p:blipFill>
        <p:spPr>
          <a:xfrm>
            <a:off x="7770812" y="3124200"/>
            <a:ext cx="3397163" cy="212662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0A39A04E-97C5-565F-151A-13CAFB2C26D5}"/>
              </a:ext>
            </a:extLst>
          </p:cNvPr>
          <p:cNvSpPr>
            <a:spLocks noGrp="1"/>
          </p:cNvSpPr>
          <p:nvPr>
            <p:ph type="sldNum" sz="quarter" idx="12"/>
          </p:nvPr>
        </p:nvSpPr>
        <p:spPr/>
        <p:txBody>
          <a:bodyPr/>
          <a:lstStyle/>
          <a:p>
            <a:fld id="{1D97EE88-343E-4AED-AB47-DC2FB3AECFCB}" type="slidenum">
              <a:rPr lang="en-US" smtClean="0"/>
              <a:t>5</a:t>
            </a:fld>
            <a:endParaRPr lang="en-US"/>
          </a:p>
        </p:txBody>
      </p:sp>
      <p:pic>
        <p:nvPicPr>
          <p:cNvPr id="11" name="Picture 10">
            <a:extLst>
              <a:ext uri="{FF2B5EF4-FFF2-40B4-BE49-F238E27FC236}">
                <a16:creationId xmlns:a16="http://schemas.microsoft.com/office/drawing/2014/main" id="{3DBB2617-E117-3E8F-09E9-54B2CE6101D6}"/>
              </a:ext>
            </a:extLst>
          </p:cNvPr>
          <p:cNvPicPr>
            <a:picLocks noChangeAspect="1"/>
          </p:cNvPicPr>
          <p:nvPr/>
        </p:nvPicPr>
        <p:blipFill>
          <a:blip r:embed="rId3"/>
          <a:stretch>
            <a:fillRect/>
          </a:stretch>
        </p:blipFill>
        <p:spPr>
          <a:xfrm>
            <a:off x="7751807" y="2017629"/>
            <a:ext cx="3397163" cy="1123988"/>
          </a:xfrm>
          <a:prstGeom prst="rect">
            <a:avLst/>
          </a:prstGeom>
          <a:ln>
            <a:noFill/>
          </a:ln>
          <a:effectLst>
            <a:outerShdw blurRad="292100" dist="139700" dir="2700000" algn="tl" rotWithShape="0">
              <a:srgbClr val="333333">
                <a:alpha val="65000"/>
              </a:srgbClr>
            </a:outerShdw>
          </a:effectLst>
        </p:spPr>
      </p:pic>
      <p:pic>
        <p:nvPicPr>
          <p:cNvPr id="4" name="Picture 2" descr="Michigan Aggregates Association - Home | Facebook">
            <a:extLst>
              <a:ext uri="{FF2B5EF4-FFF2-40B4-BE49-F238E27FC236}">
                <a16:creationId xmlns:a16="http://schemas.microsoft.com/office/drawing/2014/main" id="{9FD194DE-DA82-F3D5-CE02-26C700F28C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28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9077-189F-19D6-7354-C33343843A61}"/>
              </a:ext>
            </a:extLst>
          </p:cNvPr>
          <p:cNvSpPr>
            <a:spLocks noGrp="1"/>
          </p:cNvSpPr>
          <p:nvPr>
            <p:ph type="title"/>
          </p:nvPr>
        </p:nvSpPr>
        <p:spPr>
          <a:xfrm>
            <a:off x="608012" y="228600"/>
            <a:ext cx="10969943" cy="975362"/>
          </a:xfrm>
        </p:spPr>
        <p:txBody>
          <a:bodyPr anchor="b">
            <a:normAutofit/>
          </a:bodyPr>
          <a:lstStyle/>
          <a:p>
            <a:r>
              <a:rPr lang="en-US" dirty="0"/>
              <a:t>What are the basic tools for preventing sterilization</a:t>
            </a:r>
          </a:p>
        </p:txBody>
      </p:sp>
      <p:sp>
        <p:nvSpPr>
          <p:cNvPr id="3" name="Content Placeholder 2">
            <a:extLst>
              <a:ext uri="{FF2B5EF4-FFF2-40B4-BE49-F238E27FC236}">
                <a16:creationId xmlns:a16="http://schemas.microsoft.com/office/drawing/2014/main" id="{6F11F4FE-6464-C8DB-D317-14CEB4795C1B}"/>
              </a:ext>
            </a:extLst>
          </p:cNvPr>
          <p:cNvSpPr>
            <a:spLocks noGrp="1"/>
          </p:cNvSpPr>
          <p:nvPr>
            <p:ph sz="half" idx="1"/>
          </p:nvPr>
        </p:nvSpPr>
        <p:spPr>
          <a:xfrm>
            <a:off x="609441" y="1524001"/>
            <a:ext cx="5385514" cy="4495800"/>
          </a:xfrm>
        </p:spPr>
        <p:txBody>
          <a:bodyPr>
            <a:normAutofit lnSpcReduction="10000"/>
          </a:bodyPr>
          <a:lstStyle/>
          <a:p>
            <a:r>
              <a:rPr lang="en-US" dirty="0"/>
              <a:t>Legislative Processes </a:t>
            </a:r>
          </a:p>
          <a:p>
            <a:pPr lvl="1"/>
            <a:r>
              <a:rPr lang="en-US" dirty="0"/>
              <a:t>Create new laws that support mining</a:t>
            </a:r>
          </a:p>
          <a:p>
            <a:pPr lvl="1"/>
            <a:r>
              <a:rPr lang="en-US" dirty="0"/>
              <a:t>Change or discourage laws that prohibit or restrict mining </a:t>
            </a:r>
          </a:p>
          <a:p>
            <a:r>
              <a:rPr lang="en-US" dirty="0"/>
              <a:t>Agency Collaboration </a:t>
            </a:r>
          </a:p>
          <a:p>
            <a:pPr lvl="1"/>
            <a:r>
              <a:rPr lang="en-US" dirty="0"/>
              <a:t>Cultivate agency relationships that support mining </a:t>
            </a:r>
          </a:p>
          <a:p>
            <a:pPr lvl="1"/>
            <a:r>
              <a:rPr lang="en-US" dirty="0"/>
              <a:t>Be open to unlikely partnerships </a:t>
            </a:r>
          </a:p>
          <a:p>
            <a:r>
              <a:rPr lang="en-US" dirty="0"/>
              <a:t>Planner Outreach</a:t>
            </a:r>
          </a:p>
          <a:p>
            <a:pPr lvl="1"/>
            <a:r>
              <a:rPr lang="en-US" dirty="0"/>
              <a:t>Educate planners on the value of local aggregate supplies</a:t>
            </a:r>
          </a:p>
        </p:txBody>
      </p:sp>
      <p:sp>
        <p:nvSpPr>
          <p:cNvPr id="5" name="Slide Number Placeholder 4">
            <a:extLst>
              <a:ext uri="{FF2B5EF4-FFF2-40B4-BE49-F238E27FC236}">
                <a16:creationId xmlns:a16="http://schemas.microsoft.com/office/drawing/2014/main" id="{763FB265-69D5-9C9D-90FE-D9009D7BF27C}"/>
              </a:ext>
            </a:extLst>
          </p:cNvPr>
          <p:cNvSpPr>
            <a:spLocks noGrp="1"/>
          </p:cNvSpPr>
          <p:nvPr>
            <p:ph type="sldNum" sz="quarter" idx="12"/>
          </p:nvPr>
        </p:nvSpPr>
        <p:spPr>
          <a:xfrm>
            <a:off x="608013" y="6339840"/>
            <a:ext cx="947416" cy="274320"/>
          </a:xfrm>
        </p:spPr>
        <p:txBody>
          <a:bodyPr anchor="ctr">
            <a:normAutofit/>
          </a:bodyPr>
          <a:lstStyle/>
          <a:p>
            <a:pPr>
              <a:spcAft>
                <a:spcPts val="600"/>
              </a:spcAft>
            </a:pPr>
            <a:fld id="{1D97EE88-343E-4AED-AB47-DC2FB3AECFCB}" type="slidenum">
              <a:rPr lang="en-US" smtClean="0"/>
              <a:pPr>
                <a:spcAft>
                  <a:spcPts val="600"/>
                </a:spcAft>
              </a:pPr>
              <a:t>6</a:t>
            </a:fld>
            <a:endParaRPr lang="en-US"/>
          </a:p>
        </p:txBody>
      </p:sp>
      <p:graphicFrame>
        <p:nvGraphicFramePr>
          <p:cNvPr id="9" name="Content Placeholder 8">
            <a:extLst>
              <a:ext uri="{FF2B5EF4-FFF2-40B4-BE49-F238E27FC236}">
                <a16:creationId xmlns:a16="http://schemas.microsoft.com/office/drawing/2014/main" id="{090CB679-D7AD-23AD-6330-5BD4BA884D65}"/>
              </a:ext>
            </a:extLst>
          </p:cNvPr>
          <p:cNvGraphicFramePr>
            <a:graphicFrameLocks noGrp="1"/>
          </p:cNvGraphicFramePr>
          <p:nvPr>
            <p:ph sz="half" idx="2"/>
            <p:extLst>
              <p:ext uri="{D42A27DB-BD31-4B8C-83A1-F6EECF244321}">
                <p14:modId xmlns:p14="http://schemas.microsoft.com/office/powerpoint/2010/main" val="1866793065"/>
              </p:ext>
            </p:extLst>
          </p:nvPr>
        </p:nvGraphicFramePr>
        <p:xfrm>
          <a:off x="6191250" y="1524000"/>
          <a:ext cx="5387975"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Michigan Aggregates Association - Home | Facebook">
            <a:extLst>
              <a:ext uri="{FF2B5EF4-FFF2-40B4-BE49-F238E27FC236}">
                <a16:creationId xmlns:a16="http://schemas.microsoft.com/office/drawing/2014/main" id="{709859C9-742C-DC49-8DA8-6E7A2EB639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93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D60D7-123D-40C2-822D-59FE1382CE83}"/>
              </a:ext>
            </a:extLst>
          </p:cNvPr>
          <p:cNvSpPr>
            <a:spLocks noGrp="1"/>
          </p:cNvSpPr>
          <p:nvPr>
            <p:ph type="title"/>
          </p:nvPr>
        </p:nvSpPr>
        <p:spPr/>
        <p:txBody>
          <a:bodyPr/>
          <a:lstStyle/>
          <a:p>
            <a:r>
              <a:rPr lang="en-US" dirty="0"/>
              <a:t>Regional conflict foreshadows the value of agency relationships and scientific independence</a:t>
            </a:r>
          </a:p>
        </p:txBody>
      </p:sp>
      <p:sp>
        <p:nvSpPr>
          <p:cNvPr id="3" name="Content Placeholder 2">
            <a:extLst>
              <a:ext uri="{FF2B5EF4-FFF2-40B4-BE49-F238E27FC236}">
                <a16:creationId xmlns:a16="http://schemas.microsoft.com/office/drawing/2014/main" id="{4D8A2EA1-D811-422D-AE05-EF0F7E743FD4}"/>
              </a:ext>
            </a:extLst>
          </p:cNvPr>
          <p:cNvSpPr>
            <a:spLocks noGrp="1"/>
          </p:cNvSpPr>
          <p:nvPr>
            <p:ph sz="half" idx="1"/>
          </p:nvPr>
        </p:nvSpPr>
        <p:spPr>
          <a:xfrm>
            <a:off x="609440" y="1524000"/>
            <a:ext cx="9371172" cy="4815839"/>
          </a:xfrm>
        </p:spPr>
        <p:txBody>
          <a:bodyPr>
            <a:noAutofit/>
          </a:bodyPr>
          <a:lstStyle/>
          <a:p>
            <a:r>
              <a:rPr lang="en-US" dirty="0"/>
              <a:t>Residents near Agua Fria River aggregate operations frustrated </a:t>
            </a:r>
          </a:p>
          <a:p>
            <a:r>
              <a:rPr lang="en-US" dirty="0"/>
              <a:t>Rapidly spread allegations of asbestos in aggregates</a:t>
            </a:r>
          </a:p>
          <a:p>
            <a:r>
              <a:rPr lang="en-US" dirty="0"/>
              <a:t>Sampling results (conducted by industry) distrusted </a:t>
            </a:r>
            <a:br>
              <a:rPr lang="en-US" dirty="0"/>
            </a:br>
            <a:r>
              <a:rPr lang="en-US" dirty="0"/>
              <a:t>by community</a:t>
            </a:r>
          </a:p>
          <a:p>
            <a:r>
              <a:rPr lang="en-US" b="1" dirty="0"/>
              <a:t>2003 </a:t>
            </a:r>
            <a:r>
              <a:rPr lang="en-US" dirty="0"/>
              <a:t>AZGS study effectively resolves issue</a:t>
            </a:r>
          </a:p>
          <a:p>
            <a:r>
              <a:rPr lang="en-US" dirty="0"/>
              <a:t>Key learnings:</a:t>
            </a:r>
          </a:p>
          <a:p>
            <a:pPr lvl="1"/>
            <a:r>
              <a:rPr lang="en-US" dirty="0"/>
              <a:t>AZGS was agile and responsive</a:t>
            </a:r>
          </a:p>
          <a:p>
            <a:pPr lvl="1"/>
            <a:r>
              <a:rPr lang="en-US" dirty="0"/>
              <a:t>Results were credible and convincing </a:t>
            </a:r>
          </a:p>
          <a:p>
            <a:pPr lvl="1"/>
            <a:r>
              <a:rPr lang="en-US" dirty="0"/>
              <a:t>Independent science highly valued</a:t>
            </a:r>
          </a:p>
        </p:txBody>
      </p:sp>
      <p:pic>
        <p:nvPicPr>
          <p:cNvPr id="6" name="Content Placeholder 5">
            <a:extLst>
              <a:ext uri="{FF2B5EF4-FFF2-40B4-BE49-F238E27FC236}">
                <a16:creationId xmlns:a16="http://schemas.microsoft.com/office/drawing/2014/main" id="{B90C03A6-96C7-486B-9719-B25B5A0C8525}"/>
              </a:ext>
            </a:extLst>
          </p:cNvPr>
          <p:cNvPicPr>
            <a:picLocks noGrp="1" noChangeAspect="1"/>
          </p:cNvPicPr>
          <p:nvPr>
            <p:ph sz="half" idx="2"/>
          </p:nvPr>
        </p:nvPicPr>
        <p:blipFill>
          <a:blip r:embed="rId2"/>
          <a:stretch>
            <a:fillRect/>
          </a:stretch>
        </p:blipFill>
        <p:spPr>
          <a:xfrm>
            <a:off x="9294812" y="2286000"/>
            <a:ext cx="2079356" cy="3505200"/>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91F635E-F0F4-4DC4-A8CD-B219D00481DF}"/>
              </a:ext>
            </a:extLst>
          </p:cNvPr>
          <p:cNvSpPr>
            <a:spLocks noGrp="1"/>
          </p:cNvSpPr>
          <p:nvPr>
            <p:ph type="sldNum" sz="quarter" idx="12"/>
          </p:nvPr>
        </p:nvSpPr>
        <p:spPr/>
        <p:txBody>
          <a:bodyPr/>
          <a:lstStyle/>
          <a:p>
            <a:fld id="{1D97EE88-343E-4AED-AB47-DC2FB3AECFCB}" type="slidenum">
              <a:rPr lang="en-US" smtClean="0"/>
              <a:t>7</a:t>
            </a:fld>
            <a:endParaRPr lang="en-US"/>
          </a:p>
        </p:txBody>
      </p:sp>
      <p:pic>
        <p:nvPicPr>
          <p:cNvPr id="4" name="Picture 2" descr="Michigan Aggregates Association - Home | Facebook">
            <a:extLst>
              <a:ext uri="{FF2B5EF4-FFF2-40B4-BE49-F238E27FC236}">
                <a16:creationId xmlns:a16="http://schemas.microsoft.com/office/drawing/2014/main" id="{4A71FE63-56BB-68F3-7856-E456047236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02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05F26-1B38-B904-F08D-D959EB9106B0}"/>
              </a:ext>
            </a:extLst>
          </p:cNvPr>
          <p:cNvSpPr>
            <a:spLocks noGrp="1"/>
          </p:cNvSpPr>
          <p:nvPr>
            <p:ph type="title"/>
          </p:nvPr>
        </p:nvSpPr>
        <p:spPr>
          <a:xfrm>
            <a:off x="608012" y="243840"/>
            <a:ext cx="10969943" cy="1127760"/>
          </a:xfrm>
        </p:spPr>
        <p:txBody>
          <a:bodyPr/>
          <a:lstStyle/>
          <a:p>
            <a:br>
              <a:rPr lang="en-US" dirty="0"/>
            </a:br>
            <a:br>
              <a:rPr lang="en-US" dirty="0"/>
            </a:br>
            <a:br>
              <a:rPr lang="en-US" dirty="0"/>
            </a:br>
            <a:r>
              <a:rPr lang="en-US" dirty="0"/>
              <a:t>2005 Aggregate Mined Land Reclamation Act (MLRA) </a:t>
            </a:r>
            <a:br>
              <a:rPr lang="en-US" dirty="0"/>
            </a:br>
            <a:endParaRPr lang="en-US" dirty="0"/>
          </a:p>
        </p:txBody>
      </p:sp>
      <p:sp>
        <p:nvSpPr>
          <p:cNvPr id="3" name="Content Placeholder 2">
            <a:extLst>
              <a:ext uri="{FF2B5EF4-FFF2-40B4-BE49-F238E27FC236}">
                <a16:creationId xmlns:a16="http://schemas.microsoft.com/office/drawing/2014/main" id="{6FF99200-FB31-A294-53C9-7F02FC16D490}"/>
              </a:ext>
            </a:extLst>
          </p:cNvPr>
          <p:cNvSpPr>
            <a:spLocks noGrp="1"/>
          </p:cNvSpPr>
          <p:nvPr>
            <p:ph sz="half" idx="1"/>
          </p:nvPr>
        </p:nvSpPr>
        <p:spPr>
          <a:xfrm>
            <a:off x="608012" y="1371600"/>
            <a:ext cx="9525000" cy="5036820"/>
          </a:xfrm>
        </p:spPr>
        <p:txBody>
          <a:bodyPr>
            <a:normAutofit/>
          </a:bodyPr>
          <a:lstStyle/>
          <a:p>
            <a:pPr marL="274320" lvl="1" indent="0">
              <a:buNone/>
            </a:pPr>
            <a:r>
              <a:rPr lang="en-US" dirty="0"/>
              <a:t>Requires all aggregate mines on private lands to obtain an Arizona State Mine Inspector (ASMI) approved reclamation plan (Plan)</a:t>
            </a:r>
          </a:p>
          <a:p>
            <a:pPr lvl="1"/>
            <a:r>
              <a:rPr lang="en-US" dirty="0"/>
              <a:t>Legislation </a:t>
            </a:r>
            <a:r>
              <a:rPr lang="en-US" b="1" i="1" dirty="0">
                <a:solidFill>
                  <a:schemeClr val="accent1"/>
                </a:solidFill>
              </a:rPr>
              <a:t>promulgated by industry </a:t>
            </a:r>
            <a:r>
              <a:rPr lang="en-US" dirty="0"/>
              <a:t>in response to a proliferation of local reclamation requirements</a:t>
            </a:r>
          </a:p>
          <a:p>
            <a:pPr lvl="1"/>
            <a:r>
              <a:rPr lang="en-US" dirty="0"/>
              <a:t>Established </a:t>
            </a:r>
            <a:r>
              <a:rPr lang="en-US" b="1" i="1" dirty="0">
                <a:solidFill>
                  <a:schemeClr val="accent1"/>
                </a:solidFill>
              </a:rPr>
              <a:t>uniform reclamation standards </a:t>
            </a:r>
            <a:r>
              <a:rPr lang="en-US" dirty="0"/>
              <a:t>across AZ and eliminated duplicative local standards and bonding efforts </a:t>
            </a:r>
          </a:p>
          <a:p>
            <a:pPr lvl="1"/>
            <a:r>
              <a:rPr lang="en-US" dirty="0"/>
              <a:t>Plan </a:t>
            </a:r>
            <a:r>
              <a:rPr lang="en-US" b="1" i="1" dirty="0">
                <a:solidFill>
                  <a:schemeClr val="accent1"/>
                </a:solidFill>
              </a:rPr>
              <a:t>approval involves public and local communities </a:t>
            </a:r>
            <a:r>
              <a:rPr lang="en-US" dirty="0"/>
              <a:t>to encourage dialog and long-range planning</a:t>
            </a:r>
          </a:p>
          <a:p>
            <a:pPr lvl="1"/>
            <a:r>
              <a:rPr lang="en-US" b="1" i="1" dirty="0">
                <a:solidFill>
                  <a:schemeClr val="accent1"/>
                </a:solidFill>
              </a:rPr>
              <a:t>Mandates ASMI approval </a:t>
            </a:r>
            <a:r>
              <a:rPr lang="en-US" dirty="0"/>
              <a:t>of all administratively and technically complete plans </a:t>
            </a:r>
          </a:p>
        </p:txBody>
      </p:sp>
      <p:sp>
        <p:nvSpPr>
          <p:cNvPr id="5" name="Slide Number Placeholder 4">
            <a:extLst>
              <a:ext uri="{FF2B5EF4-FFF2-40B4-BE49-F238E27FC236}">
                <a16:creationId xmlns:a16="http://schemas.microsoft.com/office/drawing/2014/main" id="{2EE3530C-ED65-2EBE-F6E6-21D102307E5D}"/>
              </a:ext>
            </a:extLst>
          </p:cNvPr>
          <p:cNvSpPr>
            <a:spLocks noGrp="1"/>
          </p:cNvSpPr>
          <p:nvPr>
            <p:ph type="sldNum" sz="quarter" idx="12"/>
          </p:nvPr>
        </p:nvSpPr>
        <p:spPr/>
        <p:txBody>
          <a:bodyPr/>
          <a:lstStyle/>
          <a:p>
            <a:fld id="{1D97EE88-343E-4AED-AB47-DC2FB3AECFCB}" type="slidenum">
              <a:rPr lang="en-US" smtClean="0"/>
              <a:t>8</a:t>
            </a:fld>
            <a:endParaRPr lang="en-US"/>
          </a:p>
        </p:txBody>
      </p:sp>
      <p:pic>
        <p:nvPicPr>
          <p:cNvPr id="4" name="Picture 2" descr="Michigan Aggregates Association - Home | Facebook">
            <a:extLst>
              <a:ext uri="{FF2B5EF4-FFF2-40B4-BE49-F238E27FC236}">
                <a16:creationId xmlns:a16="http://schemas.microsoft.com/office/drawing/2014/main" id="{003FF305-D321-0357-8AC0-C3DE3DAEC9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711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4BB4-B9DD-026B-3758-6A81ADC302F7}"/>
              </a:ext>
            </a:extLst>
          </p:cNvPr>
          <p:cNvSpPr>
            <a:spLocks noGrp="1"/>
          </p:cNvSpPr>
          <p:nvPr>
            <p:ph type="title"/>
          </p:nvPr>
        </p:nvSpPr>
        <p:spPr>
          <a:xfrm>
            <a:off x="608012" y="228600"/>
            <a:ext cx="10969943" cy="838200"/>
          </a:xfrm>
        </p:spPr>
        <p:txBody>
          <a:bodyPr/>
          <a:lstStyle/>
          <a:p>
            <a:r>
              <a:rPr lang="en-US" dirty="0"/>
              <a:t>ARS 11-812: County Mining Exemption</a:t>
            </a:r>
          </a:p>
        </p:txBody>
      </p:sp>
      <p:sp>
        <p:nvSpPr>
          <p:cNvPr id="3" name="Content Placeholder 2">
            <a:extLst>
              <a:ext uri="{FF2B5EF4-FFF2-40B4-BE49-F238E27FC236}">
                <a16:creationId xmlns:a16="http://schemas.microsoft.com/office/drawing/2014/main" id="{311E7492-AF14-1B75-5795-E152EED911CC}"/>
              </a:ext>
            </a:extLst>
          </p:cNvPr>
          <p:cNvSpPr>
            <a:spLocks noGrp="1"/>
          </p:cNvSpPr>
          <p:nvPr>
            <p:ph sz="half" idx="1"/>
          </p:nvPr>
        </p:nvSpPr>
        <p:spPr>
          <a:xfrm>
            <a:off x="609440" y="1524001"/>
            <a:ext cx="9599772" cy="4495800"/>
          </a:xfrm>
        </p:spPr>
        <p:txBody>
          <a:bodyPr>
            <a:normAutofit/>
          </a:bodyPr>
          <a:lstStyle/>
          <a:p>
            <a:r>
              <a:rPr lang="en-US" dirty="0"/>
              <a:t>Counties </a:t>
            </a:r>
            <a:r>
              <a:rPr lang="en-US" b="1" dirty="0">
                <a:solidFill>
                  <a:schemeClr val="bg2"/>
                </a:solidFill>
              </a:rPr>
              <a:t>cannot prevent, restrict, or otherwise regulate </a:t>
            </a:r>
            <a:r>
              <a:rPr lang="en-US" dirty="0"/>
              <a:t>the use or occupation of land or improvements for mining or metallurgical purposes</a:t>
            </a:r>
          </a:p>
          <a:p>
            <a:r>
              <a:rPr lang="en-US" dirty="0"/>
              <a:t>Aggregate mining broadly defined as  </a:t>
            </a:r>
            <a:r>
              <a:rPr lang="en-US" b="1" dirty="0">
                <a:solidFill>
                  <a:schemeClr val="bg2"/>
                </a:solidFill>
              </a:rPr>
              <a:t>all activities needed for aggregate development and production </a:t>
            </a:r>
            <a:r>
              <a:rPr lang="en-US" dirty="0"/>
              <a:t>purposes</a:t>
            </a:r>
          </a:p>
          <a:p>
            <a:r>
              <a:rPr lang="en-US" dirty="0"/>
              <a:t>Covers ancillary activities </a:t>
            </a:r>
            <a:r>
              <a:rPr lang="en-US" b="1" dirty="0">
                <a:solidFill>
                  <a:schemeClr val="bg2"/>
                </a:solidFill>
              </a:rPr>
              <a:t>including ready mix and HMA operations</a:t>
            </a:r>
          </a:p>
        </p:txBody>
      </p:sp>
      <p:sp>
        <p:nvSpPr>
          <p:cNvPr id="5" name="Slide Number Placeholder 4">
            <a:extLst>
              <a:ext uri="{FF2B5EF4-FFF2-40B4-BE49-F238E27FC236}">
                <a16:creationId xmlns:a16="http://schemas.microsoft.com/office/drawing/2014/main" id="{77294669-7D07-2FC0-1964-9D3BC8AF5BC1}"/>
              </a:ext>
            </a:extLst>
          </p:cNvPr>
          <p:cNvSpPr>
            <a:spLocks noGrp="1"/>
          </p:cNvSpPr>
          <p:nvPr>
            <p:ph type="sldNum" sz="quarter" idx="12"/>
          </p:nvPr>
        </p:nvSpPr>
        <p:spPr/>
        <p:txBody>
          <a:bodyPr/>
          <a:lstStyle/>
          <a:p>
            <a:fld id="{1D97EE88-343E-4AED-AB47-DC2FB3AECFCB}" type="slidenum">
              <a:rPr lang="en-US" smtClean="0"/>
              <a:t>9</a:t>
            </a:fld>
            <a:endParaRPr lang="en-US"/>
          </a:p>
        </p:txBody>
      </p:sp>
      <p:pic>
        <p:nvPicPr>
          <p:cNvPr id="4" name="Picture 2" descr="Michigan Aggregates Association - Home | Facebook">
            <a:extLst>
              <a:ext uri="{FF2B5EF4-FFF2-40B4-BE49-F238E27FC236}">
                <a16:creationId xmlns:a16="http://schemas.microsoft.com/office/drawing/2014/main" id="{9D35C938-0A7F-3B0B-9133-AD466B9CAB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79090" y="6074814"/>
            <a:ext cx="783186" cy="783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490799"/>
      </p:ext>
    </p:extLst>
  </p:cSld>
  <p:clrMapOvr>
    <a:masterClrMapping/>
  </p:clrMapOvr>
</p:sld>
</file>

<file path=ppt/theme/theme1.xml><?xml version="1.0" encoding="utf-8"?>
<a:theme xmlns:a="http://schemas.openxmlformats.org/drawingml/2006/main" name="Blank">
  <a:themeElements>
    <a:clrScheme name="Haley Aldrich">
      <a:dk1>
        <a:srgbClr val="59534D"/>
      </a:dk1>
      <a:lt1>
        <a:sysClr val="window" lastClr="FFFFFF"/>
      </a:lt1>
      <a:dk2>
        <a:srgbClr val="000000"/>
      </a:dk2>
      <a:lt2>
        <a:srgbClr val="34B5D0"/>
      </a:lt2>
      <a:accent1>
        <a:srgbClr val="34B5D0"/>
      </a:accent1>
      <a:accent2>
        <a:srgbClr val="5A8E22"/>
      </a:accent2>
      <a:accent3>
        <a:srgbClr val="007DA4"/>
      </a:accent3>
      <a:accent4>
        <a:srgbClr val="776F67"/>
      </a:accent4>
      <a:accent5>
        <a:srgbClr val="165C7D"/>
      </a:accent5>
      <a:accent6>
        <a:srgbClr val="A2AD00"/>
      </a:accent6>
      <a:hlink>
        <a:srgbClr val="34B5D0"/>
      </a:hlink>
      <a:folHlink>
        <a:srgbClr val="9F958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spcBef>
            <a:spcPts val="600"/>
          </a:spcBef>
          <a:buSzPct val="80000"/>
          <a:defRPr/>
        </a:defPPr>
      </a:lstStyle>
    </a:txDef>
  </a:objectDefaults>
  <a:extraClrSchemeLst/>
  <a:custClrLst>
    <a:custClr name="R214 G73 B42">
      <a:srgbClr val="D6492A"/>
    </a:custClr>
    <a:custClr name="R250 G148 B62">
      <a:srgbClr val="FA943E"/>
    </a:custClr>
    <a:custClr name="R236 G222 B41">
      <a:srgbClr val="ECDE29"/>
    </a:custClr>
    <a:custClr name="R214 G212 B174">
      <a:srgbClr val="D6D4AE"/>
    </a:custClr>
    <a:custClr name="R169 G163 B155">
      <a:srgbClr val="A9A39B"/>
    </a:custClr>
    <a:custClr name="R204 G199 B192">
      <a:srgbClr val="CCC7C0"/>
    </a:custClr>
    <a:custClr name="R88 B61 B62">
      <a:srgbClr val="583D3E"/>
    </a:custClr>
    <a:custClr name="R75 G71 B26">
      <a:srgbClr val="4B471A"/>
    </a:custClr>
  </a:custClrLst>
  <a:extLst>
    <a:ext uri="{05A4C25C-085E-4340-85A3-A5531E510DB2}">
      <thm15:themeFamily xmlns:thm15="http://schemas.microsoft.com/office/thememl/2012/main" name="Blank.potx" id="{89960ADF-40A6-4A55-A649-DA3FDAB27120}" vid="{35F758F4-B168-496D-9377-7360ED31D147}"/>
    </a:ext>
  </a:extLst>
</a:theme>
</file>

<file path=ppt/theme/theme2.xml><?xml version="1.0" encoding="utf-8"?>
<a:theme xmlns:a="http://schemas.openxmlformats.org/drawingml/2006/main" name="Office Theme">
  <a:themeElements>
    <a:clrScheme name="Haley Aldrich">
      <a:dk1>
        <a:srgbClr val="59534D"/>
      </a:dk1>
      <a:lt1>
        <a:sysClr val="window" lastClr="FFFFFF"/>
      </a:lt1>
      <a:dk2>
        <a:srgbClr val="000000"/>
      </a:dk2>
      <a:lt2>
        <a:srgbClr val="34B5D0"/>
      </a:lt2>
      <a:accent1>
        <a:srgbClr val="34B5D0"/>
      </a:accent1>
      <a:accent2>
        <a:srgbClr val="5A8E22"/>
      </a:accent2>
      <a:accent3>
        <a:srgbClr val="007DA4"/>
      </a:accent3>
      <a:accent4>
        <a:srgbClr val="776F67"/>
      </a:accent4>
      <a:accent5>
        <a:srgbClr val="165C7D"/>
      </a:accent5>
      <a:accent6>
        <a:srgbClr val="A2AD00"/>
      </a:accent6>
      <a:hlink>
        <a:srgbClr val="34B5D0"/>
      </a:hlink>
      <a:folHlink>
        <a:srgbClr val="9F958A"/>
      </a:folHlink>
    </a:clrScheme>
    <a:fontScheme name="Calibri">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spcBef>
            <a:spcPts val="600"/>
          </a:spcBef>
          <a:buSzPct val="80000"/>
          <a:defRPr/>
        </a:defPPr>
      </a:lstStyle>
    </a:txDef>
  </a:objectDefaults>
  <a:extraClrSchemeLst/>
  <a:custClrLst>
    <a:custClr name="R214 G73 B42">
      <a:srgbClr val="D6492A"/>
    </a:custClr>
    <a:custClr name="R250 G148 B62">
      <a:srgbClr val="FA943E"/>
    </a:custClr>
    <a:custClr name="R236 G222 B41">
      <a:srgbClr val="ECDE29"/>
    </a:custClr>
    <a:custClr name="R214 G212 B174">
      <a:srgbClr val="D6D4AE"/>
    </a:custClr>
    <a:custClr name="R169 G163 B155">
      <a:srgbClr val="A9A39B"/>
    </a:custClr>
    <a:custClr name="R204 G199 B192">
      <a:srgbClr val="CCC7C0"/>
    </a:custClr>
    <a:custClr name="R88 B61 B62">
      <a:srgbClr val="583D3E"/>
    </a:custClr>
    <a:custClr name="R75 G71 B26">
      <a:srgbClr val="4B471A"/>
    </a:custClr>
  </a:custClrLst>
</a:theme>
</file>

<file path=ppt/theme/theme3.xml><?xml version="1.0" encoding="utf-8"?>
<a:theme xmlns:a="http://schemas.openxmlformats.org/drawingml/2006/main" name="Office Theme">
  <a:themeElements>
    <a:clrScheme name="Haley Aldrich">
      <a:dk1>
        <a:srgbClr val="59534D"/>
      </a:dk1>
      <a:lt1>
        <a:sysClr val="window" lastClr="FFFFFF"/>
      </a:lt1>
      <a:dk2>
        <a:srgbClr val="000000"/>
      </a:dk2>
      <a:lt2>
        <a:srgbClr val="34B5D0"/>
      </a:lt2>
      <a:accent1>
        <a:srgbClr val="34B5D0"/>
      </a:accent1>
      <a:accent2>
        <a:srgbClr val="5A8E22"/>
      </a:accent2>
      <a:accent3>
        <a:srgbClr val="007DA4"/>
      </a:accent3>
      <a:accent4>
        <a:srgbClr val="776F67"/>
      </a:accent4>
      <a:accent5>
        <a:srgbClr val="165C7D"/>
      </a:accent5>
      <a:accent6>
        <a:srgbClr val="A2AD00"/>
      </a:accent6>
      <a:hlink>
        <a:srgbClr val="34B5D0"/>
      </a:hlink>
      <a:folHlink>
        <a:srgbClr val="9F958A"/>
      </a:folHlink>
    </a:clrScheme>
    <a:fontScheme name="Calibri">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spcBef>
            <a:spcPts val="600"/>
          </a:spcBef>
          <a:buSzPct val="80000"/>
          <a:defRPr/>
        </a:defPPr>
      </a:lstStyle>
    </a:txDef>
  </a:objectDefaults>
  <a:extraClrSchemeLst/>
  <a:custClrLst>
    <a:custClr name="R214 G73 B42">
      <a:srgbClr val="D6492A"/>
    </a:custClr>
    <a:custClr name="R250 G148 B62">
      <a:srgbClr val="FA943E"/>
    </a:custClr>
    <a:custClr name="R236 G222 B41">
      <a:srgbClr val="ECDE29"/>
    </a:custClr>
    <a:custClr name="R214 G212 B174">
      <a:srgbClr val="D6D4AE"/>
    </a:custClr>
    <a:custClr name="R169 G163 B155">
      <a:srgbClr val="A9A39B"/>
    </a:custClr>
    <a:custClr name="R204 G199 B192">
      <a:srgbClr val="CCC7C0"/>
    </a:custClr>
    <a:custClr name="R88 B61 B62">
      <a:srgbClr val="583D3E"/>
    </a:custClr>
    <a:custClr name="R75 G71 B26">
      <a:srgbClr val="4B471A"/>
    </a:custClr>
  </a:custClrLst>
</a:theme>
</file>

<file path=docProps/app.xml><?xml version="1.0" encoding="utf-8"?>
<Properties xmlns="http://schemas.openxmlformats.org/officeDocument/2006/extended-properties" xmlns:vt="http://schemas.openxmlformats.org/officeDocument/2006/docPropsVTypes">
  <Template>blank</Template>
  <TotalTime>12531</TotalTime>
  <Words>2520</Words>
  <Application>Microsoft Macintosh PowerPoint</Application>
  <PresentationFormat>Custom</PresentationFormat>
  <Paragraphs>262</Paragraphs>
  <Slides>31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GalaxiePolaris-Book</vt:lpstr>
      <vt:lpstr>Open Sans Condensed</vt:lpstr>
      <vt:lpstr>Poppins</vt:lpstr>
      <vt:lpstr>Blank</vt:lpstr>
      <vt:lpstr>Aggregate Protection: Avoiding Resource Sterilization Through Productive Collaboration with Lawmakers and Public Agencies</vt:lpstr>
      <vt:lpstr>Topics for today's discussion</vt:lpstr>
      <vt:lpstr>How is sterilization happening?</vt:lpstr>
      <vt:lpstr>Cycles of rapid growth and development often sets the stage for significant resource and land use conflicts</vt:lpstr>
      <vt:lpstr>The California aggregate market is a great example of what we desperately need to avoid</vt:lpstr>
      <vt:lpstr>What are the basic tools for preventing sterilization</vt:lpstr>
      <vt:lpstr>Regional conflict foreshadows the value of agency relationships and scientific independence</vt:lpstr>
      <vt:lpstr>   2005 Aggregate Mined Land Reclamation Act (MLRA)  </vt:lpstr>
      <vt:lpstr>ARS 11-812: County Mining Exemption</vt:lpstr>
      <vt:lpstr>Aggregate Mining Operations Zoning Districts</vt:lpstr>
      <vt:lpstr>Regulatory Bill of Rights</vt:lpstr>
      <vt:lpstr>Arizona’s Growing Smarter Act (GSA) was an important tool in addressing aggregate supply in planning decisions</vt:lpstr>
      <vt:lpstr> Passed in 2011, the Arizona Aggregate Protection Act (APA) had lofty goals of helping to prevent Land Use Conflicts </vt:lpstr>
      <vt:lpstr>After reviewing compliance in 2018:  Did we declare mission accomplished?</vt:lpstr>
      <vt:lpstr>5 years later, reviewed General Plans of the largest  28 municipalities in Arizona </vt:lpstr>
      <vt:lpstr>Top reasons for APA non-compliance</vt:lpstr>
      <vt:lpstr>USGS STATEMAP Program </vt:lpstr>
      <vt:lpstr>Best-in-class compliance with APA highly correlative with AZGS Aggregate Resource Assessment</vt:lpstr>
      <vt:lpstr>ARPA amends APA in 2019 to improve General Plan compliance with the assistance of AZGS</vt:lpstr>
      <vt:lpstr>Best practices: City of Avondale </vt:lpstr>
      <vt:lpstr>Best practices: City of Goodyear</vt:lpstr>
      <vt:lpstr>Best practices: City of Phoenix </vt:lpstr>
      <vt:lpstr>What was the real impact of the STATEMAP product?</vt:lpstr>
      <vt:lpstr>Although some progress had been made, our 2018 study suggested that significant issues remained </vt:lpstr>
      <vt:lpstr>Minnesota Aggregate Resource Mapping Program (ARMP) </vt:lpstr>
      <vt:lpstr>Michigan Aggregates Association:  Natural Resources and Environmental Protection Act Revision</vt:lpstr>
      <vt:lpstr>The ROCKS Act (H.R. 611) ensures that building materials are sourced in a cost-effective and sustainable way.</vt:lpstr>
      <vt:lpstr>Conclusion: Aggregate protection efforts can be highly effective if leveraged with other State resources</vt:lpstr>
      <vt:lpstr>Top ten signs your project is in trouble…</vt:lpstr>
      <vt:lpstr>Your Presenter:</vt:lpstr>
      <vt:lpstr>ARPA- Aggregate Protection Guidance </vt:lpstr>
    </vt:vector>
  </TitlesOfParts>
  <Company>Haley &amp; Aldrich,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Six Years After the Aggregation Protection Act:</dc:title>
  <dc:creator>Mears, Eric</dc:creator>
  <cp:lastModifiedBy>Kendra Miriani</cp:lastModifiedBy>
  <cp:revision>161</cp:revision>
  <dcterms:created xsi:type="dcterms:W3CDTF">2018-06-14T21:44:21Z</dcterms:created>
  <dcterms:modified xsi:type="dcterms:W3CDTF">2023-02-14T18:03:08Z</dcterms:modified>
</cp:coreProperties>
</file>