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CA_EA8CF627.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88_4DE0B211.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577_394782FA.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578_4D08101D.xml" ContentType="application/vnd.ms-powerpoint.comments+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42" r:id="rId5"/>
    <p:sldMasterId id="2147483968" r:id="rId6"/>
  </p:sldMasterIdLst>
  <p:notesMasterIdLst>
    <p:notesMasterId r:id="rId55"/>
  </p:notesMasterIdLst>
  <p:sldIdLst>
    <p:sldId id="5389" r:id="rId7"/>
    <p:sldId id="5494" r:id="rId8"/>
    <p:sldId id="1900" r:id="rId9"/>
    <p:sldId id="5499" r:id="rId10"/>
    <p:sldId id="2334" r:id="rId11"/>
    <p:sldId id="5506" r:id="rId12"/>
    <p:sldId id="4836" r:id="rId13"/>
    <p:sldId id="4810" r:id="rId14"/>
    <p:sldId id="285" r:id="rId15"/>
    <p:sldId id="5493" r:id="rId16"/>
    <p:sldId id="449" r:id="rId17"/>
    <p:sldId id="5507" r:id="rId18"/>
    <p:sldId id="4822" r:id="rId19"/>
    <p:sldId id="5508" r:id="rId20"/>
    <p:sldId id="4825" r:id="rId21"/>
    <p:sldId id="4813" r:id="rId22"/>
    <p:sldId id="4815" r:id="rId23"/>
    <p:sldId id="4832" r:id="rId24"/>
    <p:sldId id="475" r:id="rId25"/>
    <p:sldId id="4834" r:id="rId26"/>
    <p:sldId id="4835" r:id="rId27"/>
    <p:sldId id="5485" r:id="rId28"/>
    <p:sldId id="5489" r:id="rId29"/>
    <p:sldId id="5488" r:id="rId30"/>
    <p:sldId id="371" r:id="rId31"/>
    <p:sldId id="5502" r:id="rId32"/>
    <p:sldId id="5509" r:id="rId33"/>
    <p:sldId id="5498" r:id="rId34"/>
    <p:sldId id="392" r:id="rId35"/>
    <p:sldId id="2397" r:id="rId36"/>
    <p:sldId id="2391" r:id="rId37"/>
    <p:sldId id="4844" r:id="rId38"/>
    <p:sldId id="679" r:id="rId39"/>
    <p:sldId id="4851" r:id="rId40"/>
    <p:sldId id="4847" r:id="rId41"/>
    <p:sldId id="323" r:id="rId42"/>
    <p:sldId id="4849" r:id="rId43"/>
    <p:sldId id="4852" r:id="rId44"/>
    <p:sldId id="4848" r:id="rId45"/>
    <p:sldId id="2368" r:id="rId46"/>
    <p:sldId id="5497" r:id="rId47"/>
    <p:sldId id="4846" r:id="rId48"/>
    <p:sldId id="5495" r:id="rId49"/>
    <p:sldId id="4850" r:id="rId50"/>
    <p:sldId id="5496" r:id="rId51"/>
    <p:sldId id="259" r:id="rId52"/>
    <p:sldId id="1929" r:id="rId53"/>
    <p:sldId id="4839" r:id="rId54"/>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49">
          <p15:clr>
            <a:srgbClr val="A4A3A4"/>
          </p15:clr>
        </p15:guide>
        <p15:guide id="2" orient="horz" pos="360" userDrawn="1">
          <p15:clr>
            <a:srgbClr val="A4A3A4"/>
          </p15:clr>
        </p15:guide>
        <p15:guide id="3" pos="7678" userDrawn="1">
          <p15:clr>
            <a:srgbClr val="A4A3A4"/>
          </p15:clr>
        </p15:guide>
        <p15:guide id="4" pos="910" userDrawn="1">
          <p15:clr>
            <a:srgbClr val="A4A3A4"/>
          </p15:clr>
        </p15:guide>
        <p15:guide id="5" pos="1444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14F322-512E-7B9D-3C9D-A0569B637CE9}" name="Avi Beliak" initials="AB" userId="S::avi.beliak@rehmann.com::fd92357e-d76c-4d41-913a-6e3a15222961" providerId="AD"/>
  <p188:author id="{971A997B-0998-48C5-B819-036DF2001475}" name="Chuck Story" initials="CS" userId="S::chuck.story@rehmann.com::97c7d0ba-228e-4968-bbae-4c5ffc93fc5b" providerId="AD"/>
  <p188:author id="{49D26096-9CB9-148F-D3C5-F1F697C2A6F4}" name="Kristy Clark" initials="KC" userId="S::Kristy.Clark@rehmann.com::ce65f00c-0fa2-4a5f-ac23-8dbdd94cfabb" providerId="AD"/>
  <p188:author id="{DBD18EBB-77B7-E5F5-7912-46FC84245D29}" name="Rena Saltsman" initials="RS" userId="S::rena.saltsman@rehmann.com::2c72e7f5-7b59-4d5e-bc8d-074f7659d6e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lly Morrin" initials="KM" lastIdx="5" clrIdx="0">
    <p:extLst>
      <p:ext uri="{19B8F6BF-5375-455C-9EA6-DF929625EA0E}">
        <p15:presenceInfo xmlns:p15="http://schemas.microsoft.com/office/powerpoint/2012/main" userId="S::kelly.morrin@rehmann.com::01faec62-d4b1-4bb1-a861-45d5ab705d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00"/>
    <a:srgbClr val="0E35CA"/>
    <a:srgbClr val="0E35CB"/>
    <a:srgbClr val="3D4D4D"/>
    <a:srgbClr val="384558"/>
    <a:srgbClr val="0E80C9"/>
    <a:srgbClr val="06B3B7"/>
    <a:srgbClr val="414E5E"/>
    <a:srgbClr val="EDAF3F"/>
    <a:srgbClr val="2C37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6D05D-2D98-EFA7-C677-A915156F58A5}" v="1" dt="2025-01-22T18:46:11.596"/>
    <p1510:client id="{60BFF64C-B090-2B74-DFE1-9EE252DA82A1}" v="16" dt="2025-01-22T19:19:59.51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8980" autoAdjust="0"/>
  </p:normalViewPr>
  <p:slideViewPr>
    <p:cSldViewPr snapToGrid="0">
      <p:cViewPr varScale="1">
        <p:scale>
          <a:sx n="56" d="100"/>
          <a:sy n="56" d="100"/>
        </p:scale>
        <p:origin x="1120" y="216"/>
      </p:cViewPr>
      <p:guideLst>
        <p:guide orient="horz" pos="8249"/>
        <p:guide orient="horz" pos="360"/>
        <p:guide pos="7678"/>
        <p:guide pos="910"/>
        <p:guide pos="1444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150"/>
        <c:axId val="1667789768"/>
        <c:axId val="1667757624"/>
      </c:barChart>
      <c:catAx>
        <c:axId val="1667789768"/>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sz="2400"/>
                  <a:t>Industry</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000" b="1" i="0" u="none" strike="noStrike" kern="1200" cap="all" baseline="0">
                <a:solidFill>
                  <a:schemeClr val="dk1">
                    <a:lumMod val="75000"/>
                    <a:lumOff val="25000"/>
                  </a:schemeClr>
                </a:solidFill>
                <a:latin typeface="Lato" panose="020F0502020204030203" pitchFamily="34" charset="0"/>
                <a:ea typeface="+mn-ea"/>
                <a:cs typeface="+mn-cs"/>
              </a:defRPr>
            </a:pPr>
            <a:endParaRPr lang="en-US"/>
          </a:p>
        </c:txPr>
        <c:crossAx val="1667757624"/>
        <c:crosses val="autoZero"/>
        <c:auto val="1"/>
        <c:lblAlgn val="ctr"/>
        <c:lblOffset val="100"/>
        <c:noMultiLvlLbl val="0"/>
      </c:catAx>
      <c:valAx>
        <c:axId val="166775762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400"/>
                  <a:t>Breach Cost (Millions)</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title>
        <c:numFmt formatCode="&quot;$&quot;#,##0.00"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crossAx val="1667789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modernComment_12CA_EA8CF627.xml><?xml version="1.0" encoding="utf-8"?>
<p188:cmLst xmlns:a="http://schemas.openxmlformats.org/drawingml/2006/main" xmlns:r="http://schemas.openxmlformats.org/officeDocument/2006/relationships" xmlns:p188="http://schemas.microsoft.com/office/powerpoint/2018/8/main">
  <p188:cm id="{52C16A89-8D9D-44F7-9348-B7431DA9C595}" authorId="{2614F322-512E-7B9D-3C9D-A0569B637CE9}" status="resolved" created="2023-06-08T19:34:41.079" complete="100000">
    <pc:sldMkLst xmlns:pc="http://schemas.microsoft.com/office/powerpoint/2013/main/command">
      <pc:docMk/>
      <pc:sldMk cId="3935106599" sldId="4810"/>
    </pc:sldMkLst>
    <p188:txBody>
      <a:bodyPr/>
      <a:lstStyle/>
      <a:p>
        <a:r>
          <a:rPr lang="en-US"/>
          <a:t>What do you think about moving slides 11 to 13 to be after slide 5? I think that after offering some stats on fraud in slide 5, we could then take the step back and introduce forensic accounting.</a:t>
        </a:r>
      </a:p>
    </p188:txBody>
  </p188:cm>
</p188:cmLst>
</file>

<file path=ppt/comments/modernComment_1577_394782FA.xml><?xml version="1.0" encoding="utf-8"?>
<p188:cmLst xmlns:a="http://schemas.openxmlformats.org/drawingml/2006/main" xmlns:r="http://schemas.openxmlformats.org/officeDocument/2006/relationships" xmlns:p188="http://schemas.microsoft.com/office/powerpoint/2018/8/main">
  <p188:cm id="{52C16A89-8D9D-44F7-9348-B7431DA9C595}" authorId="{2614F322-512E-7B9D-3C9D-A0569B637CE9}" status="resolved" created="2023-06-08T19:34:41.079">
    <pc:sldMkLst xmlns:pc="http://schemas.microsoft.com/office/powerpoint/2013/main/command">
      <pc:docMk/>
      <pc:sldMk cId="3935106599" sldId="4810"/>
    </pc:sldMkLst>
    <p188:txBody>
      <a:bodyPr/>
      <a:lstStyle/>
      <a:p>
        <a:r>
          <a:rPr lang="en-US"/>
          <a:t>What do you think about moving slides 11 to 13 to be after slide 5? I think that after offering some stats on fraud in slide 5, we could then take the step back and introduce forensic accounting.</a:t>
        </a:r>
      </a:p>
    </p188:txBody>
  </p188:cm>
</p188:cmLst>
</file>

<file path=ppt/comments/modernComment_1578_4D08101D.xml><?xml version="1.0" encoding="utf-8"?>
<p188:cmLst xmlns:a="http://schemas.openxmlformats.org/drawingml/2006/main" xmlns:r="http://schemas.openxmlformats.org/officeDocument/2006/relationships" xmlns:p188="http://schemas.microsoft.com/office/powerpoint/2018/8/main">
  <p188:cm id="{36552B9A-4D11-42BC-884E-1A6A7D86060D}" authorId="{2614F322-512E-7B9D-3C9D-A0569B637CE9}" status="resolved" created="2023-06-08T19:32:16.060">
    <pc:sldMkLst xmlns:pc="http://schemas.microsoft.com/office/powerpoint/2013/main/command">
      <pc:docMk/>
      <pc:sldMk cId="4060449109" sldId="4808"/>
    </pc:sldMkLst>
    <p188:txBody>
      <a:bodyPr/>
      <a:lstStyle/>
      <a:p>
        <a:r>
          <a:rPr lang="en-US"/>
          <a:t>What do you think about moving slides 11 to 13 to be after slide 5? I think that after offering some stats on fraud in slide 5, we could then take the step back and introduce forensic accounting.
 </a:t>
        </a:r>
      </a:p>
    </p188:txBody>
  </p188:cm>
</p188:cmLst>
</file>

<file path=ppt/comments/modernComment_188_4DE0B211.xml><?xml version="1.0" encoding="utf-8"?>
<p188:cmLst xmlns:a="http://schemas.openxmlformats.org/drawingml/2006/main" xmlns:r="http://schemas.openxmlformats.org/officeDocument/2006/relationships" xmlns:p188="http://schemas.microsoft.com/office/powerpoint/2018/8/main">
  <p188:cm id="{D1216AC8-4078-42A4-A678-E07E4468B155}" authorId="{49D26096-9CB9-148F-D3C5-F1F697C2A6F4}" created="2024-01-29T15:27:34.038">
    <pc:sldMkLst xmlns:pc="http://schemas.microsoft.com/office/powerpoint/2013/main/command">
      <pc:docMk/>
      <pc:sldMk cId="1306571281" sldId="392"/>
    </pc:sldMkLst>
    <p188:txBody>
      <a:bodyPr/>
      <a:lstStyle/>
      <a:p>
        <a:r>
          <a:rPr lang="en-US"/>
          <a:t>I think this is how we can tie in Jessica's piece as Cybersecurity is the biggest challenge in next 2-5 years for financial services organizations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2/17/25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1386883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2602689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Light"/>
                <a:cs typeface="Calibri Light"/>
              </a:rPr>
              <a:t> </a:t>
            </a:r>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14</a:t>
            </a:fld>
            <a:endParaRPr lang="en-US"/>
          </a:p>
        </p:txBody>
      </p:sp>
    </p:spTree>
    <p:extLst>
      <p:ext uri="{BB962C8B-B14F-4D97-AF65-F5344CB8AC3E}">
        <p14:creationId xmlns:p14="http://schemas.microsoft.com/office/powerpoint/2010/main" val="355385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1088261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407105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3365906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2269999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alibri"/>
              <a:ea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235050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4266985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1704698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324616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Light"/>
                <a:cs typeface="Calibri Light"/>
              </a:rPr>
              <a:t> </a:t>
            </a:r>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2</a:t>
            </a:fld>
            <a:endParaRPr lang="en-US"/>
          </a:p>
        </p:txBody>
      </p:sp>
    </p:spTree>
    <p:extLst>
      <p:ext uri="{BB962C8B-B14F-4D97-AF65-F5344CB8AC3E}">
        <p14:creationId xmlns:p14="http://schemas.microsoft.com/office/powerpoint/2010/main" val="3330700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Light"/>
                <a:cs typeface="Calibri Light"/>
              </a:rPr>
              <a:t> CHUCK - </a:t>
            </a:r>
            <a:r>
              <a:rPr lang="en-US">
                <a:ea typeface="Calibri Light"/>
                <a:cs typeface="Calibri Light"/>
              </a:rPr>
              <a:t> </a:t>
            </a:r>
            <a:endParaRPr lang="en-US"/>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45C73934-D492-4443-9427-018DE5D6DDA5}"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987141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libri"/>
                <a:ea typeface="Calibri"/>
                <a:cs typeface="Calibri"/>
              </a:rPr>
              <a:t>And THIS is the tactical level of CYBER….everyone’s a target….rest of ERM discussion will be CYBER centric…..</a:t>
            </a:r>
          </a:p>
        </p:txBody>
      </p:sp>
      <p:sp>
        <p:nvSpPr>
          <p:cNvPr id="4" name="Slide Number Placeholder 3"/>
          <p:cNvSpPr>
            <a:spLocks noGrp="1"/>
          </p:cNvSpPr>
          <p:nvPr>
            <p:ph type="sldNum" sz="quarter" idx="5"/>
          </p:nvPr>
        </p:nvSpPr>
        <p:spPr/>
        <p:txBody>
          <a:bodyPr/>
          <a:lstStyle/>
          <a:p>
            <a:fld id="{006BE02D-20C0-F840-AFAC-BEA99C74FDC2}" type="slidenum">
              <a:rPr lang="en-US" smtClean="0"/>
              <a:pPr/>
              <a:t>29</a:t>
            </a:fld>
            <a:endParaRPr lang="en-US"/>
          </a:p>
        </p:txBody>
      </p:sp>
    </p:spTree>
    <p:extLst>
      <p:ext uri="{BB962C8B-B14F-4D97-AF65-F5344CB8AC3E}">
        <p14:creationId xmlns:p14="http://schemas.microsoft.com/office/powerpoint/2010/main" val="3124225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Light"/>
              </a:rPr>
              <a:t>Paul</a:t>
            </a:r>
          </a:p>
          <a:p>
            <a:endParaRPr lang="en-US" dirty="0">
              <a:cs typeface="Calibri Light"/>
            </a:endParaRPr>
          </a:p>
          <a:p>
            <a:r>
              <a:rPr lang="en-US" dirty="0">
                <a:cs typeface="Calibri Light"/>
              </a:rPr>
              <a:t>Average total cost of a data breach is well over $4 million dollars. While that stat is average across all company sizes, keep in mind that there is a significant small and medium sized business cost disadvantage. The cost of a breach does not scale proportionally to the size of the business.</a:t>
            </a:r>
          </a:p>
          <a:p>
            <a:endParaRPr lang="en-US" dirty="0">
              <a:cs typeface="Calibri Light"/>
            </a:endParaRPr>
          </a:p>
          <a:p>
            <a:pPr defTabSz="684031">
              <a:defRPr/>
            </a:pPr>
            <a:r>
              <a:rPr lang="en-US" dirty="0">
                <a:cs typeface="Calibri Light"/>
              </a:rPr>
              <a:t>Time to identify and contain – 287 days - </a:t>
            </a:r>
            <a:r>
              <a:rPr lang="en-US" sz="1800" dirty="0">
                <a:latin typeface="Lato"/>
                <a:ea typeface="Arial" charset="0"/>
                <a:cs typeface="Arial"/>
              </a:rPr>
              <a:t>The average time to identify a breach in 2021 was 212 days and the average time to contain a breach was 75 days, for a total of 287 days. </a:t>
            </a:r>
            <a:endParaRPr lang="en-US" sz="1800" dirty="0">
              <a:latin typeface="Lato"/>
              <a:ea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9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95513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why are we discussing Cyber as an example when we are moving more tactical in this discussion</a:t>
            </a:r>
          </a:p>
        </p:txBody>
      </p:sp>
      <p:sp>
        <p:nvSpPr>
          <p:cNvPr id="4" name="Slide Number Placeholder 3"/>
          <p:cNvSpPr>
            <a:spLocks noGrp="1"/>
          </p:cNvSpPr>
          <p:nvPr>
            <p:ph type="sldNum" sz="quarter" idx="5"/>
          </p:nvPr>
        </p:nvSpPr>
        <p:spPr/>
        <p:txBody>
          <a:bodyPr/>
          <a:lstStyle/>
          <a:p>
            <a:fld id="{006BE02D-20C0-F840-AFAC-BEA99C74FDC2}" type="slidenum">
              <a:rPr lang="en-US" smtClean="0"/>
              <a:pPr/>
              <a:t>31</a:t>
            </a:fld>
            <a:endParaRPr lang="en-US"/>
          </a:p>
        </p:txBody>
      </p:sp>
    </p:spTree>
    <p:extLst>
      <p:ext uri="{BB962C8B-B14F-4D97-AF65-F5344CB8AC3E}">
        <p14:creationId xmlns:p14="http://schemas.microsoft.com/office/powerpoint/2010/main" val="375727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latin typeface="Calibri"/>
                <a:cs typeface="Calibri"/>
              </a:rPr>
              <a:t>Sooo</a:t>
            </a:r>
            <a:r>
              <a:rPr lang="en-US" b="0" dirty="0">
                <a:latin typeface="Calibri"/>
                <a:cs typeface="Calibri"/>
              </a:rPr>
              <a:t>….really next category in an overall CRM plan is governance….this is where more specific risks come into play and planning around the spec. risks….</a:t>
            </a:r>
            <a:r>
              <a:rPr lang="en-US" b="0" dirty="0" err="1">
                <a:latin typeface="Calibri"/>
                <a:cs typeface="Calibri"/>
              </a:rPr>
              <a:t>soooo</a:t>
            </a:r>
            <a:r>
              <a:rPr lang="en-US" b="0" dirty="0">
                <a:latin typeface="Calibri"/>
                <a:cs typeface="Calibri"/>
              </a:rPr>
              <a:t>…we are sticking with Cyber…three areas of governance to consider re: cyber……People/Process/Technology</a:t>
            </a:r>
          </a:p>
        </p:txBody>
      </p:sp>
      <p:sp>
        <p:nvSpPr>
          <p:cNvPr id="4" name="Slide Number Placeholder 3"/>
          <p:cNvSpPr>
            <a:spLocks noGrp="1"/>
          </p:cNvSpPr>
          <p:nvPr>
            <p:ph type="sldNum" sz="quarter" idx="5"/>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1476542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1800" dirty="0"/>
              <a:t>Whether a big or small business, how are the bad guys getting in?  The good news is that most of these threat vectors will be addressed in our training today.</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33</a:t>
            </a:fld>
            <a:endParaRPr lang="en-US"/>
          </a:p>
        </p:txBody>
      </p:sp>
    </p:spTree>
    <p:extLst>
      <p:ext uri="{BB962C8B-B14F-4D97-AF65-F5344CB8AC3E}">
        <p14:creationId xmlns:p14="http://schemas.microsoft.com/office/powerpoint/2010/main" val="2783684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1800" dirty="0"/>
              <a:t>Whether a big or small business, how are the bad guys getting in?  The good news is that most of these threat vectors will be addressed in our training today.</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34</a:t>
            </a:fld>
            <a:endParaRPr lang="en-US"/>
          </a:p>
        </p:txBody>
      </p:sp>
    </p:spTree>
    <p:extLst>
      <p:ext uri="{BB962C8B-B14F-4D97-AF65-F5344CB8AC3E}">
        <p14:creationId xmlns:p14="http://schemas.microsoft.com/office/powerpoint/2010/main" val="4023834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cs typeface="Calibri"/>
              </a:rPr>
              <a:t>AVI...own this slide and really avoid selling services...transition to how we often address fraud is through forensic accounting techniques...financial analysis typically very specific in scope and nature....and how we approach fraud or </a:t>
            </a:r>
            <a:r>
              <a:rPr lang="en-US" b="1" err="1">
                <a:latin typeface="Calibri"/>
                <a:cs typeface="Calibri"/>
              </a:rPr>
              <a:t>anomalie</a:t>
            </a:r>
            <a:r>
              <a:rPr lang="en-US" b="1">
                <a:latin typeface="Calibri"/>
                <a:cs typeface="Calibri"/>
              </a:rPr>
              <a:t> situations is with the investigative mindset....</a:t>
            </a:r>
          </a:p>
        </p:txBody>
      </p:sp>
      <p:sp>
        <p:nvSpPr>
          <p:cNvPr id="4" name="Slide Number Placeholder 3"/>
          <p:cNvSpPr>
            <a:spLocks noGrp="1"/>
          </p:cNvSpPr>
          <p:nvPr>
            <p:ph type="sldNum" sz="quarter" idx="5"/>
          </p:nvPr>
        </p:nvSpPr>
        <p:spPr/>
        <p:txBody>
          <a:bodyPr/>
          <a:lstStyle/>
          <a:p>
            <a:fld id="{006BE02D-20C0-F840-AFAC-BEA99C74FDC2}" type="slidenum">
              <a:rPr lang="en-US" smtClean="0"/>
              <a:pPr/>
              <a:t>35</a:t>
            </a:fld>
            <a:endParaRPr lang="en-US"/>
          </a:p>
        </p:txBody>
      </p:sp>
    </p:spTree>
    <p:extLst>
      <p:ext uri="{BB962C8B-B14F-4D97-AF65-F5344CB8AC3E}">
        <p14:creationId xmlns:p14="http://schemas.microsoft.com/office/powerpoint/2010/main" val="566638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cs typeface="Calibri"/>
              </a:rPr>
              <a:t>AVI...own this slide and really avoid selling services...transition to how we often address fraud is through forensic accounting techniques...financial analysis typically very specific in scope and nature....and how we approach fraud or </a:t>
            </a:r>
            <a:r>
              <a:rPr lang="en-US" b="1" err="1">
                <a:latin typeface="Calibri"/>
                <a:cs typeface="Calibri"/>
              </a:rPr>
              <a:t>anomalie</a:t>
            </a:r>
            <a:r>
              <a:rPr lang="en-US" b="1">
                <a:latin typeface="Calibri"/>
                <a:cs typeface="Calibri"/>
              </a:rPr>
              <a:t> situations is with the investigative mindset....</a:t>
            </a:r>
          </a:p>
        </p:txBody>
      </p:sp>
      <p:sp>
        <p:nvSpPr>
          <p:cNvPr id="4" name="Slide Number Placeholder 3"/>
          <p:cNvSpPr>
            <a:spLocks noGrp="1"/>
          </p:cNvSpPr>
          <p:nvPr>
            <p:ph type="sldNum" sz="quarter" idx="5"/>
          </p:nvPr>
        </p:nvSpPr>
        <p:spPr/>
        <p:txBody>
          <a:bodyPr/>
          <a:lstStyle/>
          <a:p>
            <a:fld id="{006BE02D-20C0-F840-AFAC-BEA99C74FDC2}" type="slidenum">
              <a:rPr lang="en-US" smtClean="0"/>
              <a:pPr/>
              <a:t>37</a:t>
            </a:fld>
            <a:endParaRPr lang="en-US"/>
          </a:p>
        </p:txBody>
      </p:sp>
    </p:spTree>
    <p:extLst>
      <p:ext uri="{BB962C8B-B14F-4D97-AF65-F5344CB8AC3E}">
        <p14:creationId xmlns:p14="http://schemas.microsoft.com/office/powerpoint/2010/main" val="1768996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1800" dirty="0"/>
              <a:t>Whether a big or small business, how are the bad guys getting in?  The good news is that most of these threat vectors will be addressed in our training today.</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38</a:t>
            </a:fld>
            <a:endParaRPr lang="en-US"/>
          </a:p>
        </p:txBody>
      </p:sp>
    </p:spTree>
    <p:extLst>
      <p:ext uri="{BB962C8B-B14F-4D97-AF65-F5344CB8AC3E}">
        <p14:creationId xmlns:p14="http://schemas.microsoft.com/office/powerpoint/2010/main" val="1202925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109905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cs typeface="Calibri"/>
              </a:rPr>
              <a:t>AVI...own this slide and really avoid selling services...transition to how we often address fraud is through forensic accounting techniques...financial analysis typically very specific in scope and nature....and how we approach fraud or </a:t>
            </a:r>
            <a:r>
              <a:rPr lang="en-US" b="1" err="1">
                <a:latin typeface="Calibri"/>
                <a:cs typeface="Calibri"/>
              </a:rPr>
              <a:t>anomalie</a:t>
            </a:r>
            <a:r>
              <a:rPr lang="en-US" b="1">
                <a:latin typeface="Calibri"/>
                <a:cs typeface="Calibri"/>
              </a:rPr>
              <a:t> situations is with the investigative mindset....</a:t>
            </a:r>
          </a:p>
        </p:txBody>
      </p:sp>
      <p:sp>
        <p:nvSpPr>
          <p:cNvPr id="4" name="Slide Number Placeholder 3"/>
          <p:cNvSpPr>
            <a:spLocks noGrp="1"/>
          </p:cNvSpPr>
          <p:nvPr>
            <p:ph type="sldNum" sz="quarter" idx="5"/>
          </p:nvPr>
        </p:nvSpPr>
        <p:spPr/>
        <p:txBody>
          <a:bodyPr/>
          <a:lstStyle/>
          <a:p>
            <a:fld id="{006BE02D-20C0-F840-AFAC-BEA99C74FDC2}" type="slidenum">
              <a:rPr lang="en-US" smtClean="0"/>
              <a:pPr/>
              <a:t>39</a:t>
            </a:fld>
            <a:endParaRPr lang="en-US"/>
          </a:p>
        </p:txBody>
      </p:sp>
    </p:spTree>
    <p:extLst>
      <p:ext uri="{BB962C8B-B14F-4D97-AF65-F5344CB8AC3E}">
        <p14:creationId xmlns:p14="http://schemas.microsoft.com/office/powerpoint/2010/main" val="3636011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589241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cs typeface="Calibri"/>
              </a:rPr>
              <a:t>AVI – Not for sure how you want to transition this....</a:t>
            </a:r>
          </a:p>
        </p:txBody>
      </p:sp>
      <p:sp>
        <p:nvSpPr>
          <p:cNvPr id="4" name="Slide Number Placeholder 3"/>
          <p:cNvSpPr>
            <a:spLocks noGrp="1"/>
          </p:cNvSpPr>
          <p:nvPr>
            <p:ph type="sldNum" sz="quarter" idx="5"/>
          </p:nvPr>
        </p:nvSpPr>
        <p:spPr/>
        <p:txBody>
          <a:bodyPr/>
          <a:lstStyle/>
          <a:p>
            <a:fld id="{006BE02D-20C0-F840-AFAC-BEA99C74FDC2}" type="slidenum">
              <a:rPr lang="en-US" smtClean="0"/>
              <a:pPr/>
              <a:t>43</a:t>
            </a:fld>
            <a:endParaRPr lang="en-US"/>
          </a:p>
        </p:txBody>
      </p:sp>
    </p:spTree>
    <p:extLst>
      <p:ext uri="{BB962C8B-B14F-4D97-AF65-F5344CB8AC3E}">
        <p14:creationId xmlns:p14="http://schemas.microsoft.com/office/powerpoint/2010/main" val="3573029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AVI – Not for sure how you want to transition this....</a:t>
            </a:r>
          </a:p>
        </p:txBody>
      </p:sp>
      <p:sp>
        <p:nvSpPr>
          <p:cNvPr id="4" name="Slide Number Placeholder 3"/>
          <p:cNvSpPr>
            <a:spLocks noGrp="1"/>
          </p:cNvSpPr>
          <p:nvPr>
            <p:ph type="sldNum" sz="quarter" idx="5"/>
          </p:nvPr>
        </p:nvSpPr>
        <p:spPr/>
        <p:txBody>
          <a:bodyPr/>
          <a:lstStyle/>
          <a:p>
            <a:fld id="{006BE02D-20C0-F840-AFAC-BEA99C74FDC2}" type="slidenum">
              <a:rPr lang="en-US" smtClean="0"/>
              <a:pPr/>
              <a:t>44</a:t>
            </a:fld>
            <a:endParaRPr lang="en-US"/>
          </a:p>
        </p:txBody>
      </p:sp>
    </p:spTree>
    <p:extLst>
      <p:ext uri="{BB962C8B-B14F-4D97-AF65-F5344CB8AC3E}">
        <p14:creationId xmlns:p14="http://schemas.microsoft.com/office/powerpoint/2010/main" val="3464398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cs typeface="Calibri"/>
              </a:rPr>
              <a:t>CHUCK</a:t>
            </a:r>
          </a:p>
        </p:txBody>
      </p:sp>
      <p:sp>
        <p:nvSpPr>
          <p:cNvPr id="4" name="Slide Number Placeholder 3"/>
          <p:cNvSpPr>
            <a:spLocks noGrp="1"/>
          </p:cNvSpPr>
          <p:nvPr>
            <p:ph type="sldNum" sz="quarter" idx="5"/>
          </p:nvPr>
        </p:nvSpPr>
        <p:spPr/>
        <p:txBody>
          <a:bodyPr/>
          <a:lstStyle/>
          <a:p>
            <a:fld id="{006BE02D-20C0-F840-AFAC-BEA99C74FDC2}" type="slidenum">
              <a:rPr lang="en-US" smtClean="0"/>
              <a:pPr/>
              <a:t>45</a:t>
            </a:fld>
            <a:endParaRPr lang="en-US"/>
          </a:p>
        </p:txBody>
      </p:sp>
    </p:spTree>
    <p:extLst>
      <p:ext uri="{BB962C8B-B14F-4D97-AF65-F5344CB8AC3E}">
        <p14:creationId xmlns:p14="http://schemas.microsoft.com/office/powerpoint/2010/main" val="669724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Light"/>
                <a:cs typeface="Calibri Light"/>
              </a:rPr>
              <a:t> CHUCK - </a:t>
            </a:r>
            <a:r>
              <a:rPr lang="en-US">
                <a:ea typeface="Calibri Light"/>
                <a:cs typeface="Calibri Light"/>
              </a:rPr>
              <a:t> </a:t>
            </a:r>
            <a:endParaRPr lang="en-US"/>
          </a:p>
        </p:txBody>
      </p:sp>
      <p:sp>
        <p:nvSpPr>
          <p:cNvPr id="4" name="Slide Number Placeholder 3"/>
          <p:cNvSpPr>
            <a:spLocks noGrp="1"/>
          </p:cNvSpPr>
          <p:nvPr>
            <p:ph type="sldNum" sz="quarter" idx="10"/>
          </p:nvPr>
        </p:nvSpPr>
        <p:spPr/>
        <p:txBody>
          <a:bodyPr/>
          <a:lstStyle/>
          <a:p>
            <a:fld id="{45C73934-D492-4443-9427-018DE5D6DDA5}" type="slidenum">
              <a:rPr lang="en-US" smtClean="0"/>
              <a:t>46</a:t>
            </a:fld>
            <a:endParaRPr lang="en-US"/>
          </a:p>
        </p:txBody>
      </p:sp>
    </p:spTree>
    <p:extLst>
      <p:ext uri="{BB962C8B-B14F-4D97-AF65-F5344CB8AC3E}">
        <p14:creationId xmlns:p14="http://schemas.microsoft.com/office/powerpoint/2010/main" val="169280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Light"/>
                <a:cs typeface="Calibri Light"/>
              </a:rPr>
              <a:t> </a:t>
            </a:r>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4</a:t>
            </a:fld>
            <a:endParaRPr lang="en-US"/>
          </a:p>
        </p:txBody>
      </p:sp>
    </p:spTree>
    <p:extLst>
      <p:ext uri="{BB962C8B-B14F-4D97-AF65-F5344CB8AC3E}">
        <p14:creationId xmlns:p14="http://schemas.microsoft.com/office/powerpoint/2010/main" val="26264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Light"/>
              <a:cs typeface="Calibri Light"/>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2760176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2511019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3573029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307073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1380494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847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8883" y="16667467"/>
            <a:ext cx="5688118" cy="730251"/>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0" y="0"/>
            <a:ext cx="24414224" cy="13716000"/>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10076632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7C1A3-B13C-42D4-BABD-21354D9B3E3B}"/>
              </a:ext>
            </a:extLst>
          </p:cNvPr>
          <p:cNvSpPr>
            <a:spLocks noGrp="1"/>
          </p:cNvSpPr>
          <p:nvPr>
            <p:ph type="title" hasCustomPrompt="1"/>
          </p:nvPr>
        </p:nvSpPr>
        <p:spPr>
          <a:xfrm>
            <a:off x="913449" y="730259"/>
            <a:ext cx="20946211" cy="1131792"/>
          </a:xfrm>
          <a:prstGeom prst="rect">
            <a:avLst/>
          </a:prstGeom>
        </p:spPr>
        <p:txBody>
          <a:bodyPr vert="horz" lIns="182843" tIns="91422" rIns="182843" bIns="91422" rtlCol="0" anchor="t">
            <a:normAutofit/>
          </a:bodyPr>
          <a:lstStyle>
            <a:lvl1pPr>
              <a:defRPr sz="5500" baseline="0"/>
            </a:lvl1pPr>
          </a:lstStyle>
          <a:p>
            <a:r>
              <a:rPr lang="en-US"/>
              <a:t>Click to edit Title</a:t>
            </a:r>
          </a:p>
        </p:txBody>
      </p:sp>
      <p:sp>
        <p:nvSpPr>
          <p:cNvPr id="14" name="Text Placeholder 2">
            <a:extLst>
              <a:ext uri="{FF2B5EF4-FFF2-40B4-BE49-F238E27FC236}">
                <a16:creationId xmlns:a16="http://schemas.microsoft.com/office/drawing/2014/main" id="{8A3BA05E-ED24-8F46-B594-112CB2709386}"/>
              </a:ext>
            </a:extLst>
          </p:cNvPr>
          <p:cNvSpPr>
            <a:spLocks noGrp="1"/>
          </p:cNvSpPr>
          <p:nvPr>
            <p:ph idx="1" hasCustomPrompt="1"/>
          </p:nvPr>
        </p:nvSpPr>
        <p:spPr>
          <a:xfrm>
            <a:off x="913448" y="3024554"/>
            <a:ext cx="10200029"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Tree>
    <p:extLst>
      <p:ext uri="{BB962C8B-B14F-4D97-AF65-F5344CB8AC3E}">
        <p14:creationId xmlns:p14="http://schemas.microsoft.com/office/powerpoint/2010/main" val="1563305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7C2CE81-536C-9B42-AAAA-88DECDC370D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351" r="18512" b="13357"/>
          <a:stretch/>
        </p:blipFill>
        <p:spPr>
          <a:xfrm>
            <a:off x="7280909" y="0"/>
            <a:ext cx="17096742" cy="12626321"/>
          </a:xfrm>
          <a:prstGeom prst="rect">
            <a:avLst/>
          </a:prstGeom>
        </p:spPr>
      </p:pic>
      <p:sp>
        <p:nvSpPr>
          <p:cNvPr id="14" name="Rectangle 7">
            <a:extLst>
              <a:ext uri="{FF2B5EF4-FFF2-40B4-BE49-F238E27FC236}">
                <a16:creationId xmlns:a16="http://schemas.microsoft.com/office/drawing/2014/main" id="{59A6AB0C-AFC8-0E41-94B9-6B712B96BE6B}"/>
              </a:ext>
            </a:extLst>
          </p:cNvPr>
          <p:cNvSpPr/>
          <p:nvPr userDrawn="1"/>
        </p:nvSpPr>
        <p:spPr>
          <a:xfrm>
            <a:off x="0" y="0"/>
            <a:ext cx="17427388" cy="12626321"/>
          </a:xfrm>
          <a:custGeom>
            <a:avLst/>
            <a:gdLst>
              <a:gd name="connsiteX0" fmla="*/ 0 w 17413357"/>
              <a:gd name="connsiteY0" fmla="*/ 0 h 12483548"/>
              <a:gd name="connsiteX1" fmla="*/ 17413357 w 17413357"/>
              <a:gd name="connsiteY1" fmla="*/ 0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413357"/>
              <a:gd name="connsiteY0" fmla="*/ 0 h 12483548"/>
              <a:gd name="connsiteX1" fmla="*/ 9561442 w 17413357"/>
              <a:gd name="connsiteY1" fmla="*/ 19878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373599"/>
              <a:gd name="connsiteY0" fmla="*/ 0 h 12483548"/>
              <a:gd name="connsiteX1" fmla="*/ 9561442 w 17373599"/>
              <a:gd name="connsiteY1" fmla="*/ 19878 h 12483548"/>
              <a:gd name="connsiteX2" fmla="*/ 17373599 w 17373599"/>
              <a:gd name="connsiteY2" fmla="*/ 12483548 h 12483548"/>
              <a:gd name="connsiteX3" fmla="*/ 0 w 17373599"/>
              <a:gd name="connsiteY3" fmla="*/ 12483548 h 12483548"/>
              <a:gd name="connsiteX4" fmla="*/ 0 w 17373599"/>
              <a:gd name="connsiteY4" fmla="*/ 0 h 1248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99" h="12483548">
                <a:moveTo>
                  <a:pt x="0" y="0"/>
                </a:moveTo>
                <a:lnTo>
                  <a:pt x="9561442" y="19878"/>
                </a:lnTo>
                <a:lnTo>
                  <a:pt x="17373599" y="12483548"/>
                </a:lnTo>
                <a:lnTo>
                  <a:pt x="0" y="12483548"/>
                </a:lnTo>
                <a:lnTo>
                  <a:pt x="0" y="0"/>
                </a:lnTo>
                <a:close/>
              </a:path>
            </a:pathLst>
          </a:custGeom>
          <a:solidFill>
            <a:srgbClr val="1135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513408-A320-7F40-9E48-41F289B1BCA6}"/>
              </a:ext>
            </a:extLst>
          </p:cNvPr>
          <p:cNvCxnSpPr>
            <a:cxnSpLocks/>
          </p:cNvCxnSpPr>
          <p:nvPr userDrawn="1"/>
        </p:nvCxnSpPr>
        <p:spPr>
          <a:xfrm>
            <a:off x="9534945" y="0"/>
            <a:ext cx="8615715" cy="1374459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E60CD54-7919-6940-9427-FA1B8D8168BD}"/>
              </a:ext>
            </a:extLst>
          </p:cNvPr>
          <p:cNvSpPr>
            <a:spLocks noGrp="1"/>
          </p:cNvSpPr>
          <p:nvPr>
            <p:ph idx="1" hasCustomPrompt="1"/>
          </p:nvPr>
        </p:nvSpPr>
        <p:spPr>
          <a:xfrm>
            <a:off x="913449" y="4387857"/>
            <a:ext cx="11275376" cy="7626934"/>
          </a:xfrm>
          <a:prstGeom prst="rect">
            <a:avLst/>
          </a:prstGeom>
        </p:spPr>
        <p:txBody>
          <a:bodyPr vert="horz" lIns="182843" tIns="91422" rIns="182843" bIns="91422" rtlCol="0">
            <a:normAutofit/>
          </a:bodyPr>
          <a:lstStyle>
            <a:lvl1pPr>
              <a:lnSpc>
                <a:spcPts val="4600"/>
              </a:lnSpc>
              <a:defRPr sz="3600" baseline="0">
                <a:solidFill>
                  <a:schemeClr val="bg1"/>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8" name="Title Placeholder 1">
            <a:extLst>
              <a:ext uri="{FF2B5EF4-FFF2-40B4-BE49-F238E27FC236}">
                <a16:creationId xmlns:a16="http://schemas.microsoft.com/office/drawing/2014/main" id="{483E4F2A-F44C-674F-90BB-3818F17C39D4}"/>
              </a:ext>
            </a:extLst>
          </p:cNvPr>
          <p:cNvSpPr>
            <a:spLocks noGrp="1"/>
          </p:cNvSpPr>
          <p:nvPr>
            <p:ph type="title" hasCustomPrompt="1"/>
          </p:nvPr>
        </p:nvSpPr>
        <p:spPr>
          <a:xfrm>
            <a:off x="913450"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26386087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pic>
        <p:nvPicPr>
          <p:cNvPr id="5" name="Picture 4" descr="A person holding a blue fire extinguisher&#10;&#10;Description automatically generated">
            <a:extLst>
              <a:ext uri="{FF2B5EF4-FFF2-40B4-BE49-F238E27FC236}">
                <a16:creationId xmlns:a16="http://schemas.microsoft.com/office/drawing/2014/main" id="{0509AE0B-C230-67B0-247F-2506FF77406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1739" r="22874" b="7807"/>
          <a:stretch/>
        </p:blipFill>
        <p:spPr>
          <a:xfrm>
            <a:off x="7814825" y="0"/>
            <a:ext cx="16562825" cy="12626321"/>
          </a:xfrm>
          <a:prstGeom prst="rect">
            <a:avLst/>
          </a:prstGeom>
        </p:spPr>
      </p:pic>
      <p:sp>
        <p:nvSpPr>
          <p:cNvPr id="2" name="Rectangle 7">
            <a:extLst>
              <a:ext uri="{FF2B5EF4-FFF2-40B4-BE49-F238E27FC236}">
                <a16:creationId xmlns:a16="http://schemas.microsoft.com/office/drawing/2014/main" id="{45009576-267D-048A-62CB-9D23473A2A8D}"/>
              </a:ext>
            </a:extLst>
          </p:cNvPr>
          <p:cNvSpPr/>
          <p:nvPr userDrawn="1"/>
        </p:nvSpPr>
        <p:spPr>
          <a:xfrm>
            <a:off x="0" y="0"/>
            <a:ext cx="17427388" cy="12626321"/>
          </a:xfrm>
          <a:custGeom>
            <a:avLst/>
            <a:gdLst>
              <a:gd name="connsiteX0" fmla="*/ 0 w 17413357"/>
              <a:gd name="connsiteY0" fmla="*/ 0 h 12483548"/>
              <a:gd name="connsiteX1" fmla="*/ 17413357 w 17413357"/>
              <a:gd name="connsiteY1" fmla="*/ 0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413357"/>
              <a:gd name="connsiteY0" fmla="*/ 0 h 12483548"/>
              <a:gd name="connsiteX1" fmla="*/ 9561442 w 17413357"/>
              <a:gd name="connsiteY1" fmla="*/ 19878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373599"/>
              <a:gd name="connsiteY0" fmla="*/ 0 h 12483548"/>
              <a:gd name="connsiteX1" fmla="*/ 9561442 w 17373599"/>
              <a:gd name="connsiteY1" fmla="*/ 19878 h 12483548"/>
              <a:gd name="connsiteX2" fmla="*/ 17373599 w 17373599"/>
              <a:gd name="connsiteY2" fmla="*/ 12483548 h 12483548"/>
              <a:gd name="connsiteX3" fmla="*/ 0 w 17373599"/>
              <a:gd name="connsiteY3" fmla="*/ 12483548 h 12483548"/>
              <a:gd name="connsiteX4" fmla="*/ 0 w 17373599"/>
              <a:gd name="connsiteY4" fmla="*/ 0 h 1248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99" h="12483548">
                <a:moveTo>
                  <a:pt x="0" y="0"/>
                </a:moveTo>
                <a:lnTo>
                  <a:pt x="9561442" y="19878"/>
                </a:lnTo>
                <a:lnTo>
                  <a:pt x="17373599" y="12483548"/>
                </a:lnTo>
                <a:lnTo>
                  <a:pt x="0" y="12483548"/>
                </a:lnTo>
                <a:lnTo>
                  <a:pt x="0" y="0"/>
                </a:lnTo>
                <a:close/>
              </a:path>
            </a:pathLst>
          </a:custGeom>
          <a:solidFill>
            <a:srgbClr val="1135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D8D47BB2-1DBD-4E87-C5D2-6982AF746BBA}"/>
              </a:ext>
            </a:extLst>
          </p:cNvPr>
          <p:cNvCxnSpPr>
            <a:cxnSpLocks/>
          </p:cNvCxnSpPr>
          <p:nvPr userDrawn="1"/>
        </p:nvCxnSpPr>
        <p:spPr>
          <a:xfrm>
            <a:off x="9549383" y="-19455"/>
            <a:ext cx="8638864" cy="1390171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E60CD54-7919-6940-9427-FA1B8D8168BD}"/>
              </a:ext>
            </a:extLst>
          </p:cNvPr>
          <p:cNvSpPr>
            <a:spLocks noGrp="1"/>
          </p:cNvSpPr>
          <p:nvPr>
            <p:ph idx="1" hasCustomPrompt="1"/>
          </p:nvPr>
        </p:nvSpPr>
        <p:spPr>
          <a:xfrm>
            <a:off x="913449" y="4387857"/>
            <a:ext cx="11275376" cy="7626934"/>
          </a:xfrm>
          <a:prstGeom prst="rect">
            <a:avLst/>
          </a:prstGeom>
        </p:spPr>
        <p:txBody>
          <a:bodyPr vert="horz" lIns="182843" tIns="91422" rIns="182843" bIns="91422" rtlCol="0">
            <a:normAutofit/>
          </a:bodyPr>
          <a:lstStyle>
            <a:lvl1pPr>
              <a:lnSpc>
                <a:spcPts val="4600"/>
              </a:lnSpc>
              <a:defRPr sz="3600" baseline="0">
                <a:solidFill>
                  <a:schemeClr val="bg1"/>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8" name="Title Placeholder 1">
            <a:extLst>
              <a:ext uri="{FF2B5EF4-FFF2-40B4-BE49-F238E27FC236}">
                <a16:creationId xmlns:a16="http://schemas.microsoft.com/office/drawing/2014/main" id="{0806C7E1-E335-B347-94CB-1283AF3029BD}"/>
              </a:ext>
            </a:extLst>
          </p:cNvPr>
          <p:cNvSpPr>
            <a:spLocks noGrp="1"/>
          </p:cNvSpPr>
          <p:nvPr>
            <p:ph type="title" hasCustomPrompt="1"/>
          </p:nvPr>
        </p:nvSpPr>
        <p:spPr>
          <a:xfrm>
            <a:off x="913450"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40693621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_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9AE0B-C230-67B0-247F-2506FF77406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7435" t="2950" r="19535" b="2950"/>
          <a:stretch/>
        </p:blipFill>
        <p:spPr>
          <a:xfrm>
            <a:off x="9278237" y="-1"/>
            <a:ext cx="15099413" cy="12626321"/>
          </a:xfrm>
          <a:prstGeom prst="rect">
            <a:avLst/>
          </a:prstGeom>
        </p:spPr>
      </p:pic>
      <p:sp>
        <p:nvSpPr>
          <p:cNvPr id="2" name="Rectangle 7">
            <a:extLst>
              <a:ext uri="{FF2B5EF4-FFF2-40B4-BE49-F238E27FC236}">
                <a16:creationId xmlns:a16="http://schemas.microsoft.com/office/drawing/2014/main" id="{45009576-267D-048A-62CB-9D23473A2A8D}"/>
              </a:ext>
            </a:extLst>
          </p:cNvPr>
          <p:cNvSpPr/>
          <p:nvPr userDrawn="1"/>
        </p:nvSpPr>
        <p:spPr>
          <a:xfrm>
            <a:off x="0" y="0"/>
            <a:ext cx="17427388" cy="12626321"/>
          </a:xfrm>
          <a:custGeom>
            <a:avLst/>
            <a:gdLst>
              <a:gd name="connsiteX0" fmla="*/ 0 w 17413357"/>
              <a:gd name="connsiteY0" fmla="*/ 0 h 12483548"/>
              <a:gd name="connsiteX1" fmla="*/ 17413357 w 17413357"/>
              <a:gd name="connsiteY1" fmla="*/ 0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413357"/>
              <a:gd name="connsiteY0" fmla="*/ 0 h 12483548"/>
              <a:gd name="connsiteX1" fmla="*/ 9561442 w 17413357"/>
              <a:gd name="connsiteY1" fmla="*/ 19878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373599"/>
              <a:gd name="connsiteY0" fmla="*/ 0 h 12483548"/>
              <a:gd name="connsiteX1" fmla="*/ 9561442 w 17373599"/>
              <a:gd name="connsiteY1" fmla="*/ 19878 h 12483548"/>
              <a:gd name="connsiteX2" fmla="*/ 17373599 w 17373599"/>
              <a:gd name="connsiteY2" fmla="*/ 12483548 h 12483548"/>
              <a:gd name="connsiteX3" fmla="*/ 0 w 17373599"/>
              <a:gd name="connsiteY3" fmla="*/ 12483548 h 12483548"/>
              <a:gd name="connsiteX4" fmla="*/ 0 w 17373599"/>
              <a:gd name="connsiteY4" fmla="*/ 0 h 1248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99" h="12483548">
                <a:moveTo>
                  <a:pt x="0" y="0"/>
                </a:moveTo>
                <a:lnTo>
                  <a:pt x="9561442" y="19878"/>
                </a:lnTo>
                <a:lnTo>
                  <a:pt x="17373599" y="12483548"/>
                </a:lnTo>
                <a:lnTo>
                  <a:pt x="0" y="12483548"/>
                </a:lnTo>
                <a:lnTo>
                  <a:pt x="0" y="0"/>
                </a:lnTo>
                <a:close/>
              </a:path>
            </a:pathLst>
          </a:custGeom>
          <a:solidFill>
            <a:srgbClr val="1135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D8D47BB2-1DBD-4E87-C5D2-6982AF746BBA}"/>
              </a:ext>
            </a:extLst>
          </p:cNvPr>
          <p:cNvCxnSpPr>
            <a:cxnSpLocks/>
          </p:cNvCxnSpPr>
          <p:nvPr userDrawn="1"/>
        </p:nvCxnSpPr>
        <p:spPr>
          <a:xfrm>
            <a:off x="9583338" y="8190"/>
            <a:ext cx="8571658" cy="1367431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E60CD54-7919-6940-9427-FA1B8D8168BD}"/>
              </a:ext>
            </a:extLst>
          </p:cNvPr>
          <p:cNvSpPr>
            <a:spLocks noGrp="1"/>
          </p:cNvSpPr>
          <p:nvPr>
            <p:ph idx="1" hasCustomPrompt="1"/>
          </p:nvPr>
        </p:nvSpPr>
        <p:spPr>
          <a:xfrm>
            <a:off x="913449" y="4387857"/>
            <a:ext cx="11275376" cy="7626934"/>
          </a:xfrm>
          <a:prstGeom prst="rect">
            <a:avLst/>
          </a:prstGeom>
        </p:spPr>
        <p:txBody>
          <a:bodyPr vert="horz" lIns="182843" tIns="91422" rIns="182843" bIns="91422" rtlCol="0">
            <a:normAutofit/>
          </a:bodyPr>
          <a:lstStyle>
            <a:lvl1pPr>
              <a:lnSpc>
                <a:spcPts val="4600"/>
              </a:lnSpc>
              <a:defRPr sz="3600" baseline="0">
                <a:solidFill>
                  <a:schemeClr val="bg1"/>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8" name="Title Placeholder 1">
            <a:extLst>
              <a:ext uri="{FF2B5EF4-FFF2-40B4-BE49-F238E27FC236}">
                <a16:creationId xmlns:a16="http://schemas.microsoft.com/office/drawing/2014/main" id="{0806C7E1-E335-B347-94CB-1283AF3029BD}"/>
              </a:ext>
            </a:extLst>
          </p:cNvPr>
          <p:cNvSpPr>
            <a:spLocks noGrp="1"/>
          </p:cNvSpPr>
          <p:nvPr>
            <p:ph type="title" hasCustomPrompt="1"/>
          </p:nvPr>
        </p:nvSpPr>
        <p:spPr>
          <a:xfrm>
            <a:off x="913450"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6353615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D053834-4115-1648-B6B2-6825FCA55B7C}"/>
              </a:ext>
            </a:extLst>
          </p:cNvPr>
          <p:cNvSpPr>
            <a:spLocks noGrp="1"/>
          </p:cNvSpPr>
          <p:nvPr>
            <p:ph type="title" hasCustomPrompt="1"/>
          </p:nvPr>
        </p:nvSpPr>
        <p:spPr>
          <a:xfrm>
            <a:off x="913449" y="730259"/>
            <a:ext cx="20946211" cy="1131792"/>
          </a:xfrm>
          <a:prstGeom prst="rect">
            <a:avLst/>
          </a:prstGeom>
        </p:spPr>
        <p:txBody>
          <a:bodyPr vert="horz" lIns="182843" tIns="91422" rIns="182843" bIns="91422" rtlCol="0" anchor="ctr">
            <a:normAutofit/>
          </a:bodyPr>
          <a:lstStyle>
            <a:lvl1pPr>
              <a:defRPr sz="5500" baseline="0"/>
            </a:lvl1pPr>
          </a:lstStyle>
          <a:p>
            <a:r>
              <a:rPr lang="en-US"/>
              <a:t>Click to edit Title</a:t>
            </a:r>
          </a:p>
        </p:txBody>
      </p:sp>
      <p:sp>
        <p:nvSpPr>
          <p:cNvPr id="5" name="Text Placeholder 2">
            <a:extLst>
              <a:ext uri="{FF2B5EF4-FFF2-40B4-BE49-F238E27FC236}">
                <a16:creationId xmlns:a16="http://schemas.microsoft.com/office/drawing/2014/main" id="{94EB0A7C-0822-EA4B-B39D-2418FDB9458E}"/>
              </a:ext>
            </a:extLst>
          </p:cNvPr>
          <p:cNvSpPr>
            <a:spLocks noGrp="1"/>
          </p:cNvSpPr>
          <p:nvPr>
            <p:ph idx="1" hasCustomPrompt="1"/>
          </p:nvPr>
        </p:nvSpPr>
        <p:spPr>
          <a:xfrm>
            <a:off x="913448" y="3024554"/>
            <a:ext cx="10200029"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cxnSp>
        <p:nvCxnSpPr>
          <p:cNvPr id="6" name="Straight Connector 5">
            <a:extLst>
              <a:ext uri="{FF2B5EF4-FFF2-40B4-BE49-F238E27FC236}">
                <a16:creationId xmlns:a16="http://schemas.microsoft.com/office/drawing/2014/main" id="{B94E8246-7C4A-7A45-8659-2A02DA6A6A5D}"/>
              </a:ext>
            </a:extLst>
          </p:cNvPr>
          <p:cNvCxnSpPr>
            <a:cxnSpLocks/>
          </p:cNvCxnSpPr>
          <p:nvPr userDrawn="1"/>
        </p:nvCxnSpPr>
        <p:spPr>
          <a:xfrm>
            <a:off x="12133385" y="3552092"/>
            <a:ext cx="0" cy="71745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E534E102-7545-264D-8769-4AD1C1B11164}"/>
              </a:ext>
            </a:extLst>
          </p:cNvPr>
          <p:cNvSpPr>
            <a:spLocks noGrp="1"/>
          </p:cNvSpPr>
          <p:nvPr>
            <p:ph idx="10" hasCustomPrompt="1"/>
          </p:nvPr>
        </p:nvSpPr>
        <p:spPr>
          <a:xfrm>
            <a:off x="13117171" y="3024554"/>
            <a:ext cx="10200029" cy="8299938"/>
          </a:xfrm>
          <a:prstGeom prst="rect">
            <a:avLst/>
          </a:prstGeom>
        </p:spPr>
        <p:txBody>
          <a:bodyPr vert="horz" lIns="182843" tIns="91422" rIns="182843" bIns="91422" rtlCol="0">
            <a:normAutofit/>
          </a:bodyPr>
          <a:lstStyle>
            <a:lvl1pPr marL="571500" indent="-571500">
              <a:lnSpc>
                <a:spcPts val="4600"/>
              </a:lnSpc>
              <a:buFont typeface="Arial" panose="020B0604020202020204" pitchFamily="34" charset="0"/>
              <a:buChar char="•"/>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add bullets</a:t>
            </a:r>
          </a:p>
          <a:p>
            <a:pPr lvl="0"/>
            <a:r>
              <a:rPr lang="en-US"/>
              <a:t>Click to add bullets</a:t>
            </a:r>
          </a:p>
          <a:p>
            <a:pPr lvl="0"/>
            <a:r>
              <a:rPr lang="en-US"/>
              <a:t>Click to add bullets</a:t>
            </a:r>
          </a:p>
          <a:p>
            <a:pPr lvl="0"/>
            <a:endParaRPr lang="en-US"/>
          </a:p>
        </p:txBody>
      </p:sp>
    </p:spTree>
    <p:extLst>
      <p:ext uri="{BB962C8B-B14F-4D97-AF65-F5344CB8AC3E}">
        <p14:creationId xmlns:p14="http://schemas.microsoft.com/office/powerpoint/2010/main" val="2142501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D053834-4115-1648-B6B2-6825FCA55B7C}"/>
              </a:ext>
            </a:extLst>
          </p:cNvPr>
          <p:cNvSpPr>
            <a:spLocks noGrp="1"/>
          </p:cNvSpPr>
          <p:nvPr>
            <p:ph type="title" hasCustomPrompt="1"/>
          </p:nvPr>
        </p:nvSpPr>
        <p:spPr>
          <a:xfrm>
            <a:off x="913449" y="730259"/>
            <a:ext cx="20946211" cy="1131792"/>
          </a:xfrm>
          <a:prstGeom prst="rect">
            <a:avLst/>
          </a:prstGeom>
        </p:spPr>
        <p:txBody>
          <a:bodyPr vert="horz" lIns="182843" tIns="91422" rIns="182843" bIns="91422" rtlCol="0" anchor="ctr">
            <a:normAutofit/>
          </a:bodyPr>
          <a:lstStyle>
            <a:lvl1pPr>
              <a:defRPr sz="5500" baseline="0"/>
            </a:lvl1pPr>
          </a:lstStyle>
          <a:p>
            <a:r>
              <a:rPr lang="en-US"/>
              <a:t>Click to edit Title</a:t>
            </a:r>
          </a:p>
        </p:txBody>
      </p:sp>
      <p:sp>
        <p:nvSpPr>
          <p:cNvPr id="5" name="Text Placeholder 2">
            <a:extLst>
              <a:ext uri="{FF2B5EF4-FFF2-40B4-BE49-F238E27FC236}">
                <a16:creationId xmlns:a16="http://schemas.microsoft.com/office/drawing/2014/main" id="{94EB0A7C-0822-EA4B-B39D-2418FDB9458E}"/>
              </a:ext>
            </a:extLst>
          </p:cNvPr>
          <p:cNvSpPr>
            <a:spLocks noGrp="1"/>
          </p:cNvSpPr>
          <p:nvPr>
            <p:ph idx="1" hasCustomPrompt="1"/>
          </p:nvPr>
        </p:nvSpPr>
        <p:spPr>
          <a:xfrm>
            <a:off x="2448960" y="3417636"/>
            <a:ext cx="10071286" cy="1511813"/>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
        <p:nvSpPr>
          <p:cNvPr id="20" name="Picture Placeholder 1">
            <a:extLst>
              <a:ext uri="{FF2B5EF4-FFF2-40B4-BE49-F238E27FC236}">
                <a16:creationId xmlns:a16="http://schemas.microsoft.com/office/drawing/2014/main" id="{DF0FCCF3-8672-C941-A32C-642AB3CBFBC8}"/>
              </a:ext>
            </a:extLst>
          </p:cNvPr>
          <p:cNvSpPr>
            <a:spLocks noGrp="1"/>
          </p:cNvSpPr>
          <p:nvPr>
            <p:ph type="pic" sz="quarter" idx="13"/>
          </p:nvPr>
        </p:nvSpPr>
        <p:spPr>
          <a:xfrm>
            <a:off x="13361648" y="3328470"/>
            <a:ext cx="9603860" cy="8462763"/>
          </a:xfrm>
        </p:spPr>
      </p:sp>
      <p:sp>
        <p:nvSpPr>
          <p:cNvPr id="21" name="Text Placeholder 2">
            <a:extLst>
              <a:ext uri="{FF2B5EF4-FFF2-40B4-BE49-F238E27FC236}">
                <a16:creationId xmlns:a16="http://schemas.microsoft.com/office/drawing/2014/main" id="{C6578535-AFA3-944B-81CF-E79B435B2254}"/>
              </a:ext>
            </a:extLst>
          </p:cNvPr>
          <p:cNvSpPr>
            <a:spLocks noGrp="1"/>
          </p:cNvSpPr>
          <p:nvPr>
            <p:ph idx="14" hasCustomPrompt="1"/>
          </p:nvPr>
        </p:nvSpPr>
        <p:spPr>
          <a:xfrm>
            <a:off x="2448960" y="5703636"/>
            <a:ext cx="10071286" cy="1511813"/>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
        <p:nvSpPr>
          <p:cNvPr id="22" name="Text Placeholder 2">
            <a:extLst>
              <a:ext uri="{FF2B5EF4-FFF2-40B4-BE49-F238E27FC236}">
                <a16:creationId xmlns:a16="http://schemas.microsoft.com/office/drawing/2014/main" id="{2E80FDE0-00EA-BF4D-AB8B-BBF3365A9BE4}"/>
              </a:ext>
            </a:extLst>
          </p:cNvPr>
          <p:cNvSpPr>
            <a:spLocks noGrp="1"/>
          </p:cNvSpPr>
          <p:nvPr>
            <p:ph idx="15" hasCustomPrompt="1"/>
          </p:nvPr>
        </p:nvSpPr>
        <p:spPr>
          <a:xfrm>
            <a:off x="2448960" y="8024806"/>
            <a:ext cx="10071286" cy="1511813"/>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
        <p:nvSpPr>
          <p:cNvPr id="23" name="Text Placeholder 2">
            <a:extLst>
              <a:ext uri="{FF2B5EF4-FFF2-40B4-BE49-F238E27FC236}">
                <a16:creationId xmlns:a16="http://schemas.microsoft.com/office/drawing/2014/main" id="{29B0E0A4-5F7A-0C41-9111-BF33F42E7A2B}"/>
              </a:ext>
            </a:extLst>
          </p:cNvPr>
          <p:cNvSpPr>
            <a:spLocks noGrp="1"/>
          </p:cNvSpPr>
          <p:nvPr>
            <p:ph idx="16" hasCustomPrompt="1"/>
          </p:nvPr>
        </p:nvSpPr>
        <p:spPr>
          <a:xfrm>
            <a:off x="2448960" y="10381144"/>
            <a:ext cx="10071286" cy="1511813"/>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
        <p:nvSpPr>
          <p:cNvPr id="18" name="Text Placeholder 2">
            <a:extLst>
              <a:ext uri="{FF2B5EF4-FFF2-40B4-BE49-F238E27FC236}">
                <a16:creationId xmlns:a16="http://schemas.microsoft.com/office/drawing/2014/main" id="{1AD7067A-C951-5B49-8193-7CCC188251E7}"/>
              </a:ext>
            </a:extLst>
          </p:cNvPr>
          <p:cNvSpPr>
            <a:spLocks noGrp="1"/>
          </p:cNvSpPr>
          <p:nvPr>
            <p:ph idx="17" hasCustomPrompt="1"/>
          </p:nvPr>
        </p:nvSpPr>
        <p:spPr>
          <a:xfrm>
            <a:off x="2448960" y="2678335"/>
            <a:ext cx="10071286" cy="737988"/>
          </a:xfrm>
          <a:prstGeom prst="rect">
            <a:avLst/>
          </a:prstGeom>
        </p:spPr>
        <p:txBody>
          <a:bodyPr vert="horz" lIns="182843" tIns="91422" rIns="182843" bIns="91422" rtlCol="0">
            <a:normAutofit/>
          </a:bodyPr>
          <a:lstStyle>
            <a:lvl1pPr>
              <a:lnSpc>
                <a:spcPts val="4600"/>
              </a:lnSpc>
              <a:defRPr sz="3600" b="1" baseline="0">
                <a:solidFill>
                  <a:srgbClr val="000000"/>
                </a:solidFill>
                <a:latin typeface="Montserrat" pitchFamily="2"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Element one</a:t>
            </a:r>
          </a:p>
          <a:p>
            <a:pPr lvl="0"/>
            <a:endParaRPr lang="en-US"/>
          </a:p>
        </p:txBody>
      </p:sp>
      <p:sp>
        <p:nvSpPr>
          <p:cNvPr id="24" name="Text Placeholder 2">
            <a:extLst>
              <a:ext uri="{FF2B5EF4-FFF2-40B4-BE49-F238E27FC236}">
                <a16:creationId xmlns:a16="http://schemas.microsoft.com/office/drawing/2014/main" id="{D354A6B8-BB8C-E948-A637-FEA0108AB536}"/>
              </a:ext>
            </a:extLst>
          </p:cNvPr>
          <p:cNvSpPr>
            <a:spLocks noGrp="1"/>
          </p:cNvSpPr>
          <p:nvPr>
            <p:ph idx="18" hasCustomPrompt="1"/>
          </p:nvPr>
        </p:nvSpPr>
        <p:spPr>
          <a:xfrm>
            <a:off x="2448960" y="4915697"/>
            <a:ext cx="10071286" cy="737988"/>
          </a:xfrm>
          <a:prstGeom prst="rect">
            <a:avLst/>
          </a:prstGeom>
        </p:spPr>
        <p:txBody>
          <a:bodyPr vert="horz" lIns="182843" tIns="91422" rIns="182843" bIns="91422" rtlCol="0">
            <a:normAutofit/>
          </a:bodyPr>
          <a:lstStyle>
            <a:lvl1pPr>
              <a:lnSpc>
                <a:spcPts val="4600"/>
              </a:lnSpc>
              <a:defRPr sz="3600" b="1" baseline="0">
                <a:solidFill>
                  <a:srgbClr val="000000"/>
                </a:solidFill>
                <a:latin typeface="Montserrat" pitchFamily="2"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Element two</a:t>
            </a:r>
          </a:p>
          <a:p>
            <a:pPr lvl="0"/>
            <a:endParaRPr lang="en-US"/>
          </a:p>
        </p:txBody>
      </p:sp>
      <p:sp>
        <p:nvSpPr>
          <p:cNvPr id="25" name="Text Placeholder 2">
            <a:extLst>
              <a:ext uri="{FF2B5EF4-FFF2-40B4-BE49-F238E27FC236}">
                <a16:creationId xmlns:a16="http://schemas.microsoft.com/office/drawing/2014/main" id="{D2CA42CF-C61C-4647-8DE5-D21CA8FBDC86}"/>
              </a:ext>
            </a:extLst>
          </p:cNvPr>
          <p:cNvSpPr>
            <a:spLocks noGrp="1"/>
          </p:cNvSpPr>
          <p:nvPr>
            <p:ph idx="19" hasCustomPrompt="1"/>
          </p:nvPr>
        </p:nvSpPr>
        <p:spPr>
          <a:xfrm>
            <a:off x="2448960" y="7269791"/>
            <a:ext cx="10071286" cy="737988"/>
          </a:xfrm>
          <a:prstGeom prst="rect">
            <a:avLst/>
          </a:prstGeom>
        </p:spPr>
        <p:txBody>
          <a:bodyPr vert="horz" lIns="182843" tIns="91422" rIns="182843" bIns="91422" rtlCol="0">
            <a:normAutofit/>
          </a:bodyPr>
          <a:lstStyle>
            <a:lvl1pPr>
              <a:lnSpc>
                <a:spcPts val="4600"/>
              </a:lnSpc>
              <a:defRPr sz="3600" b="1" baseline="0">
                <a:solidFill>
                  <a:srgbClr val="000000"/>
                </a:solidFill>
                <a:latin typeface="Montserrat" pitchFamily="2"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Element three</a:t>
            </a:r>
          </a:p>
          <a:p>
            <a:pPr lvl="0"/>
            <a:endParaRPr lang="en-US"/>
          </a:p>
        </p:txBody>
      </p:sp>
      <p:sp>
        <p:nvSpPr>
          <p:cNvPr id="26" name="Text Placeholder 2">
            <a:extLst>
              <a:ext uri="{FF2B5EF4-FFF2-40B4-BE49-F238E27FC236}">
                <a16:creationId xmlns:a16="http://schemas.microsoft.com/office/drawing/2014/main" id="{DC289F3A-4EEF-924C-BA6E-D023DC188F80}"/>
              </a:ext>
            </a:extLst>
          </p:cNvPr>
          <p:cNvSpPr>
            <a:spLocks noGrp="1"/>
          </p:cNvSpPr>
          <p:nvPr>
            <p:ph idx="20" hasCustomPrompt="1"/>
          </p:nvPr>
        </p:nvSpPr>
        <p:spPr>
          <a:xfrm>
            <a:off x="2448960" y="9643340"/>
            <a:ext cx="10071286" cy="737988"/>
          </a:xfrm>
          <a:prstGeom prst="rect">
            <a:avLst/>
          </a:prstGeom>
        </p:spPr>
        <p:txBody>
          <a:bodyPr vert="horz" lIns="182843" tIns="91422" rIns="182843" bIns="91422" rtlCol="0">
            <a:normAutofit/>
          </a:bodyPr>
          <a:lstStyle>
            <a:lvl1pPr>
              <a:lnSpc>
                <a:spcPts val="4600"/>
              </a:lnSpc>
              <a:defRPr sz="3600" b="1" baseline="0">
                <a:solidFill>
                  <a:srgbClr val="000000"/>
                </a:solidFill>
                <a:latin typeface="Montserrat" pitchFamily="2"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Element four</a:t>
            </a:r>
          </a:p>
          <a:p>
            <a:pPr lvl="0"/>
            <a:endParaRPr lang="en-US"/>
          </a:p>
        </p:txBody>
      </p:sp>
      <p:sp>
        <p:nvSpPr>
          <p:cNvPr id="16" name="Oval 15">
            <a:extLst>
              <a:ext uri="{FF2B5EF4-FFF2-40B4-BE49-F238E27FC236}">
                <a16:creationId xmlns:a16="http://schemas.microsoft.com/office/drawing/2014/main" id="{14D579C4-22BD-4D5D-AB6B-FF8168E3B87B}"/>
              </a:ext>
            </a:extLst>
          </p:cNvPr>
          <p:cNvSpPr/>
          <p:nvPr userDrawn="1"/>
        </p:nvSpPr>
        <p:spPr>
          <a:xfrm>
            <a:off x="913449" y="2772563"/>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1</a:t>
            </a:r>
          </a:p>
        </p:txBody>
      </p:sp>
      <p:sp>
        <p:nvSpPr>
          <p:cNvPr id="19" name="Oval 18">
            <a:extLst>
              <a:ext uri="{FF2B5EF4-FFF2-40B4-BE49-F238E27FC236}">
                <a16:creationId xmlns:a16="http://schemas.microsoft.com/office/drawing/2014/main" id="{25186848-3E3B-408E-972F-A9EB28A86D0A}"/>
              </a:ext>
            </a:extLst>
          </p:cNvPr>
          <p:cNvSpPr/>
          <p:nvPr userDrawn="1"/>
        </p:nvSpPr>
        <p:spPr>
          <a:xfrm>
            <a:off x="913449" y="5017123"/>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2</a:t>
            </a:r>
          </a:p>
        </p:txBody>
      </p:sp>
      <p:sp>
        <p:nvSpPr>
          <p:cNvPr id="27" name="Oval 26">
            <a:extLst>
              <a:ext uri="{FF2B5EF4-FFF2-40B4-BE49-F238E27FC236}">
                <a16:creationId xmlns:a16="http://schemas.microsoft.com/office/drawing/2014/main" id="{6ED4BE09-409D-4DCA-B250-FED9D16C15F7}"/>
              </a:ext>
            </a:extLst>
          </p:cNvPr>
          <p:cNvSpPr/>
          <p:nvPr userDrawn="1"/>
        </p:nvSpPr>
        <p:spPr>
          <a:xfrm>
            <a:off x="913449" y="7380950"/>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3</a:t>
            </a:r>
          </a:p>
        </p:txBody>
      </p:sp>
      <p:sp>
        <p:nvSpPr>
          <p:cNvPr id="28" name="Oval 27">
            <a:extLst>
              <a:ext uri="{FF2B5EF4-FFF2-40B4-BE49-F238E27FC236}">
                <a16:creationId xmlns:a16="http://schemas.microsoft.com/office/drawing/2014/main" id="{9AB11B60-B38E-4745-9123-1D855645ACAE}"/>
              </a:ext>
            </a:extLst>
          </p:cNvPr>
          <p:cNvSpPr/>
          <p:nvPr userDrawn="1"/>
        </p:nvSpPr>
        <p:spPr>
          <a:xfrm>
            <a:off x="913449" y="9724899"/>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4</a:t>
            </a:r>
          </a:p>
        </p:txBody>
      </p:sp>
    </p:spTree>
    <p:extLst>
      <p:ext uri="{BB962C8B-B14F-4D97-AF65-F5344CB8AC3E}">
        <p14:creationId xmlns:p14="http://schemas.microsoft.com/office/powerpoint/2010/main" val="1962262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Content slide">
    <p:spTree>
      <p:nvGrpSpPr>
        <p:cNvPr id="1" name=""/>
        <p:cNvGrpSpPr/>
        <p:nvPr/>
      </p:nvGrpSpPr>
      <p:grpSpPr>
        <a:xfrm>
          <a:off x="0" y="0"/>
          <a:ext cx="0" cy="0"/>
          <a:chOff x="0" y="0"/>
          <a:chExt cx="0" cy="0"/>
        </a:xfrm>
      </p:grpSpPr>
      <p:pic>
        <p:nvPicPr>
          <p:cNvPr id="6" name="Picture 5" descr="A picture containing light, aqua, blue, person&#10;&#10;Description automatically generated">
            <a:extLst>
              <a:ext uri="{FF2B5EF4-FFF2-40B4-BE49-F238E27FC236}">
                <a16:creationId xmlns:a16="http://schemas.microsoft.com/office/drawing/2014/main" id="{A437E330-00DA-0751-2146-99CDB9A5735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188" r="31022"/>
          <a:stretch/>
        </p:blipFill>
        <p:spPr>
          <a:xfrm>
            <a:off x="-2" y="0"/>
            <a:ext cx="7255566" cy="12648390"/>
          </a:xfrm>
          <a:prstGeom prst="rect">
            <a:avLst/>
          </a:prstGeom>
        </p:spPr>
      </p:pic>
      <p:sp>
        <p:nvSpPr>
          <p:cNvPr id="4" name="Title Placeholder 1">
            <a:extLst>
              <a:ext uri="{FF2B5EF4-FFF2-40B4-BE49-F238E27FC236}">
                <a16:creationId xmlns:a16="http://schemas.microsoft.com/office/drawing/2014/main" id="{1D053834-4115-1648-B6B2-6825FCA55B7C}"/>
              </a:ext>
            </a:extLst>
          </p:cNvPr>
          <p:cNvSpPr>
            <a:spLocks noGrp="1"/>
          </p:cNvSpPr>
          <p:nvPr>
            <p:ph type="title" hasCustomPrompt="1"/>
          </p:nvPr>
        </p:nvSpPr>
        <p:spPr>
          <a:xfrm>
            <a:off x="8263818" y="730259"/>
            <a:ext cx="13490335" cy="1131792"/>
          </a:xfrm>
          <a:prstGeom prst="rect">
            <a:avLst/>
          </a:prstGeom>
        </p:spPr>
        <p:txBody>
          <a:bodyPr vert="horz" lIns="182843" tIns="91422" rIns="182843" bIns="91422" rtlCol="0" anchor="ctr">
            <a:normAutofit/>
          </a:bodyPr>
          <a:lstStyle>
            <a:lvl1pPr>
              <a:defRPr sz="5500" baseline="0"/>
            </a:lvl1pPr>
          </a:lstStyle>
          <a:p>
            <a:r>
              <a:rPr lang="en-US"/>
              <a:t>Click to edit Title</a:t>
            </a:r>
          </a:p>
        </p:txBody>
      </p:sp>
      <p:sp>
        <p:nvSpPr>
          <p:cNvPr id="5" name="Text Placeholder 2">
            <a:extLst>
              <a:ext uri="{FF2B5EF4-FFF2-40B4-BE49-F238E27FC236}">
                <a16:creationId xmlns:a16="http://schemas.microsoft.com/office/drawing/2014/main" id="{94EB0A7C-0822-EA4B-B39D-2418FDB9458E}"/>
              </a:ext>
            </a:extLst>
          </p:cNvPr>
          <p:cNvSpPr>
            <a:spLocks noGrp="1"/>
          </p:cNvSpPr>
          <p:nvPr>
            <p:ph idx="1" hasCustomPrompt="1"/>
          </p:nvPr>
        </p:nvSpPr>
        <p:spPr>
          <a:xfrm>
            <a:off x="8369325" y="3024554"/>
            <a:ext cx="13384828"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
        <p:nvSpPr>
          <p:cNvPr id="9" name="Rectangle 8">
            <a:extLst>
              <a:ext uri="{FF2B5EF4-FFF2-40B4-BE49-F238E27FC236}">
                <a16:creationId xmlns:a16="http://schemas.microsoft.com/office/drawing/2014/main" id="{D82BFCEB-35DD-16B6-A3A2-E990F17C636B}"/>
              </a:ext>
            </a:extLst>
          </p:cNvPr>
          <p:cNvSpPr/>
          <p:nvPr userDrawn="1"/>
        </p:nvSpPr>
        <p:spPr>
          <a:xfrm>
            <a:off x="0" y="7174523"/>
            <a:ext cx="7255564" cy="5473867"/>
          </a:xfrm>
          <a:prstGeom prst="rect">
            <a:avLst/>
          </a:prstGeom>
          <a:gradFill>
            <a:gsLst>
              <a:gs pos="0">
                <a:schemeClr val="accent1">
                  <a:lumMod val="5000"/>
                  <a:lumOff val="95000"/>
                  <a:alpha val="0"/>
                </a:schemeClr>
              </a:gs>
              <a:gs pos="88000">
                <a:srgbClr val="000000"/>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CF71793-535A-23AD-45F4-7ABBC52A68AE}"/>
              </a:ext>
            </a:extLst>
          </p:cNvPr>
          <p:cNvCxnSpPr>
            <a:cxnSpLocks/>
          </p:cNvCxnSpPr>
          <p:nvPr userDrawn="1"/>
        </p:nvCxnSpPr>
        <p:spPr>
          <a:xfrm>
            <a:off x="-501474" y="6324195"/>
            <a:ext cx="4665841" cy="744338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6925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Conten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37E330-00DA-0751-2146-99CDB9A57354}"/>
              </a:ext>
            </a:extLst>
          </p:cNvPr>
          <p:cNvPicPr>
            <a:picLocks noChangeAspect="1"/>
          </p:cNvPicPr>
          <p:nvPr userDrawn="1"/>
        </p:nvPicPr>
        <p:blipFill>
          <a:blip r:embed="rId2">
            <a:extLst>
              <a:ext uri="{28A0092B-C50C-407E-A947-70E740481C1C}">
                <a14:useLocalDpi xmlns:a14="http://schemas.microsoft.com/office/drawing/2010/main" val="0"/>
              </a:ext>
            </a:extLst>
          </a:blip>
          <a:srcRect t="42" b="42"/>
          <a:stretch/>
        </p:blipFill>
        <p:spPr>
          <a:xfrm>
            <a:off x="-2" y="0"/>
            <a:ext cx="7255566" cy="12648390"/>
          </a:xfrm>
          <a:prstGeom prst="rect">
            <a:avLst/>
          </a:prstGeom>
        </p:spPr>
      </p:pic>
      <p:sp>
        <p:nvSpPr>
          <p:cNvPr id="4" name="Title Placeholder 1">
            <a:extLst>
              <a:ext uri="{FF2B5EF4-FFF2-40B4-BE49-F238E27FC236}">
                <a16:creationId xmlns:a16="http://schemas.microsoft.com/office/drawing/2014/main" id="{1D053834-4115-1648-B6B2-6825FCA55B7C}"/>
              </a:ext>
            </a:extLst>
          </p:cNvPr>
          <p:cNvSpPr>
            <a:spLocks noGrp="1"/>
          </p:cNvSpPr>
          <p:nvPr>
            <p:ph type="title" hasCustomPrompt="1"/>
          </p:nvPr>
        </p:nvSpPr>
        <p:spPr>
          <a:xfrm>
            <a:off x="8263818" y="730259"/>
            <a:ext cx="13490335" cy="1131792"/>
          </a:xfrm>
          <a:prstGeom prst="rect">
            <a:avLst/>
          </a:prstGeom>
        </p:spPr>
        <p:txBody>
          <a:bodyPr vert="horz" lIns="182843" tIns="91422" rIns="182843" bIns="91422" rtlCol="0" anchor="ctr">
            <a:normAutofit/>
          </a:bodyPr>
          <a:lstStyle>
            <a:lvl1pPr>
              <a:defRPr sz="5500" baseline="0"/>
            </a:lvl1pPr>
          </a:lstStyle>
          <a:p>
            <a:r>
              <a:rPr lang="en-US"/>
              <a:t>Click to edit Title</a:t>
            </a:r>
          </a:p>
        </p:txBody>
      </p:sp>
      <p:sp>
        <p:nvSpPr>
          <p:cNvPr id="5" name="Text Placeholder 2">
            <a:extLst>
              <a:ext uri="{FF2B5EF4-FFF2-40B4-BE49-F238E27FC236}">
                <a16:creationId xmlns:a16="http://schemas.microsoft.com/office/drawing/2014/main" id="{94EB0A7C-0822-EA4B-B39D-2418FDB9458E}"/>
              </a:ext>
            </a:extLst>
          </p:cNvPr>
          <p:cNvSpPr>
            <a:spLocks noGrp="1"/>
          </p:cNvSpPr>
          <p:nvPr>
            <p:ph idx="1" hasCustomPrompt="1"/>
          </p:nvPr>
        </p:nvSpPr>
        <p:spPr>
          <a:xfrm>
            <a:off x="8369325" y="3024554"/>
            <a:ext cx="13384828"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
        <p:nvSpPr>
          <p:cNvPr id="9" name="Rectangle 8">
            <a:extLst>
              <a:ext uri="{FF2B5EF4-FFF2-40B4-BE49-F238E27FC236}">
                <a16:creationId xmlns:a16="http://schemas.microsoft.com/office/drawing/2014/main" id="{D82BFCEB-35DD-16B6-A3A2-E990F17C636B}"/>
              </a:ext>
            </a:extLst>
          </p:cNvPr>
          <p:cNvSpPr/>
          <p:nvPr userDrawn="1"/>
        </p:nvSpPr>
        <p:spPr>
          <a:xfrm>
            <a:off x="0" y="7174523"/>
            <a:ext cx="7255564" cy="5473867"/>
          </a:xfrm>
          <a:prstGeom prst="rect">
            <a:avLst/>
          </a:prstGeom>
          <a:gradFill>
            <a:gsLst>
              <a:gs pos="0">
                <a:schemeClr val="accent1">
                  <a:lumMod val="5000"/>
                  <a:lumOff val="95000"/>
                  <a:alpha val="0"/>
                </a:schemeClr>
              </a:gs>
              <a:gs pos="88000">
                <a:srgbClr val="000000"/>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CF71793-535A-23AD-45F4-7ABBC52A68AE}"/>
              </a:ext>
            </a:extLst>
          </p:cNvPr>
          <p:cNvCxnSpPr>
            <a:cxnSpLocks/>
          </p:cNvCxnSpPr>
          <p:nvPr userDrawn="1"/>
        </p:nvCxnSpPr>
        <p:spPr>
          <a:xfrm>
            <a:off x="-501474" y="6324195"/>
            <a:ext cx="4665841" cy="744338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6617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Conten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C603E-505A-8536-EEB4-F6FB6688B0A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6584" r="50000"/>
          <a:stretch/>
        </p:blipFill>
        <p:spPr>
          <a:xfrm>
            <a:off x="-2" y="0"/>
            <a:ext cx="7255566" cy="12648390"/>
          </a:xfrm>
          <a:prstGeom prst="rect">
            <a:avLst/>
          </a:prstGeom>
        </p:spPr>
      </p:pic>
      <p:sp>
        <p:nvSpPr>
          <p:cNvPr id="3" name="Title Placeholder 1">
            <a:extLst>
              <a:ext uri="{FF2B5EF4-FFF2-40B4-BE49-F238E27FC236}">
                <a16:creationId xmlns:a16="http://schemas.microsoft.com/office/drawing/2014/main" id="{1CA64F1B-DA48-4ADF-6561-CC8539636425}"/>
              </a:ext>
            </a:extLst>
          </p:cNvPr>
          <p:cNvSpPr>
            <a:spLocks noGrp="1"/>
          </p:cNvSpPr>
          <p:nvPr>
            <p:ph type="title" hasCustomPrompt="1"/>
          </p:nvPr>
        </p:nvSpPr>
        <p:spPr>
          <a:xfrm>
            <a:off x="8263818" y="730259"/>
            <a:ext cx="13490335" cy="1131792"/>
          </a:xfrm>
          <a:prstGeom prst="rect">
            <a:avLst/>
          </a:prstGeom>
        </p:spPr>
        <p:txBody>
          <a:bodyPr vert="horz" lIns="182843" tIns="91422" rIns="182843" bIns="91422" rtlCol="0" anchor="ctr">
            <a:normAutofit/>
          </a:bodyPr>
          <a:lstStyle>
            <a:lvl1pPr>
              <a:defRPr sz="5500" baseline="0"/>
            </a:lvl1pPr>
          </a:lstStyle>
          <a:p>
            <a:r>
              <a:rPr lang="en-US"/>
              <a:t>Click to edit Title</a:t>
            </a:r>
          </a:p>
        </p:txBody>
      </p:sp>
      <p:sp>
        <p:nvSpPr>
          <p:cNvPr id="4" name="Text Placeholder 2">
            <a:extLst>
              <a:ext uri="{FF2B5EF4-FFF2-40B4-BE49-F238E27FC236}">
                <a16:creationId xmlns:a16="http://schemas.microsoft.com/office/drawing/2014/main" id="{BE3571C0-2400-B752-2056-65A66E064A15}"/>
              </a:ext>
            </a:extLst>
          </p:cNvPr>
          <p:cNvSpPr>
            <a:spLocks noGrp="1"/>
          </p:cNvSpPr>
          <p:nvPr>
            <p:ph idx="1" hasCustomPrompt="1"/>
          </p:nvPr>
        </p:nvSpPr>
        <p:spPr>
          <a:xfrm>
            <a:off x="8369325" y="3024554"/>
            <a:ext cx="13384828"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
        <p:nvSpPr>
          <p:cNvPr id="5" name="Rectangle 4">
            <a:extLst>
              <a:ext uri="{FF2B5EF4-FFF2-40B4-BE49-F238E27FC236}">
                <a16:creationId xmlns:a16="http://schemas.microsoft.com/office/drawing/2014/main" id="{3D9EA891-F5C0-611A-1327-0DB324B40C1F}"/>
              </a:ext>
            </a:extLst>
          </p:cNvPr>
          <p:cNvSpPr/>
          <p:nvPr userDrawn="1"/>
        </p:nvSpPr>
        <p:spPr>
          <a:xfrm>
            <a:off x="0" y="7174523"/>
            <a:ext cx="7255564" cy="5473867"/>
          </a:xfrm>
          <a:prstGeom prst="rect">
            <a:avLst/>
          </a:prstGeom>
          <a:gradFill>
            <a:gsLst>
              <a:gs pos="0">
                <a:schemeClr val="accent1">
                  <a:lumMod val="5000"/>
                  <a:lumOff val="95000"/>
                  <a:alpha val="0"/>
                </a:schemeClr>
              </a:gs>
              <a:gs pos="88000">
                <a:srgbClr val="000000"/>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51C370D-65DA-A438-67A0-8ECDB77D5626}"/>
              </a:ext>
            </a:extLst>
          </p:cNvPr>
          <p:cNvCxnSpPr>
            <a:cxnSpLocks/>
          </p:cNvCxnSpPr>
          <p:nvPr userDrawn="1"/>
        </p:nvCxnSpPr>
        <p:spPr>
          <a:xfrm>
            <a:off x="-501474" y="6324195"/>
            <a:ext cx="4665841" cy="744338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7521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Conten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C603E-505A-8536-EEB4-F6FB6688B0AB}"/>
              </a:ext>
            </a:extLst>
          </p:cNvPr>
          <p:cNvPicPr>
            <a:picLocks noChangeAspect="1"/>
          </p:cNvPicPr>
          <p:nvPr userDrawn="1"/>
        </p:nvPicPr>
        <p:blipFill>
          <a:blip r:embed="rId2">
            <a:extLst>
              <a:ext uri="{28A0092B-C50C-407E-A947-70E740481C1C}">
                <a14:useLocalDpi xmlns:a14="http://schemas.microsoft.com/office/drawing/2010/main" val="0"/>
              </a:ext>
            </a:extLst>
          </a:blip>
          <a:srcRect t="42" b="42"/>
          <a:stretch/>
        </p:blipFill>
        <p:spPr>
          <a:xfrm>
            <a:off x="-2" y="0"/>
            <a:ext cx="7255566" cy="12648390"/>
          </a:xfrm>
          <a:prstGeom prst="rect">
            <a:avLst/>
          </a:prstGeom>
        </p:spPr>
      </p:pic>
      <p:sp>
        <p:nvSpPr>
          <p:cNvPr id="3" name="Title Placeholder 1">
            <a:extLst>
              <a:ext uri="{FF2B5EF4-FFF2-40B4-BE49-F238E27FC236}">
                <a16:creationId xmlns:a16="http://schemas.microsoft.com/office/drawing/2014/main" id="{1CA64F1B-DA48-4ADF-6561-CC8539636425}"/>
              </a:ext>
            </a:extLst>
          </p:cNvPr>
          <p:cNvSpPr>
            <a:spLocks noGrp="1"/>
          </p:cNvSpPr>
          <p:nvPr>
            <p:ph type="title" hasCustomPrompt="1"/>
          </p:nvPr>
        </p:nvSpPr>
        <p:spPr>
          <a:xfrm>
            <a:off x="8263818" y="730259"/>
            <a:ext cx="13490335" cy="1131792"/>
          </a:xfrm>
          <a:prstGeom prst="rect">
            <a:avLst/>
          </a:prstGeom>
        </p:spPr>
        <p:txBody>
          <a:bodyPr vert="horz" lIns="182843" tIns="91422" rIns="182843" bIns="91422" rtlCol="0" anchor="ctr">
            <a:normAutofit/>
          </a:bodyPr>
          <a:lstStyle>
            <a:lvl1pPr>
              <a:defRPr sz="5500" baseline="0"/>
            </a:lvl1pPr>
          </a:lstStyle>
          <a:p>
            <a:r>
              <a:rPr lang="en-US"/>
              <a:t>Click to edit Title</a:t>
            </a:r>
          </a:p>
        </p:txBody>
      </p:sp>
      <p:sp>
        <p:nvSpPr>
          <p:cNvPr id="4" name="Text Placeholder 2">
            <a:extLst>
              <a:ext uri="{FF2B5EF4-FFF2-40B4-BE49-F238E27FC236}">
                <a16:creationId xmlns:a16="http://schemas.microsoft.com/office/drawing/2014/main" id="{BE3571C0-2400-B752-2056-65A66E064A15}"/>
              </a:ext>
            </a:extLst>
          </p:cNvPr>
          <p:cNvSpPr>
            <a:spLocks noGrp="1"/>
          </p:cNvSpPr>
          <p:nvPr>
            <p:ph idx="1" hasCustomPrompt="1"/>
          </p:nvPr>
        </p:nvSpPr>
        <p:spPr>
          <a:xfrm>
            <a:off x="8369325" y="3024554"/>
            <a:ext cx="13384828"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
        <p:nvSpPr>
          <p:cNvPr id="5" name="Rectangle 4">
            <a:extLst>
              <a:ext uri="{FF2B5EF4-FFF2-40B4-BE49-F238E27FC236}">
                <a16:creationId xmlns:a16="http://schemas.microsoft.com/office/drawing/2014/main" id="{3D9EA891-F5C0-611A-1327-0DB324B40C1F}"/>
              </a:ext>
            </a:extLst>
          </p:cNvPr>
          <p:cNvSpPr/>
          <p:nvPr userDrawn="1"/>
        </p:nvSpPr>
        <p:spPr>
          <a:xfrm>
            <a:off x="0" y="7174523"/>
            <a:ext cx="7255564" cy="5473867"/>
          </a:xfrm>
          <a:prstGeom prst="rect">
            <a:avLst/>
          </a:prstGeom>
          <a:gradFill>
            <a:gsLst>
              <a:gs pos="0">
                <a:schemeClr val="accent1">
                  <a:lumMod val="5000"/>
                  <a:lumOff val="95000"/>
                  <a:alpha val="0"/>
                </a:schemeClr>
              </a:gs>
              <a:gs pos="88000">
                <a:srgbClr val="000000"/>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51C370D-65DA-A438-67A0-8ECDB77D5626}"/>
              </a:ext>
            </a:extLst>
          </p:cNvPr>
          <p:cNvCxnSpPr>
            <a:cxnSpLocks/>
          </p:cNvCxnSpPr>
          <p:nvPr userDrawn="1"/>
        </p:nvCxnSpPr>
        <p:spPr>
          <a:xfrm>
            <a:off x="-501474" y="6324195"/>
            <a:ext cx="4665841" cy="744338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947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479105" y="3499556"/>
            <a:ext cx="9285380" cy="5853040"/>
          </a:xfrm>
          <a:noFill/>
        </p:spPr>
        <p:txBody>
          <a:bodyPr>
            <a:normAutofit/>
          </a:bodyPr>
          <a:lstStyle>
            <a:lvl1pPr marL="0" indent="0">
              <a:buNone/>
              <a:defRPr sz="2800">
                <a:latin typeface="Lato Light"/>
                <a:cs typeface="Lato Light"/>
              </a:defRPr>
            </a:lvl1pPr>
          </a:lstStyle>
          <a:p>
            <a:endParaRPr lang="en-US"/>
          </a:p>
        </p:txBody>
      </p:sp>
      <p:sp>
        <p:nvSpPr>
          <p:cNvPr id="9" name="Picture Placeholder 2"/>
          <p:cNvSpPr>
            <a:spLocks noGrp="1"/>
          </p:cNvSpPr>
          <p:nvPr>
            <p:ph type="pic" sz="quarter" idx="12"/>
          </p:nvPr>
        </p:nvSpPr>
        <p:spPr>
          <a:xfrm>
            <a:off x="15706660" y="6286877"/>
            <a:ext cx="4331698" cy="2730486"/>
          </a:xfrm>
          <a:noFill/>
        </p:spPr>
        <p:txBody>
          <a:bodyPr>
            <a:normAutofit/>
          </a:bodyPr>
          <a:lstStyle>
            <a:lvl1pPr marL="0" indent="0">
              <a:buNone/>
              <a:defRPr sz="2800">
                <a:latin typeface="Lato Light"/>
                <a:cs typeface="Lato Light"/>
              </a:defRPr>
            </a:lvl1pPr>
          </a:lstStyle>
          <a:p>
            <a:endParaRPr lang="en-US"/>
          </a:p>
        </p:txBody>
      </p:sp>
      <p:sp>
        <p:nvSpPr>
          <p:cNvPr id="10" name="Picture Placeholder 2"/>
          <p:cNvSpPr>
            <a:spLocks noGrp="1"/>
          </p:cNvSpPr>
          <p:nvPr>
            <p:ph type="pic" sz="quarter" idx="13"/>
          </p:nvPr>
        </p:nvSpPr>
        <p:spPr>
          <a:xfrm>
            <a:off x="3910895" y="6258655"/>
            <a:ext cx="4331698" cy="2730486"/>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8230550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A03F93-D57B-EE49-8796-83519CB209A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7537" b="40853"/>
          <a:stretch/>
        </p:blipFill>
        <p:spPr>
          <a:xfrm>
            <a:off x="0" y="0"/>
            <a:ext cx="24386062" cy="5158154"/>
          </a:xfrm>
          <a:prstGeom prst="rect">
            <a:avLst/>
          </a:prstGeom>
        </p:spPr>
      </p:pic>
      <p:sp>
        <p:nvSpPr>
          <p:cNvPr id="8" name="Rectangle 16">
            <a:extLst>
              <a:ext uri="{FF2B5EF4-FFF2-40B4-BE49-F238E27FC236}">
                <a16:creationId xmlns:a16="http://schemas.microsoft.com/office/drawing/2014/main" id="{B134B210-CF7E-EA4F-8DD2-EC8745097780}"/>
              </a:ext>
            </a:extLst>
          </p:cNvPr>
          <p:cNvSpPr/>
          <p:nvPr userDrawn="1"/>
        </p:nvSpPr>
        <p:spPr>
          <a:xfrm>
            <a:off x="-28455" y="-4477"/>
            <a:ext cx="11120620" cy="5163573"/>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 name="connsiteX0" fmla="*/ 26654 w 11075336"/>
              <a:gd name="connsiteY0" fmla="*/ 0 h 5163573"/>
              <a:gd name="connsiteX1" fmla="*/ 7874259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26654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0 w 11100934"/>
              <a:gd name="connsiteY0" fmla="*/ 0 h 5253514"/>
              <a:gd name="connsiteX1" fmla="*/ 7877464 w 11100934"/>
              <a:gd name="connsiteY1" fmla="*/ 99910 h 5253514"/>
              <a:gd name="connsiteX2" fmla="*/ 11100934 w 11100934"/>
              <a:gd name="connsiteY2" fmla="*/ 5249049 h 5253514"/>
              <a:gd name="connsiteX3" fmla="*/ 25598 w 11100934"/>
              <a:gd name="connsiteY3" fmla="*/ 5253514 h 5253514"/>
              <a:gd name="connsiteX4" fmla="*/ 0 w 11100934"/>
              <a:gd name="connsiteY4" fmla="*/ 0 h 5253514"/>
              <a:gd name="connsiteX0" fmla="*/ 34119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34119 w 11075336"/>
              <a:gd name="connsiteY4" fmla="*/ 0 h 5163573"/>
              <a:gd name="connsiteX0" fmla="*/ 0 w 11123327"/>
              <a:gd name="connsiteY0" fmla="*/ 0 h 5246019"/>
              <a:gd name="connsiteX1" fmla="*/ 7899857 w 11123327"/>
              <a:gd name="connsiteY1" fmla="*/ 92415 h 5246019"/>
              <a:gd name="connsiteX2" fmla="*/ 11123327 w 11123327"/>
              <a:gd name="connsiteY2" fmla="*/ 5241554 h 5246019"/>
              <a:gd name="connsiteX3" fmla="*/ 47991 w 11123327"/>
              <a:gd name="connsiteY3" fmla="*/ 5246019 h 5246019"/>
              <a:gd name="connsiteX4" fmla="*/ 0 w 11123327"/>
              <a:gd name="connsiteY4" fmla="*/ 0 h 5246019"/>
              <a:gd name="connsiteX0" fmla="*/ 11726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11726 w 11075336"/>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5336" h="5163573">
                <a:moveTo>
                  <a:pt x="11726" y="0"/>
                </a:moveTo>
                <a:lnTo>
                  <a:pt x="7851866" y="9969"/>
                </a:lnTo>
                <a:lnTo>
                  <a:pt x="11075336" y="5159108"/>
                </a:lnTo>
                <a:lnTo>
                  <a:pt x="0" y="5163573"/>
                </a:lnTo>
                <a:cubicBezTo>
                  <a:pt x="3909" y="3442382"/>
                  <a:pt x="7817" y="1721191"/>
                  <a:pt x="11726" y="0"/>
                </a:cubicBezTo>
                <a:close/>
              </a:path>
            </a:pathLst>
          </a:custGeom>
          <a:solidFill>
            <a:srgbClr val="0036D3">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11E05F4-F494-E944-948E-7CD32E2CC4F0}"/>
              </a:ext>
            </a:extLst>
          </p:cNvPr>
          <p:cNvCxnSpPr>
            <a:cxnSpLocks/>
          </p:cNvCxnSpPr>
          <p:nvPr userDrawn="1"/>
        </p:nvCxnSpPr>
        <p:spPr>
          <a:xfrm>
            <a:off x="7918315" y="-24691"/>
            <a:ext cx="3337118" cy="538056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E60CD54-7919-6940-9427-FA1B8D8168BD}"/>
              </a:ext>
            </a:extLst>
          </p:cNvPr>
          <p:cNvSpPr>
            <a:spLocks noGrp="1"/>
          </p:cNvSpPr>
          <p:nvPr>
            <p:ph idx="1" hasCustomPrompt="1"/>
          </p:nvPr>
        </p:nvSpPr>
        <p:spPr>
          <a:xfrm>
            <a:off x="913449" y="5888413"/>
            <a:ext cx="10341984"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cxnSp>
        <p:nvCxnSpPr>
          <p:cNvPr id="10" name="Straight Connector 9">
            <a:extLst>
              <a:ext uri="{FF2B5EF4-FFF2-40B4-BE49-F238E27FC236}">
                <a16:creationId xmlns:a16="http://schemas.microsoft.com/office/drawing/2014/main" id="{A821BB81-7791-FA4D-8D4F-49E257EDD7C8}"/>
              </a:ext>
            </a:extLst>
          </p:cNvPr>
          <p:cNvCxnSpPr>
            <a:cxnSpLocks/>
          </p:cNvCxnSpPr>
          <p:nvPr userDrawn="1"/>
        </p:nvCxnSpPr>
        <p:spPr>
          <a:xfrm>
            <a:off x="12188825" y="5888413"/>
            <a:ext cx="0" cy="58978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D6565283-7AB3-5040-9FE1-56AA55C55A4A}"/>
              </a:ext>
            </a:extLst>
          </p:cNvPr>
          <p:cNvSpPr>
            <a:spLocks noGrp="1"/>
          </p:cNvSpPr>
          <p:nvPr>
            <p:ph idx="10" hasCustomPrompt="1"/>
          </p:nvPr>
        </p:nvSpPr>
        <p:spPr>
          <a:xfrm>
            <a:off x="13082003" y="5888413"/>
            <a:ext cx="10341984"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11" name="Title Placeholder 1">
            <a:extLst>
              <a:ext uri="{FF2B5EF4-FFF2-40B4-BE49-F238E27FC236}">
                <a16:creationId xmlns:a16="http://schemas.microsoft.com/office/drawing/2014/main" id="{DA4EC862-021F-DD4A-BADE-35FD0B5831AC}"/>
              </a:ext>
            </a:extLst>
          </p:cNvPr>
          <p:cNvSpPr>
            <a:spLocks noGrp="1"/>
          </p:cNvSpPr>
          <p:nvPr>
            <p:ph type="title" hasCustomPrompt="1"/>
          </p:nvPr>
        </p:nvSpPr>
        <p:spPr>
          <a:xfrm>
            <a:off x="913450"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20774642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1_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616440-EC91-AB43-9EF8-193BE819F08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17" t="11348" r="-117" b="53438"/>
          <a:stretch/>
        </p:blipFill>
        <p:spPr>
          <a:xfrm>
            <a:off x="0" y="0"/>
            <a:ext cx="24386062" cy="5158154"/>
          </a:xfrm>
          <a:prstGeom prst="rect">
            <a:avLst/>
          </a:prstGeom>
        </p:spPr>
      </p:pic>
      <p:sp>
        <p:nvSpPr>
          <p:cNvPr id="9" name="Rectangle 16">
            <a:extLst>
              <a:ext uri="{FF2B5EF4-FFF2-40B4-BE49-F238E27FC236}">
                <a16:creationId xmlns:a16="http://schemas.microsoft.com/office/drawing/2014/main" id="{5680A0CD-FF4F-844A-AFDF-68609E031590}"/>
              </a:ext>
            </a:extLst>
          </p:cNvPr>
          <p:cNvSpPr/>
          <p:nvPr userDrawn="1"/>
        </p:nvSpPr>
        <p:spPr>
          <a:xfrm>
            <a:off x="-28455" y="-4477"/>
            <a:ext cx="11120620" cy="5163573"/>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 name="connsiteX0" fmla="*/ 26654 w 11075336"/>
              <a:gd name="connsiteY0" fmla="*/ 0 h 5163573"/>
              <a:gd name="connsiteX1" fmla="*/ 7874259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26654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0 w 11100934"/>
              <a:gd name="connsiteY0" fmla="*/ 0 h 5253514"/>
              <a:gd name="connsiteX1" fmla="*/ 7877464 w 11100934"/>
              <a:gd name="connsiteY1" fmla="*/ 99910 h 5253514"/>
              <a:gd name="connsiteX2" fmla="*/ 11100934 w 11100934"/>
              <a:gd name="connsiteY2" fmla="*/ 5249049 h 5253514"/>
              <a:gd name="connsiteX3" fmla="*/ 25598 w 11100934"/>
              <a:gd name="connsiteY3" fmla="*/ 5253514 h 5253514"/>
              <a:gd name="connsiteX4" fmla="*/ 0 w 11100934"/>
              <a:gd name="connsiteY4" fmla="*/ 0 h 5253514"/>
              <a:gd name="connsiteX0" fmla="*/ 34119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34119 w 11075336"/>
              <a:gd name="connsiteY4" fmla="*/ 0 h 5163573"/>
              <a:gd name="connsiteX0" fmla="*/ 0 w 11123327"/>
              <a:gd name="connsiteY0" fmla="*/ 0 h 5246019"/>
              <a:gd name="connsiteX1" fmla="*/ 7899857 w 11123327"/>
              <a:gd name="connsiteY1" fmla="*/ 92415 h 5246019"/>
              <a:gd name="connsiteX2" fmla="*/ 11123327 w 11123327"/>
              <a:gd name="connsiteY2" fmla="*/ 5241554 h 5246019"/>
              <a:gd name="connsiteX3" fmla="*/ 47991 w 11123327"/>
              <a:gd name="connsiteY3" fmla="*/ 5246019 h 5246019"/>
              <a:gd name="connsiteX4" fmla="*/ 0 w 11123327"/>
              <a:gd name="connsiteY4" fmla="*/ 0 h 5246019"/>
              <a:gd name="connsiteX0" fmla="*/ 11726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11726 w 11075336"/>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5336" h="5163573">
                <a:moveTo>
                  <a:pt x="11726" y="0"/>
                </a:moveTo>
                <a:lnTo>
                  <a:pt x="7851866" y="9969"/>
                </a:lnTo>
                <a:lnTo>
                  <a:pt x="11075336" y="5159108"/>
                </a:lnTo>
                <a:lnTo>
                  <a:pt x="0" y="5163573"/>
                </a:lnTo>
                <a:cubicBezTo>
                  <a:pt x="3909" y="3442382"/>
                  <a:pt x="7817" y="1721191"/>
                  <a:pt x="11726" y="0"/>
                </a:cubicBezTo>
                <a:close/>
              </a:path>
            </a:pathLst>
          </a:custGeom>
          <a:solidFill>
            <a:srgbClr val="0036D3">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4F15D3C-AB43-A74C-8E9D-DB866D129CA8}"/>
              </a:ext>
            </a:extLst>
          </p:cNvPr>
          <p:cNvCxnSpPr>
            <a:cxnSpLocks/>
          </p:cNvCxnSpPr>
          <p:nvPr userDrawn="1"/>
        </p:nvCxnSpPr>
        <p:spPr>
          <a:xfrm>
            <a:off x="7859949" y="-58366"/>
            <a:ext cx="3395484" cy="541423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71ED34D8-6A6E-7440-A227-965B26C45003}"/>
              </a:ext>
            </a:extLst>
          </p:cNvPr>
          <p:cNvSpPr>
            <a:spLocks noGrp="1"/>
          </p:cNvSpPr>
          <p:nvPr>
            <p:ph idx="1" hasCustomPrompt="1"/>
          </p:nvPr>
        </p:nvSpPr>
        <p:spPr>
          <a:xfrm>
            <a:off x="913449" y="5888413"/>
            <a:ext cx="10341984"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cxnSp>
        <p:nvCxnSpPr>
          <p:cNvPr id="12" name="Straight Connector 11">
            <a:extLst>
              <a:ext uri="{FF2B5EF4-FFF2-40B4-BE49-F238E27FC236}">
                <a16:creationId xmlns:a16="http://schemas.microsoft.com/office/drawing/2014/main" id="{785B0D12-E6A4-8447-8F26-E28AAFD81154}"/>
              </a:ext>
            </a:extLst>
          </p:cNvPr>
          <p:cNvCxnSpPr>
            <a:cxnSpLocks/>
          </p:cNvCxnSpPr>
          <p:nvPr userDrawn="1"/>
        </p:nvCxnSpPr>
        <p:spPr>
          <a:xfrm>
            <a:off x="12188825" y="5888413"/>
            <a:ext cx="0" cy="58978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A37DAB03-7BE6-D242-8795-B3217F3E497C}"/>
              </a:ext>
            </a:extLst>
          </p:cNvPr>
          <p:cNvSpPr>
            <a:spLocks noGrp="1"/>
          </p:cNvSpPr>
          <p:nvPr>
            <p:ph idx="10" hasCustomPrompt="1"/>
          </p:nvPr>
        </p:nvSpPr>
        <p:spPr>
          <a:xfrm>
            <a:off x="13082003" y="5888413"/>
            <a:ext cx="10341984"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14" name="Title Placeholder 1">
            <a:extLst>
              <a:ext uri="{FF2B5EF4-FFF2-40B4-BE49-F238E27FC236}">
                <a16:creationId xmlns:a16="http://schemas.microsoft.com/office/drawing/2014/main" id="{F673D050-B856-8D42-93A6-0F9A0C8DF71C}"/>
              </a:ext>
            </a:extLst>
          </p:cNvPr>
          <p:cNvSpPr>
            <a:spLocks noGrp="1"/>
          </p:cNvSpPr>
          <p:nvPr>
            <p:ph type="title" hasCustomPrompt="1"/>
          </p:nvPr>
        </p:nvSpPr>
        <p:spPr>
          <a:xfrm>
            <a:off x="913450"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6411075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1B54624-DFBE-44A7-94A1-D882A5D0BEC0}"/>
              </a:ext>
            </a:extLst>
          </p:cNvPr>
          <p:cNvSpPr>
            <a:spLocks noGrp="1"/>
          </p:cNvSpPr>
          <p:nvPr>
            <p:ph type="title" hasCustomPrompt="1"/>
          </p:nvPr>
        </p:nvSpPr>
        <p:spPr>
          <a:xfrm>
            <a:off x="913449" y="730259"/>
            <a:ext cx="20946211" cy="1131792"/>
          </a:xfrm>
          <a:prstGeom prst="rect">
            <a:avLst/>
          </a:prstGeom>
        </p:spPr>
        <p:txBody>
          <a:bodyPr vert="horz" lIns="182843" tIns="91422" rIns="182843" bIns="91422" rtlCol="0" anchor="ctr">
            <a:normAutofit/>
          </a:bodyPr>
          <a:lstStyle>
            <a:lvl1pPr>
              <a:defRPr sz="5500" baseline="0"/>
            </a:lvl1pPr>
          </a:lstStyle>
          <a:p>
            <a:r>
              <a:rPr lang="en-US"/>
              <a:t>Click to edit Title</a:t>
            </a:r>
          </a:p>
        </p:txBody>
      </p:sp>
      <p:pic>
        <p:nvPicPr>
          <p:cNvPr id="5" name="Picture Placeholder 4">
            <a:extLst>
              <a:ext uri="{FF2B5EF4-FFF2-40B4-BE49-F238E27FC236}">
                <a16:creationId xmlns:a16="http://schemas.microsoft.com/office/drawing/2014/main" id="{38965FC5-4DB8-4471-9909-A1885EB4E6A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8648" b="42110"/>
          <a:stretch/>
        </p:blipFill>
        <p:spPr>
          <a:xfrm>
            <a:off x="0" y="2360816"/>
            <a:ext cx="24423368" cy="4749614"/>
          </a:xfrm>
          <a:prstGeom prst="rect">
            <a:avLst/>
          </a:prstGeom>
        </p:spPr>
      </p:pic>
      <p:sp>
        <p:nvSpPr>
          <p:cNvPr id="2" name="Text Placeholder 2">
            <a:extLst>
              <a:ext uri="{FF2B5EF4-FFF2-40B4-BE49-F238E27FC236}">
                <a16:creationId xmlns:a16="http://schemas.microsoft.com/office/drawing/2014/main" id="{BD846005-D928-79E8-56E9-2262F4CFD6BA}"/>
              </a:ext>
            </a:extLst>
          </p:cNvPr>
          <p:cNvSpPr>
            <a:spLocks noGrp="1"/>
          </p:cNvSpPr>
          <p:nvPr>
            <p:ph idx="1" hasCustomPrompt="1"/>
          </p:nvPr>
        </p:nvSpPr>
        <p:spPr>
          <a:xfrm>
            <a:off x="913449" y="7780232"/>
            <a:ext cx="6858949" cy="4006061"/>
          </a:xfrm>
          <a:prstGeom prst="rect">
            <a:avLst/>
          </a:prstGeom>
        </p:spPr>
        <p:txBody>
          <a:bodyPr vert="horz" lIns="182843" tIns="91422" rIns="182843" bIns="91422" rtlCol="0">
            <a:normAutofit/>
          </a:bodyPr>
          <a:lstStyle>
            <a:lvl1pPr>
              <a:lnSpc>
                <a:spcPts val="4000"/>
              </a:lnSpc>
              <a:defRPr sz="3000" baseline="0">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cxnSp>
        <p:nvCxnSpPr>
          <p:cNvPr id="12" name="Straight Connector 11">
            <a:extLst>
              <a:ext uri="{FF2B5EF4-FFF2-40B4-BE49-F238E27FC236}">
                <a16:creationId xmlns:a16="http://schemas.microsoft.com/office/drawing/2014/main" id="{69B6C1C9-CB2F-2ACE-02BE-389681BFC932}"/>
              </a:ext>
            </a:extLst>
          </p:cNvPr>
          <p:cNvCxnSpPr/>
          <p:nvPr userDrawn="1"/>
        </p:nvCxnSpPr>
        <p:spPr>
          <a:xfrm>
            <a:off x="8227239" y="8037254"/>
            <a:ext cx="0" cy="3749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F935EC-18CE-848F-8D59-20CFF30716CB}"/>
              </a:ext>
            </a:extLst>
          </p:cNvPr>
          <p:cNvCxnSpPr/>
          <p:nvPr userDrawn="1"/>
        </p:nvCxnSpPr>
        <p:spPr>
          <a:xfrm>
            <a:off x="16047424" y="8037254"/>
            <a:ext cx="0" cy="3749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60DC665C-336C-5E29-0B1E-64009E7C27F3}"/>
              </a:ext>
            </a:extLst>
          </p:cNvPr>
          <p:cNvSpPr>
            <a:spLocks noGrp="1"/>
          </p:cNvSpPr>
          <p:nvPr>
            <p:ph idx="10" hasCustomPrompt="1"/>
          </p:nvPr>
        </p:nvSpPr>
        <p:spPr>
          <a:xfrm>
            <a:off x="8725605" y="7780232"/>
            <a:ext cx="6858949" cy="4006061"/>
          </a:xfrm>
          <a:prstGeom prst="rect">
            <a:avLst/>
          </a:prstGeom>
        </p:spPr>
        <p:txBody>
          <a:bodyPr vert="horz" lIns="182843" tIns="91422" rIns="182843" bIns="91422" rtlCol="0">
            <a:normAutofit/>
          </a:bodyPr>
          <a:lstStyle>
            <a:lvl1pPr>
              <a:lnSpc>
                <a:spcPts val="4000"/>
              </a:lnSpc>
              <a:defRPr sz="3000" baseline="0">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15" name="Text Placeholder 2">
            <a:extLst>
              <a:ext uri="{FF2B5EF4-FFF2-40B4-BE49-F238E27FC236}">
                <a16:creationId xmlns:a16="http://schemas.microsoft.com/office/drawing/2014/main" id="{F9279344-2DB7-A791-4D3F-D21656AB05A1}"/>
              </a:ext>
            </a:extLst>
          </p:cNvPr>
          <p:cNvSpPr>
            <a:spLocks noGrp="1"/>
          </p:cNvSpPr>
          <p:nvPr>
            <p:ph idx="11" hasCustomPrompt="1"/>
          </p:nvPr>
        </p:nvSpPr>
        <p:spPr>
          <a:xfrm>
            <a:off x="16597398" y="7780232"/>
            <a:ext cx="6858949" cy="4006061"/>
          </a:xfrm>
          <a:prstGeom prst="rect">
            <a:avLst/>
          </a:prstGeom>
        </p:spPr>
        <p:txBody>
          <a:bodyPr vert="horz" lIns="182843" tIns="91422" rIns="182843" bIns="91422" rtlCol="0">
            <a:normAutofit/>
          </a:bodyPr>
          <a:lstStyle>
            <a:lvl1pPr>
              <a:lnSpc>
                <a:spcPts val="4000"/>
              </a:lnSpc>
              <a:defRPr sz="3000" baseline="0">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Tree>
    <p:extLst>
      <p:ext uri="{BB962C8B-B14F-4D97-AF65-F5344CB8AC3E}">
        <p14:creationId xmlns:p14="http://schemas.microsoft.com/office/powerpoint/2010/main" val="42108916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ontent slide | two colum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833D1-2CD1-104A-A5A5-2AC063207B5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11097" b="11097"/>
          <a:stretch/>
        </p:blipFill>
        <p:spPr>
          <a:xfrm>
            <a:off x="0" y="0"/>
            <a:ext cx="24377650" cy="12629094"/>
          </a:xfrm>
          <a:prstGeom prst="rect">
            <a:avLst/>
          </a:prstGeom>
        </p:spPr>
      </p:pic>
      <p:sp>
        <p:nvSpPr>
          <p:cNvPr id="2" name="Rectangle 1">
            <a:extLst>
              <a:ext uri="{FF2B5EF4-FFF2-40B4-BE49-F238E27FC236}">
                <a16:creationId xmlns:a16="http://schemas.microsoft.com/office/drawing/2014/main" id="{1B169392-9B44-D96D-6A3C-9218610592E2}"/>
              </a:ext>
            </a:extLst>
          </p:cNvPr>
          <p:cNvSpPr/>
          <p:nvPr userDrawn="1"/>
        </p:nvSpPr>
        <p:spPr>
          <a:xfrm>
            <a:off x="-1" y="12619183"/>
            <a:ext cx="14415247" cy="1096817"/>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F35B5A-9628-414D-4891-C4C962B8E9F8}"/>
              </a:ext>
            </a:extLst>
          </p:cNvPr>
          <p:cNvSpPr/>
          <p:nvPr userDrawn="1"/>
        </p:nvSpPr>
        <p:spPr>
          <a:xfrm>
            <a:off x="4826730" y="0"/>
            <a:ext cx="10292316" cy="13716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1BBFE0FD-7985-61B1-7C80-A7598AAB297E}"/>
              </a:ext>
            </a:extLst>
          </p:cNvPr>
          <p:cNvSpPr>
            <a:spLocks noGrp="1"/>
          </p:cNvSpPr>
          <p:nvPr>
            <p:ph idx="1" hasCustomPrompt="1"/>
          </p:nvPr>
        </p:nvSpPr>
        <p:spPr>
          <a:xfrm>
            <a:off x="5320448" y="3200400"/>
            <a:ext cx="9215289" cy="8814391"/>
          </a:xfrm>
          <a:prstGeom prst="rect">
            <a:avLst/>
          </a:prstGeom>
        </p:spPr>
        <p:txBody>
          <a:bodyPr vert="horz" lIns="182843" tIns="91422" rIns="182843" bIns="91422" rtlCol="0">
            <a:normAutofit/>
          </a:bodyPr>
          <a:lstStyle>
            <a:lvl1pPr>
              <a:lnSpc>
                <a:spcPts val="4600"/>
              </a:lnSpc>
              <a:defRPr sz="3600" baseline="0">
                <a:solidFill>
                  <a:schemeClr val="bg1"/>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9FE4EC82-CE83-19D7-2040-82B0C01F954C}"/>
              </a:ext>
            </a:extLst>
          </p:cNvPr>
          <p:cNvSpPr>
            <a:spLocks noGrp="1"/>
          </p:cNvSpPr>
          <p:nvPr>
            <p:ph type="title" hasCustomPrompt="1"/>
          </p:nvPr>
        </p:nvSpPr>
        <p:spPr>
          <a:xfrm>
            <a:off x="5320448"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7225416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Content slide | two column">
    <p:spTree>
      <p:nvGrpSpPr>
        <p:cNvPr id="1" name=""/>
        <p:cNvGrpSpPr/>
        <p:nvPr/>
      </p:nvGrpSpPr>
      <p:grpSpPr>
        <a:xfrm>
          <a:off x="0" y="0"/>
          <a:ext cx="0" cy="0"/>
          <a:chOff x="0" y="0"/>
          <a:chExt cx="0" cy="0"/>
        </a:xfrm>
      </p:grpSpPr>
      <p:pic>
        <p:nvPicPr>
          <p:cNvPr id="10" name="Picture 9" descr="A finger pointing at a glowing light&#10;&#10;Description automatically generated with low confidence">
            <a:extLst>
              <a:ext uri="{FF2B5EF4-FFF2-40B4-BE49-F238E27FC236}">
                <a16:creationId xmlns:a16="http://schemas.microsoft.com/office/drawing/2014/main" id="{0A6881BB-9625-EC16-4D48-E8938CF5E0A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441"/>
          <a:stretch/>
        </p:blipFill>
        <p:spPr>
          <a:xfrm>
            <a:off x="0" y="0"/>
            <a:ext cx="24377650" cy="12402589"/>
          </a:xfrm>
          <a:prstGeom prst="rect">
            <a:avLst/>
          </a:prstGeom>
        </p:spPr>
      </p:pic>
      <p:sp>
        <p:nvSpPr>
          <p:cNvPr id="2" name="Rectangle 1">
            <a:extLst>
              <a:ext uri="{FF2B5EF4-FFF2-40B4-BE49-F238E27FC236}">
                <a16:creationId xmlns:a16="http://schemas.microsoft.com/office/drawing/2014/main" id="{1B169392-9B44-D96D-6A3C-9218610592E2}"/>
              </a:ext>
            </a:extLst>
          </p:cNvPr>
          <p:cNvSpPr/>
          <p:nvPr userDrawn="1"/>
        </p:nvSpPr>
        <p:spPr>
          <a:xfrm>
            <a:off x="-1" y="12619183"/>
            <a:ext cx="14415247" cy="1096817"/>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F35B5A-9628-414D-4891-C4C962B8E9F8}"/>
              </a:ext>
            </a:extLst>
          </p:cNvPr>
          <p:cNvSpPr/>
          <p:nvPr userDrawn="1"/>
        </p:nvSpPr>
        <p:spPr>
          <a:xfrm>
            <a:off x="4826730" y="0"/>
            <a:ext cx="10292316" cy="13716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1BBFE0FD-7985-61B1-7C80-A7598AAB297E}"/>
              </a:ext>
            </a:extLst>
          </p:cNvPr>
          <p:cNvSpPr>
            <a:spLocks noGrp="1"/>
          </p:cNvSpPr>
          <p:nvPr>
            <p:ph idx="1" hasCustomPrompt="1"/>
          </p:nvPr>
        </p:nvSpPr>
        <p:spPr>
          <a:xfrm>
            <a:off x="5320448" y="3200400"/>
            <a:ext cx="9215289" cy="8814391"/>
          </a:xfrm>
          <a:prstGeom prst="rect">
            <a:avLst/>
          </a:prstGeom>
        </p:spPr>
        <p:txBody>
          <a:bodyPr vert="horz" lIns="182843" tIns="91422" rIns="182843" bIns="91422" rtlCol="0">
            <a:normAutofit/>
          </a:bodyPr>
          <a:lstStyle>
            <a:lvl1pPr>
              <a:lnSpc>
                <a:spcPts val="4600"/>
              </a:lnSpc>
              <a:defRPr sz="3600" baseline="0">
                <a:solidFill>
                  <a:schemeClr val="bg1"/>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9FE4EC82-CE83-19D7-2040-82B0C01F954C}"/>
              </a:ext>
            </a:extLst>
          </p:cNvPr>
          <p:cNvSpPr>
            <a:spLocks noGrp="1"/>
          </p:cNvSpPr>
          <p:nvPr>
            <p:ph type="title" hasCustomPrompt="1"/>
          </p:nvPr>
        </p:nvSpPr>
        <p:spPr>
          <a:xfrm>
            <a:off x="5320448"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20440755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Content slide | two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49A3F7-8822-1340-BBB6-BA30D398A7F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11140" b="11140"/>
          <a:stretch/>
        </p:blipFill>
        <p:spPr>
          <a:xfrm>
            <a:off x="0" y="0"/>
            <a:ext cx="24419214" cy="12629094"/>
          </a:xfrm>
          <a:prstGeom prst="rect">
            <a:avLst/>
          </a:prstGeom>
        </p:spPr>
      </p:pic>
      <p:sp>
        <p:nvSpPr>
          <p:cNvPr id="2" name="Rectangle 1">
            <a:extLst>
              <a:ext uri="{FF2B5EF4-FFF2-40B4-BE49-F238E27FC236}">
                <a16:creationId xmlns:a16="http://schemas.microsoft.com/office/drawing/2014/main" id="{92832784-A05B-B7A5-6B02-34B3E4060147}"/>
              </a:ext>
            </a:extLst>
          </p:cNvPr>
          <p:cNvSpPr/>
          <p:nvPr userDrawn="1"/>
        </p:nvSpPr>
        <p:spPr>
          <a:xfrm>
            <a:off x="-1" y="12619183"/>
            <a:ext cx="14415247" cy="1096817"/>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F68BC0-592A-972F-C8DC-ED808AEF4CAB}"/>
              </a:ext>
            </a:extLst>
          </p:cNvPr>
          <p:cNvSpPr/>
          <p:nvPr userDrawn="1"/>
        </p:nvSpPr>
        <p:spPr>
          <a:xfrm>
            <a:off x="4826730" y="0"/>
            <a:ext cx="10292316" cy="13716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5F5F2C34-FB25-4F42-908A-A7BB1311EB5D}"/>
              </a:ext>
            </a:extLst>
          </p:cNvPr>
          <p:cNvSpPr>
            <a:spLocks noGrp="1"/>
          </p:cNvSpPr>
          <p:nvPr>
            <p:ph idx="1" hasCustomPrompt="1"/>
          </p:nvPr>
        </p:nvSpPr>
        <p:spPr>
          <a:xfrm>
            <a:off x="5320448" y="3200400"/>
            <a:ext cx="9215289" cy="8814391"/>
          </a:xfrm>
          <a:prstGeom prst="rect">
            <a:avLst/>
          </a:prstGeom>
        </p:spPr>
        <p:txBody>
          <a:bodyPr vert="horz" lIns="182843" tIns="91422" rIns="182843" bIns="91422" rtlCol="0">
            <a:normAutofit/>
          </a:bodyPr>
          <a:lstStyle>
            <a:lvl1pPr>
              <a:lnSpc>
                <a:spcPts val="4600"/>
              </a:lnSpc>
              <a:defRPr sz="3600" baseline="0">
                <a:solidFill>
                  <a:schemeClr val="bg1"/>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9" name="Title Placeholder 1">
            <a:extLst>
              <a:ext uri="{FF2B5EF4-FFF2-40B4-BE49-F238E27FC236}">
                <a16:creationId xmlns:a16="http://schemas.microsoft.com/office/drawing/2014/main" id="{E772C83A-2F94-D63A-B173-08AF739A9C2B}"/>
              </a:ext>
            </a:extLst>
          </p:cNvPr>
          <p:cNvSpPr>
            <a:spLocks noGrp="1"/>
          </p:cNvSpPr>
          <p:nvPr>
            <p:ph type="title" hasCustomPrompt="1"/>
          </p:nvPr>
        </p:nvSpPr>
        <p:spPr>
          <a:xfrm>
            <a:off x="5320448"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5090117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Content slide | two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04254F-BB46-4E4D-8C3E-94B4AA3EFDC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0894" t="18678" b="11824"/>
          <a:stretch/>
        </p:blipFill>
        <p:spPr>
          <a:xfrm>
            <a:off x="-1" y="0"/>
            <a:ext cx="24377651" cy="12620908"/>
          </a:xfrm>
          <a:prstGeom prst="rect">
            <a:avLst/>
          </a:prstGeom>
        </p:spPr>
      </p:pic>
      <p:sp>
        <p:nvSpPr>
          <p:cNvPr id="2" name="Rectangle 1">
            <a:extLst>
              <a:ext uri="{FF2B5EF4-FFF2-40B4-BE49-F238E27FC236}">
                <a16:creationId xmlns:a16="http://schemas.microsoft.com/office/drawing/2014/main" id="{F2427D6C-CE1C-AB6F-7E2F-91A8C9CCA895}"/>
              </a:ext>
            </a:extLst>
          </p:cNvPr>
          <p:cNvSpPr/>
          <p:nvPr userDrawn="1"/>
        </p:nvSpPr>
        <p:spPr>
          <a:xfrm>
            <a:off x="-1" y="12619183"/>
            <a:ext cx="14415247" cy="1096817"/>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52C8F2-3CB6-B28D-E071-B72C1315A2A1}"/>
              </a:ext>
            </a:extLst>
          </p:cNvPr>
          <p:cNvSpPr/>
          <p:nvPr userDrawn="1"/>
        </p:nvSpPr>
        <p:spPr>
          <a:xfrm>
            <a:off x="4826730" y="0"/>
            <a:ext cx="10292316" cy="13716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F2DC9EAC-FB4A-FC04-20CE-3131EB198245}"/>
              </a:ext>
            </a:extLst>
          </p:cNvPr>
          <p:cNvSpPr>
            <a:spLocks noGrp="1"/>
          </p:cNvSpPr>
          <p:nvPr>
            <p:ph idx="1" hasCustomPrompt="1"/>
          </p:nvPr>
        </p:nvSpPr>
        <p:spPr>
          <a:xfrm>
            <a:off x="5320448" y="3200400"/>
            <a:ext cx="9215289" cy="8814391"/>
          </a:xfrm>
          <a:prstGeom prst="rect">
            <a:avLst/>
          </a:prstGeom>
        </p:spPr>
        <p:txBody>
          <a:bodyPr vert="horz" lIns="182843" tIns="91422" rIns="182843" bIns="91422" rtlCol="0">
            <a:normAutofit/>
          </a:bodyPr>
          <a:lstStyle>
            <a:lvl1pPr>
              <a:lnSpc>
                <a:spcPts val="4600"/>
              </a:lnSpc>
              <a:defRPr sz="3600" baseline="0">
                <a:solidFill>
                  <a:schemeClr val="bg1"/>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C3F93E80-A5AA-94E5-CDE8-49AC527B7642}"/>
              </a:ext>
            </a:extLst>
          </p:cNvPr>
          <p:cNvSpPr>
            <a:spLocks noGrp="1"/>
          </p:cNvSpPr>
          <p:nvPr>
            <p:ph type="title" hasCustomPrompt="1"/>
          </p:nvPr>
        </p:nvSpPr>
        <p:spPr>
          <a:xfrm>
            <a:off x="5320448"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15483832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Content slide | two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04254F-BB46-4E4D-8C3E-94B4AA3EFDC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8585" b="8585"/>
          <a:stretch/>
        </p:blipFill>
        <p:spPr>
          <a:xfrm>
            <a:off x="-1" y="0"/>
            <a:ext cx="24377651" cy="12620908"/>
          </a:xfrm>
          <a:prstGeom prst="rect">
            <a:avLst/>
          </a:prstGeom>
        </p:spPr>
      </p:pic>
      <p:sp>
        <p:nvSpPr>
          <p:cNvPr id="2" name="Rectangle 1">
            <a:extLst>
              <a:ext uri="{FF2B5EF4-FFF2-40B4-BE49-F238E27FC236}">
                <a16:creationId xmlns:a16="http://schemas.microsoft.com/office/drawing/2014/main" id="{F2427D6C-CE1C-AB6F-7E2F-91A8C9CCA895}"/>
              </a:ext>
            </a:extLst>
          </p:cNvPr>
          <p:cNvSpPr/>
          <p:nvPr userDrawn="1"/>
        </p:nvSpPr>
        <p:spPr>
          <a:xfrm>
            <a:off x="-1" y="12619183"/>
            <a:ext cx="14415247" cy="1096817"/>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52C8F2-3CB6-B28D-E071-B72C1315A2A1}"/>
              </a:ext>
            </a:extLst>
          </p:cNvPr>
          <p:cNvSpPr/>
          <p:nvPr userDrawn="1"/>
        </p:nvSpPr>
        <p:spPr>
          <a:xfrm>
            <a:off x="4826730" y="0"/>
            <a:ext cx="10292316" cy="13716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F2DC9EAC-FB4A-FC04-20CE-3131EB198245}"/>
              </a:ext>
            </a:extLst>
          </p:cNvPr>
          <p:cNvSpPr>
            <a:spLocks noGrp="1"/>
          </p:cNvSpPr>
          <p:nvPr>
            <p:ph idx="1" hasCustomPrompt="1"/>
          </p:nvPr>
        </p:nvSpPr>
        <p:spPr>
          <a:xfrm>
            <a:off x="5320448" y="3200400"/>
            <a:ext cx="9215289" cy="8814391"/>
          </a:xfrm>
          <a:prstGeom prst="rect">
            <a:avLst/>
          </a:prstGeom>
        </p:spPr>
        <p:txBody>
          <a:bodyPr vert="horz" lIns="182843" tIns="91422" rIns="182843" bIns="91422" rtlCol="0">
            <a:normAutofit/>
          </a:bodyPr>
          <a:lstStyle>
            <a:lvl1pPr>
              <a:lnSpc>
                <a:spcPts val="4600"/>
              </a:lnSpc>
              <a:defRPr sz="3600" baseline="0">
                <a:solidFill>
                  <a:schemeClr val="bg1"/>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C3F93E80-A5AA-94E5-CDE8-49AC527B7642}"/>
              </a:ext>
            </a:extLst>
          </p:cNvPr>
          <p:cNvSpPr>
            <a:spLocks noGrp="1"/>
          </p:cNvSpPr>
          <p:nvPr>
            <p:ph type="title" hasCustomPrompt="1"/>
          </p:nvPr>
        </p:nvSpPr>
        <p:spPr>
          <a:xfrm>
            <a:off x="5320448"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3258631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Content slide | two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04254F-BB46-4E4D-8C3E-94B4AA3EFDC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11003" b="11003"/>
          <a:stretch/>
        </p:blipFill>
        <p:spPr>
          <a:xfrm>
            <a:off x="-1" y="0"/>
            <a:ext cx="24377651" cy="12620908"/>
          </a:xfrm>
          <a:prstGeom prst="rect">
            <a:avLst/>
          </a:prstGeom>
        </p:spPr>
      </p:pic>
      <p:sp>
        <p:nvSpPr>
          <p:cNvPr id="2" name="Rectangle 1">
            <a:extLst>
              <a:ext uri="{FF2B5EF4-FFF2-40B4-BE49-F238E27FC236}">
                <a16:creationId xmlns:a16="http://schemas.microsoft.com/office/drawing/2014/main" id="{F2427D6C-CE1C-AB6F-7E2F-91A8C9CCA895}"/>
              </a:ext>
            </a:extLst>
          </p:cNvPr>
          <p:cNvSpPr/>
          <p:nvPr userDrawn="1"/>
        </p:nvSpPr>
        <p:spPr>
          <a:xfrm>
            <a:off x="-1" y="12619183"/>
            <a:ext cx="14415247" cy="1096817"/>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52C8F2-3CB6-B28D-E071-B72C1315A2A1}"/>
              </a:ext>
            </a:extLst>
          </p:cNvPr>
          <p:cNvSpPr/>
          <p:nvPr userDrawn="1"/>
        </p:nvSpPr>
        <p:spPr>
          <a:xfrm>
            <a:off x="4826730" y="0"/>
            <a:ext cx="10292316" cy="13716000"/>
          </a:xfrm>
          <a:prstGeom prst="rect">
            <a:avLst/>
          </a:prstGeom>
          <a:solidFill>
            <a:srgbClr val="1135CA">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F2DC9EAC-FB4A-FC04-20CE-3131EB198245}"/>
              </a:ext>
            </a:extLst>
          </p:cNvPr>
          <p:cNvSpPr>
            <a:spLocks noGrp="1"/>
          </p:cNvSpPr>
          <p:nvPr>
            <p:ph idx="1" hasCustomPrompt="1"/>
          </p:nvPr>
        </p:nvSpPr>
        <p:spPr>
          <a:xfrm>
            <a:off x="5320448" y="3200400"/>
            <a:ext cx="9215289" cy="8814391"/>
          </a:xfrm>
          <a:prstGeom prst="rect">
            <a:avLst/>
          </a:prstGeom>
        </p:spPr>
        <p:txBody>
          <a:bodyPr vert="horz" lIns="182843" tIns="91422" rIns="182843" bIns="91422" rtlCol="0">
            <a:normAutofit/>
          </a:bodyPr>
          <a:lstStyle>
            <a:lvl1pPr>
              <a:lnSpc>
                <a:spcPts val="4600"/>
              </a:lnSpc>
              <a:defRPr sz="3600" baseline="0">
                <a:solidFill>
                  <a:schemeClr val="bg1"/>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C3F93E80-A5AA-94E5-CDE8-49AC527B7642}"/>
              </a:ext>
            </a:extLst>
          </p:cNvPr>
          <p:cNvSpPr>
            <a:spLocks noGrp="1"/>
          </p:cNvSpPr>
          <p:nvPr>
            <p:ph type="title" hasCustomPrompt="1"/>
          </p:nvPr>
        </p:nvSpPr>
        <p:spPr>
          <a:xfrm>
            <a:off x="5320448"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22438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6_Full Image">
    <p:spTree>
      <p:nvGrpSpPr>
        <p:cNvPr id="1" name=""/>
        <p:cNvGrpSpPr/>
        <p:nvPr/>
      </p:nvGrpSpPr>
      <p:grpSpPr>
        <a:xfrm>
          <a:off x="0" y="0"/>
          <a:ext cx="0" cy="0"/>
          <a:chOff x="0" y="0"/>
          <a:chExt cx="0" cy="0"/>
        </a:xfrm>
      </p:grpSpPr>
      <p:sp>
        <p:nvSpPr>
          <p:cNvPr id="3" name="Rectangle 2"/>
          <p:cNvSpPr/>
          <p:nvPr userDrawn="1"/>
        </p:nvSpPr>
        <p:spPr>
          <a:xfrm>
            <a:off x="0" y="0"/>
            <a:ext cx="24377650" cy="13716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 name="Picture Placeholder 13"/>
          <p:cNvSpPr>
            <a:spLocks noGrp="1"/>
          </p:cNvSpPr>
          <p:nvPr>
            <p:ph type="pic" sz="quarter" idx="13"/>
          </p:nvPr>
        </p:nvSpPr>
        <p:spPr>
          <a:xfrm>
            <a:off x="1" y="0"/>
            <a:ext cx="24423368"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022535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lients Rectangle">
    <p:spTree>
      <p:nvGrpSpPr>
        <p:cNvPr id="1" name=""/>
        <p:cNvGrpSpPr/>
        <p:nvPr/>
      </p:nvGrpSpPr>
      <p:grpSpPr>
        <a:xfrm>
          <a:off x="0" y="0"/>
          <a:ext cx="0" cy="0"/>
          <a:chOff x="0" y="0"/>
          <a:chExt cx="0" cy="0"/>
        </a:xfrm>
      </p:grpSpPr>
      <p:sp>
        <p:nvSpPr>
          <p:cNvPr id="26" name="Picture Placeholder 2"/>
          <p:cNvSpPr>
            <a:spLocks noGrp="1"/>
          </p:cNvSpPr>
          <p:nvPr>
            <p:ph type="pic" sz="quarter" idx="13"/>
          </p:nvPr>
        </p:nvSpPr>
        <p:spPr>
          <a:xfrm>
            <a:off x="1666847"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7" name="Picture Placeholder 2"/>
          <p:cNvSpPr>
            <a:spLocks noGrp="1"/>
          </p:cNvSpPr>
          <p:nvPr>
            <p:ph type="pic" sz="quarter" idx="14"/>
          </p:nvPr>
        </p:nvSpPr>
        <p:spPr>
          <a:xfrm>
            <a:off x="7396240"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8" name="Picture Placeholder 2"/>
          <p:cNvSpPr>
            <a:spLocks noGrp="1"/>
          </p:cNvSpPr>
          <p:nvPr>
            <p:ph type="pic" sz="quarter" idx="15"/>
          </p:nvPr>
        </p:nvSpPr>
        <p:spPr>
          <a:xfrm>
            <a:off x="12760861"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9" name="Picture Placeholder 2"/>
          <p:cNvSpPr>
            <a:spLocks noGrp="1"/>
          </p:cNvSpPr>
          <p:nvPr>
            <p:ph type="pic" sz="quarter" idx="16"/>
          </p:nvPr>
        </p:nvSpPr>
        <p:spPr>
          <a:xfrm>
            <a:off x="18084877"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30" name="Picture Placeholder 2"/>
          <p:cNvSpPr>
            <a:spLocks noGrp="1"/>
          </p:cNvSpPr>
          <p:nvPr>
            <p:ph type="pic" sz="quarter" idx="17"/>
          </p:nvPr>
        </p:nvSpPr>
        <p:spPr>
          <a:xfrm>
            <a:off x="1666847"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1" name="Picture Placeholder 2"/>
          <p:cNvSpPr>
            <a:spLocks noGrp="1"/>
          </p:cNvSpPr>
          <p:nvPr>
            <p:ph type="pic" sz="quarter" idx="18"/>
          </p:nvPr>
        </p:nvSpPr>
        <p:spPr>
          <a:xfrm>
            <a:off x="7396240"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2" name="Picture Placeholder 2"/>
          <p:cNvSpPr>
            <a:spLocks noGrp="1"/>
          </p:cNvSpPr>
          <p:nvPr>
            <p:ph type="pic" sz="quarter" idx="19"/>
          </p:nvPr>
        </p:nvSpPr>
        <p:spPr>
          <a:xfrm>
            <a:off x="12760861"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3" name="Picture Placeholder 2"/>
          <p:cNvSpPr>
            <a:spLocks noGrp="1"/>
          </p:cNvSpPr>
          <p:nvPr>
            <p:ph type="pic" sz="quarter" idx="20"/>
          </p:nvPr>
        </p:nvSpPr>
        <p:spPr>
          <a:xfrm>
            <a:off x="18084877"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4" name="Picture Placeholder 2"/>
          <p:cNvSpPr>
            <a:spLocks noGrp="1"/>
          </p:cNvSpPr>
          <p:nvPr>
            <p:ph type="pic" sz="quarter" idx="21"/>
          </p:nvPr>
        </p:nvSpPr>
        <p:spPr>
          <a:xfrm>
            <a:off x="1666847"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5" name="Picture Placeholder 2"/>
          <p:cNvSpPr>
            <a:spLocks noGrp="1"/>
          </p:cNvSpPr>
          <p:nvPr>
            <p:ph type="pic" sz="quarter" idx="22"/>
          </p:nvPr>
        </p:nvSpPr>
        <p:spPr>
          <a:xfrm>
            <a:off x="7396240"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6" name="Picture Placeholder 2"/>
          <p:cNvSpPr>
            <a:spLocks noGrp="1"/>
          </p:cNvSpPr>
          <p:nvPr>
            <p:ph type="pic" sz="quarter" idx="23"/>
          </p:nvPr>
        </p:nvSpPr>
        <p:spPr>
          <a:xfrm>
            <a:off x="12760861"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7" name="Picture Placeholder 2"/>
          <p:cNvSpPr>
            <a:spLocks noGrp="1"/>
          </p:cNvSpPr>
          <p:nvPr>
            <p:ph type="pic" sz="quarter" idx="24"/>
          </p:nvPr>
        </p:nvSpPr>
        <p:spPr>
          <a:xfrm>
            <a:off x="18084877" y="8467074"/>
            <a:ext cx="4630133" cy="2090310"/>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8742634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4_Conte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A03F93-D57B-EE49-8796-83519CB209A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7537" b="40853"/>
          <a:stretch/>
        </p:blipFill>
        <p:spPr>
          <a:xfrm>
            <a:off x="0" y="0"/>
            <a:ext cx="24386062" cy="5158154"/>
          </a:xfrm>
          <a:prstGeom prst="rect">
            <a:avLst/>
          </a:prstGeom>
        </p:spPr>
      </p:pic>
      <p:sp>
        <p:nvSpPr>
          <p:cNvPr id="8" name="Rectangle 16">
            <a:extLst>
              <a:ext uri="{FF2B5EF4-FFF2-40B4-BE49-F238E27FC236}">
                <a16:creationId xmlns:a16="http://schemas.microsoft.com/office/drawing/2014/main" id="{B134B210-CF7E-EA4F-8DD2-EC8745097780}"/>
              </a:ext>
            </a:extLst>
          </p:cNvPr>
          <p:cNvSpPr/>
          <p:nvPr userDrawn="1"/>
        </p:nvSpPr>
        <p:spPr>
          <a:xfrm>
            <a:off x="-28455" y="-4477"/>
            <a:ext cx="11120620" cy="5163573"/>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 name="connsiteX0" fmla="*/ 26654 w 11075336"/>
              <a:gd name="connsiteY0" fmla="*/ 0 h 5163573"/>
              <a:gd name="connsiteX1" fmla="*/ 7874259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26654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0 w 11100934"/>
              <a:gd name="connsiteY0" fmla="*/ 0 h 5253514"/>
              <a:gd name="connsiteX1" fmla="*/ 7877464 w 11100934"/>
              <a:gd name="connsiteY1" fmla="*/ 99910 h 5253514"/>
              <a:gd name="connsiteX2" fmla="*/ 11100934 w 11100934"/>
              <a:gd name="connsiteY2" fmla="*/ 5249049 h 5253514"/>
              <a:gd name="connsiteX3" fmla="*/ 25598 w 11100934"/>
              <a:gd name="connsiteY3" fmla="*/ 5253514 h 5253514"/>
              <a:gd name="connsiteX4" fmla="*/ 0 w 11100934"/>
              <a:gd name="connsiteY4" fmla="*/ 0 h 5253514"/>
              <a:gd name="connsiteX0" fmla="*/ 34119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34119 w 11075336"/>
              <a:gd name="connsiteY4" fmla="*/ 0 h 5163573"/>
              <a:gd name="connsiteX0" fmla="*/ 0 w 11123327"/>
              <a:gd name="connsiteY0" fmla="*/ 0 h 5246019"/>
              <a:gd name="connsiteX1" fmla="*/ 7899857 w 11123327"/>
              <a:gd name="connsiteY1" fmla="*/ 92415 h 5246019"/>
              <a:gd name="connsiteX2" fmla="*/ 11123327 w 11123327"/>
              <a:gd name="connsiteY2" fmla="*/ 5241554 h 5246019"/>
              <a:gd name="connsiteX3" fmla="*/ 47991 w 11123327"/>
              <a:gd name="connsiteY3" fmla="*/ 5246019 h 5246019"/>
              <a:gd name="connsiteX4" fmla="*/ 0 w 11123327"/>
              <a:gd name="connsiteY4" fmla="*/ 0 h 5246019"/>
              <a:gd name="connsiteX0" fmla="*/ 11726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11726 w 11075336"/>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5336" h="5163573">
                <a:moveTo>
                  <a:pt x="11726" y="0"/>
                </a:moveTo>
                <a:lnTo>
                  <a:pt x="7851866" y="9969"/>
                </a:lnTo>
                <a:lnTo>
                  <a:pt x="11075336" y="5159108"/>
                </a:lnTo>
                <a:lnTo>
                  <a:pt x="0" y="5163573"/>
                </a:lnTo>
                <a:cubicBezTo>
                  <a:pt x="3909" y="3442382"/>
                  <a:pt x="7817" y="1721191"/>
                  <a:pt x="11726" y="0"/>
                </a:cubicBezTo>
                <a:close/>
              </a:path>
            </a:pathLst>
          </a:custGeom>
          <a:solidFill>
            <a:srgbClr val="0036D3">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9" name="Straight Connector 8">
            <a:extLst>
              <a:ext uri="{FF2B5EF4-FFF2-40B4-BE49-F238E27FC236}">
                <a16:creationId xmlns:a16="http://schemas.microsoft.com/office/drawing/2014/main" id="{611E05F4-F494-E944-948E-7CD32E2CC4F0}"/>
              </a:ext>
            </a:extLst>
          </p:cNvPr>
          <p:cNvCxnSpPr>
            <a:cxnSpLocks/>
          </p:cNvCxnSpPr>
          <p:nvPr userDrawn="1"/>
        </p:nvCxnSpPr>
        <p:spPr>
          <a:xfrm>
            <a:off x="7687979" y="-298795"/>
            <a:ext cx="3567454" cy="575194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E60CD54-7919-6940-9427-FA1B8D8168BD}"/>
              </a:ext>
            </a:extLst>
          </p:cNvPr>
          <p:cNvSpPr>
            <a:spLocks noGrp="1"/>
          </p:cNvSpPr>
          <p:nvPr>
            <p:ph idx="1" hasCustomPrompt="1"/>
          </p:nvPr>
        </p:nvSpPr>
        <p:spPr>
          <a:xfrm>
            <a:off x="935751" y="5888413"/>
            <a:ext cx="4043559"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cxnSp>
        <p:nvCxnSpPr>
          <p:cNvPr id="10" name="Straight Connector 9">
            <a:extLst>
              <a:ext uri="{FF2B5EF4-FFF2-40B4-BE49-F238E27FC236}">
                <a16:creationId xmlns:a16="http://schemas.microsoft.com/office/drawing/2014/main" id="{A821BB81-7791-FA4D-8D4F-49E257EDD7C8}"/>
              </a:ext>
            </a:extLst>
          </p:cNvPr>
          <p:cNvCxnSpPr>
            <a:cxnSpLocks/>
          </p:cNvCxnSpPr>
          <p:nvPr userDrawn="1"/>
        </p:nvCxnSpPr>
        <p:spPr>
          <a:xfrm flipH="1">
            <a:off x="5252767" y="5910146"/>
            <a:ext cx="32911" cy="62080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DA4EC862-021F-DD4A-BADE-35FD0B5831AC}"/>
              </a:ext>
            </a:extLst>
          </p:cNvPr>
          <p:cNvSpPr>
            <a:spLocks noGrp="1"/>
          </p:cNvSpPr>
          <p:nvPr>
            <p:ph type="title" hasCustomPrompt="1"/>
          </p:nvPr>
        </p:nvSpPr>
        <p:spPr>
          <a:xfrm>
            <a:off x="913450"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
        <p:nvSpPr>
          <p:cNvPr id="2" name="Text Placeholder 2">
            <a:extLst>
              <a:ext uri="{FF2B5EF4-FFF2-40B4-BE49-F238E27FC236}">
                <a16:creationId xmlns:a16="http://schemas.microsoft.com/office/drawing/2014/main" id="{A244B171-180B-B84D-B8DC-A4CDEAA9F192}"/>
              </a:ext>
            </a:extLst>
          </p:cNvPr>
          <p:cNvSpPr>
            <a:spLocks noGrp="1"/>
          </p:cNvSpPr>
          <p:nvPr>
            <p:ph idx="10" hasCustomPrompt="1"/>
          </p:nvPr>
        </p:nvSpPr>
        <p:spPr>
          <a:xfrm>
            <a:off x="5549425" y="5888413"/>
            <a:ext cx="4043559"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3" name="Text Placeholder 2">
            <a:extLst>
              <a:ext uri="{FF2B5EF4-FFF2-40B4-BE49-F238E27FC236}">
                <a16:creationId xmlns:a16="http://schemas.microsoft.com/office/drawing/2014/main" id="{568E9FD0-3C93-DDD8-2138-2B2CCE2DD13B}"/>
              </a:ext>
            </a:extLst>
          </p:cNvPr>
          <p:cNvSpPr>
            <a:spLocks noGrp="1"/>
          </p:cNvSpPr>
          <p:nvPr>
            <p:ph idx="11" hasCustomPrompt="1"/>
          </p:nvPr>
        </p:nvSpPr>
        <p:spPr>
          <a:xfrm>
            <a:off x="10137277" y="5888413"/>
            <a:ext cx="4043559"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4" name="Text Placeholder 2">
            <a:extLst>
              <a:ext uri="{FF2B5EF4-FFF2-40B4-BE49-F238E27FC236}">
                <a16:creationId xmlns:a16="http://schemas.microsoft.com/office/drawing/2014/main" id="{DCBCF171-1AE4-D0D1-D144-86E74FD99031}"/>
              </a:ext>
            </a:extLst>
          </p:cNvPr>
          <p:cNvSpPr>
            <a:spLocks noGrp="1"/>
          </p:cNvSpPr>
          <p:nvPr>
            <p:ph idx="12" hasCustomPrompt="1"/>
          </p:nvPr>
        </p:nvSpPr>
        <p:spPr>
          <a:xfrm>
            <a:off x="14750951" y="5888413"/>
            <a:ext cx="4043559"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6" name="Text Placeholder 2">
            <a:extLst>
              <a:ext uri="{FF2B5EF4-FFF2-40B4-BE49-F238E27FC236}">
                <a16:creationId xmlns:a16="http://schemas.microsoft.com/office/drawing/2014/main" id="{B5B03850-0892-D28F-B0E6-216A55DC5CC5}"/>
              </a:ext>
            </a:extLst>
          </p:cNvPr>
          <p:cNvSpPr>
            <a:spLocks noGrp="1"/>
          </p:cNvSpPr>
          <p:nvPr>
            <p:ph idx="14" hasCustomPrompt="1"/>
          </p:nvPr>
        </p:nvSpPr>
        <p:spPr>
          <a:xfrm>
            <a:off x="19345257" y="5888413"/>
            <a:ext cx="4043559"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cxnSp>
        <p:nvCxnSpPr>
          <p:cNvPr id="16" name="Straight Connector 15">
            <a:extLst>
              <a:ext uri="{FF2B5EF4-FFF2-40B4-BE49-F238E27FC236}">
                <a16:creationId xmlns:a16="http://schemas.microsoft.com/office/drawing/2014/main" id="{69448DA7-D1CF-FD3D-2DBB-68AD30E9E0AE}"/>
              </a:ext>
            </a:extLst>
          </p:cNvPr>
          <p:cNvCxnSpPr>
            <a:cxnSpLocks/>
          </p:cNvCxnSpPr>
          <p:nvPr userDrawn="1"/>
        </p:nvCxnSpPr>
        <p:spPr>
          <a:xfrm flipH="1">
            <a:off x="9847070" y="5910146"/>
            <a:ext cx="32911" cy="62080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0D3D7E-EDA5-3E15-757C-5D0B464BB714}"/>
              </a:ext>
            </a:extLst>
          </p:cNvPr>
          <p:cNvCxnSpPr>
            <a:cxnSpLocks/>
          </p:cNvCxnSpPr>
          <p:nvPr userDrawn="1"/>
        </p:nvCxnSpPr>
        <p:spPr>
          <a:xfrm flipH="1">
            <a:off x="14441372" y="5910146"/>
            <a:ext cx="32911" cy="62080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7A91E3-9316-7D33-1EB9-0C7960E97232}"/>
              </a:ext>
            </a:extLst>
          </p:cNvPr>
          <p:cNvCxnSpPr>
            <a:cxnSpLocks/>
          </p:cNvCxnSpPr>
          <p:nvPr userDrawn="1"/>
        </p:nvCxnSpPr>
        <p:spPr>
          <a:xfrm flipH="1">
            <a:off x="19057976" y="5910146"/>
            <a:ext cx="32911" cy="62080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6849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1B54624-DFBE-44A7-94A1-D882A5D0BEC0}"/>
              </a:ext>
            </a:extLst>
          </p:cNvPr>
          <p:cNvSpPr>
            <a:spLocks noGrp="1"/>
          </p:cNvSpPr>
          <p:nvPr>
            <p:ph type="title" hasCustomPrompt="1"/>
          </p:nvPr>
        </p:nvSpPr>
        <p:spPr>
          <a:xfrm>
            <a:off x="913449" y="730259"/>
            <a:ext cx="20946211" cy="1131792"/>
          </a:xfrm>
          <a:prstGeom prst="rect">
            <a:avLst/>
          </a:prstGeom>
        </p:spPr>
        <p:txBody>
          <a:bodyPr vert="horz" lIns="182843" tIns="91422" rIns="182843" bIns="91422" rtlCol="0" anchor="ctr">
            <a:normAutofit/>
          </a:bodyPr>
          <a:lstStyle>
            <a:lvl1pPr>
              <a:defRPr sz="5500" baseline="0"/>
            </a:lvl1pPr>
          </a:lstStyle>
          <a:p>
            <a:r>
              <a:rPr lang="en-US"/>
              <a:t>Click to edit Title</a:t>
            </a:r>
          </a:p>
        </p:txBody>
      </p:sp>
      <p:pic>
        <p:nvPicPr>
          <p:cNvPr id="5" name="Picture Placeholder 4">
            <a:extLst>
              <a:ext uri="{FF2B5EF4-FFF2-40B4-BE49-F238E27FC236}">
                <a16:creationId xmlns:a16="http://schemas.microsoft.com/office/drawing/2014/main" id="{38965FC5-4DB8-4471-9909-A1885EB4E6A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49165" b="21593"/>
          <a:stretch/>
        </p:blipFill>
        <p:spPr>
          <a:xfrm>
            <a:off x="0" y="2360816"/>
            <a:ext cx="24423368" cy="4749614"/>
          </a:xfrm>
          <a:prstGeom prst="rect">
            <a:avLst/>
          </a:prstGeom>
        </p:spPr>
      </p:pic>
    </p:spTree>
    <p:extLst>
      <p:ext uri="{BB962C8B-B14F-4D97-AF65-F5344CB8AC3E}">
        <p14:creationId xmlns:p14="http://schemas.microsoft.com/office/powerpoint/2010/main" val="924425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Clients Square">
    <p:spTree>
      <p:nvGrpSpPr>
        <p:cNvPr id="1" name=""/>
        <p:cNvGrpSpPr/>
        <p:nvPr/>
      </p:nvGrpSpPr>
      <p:grpSpPr>
        <a:xfrm>
          <a:off x="0" y="0"/>
          <a:ext cx="0" cy="0"/>
          <a:chOff x="0" y="0"/>
          <a:chExt cx="0" cy="0"/>
        </a:xfrm>
      </p:grpSpPr>
      <p:sp>
        <p:nvSpPr>
          <p:cNvPr id="79" name="Picture Placeholder 2"/>
          <p:cNvSpPr>
            <a:spLocks noGrp="1"/>
          </p:cNvSpPr>
          <p:nvPr>
            <p:ph type="pic" sz="quarter" idx="13"/>
          </p:nvPr>
        </p:nvSpPr>
        <p:spPr>
          <a:xfrm>
            <a:off x="3101313"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0" name="Picture Placeholder 2"/>
          <p:cNvSpPr>
            <a:spLocks noGrp="1"/>
          </p:cNvSpPr>
          <p:nvPr>
            <p:ph type="pic" sz="quarter" idx="14"/>
          </p:nvPr>
        </p:nvSpPr>
        <p:spPr>
          <a:xfrm>
            <a:off x="6159690"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1" name="Picture Placeholder 2"/>
          <p:cNvSpPr>
            <a:spLocks noGrp="1"/>
          </p:cNvSpPr>
          <p:nvPr>
            <p:ph type="pic" sz="quarter" idx="15"/>
          </p:nvPr>
        </p:nvSpPr>
        <p:spPr>
          <a:xfrm>
            <a:off x="9218066"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2" name="Picture Placeholder 2"/>
          <p:cNvSpPr>
            <a:spLocks noGrp="1"/>
          </p:cNvSpPr>
          <p:nvPr>
            <p:ph type="pic" sz="quarter" idx="16"/>
          </p:nvPr>
        </p:nvSpPr>
        <p:spPr>
          <a:xfrm>
            <a:off x="12276443"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3" name="Picture Placeholder 2"/>
          <p:cNvSpPr>
            <a:spLocks noGrp="1"/>
          </p:cNvSpPr>
          <p:nvPr>
            <p:ph type="pic" sz="quarter" idx="17"/>
          </p:nvPr>
        </p:nvSpPr>
        <p:spPr>
          <a:xfrm>
            <a:off x="15334820"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4" name="Picture Placeholder 2"/>
          <p:cNvSpPr>
            <a:spLocks noGrp="1"/>
          </p:cNvSpPr>
          <p:nvPr>
            <p:ph type="pic" sz="quarter" idx="18"/>
          </p:nvPr>
        </p:nvSpPr>
        <p:spPr>
          <a:xfrm>
            <a:off x="18393197"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1" name="Picture Placeholder 2"/>
          <p:cNvSpPr>
            <a:spLocks noGrp="1"/>
          </p:cNvSpPr>
          <p:nvPr>
            <p:ph type="pic" sz="quarter" idx="19"/>
          </p:nvPr>
        </p:nvSpPr>
        <p:spPr>
          <a:xfrm>
            <a:off x="3101313"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2" name="Picture Placeholder 2"/>
          <p:cNvSpPr>
            <a:spLocks noGrp="1"/>
          </p:cNvSpPr>
          <p:nvPr>
            <p:ph type="pic" sz="quarter" idx="20"/>
          </p:nvPr>
        </p:nvSpPr>
        <p:spPr>
          <a:xfrm>
            <a:off x="6159690"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3" name="Picture Placeholder 2"/>
          <p:cNvSpPr>
            <a:spLocks noGrp="1"/>
          </p:cNvSpPr>
          <p:nvPr>
            <p:ph type="pic" sz="quarter" idx="21"/>
          </p:nvPr>
        </p:nvSpPr>
        <p:spPr>
          <a:xfrm>
            <a:off x="9218066"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4" name="Picture Placeholder 2"/>
          <p:cNvSpPr>
            <a:spLocks noGrp="1"/>
          </p:cNvSpPr>
          <p:nvPr>
            <p:ph type="pic" sz="quarter" idx="22"/>
          </p:nvPr>
        </p:nvSpPr>
        <p:spPr>
          <a:xfrm>
            <a:off x="12276443"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5" name="Picture Placeholder 2"/>
          <p:cNvSpPr>
            <a:spLocks noGrp="1"/>
          </p:cNvSpPr>
          <p:nvPr>
            <p:ph type="pic" sz="quarter" idx="23"/>
          </p:nvPr>
        </p:nvSpPr>
        <p:spPr>
          <a:xfrm>
            <a:off x="15334820"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6" name="Picture Placeholder 2"/>
          <p:cNvSpPr>
            <a:spLocks noGrp="1"/>
          </p:cNvSpPr>
          <p:nvPr>
            <p:ph type="pic" sz="quarter" idx="24"/>
          </p:nvPr>
        </p:nvSpPr>
        <p:spPr>
          <a:xfrm>
            <a:off x="18393197"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3" name="Picture Placeholder 2"/>
          <p:cNvSpPr>
            <a:spLocks noGrp="1"/>
          </p:cNvSpPr>
          <p:nvPr>
            <p:ph type="pic" sz="quarter" idx="25"/>
          </p:nvPr>
        </p:nvSpPr>
        <p:spPr>
          <a:xfrm>
            <a:off x="3101313"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4" name="Picture Placeholder 2"/>
          <p:cNvSpPr>
            <a:spLocks noGrp="1"/>
          </p:cNvSpPr>
          <p:nvPr>
            <p:ph type="pic" sz="quarter" idx="26"/>
          </p:nvPr>
        </p:nvSpPr>
        <p:spPr>
          <a:xfrm>
            <a:off x="6159690"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5" name="Picture Placeholder 2"/>
          <p:cNvSpPr>
            <a:spLocks noGrp="1"/>
          </p:cNvSpPr>
          <p:nvPr>
            <p:ph type="pic" sz="quarter" idx="27"/>
          </p:nvPr>
        </p:nvSpPr>
        <p:spPr>
          <a:xfrm>
            <a:off x="9218066"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6" name="Picture Placeholder 2"/>
          <p:cNvSpPr>
            <a:spLocks noGrp="1"/>
          </p:cNvSpPr>
          <p:nvPr>
            <p:ph type="pic" sz="quarter" idx="28"/>
          </p:nvPr>
        </p:nvSpPr>
        <p:spPr>
          <a:xfrm>
            <a:off x="12276443"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7" name="Picture Placeholder 2"/>
          <p:cNvSpPr>
            <a:spLocks noGrp="1"/>
          </p:cNvSpPr>
          <p:nvPr>
            <p:ph type="pic" sz="quarter" idx="29"/>
          </p:nvPr>
        </p:nvSpPr>
        <p:spPr>
          <a:xfrm>
            <a:off x="15334820"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8" name="Picture Placeholder 2"/>
          <p:cNvSpPr>
            <a:spLocks noGrp="1"/>
          </p:cNvSpPr>
          <p:nvPr>
            <p:ph type="pic" sz="quarter" idx="30"/>
          </p:nvPr>
        </p:nvSpPr>
        <p:spPr>
          <a:xfrm>
            <a:off x="18393197"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1702870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ur Clients Square">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8732134" y="4330877"/>
            <a:ext cx="3371445" cy="3371445"/>
          </a:xfrm>
          <a:noFill/>
        </p:spPr>
        <p:txBody>
          <a:bodyPr>
            <a:normAutofit/>
          </a:bodyPr>
          <a:lstStyle>
            <a:lvl1pPr marL="0" indent="0">
              <a:buNone/>
              <a:defRPr sz="2800">
                <a:latin typeface="Lato Light"/>
                <a:cs typeface="Lato Light"/>
              </a:defRPr>
            </a:lvl1pPr>
          </a:lstStyle>
          <a:p>
            <a:endParaRPr lang="en-US"/>
          </a:p>
        </p:txBody>
      </p:sp>
      <p:sp>
        <p:nvSpPr>
          <p:cNvPr id="29" name="Picture Placeholder 2"/>
          <p:cNvSpPr>
            <a:spLocks noGrp="1"/>
          </p:cNvSpPr>
          <p:nvPr>
            <p:ph type="pic" sz="quarter" idx="31"/>
          </p:nvPr>
        </p:nvSpPr>
        <p:spPr>
          <a:xfrm>
            <a:off x="12188825" y="4330877"/>
            <a:ext cx="3371445" cy="3371445"/>
          </a:xfrm>
          <a:noFill/>
        </p:spPr>
        <p:txBody>
          <a:bodyPr>
            <a:normAutofit/>
          </a:bodyPr>
          <a:lstStyle>
            <a:lvl1pPr marL="0" indent="0">
              <a:buNone/>
              <a:defRPr sz="2800">
                <a:latin typeface="Lato Light"/>
                <a:cs typeface="Lato Light"/>
              </a:defRPr>
            </a:lvl1pPr>
          </a:lstStyle>
          <a:p>
            <a:endParaRPr lang="en-US"/>
          </a:p>
        </p:txBody>
      </p:sp>
      <p:sp>
        <p:nvSpPr>
          <p:cNvPr id="30" name="Picture Placeholder 2"/>
          <p:cNvSpPr>
            <a:spLocks noGrp="1"/>
          </p:cNvSpPr>
          <p:nvPr>
            <p:ph type="pic" sz="quarter" idx="32"/>
          </p:nvPr>
        </p:nvSpPr>
        <p:spPr>
          <a:xfrm>
            <a:off x="8732134" y="7791285"/>
            <a:ext cx="3371445" cy="3371445"/>
          </a:xfrm>
          <a:noFill/>
        </p:spPr>
        <p:txBody>
          <a:bodyPr>
            <a:normAutofit/>
          </a:bodyPr>
          <a:lstStyle>
            <a:lvl1pPr marL="0" indent="0">
              <a:buNone/>
              <a:defRPr sz="2800">
                <a:latin typeface="Lato Light"/>
                <a:cs typeface="Lato Light"/>
              </a:defRPr>
            </a:lvl1pPr>
          </a:lstStyle>
          <a:p>
            <a:endParaRPr lang="en-US"/>
          </a:p>
        </p:txBody>
      </p:sp>
      <p:sp>
        <p:nvSpPr>
          <p:cNvPr id="31" name="Picture Placeholder 2"/>
          <p:cNvSpPr>
            <a:spLocks noGrp="1"/>
          </p:cNvSpPr>
          <p:nvPr>
            <p:ph type="pic" sz="quarter" idx="33"/>
          </p:nvPr>
        </p:nvSpPr>
        <p:spPr>
          <a:xfrm>
            <a:off x="12188825" y="7791285"/>
            <a:ext cx="3371445" cy="3371445"/>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448884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at our Clients are Saying">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2693787" y="3633056"/>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
        <p:nvSpPr>
          <p:cNvPr id="29" name="Picture Placeholder 2"/>
          <p:cNvSpPr>
            <a:spLocks noGrp="1"/>
          </p:cNvSpPr>
          <p:nvPr>
            <p:ph type="pic" sz="quarter" idx="31"/>
          </p:nvPr>
        </p:nvSpPr>
        <p:spPr>
          <a:xfrm>
            <a:off x="13020151" y="3633056"/>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
        <p:nvSpPr>
          <p:cNvPr id="30" name="Picture Placeholder 2"/>
          <p:cNvSpPr>
            <a:spLocks noGrp="1"/>
          </p:cNvSpPr>
          <p:nvPr>
            <p:ph type="pic" sz="quarter" idx="32"/>
          </p:nvPr>
        </p:nvSpPr>
        <p:spPr>
          <a:xfrm>
            <a:off x="2693787" y="7516765"/>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
        <p:nvSpPr>
          <p:cNvPr id="31" name="Picture Placeholder 2"/>
          <p:cNvSpPr>
            <a:spLocks noGrp="1"/>
          </p:cNvSpPr>
          <p:nvPr>
            <p:ph type="pic" sz="quarter" idx="33"/>
          </p:nvPr>
        </p:nvSpPr>
        <p:spPr>
          <a:xfrm>
            <a:off x="13020151" y="7516765"/>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016439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aptop 02">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3173578"/>
            <a:ext cx="24377650" cy="4945698"/>
          </a:xfrm>
          <a:noFill/>
        </p:spPr>
        <p:txBody>
          <a:bodyPr>
            <a:normAutofit/>
          </a:bodyPr>
          <a:lstStyle>
            <a:lvl1pPr marL="0" indent="0">
              <a:buNone/>
              <a:defRPr sz="21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537527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Bar Text Subtitle">
    <p:spTree>
      <p:nvGrpSpPr>
        <p:cNvPr id="1" name=""/>
        <p:cNvGrpSpPr/>
        <p:nvPr/>
      </p:nvGrpSpPr>
      <p:grpSpPr>
        <a:xfrm>
          <a:off x="0" y="0"/>
          <a:ext cx="0" cy="0"/>
          <a:chOff x="0" y="0"/>
          <a:chExt cx="0" cy="0"/>
        </a:xfrm>
      </p:grpSpPr>
      <p:sp>
        <p:nvSpPr>
          <p:cNvPr id="14" name="Picture Placeholder 9"/>
          <p:cNvSpPr>
            <a:spLocks noGrp="1"/>
          </p:cNvSpPr>
          <p:nvPr>
            <p:ph type="pic" sz="quarter" idx="11"/>
          </p:nvPr>
        </p:nvSpPr>
        <p:spPr>
          <a:xfrm>
            <a:off x="0" y="0"/>
            <a:ext cx="24377650" cy="9673915"/>
          </a:xfrm>
          <a:noFill/>
        </p:spPr>
        <p:txBody>
          <a:bodyPr>
            <a:normAutofit/>
          </a:bodyPr>
          <a:lstStyle>
            <a:lvl1pPr marL="0" indent="0">
              <a:buNone/>
              <a:defRPr sz="21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87584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Phone 6 Mockup">
    <p:spTree>
      <p:nvGrpSpPr>
        <p:cNvPr id="1" name=""/>
        <p:cNvGrpSpPr/>
        <p:nvPr/>
      </p:nvGrpSpPr>
      <p:grpSpPr>
        <a:xfrm>
          <a:off x="0" y="0"/>
          <a:ext cx="0" cy="0"/>
          <a:chOff x="0" y="0"/>
          <a:chExt cx="0" cy="0"/>
        </a:xfrm>
      </p:grpSpPr>
      <p:sp>
        <p:nvSpPr>
          <p:cNvPr id="9" name="Picture Placeholder 17"/>
          <p:cNvSpPr>
            <a:spLocks noGrp="1"/>
          </p:cNvSpPr>
          <p:nvPr>
            <p:ph type="pic" sz="quarter" idx="14"/>
          </p:nvPr>
        </p:nvSpPr>
        <p:spPr>
          <a:xfrm>
            <a:off x="6964453" y="2909475"/>
            <a:ext cx="4106508" cy="7293622"/>
          </a:xfrm>
          <a:noFill/>
        </p:spPr>
        <p:txBody>
          <a:bodyPr rtlCol="0">
            <a:normAutofit/>
          </a:bodyPr>
          <a:lstStyle>
            <a:lvl1pPr marL="0" indent="0" algn="ctr">
              <a:buNone/>
              <a:defRPr sz="4400">
                <a:solidFill>
                  <a:schemeClr val="bg1">
                    <a:lumMod val="75000"/>
                  </a:schemeClr>
                </a:solidFill>
                <a:latin typeface="Lato Light"/>
                <a:cs typeface="Lato Light"/>
              </a:defRPr>
            </a:lvl1pPr>
          </a:lstStyle>
          <a:p>
            <a:pPr lvl="0"/>
            <a:endParaRPr lang="en-US" noProof="0"/>
          </a:p>
        </p:txBody>
      </p:sp>
      <p:sp>
        <p:nvSpPr>
          <p:cNvPr id="10" name="Picture Placeholder 17"/>
          <p:cNvSpPr>
            <a:spLocks noGrp="1"/>
          </p:cNvSpPr>
          <p:nvPr>
            <p:ph type="pic" sz="quarter" idx="15"/>
          </p:nvPr>
        </p:nvSpPr>
        <p:spPr>
          <a:xfrm>
            <a:off x="1841511" y="2909475"/>
            <a:ext cx="4106508" cy="7293622"/>
          </a:xfrm>
          <a:noFill/>
        </p:spPr>
        <p:txBody>
          <a:bodyPr rtlCol="0">
            <a:normAutofit/>
          </a:bodyPr>
          <a:lstStyle>
            <a:lvl1pPr marL="0" indent="0" algn="ctr">
              <a:buNone/>
              <a:defRPr sz="4400">
                <a:solidFill>
                  <a:schemeClr val="bg1">
                    <a:lumMod val="75000"/>
                  </a:schemeClr>
                </a:solidFill>
                <a:latin typeface="Lato Light"/>
                <a:cs typeface="Lato Light"/>
              </a:defRPr>
            </a:lvl1pPr>
          </a:lstStyle>
          <a:p>
            <a:pPr lvl="0"/>
            <a:endParaRPr lang="en-US" noProof="0"/>
          </a:p>
        </p:txBody>
      </p:sp>
    </p:spTree>
    <p:extLst>
      <p:ext uri="{BB962C8B-B14F-4D97-AF65-F5344CB8AC3E}">
        <p14:creationId xmlns:p14="http://schemas.microsoft.com/office/powerpoint/2010/main" val="15137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2688700"/>
            <a:ext cx="8148684" cy="4235212"/>
          </a:xfrm>
          <a:noFill/>
        </p:spPr>
        <p:txBody>
          <a:bodyPr>
            <a:normAutofit/>
          </a:bodyPr>
          <a:lstStyle>
            <a:lvl1pPr marL="0" indent="0">
              <a:buNone/>
              <a:defRPr sz="2800">
                <a:latin typeface="Lato Light"/>
                <a:cs typeface="Lato Light"/>
              </a:defRPr>
            </a:lvl1pPr>
          </a:lstStyle>
          <a:p>
            <a:endParaRPr lang="en-US"/>
          </a:p>
        </p:txBody>
      </p:sp>
      <p:sp>
        <p:nvSpPr>
          <p:cNvPr id="7" name="Picture Placeholder 2"/>
          <p:cNvSpPr>
            <a:spLocks noGrp="1"/>
          </p:cNvSpPr>
          <p:nvPr>
            <p:ph type="pic" sz="quarter" idx="12"/>
          </p:nvPr>
        </p:nvSpPr>
        <p:spPr>
          <a:xfrm>
            <a:off x="13432974" y="7361362"/>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10960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536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858054"/>
            <a:ext cx="8148684" cy="4235212"/>
          </a:xfrm>
          <a:noFill/>
        </p:spPr>
        <p:txBody>
          <a:bodyPr>
            <a:normAutofit/>
          </a:bodyPr>
          <a:lstStyle>
            <a:lvl1pPr marL="0" indent="0">
              <a:buNone/>
              <a:defRPr sz="2800">
                <a:latin typeface="Lato Light"/>
                <a:cs typeface="Lato Light"/>
              </a:defRPr>
            </a:lvl1pPr>
          </a:lstStyle>
          <a:p>
            <a:endParaRPr lang="en-US"/>
          </a:p>
        </p:txBody>
      </p:sp>
      <p:sp>
        <p:nvSpPr>
          <p:cNvPr id="7" name="Picture Placeholder 2"/>
          <p:cNvSpPr>
            <a:spLocks noGrp="1"/>
          </p:cNvSpPr>
          <p:nvPr>
            <p:ph type="pic" sz="quarter" idx="12"/>
          </p:nvPr>
        </p:nvSpPr>
        <p:spPr>
          <a:xfrm>
            <a:off x="13290040" y="6148403"/>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68140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5415879"/>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051225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Website Mockup">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047197" y="2491114"/>
            <a:ext cx="4500308" cy="7993056"/>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3113554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Picture Placeholder 13"/>
          <p:cNvSpPr>
            <a:spLocks noGrp="1"/>
          </p:cNvSpPr>
          <p:nvPr>
            <p:ph type="pic" sz="quarter" idx="11"/>
          </p:nvPr>
        </p:nvSpPr>
        <p:spPr>
          <a:xfrm>
            <a:off x="0" y="2960147"/>
            <a:ext cx="24377650" cy="3657600"/>
          </a:xfrm>
          <a:prstGeom prst="rect">
            <a:avLst/>
          </a:prstGeom>
        </p:spPr>
        <p:txBody>
          <a:bodyPr>
            <a:normAutofit/>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sz="2800">
                <a:latin typeface="Lato Light"/>
                <a:cs typeface="Lato Light"/>
              </a:defRPr>
            </a:lvl1pPr>
          </a:lstStyle>
          <a:p>
            <a:endParaRPr lang="en-US"/>
          </a:p>
        </p:txBody>
      </p:sp>
    </p:spTree>
    <p:extLst>
      <p:ext uri="{BB962C8B-B14F-4D97-AF65-F5344CB8AC3E}">
        <p14:creationId xmlns:p14="http://schemas.microsoft.com/office/powerpoint/2010/main" val="187841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Rectangle 2"/>
          <p:cNvSpPr/>
          <p:nvPr userDrawn="1"/>
        </p:nvSpPr>
        <p:spPr>
          <a:xfrm>
            <a:off x="0" y="0"/>
            <a:ext cx="24377650" cy="13716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13"/>
          <p:cNvSpPr>
            <a:spLocks noGrp="1"/>
          </p:cNvSpPr>
          <p:nvPr>
            <p:ph type="pic" sz="quarter" idx="13"/>
          </p:nvPr>
        </p:nvSpPr>
        <p:spPr>
          <a:xfrm>
            <a:off x="1" y="0"/>
            <a:ext cx="24423368"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498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14" name="Picture Placeholder 12"/>
          <p:cNvSpPr>
            <a:spLocks noGrp="1"/>
          </p:cNvSpPr>
          <p:nvPr>
            <p:ph type="pic" sz="quarter" idx="11"/>
          </p:nvPr>
        </p:nvSpPr>
        <p:spPr>
          <a:xfrm>
            <a:off x="6717906" y="2548654"/>
            <a:ext cx="5443323" cy="4855291"/>
          </a:xfrm>
          <a:prstGeom prst="rect">
            <a:avLst/>
          </a:prstGeom>
        </p:spPr>
        <p:txBody>
          <a:bodyPr>
            <a:normAutofit/>
          </a:bodyPr>
          <a:lstStyle>
            <a:lvl1pPr>
              <a:defRPr sz="2800"/>
            </a:lvl1pPr>
          </a:lstStyle>
          <a:p>
            <a:endParaRPr lang="en-US"/>
          </a:p>
        </p:txBody>
      </p:sp>
      <p:sp>
        <p:nvSpPr>
          <p:cNvPr id="16" name="Picture Placeholder 12"/>
          <p:cNvSpPr>
            <a:spLocks noGrp="1"/>
          </p:cNvSpPr>
          <p:nvPr>
            <p:ph type="pic" sz="quarter" idx="13"/>
          </p:nvPr>
        </p:nvSpPr>
        <p:spPr>
          <a:xfrm>
            <a:off x="17673692" y="2548654"/>
            <a:ext cx="5443323" cy="4855291"/>
          </a:xfrm>
          <a:prstGeom prst="rect">
            <a:avLst/>
          </a:prstGeom>
        </p:spPr>
        <p:txBody>
          <a:bodyPr>
            <a:normAutofit/>
          </a:bodyPr>
          <a:lstStyle>
            <a:lvl1pPr>
              <a:defRPr sz="2800"/>
            </a:lvl1pPr>
          </a:lstStyle>
          <a:p>
            <a:endParaRPr lang="en-US"/>
          </a:p>
        </p:txBody>
      </p:sp>
      <p:sp>
        <p:nvSpPr>
          <p:cNvPr id="17" name="Picture Placeholder 12"/>
          <p:cNvSpPr>
            <a:spLocks noGrp="1"/>
          </p:cNvSpPr>
          <p:nvPr>
            <p:ph type="pic" sz="quarter" idx="14"/>
          </p:nvPr>
        </p:nvSpPr>
        <p:spPr>
          <a:xfrm>
            <a:off x="1272192" y="7438608"/>
            <a:ext cx="5443323" cy="4855291"/>
          </a:xfrm>
          <a:prstGeom prst="rect">
            <a:avLst/>
          </a:prstGeom>
        </p:spPr>
        <p:txBody>
          <a:bodyPr>
            <a:normAutofit/>
          </a:bodyPr>
          <a:lstStyle>
            <a:lvl1pPr>
              <a:defRPr sz="2800"/>
            </a:lvl1pPr>
          </a:lstStyle>
          <a:p>
            <a:endParaRPr lang="en-US"/>
          </a:p>
        </p:txBody>
      </p:sp>
      <p:sp>
        <p:nvSpPr>
          <p:cNvPr id="19" name="Picture Placeholder 12"/>
          <p:cNvSpPr>
            <a:spLocks noGrp="1"/>
          </p:cNvSpPr>
          <p:nvPr>
            <p:ph type="pic" sz="quarter" idx="16"/>
          </p:nvPr>
        </p:nvSpPr>
        <p:spPr>
          <a:xfrm>
            <a:off x="12194399" y="7438608"/>
            <a:ext cx="5443323" cy="4855291"/>
          </a:xfrm>
          <a:prstGeom prst="rect">
            <a:avLst/>
          </a:prstGeom>
        </p:spPr>
        <p:txBody>
          <a:bodyPr>
            <a:normAutofit/>
          </a:bodyPr>
          <a:lstStyle>
            <a:lvl1pPr>
              <a:defRPr sz="2800"/>
            </a:lvl1pPr>
          </a:lstStyle>
          <a:p>
            <a:endParaRPr lang="en-US"/>
          </a:p>
        </p:txBody>
      </p:sp>
    </p:spTree>
    <p:extLst>
      <p:ext uri="{BB962C8B-B14F-4D97-AF65-F5344CB8AC3E}">
        <p14:creationId xmlns:p14="http://schemas.microsoft.com/office/powerpoint/2010/main" val="321483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slide | two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8E63B-2DF6-46FC-85E4-26105C11EA46}"/>
              </a:ext>
            </a:extLst>
          </p:cNvPr>
          <p:cNvSpPr>
            <a:spLocks noGrp="1"/>
          </p:cNvSpPr>
          <p:nvPr>
            <p:ph type="title"/>
          </p:nvPr>
        </p:nvSpPr>
        <p:spPr>
          <a:xfrm>
            <a:off x="1675964" y="730259"/>
            <a:ext cx="21025723" cy="1081916"/>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485EE8-EBD7-4092-8491-67D0E17706DF}"/>
              </a:ext>
            </a:extLst>
          </p:cNvPr>
          <p:cNvSpPr>
            <a:spLocks noGrp="1"/>
          </p:cNvSpPr>
          <p:nvPr>
            <p:ph idx="1"/>
          </p:nvPr>
        </p:nvSpPr>
        <p:spPr>
          <a:xfrm>
            <a:off x="1675964" y="2360816"/>
            <a:ext cx="10227861" cy="7797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57AC9587-965A-427E-8594-0975ACF983C2}"/>
              </a:ext>
            </a:extLst>
          </p:cNvPr>
          <p:cNvSpPr>
            <a:spLocks noGrp="1"/>
          </p:cNvSpPr>
          <p:nvPr>
            <p:ph idx="10"/>
          </p:nvPr>
        </p:nvSpPr>
        <p:spPr>
          <a:xfrm>
            <a:off x="12473825" y="2360816"/>
            <a:ext cx="10227861" cy="7797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613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616440-EC91-AB43-9EF8-193BE819F08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17" t="11348" r="-117" b="53438"/>
          <a:stretch/>
        </p:blipFill>
        <p:spPr>
          <a:xfrm>
            <a:off x="0" y="0"/>
            <a:ext cx="24386062" cy="5158154"/>
          </a:xfrm>
          <a:prstGeom prst="rect">
            <a:avLst/>
          </a:prstGeom>
        </p:spPr>
      </p:pic>
      <p:sp>
        <p:nvSpPr>
          <p:cNvPr id="9" name="Rectangle 16">
            <a:extLst>
              <a:ext uri="{FF2B5EF4-FFF2-40B4-BE49-F238E27FC236}">
                <a16:creationId xmlns:a16="http://schemas.microsoft.com/office/drawing/2014/main" id="{5680A0CD-FF4F-844A-AFDF-68609E031590}"/>
              </a:ext>
            </a:extLst>
          </p:cNvPr>
          <p:cNvSpPr/>
          <p:nvPr userDrawn="1"/>
        </p:nvSpPr>
        <p:spPr>
          <a:xfrm>
            <a:off x="-28455" y="-4477"/>
            <a:ext cx="11120620" cy="5163573"/>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 name="connsiteX0" fmla="*/ 26654 w 11075336"/>
              <a:gd name="connsiteY0" fmla="*/ 0 h 5163573"/>
              <a:gd name="connsiteX1" fmla="*/ 7874259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26654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0 w 11100934"/>
              <a:gd name="connsiteY0" fmla="*/ 0 h 5253514"/>
              <a:gd name="connsiteX1" fmla="*/ 7877464 w 11100934"/>
              <a:gd name="connsiteY1" fmla="*/ 99910 h 5253514"/>
              <a:gd name="connsiteX2" fmla="*/ 11100934 w 11100934"/>
              <a:gd name="connsiteY2" fmla="*/ 5249049 h 5253514"/>
              <a:gd name="connsiteX3" fmla="*/ 25598 w 11100934"/>
              <a:gd name="connsiteY3" fmla="*/ 5253514 h 5253514"/>
              <a:gd name="connsiteX4" fmla="*/ 0 w 11100934"/>
              <a:gd name="connsiteY4" fmla="*/ 0 h 5253514"/>
              <a:gd name="connsiteX0" fmla="*/ 34119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34119 w 11075336"/>
              <a:gd name="connsiteY4" fmla="*/ 0 h 5163573"/>
              <a:gd name="connsiteX0" fmla="*/ 0 w 11123327"/>
              <a:gd name="connsiteY0" fmla="*/ 0 h 5246019"/>
              <a:gd name="connsiteX1" fmla="*/ 7899857 w 11123327"/>
              <a:gd name="connsiteY1" fmla="*/ 92415 h 5246019"/>
              <a:gd name="connsiteX2" fmla="*/ 11123327 w 11123327"/>
              <a:gd name="connsiteY2" fmla="*/ 5241554 h 5246019"/>
              <a:gd name="connsiteX3" fmla="*/ 47991 w 11123327"/>
              <a:gd name="connsiteY3" fmla="*/ 5246019 h 5246019"/>
              <a:gd name="connsiteX4" fmla="*/ 0 w 11123327"/>
              <a:gd name="connsiteY4" fmla="*/ 0 h 5246019"/>
              <a:gd name="connsiteX0" fmla="*/ 11726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11726 w 11075336"/>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5336" h="5163573">
                <a:moveTo>
                  <a:pt x="11726" y="0"/>
                </a:moveTo>
                <a:lnTo>
                  <a:pt x="7851866" y="9969"/>
                </a:lnTo>
                <a:lnTo>
                  <a:pt x="11075336" y="5159108"/>
                </a:lnTo>
                <a:lnTo>
                  <a:pt x="0" y="5163573"/>
                </a:lnTo>
                <a:cubicBezTo>
                  <a:pt x="3909" y="3442382"/>
                  <a:pt x="7817" y="1721191"/>
                  <a:pt x="11726" y="0"/>
                </a:cubicBezTo>
                <a:close/>
              </a:path>
            </a:pathLst>
          </a:custGeom>
          <a:solidFill>
            <a:srgbClr val="0036D3">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4F15D3C-AB43-A74C-8E9D-DB866D129CA8}"/>
              </a:ext>
            </a:extLst>
          </p:cNvPr>
          <p:cNvCxnSpPr>
            <a:cxnSpLocks/>
          </p:cNvCxnSpPr>
          <p:nvPr userDrawn="1"/>
        </p:nvCxnSpPr>
        <p:spPr>
          <a:xfrm>
            <a:off x="7859949" y="-58366"/>
            <a:ext cx="3395484" cy="541423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71ED34D8-6A6E-7440-A227-965B26C45003}"/>
              </a:ext>
            </a:extLst>
          </p:cNvPr>
          <p:cNvSpPr>
            <a:spLocks noGrp="1"/>
          </p:cNvSpPr>
          <p:nvPr>
            <p:ph idx="1" hasCustomPrompt="1"/>
          </p:nvPr>
        </p:nvSpPr>
        <p:spPr>
          <a:xfrm>
            <a:off x="913449" y="5888413"/>
            <a:ext cx="10341984"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cxnSp>
        <p:nvCxnSpPr>
          <p:cNvPr id="12" name="Straight Connector 11">
            <a:extLst>
              <a:ext uri="{FF2B5EF4-FFF2-40B4-BE49-F238E27FC236}">
                <a16:creationId xmlns:a16="http://schemas.microsoft.com/office/drawing/2014/main" id="{785B0D12-E6A4-8447-8F26-E28AAFD81154}"/>
              </a:ext>
            </a:extLst>
          </p:cNvPr>
          <p:cNvCxnSpPr>
            <a:cxnSpLocks/>
          </p:cNvCxnSpPr>
          <p:nvPr userDrawn="1"/>
        </p:nvCxnSpPr>
        <p:spPr>
          <a:xfrm>
            <a:off x="12188825" y="5888413"/>
            <a:ext cx="0" cy="58978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A37DAB03-7BE6-D242-8795-B3217F3E497C}"/>
              </a:ext>
            </a:extLst>
          </p:cNvPr>
          <p:cNvSpPr>
            <a:spLocks noGrp="1"/>
          </p:cNvSpPr>
          <p:nvPr>
            <p:ph idx="10" hasCustomPrompt="1"/>
          </p:nvPr>
        </p:nvSpPr>
        <p:spPr>
          <a:xfrm>
            <a:off x="13082003" y="5888413"/>
            <a:ext cx="10341984"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14" name="Title Placeholder 1">
            <a:extLst>
              <a:ext uri="{FF2B5EF4-FFF2-40B4-BE49-F238E27FC236}">
                <a16:creationId xmlns:a16="http://schemas.microsoft.com/office/drawing/2014/main" id="{F673D050-B856-8D42-93A6-0F9A0C8DF71C}"/>
              </a:ext>
            </a:extLst>
          </p:cNvPr>
          <p:cNvSpPr>
            <a:spLocks noGrp="1"/>
          </p:cNvSpPr>
          <p:nvPr>
            <p:ph type="title" hasCustomPrompt="1"/>
          </p:nvPr>
        </p:nvSpPr>
        <p:spPr>
          <a:xfrm>
            <a:off x="913450"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676215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Column Tex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61D890F-4652-8E4A-8EFA-985195F05D3D}"/>
              </a:ext>
            </a:extLst>
          </p:cNvPr>
          <p:cNvCxnSpPr/>
          <p:nvPr userDrawn="1"/>
        </p:nvCxnSpPr>
        <p:spPr>
          <a:xfrm rot="5400000">
            <a:off x="12236450" y="1171999"/>
            <a:ext cx="0" cy="1313401"/>
          </a:xfrm>
          <a:prstGeom prst="line">
            <a:avLst/>
          </a:prstGeom>
          <a:ln w="381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178B2174-CC40-C644-8234-CB079846C3F6}"/>
              </a:ext>
            </a:extLst>
          </p:cNvPr>
          <p:cNvSpPr>
            <a:spLocks noGrp="1"/>
          </p:cNvSpPr>
          <p:nvPr>
            <p:ph type="body" sz="quarter" idx="10" hasCustomPrompt="1"/>
          </p:nvPr>
        </p:nvSpPr>
        <p:spPr>
          <a:xfrm>
            <a:off x="3189249" y="668338"/>
            <a:ext cx="18064975" cy="982041"/>
          </a:xfrm>
        </p:spPr>
        <p:txBody>
          <a:bodyPr>
            <a:normAutofit/>
          </a:bodyPr>
          <a:lstStyle>
            <a:lvl1pPr marL="0" indent="0" algn="ctr" defTabSz="1828434" rtl="0" eaLnBrk="1" latinLnBrk="0" hangingPunct="1">
              <a:lnSpc>
                <a:spcPct val="90000"/>
              </a:lnSpc>
              <a:spcBef>
                <a:spcPts val="2000"/>
              </a:spcBef>
              <a:buFont typeface="Arial" panose="020B0604020202020204" pitchFamily="34" charset="0"/>
              <a:buNone/>
              <a:defRPr lang="en-US" sz="4800" b="0" i="0" kern="1200" baseline="0" dirty="0">
                <a:solidFill>
                  <a:schemeClr val="accent1"/>
                </a:solidFill>
                <a:effectLst/>
                <a:latin typeface="Glypha LT" panose="02000603020000020004" pitchFamily="2" charset="0"/>
                <a:ea typeface="Glypha 55 Roman" charset="0"/>
                <a:cs typeface="Glypha 55 Roman" charset="0"/>
              </a:defRPr>
            </a:lvl1pPr>
          </a:lstStyle>
          <a:p>
            <a:pPr algn="ctr">
              <a:lnSpc>
                <a:spcPct val="90000"/>
              </a:lnSpc>
            </a:pPr>
            <a:r>
              <a:rPr lang="en-US" sz="4800">
                <a:solidFill>
                  <a:schemeClr val="accent1"/>
                </a:solidFill>
                <a:latin typeface="Glypha LT Std" panose="02060503030505020204" pitchFamily="18" charset="0"/>
                <a:ea typeface="Glypha 55 Roman" charset="0"/>
                <a:cs typeface="Glypha 55 Roman" charset="0"/>
              </a:rPr>
              <a:t>Insert Title</a:t>
            </a:r>
          </a:p>
        </p:txBody>
      </p:sp>
      <p:sp>
        <p:nvSpPr>
          <p:cNvPr id="12" name="Text Placeholder 11">
            <a:extLst>
              <a:ext uri="{FF2B5EF4-FFF2-40B4-BE49-F238E27FC236}">
                <a16:creationId xmlns:a16="http://schemas.microsoft.com/office/drawing/2014/main" id="{2DE884EC-67FB-6548-A489-C36AF62EAF1B}"/>
              </a:ext>
            </a:extLst>
          </p:cNvPr>
          <p:cNvSpPr>
            <a:spLocks noGrp="1"/>
          </p:cNvSpPr>
          <p:nvPr>
            <p:ph type="body" sz="quarter" idx="11" hasCustomPrompt="1"/>
          </p:nvPr>
        </p:nvSpPr>
        <p:spPr>
          <a:xfrm>
            <a:off x="1822450" y="2956859"/>
            <a:ext cx="20036064" cy="5746750"/>
          </a:xfrm>
        </p:spPr>
        <p:txBody>
          <a:bodyPr>
            <a:normAutofit/>
          </a:bodyPr>
          <a:lstStyle>
            <a:lvl1pPr marL="0" indent="0">
              <a:lnSpc>
                <a:spcPts val="5300"/>
              </a:lnSpc>
              <a:spcAft>
                <a:spcPts val="2400"/>
              </a:spcAft>
              <a:buFontTx/>
              <a:buNone/>
              <a:defRPr sz="4000" spc="0" baseline="0">
                <a:latin typeface="+mn-lt"/>
              </a:defRPr>
            </a:lvl1pPr>
          </a:lstStyle>
          <a:p>
            <a:pPr>
              <a:lnSpc>
                <a:spcPts val="5200"/>
              </a:lnSpc>
            </a:pPr>
            <a:r>
              <a:rPr lang="en-US" sz="4800"/>
              <a:t>Insert text</a:t>
            </a:r>
          </a:p>
        </p:txBody>
      </p:sp>
    </p:spTree>
    <p:extLst>
      <p:ext uri="{BB962C8B-B14F-4D97-AF65-F5344CB8AC3E}">
        <p14:creationId xmlns:p14="http://schemas.microsoft.com/office/powerpoint/2010/main" val="3323338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Content slide | two column">
    <p:spTree>
      <p:nvGrpSpPr>
        <p:cNvPr id="1" name=""/>
        <p:cNvGrpSpPr/>
        <p:nvPr/>
      </p:nvGrpSpPr>
      <p:grpSpPr>
        <a:xfrm>
          <a:off x="0" y="0"/>
          <a:ext cx="0" cy="0"/>
          <a:chOff x="0" y="0"/>
          <a:chExt cx="0" cy="0"/>
        </a:xfrm>
      </p:grpSpPr>
      <p:pic>
        <p:nvPicPr>
          <p:cNvPr id="10" name="Picture 9" descr="A finger pointing at a glowing light&#10;&#10;Description automatically generated with low confidence">
            <a:extLst>
              <a:ext uri="{FF2B5EF4-FFF2-40B4-BE49-F238E27FC236}">
                <a16:creationId xmlns:a16="http://schemas.microsoft.com/office/drawing/2014/main" id="{0A6881BB-9625-EC16-4D48-E8938CF5E0A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441"/>
          <a:stretch/>
        </p:blipFill>
        <p:spPr>
          <a:xfrm>
            <a:off x="0" y="0"/>
            <a:ext cx="24377650" cy="12402589"/>
          </a:xfrm>
          <a:prstGeom prst="rect">
            <a:avLst/>
          </a:prstGeom>
        </p:spPr>
      </p:pic>
      <p:sp>
        <p:nvSpPr>
          <p:cNvPr id="2" name="Rectangle 1">
            <a:extLst>
              <a:ext uri="{FF2B5EF4-FFF2-40B4-BE49-F238E27FC236}">
                <a16:creationId xmlns:a16="http://schemas.microsoft.com/office/drawing/2014/main" id="{1B169392-9B44-D96D-6A3C-9218610592E2}"/>
              </a:ext>
            </a:extLst>
          </p:cNvPr>
          <p:cNvSpPr/>
          <p:nvPr userDrawn="1"/>
        </p:nvSpPr>
        <p:spPr>
          <a:xfrm>
            <a:off x="-1" y="12619183"/>
            <a:ext cx="14415247" cy="1096817"/>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F35B5A-9628-414D-4891-C4C962B8E9F8}"/>
              </a:ext>
            </a:extLst>
          </p:cNvPr>
          <p:cNvSpPr/>
          <p:nvPr userDrawn="1"/>
        </p:nvSpPr>
        <p:spPr>
          <a:xfrm>
            <a:off x="4826730" y="0"/>
            <a:ext cx="10292316" cy="13716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1BBFE0FD-7985-61B1-7C80-A7598AAB297E}"/>
              </a:ext>
            </a:extLst>
          </p:cNvPr>
          <p:cNvSpPr>
            <a:spLocks noGrp="1"/>
          </p:cNvSpPr>
          <p:nvPr>
            <p:ph idx="1" hasCustomPrompt="1"/>
          </p:nvPr>
        </p:nvSpPr>
        <p:spPr>
          <a:xfrm>
            <a:off x="5320448" y="3200400"/>
            <a:ext cx="9215289" cy="8814391"/>
          </a:xfrm>
          <a:prstGeom prst="rect">
            <a:avLst/>
          </a:prstGeom>
        </p:spPr>
        <p:txBody>
          <a:bodyPr vert="horz" lIns="182843" tIns="91422" rIns="182843" bIns="91422" rtlCol="0">
            <a:normAutofit/>
          </a:bodyPr>
          <a:lstStyle>
            <a:lvl1pPr>
              <a:lnSpc>
                <a:spcPts val="4600"/>
              </a:lnSpc>
              <a:defRPr sz="3600" baseline="0">
                <a:solidFill>
                  <a:schemeClr val="bg1"/>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9FE4EC82-CE83-19D7-2040-82B0C01F954C}"/>
              </a:ext>
            </a:extLst>
          </p:cNvPr>
          <p:cNvSpPr>
            <a:spLocks noGrp="1"/>
          </p:cNvSpPr>
          <p:nvPr>
            <p:ph type="title" hasCustomPrompt="1"/>
          </p:nvPr>
        </p:nvSpPr>
        <p:spPr>
          <a:xfrm>
            <a:off x="5320448"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408915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176" y="0"/>
            <a:ext cx="12161839"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552088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Conten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37E330-00DA-0751-2146-99CDB9A57354}"/>
              </a:ext>
            </a:extLst>
          </p:cNvPr>
          <p:cNvPicPr>
            <a:picLocks noChangeAspect="1"/>
          </p:cNvPicPr>
          <p:nvPr userDrawn="1"/>
        </p:nvPicPr>
        <p:blipFill>
          <a:blip r:embed="rId2">
            <a:extLst>
              <a:ext uri="{28A0092B-C50C-407E-A947-70E740481C1C}">
                <a14:useLocalDpi xmlns:a14="http://schemas.microsoft.com/office/drawing/2010/main" val="0"/>
              </a:ext>
            </a:extLst>
          </a:blip>
          <a:srcRect t="42" b="42"/>
          <a:stretch/>
        </p:blipFill>
        <p:spPr>
          <a:xfrm>
            <a:off x="-2" y="0"/>
            <a:ext cx="7255566" cy="12648390"/>
          </a:xfrm>
          <a:prstGeom prst="rect">
            <a:avLst/>
          </a:prstGeom>
        </p:spPr>
      </p:pic>
      <p:sp>
        <p:nvSpPr>
          <p:cNvPr id="4" name="Title Placeholder 1">
            <a:extLst>
              <a:ext uri="{FF2B5EF4-FFF2-40B4-BE49-F238E27FC236}">
                <a16:creationId xmlns:a16="http://schemas.microsoft.com/office/drawing/2014/main" id="{1D053834-4115-1648-B6B2-6825FCA55B7C}"/>
              </a:ext>
            </a:extLst>
          </p:cNvPr>
          <p:cNvSpPr>
            <a:spLocks noGrp="1"/>
          </p:cNvSpPr>
          <p:nvPr>
            <p:ph type="title" hasCustomPrompt="1"/>
          </p:nvPr>
        </p:nvSpPr>
        <p:spPr>
          <a:xfrm>
            <a:off x="8263818" y="730259"/>
            <a:ext cx="13490335" cy="1131792"/>
          </a:xfrm>
          <a:prstGeom prst="rect">
            <a:avLst/>
          </a:prstGeom>
        </p:spPr>
        <p:txBody>
          <a:bodyPr vert="horz" lIns="182843" tIns="91422" rIns="182843" bIns="91422" rtlCol="0" anchor="ctr">
            <a:normAutofit/>
          </a:bodyPr>
          <a:lstStyle>
            <a:lvl1pPr>
              <a:defRPr sz="5500" baseline="0"/>
            </a:lvl1pPr>
          </a:lstStyle>
          <a:p>
            <a:r>
              <a:rPr lang="en-US"/>
              <a:t>Click to edit Title</a:t>
            </a:r>
          </a:p>
        </p:txBody>
      </p:sp>
      <p:sp>
        <p:nvSpPr>
          <p:cNvPr id="5" name="Text Placeholder 2">
            <a:extLst>
              <a:ext uri="{FF2B5EF4-FFF2-40B4-BE49-F238E27FC236}">
                <a16:creationId xmlns:a16="http://schemas.microsoft.com/office/drawing/2014/main" id="{94EB0A7C-0822-EA4B-B39D-2418FDB9458E}"/>
              </a:ext>
            </a:extLst>
          </p:cNvPr>
          <p:cNvSpPr>
            <a:spLocks noGrp="1"/>
          </p:cNvSpPr>
          <p:nvPr>
            <p:ph idx="1" hasCustomPrompt="1"/>
          </p:nvPr>
        </p:nvSpPr>
        <p:spPr>
          <a:xfrm>
            <a:off x="8369325" y="3024554"/>
            <a:ext cx="13384828"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
        <p:nvSpPr>
          <p:cNvPr id="9" name="Rectangle 8">
            <a:extLst>
              <a:ext uri="{FF2B5EF4-FFF2-40B4-BE49-F238E27FC236}">
                <a16:creationId xmlns:a16="http://schemas.microsoft.com/office/drawing/2014/main" id="{D82BFCEB-35DD-16B6-A3A2-E990F17C636B}"/>
              </a:ext>
            </a:extLst>
          </p:cNvPr>
          <p:cNvSpPr/>
          <p:nvPr userDrawn="1"/>
        </p:nvSpPr>
        <p:spPr>
          <a:xfrm>
            <a:off x="0" y="7174523"/>
            <a:ext cx="7255564" cy="5473867"/>
          </a:xfrm>
          <a:prstGeom prst="rect">
            <a:avLst/>
          </a:prstGeom>
          <a:gradFill>
            <a:gsLst>
              <a:gs pos="0">
                <a:schemeClr val="accent1">
                  <a:lumMod val="5000"/>
                  <a:lumOff val="95000"/>
                  <a:alpha val="0"/>
                </a:schemeClr>
              </a:gs>
              <a:gs pos="88000">
                <a:srgbClr val="000000"/>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CF71793-535A-23AD-45F4-7ABBC52A68AE}"/>
              </a:ext>
            </a:extLst>
          </p:cNvPr>
          <p:cNvCxnSpPr>
            <a:cxnSpLocks/>
          </p:cNvCxnSpPr>
          <p:nvPr userDrawn="1"/>
        </p:nvCxnSpPr>
        <p:spPr>
          <a:xfrm>
            <a:off x="-501474" y="6324195"/>
            <a:ext cx="4665841" cy="744338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53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4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816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176" y="0"/>
            <a:ext cx="12161839"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636835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15779750"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26919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13565281"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888747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667862" y="2676266"/>
            <a:ext cx="10052051" cy="8462763"/>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990572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1541676"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1" name="Picture Placeholder 13"/>
          <p:cNvSpPr>
            <a:spLocks noGrp="1" noChangeAspect="1"/>
          </p:cNvSpPr>
          <p:nvPr>
            <p:ph type="pic" sz="quarter" idx="14"/>
          </p:nvPr>
        </p:nvSpPr>
        <p:spPr>
          <a:xfrm>
            <a:off x="7297949"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2" name="Picture Placeholder 13"/>
          <p:cNvSpPr>
            <a:spLocks noGrp="1" noChangeAspect="1"/>
          </p:cNvSpPr>
          <p:nvPr>
            <p:ph type="pic" sz="quarter" idx="15"/>
          </p:nvPr>
        </p:nvSpPr>
        <p:spPr>
          <a:xfrm>
            <a:off x="12954659"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16"/>
          </p:nvPr>
        </p:nvSpPr>
        <p:spPr>
          <a:xfrm>
            <a:off x="18601817"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05127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2296923"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8" name="Picture Placeholder 13"/>
          <p:cNvSpPr>
            <a:spLocks noGrp="1" noChangeAspect="1"/>
          </p:cNvSpPr>
          <p:nvPr>
            <p:ph type="pic" sz="quarter" idx="14"/>
          </p:nvPr>
        </p:nvSpPr>
        <p:spPr>
          <a:xfrm>
            <a:off x="8087229"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1" name="Picture Placeholder 13"/>
          <p:cNvSpPr>
            <a:spLocks noGrp="1" noChangeAspect="1"/>
          </p:cNvSpPr>
          <p:nvPr>
            <p:ph type="pic" sz="quarter" idx="15"/>
          </p:nvPr>
        </p:nvSpPr>
        <p:spPr>
          <a:xfrm>
            <a:off x="13742307"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2" name="Picture Placeholder 13"/>
          <p:cNvSpPr>
            <a:spLocks noGrp="1" noChangeAspect="1"/>
          </p:cNvSpPr>
          <p:nvPr>
            <p:ph type="pic" sz="quarter" idx="16"/>
          </p:nvPr>
        </p:nvSpPr>
        <p:spPr>
          <a:xfrm>
            <a:off x="19371496"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7" name="Picture Placeholder 13"/>
          <p:cNvSpPr>
            <a:spLocks noGrp="1" noChangeAspect="1"/>
          </p:cNvSpPr>
          <p:nvPr>
            <p:ph type="pic" sz="quarter" idx="17"/>
          </p:nvPr>
        </p:nvSpPr>
        <p:spPr>
          <a:xfrm>
            <a:off x="2296923"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8" name="Picture Placeholder 13"/>
          <p:cNvSpPr>
            <a:spLocks noGrp="1" noChangeAspect="1"/>
          </p:cNvSpPr>
          <p:nvPr>
            <p:ph type="pic" sz="quarter" idx="18"/>
          </p:nvPr>
        </p:nvSpPr>
        <p:spPr>
          <a:xfrm>
            <a:off x="8087229"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9" name="Picture Placeholder 13"/>
          <p:cNvSpPr>
            <a:spLocks noGrp="1" noChangeAspect="1"/>
          </p:cNvSpPr>
          <p:nvPr>
            <p:ph type="pic" sz="quarter" idx="19"/>
          </p:nvPr>
        </p:nvSpPr>
        <p:spPr>
          <a:xfrm>
            <a:off x="13742307"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30" name="Picture Placeholder 13"/>
          <p:cNvSpPr>
            <a:spLocks noGrp="1" noChangeAspect="1"/>
          </p:cNvSpPr>
          <p:nvPr>
            <p:ph type="pic" sz="quarter" idx="20"/>
          </p:nvPr>
        </p:nvSpPr>
        <p:spPr>
          <a:xfrm>
            <a:off x="19371496"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536516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8883" y="16667467"/>
            <a:ext cx="5688118" cy="730251"/>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1" y="3344265"/>
            <a:ext cx="8779140" cy="5888184"/>
          </a:xfrm>
          <a:noFill/>
        </p:spPr>
        <p:txBody>
          <a:bodyPr>
            <a:normAutofit/>
          </a:bodyPr>
          <a:lstStyle>
            <a:lvl1pPr marL="0" indent="0">
              <a:buNone/>
              <a:defRPr sz="2800">
                <a:latin typeface="Lato Light"/>
                <a:cs typeface="Lato Light"/>
              </a:defRPr>
            </a:lvl1pPr>
          </a:lstStyle>
          <a:p>
            <a:endParaRPr lang="en-US"/>
          </a:p>
        </p:txBody>
      </p:sp>
      <p:sp>
        <p:nvSpPr>
          <p:cNvPr id="11" name="Picture Placeholder 2"/>
          <p:cNvSpPr>
            <a:spLocks noGrp="1"/>
          </p:cNvSpPr>
          <p:nvPr>
            <p:ph type="pic" sz="quarter" idx="12"/>
          </p:nvPr>
        </p:nvSpPr>
        <p:spPr>
          <a:xfrm>
            <a:off x="15561802" y="3344265"/>
            <a:ext cx="8842870" cy="5888184"/>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46128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15779750"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566401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8883" y="16667467"/>
            <a:ext cx="5688118" cy="730251"/>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0" y="0"/>
            <a:ext cx="24414224" cy="13716000"/>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226233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479105" y="3499556"/>
            <a:ext cx="9285380" cy="5853040"/>
          </a:xfrm>
          <a:noFill/>
        </p:spPr>
        <p:txBody>
          <a:bodyPr>
            <a:normAutofit/>
          </a:bodyPr>
          <a:lstStyle>
            <a:lvl1pPr marL="0" indent="0">
              <a:buNone/>
              <a:defRPr sz="2800">
                <a:latin typeface="Lato Light"/>
                <a:cs typeface="Lato Light"/>
              </a:defRPr>
            </a:lvl1pPr>
          </a:lstStyle>
          <a:p>
            <a:endParaRPr lang="en-US"/>
          </a:p>
        </p:txBody>
      </p:sp>
      <p:sp>
        <p:nvSpPr>
          <p:cNvPr id="9" name="Picture Placeholder 2"/>
          <p:cNvSpPr>
            <a:spLocks noGrp="1"/>
          </p:cNvSpPr>
          <p:nvPr>
            <p:ph type="pic" sz="quarter" idx="12"/>
          </p:nvPr>
        </p:nvSpPr>
        <p:spPr>
          <a:xfrm>
            <a:off x="15706660" y="6286877"/>
            <a:ext cx="4331698" cy="2730486"/>
          </a:xfrm>
          <a:noFill/>
        </p:spPr>
        <p:txBody>
          <a:bodyPr>
            <a:normAutofit/>
          </a:bodyPr>
          <a:lstStyle>
            <a:lvl1pPr marL="0" indent="0">
              <a:buNone/>
              <a:defRPr sz="2800">
                <a:latin typeface="Lato Light"/>
                <a:cs typeface="Lato Light"/>
              </a:defRPr>
            </a:lvl1pPr>
          </a:lstStyle>
          <a:p>
            <a:endParaRPr lang="en-US"/>
          </a:p>
        </p:txBody>
      </p:sp>
      <p:sp>
        <p:nvSpPr>
          <p:cNvPr id="10" name="Picture Placeholder 2"/>
          <p:cNvSpPr>
            <a:spLocks noGrp="1"/>
          </p:cNvSpPr>
          <p:nvPr>
            <p:ph type="pic" sz="quarter" idx="13"/>
          </p:nvPr>
        </p:nvSpPr>
        <p:spPr>
          <a:xfrm>
            <a:off x="3910895" y="6258655"/>
            <a:ext cx="4331698" cy="2730486"/>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1359049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ur Clients Rectangle">
    <p:spTree>
      <p:nvGrpSpPr>
        <p:cNvPr id="1" name=""/>
        <p:cNvGrpSpPr/>
        <p:nvPr/>
      </p:nvGrpSpPr>
      <p:grpSpPr>
        <a:xfrm>
          <a:off x="0" y="0"/>
          <a:ext cx="0" cy="0"/>
          <a:chOff x="0" y="0"/>
          <a:chExt cx="0" cy="0"/>
        </a:xfrm>
      </p:grpSpPr>
      <p:sp>
        <p:nvSpPr>
          <p:cNvPr id="26" name="Picture Placeholder 2"/>
          <p:cNvSpPr>
            <a:spLocks noGrp="1"/>
          </p:cNvSpPr>
          <p:nvPr>
            <p:ph type="pic" sz="quarter" idx="13"/>
          </p:nvPr>
        </p:nvSpPr>
        <p:spPr>
          <a:xfrm>
            <a:off x="1666847"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7" name="Picture Placeholder 2"/>
          <p:cNvSpPr>
            <a:spLocks noGrp="1"/>
          </p:cNvSpPr>
          <p:nvPr>
            <p:ph type="pic" sz="quarter" idx="14"/>
          </p:nvPr>
        </p:nvSpPr>
        <p:spPr>
          <a:xfrm>
            <a:off x="7396240"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8" name="Picture Placeholder 2"/>
          <p:cNvSpPr>
            <a:spLocks noGrp="1"/>
          </p:cNvSpPr>
          <p:nvPr>
            <p:ph type="pic" sz="quarter" idx="15"/>
          </p:nvPr>
        </p:nvSpPr>
        <p:spPr>
          <a:xfrm>
            <a:off x="12760861"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9" name="Picture Placeholder 2"/>
          <p:cNvSpPr>
            <a:spLocks noGrp="1"/>
          </p:cNvSpPr>
          <p:nvPr>
            <p:ph type="pic" sz="quarter" idx="16"/>
          </p:nvPr>
        </p:nvSpPr>
        <p:spPr>
          <a:xfrm>
            <a:off x="18084877"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30" name="Picture Placeholder 2"/>
          <p:cNvSpPr>
            <a:spLocks noGrp="1"/>
          </p:cNvSpPr>
          <p:nvPr>
            <p:ph type="pic" sz="quarter" idx="17"/>
          </p:nvPr>
        </p:nvSpPr>
        <p:spPr>
          <a:xfrm>
            <a:off x="1666847"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1" name="Picture Placeholder 2"/>
          <p:cNvSpPr>
            <a:spLocks noGrp="1"/>
          </p:cNvSpPr>
          <p:nvPr>
            <p:ph type="pic" sz="quarter" idx="18"/>
          </p:nvPr>
        </p:nvSpPr>
        <p:spPr>
          <a:xfrm>
            <a:off x="7396240"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2" name="Picture Placeholder 2"/>
          <p:cNvSpPr>
            <a:spLocks noGrp="1"/>
          </p:cNvSpPr>
          <p:nvPr>
            <p:ph type="pic" sz="quarter" idx="19"/>
          </p:nvPr>
        </p:nvSpPr>
        <p:spPr>
          <a:xfrm>
            <a:off x="12760861"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3" name="Picture Placeholder 2"/>
          <p:cNvSpPr>
            <a:spLocks noGrp="1"/>
          </p:cNvSpPr>
          <p:nvPr>
            <p:ph type="pic" sz="quarter" idx="20"/>
          </p:nvPr>
        </p:nvSpPr>
        <p:spPr>
          <a:xfrm>
            <a:off x="18084877"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4" name="Picture Placeholder 2"/>
          <p:cNvSpPr>
            <a:spLocks noGrp="1"/>
          </p:cNvSpPr>
          <p:nvPr>
            <p:ph type="pic" sz="quarter" idx="21"/>
          </p:nvPr>
        </p:nvSpPr>
        <p:spPr>
          <a:xfrm>
            <a:off x="1666847"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5" name="Picture Placeholder 2"/>
          <p:cNvSpPr>
            <a:spLocks noGrp="1"/>
          </p:cNvSpPr>
          <p:nvPr>
            <p:ph type="pic" sz="quarter" idx="22"/>
          </p:nvPr>
        </p:nvSpPr>
        <p:spPr>
          <a:xfrm>
            <a:off x="7396240"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6" name="Picture Placeholder 2"/>
          <p:cNvSpPr>
            <a:spLocks noGrp="1"/>
          </p:cNvSpPr>
          <p:nvPr>
            <p:ph type="pic" sz="quarter" idx="23"/>
          </p:nvPr>
        </p:nvSpPr>
        <p:spPr>
          <a:xfrm>
            <a:off x="12760861"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7" name="Picture Placeholder 2"/>
          <p:cNvSpPr>
            <a:spLocks noGrp="1"/>
          </p:cNvSpPr>
          <p:nvPr>
            <p:ph type="pic" sz="quarter" idx="24"/>
          </p:nvPr>
        </p:nvSpPr>
        <p:spPr>
          <a:xfrm>
            <a:off x="18084877" y="8467074"/>
            <a:ext cx="4630133" cy="2090310"/>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211680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Clients Square">
    <p:spTree>
      <p:nvGrpSpPr>
        <p:cNvPr id="1" name=""/>
        <p:cNvGrpSpPr/>
        <p:nvPr/>
      </p:nvGrpSpPr>
      <p:grpSpPr>
        <a:xfrm>
          <a:off x="0" y="0"/>
          <a:ext cx="0" cy="0"/>
          <a:chOff x="0" y="0"/>
          <a:chExt cx="0" cy="0"/>
        </a:xfrm>
      </p:grpSpPr>
      <p:sp>
        <p:nvSpPr>
          <p:cNvPr id="79" name="Picture Placeholder 2"/>
          <p:cNvSpPr>
            <a:spLocks noGrp="1"/>
          </p:cNvSpPr>
          <p:nvPr>
            <p:ph type="pic" sz="quarter" idx="13"/>
          </p:nvPr>
        </p:nvSpPr>
        <p:spPr>
          <a:xfrm>
            <a:off x="3101313"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0" name="Picture Placeholder 2"/>
          <p:cNvSpPr>
            <a:spLocks noGrp="1"/>
          </p:cNvSpPr>
          <p:nvPr>
            <p:ph type="pic" sz="quarter" idx="14"/>
          </p:nvPr>
        </p:nvSpPr>
        <p:spPr>
          <a:xfrm>
            <a:off x="6159690"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1" name="Picture Placeholder 2"/>
          <p:cNvSpPr>
            <a:spLocks noGrp="1"/>
          </p:cNvSpPr>
          <p:nvPr>
            <p:ph type="pic" sz="quarter" idx="15"/>
          </p:nvPr>
        </p:nvSpPr>
        <p:spPr>
          <a:xfrm>
            <a:off x="9218066"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2" name="Picture Placeholder 2"/>
          <p:cNvSpPr>
            <a:spLocks noGrp="1"/>
          </p:cNvSpPr>
          <p:nvPr>
            <p:ph type="pic" sz="quarter" idx="16"/>
          </p:nvPr>
        </p:nvSpPr>
        <p:spPr>
          <a:xfrm>
            <a:off x="12276443"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3" name="Picture Placeholder 2"/>
          <p:cNvSpPr>
            <a:spLocks noGrp="1"/>
          </p:cNvSpPr>
          <p:nvPr>
            <p:ph type="pic" sz="quarter" idx="17"/>
          </p:nvPr>
        </p:nvSpPr>
        <p:spPr>
          <a:xfrm>
            <a:off x="15334820"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4" name="Picture Placeholder 2"/>
          <p:cNvSpPr>
            <a:spLocks noGrp="1"/>
          </p:cNvSpPr>
          <p:nvPr>
            <p:ph type="pic" sz="quarter" idx="18"/>
          </p:nvPr>
        </p:nvSpPr>
        <p:spPr>
          <a:xfrm>
            <a:off x="18393197"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1" name="Picture Placeholder 2"/>
          <p:cNvSpPr>
            <a:spLocks noGrp="1"/>
          </p:cNvSpPr>
          <p:nvPr>
            <p:ph type="pic" sz="quarter" idx="19"/>
          </p:nvPr>
        </p:nvSpPr>
        <p:spPr>
          <a:xfrm>
            <a:off x="3101313"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2" name="Picture Placeholder 2"/>
          <p:cNvSpPr>
            <a:spLocks noGrp="1"/>
          </p:cNvSpPr>
          <p:nvPr>
            <p:ph type="pic" sz="quarter" idx="20"/>
          </p:nvPr>
        </p:nvSpPr>
        <p:spPr>
          <a:xfrm>
            <a:off x="6159690"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3" name="Picture Placeholder 2"/>
          <p:cNvSpPr>
            <a:spLocks noGrp="1"/>
          </p:cNvSpPr>
          <p:nvPr>
            <p:ph type="pic" sz="quarter" idx="21"/>
          </p:nvPr>
        </p:nvSpPr>
        <p:spPr>
          <a:xfrm>
            <a:off x="9218066"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4" name="Picture Placeholder 2"/>
          <p:cNvSpPr>
            <a:spLocks noGrp="1"/>
          </p:cNvSpPr>
          <p:nvPr>
            <p:ph type="pic" sz="quarter" idx="22"/>
          </p:nvPr>
        </p:nvSpPr>
        <p:spPr>
          <a:xfrm>
            <a:off x="12276443"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5" name="Picture Placeholder 2"/>
          <p:cNvSpPr>
            <a:spLocks noGrp="1"/>
          </p:cNvSpPr>
          <p:nvPr>
            <p:ph type="pic" sz="quarter" idx="23"/>
          </p:nvPr>
        </p:nvSpPr>
        <p:spPr>
          <a:xfrm>
            <a:off x="15334820"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6" name="Picture Placeholder 2"/>
          <p:cNvSpPr>
            <a:spLocks noGrp="1"/>
          </p:cNvSpPr>
          <p:nvPr>
            <p:ph type="pic" sz="quarter" idx="24"/>
          </p:nvPr>
        </p:nvSpPr>
        <p:spPr>
          <a:xfrm>
            <a:off x="18393197"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3" name="Picture Placeholder 2"/>
          <p:cNvSpPr>
            <a:spLocks noGrp="1"/>
          </p:cNvSpPr>
          <p:nvPr>
            <p:ph type="pic" sz="quarter" idx="25"/>
          </p:nvPr>
        </p:nvSpPr>
        <p:spPr>
          <a:xfrm>
            <a:off x="3101313"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4" name="Picture Placeholder 2"/>
          <p:cNvSpPr>
            <a:spLocks noGrp="1"/>
          </p:cNvSpPr>
          <p:nvPr>
            <p:ph type="pic" sz="quarter" idx="26"/>
          </p:nvPr>
        </p:nvSpPr>
        <p:spPr>
          <a:xfrm>
            <a:off x="6159690"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5" name="Picture Placeholder 2"/>
          <p:cNvSpPr>
            <a:spLocks noGrp="1"/>
          </p:cNvSpPr>
          <p:nvPr>
            <p:ph type="pic" sz="quarter" idx="27"/>
          </p:nvPr>
        </p:nvSpPr>
        <p:spPr>
          <a:xfrm>
            <a:off x="9218066"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6" name="Picture Placeholder 2"/>
          <p:cNvSpPr>
            <a:spLocks noGrp="1"/>
          </p:cNvSpPr>
          <p:nvPr>
            <p:ph type="pic" sz="quarter" idx="28"/>
          </p:nvPr>
        </p:nvSpPr>
        <p:spPr>
          <a:xfrm>
            <a:off x="12276443"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7" name="Picture Placeholder 2"/>
          <p:cNvSpPr>
            <a:spLocks noGrp="1"/>
          </p:cNvSpPr>
          <p:nvPr>
            <p:ph type="pic" sz="quarter" idx="29"/>
          </p:nvPr>
        </p:nvSpPr>
        <p:spPr>
          <a:xfrm>
            <a:off x="15334820"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8" name="Picture Placeholder 2"/>
          <p:cNvSpPr>
            <a:spLocks noGrp="1"/>
          </p:cNvSpPr>
          <p:nvPr>
            <p:ph type="pic" sz="quarter" idx="30"/>
          </p:nvPr>
        </p:nvSpPr>
        <p:spPr>
          <a:xfrm>
            <a:off x="18393197"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1459328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Our Clients Square">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8732134" y="4330877"/>
            <a:ext cx="3371445" cy="3371445"/>
          </a:xfrm>
          <a:noFill/>
        </p:spPr>
        <p:txBody>
          <a:bodyPr>
            <a:normAutofit/>
          </a:bodyPr>
          <a:lstStyle>
            <a:lvl1pPr marL="0" indent="0">
              <a:buNone/>
              <a:defRPr sz="2800">
                <a:latin typeface="Lato Light"/>
                <a:cs typeface="Lato Light"/>
              </a:defRPr>
            </a:lvl1pPr>
          </a:lstStyle>
          <a:p>
            <a:endParaRPr lang="en-US"/>
          </a:p>
        </p:txBody>
      </p:sp>
      <p:sp>
        <p:nvSpPr>
          <p:cNvPr id="29" name="Picture Placeholder 2"/>
          <p:cNvSpPr>
            <a:spLocks noGrp="1"/>
          </p:cNvSpPr>
          <p:nvPr>
            <p:ph type="pic" sz="quarter" idx="31"/>
          </p:nvPr>
        </p:nvSpPr>
        <p:spPr>
          <a:xfrm>
            <a:off x="12188825" y="4330877"/>
            <a:ext cx="3371445" cy="3371445"/>
          </a:xfrm>
          <a:noFill/>
        </p:spPr>
        <p:txBody>
          <a:bodyPr>
            <a:normAutofit/>
          </a:bodyPr>
          <a:lstStyle>
            <a:lvl1pPr marL="0" indent="0">
              <a:buNone/>
              <a:defRPr sz="2800">
                <a:latin typeface="Lato Light"/>
                <a:cs typeface="Lato Light"/>
              </a:defRPr>
            </a:lvl1pPr>
          </a:lstStyle>
          <a:p>
            <a:endParaRPr lang="en-US"/>
          </a:p>
        </p:txBody>
      </p:sp>
      <p:sp>
        <p:nvSpPr>
          <p:cNvPr id="30" name="Picture Placeholder 2"/>
          <p:cNvSpPr>
            <a:spLocks noGrp="1"/>
          </p:cNvSpPr>
          <p:nvPr>
            <p:ph type="pic" sz="quarter" idx="32"/>
          </p:nvPr>
        </p:nvSpPr>
        <p:spPr>
          <a:xfrm>
            <a:off x="8732134" y="7791285"/>
            <a:ext cx="3371445" cy="3371445"/>
          </a:xfrm>
          <a:noFill/>
        </p:spPr>
        <p:txBody>
          <a:bodyPr>
            <a:normAutofit/>
          </a:bodyPr>
          <a:lstStyle>
            <a:lvl1pPr marL="0" indent="0">
              <a:buNone/>
              <a:defRPr sz="2800">
                <a:latin typeface="Lato Light"/>
                <a:cs typeface="Lato Light"/>
              </a:defRPr>
            </a:lvl1pPr>
          </a:lstStyle>
          <a:p>
            <a:endParaRPr lang="en-US"/>
          </a:p>
        </p:txBody>
      </p:sp>
      <p:sp>
        <p:nvSpPr>
          <p:cNvPr id="31" name="Picture Placeholder 2"/>
          <p:cNvSpPr>
            <a:spLocks noGrp="1"/>
          </p:cNvSpPr>
          <p:nvPr>
            <p:ph type="pic" sz="quarter" idx="33"/>
          </p:nvPr>
        </p:nvSpPr>
        <p:spPr>
          <a:xfrm>
            <a:off x="12188825" y="7791285"/>
            <a:ext cx="3371445" cy="3371445"/>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698884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at our Clients are Saying">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2693787" y="3633056"/>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
        <p:nvSpPr>
          <p:cNvPr id="29" name="Picture Placeholder 2"/>
          <p:cNvSpPr>
            <a:spLocks noGrp="1"/>
          </p:cNvSpPr>
          <p:nvPr>
            <p:ph type="pic" sz="quarter" idx="31"/>
          </p:nvPr>
        </p:nvSpPr>
        <p:spPr>
          <a:xfrm>
            <a:off x="13020151" y="3633056"/>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
        <p:nvSpPr>
          <p:cNvPr id="30" name="Picture Placeholder 2"/>
          <p:cNvSpPr>
            <a:spLocks noGrp="1"/>
          </p:cNvSpPr>
          <p:nvPr>
            <p:ph type="pic" sz="quarter" idx="32"/>
          </p:nvPr>
        </p:nvSpPr>
        <p:spPr>
          <a:xfrm>
            <a:off x="2693787" y="7516765"/>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
        <p:nvSpPr>
          <p:cNvPr id="31" name="Picture Placeholder 2"/>
          <p:cNvSpPr>
            <a:spLocks noGrp="1"/>
          </p:cNvSpPr>
          <p:nvPr>
            <p:ph type="pic" sz="quarter" idx="33"/>
          </p:nvPr>
        </p:nvSpPr>
        <p:spPr>
          <a:xfrm>
            <a:off x="13020151" y="7516765"/>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1480352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aptop 02">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3173578"/>
            <a:ext cx="24377650" cy="4945698"/>
          </a:xfrm>
          <a:noFill/>
        </p:spPr>
        <p:txBody>
          <a:bodyPr>
            <a:normAutofit/>
          </a:bodyPr>
          <a:lstStyle>
            <a:lvl1pPr marL="0" indent="0">
              <a:buNone/>
              <a:defRPr sz="21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521673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Bar Text Subtitle">
    <p:spTree>
      <p:nvGrpSpPr>
        <p:cNvPr id="1" name=""/>
        <p:cNvGrpSpPr/>
        <p:nvPr/>
      </p:nvGrpSpPr>
      <p:grpSpPr>
        <a:xfrm>
          <a:off x="0" y="0"/>
          <a:ext cx="0" cy="0"/>
          <a:chOff x="0" y="0"/>
          <a:chExt cx="0" cy="0"/>
        </a:xfrm>
      </p:grpSpPr>
      <p:sp>
        <p:nvSpPr>
          <p:cNvPr id="14" name="Picture Placeholder 9"/>
          <p:cNvSpPr>
            <a:spLocks noGrp="1"/>
          </p:cNvSpPr>
          <p:nvPr>
            <p:ph type="pic" sz="quarter" idx="11"/>
          </p:nvPr>
        </p:nvSpPr>
        <p:spPr>
          <a:xfrm>
            <a:off x="0" y="0"/>
            <a:ext cx="24377650" cy="9673915"/>
          </a:xfrm>
          <a:noFill/>
        </p:spPr>
        <p:txBody>
          <a:bodyPr>
            <a:normAutofit/>
          </a:bodyPr>
          <a:lstStyle>
            <a:lvl1pPr marL="0" indent="0">
              <a:buNone/>
              <a:defRPr sz="21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08701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Phone 6 Mockup">
    <p:spTree>
      <p:nvGrpSpPr>
        <p:cNvPr id="1" name=""/>
        <p:cNvGrpSpPr/>
        <p:nvPr/>
      </p:nvGrpSpPr>
      <p:grpSpPr>
        <a:xfrm>
          <a:off x="0" y="0"/>
          <a:ext cx="0" cy="0"/>
          <a:chOff x="0" y="0"/>
          <a:chExt cx="0" cy="0"/>
        </a:xfrm>
      </p:grpSpPr>
      <p:sp>
        <p:nvSpPr>
          <p:cNvPr id="9" name="Picture Placeholder 17"/>
          <p:cNvSpPr>
            <a:spLocks noGrp="1"/>
          </p:cNvSpPr>
          <p:nvPr>
            <p:ph type="pic" sz="quarter" idx="14"/>
          </p:nvPr>
        </p:nvSpPr>
        <p:spPr>
          <a:xfrm>
            <a:off x="6964453" y="2909475"/>
            <a:ext cx="4106508" cy="7293622"/>
          </a:xfrm>
          <a:noFill/>
        </p:spPr>
        <p:txBody>
          <a:bodyPr rtlCol="0">
            <a:normAutofit/>
          </a:bodyPr>
          <a:lstStyle>
            <a:lvl1pPr marL="0" indent="0" algn="ctr">
              <a:buNone/>
              <a:defRPr sz="4400">
                <a:solidFill>
                  <a:schemeClr val="bg1">
                    <a:lumMod val="75000"/>
                  </a:schemeClr>
                </a:solidFill>
                <a:latin typeface="Lato Light"/>
                <a:cs typeface="Lato Light"/>
              </a:defRPr>
            </a:lvl1pPr>
          </a:lstStyle>
          <a:p>
            <a:pPr lvl="0"/>
            <a:endParaRPr lang="en-US" noProof="0"/>
          </a:p>
        </p:txBody>
      </p:sp>
      <p:sp>
        <p:nvSpPr>
          <p:cNvPr id="10" name="Picture Placeholder 17"/>
          <p:cNvSpPr>
            <a:spLocks noGrp="1"/>
          </p:cNvSpPr>
          <p:nvPr>
            <p:ph type="pic" sz="quarter" idx="15"/>
          </p:nvPr>
        </p:nvSpPr>
        <p:spPr>
          <a:xfrm>
            <a:off x="1841511" y="2909475"/>
            <a:ext cx="4106508" cy="7293622"/>
          </a:xfrm>
          <a:noFill/>
        </p:spPr>
        <p:txBody>
          <a:bodyPr rtlCol="0">
            <a:normAutofit/>
          </a:bodyPr>
          <a:lstStyle>
            <a:lvl1pPr marL="0" indent="0" algn="ctr">
              <a:buNone/>
              <a:defRPr sz="4400">
                <a:solidFill>
                  <a:schemeClr val="bg1">
                    <a:lumMod val="75000"/>
                  </a:schemeClr>
                </a:solidFill>
                <a:latin typeface="Lato Light"/>
                <a:cs typeface="Lato Light"/>
              </a:defRPr>
            </a:lvl1pPr>
          </a:lstStyle>
          <a:p>
            <a:pPr lvl="0"/>
            <a:endParaRPr lang="en-US" noProof="0"/>
          </a:p>
        </p:txBody>
      </p:sp>
    </p:spTree>
    <p:extLst>
      <p:ext uri="{BB962C8B-B14F-4D97-AF65-F5344CB8AC3E}">
        <p14:creationId xmlns:p14="http://schemas.microsoft.com/office/powerpoint/2010/main" val="3946227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2688700"/>
            <a:ext cx="8148684" cy="4235212"/>
          </a:xfrm>
          <a:noFill/>
        </p:spPr>
        <p:txBody>
          <a:bodyPr>
            <a:normAutofit/>
          </a:bodyPr>
          <a:lstStyle>
            <a:lvl1pPr marL="0" indent="0">
              <a:buNone/>
              <a:defRPr sz="2800">
                <a:latin typeface="Lato Light"/>
                <a:cs typeface="Lato Light"/>
              </a:defRPr>
            </a:lvl1pPr>
          </a:lstStyle>
          <a:p>
            <a:endParaRPr lang="en-US"/>
          </a:p>
        </p:txBody>
      </p:sp>
      <p:sp>
        <p:nvSpPr>
          <p:cNvPr id="7" name="Picture Placeholder 2"/>
          <p:cNvSpPr>
            <a:spLocks noGrp="1"/>
          </p:cNvSpPr>
          <p:nvPr>
            <p:ph type="pic" sz="quarter" idx="12"/>
          </p:nvPr>
        </p:nvSpPr>
        <p:spPr>
          <a:xfrm>
            <a:off x="13432974" y="7361362"/>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3790384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13565281"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808909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858054"/>
            <a:ext cx="8148684" cy="4235212"/>
          </a:xfrm>
          <a:noFill/>
        </p:spPr>
        <p:txBody>
          <a:bodyPr>
            <a:normAutofit/>
          </a:bodyPr>
          <a:lstStyle>
            <a:lvl1pPr marL="0" indent="0">
              <a:buNone/>
              <a:defRPr sz="2800">
                <a:latin typeface="Lato Light"/>
                <a:cs typeface="Lato Light"/>
              </a:defRPr>
            </a:lvl1pPr>
          </a:lstStyle>
          <a:p>
            <a:endParaRPr lang="en-US"/>
          </a:p>
        </p:txBody>
      </p:sp>
      <p:sp>
        <p:nvSpPr>
          <p:cNvPr id="7" name="Picture Placeholder 2"/>
          <p:cNvSpPr>
            <a:spLocks noGrp="1"/>
          </p:cNvSpPr>
          <p:nvPr>
            <p:ph type="pic" sz="quarter" idx="12"/>
          </p:nvPr>
        </p:nvSpPr>
        <p:spPr>
          <a:xfrm>
            <a:off x="13290040" y="6148403"/>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12732575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5415879"/>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3960554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Website Mockup">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047197" y="2491114"/>
            <a:ext cx="4500308" cy="7993056"/>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394266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Picture Placeholder 13"/>
          <p:cNvSpPr>
            <a:spLocks noGrp="1"/>
          </p:cNvSpPr>
          <p:nvPr>
            <p:ph type="pic" sz="quarter" idx="11"/>
          </p:nvPr>
        </p:nvSpPr>
        <p:spPr>
          <a:xfrm>
            <a:off x="0" y="2960147"/>
            <a:ext cx="24377650" cy="3657600"/>
          </a:xfrm>
          <a:prstGeom prst="rect">
            <a:avLst/>
          </a:prstGeom>
        </p:spPr>
        <p:txBody>
          <a:bodyPr>
            <a:normAutofit/>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sz="2800">
                <a:latin typeface="Lato Light"/>
                <a:cs typeface="Lato Light"/>
              </a:defRPr>
            </a:lvl1pPr>
          </a:lstStyle>
          <a:p>
            <a:endParaRPr lang="en-US"/>
          </a:p>
        </p:txBody>
      </p:sp>
    </p:spTree>
    <p:extLst>
      <p:ext uri="{BB962C8B-B14F-4D97-AF65-F5344CB8AC3E}">
        <p14:creationId xmlns:p14="http://schemas.microsoft.com/office/powerpoint/2010/main" val="2351764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591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4208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174" y="0"/>
            <a:ext cx="12161839"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061084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15779750"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221367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0"/>
            <a:ext cx="13565281"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26401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667864" y="2676270"/>
            <a:ext cx="10052051" cy="8462763"/>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563217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667862" y="2676266"/>
            <a:ext cx="10052051" cy="8462763"/>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2149680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1541676"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1" name="Picture Placeholder 13"/>
          <p:cNvSpPr>
            <a:spLocks noGrp="1" noChangeAspect="1"/>
          </p:cNvSpPr>
          <p:nvPr>
            <p:ph type="pic" sz="quarter" idx="14"/>
          </p:nvPr>
        </p:nvSpPr>
        <p:spPr>
          <a:xfrm>
            <a:off x="7297949"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2" name="Picture Placeholder 13"/>
          <p:cNvSpPr>
            <a:spLocks noGrp="1" noChangeAspect="1"/>
          </p:cNvSpPr>
          <p:nvPr>
            <p:ph type="pic" sz="quarter" idx="15"/>
          </p:nvPr>
        </p:nvSpPr>
        <p:spPr>
          <a:xfrm>
            <a:off x="12954659"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16"/>
          </p:nvPr>
        </p:nvSpPr>
        <p:spPr>
          <a:xfrm>
            <a:off x="18601817"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878832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2296923"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8" name="Picture Placeholder 13"/>
          <p:cNvSpPr>
            <a:spLocks noGrp="1" noChangeAspect="1"/>
          </p:cNvSpPr>
          <p:nvPr>
            <p:ph type="pic" sz="quarter" idx="14"/>
          </p:nvPr>
        </p:nvSpPr>
        <p:spPr>
          <a:xfrm>
            <a:off x="8087229"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1" name="Picture Placeholder 13"/>
          <p:cNvSpPr>
            <a:spLocks noGrp="1" noChangeAspect="1"/>
          </p:cNvSpPr>
          <p:nvPr>
            <p:ph type="pic" sz="quarter" idx="15"/>
          </p:nvPr>
        </p:nvSpPr>
        <p:spPr>
          <a:xfrm>
            <a:off x="13742307"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2" name="Picture Placeholder 13"/>
          <p:cNvSpPr>
            <a:spLocks noGrp="1" noChangeAspect="1"/>
          </p:cNvSpPr>
          <p:nvPr>
            <p:ph type="pic" sz="quarter" idx="16"/>
          </p:nvPr>
        </p:nvSpPr>
        <p:spPr>
          <a:xfrm>
            <a:off x="19371498"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7" name="Picture Placeholder 13"/>
          <p:cNvSpPr>
            <a:spLocks noGrp="1" noChangeAspect="1"/>
          </p:cNvSpPr>
          <p:nvPr>
            <p:ph type="pic" sz="quarter" idx="17"/>
          </p:nvPr>
        </p:nvSpPr>
        <p:spPr>
          <a:xfrm>
            <a:off x="2296923"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8" name="Picture Placeholder 13"/>
          <p:cNvSpPr>
            <a:spLocks noGrp="1" noChangeAspect="1"/>
          </p:cNvSpPr>
          <p:nvPr>
            <p:ph type="pic" sz="quarter" idx="18"/>
          </p:nvPr>
        </p:nvSpPr>
        <p:spPr>
          <a:xfrm>
            <a:off x="8087229"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9" name="Picture Placeholder 13"/>
          <p:cNvSpPr>
            <a:spLocks noGrp="1" noChangeAspect="1"/>
          </p:cNvSpPr>
          <p:nvPr>
            <p:ph type="pic" sz="quarter" idx="19"/>
          </p:nvPr>
        </p:nvSpPr>
        <p:spPr>
          <a:xfrm>
            <a:off x="13742307"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30" name="Picture Placeholder 13"/>
          <p:cNvSpPr>
            <a:spLocks noGrp="1" noChangeAspect="1"/>
          </p:cNvSpPr>
          <p:nvPr>
            <p:ph type="pic" sz="quarter" idx="20"/>
          </p:nvPr>
        </p:nvSpPr>
        <p:spPr>
          <a:xfrm>
            <a:off x="19371498"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168247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8883" y="16667471"/>
            <a:ext cx="5688118" cy="730251"/>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3" y="3344265"/>
            <a:ext cx="8779140" cy="5888184"/>
          </a:xfrm>
          <a:noFill/>
        </p:spPr>
        <p:txBody>
          <a:bodyPr>
            <a:normAutofit/>
          </a:bodyPr>
          <a:lstStyle>
            <a:lvl1pPr marL="0" indent="0">
              <a:buNone/>
              <a:defRPr sz="2800">
                <a:latin typeface="Lato Light"/>
                <a:cs typeface="Lato Light"/>
              </a:defRPr>
            </a:lvl1pPr>
          </a:lstStyle>
          <a:p>
            <a:endParaRPr lang="en-US"/>
          </a:p>
        </p:txBody>
      </p:sp>
      <p:sp>
        <p:nvSpPr>
          <p:cNvPr id="11" name="Picture Placeholder 2"/>
          <p:cNvSpPr>
            <a:spLocks noGrp="1"/>
          </p:cNvSpPr>
          <p:nvPr>
            <p:ph type="pic" sz="quarter" idx="12"/>
          </p:nvPr>
        </p:nvSpPr>
        <p:spPr>
          <a:xfrm>
            <a:off x="15561804" y="3344265"/>
            <a:ext cx="8842870" cy="5888184"/>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7502113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8883" y="16667471"/>
            <a:ext cx="5688118" cy="730251"/>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0" y="0"/>
            <a:ext cx="24414224" cy="13716000"/>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18265019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479105" y="3499556"/>
            <a:ext cx="9285380" cy="5853040"/>
          </a:xfrm>
          <a:noFill/>
        </p:spPr>
        <p:txBody>
          <a:bodyPr>
            <a:normAutofit/>
          </a:bodyPr>
          <a:lstStyle>
            <a:lvl1pPr marL="0" indent="0">
              <a:buNone/>
              <a:defRPr sz="2800">
                <a:latin typeface="Lato Light"/>
                <a:cs typeface="Lato Light"/>
              </a:defRPr>
            </a:lvl1pPr>
          </a:lstStyle>
          <a:p>
            <a:endParaRPr lang="en-US"/>
          </a:p>
        </p:txBody>
      </p:sp>
      <p:sp>
        <p:nvSpPr>
          <p:cNvPr id="9" name="Picture Placeholder 2"/>
          <p:cNvSpPr>
            <a:spLocks noGrp="1"/>
          </p:cNvSpPr>
          <p:nvPr>
            <p:ph type="pic" sz="quarter" idx="12"/>
          </p:nvPr>
        </p:nvSpPr>
        <p:spPr>
          <a:xfrm>
            <a:off x="15706660" y="6286877"/>
            <a:ext cx="4331698" cy="2730486"/>
          </a:xfrm>
          <a:noFill/>
        </p:spPr>
        <p:txBody>
          <a:bodyPr>
            <a:normAutofit/>
          </a:bodyPr>
          <a:lstStyle>
            <a:lvl1pPr marL="0" indent="0">
              <a:buNone/>
              <a:defRPr sz="2800">
                <a:latin typeface="Lato Light"/>
                <a:cs typeface="Lato Light"/>
              </a:defRPr>
            </a:lvl1pPr>
          </a:lstStyle>
          <a:p>
            <a:endParaRPr lang="en-US"/>
          </a:p>
        </p:txBody>
      </p:sp>
      <p:sp>
        <p:nvSpPr>
          <p:cNvPr id="10" name="Picture Placeholder 2"/>
          <p:cNvSpPr>
            <a:spLocks noGrp="1"/>
          </p:cNvSpPr>
          <p:nvPr>
            <p:ph type="pic" sz="quarter" idx="13"/>
          </p:nvPr>
        </p:nvSpPr>
        <p:spPr>
          <a:xfrm>
            <a:off x="3910895" y="6258655"/>
            <a:ext cx="4331698" cy="2730486"/>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880798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r Clients Rectangle">
    <p:spTree>
      <p:nvGrpSpPr>
        <p:cNvPr id="1" name=""/>
        <p:cNvGrpSpPr/>
        <p:nvPr/>
      </p:nvGrpSpPr>
      <p:grpSpPr>
        <a:xfrm>
          <a:off x="0" y="0"/>
          <a:ext cx="0" cy="0"/>
          <a:chOff x="0" y="0"/>
          <a:chExt cx="0" cy="0"/>
        </a:xfrm>
      </p:grpSpPr>
      <p:sp>
        <p:nvSpPr>
          <p:cNvPr id="26" name="Picture Placeholder 2"/>
          <p:cNvSpPr>
            <a:spLocks noGrp="1"/>
          </p:cNvSpPr>
          <p:nvPr>
            <p:ph type="pic" sz="quarter" idx="13"/>
          </p:nvPr>
        </p:nvSpPr>
        <p:spPr>
          <a:xfrm>
            <a:off x="1666849"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7" name="Picture Placeholder 2"/>
          <p:cNvSpPr>
            <a:spLocks noGrp="1"/>
          </p:cNvSpPr>
          <p:nvPr>
            <p:ph type="pic" sz="quarter" idx="14"/>
          </p:nvPr>
        </p:nvSpPr>
        <p:spPr>
          <a:xfrm>
            <a:off x="7396242"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8" name="Picture Placeholder 2"/>
          <p:cNvSpPr>
            <a:spLocks noGrp="1"/>
          </p:cNvSpPr>
          <p:nvPr>
            <p:ph type="pic" sz="quarter" idx="15"/>
          </p:nvPr>
        </p:nvSpPr>
        <p:spPr>
          <a:xfrm>
            <a:off x="12760863"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29" name="Picture Placeholder 2"/>
          <p:cNvSpPr>
            <a:spLocks noGrp="1"/>
          </p:cNvSpPr>
          <p:nvPr>
            <p:ph type="pic" sz="quarter" idx="16"/>
          </p:nvPr>
        </p:nvSpPr>
        <p:spPr>
          <a:xfrm>
            <a:off x="18084879" y="3254530"/>
            <a:ext cx="4630133" cy="2090310"/>
          </a:xfrm>
          <a:noFill/>
        </p:spPr>
        <p:txBody>
          <a:bodyPr>
            <a:normAutofit/>
          </a:bodyPr>
          <a:lstStyle>
            <a:lvl1pPr marL="0" indent="0">
              <a:buNone/>
              <a:defRPr sz="2800">
                <a:latin typeface="Lato Light"/>
                <a:cs typeface="Lato Light"/>
              </a:defRPr>
            </a:lvl1pPr>
          </a:lstStyle>
          <a:p>
            <a:endParaRPr lang="en-US"/>
          </a:p>
        </p:txBody>
      </p:sp>
      <p:sp>
        <p:nvSpPr>
          <p:cNvPr id="30" name="Picture Placeholder 2"/>
          <p:cNvSpPr>
            <a:spLocks noGrp="1"/>
          </p:cNvSpPr>
          <p:nvPr>
            <p:ph type="pic" sz="quarter" idx="17"/>
          </p:nvPr>
        </p:nvSpPr>
        <p:spPr>
          <a:xfrm>
            <a:off x="1666849"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1" name="Picture Placeholder 2"/>
          <p:cNvSpPr>
            <a:spLocks noGrp="1"/>
          </p:cNvSpPr>
          <p:nvPr>
            <p:ph type="pic" sz="quarter" idx="18"/>
          </p:nvPr>
        </p:nvSpPr>
        <p:spPr>
          <a:xfrm>
            <a:off x="7396242"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2" name="Picture Placeholder 2"/>
          <p:cNvSpPr>
            <a:spLocks noGrp="1"/>
          </p:cNvSpPr>
          <p:nvPr>
            <p:ph type="pic" sz="quarter" idx="19"/>
          </p:nvPr>
        </p:nvSpPr>
        <p:spPr>
          <a:xfrm>
            <a:off x="12760863"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3" name="Picture Placeholder 2"/>
          <p:cNvSpPr>
            <a:spLocks noGrp="1"/>
          </p:cNvSpPr>
          <p:nvPr>
            <p:ph type="pic" sz="quarter" idx="20"/>
          </p:nvPr>
        </p:nvSpPr>
        <p:spPr>
          <a:xfrm>
            <a:off x="18084879" y="5847571"/>
            <a:ext cx="4630133" cy="2090310"/>
          </a:xfrm>
          <a:noFill/>
        </p:spPr>
        <p:txBody>
          <a:bodyPr>
            <a:normAutofit/>
          </a:bodyPr>
          <a:lstStyle>
            <a:lvl1pPr marL="0" indent="0">
              <a:buNone/>
              <a:defRPr sz="2800">
                <a:latin typeface="Lato Light"/>
                <a:cs typeface="Lato Light"/>
              </a:defRPr>
            </a:lvl1pPr>
          </a:lstStyle>
          <a:p>
            <a:endParaRPr lang="en-US"/>
          </a:p>
        </p:txBody>
      </p:sp>
      <p:sp>
        <p:nvSpPr>
          <p:cNvPr id="34" name="Picture Placeholder 2"/>
          <p:cNvSpPr>
            <a:spLocks noGrp="1"/>
          </p:cNvSpPr>
          <p:nvPr>
            <p:ph type="pic" sz="quarter" idx="21"/>
          </p:nvPr>
        </p:nvSpPr>
        <p:spPr>
          <a:xfrm>
            <a:off x="1666849"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5" name="Picture Placeholder 2"/>
          <p:cNvSpPr>
            <a:spLocks noGrp="1"/>
          </p:cNvSpPr>
          <p:nvPr>
            <p:ph type="pic" sz="quarter" idx="22"/>
          </p:nvPr>
        </p:nvSpPr>
        <p:spPr>
          <a:xfrm>
            <a:off x="7396242"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6" name="Picture Placeholder 2"/>
          <p:cNvSpPr>
            <a:spLocks noGrp="1"/>
          </p:cNvSpPr>
          <p:nvPr>
            <p:ph type="pic" sz="quarter" idx="23"/>
          </p:nvPr>
        </p:nvSpPr>
        <p:spPr>
          <a:xfrm>
            <a:off x="12760863" y="8467074"/>
            <a:ext cx="4630133" cy="2090310"/>
          </a:xfrm>
          <a:noFill/>
        </p:spPr>
        <p:txBody>
          <a:bodyPr>
            <a:normAutofit/>
          </a:bodyPr>
          <a:lstStyle>
            <a:lvl1pPr marL="0" indent="0">
              <a:buNone/>
              <a:defRPr sz="2800">
                <a:latin typeface="Lato Light"/>
                <a:cs typeface="Lato Light"/>
              </a:defRPr>
            </a:lvl1pPr>
          </a:lstStyle>
          <a:p>
            <a:endParaRPr lang="en-US"/>
          </a:p>
        </p:txBody>
      </p:sp>
      <p:sp>
        <p:nvSpPr>
          <p:cNvPr id="37" name="Picture Placeholder 2"/>
          <p:cNvSpPr>
            <a:spLocks noGrp="1"/>
          </p:cNvSpPr>
          <p:nvPr>
            <p:ph type="pic" sz="quarter" idx="24"/>
          </p:nvPr>
        </p:nvSpPr>
        <p:spPr>
          <a:xfrm>
            <a:off x="18084879" y="8467074"/>
            <a:ext cx="4630133" cy="2090310"/>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414028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ur Clients Square">
    <p:spTree>
      <p:nvGrpSpPr>
        <p:cNvPr id="1" name=""/>
        <p:cNvGrpSpPr/>
        <p:nvPr/>
      </p:nvGrpSpPr>
      <p:grpSpPr>
        <a:xfrm>
          <a:off x="0" y="0"/>
          <a:ext cx="0" cy="0"/>
          <a:chOff x="0" y="0"/>
          <a:chExt cx="0" cy="0"/>
        </a:xfrm>
      </p:grpSpPr>
      <p:sp>
        <p:nvSpPr>
          <p:cNvPr id="79" name="Picture Placeholder 2"/>
          <p:cNvSpPr>
            <a:spLocks noGrp="1"/>
          </p:cNvSpPr>
          <p:nvPr>
            <p:ph type="pic" sz="quarter" idx="13"/>
          </p:nvPr>
        </p:nvSpPr>
        <p:spPr>
          <a:xfrm>
            <a:off x="3101313"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0" name="Picture Placeholder 2"/>
          <p:cNvSpPr>
            <a:spLocks noGrp="1"/>
          </p:cNvSpPr>
          <p:nvPr>
            <p:ph type="pic" sz="quarter" idx="14"/>
          </p:nvPr>
        </p:nvSpPr>
        <p:spPr>
          <a:xfrm>
            <a:off x="6159690"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1" name="Picture Placeholder 2"/>
          <p:cNvSpPr>
            <a:spLocks noGrp="1"/>
          </p:cNvSpPr>
          <p:nvPr>
            <p:ph type="pic" sz="quarter" idx="15"/>
          </p:nvPr>
        </p:nvSpPr>
        <p:spPr>
          <a:xfrm>
            <a:off x="9218068"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2" name="Picture Placeholder 2"/>
          <p:cNvSpPr>
            <a:spLocks noGrp="1"/>
          </p:cNvSpPr>
          <p:nvPr>
            <p:ph type="pic" sz="quarter" idx="16"/>
          </p:nvPr>
        </p:nvSpPr>
        <p:spPr>
          <a:xfrm>
            <a:off x="12276443"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3" name="Picture Placeholder 2"/>
          <p:cNvSpPr>
            <a:spLocks noGrp="1"/>
          </p:cNvSpPr>
          <p:nvPr>
            <p:ph type="pic" sz="quarter" idx="17"/>
          </p:nvPr>
        </p:nvSpPr>
        <p:spPr>
          <a:xfrm>
            <a:off x="15334820"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84" name="Picture Placeholder 2"/>
          <p:cNvSpPr>
            <a:spLocks noGrp="1"/>
          </p:cNvSpPr>
          <p:nvPr>
            <p:ph type="pic" sz="quarter" idx="18"/>
          </p:nvPr>
        </p:nvSpPr>
        <p:spPr>
          <a:xfrm>
            <a:off x="18393199" y="253730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1" name="Picture Placeholder 2"/>
          <p:cNvSpPr>
            <a:spLocks noGrp="1"/>
          </p:cNvSpPr>
          <p:nvPr>
            <p:ph type="pic" sz="quarter" idx="19"/>
          </p:nvPr>
        </p:nvSpPr>
        <p:spPr>
          <a:xfrm>
            <a:off x="3101313"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2" name="Picture Placeholder 2"/>
          <p:cNvSpPr>
            <a:spLocks noGrp="1"/>
          </p:cNvSpPr>
          <p:nvPr>
            <p:ph type="pic" sz="quarter" idx="20"/>
          </p:nvPr>
        </p:nvSpPr>
        <p:spPr>
          <a:xfrm>
            <a:off x="6159690"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3" name="Picture Placeholder 2"/>
          <p:cNvSpPr>
            <a:spLocks noGrp="1"/>
          </p:cNvSpPr>
          <p:nvPr>
            <p:ph type="pic" sz="quarter" idx="21"/>
          </p:nvPr>
        </p:nvSpPr>
        <p:spPr>
          <a:xfrm>
            <a:off x="9218068"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4" name="Picture Placeholder 2"/>
          <p:cNvSpPr>
            <a:spLocks noGrp="1"/>
          </p:cNvSpPr>
          <p:nvPr>
            <p:ph type="pic" sz="quarter" idx="22"/>
          </p:nvPr>
        </p:nvSpPr>
        <p:spPr>
          <a:xfrm>
            <a:off x="12276443"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5" name="Picture Placeholder 2"/>
          <p:cNvSpPr>
            <a:spLocks noGrp="1"/>
          </p:cNvSpPr>
          <p:nvPr>
            <p:ph type="pic" sz="quarter" idx="23"/>
          </p:nvPr>
        </p:nvSpPr>
        <p:spPr>
          <a:xfrm>
            <a:off x="15334820"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96" name="Picture Placeholder 2"/>
          <p:cNvSpPr>
            <a:spLocks noGrp="1"/>
          </p:cNvSpPr>
          <p:nvPr>
            <p:ph type="pic" sz="quarter" idx="24"/>
          </p:nvPr>
        </p:nvSpPr>
        <p:spPr>
          <a:xfrm>
            <a:off x="18393199" y="5603666"/>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3" name="Picture Placeholder 2"/>
          <p:cNvSpPr>
            <a:spLocks noGrp="1"/>
          </p:cNvSpPr>
          <p:nvPr>
            <p:ph type="pic" sz="quarter" idx="25"/>
          </p:nvPr>
        </p:nvSpPr>
        <p:spPr>
          <a:xfrm>
            <a:off x="3101313"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4" name="Picture Placeholder 2"/>
          <p:cNvSpPr>
            <a:spLocks noGrp="1"/>
          </p:cNvSpPr>
          <p:nvPr>
            <p:ph type="pic" sz="quarter" idx="26"/>
          </p:nvPr>
        </p:nvSpPr>
        <p:spPr>
          <a:xfrm>
            <a:off x="6159690"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5" name="Picture Placeholder 2"/>
          <p:cNvSpPr>
            <a:spLocks noGrp="1"/>
          </p:cNvSpPr>
          <p:nvPr>
            <p:ph type="pic" sz="quarter" idx="27"/>
          </p:nvPr>
        </p:nvSpPr>
        <p:spPr>
          <a:xfrm>
            <a:off x="9218068"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6" name="Picture Placeholder 2"/>
          <p:cNvSpPr>
            <a:spLocks noGrp="1"/>
          </p:cNvSpPr>
          <p:nvPr>
            <p:ph type="pic" sz="quarter" idx="28"/>
          </p:nvPr>
        </p:nvSpPr>
        <p:spPr>
          <a:xfrm>
            <a:off x="12276443"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7" name="Picture Placeholder 2"/>
          <p:cNvSpPr>
            <a:spLocks noGrp="1"/>
          </p:cNvSpPr>
          <p:nvPr>
            <p:ph type="pic" sz="quarter" idx="29"/>
          </p:nvPr>
        </p:nvSpPr>
        <p:spPr>
          <a:xfrm>
            <a:off x="15334820"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
        <p:nvSpPr>
          <p:cNvPr id="108" name="Picture Placeholder 2"/>
          <p:cNvSpPr>
            <a:spLocks noGrp="1"/>
          </p:cNvSpPr>
          <p:nvPr>
            <p:ph type="pic" sz="quarter" idx="30"/>
          </p:nvPr>
        </p:nvSpPr>
        <p:spPr>
          <a:xfrm>
            <a:off x="18393199" y="8742944"/>
            <a:ext cx="2822817" cy="2822816"/>
          </a:xfrm>
          <a:solidFill>
            <a:schemeClr val="bg1"/>
          </a:solid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4148029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Our Clients Square">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8732136" y="4330881"/>
            <a:ext cx="3371445" cy="3371445"/>
          </a:xfrm>
          <a:noFill/>
        </p:spPr>
        <p:txBody>
          <a:bodyPr>
            <a:normAutofit/>
          </a:bodyPr>
          <a:lstStyle>
            <a:lvl1pPr marL="0" indent="0">
              <a:buNone/>
              <a:defRPr sz="2800">
                <a:latin typeface="Lato Light"/>
                <a:cs typeface="Lato Light"/>
              </a:defRPr>
            </a:lvl1pPr>
          </a:lstStyle>
          <a:p>
            <a:endParaRPr lang="en-US"/>
          </a:p>
        </p:txBody>
      </p:sp>
      <p:sp>
        <p:nvSpPr>
          <p:cNvPr id="29" name="Picture Placeholder 2"/>
          <p:cNvSpPr>
            <a:spLocks noGrp="1"/>
          </p:cNvSpPr>
          <p:nvPr>
            <p:ph type="pic" sz="quarter" idx="31"/>
          </p:nvPr>
        </p:nvSpPr>
        <p:spPr>
          <a:xfrm>
            <a:off x="12188827" y="4330881"/>
            <a:ext cx="3371445" cy="3371445"/>
          </a:xfrm>
          <a:noFill/>
        </p:spPr>
        <p:txBody>
          <a:bodyPr>
            <a:normAutofit/>
          </a:bodyPr>
          <a:lstStyle>
            <a:lvl1pPr marL="0" indent="0">
              <a:buNone/>
              <a:defRPr sz="2800">
                <a:latin typeface="Lato Light"/>
                <a:cs typeface="Lato Light"/>
              </a:defRPr>
            </a:lvl1pPr>
          </a:lstStyle>
          <a:p>
            <a:endParaRPr lang="en-US"/>
          </a:p>
        </p:txBody>
      </p:sp>
      <p:sp>
        <p:nvSpPr>
          <p:cNvPr id="30" name="Picture Placeholder 2"/>
          <p:cNvSpPr>
            <a:spLocks noGrp="1"/>
          </p:cNvSpPr>
          <p:nvPr>
            <p:ph type="pic" sz="quarter" idx="32"/>
          </p:nvPr>
        </p:nvSpPr>
        <p:spPr>
          <a:xfrm>
            <a:off x="8732136" y="7791289"/>
            <a:ext cx="3371445" cy="3371445"/>
          </a:xfrm>
          <a:noFill/>
        </p:spPr>
        <p:txBody>
          <a:bodyPr>
            <a:normAutofit/>
          </a:bodyPr>
          <a:lstStyle>
            <a:lvl1pPr marL="0" indent="0">
              <a:buNone/>
              <a:defRPr sz="2800">
                <a:latin typeface="Lato Light"/>
                <a:cs typeface="Lato Light"/>
              </a:defRPr>
            </a:lvl1pPr>
          </a:lstStyle>
          <a:p>
            <a:endParaRPr lang="en-US"/>
          </a:p>
        </p:txBody>
      </p:sp>
      <p:sp>
        <p:nvSpPr>
          <p:cNvPr id="31" name="Picture Placeholder 2"/>
          <p:cNvSpPr>
            <a:spLocks noGrp="1"/>
          </p:cNvSpPr>
          <p:nvPr>
            <p:ph type="pic" sz="quarter" idx="33"/>
          </p:nvPr>
        </p:nvSpPr>
        <p:spPr>
          <a:xfrm>
            <a:off x="12188827" y="7791289"/>
            <a:ext cx="3371445" cy="3371445"/>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3362355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hat our Clients are Saying">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2693787" y="3633056"/>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
        <p:nvSpPr>
          <p:cNvPr id="29" name="Picture Placeholder 2"/>
          <p:cNvSpPr>
            <a:spLocks noGrp="1"/>
          </p:cNvSpPr>
          <p:nvPr>
            <p:ph type="pic" sz="quarter" idx="31"/>
          </p:nvPr>
        </p:nvSpPr>
        <p:spPr>
          <a:xfrm>
            <a:off x="13020153" y="3633056"/>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
        <p:nvSpPr>
          <p:cNvPr id="30" name="Picture Placeholder 2"/>
          <p:cNvSpPr>
            <a:spLocks noGrp="1"/>
          </p:cNvSpPr>
          <p:nvPr>
            <p:ph type="pic" sz="quarter" idx="32"/>
          </p:nvPr>
        </p:nvSpPr>
        <p:spPr>
          <a:xfrm>
            <a:off x="2693787" y="7516765"/>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
        <p:nvSpPr>
          <p:cNvPr id="31" name="Picture Placeholder 2"/>
          <p:cNvSpPr>
            <a:spLocks noGrp="1"/>
          </p:cNvSpPr>
          <p:nvPr>
            <p:ph type="pic" sz="quarter" idx="33"/>
          </p:nvPr>
        </p:nvSpPr>
        <p:spPr>
          <a:xfrm>
            <a:off x="13020153" y="7516765"/>
            <a:ext cx="2221725" cy="2221724"/>
          </a:xfrm>
          <a:prstGeom prst="ellipse">
            <a:avLst/>
          </a:prstGeo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724508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Laptop 02">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3173578"/>
            <a:ext cx="24377650" cy="4945698"/>
          </a:xfrm>
          <a:noFill/>
        </p:spPr>
        <p:txBody>
          <a:bodyPr>
            <a:normAutofit/>
          </a:bodyPr>
          <a:lstStyle>
            <a:lvl1pPr marL="0" indent="0">
              <a:buNone/>
              <a:defRPr sz="21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194426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1541676"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1" name="Picture Placeholder 13"/>
          <p:cNvSpPr>
            <a:spLocks noGrp="1" noChangeAspect="1"/>
          </p:cNvSpPr>
          <p:nvPr>
            <p:ph type="pic" sz="quarter" idx="14"/>
          </p:nvPr>
        </p:nvSpPr>
        <p:spPr>
          <a:xfrm>
            <a:off x="7297949"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2" name="Picture Placeholder 13"/>
          <p:cNvSpPr>
            <a:spLocks noGrp="1" noChangeAspect="1"/>
          </p:cNvSpPr>
          <p:nvPr>
            <p:ph type="pic" sz="quarter" idx="15"/>
          </p:nvPr>
        </p:nvSpPr>
        <p:spPr>
          <a:xfrm>
            <a:off x="12954659"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16"/>
          </p:nvPr>
        </p:nvSpPr>
        <p:spPr>
          <a:xfrm>
            <a:off x="18601817" y="2984874"/>
            <a:ext cx="4114800" cy="41148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2357657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Bar Text Subtitle">
    <p:spTree>
      <p:nvGrpSpPr>
        <p:cNvPr id="1" name=""/>
        <p:cNvGrpSpPr/>
        <p:nvPr/>
      </p:nvGrpSpPr>
      <p:grpSpPr>
        <a:xfrm>
          <a:off x="0" y="0"/>
          <a:ext cx="0" cy="0"/>
          <a:chOff x="0" y="0"/>
          <a:chExt cx="0" cy="0"/>
        </a:xfrm>
      </p:grpSpPr>
      <p:sp>
        <p:nvSpPr>
          <p:cNvPr id="14" name="Picture Placeholder 9"/>
          <p:cNvSpPr>
            <a:spLocks noGrp="1"/>
          </p:cNvSpPr>
          <p:nvPr>
            <p:ph type="pic" sz="quarter" idx="11"/>
          </p:nvPr>
        </p:nvSpPr>
        <p:spPr>
          <a:xfrm>
            <a:off x="0" y="4"/>
            <a:ext cx="24377650" cy="9673915"/>
          </a:xfrm>
          <a:noFill/>
        </p:spPr>
        <p:txBody>
          <a:bodyPr>
            <a:normAutofit/>
          </a:bodyPr>
          <a:lstStyle>
            <a:lvl1pPr marL="0" indent="0">
              <a:buNone/>
              <a:defRPr sz="21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574553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iPhone 6 Mockup">
    <p:spTree>
      <p:nvGrpSpPr>
        <p:cNvPr id="1" name=""/>
        <p:cNvGrpSpPr/>
        <p:nvPr/>
      </p:nvGrpSpPr>
      <p:grpSpPr>
        <a:xfrm>
          <a:off x="0" y="0"/>
          <a:ext cx="0" cy="0"/>
          <a:chOff x="0" y="0"/>
          <a:chExt cx="0" cy="0"/>
        </a:xfrm>
      </p:grpSpPr>
      <p:sp>
        <p:nvSpPr>
          <p:cNvPr id="9" name="Picture Placeholder 17"/>
          <p:cNvSpPr>
            <a:spLocks noGrp="1"/>
          </p:cNvSpPr>
          <p:nvPr>
            <p:ph type="pic" sz="quarter" idx="14"/>
          </p:nvPr>
        </p:nvSpPr>
        <p:spPr>
          <a:xfrm>
            <a:off x="6964453" y="2909475"/>
            <a:ext cx="4106508" cy="7293622"/>
          </a:xfrm>
          <a:noFill/>
        </p:spPr>
        <p:txBody>
          <a:bodyPr rtlCol="0">
            <a:normAutofit/>
          </a:bodyPr>
          <a:lstStyle>
            <a:lvl1pPr marL="0" indent="0" algn="ctr">
              <a:buNone/>
              <a:defRPr sz="4400">
                <a:solidFill>
                  <a:schemeClr val="bg1">
                    <a:lumMod val="75000"/>
                  </a:schemeClr>
                </a:solidFill>
                <a:latin typeface="Lato Light"/>
                <a:cs typeface="Lato Light"/>
              </a:defRPr>
            </a:lvl1pPr>
          </a:lstStyle>
          <a:p>
            <a:pPr lvl="0"/>
            <a:endParaRPr lang="en-US" noProof="0"/>
          </a:p>
        </p:txBody>
      </p:sp>
      <p:sp>
        <p:nvSpPr>
          <p:cNvPr id="10" name="Picture Placeholder 17"/>
          <p:cNvSpPr>
            <a:spLocks noGrp="1"/>
          </p:cNvSpPr>
          <p:nvPr>
            <p:ph type="pic" sz="quarter" idx="15"/>
          </p:nvPr>
        </p:nvSpPr>
        <p:spPr>
          <a:xfrm>
            <a:off x="1841511" y="2909475"/>
            <a:ext cx="4106508" cy="7293622"/>
          </a:xfrm>
          <a:noFill/>
        </p:spPr>
        <p:txBody>
          <a:bodyPr rtlCol="0">
            <a:normAutofit/>
          </a:bodyPr>
          <a:lstStyle>
            <a:lvl1pPr marL="0" indent="0" algn="ctr">
              <a:buNone/>
              <a:defRPr sz="4400">
                <a:solidFill>
                  <a:schemeClr val="bg1">
                    <a:lumMod val="75000"/>
                  </a:schemeClr>
                </a:solidFill>
                <a:latin typeface="Lato Light"/>
                <a:cs typeface="Lato Light"/>
              </a:defRPr>
            </a:lvl1pPr>
          </a:lstStyle>
          <a:p>
            <a:pPr lvl="0"/>
            <a:endParaRPr lang="en-US" noProof="0"/>
          </a:p>
        </p:txBody>
      </p:sp>
    </p:spTree>
    <p:extLst>
      <p:ext uri="{BB962C8B-B14F-4D97-AF65-F5344CB8AC3E}">
        <p14:creationId xmlns:p14="http://schemas.microsoft.com/office/powerpoint/2010/main" val="25113016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2688700"/>
            <a:ext cx="8148684" cy="4235212"/>
          </a:xfrm>
          <a:noFill/>
        </p:spPr>
        <p:txBody>
          <a:bodyPr>
            <a:normAutofit/>
          </a:bodyPr>
          <a:lstStyle>
            <a:lvl1pPr marL="0" indent="0">
              <a:buNone/>
              <a:defRPr sz="2800">
                <a:latin typeface="Lato Light"/>
                <a:cs typeface="Lato Light"/>
              </a:defRPr>
            </a:lvl1pPr>
          </a:lstStyle>
          <a:p>
            <a:endParaRPr lang="en-US"/>
          </a:p>
        </p:txBody>
      </p:sp>
      <p:sp>
        <p:nvSpPr>
          <p:cNvPr id="7" name="Picture Placeholder 2"/>
          <p:cNvSpPr>
            <a:spLocks noGrp="1"/>
          </p:cNvSpPr>
          <p:nvPr>
            <p:ph type="pic" sz="quarter" idx="12"/>
          </p:nvPr>
        </p:nvSpPr>
        <p:spPr>
          <a:xfrm>
            <a:off x="13432976" y="7361362"/>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718196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858054"/>
            <a:ext cx="8148684" cy="4235212"/>
          </a:xfrm>
          <a:noFill/>
        </p:spPr>
        <p:txBody>
          <a:bodyPr>
            <a:normAutofit/>
          </a:bodyPr>
          <a:lstStyle>
            <a:lvl1pPr marL="0" indent="0">
              <a:buNone/>
              <a:defRPr sz="2800">
                <a:latin typeface="Lato Light"/>
                <a:cs typeface="Lato Light"/>
              </a:defRPr>
            </a:lvl1pPr>
          </a:lstStyle>
          <a:p>
            <a:endParaRPr lang="en-US"/>
          </a:p>
        </p:txBody>
      </p:sp>
      <p:sp>
        <p:nvSpPr>
          <p:cNvPr id="7" name="Picture Placeholder 2"/>
          <p:cNvSpPr>
            <a:spLocks noGrp="1"/>
          </p:cNvSpPr>
          <p:nvPr>
            <p:ph type="pic" sz="quarter" idx="12"/>
          </p:nvPr>
        </p:nvSpPr>
        <p:spPr>
          <a:xfrm>
            <a:off x="13290042" y="6148403"/>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887793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469683" y="5415879"/>
            <a:ext cx="8148684" cy="4235212"/>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2929538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Website Mockup">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047197" y="2491114"/>
            <a:ext cx="4500308" cy="7993056"/>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8059059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Picture Placeholder 13"/>
          <p:cNvSpPr>
            <a:spLocks noGrp="1"/>
          </p:cNvSpPr>
          <p:nvPr>
            <p:ph type="pic" sz="quarter" idx="11"/>
          </p:nvPr>
        </p:nvSpPr>
        <p:spPr>
          <a:xfrm>
            <a:off x="0" y="2960147"/>
            <a:ext cx="24377650" cy="3657600"/>
          </a:xfrm>
          <a:prstGeom prst="rect">
            <a:avLst/>
          </a:prstGeom>
        </p:spPr>
        <p:txBody>
          <a:bodyPr>
            <a:normAutofit/>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sz="2800">
                <a:latin typeface="Lato Light"/>
                <a:cs typeface="Lato Light"/>
              </a:defRPr>
            </a:lvl1pPr>
          </a:lstStyle>
          <a:p>
            <a:endParaRPr lang="en-US"/>
          </a:p>
        </p:txBody>
      </p:sp>
    </p:spTree>
    <p:extLst>
      <p:ext uri="{BB962C8B-B14F-4D97-AF65-F5344CB8AC3E}">
        <p14:creationId xmlns:p14="http://schemas.microsoft.com/office/powerpoint/2010/main" val="34799280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Rectangle 2"/>
          <p:cNvSpPr/>
          <p:nvPr userDrawn="1"/>
        </p:nvSpPr>
        <p:spPr>
          <a:xfrm>
            <a:off x="0" y="0"/>
            <a:ext cx="24377650" cy="13716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4" name="Picture Placeholder 13"/>
          <p:cNvSpPr>
            <a:spLocks noGrp="1"/>
          </p:cNvSpPr>
          <p:nvPr>
            <p:ph type="pic" sz="quarter" idx="13"/>
          </p:nvPr>
        </p:nvSpPr>
        <p:spPr>
          <a:xfrm>
            <a:off x="1" y="0"/>
            <a:ext cx="24423368"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6840600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2043001" y="3152551"/>
            <a:ext cx="4821842" cy="3657600"/>
          </a:xfrm>
        </p:spPr>
        <p:txBody>
          <a:bodyPr>
            <a:normAutofit/>
          </a:bodyPr>
          <a:lstStyle>
            <a:lvl1pPr marL="0" indent="0">
              <a:buNone/>
              <a:defRPr sz="3200">
                <a:solidFill>
                  <a:schemeClr val="tx1"/>
                </a:solidFill>
              </a:defRPr>
            </a:lvl1pPr>
          </a:lstStyle>
          <a:p>
            <a:endParaRPr lang="en-US"/>
          </a:p>
        </p:txBody>
      </p:sp>
      <p:sp>
        <p:nvSpPr>
          <p:cNvPr id="13" name="Picture Placeholder 2"/>
          <p:cNvSpPr>
            <a:spLocks noGrp="1"/>
          </p:cNvSpPr>
          <p:nvPr>
            <p:ph type="pic" sz="quarter" idx="14"/>
          </p:nvPr>
        </p:nvSpPr>
        <p:spPr>
          <a:xfrm>
            <a:off x="7240967" y="3152551"/>
            <a:ext cx="4821842" cy="3657600"/>
          </a:xfrm>
        </p:spPr>
        <p:txBody>
          <a:bodyPr>
            <a:normAutofit/>
          </a:bodyPr>
          <a:lstStyle>
            <a:lvl1pPr marL="0" indent="0">
              <a:buNone/>
              <a:defRPr sz="3200">
                <a:solidFill>
                  <a:schemeClr val="tx1"/>
                </a:solidFill>
              </a:defRPr>
            </a:lvl1pPr>
          </a:lstStyle>
          <a:p>
            <a:endParaRPr lang="en-US"/>
          </a:p>
        </p:txBody>
      </p:sp>
      <p:sp>
        <p:nvSpPr>
          <p:cNvPr id="14" name="Picture Placeholder 2"/>
          <p:cNvSpPr>
            <a:spLocks noGrp="1"/>
          </p:cNvSpPr>
          <p:nvPr>
            <p:ph type="pic" sz="quarter" idx="15"/>
          </p:nvPr>
        </p:nvSpPr>
        <p:spPr>
          <a:xfrm>
            <a:off x="12446063" y="3152551"/>
            <a:ext cx="4821842" cy="3657600"/>
          </a:xfrm>
        </p:spPr>
        <p:txBody>
          <a:bodyPr>
            <a:normAutofit/>
          </a:bodyPr>
          <a:lstStyle>
            <a:lvl1pPr marL="0" indent="0">
              <a:buNone/>
              <a:defRPr sz="3200">
                <a:solidFill>
                  <a:schemeClr val="tx1"/>
                </a:solidFill>
              </a:defRPr>
            </a:lvl1pPr>
          </a:lstStyle>
          <a:p>
            <a:endParaRPr lang="en-US"/>
          </a:p>
        </p:txBody>
      </p:sp>
      <p:sp>
        <p:nvSpPr>
          <p:cNvPr id="15" name="Picture Placeholder 2"/>
          <p:cNvSpPr>
            <a:spLocks noGrp="1"/>
          </p:cNvSpPr>
          <p:nvPr>
            <p:ph type="pic" sz="quarter" idx="16"/>
          </p:nvPr>
        </p:nvSpPr>
        <p:spPr>
          <a:xfrm>
            <a:off x="17644029" y="3152551"/>
            <a:ext cx="4821842" cy="3657600"/>
          </a:xfrm>
        </p:spPr>
        <p:txBody>
          <a:bodyPr>
            <a:normAutofit/>
          </a:bodyPr>
          <a:lstStyle>
            <a:lvl1pPr marL="0" indent="0">
              <a:buNone/>
              <a:defRPr sz="3200">
                <a:solidFill>
                  <a:schemeClr val="tx1"/>
                </a:solidFill>
              </a:defRPr>
            </a:lvl1pPr>
          </a:lstStyle>
          <a:p>
            <a:endParaRPr lang="en-US"/>
          </a:p>
        </p:txBody>
      </p:sp>
    </p:spTree>
    <p:extLst>
      <p:ext uri="{BB962C8B-B14F-4D97-AF65-F5344CB8AC3E}">
        <p14:creationId xmlns:p14="http://schemas.microsoft.com/office/powerpoint/2010/main" val="21410613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14" name="Picture Placeholder 12"/>
          <p:cNvSpPr>
            <a:spLocks noGrp="1"/>
          </p:cNvSpPr>
          <p:nvPr>
            <p:ph type="pic" sz="quarter" idx="11"/>
          </p:nvPr>
        </p:nvSpPr>
        <p:spPr>
          <a:xfrm>
            <a:off x="13972255" y="3375040"/>
            <a:ext cx="4293721" cy="7158229"/>
          </a:xfrm>
          <a:prstGeom prst="rect">
            <a:avLst/>
          </a:prstGeom>
        </p:spPr>
        <p:txBody>
          <a:bodyPr>
            <a:normAutofit/>
          </a:bodyPr>
          <a:lstStyle>
            <a:lvl1pPr>
              <a:defRPr sz="2800"/>
            </a:lvl1pPr>
          </a:lstStyle>
          <a:p>
            <a:endParaRPr lang="en-US"/>
          </a:p>
        </p:txBody>
      </p:sp>
      <p:sp>
        <p:nvSpPr>
          <p:cNvPr id="17" name="Picture Placeholder 12"/>
          <p:cNvSpPr>
            <a:spLocks noGrp="1"/>
          </p:cNvSpPr>
          <p:nvPr>
            <p:ph type="pic" sz="quarter" idx="14"/>
          </p:nvPr>
        </p:nvSpPr>
        <p:spPr>
          <a:xfrm>
            <a:off x="9493862" y="3375040"/>
            <a:ext cx="4293721" cy="7158229"/>
          </a:xfrm>
          <a:prstGeom prst="rect">
            <a:avLst/>
          </a:prstGeom>
        </p:spPr>
        <p:txBody>
          <a:bodyPr>
            <a:normAutofit/>
          </a:bodyPr>
          <a:lstStyle>
            <a:lvl1pPr>
              <a:defRPr sz="2800"/>
            </a:lvl1pPr>
          </a:lstStyle>
          <a:p>
            <a:endParaRPr lang="en-US"/>
          </a:p>
        </p:txBody>
      </p:sp>
      <p:sp>
        <p:nvSpPr>
          <p:cNvPr id="19" name="Picture Placeholder 12"/>
          <p:cNvSpPr>
            <a:spLocks noGrp="1"/>
          </p:cNvSpPr>
          <p:nvPr>
            <p:ph type="pic" sz="quarter" idx="16"/>
          </p:nvPr>
        </p:nvSpPr>
        <p:spPr>
          <a:xfrm>
            <a:off x="18450649" y="3375040"/>
            <a:ext cx="4293721" cy="7158229"/>
          </a:xfrm>
          <a:prstGeom prst="rect">
            <a:avLst/>
          </a:prstGeom>
        </p:spPr>
        <p:txBody>
          <a:bodyPr>
            <a:normAutofit/>
          </a:bodyPr>
          <a:lstStyle>
            <a:lvl1pPr>
              <a:defRPr sz="2800"/>
            </a:lvl1pPr>
          </a:lstStyle>
          <a:p>
            <a:endParaRPr lang="en-US"/>
          </a:p>
        </p:txBody>
      </p:sp>
    </p:spTree>
    <p:extLst>
      <p:ext uri="{BB962C8B-B14F-4D97-AF65-F5344CB8AC3E}">
        <p14:creationId xmlns:p14="http://schemas.microsoft.com/office/powerpoint/2010/main" val="4122138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2296923"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18" name="Picture Placeholder 13"/>
          <p:cNvSpPr>
            <a:spLocks noGrp="1" noChangeAspect="1"/>
          </p:cNvSpPr>
          <p:nvPr>
            <p:ph type="pic" sz="quarter" idx="14"/>
          </p:nvPr>
        </p:nvSpPr>
        <p:spPr>
          <a:xfrm>
            <a:off x="8087229"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1" name="Picture Placeholder 13"/>
          <p:cNvSpPr>
            <a:spLocks noGrp="1" noChangeAspect="1"/>
          </p:cNvSpPr>
          <p:nvPr>
            <p:ph type="pic" sz="quarter" idx="15"/>
          </p:nvPr>
        </p:nvSpPr>
        <p:spPr>
          <a:xfrm>
            <a:off x="13742307"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2" name="Picture Placeholder 13"/>
          <p:cNvSpPr>
            <a:spLocks noGrp="1" noChangeAspect="1"/>
          </p:cNvSpPr>
          <p:nvPr>
            <p:ph type="pic" sz="quarter" idx="16"/>
          </p:nvPr>
        </p:nvSpPr>
        <p:spPr>
          <a:xfrm>
            <a:off x="19371496" y="2527999"/>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7" name="Picture Placeholder 13"/>
          <p:cNvSpPr>
            <a:spLocks noGrp="1" noChangeAspect="1"/>
          </p:cNvSpPr>
          <p:nvPr>
            <p:ph type="pic" sz="quarter" idx="17"/>
          </p:nvPr>
        </p:nvSpPr>
        <p:spPr>
          <a:xfrm>
            <a:off x="2296923"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8" name="Picture Placeholder 13"/>
          <p:cNvSpPr>
            <a:spLocks noGrp="1" noChangeAspect="1"/>
          </p:cNvSpPr>
          <p:nvPr>
            <p:ph type="pic" sz="quarter" idx="18"/>
          </p:nvPr>
        </p:nvSpPr>
        <p:spPr>
          <a:xfrm>
            <a:off x="8087229"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29" name="Picture Placeholder 13"/>
          <p:cNvSpPr>
            <a:spLocks noGrp="1" noChangeAspect="1"/>
          </p:cNvSpPr>
          <p:nvPr>
            <p:ph type="pic" sz="quarter" idx="19"/>
          </p:nvPr>
        </p:nvSpPr>
        <p:spPr>
          <a:xfrm>
            <a:off x="13742307"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
        <p:nvSpPr>
          <p:cNvPr id="30" name="Picture Placeholder 13"/>
          <p:cNvSpPr>
            <a:spLocks noGrp="1" noChangeAspect="1"/>
          </p:cNvSpPr>
          <p:nvPr>
            <p:ph type="pic" sz="quarter" idx="20"/>
          </p:nvPr>
        </p:nvSpPr>
        <p:spPr>
          <a:xfrm>
            <a:off x="19371496" y="7568587"/>
            <a:ext cx="2743200" cy="2743200"/>
          </a:xfrm>
          <a:prstGeom prst="ellipse">
            <a:avLst/>
          </a:prstGeom>
          <a:effectLst/>
        </p:spPr>
        <p:txBody>
          <a:bodyPr>
            <a:normAutofit/>
          </a:bodyPr>
          <a:lstStyle>
            <a:lvl1pPr marL="0" indent="0">
              <a:buNone/>
              <a:defRPr sz="25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5928996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14" name="Picture Placeholder 12"/>
          <p:cNvSpPr>
            <a:spLocks noGrp="1"/>
          </p:cNvSpPr>
          <p:nvPr>
            <p:ph type="pic" sz="quarter" idx="11"/>
          </p:nvPr>
        </p:nvSpPr>
        <p:spPr>
          <a:xfrm>
            <a:off x="6717908" y="2548658"/>
            <a:ext cx="5443323" cy="4855291"/>
          </a:xfrm>
          <a:prstGeom prst="rect">
            <a:avLst/>
          </a:prstGeom>
        </p:spPr>
        <p:txBody>
          <a:bodyPr>
            <a:normAutofit/>
          </a:bodyPr>
          <a:lstStyle>
            <a:lvl1pPr>
              <a:defRPr sz="2800"/>
            </a:lvl1pPr>
          </a:lstStyle>
          <a:p>
            <a:endParaRPr lang="en-US"/>
          </a:p>
        </p:txBody>
      </p:sp>
      <p:sp>
        <p:nvSpPr>
          <p:cNvPr id="16" name="Picture Placeholder 12"/>
          <p:cNvSpPr>
            <a:spLocks noGrp="1"/>
          </p:cNvSpPr>
          <p:nvPr>
            <p:ph type="pic" sz="quarter" idx="13"/>
          </p:nvPr>
        </p:nvSpPr>
        <p:spPr>
          <a:xfrm>
            <a:off x="17673694" y="2548658"/>
            <a:ext cx="5443323" cy="4855291"/>
          </a:xfrm>
          <a:prstGeom prst="rect">
            <a:avLst/>
          </a:prstGeom>
        </p:spPr>
        <p:txBody>
          <a:bodyPr>
            <a:normAutofit/>
          </a:bodyPr>
          <a:lstStyle>
            <a:lvl1pPr>
              <a:defRPr sz="2800"/>
            </a:lvl1pPr>
          </a:lstStyle>
          <a:p>
            <a:endParaRPr lang="en-US"/>
          </a:p>
        </p:txBody>
      </p:sp>
      <p:sp>
        <p:nvSpPr>
          <p:cNvPr id="17" name="Picture Placeholder 12"/>
          <p:cNvSpPr>
            <a:spLocks noGrp="1"/>
          </p:cNvSpPr>
          <p:nvPr>
            <p:ph type="pic" sz="quarter" idx="14"/>
          </p:nvPr>
        </p:nvSpPr>
        <p:spPr>
          <a:xfrm>
            <a:off x="1272194" y="7438612"/>
            <a:ext cx="5443323" cy="4855291"/>
          </a:xfrm>
          <a:prstGeom prst="rect">
            <a:avLst/>
          </a:prstGeom>
        </p:spPr>
        <p:txBody>
          <a:bodyPr>
            <a:normAutofit/>
          </a:bodyPr>
          <a:lstStyle>
            <a:lvl1pPr>
              <a:defRPr sz="2800"/>
            </a:lvl1pPr>
          </a:lstStyle>
          <a:p>
            <a:endParaRPr lang="en-US"/>
          </a:p>
        </p:txBody>
      </p:sp>
      <p:sp>
        <p:nvSpPr>
          <p:cNvPr id="19" name="Picture Placeholder 12"/>
          <p:cNvSpPr>
            <a:spLocks noGrp="1"/>
          </p:cNvSpPr>
          <p:nvPr>
            <p:ph type="pic" sz="quarter" idx="16"/>
          </p:nvPr>
        </p:nvSpPr>
        <p:spPr>
          <a:xfrm>
            <a:off x="12194401" y="7438612"/>
            <a:ext cx="5443323" cy="4855291"/>
          </a:xfrm>
          <a:prstGeom prst="rect">
            <a:avLst/>
          </a:prstGeom>
        </p:spPr>
        <p:txBody>
          <a:bodyPr>
            <a:normAutofit/>
          </a:bodyPr>
          <a:lstStyle>
            <a:lvl1pPr>
              <a:defRPr sz="2800"/>
            </a:lvl1pPr>
          </a:lstStyle>
          <a:p>
            <a:endParaRPr lang="en-US"/>
          </a:p>
        </p:txBody>
      </p:sp>
    </p:spTree>
    <p:extLst>
      <p:ext uri="{BB962C8B-B14F-4D97-AF65-F5344CB8AC3E}">
        <p14:creationId xmlns:p14="http://schemas.microsoft.com/office/powerpoint/2010/main" val="3660859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_Big Image Placeholder">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1748622" y="3048000"/>
            <a:ext cx="6710296" cy="8071556"/>
          </a:xfrm>
        </p:spPr>
        <p:txBody>
          <a:bodyPr rtlCol="0">
            <a:normAutofit/>
          </a:bodyPr>
          <a:lstStyle>
            <a:lvl1pPr marL="0" indent="0">
              <a:buNone/>
              <a:defRPr sz="2000">
                <a:latin typeface="Calibri Light"/>
                <a:cs typeface="Calibri Light"/>
              </a:defRPr>
            </a:lvl1pPr>
          </a:lstStyle>
          <a:p>
            <a:pPr lvl="0"/>
            <a:endParaRPr lang="en-US" noProof="0"/>
          </a:p>
        </p:txBody>
      </p:sp>
      <p:sp>
        <p:nvSpPr>
          <p:cNvPr id="12" name="Picture Placeholder 2"/>
          <p:cNvSpPr>
            <a:spLocks noGrp="1"/>
          </p:cNvSpPr>
          <p:nvPr>
            <p:ph type="pic" sz="quarter" idx="14"/>
          </p:nvPr>
        </p:nvSpPr>
        <p:spPr>
          <a:xfrm>
            <a:off x="8933425" y="3048000"/>
            <a:ext cx="6710296" cy="8071556"/>
          </a:xfrm>
        </p:spPr>
        <p:txBody>
          <a:bodyPr rtlCol="0">
            <a:normAutofit/>
          </a:bodyPr>
          <a:lstStyle>
            <a:lvl1pPr marL="0" indent="0">
              <a:buNone/>
              <a:defRPr sz="2000">
                <a:latin typeface="Calibri Light"/>
                <a:cs typeface="Calibri Light"/>
              </a:defRPr>
            </a:lvl1pPr>
          </a:lstStyle>
          <a:p>
            <a:pPr lvl="0"/>
            <a:endParaRPr lang="en-US" noProof="0"/>
          </a:p>
        </p:txBody>
      </p:sp>
      <p:sp>
        <p:nvSpPr>
          <p:cNvPr id="13" name="Picture Placeholder 2"/>
          <p:cNvSpPr>
            <a:spLocks noGrp="1"/>
          </p:cNvSpPr>
          <p:nvPr>
            <p:ph type="pic" sz="quarter" idx="15"/>
          </p:nvPr>
        </p:nvSpPr>
        <p:spPr>
          <a:xfrm>
            <a:off x="16115233" y="3048000"/>
            <a:ext cx="6710296" cy="8071556"/>
          </a:xfrm>
        </p:spPr>
        <p:txBody>
          <a:bodyPr rtlCol="0">
            <a:normAutofit/>
          </a:bodyPr>
          <a:lstStyle>
            <a:lvl1pPr marL="0" indent="0">
              <a:buNone/>
              <a:defRPr sz="2000">
                <a:latin typeface="Calibri Light"/>
                <a:cs typeface="Calibri Light"/>
              </a:defRPr>
            </a:lvl1pPr>
          </a:lstStyle>
          <a:p>
            <a:pPr lvl="0"/>
            <a:endParaRPr lang="en-US" noProof="0"/>
          </a:p>
        </p:txBody>
      </p:sp>
    </p:spTree>
    <p:extLst>
      <p:ext uri="{BB962C8B-B14F-4D97-AF65-F5344CB8AC3E}">
        <p14:creationId xmlns:p14="http://schemas.microsoft.com/office/powerpoint/2010/main" val="14094387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ntent slide | two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8E63B-2DF6-46FC-85E4-26105C11EA46}"/>
              </a:ext>
            </a:extLst>
          </p:cNvPr>
          <p:cNvSpPr>
            <a:spLocks noGrp="1"/>
          </p:cNvSpPr>
          <p:nvPr>
            <p:ph type="title"/>
          </p:nvPr>
        </p:nvSpPr>
        <p:spPr>
          <a:xfrm>
            <a:off x="1675964" y="730259"/>
            <a:ext cx="21025723" cy="1081916"/>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485EE8-EBD7-4092-8491-67D0E17706DF}"/>
              </a:ext>
            </a:extLst>
          </p:cNvPr>
          <p:cNvSpPr>
            <a:spLocks noGrp="1"/>
          </p:cNvSpPr>
          <p:nvPr>
            <p:ph idx="1"/>
          </p:nvPr>
        </p:nvSpPr>
        <p:spPr>
          <a:xfrm>
            <a:off x="1675966" y="2360816"/>
            <a:ext cx="10227861" cy="7797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57AC9587-965A-427E-8594-0975ACF983C2}"/>
              </a:ext>
            </a:extLst>
          </p:cNvPr>
          <p:cNvSpPr>
            <a:spLocks noGrp="1"/>
          </p:cNvSpPr>
          <p:nvPr>
            <p:ph idx="10"/>
          </p:nvPr>
        </p:nvSpPr>
        <p:spPr>
          <a:xfrm>
            <a:off x="12473827" y="2360816"/>
            <a:ext cx="10227861" cy="7797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198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7C1A3-B13C-42D4-BABD-21354D9B3E3B}"/>
              </a:ext>
            </a:extLst>
          </p:cNvPr>
          <p:cNvSpPr>
            <a:spLocks noGrp="1"/>
          </p:cNvSpPr>
          <p:nvPr>
            <p:ph type="title"/>
          </p:nvPr>
        </p:nvSpPr>
        <p:spPr>
          <a:xfrm>
            <a:off x="1675964" y="730259"/>
            <a:ext cx="21025723" cy="1131792"/>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93A0E4-DC94-4A35-B729-5AA1B2817A26}"/>
              </a:ext>
            </a:extLst>
          </p:cNvPr>
          <p:cNvSpPr>
            <a:spLocks noGrp="1"/>
          </p:cNvSpPr>
          <p:nvPr>
            <p:ph idx="1"/>
          </p:nvPr>
        </p:nvSpPr>
        <p:spPr>
          <a:xfrm>
            <a:off x="1675964" y="2593571"/>
            <a:ext cx="21025723" cy="8744989"/>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2814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95B32C8-577C-4685-9242-50714EFBFEC4}"/>
              </a:ext>
            </a:extLst>
          </p:cNvPr>
          <p:cNvSpPr>
            <a:spLocks noGrp="1"/>
          </p:cNvSpPr>
          <p:nvPr>
            <p:ph type="title" hasCustomPrompt="1"/>
          </p:nvPr>
        </p:nvSpPr>
        <p:spPr>
          <a:xfrm>
            <a:off x="913451" y="730259"/>
            <a:ext cx="20946211" cy="1131792"/>
          </a:xfrm>
          <a:prstGeom prst="rect">
            <a:avLst/>
          </a:prstGeom>
        </p:spPr>
        <p:txBody>
          <a:bodyPr vert="horz" lIns="182843" tIns="91422" rIns="182843" bIns="91422" rtlCol="0" anchor="t">
            <a:normAutofit/>
          </a:bodyPr>
          <a:lstStyle>
            <a:lvl1pPr>
              <a:defRPr sz="5500" baseline="0"/>
            </a:lvl1pPr>
          </a:lstStyle>
          <a:p>
            <a:r>
              <a:rPr lang="en-US"/>
              <a:t>Click to edit Title</a:t>
            </a:r>
          </a:p>
        </p:txBody>
      </p:sp>
      <p:sp>
        <p:nvSpPr>
          <p:cNvPr id="4" name="Text Placeholder 2">
            <a:extLst>
              <a:ext uri="{FF2B5EF4-FFF2-40B4-BE49-F238E27FC236}">
                <a16:creationId xmlns:a16="http://schemas.microsoft.com/office/drawing/2014/main" id="{6F36347C-6BA3-4D48-B48C-FF1D631A9375}"/>
              </a:ext>
            </a:extLst>
          </p:cNvPr>
          <p:cNvSpPr>
            <a:spLocks noGrp="1"/>
          </p:cNvSpPr>
          <p:nvPr>
            <p:ph idx="1" hasCustomPrompt="1"/>
          </p:nvPr>
        </p:nvSpPr>
        <p:spPr>
          <a:xfrm>
            <a:off x="913448" y="3024554"/>
            <a:ext cx="10200029"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Tree>
    <p:extLst>
      <p:ext uri="{BB962C8B-B14F-4D97-AF65-F5344CB8AC3E}">
        <p14:creationId xmlns:p14="http://schemas.microsoft.com/office/powerpoint/2010/main" val="7363194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Full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7A6551-7DCD-A84E-AE56-50FE5D2BE4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786"/>
            <a:ext cx="24377642" cy="13712424"/>
          </a:xfrm>
          <a:prstGeom prst="rect">
            <a:avLst/>
          </a:prstGeom>
        </p:spPr>
      </p:pic>
      <p:sp>
        <p:nvSpPr>
          <p:cNvPr id="7" name="Title Placeholder 1">
            <a:extLst>
              <a:ext uri="{FF2B5EF4-FFF2-40B4-BE49-F238E27FC236}">
                <a16:creationId xmlns:a16="http://schemas.microsoft.com/office/drawing/2014/main" id="{DB996AFD-D3CA-1840-AA78-E47F45C0F736}"/>
              </a:ext>
            </a:extLst>
          </p:cNvPr>
          <p:cNvSpPr>
            <a:spLocks noGrp="1"/>
          </p:cNvSpPr>
          <p:nvPr>
            <p:ph type="title" hasCustomPrompt="1"/>
          </p:nvPr>
        </p:nvSpPr>
        <p:spPr>
          <a:xfrm>
            <a:off x="0" y="5921493"/>
            <a:ext cx="24377650" cy="1318829"/>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3" name="Picture 2">
            <a:extLst>
              <a:ext uri="{FF2B5EF4-FFF2-40B4-BE49-F238E27FC236}">
                <a16:creationId xmlns:a16="http://schemas.microsoft.com/office/drawing/2014/main" id="{387B70FE-0960-B7AD-FBD2-142A80E65AA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276463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Full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34A2E-FEBF-6B76-89E8-CDC873B8AF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1786"/>
            <a:ext cx="24377640" cy="13712422"/>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2448832" y="6128687"/>
            <a:ext cx="19516646" cy="1131792"/>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5" name="Picture 4">
            <a:extLst>
              <a:ext uri="{FF2B5EF4-FFF2-40B4-BE49-F238E27FC236}">
                <a16:creationId xmlns:a16="http://schemas.microsoft.com/office/drawing/2014/main" id="{2814EF23-85FA-70BA-6DBB-C968DF26799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12187595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Full Image">
    <p:spTree>
      <p:nvGrpSpPr>
        <p:cNvPr id="1" name=""/>
        <p:cNvGrpSpPr/>
        <p:nvPr/>
      </p:nvGrpSpPr>
      <p:grpSpPr>
        <a:xfrm>
          <a:off x="0" y="0"/>
          <a:ext cx="0" cy="0"/>
          <a:chOff x="0" y="0"/>
          <a:chExt cx="0" cy="0"/>
        </a:xfrm>
      </p:grpSpPr>
      <p:pic>
        <p:nvPicPr>
          <p:cNvPr id="6" name="Picture 5" descr="A picture containing cloud, sky, gear, screenshot&#10;&#10;Description automatically generated">
            <a:extLst>
              <a:ext uri="{FF2B5EF4-FFF2-40B4-BE49-F238E27FC236}">
                <a16:creationId xmlns:a16="http://schemas.microsoft.com/office/drawing/2014/main" id="{F39130E2-B881-E44D-019B-3B72BD974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2468710" y="5989539"/>
            <a:ext cx="19496768" cy="1131792"/>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3" name="Picture 2">
            <a:extLst>
              <a:ext uri="{FF2B5EF4-FFF2-40B4-BE49-F238E27FC236}">
                <a16:creationId xmlns:a16="http://schemas.microsoft.com/office/drawing/2014/main" id="{B74CB3C2-BB7C-3179-ED1B-502E8F3A1D5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6349868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5_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616440-EC91-AB43-9EF8-193BE819F08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34078" b="34078"/>
          <a:stretch/>
        </p:blipFill>
        <p:spPr>
          <a:xfrm>
            <a:off x="0" y="16625"/>
            <a:ext cx="24386062" cy="5158154"/>
          </a:xfrm>
          <a:prstGeom prst="rect">
            <a:avLst/>
          </a:prstGeom>
        </p:spPr>
      </p:pic>
      <p:sp>
        <p:nvSpPr>
          <p:cNvPr id="9" name="Rectangle 16">
            <a:extLst>
              <a:ext uri="{FF2B5EF4-FFF2-40B4-BE49-F238E27FC236}">
                <a16:creationId xmlns:a16="http://schemas.microsoft.com/office/drawing/2014/main" id="{5680A0CD-FF4F-844A-AFDF-68609E031590}"/>
              </a:ext>
            </a:extLst>
          </p:cNvPr>
          <p:cNvSpPr/>
          <p:nvPr userDrawn="1"/>
        </p:nvSpPr>
        <p:spPr>
          <a:xfrm>
            <a:off x="-28455" y="-4477"/>
            <a:ext cx="11120620" cy="5163573"/>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 name="connsiteX0" fmla="*/ 26654 w 11075336"/>
              <a:gd name="connsiteY0" fmla="*/ 0 h 5163573"/>
              <a:gd name="connsiteX1" fmla="*/ 7874259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26654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0 w 11100934"/>
              <a:gd name="connsiteY0" fmla="*/ 0 h 5253514"/>
              <a:gd name="connsiteX1" fmla="*/ 7877464 w 11100934"/>
              <a:gd name="connsiteY1" fmla="*/ 99910 h 5253514"/>
              <a:gd name="connsiteX2" fmla="*/ 11100934 w 11100934"/>
              <a:gd name="connsiteY2" fmla="*/ 5249049 h 5253514"/>
              <a:gd name="connsiteX3" fmla="*/ 25598 w 11100934"/>
              <a:gd name="connsiteY3" fmla="*/ 5253514 h 5253514"/>
              <a:gd name="connsiteX4" fmla="*/ 0 w 11100934"/>
              <a:gd name="connsiteY4" fmla="*/ 0 h 5253514"/>
              <a:gd name="connsiteX0" fmla="*/ 34119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34119 w 11075336"/>
              <a:gd name="connsiteY4" fmla="*/ 0 h 5163573"/>
              <a:gd name="connsiteX0" fmla="*/ 0 w 11123327"/>
              <a:gd name="connsiteY0" fmla="*/ 0 h 5246019"/>
              <a:gd name="connsiteX1" fmla="*/ 7899857 w 11123327"/>
              <a:gd name="connsiteY1" fmla="*/ 92415 h 5246019"/>
              <a:gd name="connsiteX2" fmla="*/ 11123327 w 11123327"/>
              <a:gd name="connsiteY2" fmla="*/ 5241554 h 5246019"/>
              <a:gd name="connsiteX3" fmla="*/ 47991 w 11123327"/>
              <a:gd name="connsiteY3" fmla="*/ 5246019 h 5246019"/>
              <a:gd name="connsiteX4" fmla="*/ 0 w 11123327"/>
              <a:gd name="connsiteY4" fmla="*/ 0 h 5246019"/>
              <a:gd name="connsiteX0" fmla="*/ 11726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11726 w 11075336"/>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5336" h="5163573">
                <a:moveTo>
                  <a:pt x="11726" y="0"/>
                </a:moveTo>
                <a:lnTo>
                  <a:pt x="7851866" y="9969"/>
                </a:lnTo>
                <a:lnTo>
                  <a:pt x="11075336" y="5159108"/>
                </a:lnTo>
                <a:lnTo>
                  <a:pt x="0" y="5163573"/>
                </a:lnTo>
                <a:cubicBezTo>
                  <a:pt x="3909" y="3442382"/>
                  <a:pt x="7817" y="1721191"/>
                  <a:pt x="11726" y="0"/>
                </a:cubicBezTo>
                <a:close/>
              </a:path>
            </a:pathLst>
          </a:custGeom>
          <a:solidFill>
            <a:srgbClr val="0036D3">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4F15D3C-AB43-A74C-8E9D-DB866D129CA8}"/>
              </a:ext>
            </a:extLst>
          </p:cNvPr>
          <p:cNvCxnSpPr>
            <a:cxnSpLocks/>
          </p:cNvCxnSpPr>
          <p:nvPr userDrawn="1"/>
        </p:nvCxnSpPr>
        <p:spPr>
          <a:xfrm>
            <a:off x="7687979" y="-298795"/>
            <a:ext cx="3567454" cy="575194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A37DAB03-7BE6-D242-8795-B3217F3E497C}"/>
              </a:ext>
            </a:extLst>
          </p:cNvPr>
          <p:cNvSpPr>
            <a:spLocks noGrp="1"/>
          </p:cNvSpPr>
          <p:nvPr>
            <p:ph idx="10" hasCustomPrompt="1"/>
          </p:nvPr>
        </p:nvSpPr>
        <p:spPr>
          <a:xfrm>
            <a:off x="10706793" y="5888413"/>
            <a:ext cx="12717194" cy="612637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14" name="Title Placeholder 1">
            <a:extLst>
              <a:ext uri="{FF2B5EF4-FFF2-40B4-BE49-F238E27FC236}">
                <a16:creationId xmlns:a16="http://schemas.microsoft.com/office/drawing/2014/main" id="{F673D050-B856-8D42-93A6-0F9A0C8DF71C}"/>
              </a:ext>
            </a:extLst>
          </p:cNvPr>
          <p:cNvSpPr>
            <a:spLocks noGrp="1"/>
          </p:cNvSpPr>
          <p:nvPr>
            <p:ph type="title" hasCustomPrompt="1"/>
          </p:nvPr>
        </p:nvSpPr>
        <p:spPr>
          <a:xfrm>
            <a:off x="913450" y="730259"/>
            <a:ext cx="7102142" cy="1131792"/>
          </a:xfrm>
          <a:prstGeom prst="rect">
            <a:avLst/>
          </a:prstGeom>
        </p:spPr>
        <p:txBody>
          <a:bodyPr vert="horz" lIns="182843" tIns="91422" rIns="182843" bIns="91422" rtlCol="0" anchor="t">
            <a:normAutofit/>
          </a:bodyPr>
          <a:lstStyle>
            <a:lvl1pPr>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41442974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95B32C8-577C-4685-9242-50714EFBFEC4}"/>
              </a:ext>
            </a:extLst>
          </p:cNvPr>
          <p:cNvSpPr>
            <a:spLocks noGrp="1"/>
          </p:cNvSpPr>
          <p:nvPr>
            <p:ph type="title" hasCustomPrompt="1"/>
          </p:nvPr>
        </p:nvSpPr>
        <p:spPr>
          <a:xfrm>
            <a:off x="913449" y="730259"/>
            <a:ext cx="20946211" cy="1131792"/>
          </a:xfrm>
          <a:prstGeom prst="rect">
            <a:avLst/>
          </a:prstGeom>
        </p:spPr>
        <p:txBody>
          <a:bodyPr vert="horz" lIns="182843" tIns="91422" rIns="182843" bIns="91422" rtlCol="0" anchor="t">
            <a:normAutofit/>
          </a:bodyPr>
          <a:lstStyle>
            <a:lvl1pPr algn="ctr">
              <a:defRPr sz="5500" baseline="0"/>
            </a:lvl1pPr>
          </a:lstStyle>
          <a:p>
            <a:r>
              <a:rPr lang="en-US"/>
              <a:t>Click to edit Title</a:t>
            </a:r>
          </a:p>
        </p:txBody>
      </p:sp>
      <p:sp>
        <p:nvSpPr>
          <p:cNvPr id="4" name="Text Placeholder 2">
            <a:extLst>
              <a:ext uri="{FF2B5EF4-FFF2-40B4-BE49-F238E27FC236}">
                <a16:creationId xmlns:a16="http://schemas.microsoft.com/office/drawing/2014/main" id="{6F36347C-6BA3-4D48-B48C-FF1D631A9375}"/>
              </a:ext>
            </a:extLst>
          </p:cNvPr>
          <p:cNvSpPr>
            <a:spLocks noGrp="1"/>
          </p:cNvSpPr>
          <p:nvPr>
            <p:ph idx="1" hasCustomPrompt="1"/>
          </p:nvPr>
        </p:nvSpPr>
        <p:spPr>
          <a:xfrm>
            <a:off x="913448" y="3024554"/>
            <a:ext cx="10200029"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Tree>
    <p:extLst>
      <p:ext uri="{BB962C8B-B14F-4D97-AF65-F5344CB8AC3E}">
        <p14:creationId xmlns:p14="http://schemas.microsoft.com/office/powerpoint/2010/main" val="248478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8883" y="16667467"/>
            <a:ext cx="5688118" cy="730251"/>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1" y="3344265"/>
            <a:ext cx="8779140" cy="5888184"/>
          </a:xfrm>
          <a:noFill/>
        </p:spPr>
        <p:txBody>
          <a:bodyPr>
            <a:normAutofit/>
          </a:bodyPr>
          <a:lstStyle>
            <a:lvl1pPr marL="0" indent="0">
              <a:buNone/>
              <a:defRPr sz="2800">
                <a:latin typeface="Lato Light"/>
                <a:cs typeface="Lato Light"/>
              </a:defRPr>
            </a:lvl1pPr>
          </a:lstStyle>
          <a:p>
            <a:endParaRPr lang="en-US"/>
          </a:p>
        </p:txBody>
      </p:sp>
      <p:sp>
        <p:nvSpPr>
          <p:cNvPr id="11" name="Picture Placeholder 2"/>
          <p:cNvSpPr>
            <a:spLocks noGrp="1"/>
          </p:cNvSpPr>
          <p:nvPr>
            <p:ph type="pic" sz="quarter" idx="12"/>
          </p:nvPr>
        </p:nvSpPr>
        <p:spPr>
          <a:xfrm>
            <a:off x="15561802" y="3344265"/>
            <a:ext cx="8842870" cy="5888184"/>
          </a:xfrm>
          <a:noFill/>
        </p:spPr>
        <p:txBody>
          <a:bodyPr>
            <a:normAutofit/>
          </a:bodyPr>
          <a:lstStyle>
            <a:lvl1pPr marL="0" indent="0">
              <a:buNone/>
              <a:defRPr sz="2800">
                <a:latin typeface="Lato Light"/>
                <a:cs typeface="Lato Light"/>
              </a:defRPr>
            </a:lvl1pPr>
          </a:lstStyle>
          <a:p>
            <a:endParaRPr lang="en-US"/>
          </a:p>
        </p:txBody>
      </p:sp>
    </p:spTree>
    <p:extLst>
      <p:ext uri="{BB962C8B-B14F-4D97-AF65-F5344CB8AC3E}">
        <p14:creationId xmlns:p14="http://schemas.microsoft.com/office/powerpoint/2010/main" val="56306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95B32C8-577C-4685-9242-50714EFBFEC4}"/>
              </a:ext>
            </a:extLst>
          </p:cNvPr>
          <p:cNvSpPr>
            <a:spLocks noGrp="1"/>
          </p:cNvSpPr>
          <p:nvPr>
            <p:ph type="title" hasCustomPrompt="1"/>
          </p:nvPr>
        </p:nvSpPr>
        <p:spPr>
          <a:xfrm>
            <a:off x="913449" y="730259"/>
            <a:ext cx="20946211" cy="1131792"/>
          </a:xfrm>
          <a:prstGeom prst="rect">
            <a:avLst/>
          </a:prstGeom>
        </p:spPr>
        <p:txBody>
          <a:bodyPr vert="horz" lIns="182843" tIns="91422" rIns="182843" bIns="91422" rtlCol="0" anchor="t">
            <a:normAutofit/>
          </a:bodyPr>
          <a:lstStyle>
            <a:lvl1pPr algn="ctr">
              <a:defRPr sz="5500" baseline="0"/>
            </a:lvl1pPr>
          </a:lstStyle>
          <a:p>
            <a:r>
              <a:rPr lang="en-US"/>
              <a:t>Click to edit Title</a:t>
            </a:r>
          </a:p>
        </p:txBody>
      </p:sp>
      <p:sp>
        <p:nvSpPr>
          <p:cNvPr id="4" name="Text Placeholder 2">
            <a:extLst>
              <a:ext uri="{FF2B5EF4-FFF2-40B4-BE49-F238E27FC236}">
                <a16:creationId xmlns:a16="http://schemas.microsoft.com/office/drawing/2014/main" id="{6F36347C-6BA3-4D48-B48C-FF1D631A9375}"/>
              </a:ext>
            </a:extLst>
          </p:cNvPr>
          <p:cNvSpPr>
            <a:spLocks noGrp="1"/>
          </p:cNvSpPr>
          <p:nvPr>
            <p:ph idx="1" hasCustomPrompt="1"/>
          </p:nvPr>
        </p:nvSpPr>
        <p:spPr>
          <a:xfrm>
            <a:off x="913448" y="3024554"/>
            <a:ext cx="10200029"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sp>
        <p:nvSpPr>
          <p:cNvPr id="2" name="Text Placeholder 2">
            <a:extLst>
              <a:ext uri="{FF2B5EF4-FFF2-40B4-BE49-F238E27FC236}">
                <a16:creationId xmlns:a16="http://schemas.microsoft.com/office/drawing/2014/main" id="{2639DB17-BD35-C366-B9E8-53F91C06BAE6}"/>
              </a:ext>
            </a:extLst>
          </p:cNvPr>
          <p:cNvSpPr>
            <a:spLocks noGrp="1"/>
          </p:cNvSpPr>
          <p:nvPr>
            <p:ph idx="10" hasCustomPrompt="1"/>
          </p:nvPr>
        </p:nvSpPr>
        <p:spPr>
          <a:xfrm>
            <a:off x="13264173" y="3024554"/>
            <a:ext cx="10200029" cy="8299938"/>
          </a:xfrm>
          <a:prstGeom prst="rect">
            <a:avLst/>
          </a:prstGeom>
        </p:spPr>
        <p:txBody>
          <a:bodyPr vert="horz" lIns="182843" tIns="91422" rIns="182843" bIns="91422" rtlCol="0">
            <a:normAutofit/>
          </a:bodyPr>
          <a:lstStyle>
            <a:lvl1pPr>
              <a:lnSpc>
                <a:spcPts val="4600"/>
              </a:lnSpc>
              <a:defRPr sz="3600" baseline="0">
                <a:solidFill>
                  <a:srgbClr val="000000"/>
                </a:solidFill>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a:p>
            <a:pPr lvl="0"/>
            <a:endParaRPr lang="en-US"/>
          </a:p>
        </p:txBody>
      </p:sp>
      <p:cxnSp>
        <p:nvCxnSpPr>
          <p:cNvPr id="5" name="Straight Connector 4">
            <a:extLst>
              <a:ext uri="{FF2B5EF4-FFF2-40B4-BE49-F238E27FC236}">
                <a16:creationId xmlns:a16="http://schemas.microsoft.com/office/drawing/2014/main" id="{8CC8C680-2032-68E2-3593-18DC26628AE1}"/>
              </a:ext>
            </a:extLst>
          </p:cNvPr>
          <p:cNvCxnSpPr>
            <a:cxnSpLocks/>
          </p:cNvCxnSpPr>
          <p:nvPr userDrawn="1"/>
        </p:nvCxnSpPr>
        <p:spPr>
          <a:xfrm>
            <a:off x="12133385" y="3552092"/>
            <a:ext cx="0" cy="71745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353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Full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7A6551-7DCD-A84E-AE56-50FE5D2BE4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786"/>
            <a:ext cx="24377642" cy="13712423"/>
          </a:xfrm>
          <a:prstGeom prst="rect">
            <a:avLst/>
          </a:prstGeom>
        </p:spPr>
      </p:pic>
      <p:sp>
        <p:nvSpPr>
          <p:cNvPr id="7" name="Title Placeholder 1">
            <a:extLst>
              <a:ext uri="{FF2B5EF4-FFF2-40B4-BE49-F238E27FC236}">
                <a16:creationId xmlns:a16="http://schemas.microsoft.com/office/drawing/2014/main" id="{DB996AFD-D3CA-1840-AA78-E47F45C0F736}"/>
              </a:ext>
            </a:extLst>
          </p:cNvPr>
          <p:cNvSpPr>
            <a:spLocks noGrp="1"/>
          </p:cNvSpPr>
          <p:nvPr>
            <p:ph type="title" hasCustomPrompt="1"/>
          </p:nvPr>
        </p:nvSpPr>
        <p:spPr>
          <a:xfrm>
            <a:off x="0" y="5921493"/>
            <a:ext cx="24377650" cy="1318829"/>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3" name="Picture 2">
            <a:extLst>
              <a:ext uri="{FF2B5EF4-FFF2-40B4-BE49-F238E27FC236}">
                <a16:creationId xmlns:a16="http://schemas.microsoft.com/office/drawing/2014/main" id="{E277BD75-979C-D69A-D97E-63BA83BB4FA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21156174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7A6551-7DCD-A84E-AE56-50FE5D2BE4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1786"/>
            <a:ext cx="24377640" cy="13712422"/>
          </a:xfrm>
          <a:prstGeom prst="rect">
            <a:avLst/>
          </a:prstGeom>
        </p:spPr>
      </p:pic>
      <p:sp>
        <p:nvSpPr>
          <p:cNvPr id="7" name="Title Placeholder 1">
            <a:extLst>
              <a:ext uri="{FF2B5EF4-FFF2-40B4-BE49-F238E27FC236}">
                <a16:creationId xmlns:a16="http://schemas.microsoft.com/office/drawing/2014/main" id="{DB996AFD-D3CA-1840-AA78-E47F45C0F736}"/>
              </a:ext>
            </a:extLst>
          </p:cNvPr>
          <p:cNvSpPr>
            <a:spLocks noGrp="1"/>
          </p:cNvSpPr>
          <p:nvPr>
            <p:ph type="title" hasCustomPrompt="1"/>
          </p:nvPr>
        </p:nvSpPr>
        <p:spPr>
          <a:xfrm>
            <a:off x="0" y="5921493"/>
            <a:ext cx="24377650" cy="1318829"/>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2" name="Picture 1">
            <a:extLst>
              <a:ext uri="{FF2B5EF4-FFF2-40B4-BE49-F238E27FC236}">
                <a16:creationId xmlns:a16="http://schemas.microsoft.com/office/drawing/2014/main" id="{E1A273E0-6636-934F-46CD-94448EC475F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39428712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Full Image">
    <p:spTree>
      <p:nvGrpSpPr>
        <p:cNvPr id="1" name=""/>
        <p:cNvGrpSpPr/>
        <p:nvPr/>
      </p:nvGrpSpPr>
      <p:grpSpPr>
        <a:xfrm>
          <a:off x="0" y="0"/>
          <a:ext cx="0" cy="0"/>
          <a:chOff x="0" y="0"/>
          <a:chExt cx="0" cy="0"/>
        </a:xfrm>
      </p:grpSpPr>
      <p:pic>
        <p:nvPicPr>
          <p:cNvPr id="5" name="Picture 4" descr="A person in a suit and tie&#10;&#10;Description automatically generated with low confidence">
            <a:extLst>
              <a:ext uri="{FF2B5EF4-FFF2-40B4-BE49-F238E27FC236}">
                <a16:creationId xmlns:a16="http://schemas.microsoft.com/office/drawing/2014/main" id="{0732D788-CF29-3833-E058-FD041B2E0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2468710" y="5989539"/>
            <a:ext cx="19496768" cy="1131792"/>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2" name="Picture 1">
            <a:extLst>
              <a:ext uri="{FF2B5EF4-FFF2-40B4-BE49-F238E27FC236}">
                <a16:creationId xmlns:a16="http://schemas.microsoft.com/office/drawing/2014/main" id="{C8E1DE98-3AE0-19B7-4EAD-2F68D7DD894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27908122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Full Image">
    <p:spTree>
      <p:nvGrpSpPr>
        <p:cNvPr id="1" name=""/>
        <p:cNvGrpSpPr/>
        <p:nvPr/>
      </p:nvGrpSpPr>
      <p:grpSpPr>
        <a:xfrm>
          <a:off x="0" y="0"/>
          <a:ext cx="0" cy="0"/>
          <a:chOff x="0" y="0"/>
          <a:chExt cx="0" cy="0"/>
        </a:xfrm>
      </p:grpSpPr>
      <p:pic>
        <p:nvPicPr>
          <p:cNvPr id="6" name="Picture 5" descr="An open book with a blue strip&#10;&#10;Description automatically generated with low confidence">
            <a:extLst>
              <a:ext uri="{FF2B5EF4-FFF2-40B4-BE49-F238E27FC236}">
                <a16:creationId xmlns:a16="http://schemas.microsoft.com/office/drawing/2014/main" id="{326E6778-CD4C-91A7-F3C6-3E0431E0C9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2468710" y="5989539"/>
            <a:ext cx="19496768" cy="1131792"/>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2" name="Picture 1">
            <a:extLst>
              <a:ext uri="{FF2B5EF4-FFF2-40B4-BE49-F238E27FC236}">
                <a16:creationId xmlns:a16="http://schemas.microsoft.com/office/drawing/2014/main" id="{68AC8377-6846-C276-9359-51047E732E77}"/>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38722430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1_Full Image">
    <p:spTree>
      <p:nvGrpSpPr>
        <p:cNvPr id="1" name=""/>
        <p:cNvGrpSpPr/>
        <p:nvPr/>
      </p:nvGrpSpPr>
      <p:grpSpPr>
        <a:xfrm>
          <a:off x="0" y="0"/>
          <a:ext cx="0" cy="0"/>
          <a:chOff x="0" y="0"/>
          <a:chExt cx="0" cy="0"/>
        </a:xfrm>
      </p:grpSpPr>
      <p:pic>
        <p:nvPicPr>
          <p:cNvPr id="5" name="Picture 4" descr="A microphone on a stand&#10;&#10;Description automatically generated with low confidence">
            <a:extLst>
              <a:ext uri="{FF2B5EF4-FFF2-40B4-BE49-F238E27FC236}">
                <a16:creationId xmlns:a16="http://schemas.microsoft.com/office/drawing/2014/main" id="{A5C6FC7D-A4B4-C2FF-B399-982C66C1B2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2468710" y="5989539"/>
            <a:ext cx="19496768" cy="1131792"/>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2" name="Picture 1">
            <a:extLst>
              <a:ext uri="{FF2B5EF4-FFF2-40B4-BE49-F238E27FC236}">
                <a16:creationId xmlns:a16="http://schemas.microsoft.com/office/drawing/2014/main" id="{0745EA7E-4A58-EB92-13FD-1DB9D669637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36954419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Full Image">
    <p:spTree>
      <p:nvGrpSpPr>
        <p:cNvPr id="1" name=""/>
        <p:cNvGrpSpPr/>
        <p:nvPr/>
      </p:nvGrpSpPr>
      <p:grpSpPr>
        <a:xfrm>
          <a:off x="0" y="0"/>
          <a:ext cx="0" cy="0"/>
          <a:chOff x="0" y="0"/>
          <a:chExt cx="0" cy="0"/>
        </a:xfrm>
      </p:grpSpPr>
      <p:pic>
        <p:nvPicPr>
          <p:cNvPr id="6" name="Picture 5" descr="A picture containing screenshot, colorfulness, graphics, art&#10;&#10;Description automatically generated">
            <a:extLst>
              <a:ext uri="{FF2B5EF4-FFF2-40B4-BE49-F238E27FC236}">
                <a16:creationId xmlns:a16="http://schemas.microsoft.com/office/drawing/2014/main" id="{C4B40BBB-5B77-C2B7-B964-EC7F9206CC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2468710" y="5989539"/>
            <a:ext cx="19496768" cy="1131792"/>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2" name="Picture 1">
            <a:extLst>
              <a:ext uri="{FF2B5EF4-FFF2-40B4-BE49-F238E27FC236}">
                <a16:creationId xmlns:a16="http://schemas.microsoft.com/office/drawing/2014/main" id="{BBF99A7A-E337-B1CF-A697-292B9A1E3E3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1714548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4_Full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34A2E-FEBF-6B76-89E8-CDC873B8AF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1786"/>
            <a:ext cx="24377640" cy="13712422"/>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2448832" y="6128687"/>
            <a:ext cx="19516646" cy="1131792"/>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5" name="Picture 4">
            <a:extLst>
              <a:ext uri="{FF2B5EF4-FFF2-40B4-BE49-F238E27FC236}">
                <a16:creationId xmlns:a16="http://schemas.microsoft.com/office/drawing/2014/main" id="{3FDD6FF0-B3F2-1B17-1F59-6D2CE75C864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24915025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_Full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34A2E-FEBF-6B76-89E8-CDC873B8AF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1786"/>
            <a:ext cx="24377639" cy="13712422"/>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2448832" y="6128687"/>
            <a:ext cx="19516646" cy="1131792"/>
          </a:xfrm>
          <a:prstGeom prst="rect">
            <a:avLst/>
          </a:prstGeom>
        </p:spPr>
        <p:txBody>
          <a:bodyPr vert="horz" lIns="182843" tIns="91422" rIns="182843" bIns="91422" rtlCol="0" anchor="ctr">
            <a:normAutofit/>
          </a:bodyPr>
          <a:lstStyle>
            <a:lvl1pPr algn="ctr">
              <a:defRPr sz="6400" baseline="0">
                <a:solidFill>
                  <a:schemeClr val="bg1"/>
                </a:solidFill>
              </a:defRPr>
            </a:lvl1pPr>
          </a:lstStyle>
          <a:p>
            <a:r>
              <a:rPr lang="en-US"/>
              <a:t>Click to edit Title</a:t>
            </a:r>
          </a:p>
        </p:txBody>
      </p:sp>
      <p:pic>
        <p:nvPicPr>
          <p:cNvPr id="5" name="Picture 4">
            <a:extLst>
              <a:ext uri="{FF2B5EF4-FFF2-40B4-BE49-F238E27FC236}">
                <a16:creationId xmlns:a16="http://schemas.microsoft.com/office/drawing/2014/main" id="{26D77C53-951A-BC4F-3EC8-D1757983FA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757182" y="12010302"/>
            <a:ext cx="4863285" cy="1149727"/>
          </a:xfrm>
          <a:prstGeom prst="rect">
            <a:avLst/>
          </a:prstGeom>
        </p:spPr>
      </p:pic>
    </p:spTree>
    <p:extLst>
      <p:ext uri="{BB962C8B-B14F-4D97-AF65-F5344CB8AC3E}">
        <p14:creationId xmlns:p14="http://schemas.microsoft.com/office/powerpoint/2010/main" val="2892056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7C1A3-B13C-42D4-BABD-21354D9B3E3B}"/>
              </a:ext>
            </a:extLst>
          </p:cNvPr>
          <p:cNvSpPr>
            <a:spLocks noGrp="1"/>
          </p:cNvSpPr>
          <p:nvPr>
            <p:ph type="title" hasCustomPrompt="1"/>
          </p:nvPr>
        </p:nvSpPr>
        <p:spPr>
          <a:xfrm>
            <a:off x="913449" y="730259"/>
            <a:ext cx="20946211" cy="1131792"/>
          </a:xfrm>
          <a:prstGeom prst="rect">
            <a:avLst/>
          </a:prstGeom>
        </p:spPr>
        <p:txBody>
          <a:bodyPr vert="horz" lIns="182843" tIns="91422" rIns="182843" bIns="91422" rtlCol="0" anchor="t">
            <a:normAutofit/>
          </a:bodyPr>
          <a:lstStyle>
            <a:lvl1pPr>
              <a:defRPr sz="5500" baseline="0"/>
            </a:lvl1pPr>
          </a:lstStyle>
          <a:p>
            <a:r>
              <a:rPr lang="en-US"/>
              <a:t>Click to edit Title</a:t>
            </a:r>
          </a:p>
        </p:txBody>
      </p:sp>
      <p:sp>
        <p:nvSpPr>
          <p:cNvPr id="3" name="Text Placeholder 2">
            <a:extLst>
              <a:ext uri="{FF2B5EF4-FFF2-40B4-BE49-F238E27FC236}">
                <a16:creationId xmlns:a16="http://schemas.microsoft.com/office/drawing/2014/main" id="{2493A0E4-DC94-4A35-B729-5AA1B2817A26}"/>
              </a:ext>
            </a:extLst>
          </p:cNvPr>
          <p:cNvSpPr>
            <a:spLocks noGrp="1"/>
          </p:cNvSpPr>
          <p:nvPr>
            <p:ph idx="1" hasCustomPrompt="1"/>
          </p:nvPr>
        </p:nvSpPr>
        <p:spPr>
          <a:xfrm>
            <a:off x="913449" y="7780232"/>
            <a:ext cx="6858949" cy="4006061"/>
          </a:xfrm>
          <a:prstGeom prst="rect">
            <a:avLst/>
          </a:prstGeom>
        </p:spPr>
        <p:txBody>
          <a:bodyPr vert="horz" lIns="182843" tIns="91422" rIns="182843" bIns="91422" rtlCol="0">
            <a:normAutofit/>
          </a:bodyPr>
          <a:lstStyle>
            <a:lvl1pPr>
              <a:lnSpc>
                <a:spcPts val="4000"/>
              </a:lnSpc>
              <a:defRPr sz="3000" baseline="0">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pic>
        <p:nvPicPr>
          <p:cNvPr id="5" name="Picture Placeholder 4">
            <a:extLst>
              <a:ext uri="{FF2B5EF4-FFF2-40B4-BE49-F238E27FC236}">
                <a16:creationId xmlns:a16="http://schemas.microsoft.com/office/drawing/2014/main" id="{51367398-B8CA-0C43-B484-FC7C6494E66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96" t="43817" r="-1296" b="9173"/>
          <a:stretch/>
        </p:blipFill>
        <p:spPr>
          <a:xfrm>
            <a:off x="0" y="2360816"/>
            <a:ext cx="24377650" cy="4749614"/>
          </a:xfrm>
          <a:prstGeom prst="rect">
            <a:avLst/>
          </a:prstGeom>
        </p:spPr>
      </p:pic>
      <p:sp>
        <p:nvSpPr>
          <p:cNvPr id="6" name="Rectangle 16">
            <a:extLst>
              <a:ext uri="{FF2B5EF4-FFF2-40B4-BE49-F238E27FC236}">
                <a16:creationId xmlns:a16="http://schemas.microsoft.com/office/drawing/2014/main" id="{8994F6F9-AC36-EE44-914E-A7855BAE35E0}"/>
              </a:ext>
            </a:extLst>
          </p:cNvPr>
          <p:cNvSpPr/>
          <p:nvPr userDrawn="1"/>
        </p:nvSpPr>
        <p:spPr>
          <a:xfrm rot="10800000">
            <a:off x="14062169" y="2341811"/>
            <a:ext cx="10321443" cy="4768618"/>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0792" h="5163573">
                <a:moveTo>
                  <a:pt x="0" y="0"/>
                </a:moveTo>
                <a:lnTo>
                  <a:pt x="7929715" y="9969"/>
                </a:lnTo>
                <a:lnTo>
                  <a:pt x="11130792" y="5159108"/>
                </a:lnTo>
                <a:lnTo>
                  <a:pt x="55456" y="5163573"/>
                </a:lnTo>
                <a:lnTo>
                  <a:pt x="0" y="0"/>
                </a:lnTo>
                <a:close/>
              </a:path>
            </a:pathLst>
          </a:custGeom>
          <a:solidFill>
            <a:srgbClr val="0036D3">
              <a:alpha val="8616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AAB8E9C-308D-2C45-A0ED-10FCA24427D3}"/>
              </a:ext>
            </a:extLst>
          </p:cNvPr>
          <p:cNvCxnSpPr>
            <a:cxnSpLocks/>
          </p:cNvCxnSpPr>
          <p:nvPr userDrawn="1"/>
        </p:nvCxnSpPr>
        <p:spPr>
          <a:xfrm>
            <a:off x="13611698" y="1652539"/>
            <a:ext cx="3567454" cy="575194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CE5A332-4142-8E46-8ED5-A2D7356FD1CE}"/>
              </a:ext>
            </a:extLst>
          </p:cNvPr>
          <p:cNvCxnSpPr>
            <a:cxnSpLocks/>
          </p:cNvCxnSpPr>
          <p:nvPr userDrawn="1"/>
        </p:nvCxnSpPr>
        <p:spPr>
          <a:xfrm>
            <a:off x="3791838" y="1652539"/>
            <a:ext cx="3567454" cy="5751944"/>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B51956-F1A3-DC4A-BBF2-8A31D9CC9715}"/>
              </a:ext>
            </a:extLst>
          </p:cNvPr>
          <p:cNvCxnSpPr/>
          <p:nvPr userDrawn="1"/>
        </p:nvCxnSpPr>
        <p:spPr>
          <a:xfrm>
            <a:off x="8227239" y="8037254"/>
            <a:ext cx="0" cy="3749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C22943E-1728-354E-B41B-92ECC52EB283}"/>
              </a:ext>
            </a:extLst>
          </p:cNvPr>
          <p:cNvCxnSpPr/>
          <p:nvPr userDrawn="1"/>
        </p:nvCxnSpPr>
        <p:spPr>
          <a:xfrm>
            <a:off x="16047424" y="8037254"/>
            <a:ext cx="0" cy="3749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34EFE22-9E1C-724A-92EA-FB82DA36E751}"/>
              </a:ext>
            </a:extLst>
          </p:cNvPr>
          <p:cNvSpPr>
            <a:spLocks noGrp="1"/>
          </p:cNvSpPr>
          <p:nvPr>
            <p:ph idx="10" hasCustomPrompt="1"/>
          </p:nvPr>
        </p:nvSpPr>
        <p:spPr>
          <a:xfrm>
            <a:off x="8725605" y="7780232"/>
            <a:ext cx="6858949" cy="4006061"/>
          </a:xfrm>
          <a:prstGeom prst="rect">
            <a:avLst/>
          </a:prstGeom>
        </p:spPr>
        <p:txBody>
          <a:bodyPr vert="horz" lIns="182843" tIns="91422" rIns="182843" bIns="91422" rtlCol="0">
            <a:normAutofit/>
          </a:bodyPr>
          <a:lstStyle>
            <a:lvl1pPr>
              <a:lnSpc>
                <a:spcPts val="4000"/>
              </a:lnSpc>
              <a:defRPr sz="3000" baseline="0">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
        <p:nvSpPr>
          <p:cNvPr id="18" name="Text Placeholder 2">
            <a:extLst>
              <a:ext uri="{FF2B5EF4-FFF2-40B4-BE49-F238E27FC236}">
                <a16:creationId xmlns:a16="http://schemas.microsoft.com/office/drawing/2014/main" id="{2349DB7B-F0A8-AB45-8DF0-7769F92FEE87}"/>
              </a:ext>
            </a:extLst>
          </p:cNvPr>
          <p:cNvSpPr>
            <a:spLocks noGrp="1"/>
          </p:cNvSpPr>
          <p:nvPr>
            <p:ph idx="11" hasCustomPrompt="1"/>
          </p:nvPr>
        </p:nvSpPr>
        <p:spPr>
          <a:xfrm>
            <a:off x="16597398" y="7780232"/>
            <a:ext cx="6858949" cy="4006061"/>
          </a:xfrm>
          <a:prstGeom prst="rect">
            <a:avLst/>
          </a:prstGeom>
        </p:spPr>
        <p:txBody>
          <a:bodyPr vert="horz" lIns="182843" tIns="91422" rIns="182843" bIns="91422" rtlCol="0">
            <a:normAutofit/>
          </a:bodyPr>
          <a:lstStyle>
            <a:lvl1pPr>
              <a:lnSpc>
                <a:spcPts val="4000"/>
              </a:lnSpc>
              <a:defRPr sz="3000" baseline="0">
                <a:latin typeface="Lato" panose="020F0502020204030203" pitchFamily="34" charset="77"/>
              </a:defRPr>
            </a:lvl1pPr>
            <a:lvl2pPr>
              <a:defRPr sz="3000" baseline="0">
                <a:latin typeface="Lato" panose="020F0502020204030203" pitchFamily="34" charset="77"/>
              </a:defRPr>
            </a:lvl2pPr>
            <a:lvl3pPr>
              <a:defRPr sz="3000" baseline="0">
                <a:latin typeface="Lato" panose="020F0502020204030203" pitchFamily="34" charset="77"/>
              </a:defRPr>
            </a:lvl3pPr>
            <a:lvl4pPr>
              <a:defRPr sz="3000" baseline="0">
                <a:latin typeface="Lato" panose="020F0502020204030203" pitchFamily="34" charset="77"/>
              </a:defRPr>
            </a:lvl4pPr>
            <a:lvl5pPr>
              <a:defRPr sz="3000" baseline="0">
                <a:latin typeface="Lato" panose="020F0502020204030203" pitchFamily="34" charset="77"/>
              </a:defRPr>
            </a:lvl5pPr>
          </a:lstStyle>
          <a:p>
            <a:pPr lvl="0"/>
            <a:r>
              <a:rPr lang="en-US"/>
              <a:t>Click to edit text</a:t>
            </a:r>
          </a:p>
        </p:txBody>
      </p:sp>
    </p:spTree>
    <p:extLst>
      <p:ext uri="{BB962C8B-B14F-4D97-AF65-F5344CB8AC3E}">
        <p14:creationId xmlns:p14="http://schemas.microsoft.com/office/powerpoint/2010/main" val="3279211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image" Target="../media/image1.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9.xml"/><Relationship Id="rId21" Type="http://schemas.openxmlformats.org/officeDocument/2006/relationships/slideLayout" Target="../slideLayouts/slideLayout74.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63" Type="http://schemas.openxmlformats.org/officeDocument/2006/relationships/slideLayout" Target="../slideLayouts/slideLayout116.xml"/><Relationship Id="rId68" Type="http://schemas.openxmlformats.org/officeDocument/2006/relationships/slideLayout" Target="../slideLayouts/slideLayout121.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slideLayout" Target="../slideLayouts/slideLayout106.xml"/><Relationship Id="rId58" Type="http://schemas.openxmlformats.org/officeDocument/2006/relationships/slideLayout" Target="../slideLayouts/slideLayout111.xml"/><Relationship Id="rId66" Type="http://schemas.openxmlformats.org/officeDocument/2006/relationships/slideLayout" Target="../slideLayouts/slideLayout119.xml"/><Relationship Id="rId5" Type="http://schemas.openxmlformats.org/officeDocument/2006/relationships/slideLayout" Target="../slideLayouts/slideLayout58.xml"/><Relationship Id="rId61" Type="http://schemas.openxmlformats.org/officeDocument/2006/relationships/slideLayout" Target="../slideLayouts/slideLayout114.xml"/><Relationship Id="rId19" Type="http://schemas.openxmlformats.org/officeDocument/2006/relationships/slideLayout" Target="../slideLayouts/slideLayout7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56" Type="http://schemas.openxmlformats.org/officeDocument/2006/relationships/slideLayout" Target="../slideLayouts/slideLayout109.xml"/><Relationship Id="rId64" Type="http://schemas.openxmlformats.org/officeDocument/2006/relationships/slideLayout" Target="../slideLayouts/slideLayout117.xml"/><Relationship Id="rId69" Type="http://schemas.openxmlformats.org/officeDocument/2006/relationships/theme" Target="../theme/theme3.xml"/><Relationship Id="rId8" Type="http://schemas.openxmlformats.org/officeDocument/2006/relationships/slideLayout" Target="../slideLayouts/slideLayout61.xml"/><Relationship Id="rId51" Type="http://schemas.openxmlformats.org/officeDocument/2006/relationships/slideLayout" Target="../slideLayouts/slideLayout104.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59" Type="http://schemas.openxmlformats.org/officeDocument/2006/relationships/slideLayout" Target="../slideLayouts/slideLayout112.xml"/><Relationship Id="rId67" Type="http://schemas.openxmlformats.org/officeDocument/2006/relationships/slideLayout" Target="../slideLayouts/slideLayout120.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slideLayout" Target="../slideLayouts/slideLayout107.xml"/><Relationship Id="rId62" Type="http://schemas.openxmlformats.org/officeDocument/2006/relationships/slideLayout" Target="../slideLayouts/slideLayout115.xml"/><Relationship Id="rId70"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57" Type="http://schemas.openxmlformats.org/officeDocument/2006/relationships/slideLayout" Target="../slideLayouts/slideLayout110.xml"/><Relationship Id="rId10" Type="http://schemas.openxmlformats.org/officeDocument/2006/relationships/slideLayout" Target="../slideLayouts/slideLayout63.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60" Type="http://schemas.openxmlformats.org/officeDocument/2006/relationships/slideLayout" Target="../slideLayouts/slideLayout113.xml"/><Relationship Id="rId65" Type="http://schemas.openxmlformats.org/officeDocument/2006/relationships/slideLayout" Target="../slideLayouts/slideLayout118.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9" Type="http://schemas.openxmlformats.org/officeDocument/2006/relationships/slideLayout" Target="../slideLayouts/slideLayout92.xml"/><Relationship Id="rId34" Type="http://schemas.openxmlformats.org/officeDocument/2006/relationships/slideLayout" Target="../slideLayouts/slideLayout87.xml"/><Relationship Id="rId50" Type="http://schemas.openxmlformats.org/officeDocument/2006/relationships/slideLayout" Target="../slideLayouts/slideLayout103.xml"/><Relationship Id="rId55"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1558917"/>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22676190" y="818652"/>
            <a:ext cx="744361" cy="553961"/>
          </a:xfrm>
          <a:prstGeom prst="rect">
            <a:avLst/>
          </a:prstGeom>
          <a:noFill/>
        </p:spPr>
        <p:txBody>
          <a:bodyPr wrap="none" lIns="182843" tIns="91422" rIns="182843" bIns="91422" rtlCol="0">
            <a:spAutoFit/>
          </a:bodyPr>
          <a:lstStyle/>
          <a:p>
            <a:pPr algn="ctr"/>
            <a:fld id="{260E2A6B-A809-4840-BF14-8648BC0BDF87}" type="slidenum">
              <a:rPr lang="id-ID" sz="2400" b="0" smtClean="0">
                <a:solidFill>
                  <a:schemeClr val="tx1"/>
                </a:solidFill>
                <a:latin typeface="+mj-lt"/>
                <a:cs typeface="Lato Light"/>
              </a:rPr>
              <a:pPr algn="ctr"/>
              <a:t>‹#›</a:t>
            </a:fld>
            <a:endParaRPr lang="id-ID" sz="2400" b="0">
              <a:solidFill>
                <a:schemeClr val="tx1"/>
              </a:solidFill>
              <a:latin typeface="+mj-lt"/>
              <a:cs typeface="Lato Light"/>
            </a:endParaRPr>
          </a:p>
        </p:txBody>
      </p:sp>
      <p:sp>
        <p:nvSpPr>
          <p:cNvPr id="14" name="Oval 13"/>
          <p:cNvSpPr/>
          <p:nvPr userDrawn="1"/>
        </p:nvSpPr>
        <p:spPr>
          <a:xfrm>
            <a:off x="22708637" y="751014"/>
            <a:ext cx="687533" cy="687533"/>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solidFill>
                <a:schemeClr val="tx1"/>
              </a:solidFill>
              <a:latin typeface="Lato Light"/>
              <a:cs typeface="Lato Light"/>
            </a:endParaRPr>
          </a:p>
        </p:txBody>
      </p:sp>
      <p:sp>
        <p:nvSpPr>
          <p:cNvPr id="4" name="Rectangle 3">
            <a:extLst>
              <a:ext uri="{FF2B5EF4-FFF2-40B4-BE49-F238E27FC236}">
                <a16:creationId xmlns:a16="http://schemas.microsoft.com/office/drawing/2014/main" id="{B3077885-9AB9-5C4C-9E4C-047C4245EA1F}"/>
              </a:ext>
            </a:extLst>
          </p:cNvPr>
          <p:cNvSpPr/>
          <p:nvPr userDrawn="1"/>
        </p:nvSpPr>
        <p:spPr>
          <a:xfrm>
            <a:off x="0" y="12353926"/>
            <a:ext cx="24377650" cy="1362074"/>
          </a:xfrm>
          <a:prstGeom prst="rect">
            <a:avLst/>
          </a:prstGeom>
          <a:solidFill>
            <a:schemeClr val="accent6">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pic>
        <p:nvPicPr>
          <p:cNvPr id="7" name="Picture 6">
            <a:extLst>
              <a:ext uri="{FF2B5EF4-FFF2-40B4-BE49-F238E27FC236}">
                <a16:creationId xmlns:a16="http://schemas.microsoft.com/office/drawing/2014/main" id="{594220EA-E3B1-AD46-BDBA-02E7CE90EC32}"/>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20447848" y="12419860"/>
            <a:ext cx="3337559" cy="1335024"/>
          </a:xfrm>
          <a:prstGeom prst="rect">
            <a:avLst/>
          </a:prstGeom>
        </p:spPr>
      </p:pic>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57" r:id="rId1"/>
    <p:sldLayoutId id="2147483752" r:id="rId2"/>
    <p:sldLayoutId id="2147483818" r:id="rId3"/>
    <p:sldLayoutId id="2147483819" r:id="rId4"/>
    <p:sldLayoutId id="2147483821" r:id="rId5"/>
    <p:sldLayoutId id="2147483753" r:id="rId6"/>
    <p:sldLayoutId id="2147483755" r:id="rId7"/>
    <p:sldLayoutId id="2147483756" r:id="rId8"/>
    <p:sldLayoutId id="2147483765" r:id="rId9"/>
    <p:sldLayoutId id="2147483766" r:id="rId10"/>
    <p:sldLayoutId id="2147483775" r:id="rId11"/>
    <p:sldLayoutId id="2147483783" r:id="rId12"/>
    <p:sldLayoutId id="2147483784" r:id="rId13"/>
    <p:sldLayoutId id="2147483820" r:id="rId14"/>
    <p:sldLayoutId id="2147483785" r:id="rId15"/>
    <p:sldLayoutId id="2147483822" r:id="rId16"/>
    <p:sldLayoutId id="2147483834" r:id="rId17"/>
    <p:sldLayoutId id="2147483871" r:id="rId18"/>
    <p:sldLayoutId id="2147483872" r:id="rId19"/>
    <p:sldLayoutId id="2147483873" r:id="rId20"/>
    <p:sldLayoutId id="2147483874" r:id="rId21"/>
    <p:sldLayoutId id="2147483926" r:id="rId22"/>
    <p:sldLayoutId id="2147483928" r:id="rId23"/>
    <p:sldLayoutId id="2147483929" r:id="rId24"/>
    <p:sldLayoutId id="2147483936" r:id="rId25"/>
    <p:sldLayoutId id="2147483939" r:id="rId26"/>
    <p:sldLayoutId id="2147483940" r:id="rId27"/>
    <p:sldLayoutId id="2147483941" r:id="rId28"/>
    <p:sldLayoutId id="2147483966" r:id="rId29"/>
    <p:sldLayoutId id="2147483967" r:id="rId30"/>
  </p:sldLayoutIdLst>
  <p:hf hdr="0" ftr="0" dt="0"/>
  <p:txStyles>
    <p:titleStyle>
      <a:lvl1pPr algn="ctr" defTabSz="1828434" rtl="0" eaLnBrk="1" latinLnBrk="0" hangingPunct="1">
        <a:lnSpc>
          <a:spcPct val="90000"/>
        </a:lnSpc>
        <a:spcBef>
          <a:spcPct val="0"/>
        </a:spcBef>
        <a:buNone/>
        <a:defRPr lang="en-US" sz="6000" b="1" kern="1200" baseline="0">
          <a:solidFill>
            <a:srgbClr val="000000"/>
          </a:solidFill>
          <a:latin typeface="Montserrat" panose="00000500000000000000" pitchFamily="2" charset="0"/>
          <a:ea typeface="+mj-ea"/>
          <a:cs typeface="Montserrat" panose="00000500000000000000" pitchFamily="2" charset="0"/>
        </a:defRPr>
      </a:lvl1pPr>
    </p:titleStyle>
    <p:body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rgbClr val="000000"/>
          </a:solidFill>
          <a:effectLst/>
          <a:latin typeface="Lato" panose="020F0502020204030203" pitchFamily="34" charset="0"/>
          <a:ea typeface="+mn-ea"/>
          <a:cs typeface="Lato" panose="020F0502020204030203" pitchFamily="34"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rgbClr val="000000"/>
          </a:solidFill>
          <a:effectLst/>
          <a:latin typeface="Lato" panose="020F0502020204030203" pitchFamily="34" charset="0"/>
          <a:ea typeface="+mn-ea"/>
          <a:cs typeface="Lato" panose="020F0502020204030203" pitchFamily="34"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rgbClr val="000000"/>
          </a:solidFill>
          <a:effectLst/>
          <a:latin typeface="Lato" panose="020F0502020204030203" pitchFamily="34" charset="0"/>
          <a:ea typeface="+mn-ea"/>
          <a:cs typeface="Lato" panose="020F0502020204030203" pitchFamily="34"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rgbClr val="000000"/>
          </a:solidFill>
          <a:effectLst/>
          <a:latin typeface="Lato" panose="020F0502020204030203" pitchFamily="34" charset="0"/>
          <a:ea typeface="+mn-ea"/>
          <a:cs typeface="Lato" panose="020F0502020204030203" pitchFamily="34"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rgbClr val="000000"/>
          </a:solidFill>
          <a:effectLst/>
          <a:latin typeface="Lato" panose="020F0502020204030203" pitchFamily="34" charset="0"/>
          <a:ea typeface="+mn-ea"/>
          <a:cs typeface="Lato" panose="020F0502020204030203" pitchFamily="34"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22676190" y="818652"/>
            <a:ext cx="744361" cy="553961"/>
          </a:xfrm>
          <a:prstGeom prst="rect">
            <a:avLst/>
          </a:prstGeom>
          <a:noFill/>
        </p:spPr>
        <p:txBody>
          <a:bodyPr wrap="none" lIns="182843" tIns="91422" rIns="182843" bIns="91422" rtlCol="0">
            <a:spAutoFit/>
          </a:bodyPr>
          <a:lstStyle/>
          <a:p>
            <a:pPr algn="ctr"/>
            <a:fld id="{260E2A6B-A809-4840-BF14-8648BC0BDF87}" type="slidenum">
              <a:rPr lang="id-ID" sz="2400" b="0" smtClean="0">
                <a:solidFill>
                  <a:schemeClr val="tx1"/>
                </a:solidFill>
                <a:latin typeface="+mj-lt"/>
                <a:cs typeface="Lato Light"/>
              </a:rPr>
              <a:pPr algn="ctr"/>
              <a:t>‹#›</a:t>
            </a:fld>
            <a:endParaRPr lang="id-ID" sz="2400" b="0">
              <a:solidFill>
                <a:schemeClr val="tx1"/>
              </a:solidFill>
              <a:latin typeface="+mj-lt"/>
              <a:cs typeface="Lato Light"/>
            </a:endParaRPr>
          </a:p>
        </p:txBody>
      </p:sp>
      <p:sp>
        <p:nvSpPr>
          <p:cNvPr id="14" name="Oval 13"/>
          <p:cNvSpPr/>
          <p:nvPr userDrawn="1"/>
        </p:nvSpPr>
        <p:spPr>
          <a:xfrm>
            <a:off x="22708637" y="751014"/>
            <a:ext cx="687533" cy="687533"/>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solidFill>
                <a:schemeClr val="tx1"/>
              </a:solidFill>
              <a:latin typeface="Lato Light"/>
              <a:cs typeface="Lato Light"/>
            </a:endParaRPr>
          </a:p>
        </p:txBody>
      </p:sp>
      <p:sp>
        <p:nvSpPr>
          <p:cNvPr id="9" name="Rectangle 8">
            <a:extLst>
              <a:ext uri="{FF2B5EF4-FFF2-40B4-BE49-F238E27FC236}">
                <a16:creationId xmlns:a16="http://schemas.microsoft.com/office/drawing/2014/main" id="{763B6B10-D826-4133-A731-D2FB91F40095}"/>
              </a:ext>
            </a:extLst>
          </p:cNvPr>
          <p:cNvSpPr/>
          <p:nvPr userDrawn="1"/>
        </p:nvSpPr>
        <p:spPr>
          <a:xfrm>
            <a:off x="0" y="12353926"/>
            <a:ext cx="24377650" cy="1362074"/>
          </a:xfrm>
          <a:prstGeom prst="rect">
            <a:avLst/>
          </a:prstGeom>
          <a:solidFill>
            <a:schemeClr val="accent6">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pic>
        <p:nvPicPr>
          <p:cNvPr id="10" name="Picture 9">
            <a:extLst>
              <a:ext uri="{FF2B5EF4-FFF2-40B4-BE49-F238E27FC236}">
                <a16:creationId xmlns:a16="http://schemas.microsoft.com/office/drawing/2014/main" id="{08A25976-1C5C-41A1-B34F-1166E7D7C1E3}"/>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20447848" y="12419860"/>
            <a:ext cx="3337559" cy="1335024"/>
          </a:xfrm>
          <a:prstGeom prst="rect">
            <a:avLst/>
          </a:prstGeom>
        </p:spPr>
      </p:pic>
    </p:spTree>
    <p:extLst>
      <p:ext uri="{BB962C8B-B14F-4D97-AF65-F5344CB8AC3E}">
        <p14:creationId xmlns:p14="http://schemas.microsoft.com/office/powerpoint/2010/main" val="3084302563"/>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Lst>
  <p:hf hdr="0" ftr="0" dt="0"/>
  <p:txStyles>
    <p:titleStyle>
      <a:lvl1pPr algn="l" defTabSz="1828434" rtl="0" eaLnBrk="1" latinLnBrk="0" hangingPunct="1">
        <a:lnSpc>
          <a:spcPct val="90000"/>
        </a:lnSpc>
        <a:spcBef>
          <a:spcPct val="0"/>
        </a:spcBef>
        <a:buNone/>
        <a:defRPr lang="en-US" sz="6000" kern="1200" baseline="0">
          <a:solidFill>
            <a:schemeClr val="tx1"/>
          </a:solidFill>
          <a:latin typeface="Glypha LT Std" panose="02060503030505020204" pitchFamily="18" charset="0"/>
          <a:ea typeface="+mj-ea"/>
          <a:cs typeface="Glypha LT Std" panose="02060503030505020204" pitchFamily="18" charset="0"/>
        </a:defRPr>
      </a:lvl1pPr>
    </p:titleStyle>
    <p:body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63"/>
            <a:ext cx="21025723" cy="1558917"/>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22676192" y="818656"/>
            <a:ext cx="744361" cy="553961"/>
          </a:xfrm>
          <a:prstGeom prst="rect">
            <a:avLst/>
          </a:prstGeom>
          <a:noFill/>
        </p:spPr>
        <p:txBody>
          <a:bodyPr wrap="none" lIns="182843" tIns="91422" rIns="182843" bIns="91422" rtlCol="0">
            <a:spAutoFit/>
          </a:bodyPr>
          <a:lstStyle/>
          <a:p>
            <a:pPr algn="ctr"/>
            <a:fld id="{260E2A6B-A809-4840-BF14-8648BC0BDF87}" type="slidenum">
              <a:rPr lang="id-ID" sz="2400" b="0" smtClean="0">
                <a:solidFill>
                  <a:schemeClr val="tx1"/>
                </a:solidFill>
                <a:latin typeface="+mj-lt"/>
                <a:cs typeface="Lato Light"/>
              </a:rPr>
              <a:pPr algn="ctr"/>
              <a:t>‹#›</a:t>
            </a:fld>
            <a:endParaRPr lang="id-ID" sz="2400" b="0">
              <a:solidFill>
                <a:schemeClr val="tx1"/>
              </a:solidFill>
              <a:latin typeface="+mj-lt"/>
              <a:cs typeface="Lato Light"/>
            </a:endParaRPr>
          </a:p>
        </p:txBody>
      </p:sp>
      <p:sp>
        <p:nvSpPr>
          <p:cNvPr id="14" name="Oval 13"/>
          <p:cNvSpPr/>
          <p:nvPr userDrawn="1"/>
        </p:nvSpPr>
        <p:spPr>
          <a:xfrm>
            <a:off x="22708639" y="751018"/>
            <a:ext cx="687533" cy="687533"/>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solidFill>
                <a:schemeClr val="tx1"/>
              </a:solidFill>
              <a:latin typeface="Lato Light"/>
              <a:cs typeface="Lato Light"/>
            </a:endParaRPr>
          </a:p>
        </p:txBody>
      </p:sp>
      <p:sp>
        <p:nvSpPr>
          <p:cNvPr id="4" name="Rectangle 3">
            <a:extLst>
              <a:ext uri="{FF2B5EF4-FFF2-40B4-BE49-F238E27FC236}">
                <a16:creationId xmlns:a16="http://schemas.microsoft.com/office/drawing/2014/main" id="{B3077885-9AB9-5C4C-9E4C-047C4245EA1F}"/>
              </a:ext>
            </a:extLst>
          </p:cNvPr>
          <p:cNvSpPr/>
          <p:nvPr userDrawn="1"/>
        </p:nvSpPr>
        <p:spPr>
          <a:xfrm>
            <a:off x="0" y="12353926"/>
            <a:ext cx="24377650" cy="1362074"/>
          </a:xfrm>
          <a:prstGeom prst="rect">
            <a:avLst/>
          </a:prstGeom>
          <a:solidFill>
            <a:schemeClr val="accent6">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solidFill>
                <a:sysClr val="windowText" lastClr="000000"/>
              </a:solidFill>
            </a:endParaRPr>
          </a:p>
        </p:txBody>
      </p:sp>
      <p:pic>
        <p:nvPicPr>
          <p:cNvPr id="7" name="Picture 6">
            <a:extLst>
              <a:ext uri="{FF2B5EF4-FFF2-40B4-BE49-F238E27FC236}">
                <a16:creationId xmlns:a16="http://schemas.microsoft.com/office/drawing/2014/main" id="{594220EA-E3B1-AD46-BDBA-02E7CE90EC32}"/>
              </a:ext>
            </a:extLst>
          </p:cNvPr>
          <p:cNvPicPr>
            <a:picLocks noChangeAspect="1"/>
          </p:cNvPicPr>
          <p:nvPr userDrawn="1"/>
        </p:nvPicPr>
        <p:blipFill>
          <a:blip r:embed="rId70" cstate="email">
            <a:extLst>
              <a:ext uri="{28A0092B-C50C-407E-A947-70E740481C1C}">
                <a14:useLocalDpi xmlns:a14="http://schemas.microsoft.com/office/drawing/2010/main" val="0"/>
              </a:ext>
            </a:extLst>
          </a:blip>
          <a:stretch>
            <a:fillRect/>
          </a:stretch>
        </p:blipFill>
        <p:spPr>
          <a:xfrm>
            <a:off x="20447848" y="12419860"/>
            <a:ext cx="3337559" cy="1335024"/>
          </a:xfrm>
          <a:prstGeom prst="rect">
            <a:avLst/>
          </a:prstGeom>
        </p:spPr>
      </p:pic>
    </p:spTree>
    <p:extLst>
      <p:ext uri="{BB962C8B-B14F-4D97-AF65-F5344CB8AC3E}">
        <p14:creationId xmlns:p14="http://schemas.microsoft.com/office/powerpoint/2010/main" val="89494555"/>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 id="2147483995" r:id="rId27"/>
    <p:sldLayoutId id="2147483996" r:id="rId28"/>
    <p:sldLayoutId id="2147483997" r:id="rId29"/>
    <p:sldLayoutId id="2147483998" r:id="rId30"/>
    <p:sldLayoutId id="2147483999" r:id="rId31"/>
    <p:sldLayoutId id="2147484000" r:id="rId32"/>
    <p:sldLayoutId id="2147484001" r:id="rId33"/>
    <p:sldLayoutId id="2147484002" r:id="rId34"/>
    <p:sldLayoutId id="2147484003" r:id="rId35"/>
    <p:sldLayoutId id="2147484004" r:id="rId36"/>
    <p:sldLayoutId id="2147484005" r:id="rId37"/>
    <p:sldLayoutId id="2147484006" r:id="rId38"/>
    <p:sldLayoutId id="2147484007" r:id="rId39"/>
    <p:sldLayoutId id="2147484008" r:id="rId40"/>
    <p:sldLayoutId id="2147484009" r:id="rId41"/>
    <p:sldLayoutId id="2147484010" r:id="rId42"/>
    <p:sldLayoutId id="2147484011" r:id="rId43"/>
    <p:sldLayoutId id="2147484012" r:id="rId44"/>
    <p:sldLayoutId id="2147484013" r:id="rId45"/>
    <p:sldLayoutId id="2147484014" r:id="rId46"/>
    <p:sldLayoutId id="2147484015" r:id="rId47"/>
    <p:sldLayoutId id="2147484016" r:id="rId48"/>
    <p:sldLayoutId id="2147484017" r:id="rId49"/>
    <p:sldLayoutId id="2147484018" r:id="rId50"/>
    <p:sldLayoutId id="2147484019" r:id="rId51"/>
    <p:sldLayoutId id="2147484020" r:id="rId52"/>
    <p:sldLayoutId id="2147484021" r:id="rId53"/>
    <p:sldLayoutId id="2147484022" r:id="rId54"/>
    <p:sldLayoutId id="2147484023" r:id="rId55"/>
    <p:sldLayoutId id="2147484024" r:id="rId56"/>
    <p:sldLayoutId id="2147484025" r:id="rId57"/>
    <p:sldLayoutId id="2147484026" r:id="rId58"/>
    <p:sldLayoutId id="2147484027" r:id="rId59"/>
    <p:sldLayoutId id="2147484028" r:id="rId60"/>
    <p:sldLayoutId id="2147484029" r:id="rId61"/>
    <p:sldLayoutId id="2147484030" r:id="rId62"/>
    <p:sldLayoutId id="2147484031" r:id="rId63"/>
    <p:sldLayoutId id="2147484032" r:id="rId64"/>
    <p:sldLayoutId id="2147484033" r:id="rId65"/>
    <p:sldLayoutId id="2147484035" r:id="rId66"/>
    <p:sldLayoutId id="2147484036" r:id="rId67"/>
    <p:sldLayoutId id="2147484037" r:id="rId68"/>
  </p:sldLayoutIdLst>
  <p:hf hdr="0" ftr="0" dt="0"/>
  <p:txStyles>
    <p:titleStyle>
      <a:lvl1pPr algn="ctr" defTabSz="1828434" rtl="0" eaLnBrk="1" latinLnBrk="0" hangingPunct="1">
        <a:lnSpc>
          <a:spcPct val="90000"/>
        </a:lnSpc>
        <a:spcBef>
          <a:spcPct val="0"/>
        </a:spcBef>
        <a:buNone/>
        <a:defRPr lang="en-US" sz="6000" b="1" kern="1200" baseline="0">
          <a:solidFill>
            <a:srgbClr val="000000"/>
          </a:solidFill>
          <a:latin typeface="Montserrat" panose="00000500000000000000" pitchFamily="2" charset="0"/>
          <a:ea typeface="+mj-ea"/>
          <a:cs typeface="Montserrat" panose="00000500000000000000" pitchFamily="2" charset="0"/>
        </a:defRPr>
      </a:lvl1pPr>
    </p:titleStyle>
    <p:body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rgbClr val="000000"/>
          </a:solidFill>
          <a:effectLst/>
          <a:latin typeface="Lato" panose="020F0502020204030203" pitchFamily="34" charset="0"/>
          <a:ea typeface="+mn-ea"/>
          <a:cs typeface="Lato" panose="020F0502020204030203" pitchFamily="34"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rgbClr val="000000"/>
          </a:solidFill>
          <a:effectLst/>
          <a:latin typeface="Lato" panose="020F0502020204030203" pitchFamily="34" charset="0"/>
          <a:ea typeface="+mn-ea"/>
          <a:cs typeface="Lato" panose="020F0502020204030203" pitchFamily="34"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rgbClr val="000000"/>
          </a:solidFill>
          <a:effectLst/>
          <a:latin typeface="Lato" panose="020F0502020204030203" pitchFamily="34" charset="0"/>
          <a:ea typeface="+mn-ea"/>
          <a:cs typeface="Lato" panose="020F0502020204030203" pitchFamily="34"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rgbClr val="000000"/>
          </a:solidFill>
          <a:effectLst/>
          <a:latin typeface="Lato" panose="020F0502020204030203" pitchFamily="34" charset="0"/>
          <a:ea typeface="+mn-ea"/>
          <a:cs typeface="Lato" panose="020F0502020204030203" pitchFamily="34"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rgbClr val="000000"/>
          </a:solidFill>
          <a:effectLst/>
          <a:latin typeface="Lato" panose="020F0502020204030203" pitchFamily="34" charset="0"/>
          <a:ea typeface="+mn-ea"/>
          <a:cs typeface="Lato" panose="020F0502020204030203" pitchFamily="34" charset="0"/>
        </a:defRPr>
      </a:lvl5pPr>
      <a:lvl6pPr marL="5028193"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7"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5"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5"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6"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hyperlink" Target="mailto:Chuck.story@rehmann.com"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88_4DE0B211.xm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577_394782FA.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578_4D08101D.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mailto:Chuck.story@rehmann.com"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2CA_EA8CF627.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erson, person, wall, male&#10;&#10;Description automatically generated">
            <a:extLst>
              <a:ext uri="{FF2B5EF4-FFF2-40B4-BE49-F238E27FC236}">
                <a16:creationId xmlns:a16="http://schemas.microsoft.com/office/drawing/2014/main" id="{79E528AF-694F-32CF-BD8D-0FE9688861F5}"/>
              </a:ext>
            </a:extLst>
          </p:cNvPr>
          <p:cNvPicPr>
            <a:picLocks noChangeAspect="1"/>
          </p:cNvPicPr>
          <p:nvPr/>
        </p:nvPicPr>
        <p:blipFill rotWithShape="1">
          <a:blip r:embed="rId3"/>
          <a:srcRect l="7" r="1" b="1"/>
          <a:stretch/>
        </p:blipFill>
        <p:spPr>
          <a:xfrm>
            <a:off x="20" y="2564"/>
            <a:ext cx="24377630" cy="13713436"/>
          </a:xfrm>
          <a:prstGeom prst="rect">
            <a:avLst/>
          </a:prstGeom>
        </p:spPr>
      </p:pic>
      <p:sp>
        <p:nvSpPr>
          <p:cNvPr id="4" name="TextBox 3">
            <a:extLst>
              <a:ext uri="{FF2B5EF4-FFF2-40B4-BE49-F238E27FC236}">
                <a16:creationId xmlns:a16="http://schemas.microsoft.com/office/drawing/2014/main" id="{8942924B-53B6-C16A-C438-228FE7DF5DB3}"/>
              </a:ext>
            </a:extLst>
          </p:cNvPr>
          <p:cNvSpPr txBox="1"/>
          <p:nvPr/>
        </p:nvSpPr>
        <p:spPr>
          <a:xfrm>
            <a:off x="1014913" y="1094334"/>
            <a:ext cx="12477628" cy="6001643"/>
          </a:xfrm>
          <a:prstGeom prst="rect">
            <a:avLst/>
          </a:prstGeom>
          <a:noFill/>
        </p:spPr>
        <p:txBody>
          <a:bodyPr wrap="square" lIns="91440" tIns="45720" rIns="91440" bIns="45720" rtlCol="0" anchor="t">
            <a:spAutoFit/>
          </a:bodyPr>
          <a:lstStyle/>
          <a:p>
            <a:r>
              <a:rPr lang="en-US" sz="9650" b="1" dirty="0">
                <a:solidFill>
                  <a:schemeClr val="accent1"/>
                </a:solidFill>
                <a:latin typeface="Montserrat"/>
                <a:ea typeface="Calibri"/>
                <a:cs typeface="Calibri"/>
              </a:rPr>
              <a:t>Fraud Prevention in Construction: Risk Management Insights</a:t>
            </a:r>
            <a:endParaRPr lang="en-US" sz="9650" b="1" dirty="0">
              <a:solidFill>
                <a:schemeClr val="accent1"/>
              </a:solidFill>
              <a:latin typeface="Montserrat" panose="00000500000000000000" pitchFamily="2" charset="0"/>
            </a:endParaRPr>
          </a:p>
        </p:txBody>
      </p:sp>
    </p:spTree>
    <p:extLst>
      <p:ext uri="{BB962C8B-B14F-4D97-AF65-F5344CB8AC3E}">
        <p14:creationId xmlns:p14="http://schemas.microsoft.com/office/powerpoint/2010/main" val="1583351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1224143" y="2044632"/>
            <a:ext cx="5460593" cy="4876800"/>
          </a:xfrm>
          <a:prstGeom prst="rect">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p>
        </p:txBody>
      </p:sp>
      <p:sp>
        <p:nvSpPr>
          <p:cNvPr id="13" name="Rectangle 12"/>
          <p:cNvSpPr/>
          <p:nvPr/>
        </p:nvSpPr>
        <p:spPr>
          <a:xfrm>
            <a:off x="12185676" y="2065414"/>
            <a:ext cx="5460593" cy="4876800"/>
          </a:xfrm>
          <a:prstGeom prst="rect">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p>
        </p:txBody>
      </p:sp>
      <p:sp>
        <p:nvSpPr>
          <p:cNvPr id="14" name="Rectangle 13"/>
          <p:cNvSpPr/>
          <p:nvPr/>
        </p:nvSpPr>
        <p:spPr>
          <a:xfrm>
            <a:off x="6700637" y="6887452"/>
            <a:ext cx="5460593" cy="4876800"/>
          </a:xfrm>
          <a:prstGeom prst="rect">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p>
        </p:txBody>
      </p:sp>
      <p:sp>
        <p:nvSpPr>
          <p:cNvPr id="15" name="Rectangle 14"/>
          <p:cNvSpPr/>
          <p:nvPr/>
        </p:nvSpPr>
        <p:spPr>
          <a:xfrm>
            <a:off x="17656423" y="6887452"/>
            <a:ext cx="5460593" cy="4876800"/>
          </a:xfrm>
          <a:prstGeom prst="rect">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p>
        </p:txBody>
      </p:sp>
      <p:sp>
        <p:nvSpPr>
          <p:cNvPr id="16" name="Title 20"/>
          <p:cNvSpPr txBox="1">
            <a:spLocks/>
          </p:cNvSpPr>
          <p:nvPr/>
        </p:nvSpPr>
        <p:spPr>
          <a:xfrm>
            <a:off x="1706019" y="2930476"/>
            <a:ext cx="4479784" cy="2893112"/>
          </a:xfrm>
          <a:prstGeom prst="rect">
            <a:avLst/>
          </a:prstGeom>
        </p:spPr>
        <p:txBody>
          <a:bodyPr vert="horz" wrap="square" lIns="243852" tIns="121926" rIns="243852" bIns="12192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3600" b="1" dirty="0">
                <a:solidFill>
                  <a:srgbClr val="FFFFFF"/>
                </a:solidFill>
                <a:latin typeface="Lato" panose="020F0502020204030203" pitchFamily="34" charset="0"/>
                <a:ea typeface="Arial" charset="0"/>
                <a:cs typeface="Arial" charset="0"/>
              </a:rPr>
              <a:t>1/3</a:t>
            </a:r>
            <a:r>
              <a:rPr lang="en-US" sz="3200" dirty="0">
                <a:solidFill>
                  <a:srgbClr val="FFFFFF"/>
                </a:solidFill>
                <a:latin typeface="Lato" panose="020F0502020204030203" pitchFamily="34" charset="0"/>
                <a:ea typeface="Arial" charset="0"/>
                <a:cs typeface="Arial" charset="0"/>
              </a:rPr>
              <a:t> with losses exceeding </a:t>
            </a:r>
            <a:r>
              <a:rPr lang="en-US" sz="3600" b="1" dirty="0">
                <a:solidFill>
                  <a:srgbClr val="FFFFFF"/>
                </a:solidFill>
                <a:latin typeface="Lato" panose="020F0502020204030203" pitchFamily="34" charset="0"/>
                <a:ea typeface="Arial" charset="0"/>
                <a:cs typeface="Arial" charset="0"/>
              </a:rPr>
              <a:t>$500,000</a:t>
            </a:r>
            <a:br>
              <a:rPr lang="en-US" sz="3600" b="1" dirty="0">
                <a:solidFill>
                  <a:srgbClr val="FFFFFF"/>
                </a:solidFill>
                <a:latin typeface="Lato" panose="020F0502020204030203" pitchFamily="34" charset="0"/>
                <a:ea typeface="Arial" charset="0"/>
                <a:cs typeface="Arial" charset="0"/>
              </a:rPr>
            </a:br>
            <a:endParaRPr lang="en-US" sz="3600" b="1" dirty="0">
              <a:solidFill>
                <a:srgbClr val="FFFFFF"/>
              </a:solidFill>
              <a:latin typeface="Lato" panose="020F0502020204030203" pitchFamily="34" charset="0"/>
              <a:ea typeface="Arial" charset="0"/>
              <a:cs typeface="Arial" charset="0"/>
            </a:endParaRPr>
          </a:p>
          <a:p>
            <a:pPr algn="l"/>
            <a:r>
              <a:rPr lang="en-US" sz="3200" dirty="0">
                <a:solidFill>
                  <a:srgbClr val="FFFFFF"/>
                </a:solidFill>
                <a:latin typeface="Lato" panose="020F0502020204030203" pitchFamily="34" charset="0"/>
                <a:ea typeface="Arial" charset="0"/>
                <a:cs typeface="Arial" charset="0"/>
              </a:rPr>
              <a:t>Median loss</a:t>
            </a:r>
            <a:r>
              <a:rPr lang="en-US" sz="3200" b="1" dirty="0">
                <a:solidFill>
                  <a:srgbClr val="FFFFFF"/>
                </a:solidFill>
                <a:latin typeface="Lato" panose="020F0502020204030203" pitchFamily="34" charset="0"/>
                <a:ea typeface="Arial" charset="0"/>
                <a:cs typeface="Arial" charset="0"/>
              </a:rPr>
              <a:t> $145K; Avg loss $1.7</a:t>
            </a:r>
          </a:p>
        </p:txBody>
      </p:sp>
      <p:sp>
        <p:nvSpPr>
          <p:cNvPr id="17" name="Title 20"/>
          <p:cNvSpPr txBox="1">
            <a:spLocks/>
          </p:cNvSpPr>
          <p:nvPr/>
        </p:nvSpPr>
        <p:spPr>
          <a:xfrm>
            <a:off x="12677820" y="2930476"/>
            <a:ext cx="4476303" cy="2831556"/>
          </a:xfrm>
          <a:prstGeom prst="rect">
            <a:avLst/>
          </a:prstGeom>
        </p:spPr>
        <p:txBody>
          <a:bodyPr vert="horz" wrap="square" lIns="243852" tIns="121926" rIns="243852" bIns="12192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b="1" dirty="0">
                <a:solidFill>
                  <a:srgbClr val="FFFFFF"/>
                </a:solidFill>
                <a:latin typeface="Lato" panose="020F0502020204030203" pitchFamily="34" charset="0"/>
                <a:ea typeface="Arial" charset="0"/>
                <a:cs typeface="Arial" charset="0"/>
              </a:rPr>
              <a:t>48%</a:t>
            </a:r>
            <a:r>
              <a:rPr lang="en-US" sz="4000" dirty="0">
                <a:solidFill>
                  <a:srgbClr val="FFFFFF"/>
                </a:solidFill>
                <a:latin typeface="Lato" panose="020F0502020204030203" pitchFamily="34" charset="0"/>
                <a:ea typeface="Arial" charset="0"/>
                <a:cs typeface="Arial" charset="0"/>
              </a:rPr>
              <a:t> </a:t>
            </a:r>
            <a:r>
              <a:rPr lang="en-US" sz="3200" dirty="0">
                <a:solidFill>
                  <a:srgbClr val="FFFFFF"/>
                </a:solidFill>
                <a:latin typeface="Lato" panose="020F0502020204030203" pitchFamily="34" charset="0"/>
                <a:ea typeface="Arial" charset="0"/>
                <a:cs typeface="Arial" charset="0"/>
              </a:rPr>
              <a:t>perps pled guilty; almost twice as many as F/S fraud &amp; corruption</a:t>
            </a:r>
          </a:p>
          <a:p>
            <a:pPr marL="457200" indent="-457200" algn="l">
              <a:buFont typeface="Arial" panose="020B0604020202020204" pitchFamily="34" charset="0"/>
              <a:buChar char="•"/>
            </a:pPr>
            <a:endParaRPr lang="en-US" sz="3200" dirty="0">
              <a:solidFill>
                <a:srgbClr val="FFFFFF"/>
              </a:solidFill>
              <a:latin typeface="Lato" panose="020F0502020204030203" pitchFamily="34" charset="0"/>
              <a:ea typeface="Arial" charset="0"/>
              <a:cs typeface="Arial" charset="0"/>
            </a:endParaRPr>
          </a:p>
        </p:txBody>
      </p:sp>
      <p:sp>
        <p:nvSpPr>
          <p:cNvPr id="18" name="Title 20"/>
          <p:cNvSpPr txBox="1">
            <a:spLocks/>
          </p:cNvSpPr>
          <p:nvPr/>
        </p:nvSpPr>
        <p:spPr>
          <a:xfrm>
            <a:off x="7196239" y="7678339"/>
            <a:ext cx="4469388" cy="2831556"/>
          </a:xfrm>
          <a:prstGeom prst="rect">
            <a:avLst/>
          </a:prstGeom>
        </p:spPr>
        <p:txBody>
          <a:bodyPr vert="horz" wrap="square" lIns="243852" tIns="121926" rIns="243852" bIns="12192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3600" b="1" dirty="0">
                <a:solidFill>
                  <a:srgbClr val="FFFFFF"/>
                </a:solidFill>
                <a:latin typeface="Lato" panose="020F0502020204030203" pitchFamily="34" charset="0"/>
                <a:ea typeface="Arial" charset="0"/>
                <a:cs typeface="Arial" charset="0"/>
              </a:rPr>
              <a:t>Asset Misappropriation</a:t>
            </a:r>
          </a:p>
          <a:p>
            <a:pPr algn="l"/>
            <a:r>
              <a:rPr lang="en-US" sz="3200" dirty="0">
                <a:solidFill>
                  <a:srgbClr val="FFFFFF"/>
                </a:solidFill>
                <a:latin typeface="Lato" panose="020F0502020204030203" pitchFamily="34" charset="0"/>
                <a:ea typeface="Arial" charset="0"/>
                <a:cs typeface="Arial" charset="0"/>
              </a:rPr>
              <a:t>-Billing schemes-22%</a:t>
            </a:r>
          </a:p>
          <a:p>
            <a:pPr algn="l"/>
            <a:r>
              <a:rPr lang="en-US" sz="3200" dirty="0">
                <a:solidFill>
                  <a:srgbClr val="FFFFFF"/>
                </a:solidFill>
                <a:latin typeface="Lato" panose="020F0502020204030203" pitchFamily="34" charset="0"/>
                <a:ea typeface="Arial" charset="0"/>
                <a:cs typeface="Arial" charset="0"/>
              </a:rPr>
              <a:t>-Theft noncash asset-22%</a:t>
            </a:r>
            <a:endParaRPr lang="en-US" sz="2600" dirty="0">
              <a:solidFill>
                <a:srgbClr val="FFFFFF"/>
              </a:solidFill>
              <a:latin typeface="Lato" panose="020F0502020204030203" pitchFamily="34" charset="0"/>
              <a:ea typeface="Arial" charset="0"/>
              <a:cs typeface="Arial" charset="0"/>
            </a:endParaRPr>
          </a:p>
        </p:txBody>
      </p:sp>
      <p:sp>
        <p:nvSpPr>
          <p:cNvPr id="24" name="TextBox 23"/>
          <p:cNvSpPr txBox="1"/>
          <p:nvPr/>
        </p:nvSpPr>
        <p:spPr>
          <a:xfrm>
            <a:off x="5455710" y="580463"/>
            <a:ext cx="13411044" cy="840230"/>
          </a:xfrm>
          <a:prstGeom prst="rect">
            <a:avLst/>
          </a:prstGeom>
          <a:noFill/>
        </p:spPr>
        <p:txBody>
          <a:bodyPr wrap="none" lIns="91440" tIns="45720" rIns="91440" bIns="45720" rtlCol="0" anchor="t">
            <a:spAutoFit/>
          </a:bodyPr>
          <a:lstStyle/>
          <a:p>
            <a:pPr algn="ctr">
              <a:lnSpc>
                <a:spcPct val="90000"/>
              </a:lnSpc>
            </a:pPr>
            <a:r>
              <a:rPr lang="en-US" sz="5400" b="1" dirty="0">
                <a:solidFill>
                  <a:schemeClr val="accent6">
                    <a:lumMod val="10000"/>
                  </a:schemeClr>
                </a:solidFill>
                <a:latin typeface="Montserrat"/>
                <a:ea typeface="Glypha 55 Roman" charset="0"/>
                <a:cs typeface="Glypha 55 Roman" charset="0"/>
              </a:rPr>
              <a:t>Fraud Won’t Happen to Us - Insights</a:t>
            </a:r>
            <a:endParaRPr lang="en-US" sz="5400" b="1" dirty="0">
              <a:solidFill>
                <a:schemeClr val="accent6">
                  <a:lumMod val="10000"/>
                </a:schemeClr>
              </a:solidFill>
              <a:latin typeface="Montserrat" pitchFamily="2" charset="77"/>
              <a:ea typeface="Glypha 55 Roman" charset="0"/>
              <a:cs typeface="Glypha 55 Roman" charset="0"/>
            </a:endParaRPr>
          </a:p>
        </p:txBody>
      </p:sp>
      <p:sp>
        <p:nvSpPr>
          <p:cNvPr id="2" name="Title 20">
            <a:extLst>
              <a:ext uri="{FF2B5EF4-FFF2-40B4-BE49-F238E27FC236}">
                <a16:creationId xmlns:a16="http://schemas.microsoft.com/office/drawing/2014/main" id="{43209AE1-F04E-7114-943C-0716297CF9E5}"/>
              </a:ext>
            </a:extLst>
          </p:cNvPr>
          <p:cNvSpPr txBox="1">
            <a:spLocks/>
          </p:cNvSpPr>
          <p:nvPr/>
        </p:nvSpPr>
        <p:spPr>
          <a:xfrm>
            <a:off x="18209220" y="7678339"/>
            <a:ext cx="4354998" cy="3323999"/>
          </a:xfrm>
          <a:prstGeom prst="rect">
            <a:avLst/>
          </a:prstGeom>
        </p:spPr>
        <p:txBody>
          <a:bodyPr vert="horz" wrap="square" lIns="243852" tIns="121926" rIns="243852" bIns="12192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3200" dirty="0">
                <a:solidFill>
                  <a:srgbClr val="FFFFFF"/>
                </a:solidFill>
                <a:latin typeface="Lato" panose="020F0502020204030203" pitchFamily="34" charset="0"/>
                <a:ea typeface="Arial" charset="0"/>
                <a:cs typeface="Arial" charset="0"/>
              </a:rPr>
              <a:t>It is estimated that organizations worldwide lose </a:t>
            </a:r>
            <a:r>
              <a:rPr lang="en-US" sz="3600" b="1" dirty="0">
                <a:solidFill>
                  <a:srgbClr val="FFFFFF"/>
                </a:solidFill>
                <a:latin typeface="Lato" panose="020F0502020204030203" pitchFamily="34" charset="0"/>
                <a:ea typeface="Arial" charset="0"/>
                <a:cs typeface="Arial" charset="0"/>
              </a:rPr>
              <a:t>5% </a:t>
            </a:r>
            <a:r>
              <a:rPr lang="en-US" sz="3200" dirty="0">
                <a:solidFill>
                  <a:srgbClr val="FFFFFF"/>
                </a:solidFill>
                <a:latin typeface="Lato" panose="020F0502020204030203" pitchFamily="34" charset="0"/>
                <a:ea typeface="Arial" charset="0"/>
                <a:cs typeface="Arial" charset="0"/>
              </a:rPr>
              <a:t>of their annual </a:t>
            </a:r>
            <a:r>
              <a:rPr lang="en-US" sz="3600" b="1" dirty="0">
                <a:solidFill>
                  <a:srgbClr val="FFFFFF"/>
                </a:solidFill>
                <a:latin typeface="Lato" panose="020F0502020204030203" pitchFamily="34" charset="0"/>
                <a:ea typeface="Arial" charset="0"/>
                <a:cs typeface="Arial" charset="0"/>
              </a:rPr>
              <a:t>Revenues</a:t>
            </a:r>
            <a:r>
              <a:rPr lang="en-US" sz="3600" dirty="0">
                <a:solidFill>
                  <a:srgbClr val="FFFFFF"/>
                </a:solidFill>
                <a:latin typeface="Lato" panose="020F0502020204030203" pitchFamily="34" charset="0"/>
                <a:ea typeface="Arial" charset="0"/>
                <a:cs typeface="Arial" charset="0"/>
              </a:rPr>
              <a:t> </a:t>
            </a:r>
            <a:r>
              <a:rPr lang="en-US" sz="3200" dirty="0">
                <a:solidFill>
                  <a:srgbClr val="FFFFFF"/>
                </a:solidFill>
                <a:latin typeface="Lato" panose="020F0502020204030203" pitchFamily="34" charset="0"/>
                <a:ea typeface="Arial" charset="0"/>
                <a:cs typeface="Arial" charset="0"/>
              </a:rPr>
              <a:t>to fraud</a:t>
            </a:r>
          </a:p>
          <a:p>
            <a:pPr marL="457200" indent="-457200" algn="l">
              <a:buFont typeface="Arial" panose="020B0604020202020204" pitchFamily="34" charset="0"/>
              <a:buChar char="•"/>
            </a:pPr>
            <a:endParaRPr lang="en-US" sz="3200" dirty="0">
              <a:solidFill>
                <a:srgbClr val="FFFFFF"/>
              </a:solidFill>
              <a:latin typeface="Lato" panose="020F0502020204030203" pitchFamily="34" charset="0"/>
              <a:ea typeface="Arial" charset="0"/>
              <a:cs typeface="Arial" charset="0"/>
            </a:endParaRPr>
          </a:p>
        </p:txBody>
      </p:sp>
      <p:pic>
        <p:nvPicPr>
          <p:cNvPr id="8" name="Picture 7" descr="Device and padlock">
            <a:extLst>
              <a:ext uri="{FF2B5EF4-FFF2-40B4-BE49-F238E27FC236}">
                <a16:creationId xmlns:a16="http://schemas.microsoft.com/office/drawing/2014/main" id="{9F19B3A5-0266-8464-DE13-C43F567101F2}"/>
              </a:ext>
            </a:extLst>
          </p:cNvPr>
          <p:cNvPicPr>
            <a:picLocks noChangeAspect="1"/>
          </p:cNvPicPr>
          <p:nvPr/>
        </p:nvPicPr>
        <p:blipFill rotWithShape="1">
          <a:blip r:embed="rId3">
            <a:extLst>
              <a:ext uri="{28A0092B-C50C-407E-A947-70E740481C1C}">
                <a14:useLocalDpi xmlns:a14="http://schemas.microsoft.com/office/drawing/2010/main" val="0"/>
              </a:ext>
            </a:extLst>
          </a:blip>
          <a:srcRect l="18270" r="18735"/>
          <a:stretch/>
        </p:blipFill>
        <p:spPr>
          <a:xfrm>
            <a:off x="17660149" y="2060961"/>
            <a:ext cx="5437694" cy="4855464"/>
          </a:xfrm>
          <a:prstGeom prst="rect">
            <a:avLst/>
          </a:prstGeom>
        </p:spPr>
      </p:pic>
      <p:pic>
        <p:nvPicPr>
          <p:cNvPr id="19" name="Picture 18" descr="Close-up of documents on desk">
            <a:extLst>
              <a:ext uri="{FF2B5EF4-FFF2-40B4-BE49-F238E27FC236}">
                <a16:creationId xmlns:a16="http://schemas.microsoft.com/office/drawing/2014/main" id="{6279979B-09F3-8AD3-4657-355C8AFA7CEA}"/>
              </a:ext>
            </a:extLst>
          </p:cNvPr>
          <p:cNvPicPr>
            <a:picLocks noChangeAspect="1"/>
          </p:cNvPicPr>
          <p:nvPr/>
        </p:nvPicPr>
        <p:blipFill rotWithShape="1">
          <a:blip r:embed="rId4">
            <a:extLst>
              <a:ext uri="{28A0092B-C50C-407E-A947-70E740481C1C}">
                <a14:useLocalDpi xmlns:a14="http://schemas.microsoft.com/office/drawing/2010/main" val="0"/>
              </a:ext>
            </a:extLst>
          </a:blip>
          <a:srcRect l="16777" r="25723"/>
          <a:stretch/>
        </p:blipFill>
        <p:spPr>
          <a:xfrm>
            <a:off x="12185676" y="6909597"/>
            <a:ext cx="5443539" cy="4855464"/>
          </a:xfrm>
          <a:prstGeom prst="rect">
            <a:avLst/>
          </a:prstGeom>
        </p:spPr>
      </p:pic>
      <p:pic>
        <p:nvPicPr>
          <p:cNvPr id="10" name="Picture 9" descr="A group of men working on a construction site&#10;&#10;Description automatically generated">
            <a:extLst>
              <a:ext uri="{FF2B5EF4-FFF2-40B4-BE49-F238E27FC236}">
                <a16:creationId xmlns:a16="http://schemas.microsoft.com/office/drawing/2014/main" id="{D3D0680B-82AF-3421-7E32-F852F827575F}"/>
              </a:ext>
            </a:extLst>
          </p:cNvPr>
          <p:cNvPicPr>
            <a:picLocks noChangeAspect="1"/>
          </p:cNvPicPr>
          <p:nvPr/>
        </p:nvPicPr>
        <p:blipFill rotWithShape="1">
          <a:blip r:embed="rId5">
            <a:extLst>
              <a:ext uri="{28A0092B-C50C-407E-A947-70E740481C1C}">
                <a14:useLocalDpi xmlns:a14="http://schemas.microsoft.com/office/drawing/2010/main" val="0"/>
              </a:ext>
            </a:extLst>
          </a:blip>
          <a:srcRect l="33986" r="2964"/>
          <a:stretch/>
        </p:blipFill>
        <p:spPr>
          <a:xfrm>
            <a:off x="6701363" y="2060961"/>
            <a:ext cx="5443538" cy="4855464"/>
          </a:xfrm>
          <a:prstGeom prst="rect">
            <a:avLst/>
          </a:prstGeom>
        </p:spPr>
      </p:pic>
      <p:pic>
        <p:nvPicPr>
          <p:cNvPr id="6" name="Picture 5" descr="Person using credit card">
            <a:extLst>
              <a:ext uri="{FF2B5EF4-FFF2-40B4-BE49-F238E27FC236}">
                <a16:creationId xmlns:a16="http://schemas.microsoft.com/office/drawing/2014/main" id="{ACEF4676-E1A6-5A98-9175-37B322A3705D}"/>
              </a:ext>
            </a:extLst>
          </p:cNvPr>
          <p:cNvPicPr>
            <a:picLocks noChangeAspect="1"/>
          </p:cNvPicPr>
          <p:nvPr/>
        </p:nvPicPr>
        <p:blipFill rotWithShape="1">
          <a:blip r:embed="rId6">
            <a:extLst>
              <a:ext uri="{28A0092B-C50C-407E-A947-70E740481C1C}">
                <a14:useLocalDpi xmlns:a14="http://schemas.microsoft.com/office/drawing/2010/main" val="0"/>
              </a:ext>
            </a:extLst>
          </a:blip>
          <a:srcRect l="21355" r="3853"/>
          <a:stretch/>
        </p:blipFill>
        <p:spPr>
          <a:xfrm>
            <a:off x="1227869" y="6909597"/>
            <a:ext cx="5444596" cy="4855464"/>
          </a:xfrm>
          <a:prstGeom prst="rect">
            <a:avLst/>
          </a:prstGeom>
        </p:spPr>
      </p:pic>
    </p:spTree>
    <p:extLst>
      <p:ext uri="{BB962C8B-B14F-4D97-AF65-F5344CB8AC3E}">
        <p14:creationId xmlns:p14="http://schemas.microsoft.com/office/powerpoint/2010/main" val="40164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AutoShape 4"/>
          <p:cNvSpPr>
            <a:spLocks/>
          </p:cNvSpPr>
          <p:nvPr/>
        </p:nvSpPr>
        <p:spPr bwMode="auto">
          <a:xfrm>
            <a:off x="16598563" y="4056353"/>
            <a:ext cx="7310036" cy="4938370"/>
          </a:xfrm>
          <a:prstGeom prst="rightArrow">
            <a:avLst>
              <a:gd name="adj1" fmla="val 100000"/>
              <a:gd name="adj2" fmla="val 27547"/>
            </a:avLst>
          </a:prstGeom>
          <a:solidFill>
            <a:srgbClr val="0E35CB"/>
          </a:solidFill>
          <a:ln w="88900" cap="flat">
            <a:solidFill>
              <a:srgbClr val="FFFFFF"/>
            </a:solidFill>
            <a:prstDash val="solid"/>
            <a:miter lim="800000"/>
            <a:headEnd type="none" w="med" len="med"/>
            <a:tailEnd type="none" w="med" len="med"/>
          </a:ln>
        </p:spPr>
        <p:txBody>
          <a:bodyPr lIns="0" tIns="0" rIns="0" bIns="0"/>
          <a:lstStyle/>
          <a:p>
            <a:endParaRPr lang="en-US" sz="3599"/>
          </a:p>
        </p:txBody>
      </p:sp>
      <p:sp>
        <p:nvSpPr>
          <p:cNvPr id="66" name="AutoShape 3"/>
          <p:cNvSpPr>
            <a:spLocks/>
          </p:cNvSpPr>
          <p:nvPr/>
        </p:nvSpPr>
        <p:spPr bwMode="auto">
          <a:xfrm>
            <a:off x="10642992" y="4059069"/>
            <a:ext cx="7669391" cy="4943131"/>
          </a:xfrm>
          <a:prstGeom prst="rightArrow">
            <a:avLst>
              <a:gd name="adj1" fmla="val 100000"/>
              <a:gd name="adj2" fmla="val 27518"/>
            </a:avLst>
          </a:prstGeom>
          <a:solidFill>
            <a:schemeClr val="accent6">
              <a:lumMod val="10000"/>
            </a:schemeClr>
          </a:solidFill>
          <a:ln w="88900" cap="flat">
            <a:solidFill>
              <a:srgbClr val="FFFFFF"/>
            </a:solidFill>
            <a:prstDash val="solid"/>
            <a:miter lim="800000"/>
            <a:headEnd type="none" w="med" len="med"/>
            <a:tailEnd type="none" w="med" len="med"/>
          </a:ln>
        </p:spPr>
        <p:txBody>
          <a:bodyPr lIns="0" tIns="0" rIns="0" bIns="0"/>
          <a:lstStyle/>
          <a:p>
            <a:endParaRPr lang="en-US" sz="3599"/>
          </a:p>
        </p:txBody>
      </p:sp>
      <p:sp>
        <p:nvSpPr>
          <p:cNvPr id="67" name="AutoShape 4"/>
          <p:cNvSpPr>
            <a:spLocks/>
          </p:cNvSpPr>
          <p:nvPr/>
        </p:nvSpPr>
        <p:spPr bwMode="auto">
          <a:xfrm>
            <a:off x="5660078" y="4056353"/>
            <a:ext cx="6918797" cy="4938370"/>
          </a:xfrm>
          <a:prstGeom prst="rightArrow">
            <a:avLst>
              <a:gd name="adj1" fmla="val 100000"/>
              <a:gd name="adj2" fmla="val 27547"/>
            </a:avLst>
          </a:prstGeom>
          <a:solidFill>
            <a:schemeClr val="bg1">
              <a:lumMod val="50000"/>
            </a:schemeClr>
          </a:solidFill>
          <a:ln w="88900" cap="flat">
            <a:solidFill>
              <a:srgbClr val="FFFFFF"/>
            </a:solidFill>
            <a:prstDash val="solid"/>
            <a:miter lim="800000"/>
            <a:headEnd type="none" w="med" len="med"/>
            <a:tailEnd type="none" w="med" len="med"/>
          </a:ln>
        </p:spPr>
        <p:txBody>
          <a:bodyPr lIns="0" tIns="0" rIns="0" bIns="0"/>
          <a:lstStyle/>
          <a:p>
            <a:endParaRPr lang="en-US" sz="3599"/>
          </a:p>
        </p:txBody>
      </p:sp>
      <p:sp>
        <p:nvSpPr>
          <p:cNvPr id="115" name="Title 20"/>
          <p:cNvSpPr txBox="1">
            <a:spLocks/>
          </p:cNvSpPr>
          <p:nvPr/>
        </p:nvSpPr>
        <p:spPr>
          <a:xfrm>
            <a:off x="7077494" y="4606839"/>
            <a:ext cx="4800200" cy="3970281"/>
          </a:xfrm>
          <a:prstGeom prst="rect">
            <a:avLst/>
          </a:prstGeom>
        </p:spPr>
        <p:txBody>
          <a:bodyPr vert="horz" wrap="square" lIns="91404" tIns="45702" rIns="91404" bIns="45702"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2800" b="1" dirty="0">
                <a:solidFill>
                  <a:srgbClr val="FFFFFF"/>
                </a:solidFill>
                <a:latin typeface="Lato" panose="020F0502020204030203" pitchFamily="34" charset="0"/>
                <a:ea typeface="Arial" charset="0"/>
                <a:cs typeface="Arial" charset="0"/>
              </a:rPr>
              <a:t>52%  CORRUPTION</a:t>
            </a:r>
          </a:p>
          <a:p>
            <a:pPr algn="l"/>
            <a:r>
              <a:rPr lang="en-US" sz="2800" b="1" dirty="0">
                <a:solidFill>
                  <a:srgbClr val="FFFFFF"/>
                </a:solidFill>
                <a:latin typeface="Lato" panose="020F0502020204030203" pitchFamily="34" charset="0"/>
                <a:ea typeface="Arial" charset="0"/>
                <a:cs typeface="Arial" charset="0"/>
              </a:rPr>
              <a:t>	</a:t>
            </a:r>
            <a:r>
              <a:rPr lang="en-US" sz="2800" dirty="0">
                <a:solidFill>
                  <a:srgbClr val="FFFFFF"/>
                </a:solidFill>
                <a:latin typeface="Lato" panose="020F0502020204030203" pitchFamily="34" charset="0"/>
                <a:ea typeface="Arial" charset="0"/>
                <a:cs typeface="Arial" charset="0"/>
              </a:rPr>
              <a:t>&gt; Conflicts of interest</a:t>
            </a:r>
            <a:br>
              <a:rPr lang="en-US" sz="2800"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 purchasing  schemes</a:t>
            </a:r>
            <a:br>
              <a:rPr lang="en-US" sz="2800"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 sales schemes</a:t>
            </a:r>
            <a:br>
              <a:rPr lang="en-US" sz="2800"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&gt; Bribery</a:t>
            </a:r>
            <a:br>
              <a:rPr lang="en-US" sz="2800"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 invoice kickbacks</a:t>
            </a:r>
            <a:br>
              <a:rPr lang="en-US" sz="2800"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 bid rigging</a:t>
            </a:r>
            <a:br>
              <a:rPr lang="en-US" sz="2800"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&gt; Illegal gratuities</a:t>
            </a:r>
            <a:br>
              <a:rPr lang="en-US" sz="2800"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&gt; Economic extortion</a:t>
            </a:r>
          </a:p>
        </p:txBody>
      </p:sp>
      <p:sp>
        <p:nvSpPr>
          <p:cNvPr id="3" name="Oval 2"/>
          <p:cNvSpPr/>
          <p:nvPr/>
        </p:nvSpPr>
        <p:spPr>
          <a:xfrm>
            <a:off x="11309709" y="5763484"/>
            <a:ext cx="1551617" cy="1551617"/>
          </a:xfrm>
          <a:prstGeom prst="ellipse">
            <a:avLst/>
          </a:prstGeom>
          <a:solidFill>
            <a:schemeClr val="accent6">
              <a:lumMod val="10000"/>
            </a:schemeClr>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99"/>
          </a:p>
        </p:txBody>
      </p:sp>
      <p:sp>
        <p:nvSpPr>
          <p:cNvPr id="15" name="Oval 14"/>
          <p:cNvSpPr/>
          <p:nvPr/>
        </p:nvSpPr>
        <p:spPr>
          <a:xfrm>
            <a:off x="17289303" y="5763484"/>
            <a:ext cx="1551617" cy="1551617"/>
          </a:xfrm>
          <a:prstGeom prst="ellipse">
            <a:avLst/>
          </a:prstGeom>
          <a:solidFill>
            <a:schemeClr val="accent6">
              <a:lumMod val="10000"/>
            </a:schemeClr>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99"/>
          </a:p>
        </p:txBody>
      </p:sp>
      <p:sp>
        <p:nvSpPr>
          <p:cNvPr id="18" name="Title 20"/>
          <p:cNvSpPr txBox="1">
            <a:spLocks/>
          </p:cNvSpPr>
          <p:nvPr/>
        </p:nvSpPr>
        <p:spPr>
          <a:xfrm>
            <a:off x="13109098" y="4606839"/>
            <a:ext cx="4447387" cy="3539394"/>
          </a:xfrm>
          <a:prstGeom prst="rect">
            <a:avLst/>
          </a:prstGeom>
        </p:spPr>
        <p:txBody>
          <a:bodyPr vert="horz" wrap="square" lIns="91404" tIns="45702" rIns="91404" bIns="45702"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2800" b="1" dirty="0">
                <a:solidFill>
                  <a:srgbClr val="FFFFFF"/>
                </a:solidFill>
                <a:latin typeface="Lato" panose="020F0502020204030203" pitchFamily="34" charset="0"/>
                <a:ea typeface="Arial" charset="0"/>
                <a:cs typeface="Arial" charset="0"/>
              </a:rPr>
              <a:t>Impactful Anti-Fraud Controls:</a:t>
            </a:r>
            <a:br>
              <a:rPr lang="en-US" sz="2800" b="1"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Surprise audits &lt; loss 63%</a:t>
            </a:r>
            <a:br>
              <a:rPr lang="en-US" sz="2800"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Hotlines &lt; loss 50%</a:t>
            </a:r>
            <a:br>
              <a:rPr lang="en-US" sz="2800"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Data monitoring &lt; loss 50%</a:t>
            </a:r>
            <a:br>
              <a:rPr lang="en-US" sz="2800" dirty="0">
                <a:solidFill>
                  <a:srgbClr val="FFFFFF"/>
                </a:solidFill>
                <a:latin typeface="Lato" panose="020F0502020204030203" pitchFamily="34" charset="0"/>
                <a:ea typeface="Arial" charset="0"/>
                <a:cs typeface="Arial" charset="0"/>
              </a:rPr>
            </a:br>
            <a:r>
              <a:rPr lang="en-US" sz="2800" dirty="0">
                <a:solidFill>
                  <a:srgbClr val="FFFFFF"/>
                </a:solidFill>
                <a:latin typeface="Lato" panose="020F0502020204030203" pitchFamily="34" charset="0"/>
                <a:ea typeface="Arial" charset="0"/>
                <a:cs typeface="Arial" charset="0"/>
              </a:rPr>
              <a:t>- Fraud </a:t>
            </a:r>
            <a:r>
              <a:rPr lang="en-US" sz="2800" dirty="0" err="1">
                <a:solidFill>
                  <a:srgbClr val="FFFFFF"/>
                </a:solidFill>
                <a:latin typeface="Lato" panose="020F0502020204030203" pitchFamily="34" charset="0"/>
                <a:ea typeface="Arial" charset="0"/>
                <a:cs typeface="Arial" charset="0"/>
              </a:rPr>
              <a:t>trng</a:t>
            </a:r>
            <a:r>
              <a:rPr lang="en-US" sz="2800" dirty="0">
                <a:solidFill>
                  <a:srgbClr val="FFFFFF"/>
                </a:solidFill>
                <a:latin typeface="Lato" panose="020F0502020204030203" pitchFamily="34" charset="0"/>
                <a:ea typeface="Arial" charset="0"/>
                <a:cs typeface="Arial" charset="0"/>
              </a:rPr>
              <a:t> &lt; loss 47%</a:t>
            </a:r>
            <a:endParaRPr lang="en-US" sz="2800" dirty="0">
              <a:solidFill>
                <a:schemeClr val="bg1"/>
              </a:solidFill>
              <a:latin typeface="Lato Light" panose="020F0302020204030203" pitchFamily="34" charset="77"/>
              <a:ea typeface="Arial" charset="0"/>
              <a:cs typeface="Arial" charset="0"/>
            </a:endParaRPr>
          </a:p>
        </p:txBody>
      </p:sp>
      <p:sp>
        <p:nvSpPr>
          <p:cNvPr id="19" name="Title 20"/>
          <p:cNvSpPr txBox="1">
            <a:spLocks/>
          </p:cNvSpPr>
          <p:nvPr/>
        </p:nvSpPr>
        <p:spPr>
          <a:xfrm>
            <a:off x="19080137" y="5160838"/>
            <a:ext cx="4392387" cy="2862286"/>
          </a:xfrm>
          <a:prstGeom prst="rect">
            <a:avLst/>
          </a:prstGeom>
        </p:spPr>
        <p:txBody>
          <a:bodyPr vert="horz" wrap="square" lIns="91404" tIns="45702" rIns="91404" bIns="45702" rtlCol="0" anchor="ctr">
            <a:spAutoFit/>
          </a:bodyPr>
          <a:lstStyle>
            <a:defPPr>
              <a:defRPr lang="en-US"/>
            </a:defPPr>
            <a:lvl1pPr defTabSz="457200">
              <a:spcBef>
                <a:spcPct val="0"/>
              </a:spcBef>
              <a:buNone/>
              <a:defRPr>
                <a:solidFill>
                  <a:srgbClr val="FFFFFF"/>
                </a:solidFill>
                <a:latin typeface="Lato" panose="020F0502020204030203" pitchFamily="34" charset="0"/>
                <a:ea typeface="Arial" charset="0"/>
                <a:cs typeface="Arial" charset="0"/>
              </a:defRPr>
            </a:lvl1pPr>
          </a:lstStyle>
          <a:p>
            <a:r>
              <a:rPr lang="en-US" dirty="0"/>
              <a:t>Median Average Loss within Construction industry is </a:t>
            </a:r>
            <a:r>
              <a:rPr lang="en-US" b="1" dirty="0"/>
              <a:t>$250K per incident</a:t>
            </a:r>
          </a:p>
        </p:txBody>
      </p:sp>
      <p:sp>
        <p:nvSpPr>
          <p:cNvPr id="23" name="Freeform 50"/>
          <p:cNvSpPr>
            <a:spLocks/>
          </p:cNvSpPr>
          <p:nvPr/>
        </p:nvSpPr>
        <p:spPr bwMode="auto">
          <a:xfrm>
            <a:off x="11877694" y="6023030"/>
            <a:ext cx="649689" cy="1002610"/>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chemeClr val="bg1"/>
          </a:solidFill>
          <a:ln w="9525">
            <a:noFill/>
            <a:round/>
            <a:headEnd/>
            <a:tailEnd/>
          </a:ln>
        </p:spPr>
        <p:txBody>
          <a:bodyPr vert="horz" wrap="square" lIns="91404" tIns="45702" rIns="91404" bIns="45702" numCol="1" anchor="t" anchorCtr="0" compatLnSpc="1">
            <a:prstTxWarp prst="textNoShape">
              <a:avLst/>
            </a:prstTxWarp>
          </a:bodyPr>
          <a:lstStyle/>
          <a:p>
            <a:endParaRPr lang="en-US" sz="3599"/>
          </a:p>
        </p:txBody>
      </p:sp>
      <p:sp>
        <p:nvSpPr>
          <p:cNvPr id="24" name="Freeform 50"/>
          <p:cNvSpPr>
            <a:spLocks/>
          </p:cNvSpPr>
          <p:nvPr/>
        </p:nvSpPr>
        <p:spPr bwMode="auto">
          <a:xfrm>
            <a:off x="17819526" y="6023030"/>
            <a:ext cx="649689" cy="1002610"/>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chemeClr val="bg1"/>
          </a:solidFill>
          <a:ln w="9525">
            <a:noFill/>
            <a:round/>
            <a:headEnd/>
            <a:tailEnd/>
          </a:ln>
        </p:spPr>
        <p:txBody>
          <a:bodyPr vert="horz" wrap="square" lIns="91404" tIns="45702" rIns="91404" bIns="45702" numCol="1" anchor="t" anchorCtr="0" compatLnSpc="1">
            <a:prstTxWarp prst="textNoShape">
              <a:avLst/>
            </a:prstTxWarp>
          </a:bodyPr>
          <a:lstStyle/>
          <a:p>
            <a:endParaRPr lang="en-US" sz="3599"/>
          </a:p>
        </p:txBody>
      </p:sp>
      <p:sp>
        <p:nvSpPr>
          <p:cNvPr id="16" name="TextBox 15"/>
          <p:cNvSpPr txBox="1"/>
          <p:nvPr/>
        </p:nvSpPr>
        <p:spPr>
          <a:xfrm>
            <a:off x="7002303" y="722613"/>
            <a:ext cx="10366942" cy="840230"/>
          </a:xfrm>
          <a:prstGeom prst="rect">
            <a:avLst/>
          </a:prstGeom>
          <a:noFill/>
        </p:spPr>
        <p:txBody>
          <a:bodyPr wrap="none" rtlCol="0">
            <a:spAutoFit/>
          </a:bodyPr>
          <a:lstStyle/>
          <a:p>
            <a:pPr algn="ctr">
              <a:lnSpc>
                <a:spcPct val="90000"/>
              </a:lnSpc>
            </a:pPr>
            <a:r>
              <a:rPr lang="en-US" sz="5400" b="1" dirty="0">
                <a:solidFill>
                  <a:schemeClr val="accent6">
                    <a:lumMod val="10000"/>
                  </a:schemeClr>
                </a:solidFill>
                <a:latin typeface="Montserrat"/>
                <a:ea typeface="Glypha 55 Roman" charset="0"/>
                <a:cs typeface="Glypha 55 Roman" charset="0"/>
              </a:rPr>
              <a:t>Construction Relevant Stats</a:t>
            </a:r>
            <a:endParaRPr lang="en-US" sz="5400" b="1" dirty="0">
              <a:solidFill>
                <a:schemeClr val="accent6">
                  <a:lumMod val="10000"/>
                </a:schemeClr>
              </a:solidFill>
              <a:latin typeface="Montserrat" pitchFamily="2" charset="77"/>
              <a:ea typeface="Glypha 55 Roman" charset="0"/>
              <a:cs typeface="Glypha 55 Roman" charset="0"/>
            </a:endParaRPr>
          </a:p>
        </p:txBody>
      </p:sp>
      <p:sp>
        <p:nvSpPr>
          <p:cNvPr id="2" name="AutoShape 4">
            <a:extLst>
              <a:ext uri="{FF2B5EF4-FFF2-40B4-BE49-F238E27FC236}">
                <a16:creationId xmlns:a16="http://schemas.microsoft.com/office/drawing/2014/main" id="{CCBADC5F-0A3F-428C-351D-0C706EC4181C}"/>
              </a:ext>
            </a:extLst>
          </p:cNvPr>
          <p:cNvSpPr>
            <a:spLocks/>
          </p:cNvSpPr>
          <p:nvPr/>
        </p:nvSpPr>
        <p:spPr bwMode="auto">
          <a:xfrm>
            <a:off x="682468" y="4063830"/>
            <a:ext cx="6306097" cy="4938370"/>
          </a:xfrm>
          <a:prstGeom prst="rightArrow">
            <a:avLst>
              <a:gd name="adj1" fmla="val 100000"/>
              <a:gd name="adj2" fmla="val 27547"/>
            </a:avLst>
          </a:prstGeom>
          <a:solidFill>
            <a:schemeClr val="bg1">
              <a:lumMod val="65000"/>
            </a:schemeClr>
          </a:solidFill>
          <a:ln w="88900" cap="flat">
            <a:solidFill>
              <a:srgbClr val="FFFFFF"/>
            </a:solidFill>
            <a:prstDash val="solid"/>
            <a:miter lim="800000"/>
            <a:headEnd type="none" w="med" len="med"/>
            <a:tailEnd type="none" w="med" len="med"/>
          </a:ln>
        </p:spPr>
        <p:txBody>
          <a:bodyPr lIns="0" tIns="0" rIns="0" bIns="0"/>
          <a:lstStyle/>
          <a:p>
            <a:endParaRPr lang="en-US" sz="3599"/>
          </a:p>
        </p:txBody>
      </p:sp>
      <p:sp>
        <p:nvSpPr>
          <p:cNvPr id="5" name="Oval 4">
            <a:extLst>
              <a:ext uri="{FF2B5EF4-FFF2-40B4-BE49-F238E27FC236}">
                <a16:creationId xmlns:a16="http://schemas.microsoft.com/office/drawing/2014/main" id="{982B3C2A-5788-B740-243D-B5F21073572E}"/>
              </a:ext>
            </a:extLst>
          </p:cNvPr>
          <p:cNvSpPr/>
          <p:nvPr/>
        </p:nvSpPr>
        <p:spPr>
          <a:xfrm>
            <a:off x="5749007" y="5763484"/>
            <a:ext cx="1551617" cy="1551617"/>
          </a:xfrm>
          <a:prstGeom prst="ellipse">
            <a:avLst/>
          </a:prstGeom>
          <a:solidFill>
            <a:schemeClr val="accent6">
              <a:lumMod val="10000"/>
            </a:schemeClr>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99"/>
          </a:p>
        </p:txBody>
      </p:sp>
      <p:sp>
        <p:nvSpPr>
          <p:cNvPr id="6" name="Freeform 50">
            <a:extLst>
              <a:ext uri="{FF2B5EF4-FFF2-40B4-BE49-F238E27FC236}">
                <a16:creationId xmlns:a16="http://schemas.microsoft.com/office/drawing/2014/main" id="{E7778A47-57B1-F348-E67F-8ED6857F4C38}"/>
              </a:ext>
            </a:extLst>
          </p:cNvPr>
          <p:cNvSpPr>
            <a:spLocks/>
          </p:cNvSpPr>
          <p:nvPr/>
        </p:nvSpPr>
        <p:spPr bwMode="auto">
          <a:xfrm>
            <a:off x="6316992" y="6023030"/>
            <a:ext cx="649689" cy="1002610"/>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chemeClr val="bg1"/>
          </a:solidFill>
          <a:ln w="9525">
            <a:noFill/>
            <a:round/>
            <a:headEnd/>
            <a:tailEnd/>
          </a:ln>
        </p:spPr>
        <p:txBody>
          <a:bodyPr vert="horz" wrap="square" lIns="91404" tIns="45702" rIns="91404" bIns="45702" numCol="1" anchor="t" anchorCtr="0" compatLnSpc="1">
            <a:prstTxWarp prst="textNoShape">
              <a:avLst/>
            </a:prstTxWarp>
          </a:bodyPr>
          <a:lstStyle/>
          <a:p>
            <a:endParaRPr lang="en-US" sz="3599"/>
          </a:p>
        </p:txBody>
      </p:sp>
      <p:sp>
        <p:nvSpPr>
          <p:cNvPr id="7" name="Title 20">
            <a:extLst>
              <a:ext uri="{FF2B5EF4-FFF2-40B4-BE49-F238E27FC236}">
                <a16:creationId xmlns:a16="http://schemas.microsoft.com/office/drawing/2014/main" id="{FCF91054-B0BF-5D03-8408-1165576301DD}"/>
              </a:ext>
            </a:extLst>
          </p:cNvPr>
          <p:cNvSpPr txBox="1">
            <a:spLocks/>
          </p:cNvSpPr>
          <p:nvPr/>
        </p:nvSpPr>
        <p:spPr>
          <a:xfrm>
            <a:off x="1373832" y="5160838"/>
            <a:ext cx="4034992" cy="2862286"/>
          </a:xfrm>
          <a:prstGeom prst="rect">
            <a:avLst/>
          </a:prstGeom>
        </p:spPr>
        <p:txBody>
          <a:bodyPr vert="horz" wrap="square" lIns="91404" tIns="45702" rIns="91404" bIns="45702"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3600" dirty="0">
                <a:solidFill>
                  <a:srgbClr val="FFFFFF"/>
                </a:solidFill>
                <a:latin typeface="Lato" panose="020F0502020204030203" pitchFamily="34" charset="0"/>
                <a:ea typeface="Arial" charset="0"/>
                <a:cs typeface="Arial" charset="0"/>
              </a:rPr>
              <a:t>Most common fraud in Construction industry is tied to</a:t>
            </a:r>
            <a:r>
              <a:rPr lang="en-US" sz="3600" b="1" dirty="0">
                <a:solidFill>
                  <a:srgbClr val="FFFFFF"/>
                </a:solidFill>
                <a:latin typeface="Lato" panose="020F0502020204030203" pitchFamily="34" charset="0"/>
                <a:ea typeface="Arial" charset="0"/>
                <a:cs typeface="Arial" charset="0"/>
              </a:rPr>
              <a:t> CORRUPTION</a:t>
            </a:r>
          </a:p>
        </p:txBody>
      </p:sp>
    </p:spTree>
    <p:extLst>
      <p:ext uri="{BB962C8B-B14F-4D97-AF65-F5344CB8AC3E}">
        <p14:creationId xmlns:p14="http://schemas.microsoft.com/office/powerpoint/2010/main" val="769391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FA7CECE-B057-618B-609D-4207ED2C33C4}"/>
              </a:ext>
            </a:extLst>
          </p:cNvPr>
          <p:cNvSpPr>
            <a:spLocks noGrp="1"/>
          </p:cNvSpPr>
          <p:nvPr>
            <p:ph idx="1"/>
          </p:nvPr>
        </p:nvSpPr>
        <p:spPr/>
        <p:txBody>
          <a:bodyPr>
            <a:normAutofit/>
          </a:bodyPr>
          <a:lstStyle/>
          <a:p>
            <a:r>
              <a:rPr lang="en-US" sz="4400" b="1" dirty="0"/>
              <a:t>Victim Companies:</a:t>
            </a:r>
            <a:br>
              <a:rPr lang="en-US" sz="4400" b="1" dirty="0"/>
            </a:br>
            <a:br>
              <a:rPr lang="en-US" sz="4400" b="1" dirty="0"/>
            </a:br>
            <a:r>
              <a:rPr lang="en-US" sz="4400" dirty="0"/>
              <a:t>- 85% Code of Conduct</a:t>
            </a:r>
            <a:br>
              <a:rPr lang="en-US" sz="4400" dirty="0"/>
            </a:br>
            <a:r>
              <a:rPr lang="en-US" sz="4400" dirty="0"/>
              <a:t>- 84% Ext. Fin. St. Audit</a:t>
            </a:r>
            <a:br>
              <a:rPr lang="en-US" sz="4400" dirty="0"/>
            </a:br>
            <a:r>
              <a:rPr lang="en-US" sz="4400" dirty="0"/>
              <a:t>- 80% Int. Audit Dept.</a:t>
            </a:r>
            <a:br>
              <a:rPr lang="en-US" sz="4400" dirty="0"/>
            </a:br>
            <a:r>
              <a:rPr lang="en-US" sz="4400" dirty="0"/>
              <a:t>- 71% Hotlines</a:t>
            </a:r>
            <a:br>
              <a:rPr lang="en-US" sz="4400" dirty="0"/>
            </a:br>
            <a:r>
              <a:rPr lang="en-US" sz="4400" dirty="0"/>
              <a:t>- 62% Fraud </a:t>
            </a:r>
            <a:r>
              <a:rPr lang="en-US" sz="4400" dirty="0" err="1"/>
              <a:t>Trng</a:t>
            </a:r>
            <a:r>
              <a:rPr lang="en-US" sz="4400" dirty="0"/>
              <a:t> Prog</a:t>
            </a:r>
            <a:br>
              <a:rPr lang="en-US" sz="4400" dirty="0"/>
            </a:br>
            <a:r>
              <a:rPr lang="en-US" sz="4400" dirty="0"/>
              <a:t>- 60% Anti-fraud Policy</a:t>
            </a:r>
            <a:br>
              <a:rPr lang="en-US" sz="4400" dirty="0"/>
            </a:br>
            <a:r>
              <a:rPr lang="en-US" sz="4400" dirty="0"/>
              <a:t>- 59% EE Support Prog</a:t>
            </a:r>
          </a:p>
          <a:p>
            <a:endParaRPr lang="en-US" sz="4400" dirty="0"/>
          </a:p>
        </p:txBody>
      </p:sp>
      <p:sp>
        <p:nvSpPr>
          <p:cNvPr id="7" name="Content Placeholder 6">
            <a:extLst>
              <a:ext uri="{FF2B5EF4-FFF2-40B4-BE49-F238E27FC236}">
                <a16:creationId xmlns:a16="http://schemas.microsoft.com/office/drawing/2014/main" id="{5478935C-522D-ADBB-89FF-1C2FC8D9183F}"/>
              </a:ext>
            </a:extLst>
          </p:cNvPr>
          <p:cNvSpPr>
            <a:spLocks noGrp="1"/>
          </p:cNvSpPr>
          <p:nvPr>
            <p:ph idx="10"/>
          </p:nvPr>
        </p:nvSpPr>
        <p:spPr/>
        <p:txBody>
          <a:bodyPr>
            <a:normAutofit/>
          </a:bodyPr>
          <a:lstStyle/>
          <a:p>
            <a:r>
              <a:rPr lang="en-US" sz="4400" b="1" dirty="0"/>
              <a:t>Impactful Anti-Fraud Controls:</a:t>
            </a:r>
            <a:br>
              <a:rPr lang="en-US" sz="4400" b="1" dirty="0"/>
            </a:br>
            <a:br>
              <a:rPr lang="en-US" sz="4400" dirty="0"/>
            </a:br>
            <a:r>
              <a:rPr lang="en-US" sz="4400" dirty="0"/>
              <a:t>- Surprise audits &lt; loss 63%</a:t>
            </a:r>
            <a:br>
              <a:rPr lang="en-US" sz="4400" dirty="0"/>
            </a:br>
            <a:r>
              <a:rPr lang="en-US" sz="4400" dirty="0"/>
              <a:t>- Hotlines &lt; loss 50%</a:t>
            </a:r>
            <a:br>
              <a:rPr lang="en-US" sz="4400" dirty="0"/>
            </a:br>
            <a:r>
              <a:rPr lang="en-US" sz="4400" dirty="0"/>
              <a:t>- Data monitoring &lt; loss 50%</a:t>
            </a:r>
            <a:br>
              <a:rPr lang="en-US" sz="4400" dirty="0"/>
            </a:br>
            <a:r>
              <a:rPr lang="en-US" sz="4400" dirty="0"/>
              <a:t>- Fraud </a:t>
            </a:r>
            <a:r>
              <a:rPr lang="en-US" sz="4400" dirty="0" err="1"/>
              <a:t>trng</a:t>
            </a:r>
            <a:r>
              <a:rPr lang="en-US" sz="4400" dirty="0"/>
              <a:t> &lt; loss 47% </a:t>
            </a:r>
            <a:br>
              <a:rPr lang="en-US" sz="4400" dirty="0"/>
            </a:br>
            <a:r>
              <a:rPr lang="en-US" sz="4400" dirty="0"/>
              <a:t>- Int. Audit &lt; loss 43%</a:t>
            </a:r>
            <a:br>
              <a:rPr lang="en-US" sz="4400" dirty="0"/>
            </a:br>
            <a:r>
              <a:rPr lang="en-US" sz="4400" dirty="0"/>
              <a:t>- Dedicated fraud f(x) &lt; loss 41%</a:t>
            </a:r>
            <a:br>
              <a:rPr lang="en-US" sz="4400" dirty="0"/>
            </a:br>
            <a:r>
              <a:rPr lang="en-US" sz="4400" dirty="0"/>
              <a:t>- EE support prog &lt; loss 3</a:t>
            </a:r>
          </a:p>
        </p:txBody>
      </p:sp>
      <p:sp>
        <p:nvSpPr>
          <p:cNvPr id="5" name="Title 4">
            <a:extLst>
              <a:ext uri="{FF2B5EF4-FFF2-40B4-BE49-F238E27FC236}">
                <a16:creationId xmlns:a16="http://schemas.microsoft.com/office/drawing/2014/main" id="{F2E71B24-6394-E9A1-48D2-CB9FE19F2E7A}"/>
              </a:ext>
            </a:extLst>
          </p:cNvPr>
          <p:cNvSpPr>
            <a:spLocks noGrp="1"/>
          </p:cNvSpPr>
          <p:nvPr>
            <p:ph type="title"/>
          </p:nvPr>
        </p:nvSpPr>
        <p:spPr>
          <a:xfrm>
            <a:off x="913450" y="1567543"/>
            <a:ext cx="7169194" cy="3102428"/>
          </a:xfrm>
        </p:spPr>
        <p:txBody>
          <a:bodyPr>
            <a:noAutofit/>
          </a:bodyPr>
          <a:lstStyle/>
          <a:p>
            <a:pPr algn="l"/>
            <a:r>
              <a:rPr lang="en-US" sz="5400" dirty="0"/>
              <a:t>Risk Mitigation &amp; Examples Of Anti-Fraud Controls</a:t>
            </a:r>
          </a:p>
        </p:txBody>
      </p:sp>
    </p:spTree>
    <p:extLst>
      <p:ext uri="{BB962C8B-B14F-4D97-AF65-F5344CB8AC3E}">
        <p14:creationId xmlns:p14="http://schemas.microsoft.com/office/powerpoint/2010/main" val="3653110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1"/>
            <a:ext cx="24377650" cy="91486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55" name="Rectangle 54"/>
          <p:cNvSpPr/>
          <p:nvPr/>
        </p:nvSpPr>
        <p:spPr>
          <a:xfrm>
            <a:off x="1434965" y="3256412"/>
            <a:ext cx="21957897" cy="2635827"/>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nSpc>
                <a:spcPct val="110000"/>
              </a:lnSpc>
            </a:pPr>
            <a:r>
              <a:rPr lang="en-US" sz="5400" b="1" dirty="0">
                <a:solidFill>
                  <a:schemeClr val="bg1"/>
                </a:solidFill>
                <a:latin typeface="Lato "/>
                <a:ea typeface="+mn-lt"/>
                <a:cs typeface="+mn-lt"/>
              </a:rPr>
              <a:t>So...is there a Keep It Super Simple method of combating fraud...</a:t>
            </a:r>
            <a:br>
              <a:rPr lang="en-US" sz="5400" b="1" dirty="0">
                <a:latin typeface="Lato "/>
                <a:ea typeface="+mn-lt"/>
                <a:cs typeface="+mn-lt"/>
              </a:rPr>
            </a:br>
            <a:endParaRPr lang="en-US" sz="5400" b="1" dirty="0">
              <a:solidFill>
                <a:schemeClr val="bg1"/>
              </a:solidFill>
              <a:latin typeface="Lato "/>
              <a:ea typeface="+mn-lt"/>
              <a:cs typeface="+mn-lt"/>
            </a:endParaRPr>
          </a:p>
          <a:p>
            <a:pPr>
              <a:lnSpc>
                <a:spcPct val="110000"/>
              </a:lnSpc>
            </a:pPr>
            <a:r>
              <a:rPr lang="en-US" sz="5400" b="1" dirty="0">
                <a:solidFill>
                  <a:schemeClr val="bg1"/>
                </a:solidFill>
                <a:latin typeface="Lato "/>
              </a:rPr>
              <a:t>Internal controls/Risk Mitigation steps are the first line of defense in combating fraud..</a:t>
            </a:r>
          </a:p>
          <a:p>
            <a:pPr>
              <a:lnSpc>
                <a:spcPct val="110000"/>
              </a:lnSpc>
            </a:pPr>
            <a:br>
              <a:rPr lang="en-US" sz="5400" b="1" dirty="0">
                <a:latin typeface="Lato "/>
              </a:rPr>
            </a:br>
            <a:r>
              <a:rPr lang="en-US" sz="5400" b="1" dirty="0">
                <a:solidFill>
                  <a:schemeClr val="bg1"/>
                </a:solidFill>
                <a:latin typeface="Lato "/>
              </a:rPr>
              <a:t>But I hire trusted employees...what about trust?</a:t>
            </a:r>
            <a:br>
              <a:rPr lang="en-US" sz="4800" b="1" dirty="0">
                <a:latin typeface="Lato "/>
              </a:rPr>
            </a:br>
            <a:endParaRPr lang="en-US" sz="4800" b="1" dirty="0">
              <a:solidFill>
                <a:schemeClr val="bg1"/>
              </a:solidFill>
              <a:latin typeface="Lato "/>
            </a:endParaRPr>
          </a:p>
        </p:txBody>
      </p:sp>
      <p:sp>
        <p:nvSpPr>
          <p:cNvPr id="3" name="Rectangle 2">
            <a:extLst>
              <a:ext uri="{FF2B5EF4-FFF2-40B4-BE49-F238E27FC236}">
                <a16:creationId xmlns:a16="http://schemas.microsoft.com/office/drawing/2014/main" id="{CF891068-11FB-D012-CE3B-C854C830562C}"/>
              </a:ext>
            </a:extLst>
          </p:cNvPr>
          <p:cNvSpPr/>
          <p:nvPr/>
        </p:nvSpPr>
        <p:spPr>
          <a:xfrm>
            <a:off x="2474328" y="9130143"/>
            <a:ext cx="19428993" cy="327492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lnSpc>
                <a:spcPct val="110000"/>
              </a:lnSpc>
            </a:pPr>
            <a:r>
              <a:rPr lang="en-US" sz="5400" b="1" dirty="0">
                <a:solidFill>
                  <a:schemeClr val="tx1"/>
                </a:solidFill>
                <a:latin typeface="Montserrat" panose="00000500000000000000" pitchFamily="2" charset="0"/>
                <a:ea typeface="+mn-lt"/>
                <a:cs typeface="+mn-lt"/>
              </a:rPr>
              <a:t>"Trusting your employee is not an internal control</a:t>
            </a:r>
            <a:r>
              <a:rPr lang="en-US" sz="5400" b="1" dirty="0">
                <a:solidFill>
                  <a:schemeClr val="tx1"/>
                </a:solidFill>
                <a:latin typeface="Montserrat" panose="00000500000000000000" pitchFamily="2" charset="0"/>
                <a:ea typeface="Century Gothic" charset="0"/>
                <a:cs typeface="Century Gothic" charset="0"/>
              </a:rPr>
              <a:t>”</a:t>
            </a:r>
          </a:p>
          <a:p>
            <a:pPr algn="ctr"/>
            <a:endParaRPr lang="en-US" sz="6600" dirty="0">
              <a:solidFill>
                <a:schemeClr val="tx1"/>
              </a:solidFill>
              <a:latin typeface="Lato "/>
              <a:cs typeface="Lato Light"/>
            </a:endParaRPr>
          </a:p>
          <a:p>
            <a:pPr algn="ctr"/>
            <a:r>
              <a:rPr lang="en-US" sz="2800" dirty="0">
                <a:solidFill>
                  <a:schemeClr val="tx1"/>
                </a:solidFill>
                <a:latin typeface="Lato "/>
                <a:ea typeface="Century Gothic" charset="0"/>
                <a:cs typeface="Century Gothic" charset="0"/>
              </a:rPr>
              <a:t>— </a:t>
            </a:r>
            <a:r>
              <a:rPr lang="en-US" sz="2800" dirty="0">
                <a:solidFill>
                  <a:schemeClr val="tx1"/>
                </a:solidFill>
                <a:latin typeface="Lato "/>
                <a:ea typeface="+mn-lt"/>
                <a:cs typeface="+mn-lt"/>
              </a:rPr>
              <a:t>Frank </a:t>
            </a:r>
            <a:r>
              <a:rPr lang="en-US" sz="2800" dirty="0" err="1">
                <a:solidFill>
                  <a:schemeClr val="tx1"/>
                </a:solidFill>
                <a:latin typeface="Lato "/>
                <a:ea typeface="+mn-lt"/>
                <a:cs typeface="+mn-lt"/>
              </a:rPr>
              <a:t>Suponcic</a:t>
            </a:r>
            <a:r>
              <a:rPr lang="en-US" sz="2800" dirty="0">
                <a:solidFill>
                  <a:schemeClr val="tx1"/>
                </a:solidFill>
                <a:latin typeface="Lato "/>
                <a:ea typeface="+mn-lt"/>
                <a:cs typeface="+mn-lt"/>
              </a:rPr>
              <a:t>, Partner in the Advisory Services group at Marcum Accountants and Advisors</a:t>
            </a:r>
          </a:p>
        </p:txBody>
      </p:sp>
    </p:spTree>
    <p:extLst>
      <p:ext uri="{BB962C8B-B14F-4D97-AF65-F5344CB8AC3E}">
        <p14:creationId xmlns:p14="http://schemas.microsoft.com/office/powerpoint/2010/main" val="179132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46B098-4B8D-0C17-BA66-A4597B2A3B6B}"/>
              </a:ext>
            </a:extLst>
          </p:cNvPr>
          <p:cNvSpPr/>
          <p:nvPr/>
        </p:nvSpPr>
        <p:spPr>
          <a:xfrm>
            <a:off x="10677977" y="6526322"/>
            <a:ext cx="10962154" cy="1498564"/>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0127580" y="3515040"/>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bg1"/>
                </a:solidFill>
                <a:latin typeface="Lato Black" panose="020F0502020204030203" pitchFamily="34" charset="77"/>
                <a:ea typeface="Century Gothic" charset="0"/>
                <a:cs typeface="Century Gothic" charset="0"/>
              </a:rPr>
              <a:t>1</a:t>
            </a:r>
          </a:p>
        </p:txBody>
      </p:sp>
      <p:sp>
        <p:nvSpPr>
          <p:cNvPr id="23" name="Rectangle 22"/>
          <p:cNvSpPr/>
          <p:nvPr/>
        </p:nvSpPr>
        <p:spPr>
          <a:xfrm>
            <a:off x="11692126" y="3797572"/>
            <a:ext cx="1396536" cy="769441"/>
          </a:xfrm>
          <a:prstGeom prst="rect">
            <a:avLst/>
          </a:prstGeom>
        </p:spPr>
        <p:txBody>
          <a:bodyPr wrap="none" lIns="91440" tIns="45720" rIns="91440" bIns="45720" anchor="t">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ERM</a:t>
            </a:r>
          </a:p>
        </p:txBody>
      </p:sp>
      <p:sp>
        <p:nvSpPr>
          <p:cNvPr id="26" name="Oval 25"/>
          <p:cNvSpPr/>
          <p:nvPr/>
        </p:nvSpPr>
        <p:spPr>
          <a:xfrm>
            <a:off x="10127580" y="5048104"/>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2</a:t>
            </a:r>
          </a:p>
        </p:txBody>
      </p:sp>
      <p:sp>
        <p:nvSpPr>
          <p:cNvPr id="28" name="Rectangle 27"/>
          <p:cNvSpPr/>
          <p:nvPr/>
        </p:nvSpPr>
        <p:spPr>
          <a:xfrm>
            <a:off x="11692126" y="5337221"/>
            <a:ext cx="10030310" cy="769441"/>
          </a:xfrm>
          <a:prstGeom prst="rect">
            <a:avLst/>
          </a:prstGeom>
        </p:spPr>
        <p:txBody>
          <a:bodyPr wrap="none" lIns="91440" tIns="45720" rIns="91440" bIns="45720" anchor="t">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3D4D4D">
                    <a:lumMod val="10000"/>
                  </a:srgbClr>
                </a:solidFill>
                <a:effectLst/>
                <a:uLnTx/>
                <a:uFillTx/>
                <a:latin typeface="Lato" panose="020F0502020204030203" pitchFamily="34" charset="0"/>
                <a:ea typeface="+mn-ea"/>
                <a:cs typeface="+mn-cs"/>
              </a:rPr>
              <a:t>Fraud &amp; Forensics/Stats/Risk Mitigation</a:t>
            </a:r>
            <a:endParaRPr kumimoji="0" lang="en-US" sz="4400" b="0" i="0" u="none" strike="noStrike" kern="1200" cap="none" spc="0" normalizeH="0" baseline="0" noProof="0" dirty="0">
              <a:ln>
                <a:noFill/>
              </a:ln>
              <a:solidFill>
                <a:srgbClr val="000000"/>
              </a:solidFill>
              <a:effectLst/>
              <a:uLnTx/>
              <a:uFillTx/>
              <a:latin typeface="Lato" panose="020F0502020204030203" pitchFamily="34" charset="0"/>
              <a:ea typeface="+mn-ea"/>
              <a:cs typeface="+mn-cs"/>
            </a:endParaRPr>
          </a:p>
        </p:txBody>
      </p:sp>
      <p:sp>
        <p:nvSpPr>
          <p:cNvPr id="29" name="Oval 28"/>
          <p:cNvSpPr/>
          <p:nvPr/>
        </p:nvSpPr>
        <p:spPr>
          <a:xfrm>
            <a:off x="10127580" y="6563916"/>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3</a:t>
            </a:r>
          </a:p>
        </p:txBody>
      </p:sp>
      <p:sp>
        <p:nvSpPr>
          <p:cNvPr id="31" name="Rectangle 30"/>
          <p:cNvSpPr/>
          <p:nvPr/>
        </p:nvSpPr>
        <p:spPr>
          <a:xfrm>
            <a:off x="11692126" y="6888690"/>
            <a:ext cx="8933856" cy="769441"/>
          </a:xfrm>
          <a:prstGeom prst="rect">
            <a:avLst/>
          </a:prstGeom>
        </p:spPr>
        <p:txBody>
          <a:bodyPr wrap="none" lIns="91440" tIns="45720" rIns="91440" bIns="45720" anchor="t">
            <a:spAutoFit/>
          </a:bodyPr>
          <a:lstStyle/>
          <a:p>
            <a:r>
              <a:rPr lang="en-US" sz="4400" dirty="0">
                <a:solidFill>
                  <a:schemeClr val="accent6">
                    <a:lumMod val="10000"/>
                  </a:schemeClr>
                </a:solidFill>
                <a:latin typeface="Lato" panose="020F0502020204030203" pitchFamily="34" charset="0"/>
              </a:rPr>
              <a:t>“Traditional” Risks &amp; Fraud Triangle</a:t>
            </a:r>
          </a:p>
        </p:txBody>
      </p:sp>
      <p:sp>
        <p:nvSpPr>
          <p:cNvPr id="32" name="Oval 31"/>
          <p:cNvSpPr/>
          <p:nvPr/>
        </p:nvSpPr>
        <p:spPr>
          <a:xfrm>
            <a:off x="10086277" y="8079732"/>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4</a:t>
            </a:r>
          </a:p>
        </p:txBody>
      </p:sp>
      <p:sp>
        <p:nvSpPr>
          <p:cNvPr id="34" name="Rectangle 33"/>
          <p:cNvSpPr/>
          <p:nvPr/>
        </p:nvSpPr>
        <p:spPr>
          <a:xfrm>
            <a:off x="11796243" y="8391932"/>
            <a:ext cx="2938625" cy="769441"/>
          </a:xfrm>
          <a:prstGeom prst="rect">
            <a:avLst/>
          </a:prstGeom>
        </p:spPr>
        <p:txBody>
          <a:bodyPr wrap="none" lIns="91440" tIns="45720" rIns="91440" bIns="45720" anchor="t">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Conclusion</a:t>
            </a:r>
          </a:p>
        </p:txBody>
      </p:sp>
      <p:sp>
        <p:nvSpPr>
          <p:cNvPr id="38" name="TextBox 37"/>
          <p:cNvSpPr txBox="1"/>
          <p:nvPr/>
        </p:nvSpPr>
        <p:spPr>
          <a:xfrm>
            <a:off x="8969728" y="757054"/>
            <a:ext cx="11147071" cy="840230"/>
          </a:xfrm>
          <a:prstGeom prst="rect">
            <a:avLst/>
          </a:prstGeom>
          <a:noFill/>
        </p:spPr>
        <p:txBody>
          <a:bodyPr wrap="square" lIns="91440" tIns="45720" rIns="91440" bIns="45720" rtlCol="0" anchor="t">
            <a:spAutoFit/>
          </a:bodyPr>
          <a:lstStyle/>
          <a:p>
            <a:pPr algn="ctr">
              <a:lnSpc>
                <a:spcPct val="90000"/>
              </a:lnSpc>
            </a:pPr>
            <a:r>
              <a:rPr lang="en-US" sz="5400" b="1" dirty="0">
                <a:solidFill>
                  <a:srgbClr val="333333"/>
                </a:solidFill>
                <a:latin typeface="Montserrat" panose="00000500000000000000" pitchFamily="2" charset="0"/>
              </a:rPr>
              <a:t>Agenda</a:t>
            </a:r>
          </a:p>
        </p:txBody>
      </p:sp>
      <p:pic>
        <p:nvPicPr>
          <p:cNvPr id="4" name="Picture 3" descr="A group of hands holding gears&#10;&#10;Description automatically generated">
            <a:extLst>
              <a:ext uri="{FF2B5EF4-FFF2-40B4-BE49-F238E27FC236}">
                <a16:creationId xmlns:a16="http://schemas.microsoft.com/office/drawing/2014/main" id="{7F50CE1C-1212-FB2F-C081-3DAA54434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73900" cy="12364358"/>
          </a:xfrm>
          <a:prstGeom prst="rect">
            <a:avLst/>
          </a:prstGeom>
        </p:spPr>
      </p:pic>
    </p:spTree>
    <p:extLst>
      <p:ext uri="{BB962C8B-B14F-4D97-AF65-F5344CB8AC3E}">
        <p14:creationId xmlns:p14="http://schemas.microsoft.com/office/powerpoint/2010/main" val="305686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16386"/>
            <a:ext cx="24377650" cy="907246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a:p>
        </p:txBody>
      </p:sp>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55" name="Rectangle 54"/>
          <p:cNvSpPr/>
          <p:nvPr/>
        </p:nvSpPr>
        <p:spPr>
          <a:xfrm>
            <a:off x="1206626" y="2318277"/>
            <a:ext cx="21957897" cy="5272019"/>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nSpc>
                <a:spcPct val="110000"/>
              </a:lnSpc>
            </a:pPr>
            <a:endParaRPr lang="en-US" sz="4400" b="1" dirty="0">
              <a:solidFill>
                <a:schemeClr val="bg1"/>
              </a:solidFill>
              <a:latin typeface="Montserrat" panose="00000500000000000000" pitchFamily="2" charset="0"/>
            </a:endParaRPr>
          </a:p>
          <a:p>
            <a:pPr marL="571500" indent="-571500">
              <a:lnSpc>
                <a:spcPct val="110000"/>
              </a:lnSpc>
              <a:buFont typeface="Arial" panose="020B0604020202020204" pitchFamily="34" charset="0"/>
              <a:buChar char="•"/>
            </a:pPr>
            <a:r>
              <a:rPr lang="en-US" sz="4400" dirty="0">
                <a:solidFill>
                  <a:schemeClr val="bg1"/>
                </a:solidFill>
                <a:latin typeface="Lato "/>
              </a:rPr>
              <a:t>Properly planned...designed...implemented and monitored internal controls are absolutely critical and necessary for any organization</a:t>
            </a:r>
            <a:br>
              <a:rPr lang="en-US" sz="4400" dirty="0">
                <a:latin typeface="Lato "/>
              </a:rPr>
            </a:br>
            <a:endParaRPr lang="en-US" sz="4400" dirty="0">
              <a:latin typeface="Lato "/>
            </a:endParaRPr>
          </a:p>
          <a:p>
            <a:pPr marL="571500" indent="-571500">
              <a:lnSpc>
                <a:spcPct val="110000"/>
              </a:lnSpc>
              <a:buFont typeface="Arial" panose="020B0604020202020204" pitchFamily="34" charset="0"/>
              <a:buChar char="•"/>
            </a:pPr>
            <a:r>
              <a:rPr lang="en-US" sz="4400" dirty="0">
                <a:latin typeface="Lato "/>
              </a:rPr>
              <a:t>Internal controls should mitigate the OPPORTUNITY for the occurrence of MOST fraud</a:t>
            </a:r>
            <a:br>
              <a:rPr lang="en-US" sz="4400" dirty="0">
                <a:latin typeface="Lato "/>
              </a:rPr>
            </a:br>
            <a:endParaRPr lang="en-US" sz="4400" dirty="0">
              <a:latin typeface="Lato "/>
            </a:endParaRPr>
          </a:p>
          <a:p>
            <a:pPr marL="571500" indent="-571500">
              <a:lnSpc>
                <a:spcPct val="110000"/>
              </a:lnSpc>
              <a:buFont typeface="Arial" panose="020B0604020202020204" pitchFamily="34" charset="0"/>
              <a:buChar char="•"/>
            </a:pPr>
            <a:r>
              <a:rPr lang="en-US" sz="4400" dirty="0">
                <a:latin typeface="Lato "/>
              </a:rPr>
              <a:t>Dynamic perspective of internal controls – constantly assessing and evolving I/C</a:t>
            </a:r>
          </a:p>
        </p:txBody>
      </p:sp>
      <p:sp>
        <p:nvSpPr>
          <p:cNvPr id="23" name="Shape 188"/>
          <p:cNvSpPr/>
          <p:nvPr/>
        </p:nvSpPr>
        <p:spPr>
          <a:xfrm>
            <a:off x="2274406" y="10289927"/>
            <a:ext cx="19822339" cy="12275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l"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lvl="0" algn="just">
              <a:lnSpc>
                <a:spcPct val="130000"/>
              </a:lnSpc>
              <a:defRPr sz="1800">
                <a:solidFill>
                  <a:srgbClr val="000000"/>
                </a:solidFill>
              </a:defRPr>
            </a:pPr>
            <a:endParaRPr lang="en-US" sz="2600">
              <a:solidFill>
                <a:schemeClr val="tx1"/>
              </a:solidFill>
              <a:latin typeface="Lato Light" panose="020F0302020204030203" pitchFamily="34" charset="77"/>
              <a:ea typeface="Arial" charset="0"/>
              <a:cs typeface="Arial" charset="0"/>
            </a:endParaRPr>
          </a:p>
        </p:txBody>
      </p:sp>
      <p:sp>
        <p:nvSpPr>
          <p:cNvPr id="6" name="Rectangle 5">
            <a:extLst>
              <a:ext uri="{FF2B5EF4-FFF2-40B4-BE49-F238E27FC236}">
                <a16:creationId xmlns:a16="http://schemas.microsoft.com/office/drawing/2014/main" id="{3E1D7E6F-17F5-53A2-2EAD-0718742BC5C4}"/>
              </a:ext>
            </a:extLst>
          </p:cNvPr>
          <p:cNvSpPr/>
          <p:nvPr/>
        </p:nvSpPr>
        <p:spPr>
          <a:xfrm>
            <a:off x="1347302" y="10304749"/>
            <a:ext cx="21676544" cy="121273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nSpc>
                <a:spcPct val="110000"/>
              </a:lnSpc>
            </a:pPr>
            <a:r>
              <a:rPr lang="en-US" sz="4800" b="1" dirty="0">
                <a:solidFill>
                  <a:schemeClr val="tx1"/>
                </a:solidFill>
                <a:latin typeface="Lato "/>
                <a:ea typeface="+mn-lt"/>
                <a:cs typeface="+mn-lt"/>
              </a:rPr>
              <a:t>Now</a:t>
            </a:r>
            <a:r>
              <a:rPr lang="en-US" sz="4800" b="1" dirty="0">
                <a:solidFill>
                  <a:schemeClr val="tx1"/>
                </a:solidFill>
                <a:latin typeface="Lato "/>
              </a:rPr>
              <a:t> who has heard the word/descriptor OPPORTUNITY in the context of fraud...</a:t>
            </a:r>
            <a:endParaRPr lang="en-US" sz="4800" b="1" dirty="0">
              <a:solidFill>
                <a:schemeClr val="tx1"/>
              </a:solidFill>
              <a:latin typeface="Montserrat"/>
            </a:endParaRPr>
          </a:p>
        </p:txBody>
      </p:sp>
      <p:sp>
        <p:nvSpPr>
          <p:cNvPr id="2" name="TextBox 1">
            <a:extLst>
              <a:ext uri="{FF2B5EF4-FFF2-40B4-BE49-F238E27FC236}">
                <a16:creationId xmlns:a16="http://schemas.microsoft.com/office/drawing/2014/main" id="{269C0FB7-DE0D-8522-B08F-A39E33230733}"/>
              </a:ext>
            </a:extLst>
          </p:cNvPr>
          <p:cNvSpPr txBox="1"/>
          <p:nvPr/>
        </p:nvSpPr>
        <p:spPr>
          <a:xfrm>
            <a:off x="1206626" y="735447"/>
            <a:ext cx="21676543" cy="923330"/>
          </a:xfrm>
          <a:prstGeom prst="rect">
            <a:avLst/>
          </a:prstGeom>
          <a:noFill/>
        </p:spPr>
        <p:txBody>
          <a:bodyPr wrap="square" lIns="91440" tIns="45720" rIns="91440" bIns="45720" anchor="t">
            <a:spAutoFit/>
          </a:bodyPr>
          <a:lstStyle/>
          <a:p>
            <a:pPr algn="ctr"/>
            <a:r>
              <a:rPr lang="en-US" sz="5400" b="1" dirty="0">
                <a:solidFill>
                  <a:schemeClr val="bg1"/>
                </a:solidFill>
                <a:latin typeface="Montserrat"/>
                <a:ea typeface="Verdana"/>
              </a:rPr>
              <a:t>Internal Controls</a:t>
            </a:r>
            <a:endParaRPr lang="en-US" sz="5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20079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536FD-8DF3-4FB4-F210-8B98C6ADA92E}"/>
              </a:ext>
            </a:extLst>
          </p:cNvPr>
          <p:cNvSpPr txBox="1"/>
          <p:nvPr/>
        </p:nvSpPr>
        <p:spPr>
          <a:xfrm>
            <a:off x="948130" y="3314857"/>
            <a:ext cx="8620413"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202122"/>
                </a:solidFill>
                <a:latin typeface="Lato "/>
                <a:ea typeface="Verdana"/>
                <a:cs typeface="Lato"/>
              </a:rPr>
              <a:t>OPPORTUNITY:</a:t>
            </a:r>
          </a:p>
          <a:p>
            <a:pPr marL="457200" indent="-457200">
              <a:buFont typeface="Arial"/>
              <a:buChar char="•"/>
            </a:pPr>
            <a:r>
              <a:rPr lang="en-US" sz="4400" dirty="0">
                <a:solidFill>
                  <a:srgbClr val="202122"/>
                </a:solidFill>
                <a:latin typeface="Lato "/>
                <a:ea typeface="Verdana"/>
                <a:cs typeface="Lato"/>
              </a:rPr>
              <a:t>Foundational understanding that exists for prevention....</a:t>
            </a:r>
            <a:br>
              <a:rPr lang="en-US" sz="4400" dirty="0">
                <a:latin typeface="Lato "/>
                <a:ea typeface="Verdana"/>
                <a:cs typeface="Lato"/>
              </a:rPr>
            </a:br>
            <a:endParaRPr lang="en-US" sz="4400" dirty="0">
              <a:latin typeface="Lato "/>
              <a:ea typeface="Verdana"/>
              <a:cs typeface="Lato"/>
            </a:endParaRPr>
          </a:p>
          <a:p>
            <a:pPr marL="457200" indent="-457200">
              <a:buFont typeface="Arial"/>
              <a:buChar char="•"/>
            </a:pPr>
            <a:r>
              <a:rPr lang="en-US" sz="4400" dirty="0">
                <a:solidFill>
                  <a:srgbClr val="202122"/>
                </a:solidFill>
                <a:latin typeface="Lato "/>
                <a:ea typeface="Verdana"/>
                <a:cs typeface="Lato"/>
              </a:rPr>
              <a:t>Mitigate the opportunity through effective internal controls</a:t>
            </a:r>
            <a:endParaRPr lang="en-US" sz="4400" dirty="0">
              <a:solidFill>
                <a:srgbClr val="202122"/>
              </a:solidFill>
              <a:latin typeface="Lato "/>
              <a:ea typeface="Verdana"/>
              <a:cs typeface="Lato" panose="020F0502020204030203" pitchFamily="34" charset="0"/>
            </a:endParaRPr>
          </a:p>
          <a:p>
            <a:pPr marL="2399665" lvl="2" indent="-571500">
              <a:buFont typeface="Arial"/>
              <a:buChar char="•"/>
            </a:pPr>
            <a:endParaRPr lang="en-US" sz="32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A7021CC2-870A-B6C0-4153-C511FD9F08F9}"/>
              </a:ext>
            </a:extLst>
          </p:cNvPr>
          <p:cNvSpPr txBox="1"/>
          <p:nvPr/>
        </p:nvSpPr>
        <p:spPr>
          <a:xfrm>
            <a:off x="8882285" y="604819"/>
            <a:ext cx="6613070" cy="923330"/>
          </a:xfrm>
          <a:prstGeom prst="rect">
            <a:avLst/>
          </a:prstGeom>
          <a:noFill/>
        </p:spPr>
        <p:txBody>
          <a:bodyPr wrap="square" lIns="91440" tIns="45720" rIns="91440" bIns="45720" anchor="t">
            <a:spAutoFit/>
          </a:bodyPr>
          <a:lstStyle/>
          <a:p>
            <a:pPr algn="ctr"/>
            <a:r>
              <a:rPr lang="en-US" sz="5400" b="1" dirty="0">
                <a:solidFill>
                  <a:srgbClr val="333333"/>
                </a:solidFill>
                <a:latin typeface="Montserrat"/>
                <a:ea typeface="Verdana"/>
              </a:rPr>
              <a:t>Fraud Triangle</a:t>
            </a:r>
            <a:r>
              <a:rPr lang="en-US" sz="4400" b="1" dirty="0">
                <a:solidFill>
                  <a:srgbClr val="333333"/>
                </a:solidFill>
                <a:latin typeface="Montserrat"/>
                <a:ea typeface="Verdana"/>
              </a:rPr>
              <a:t>*</a:t>
            </a:r>
            <a:endParaRPr lang="en-US" sz="5400" dirty="0">
              <a:latin typeface="Montserrat" panose="00000500000000000000" pitchFamily="2" charset="0"/>
            </a:endParaRPr>
          </a:p>
        </p:txBody>
      </p:sp>
      <p:sp>
        <p:nvSpPr>
          <p:cNvPr id="5" name="Isosceles Triangle 4">
            <a:extLst>
              <a:ext uri="{FF2B5EF4-FFF2-40B4-BE49-F238E27FC236}">
                <a16:creationId xmlns:a16="http://schemas.microsoft.com/office/drawing/2014/main" id="{0671A5C0-6FD1-2A13-518F-B1FBB4FFA69F}"/>
              </a:ext>
            </a:extLst>
          </p:cNvPr>
          <p:cNvSpPr/>
          <p:nvPr/>
        </p:nvSpPr>
        <p:spPr>
          <a:xfrm>
            <a:off x="8217686" y="3690765"/>
            <a:ext cx="7942271" cy="6819487"/>
          </a:xfrm>
          <a:prstGeom prst="triangle">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A71AA5-22E8-AEEB-484B-CBEAA14F3FB2}"/>
              </a:ext>
            </a:extLst>
          </p:cNvPr>
          <p:cNvSpPr txBox="1"/>
          <p:nvPr/>
        </p:nvSpPr>
        <p:spPr>
          <a:xfrm>
            <a:off x="10483113" y="11063634"/>
            <a:ext cx="3411415" cy="769441"/>
          </a:xfrm>
          <a:prstGeom prst="rect">
            <a:avLst/>
          </a:prstGeom>
          <a:noFill/>
        </p:spPr>
        <p:txBody>
          <a:bodyPr wrap="square" rtlCol="0">
            <a:spAutoFit/>
          </a:bodyPr>
          <a:lstStyle/>
          <a:p>
            <a:pPr algn="ctr"/>
            <a:r>
              <a:rPr lang="en-US" sz="4400" b="1" dirty="0">
                <a:latin typeface="Lato" panose="020F0502020204030203" pitchFamily="34" charset="0"/>
              </a:rPr>
              <a:t>Opportunity</a:t>
            </a:r>
          </a:p>
        </p:txBody>
      </p:sp>
      <p:sp>
        <p:nvSpPr>
          <p:cNvPr id="3" name="TextBox 2">
            <a:extLst>
              <a:ext uri="{FF2B5EF4-FFF2-40B4-BE49-F238E27FC236}">
                <a16:creationId xmlns:a16="http://schemas.microsoft.com/office/drawing/2014/main" id="{88C06CC5-DE13-F6E4-DB29-1D703C5E2593}"/>
              </a:ext>
            </a:extLst>
          </p:cNvPr>
          <p:cNvSpPr txBox="1"/>
          <p:nvPr/>
        </p:nvSpPr>
        <p:spPr>
          <a:xfrm>
            <a:off x="15495355" y="3314857"/>
            <a:ext cx="7934158"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202122"/>
                </a:solidFill>
                <a:latin typeface="Lato"/>
                <a:ea typeface="Verdana"/>
                <a:cs typeface="Lato"/>
              </a:rPr>
              <a:t>MITIGATION:</a:t>
            </a:r>
          </a:p>
          <a:p>
            <a:pPr marL="457200" indent="-457200">
              <a:buFont typeface="Arial"/>
              <a:buChar char="•"/>
            </a:pPr>
            <a:r>
              <a:rPr lang="en-US" sz="4400" dirty="0">
                <a:solidFill>
                  <a:srgbClr val="202122"/>
                </a:solidFill>
                <a:latin typeface="Lato"/>
                <a:ea typeface="Verdana"/>
                <a:cs typeface="Lato"/>
              </a:rPr>
              <a:t>Ensure internal controls are well planned, effectively implemented and more importantly monitored and dynamically adapted to an ever-changing organization environment </a:t>
            </a:r>
            <a:endParaRPr lang="en-US" sz="4400" dirty="0">
              <a:solidFill>
                <a:srgbClr val="202122"/>
              </a:solidFill>
              <a:latin typeface="Lato"/>
              <a:ea typeface="Verdana"/>
              <a:cs typeface="Lato" panose="020F0502020204030203" pitchFamily="34" charset="0"/>
            </a:endParaRPr>
          </a:p>
          <a:p>
            <a:pPr marL="2399665" lvl="2" indent="-571500">
              <a:buFont typeface="Arial"/>
              <a:buChar char="•"/>
            </a:pPr>
            <a:endParaRPr lang="en-US" sz="32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E5EAB943-4096-B1A4-C1F4-1611BE8D30D7}"/>
              </a:ext>
            </a:extLst>
          </p:cNvPr>
          <p:cNvSpPr txBox="1"/>
          <p:nvPr/>
        </p:nvSpPr>
        <p:spPr>
          <a:xfrm>
            <a:off x="18225480" y="11709965"/>
            <a:ext cx="62398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02122"/>
                </a:solidFill>
                <a:latin typeface="Lato"/>
                <a:ea typeface="Verdana"/>
                <a:cs typeface="Lato"/>
              </a:rPr>
              <a:t>*Developed by Donald Cressey</a:t>
            </a:r>
            <a:endParaRPr lang="en-US"/>
          </a:p>
          <a:p>
            <a:pPr marL="2399665" lvl="2" indent="-571500">
              <a:buFont typeface="Arial"/>
              <a:buChar char="•"/>
            </a:pPr>
            <a:endParaRPr lang="en-US" sz="2400">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3343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3175" y="0"/>
            <a:ext cx="12980621" cy="12356123"/>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spcCol="0" rtlCol="0" anchor="ctr"/>
          <a:lstStyle/>
          <a:p>
            <a:pPr algn="ctr"/>
            <a:endParaRPr lang="en-US">
              <a:latin typeface="Lato Light"/>
              <a:cs typeface="Lato Light"/>
            </a:endParaRPr>
          </a:p>
        </p:txBody>
      </p:sp>
      <p:sp>
        <p:nvSpPr>
          <p:cNvPr id="53" name="TextBox 52"/>
          <p:cNvSpPr txBox="1"/>
          <p:nvPr/>
        </p:nvSpPr>
        <p:spPr>
          <a:xfrm>
            <a:off x="1528713" y="1436087"/>
            <a:ext cx="9378773" cy="4579715"/>
          </a:xfrm>
          <a:prstGeom prst="rect">
            <a:avLst/>
          </a:prstGeom>
          <a:noFill/>
        </p:spPr>
        <p:txBody>
          <a:bodyPr wrap="square" lIns="91440" tIns="45720" rIns="91440" bIns="45720" rtlCol="0" anchor="t">
            <a:spAutoFit/>
          </a:bodyPr>
          <a:lstStyle/>
          <a:p>
            <a:pPr>
              <a:lnSpc>
                <a:spcPct val="90000"/>
              </a:lnSpc>
            </a:pPr>
            <a:r>
              <a:rPr lang="en-US" sz="5400" b="1" dirty="0">
                <a:solidFill>
                  <a:srgbClr val="FFFFFF"/>
                </a:solidFill>
                <a:latin typeface="Montserrat" panose="00000500000000000000" pitchFamily="2" charset="0"/>
                <a:ea typeface="Glypha 55 Roman" charset="0"/>
                <a:cs typeface="Glypha 55 Roman" charset="0"/>
              </a:rPr>
              <a:t>The opportunity to commit</a:t>
            </a:r>
            <a:endParaRPr lang="en-US" sz="5400" b="1" dirty="0">
              <a:solidFill>
                <a:srgbClr val="000000"/>
              </a:solidFill>
              <a:latin typeface="Montserrat" panose="00000500000000000000" pitchFamily="2" charset="0"/>
              <a:ea typeface="Glypha 55 Roman" charset="0"/>
              <a:cs typeface="Glypha 55 Roman" charset="0"/>
            </a:endParaRPr>
          </a:p>
          <a:p>
            <a:pPr>
              <a:lnSpc>
                <a:spcPct val="90000"/>
              </a:lnSpc>
            </a:pPr>
            <a:r>
              <a:rPr lang="en-US" sz="5400" b="1" dirty="0">
                <a:solidFill>
                  <a:srgbClr val="FFFFFF"/>
                </a:solidFill>
                <a:latin typeface="Montserrat" panose="00000500000000000000" pitchFamily="2" charset="0"/>
                <a:ea typeface="Glypha 55 Roman" charset="0"/>
                <a:cs typeface="Glypha 55 Roman" charset="0"/>
              </a:rPr>
              <a:t>fraud typically results</a:t>
            </a:r>
            <a:endParaRPr lang="en-US" sz="5400" b="1" dirty="0">
              <a:solidFill>
                <a:srgbClr val="000000"/>
              </a:solidFill>
              <a:latin typeface="Montserrat" panose="00000500000000000000" pitchFamily="2" charset="0"/>
              <a:ea typeface="Glypha 55 Roman" charset="0"/>
              <a:cs typeface="Glypha 55 Roman" charset="0"/>
            </a:endParaRPr>
          </a:p>
          <a:p>
            <a:pPr>
              <a:lnSpc>
                <a:spcPct val="90000"/>
              </a:lnSpc>
            </a:pPr>
            <a:r>
              <a:rPr lang="en-US" sz="5400" b="1" dirty="0">
                <a:solidFill>
                  <a:srgbClr val="FFFFFF"/>
                </a:solidFill>
                <a:latin typeface="Montserrat" panose="00000500000000000000" pitchFamily="2" charset="0"/>
                <a:ea typeface="Glypha 55 Roman" charset="0"/>
                <a:cs typeface="Glypha 55 Roman" charset="0"/>
              </a:rPr>
              <a:t>from weak or ineffective</a:t>
            </a:r>
            <a:endParaRPr lang="en-US" sz="5400" b="1" dirty="0">
              <a:solidFill>
                <a:srgbClr val="000000"/>
              </a:solidFill>
              <a:latin typeface="Montserrat" panose="00000500000000000000" pitchFamily="2" charset="0"/>
              <a:ea typeface="Glypha 55 Roman" charset="0"/>
              <a:cs typeface="Glypha 55 Roman" charset="0"/>
            </a:endParaRPr>
          </a:p>
          <a:p>
            <a:pPr>
              <a:lnSpc>
                <a:spcPct val="90000"/>
              </a:lnSpc>
            </a:pPr>
            <a:r>
              <a:rPr lang="en-US" sz="5400" b="1" dirty="0">
                <a:solidFill>
                  <a:srgbClr val="FFFFFF"/>
                </a:solidFill>
                <a:latin typeface="Montserrat" panose="00000500000000000000" pitchFamily="2" charset="0"/>
                <a:ea typeface="Glypha 55 Roman" charset="0"/>
                <a:cs typeface="Glypha 55 Roman" charset="0"/>
              </a:rPr>
              <a:t>Internal Controls...such as:</a:t>
            </a:r>
            <a:endParaRPr lang="en-US" sz="5400" b="1" dirty="0">
              <a:latin typeface="Montserrat" panose="00000500000000000000" pitchFamily="2" charset="0"/>
            </a:endParaRPr>
          </a:p>
        </p:txBody>
      </p:sp>
      <p:sp>
        <p:nvSpPr>
          <p:cNvPr id="4" name="Oval 3">
            <a:extLst>
              <a:ext uri="{FF2B5EF4-FFF2-40B4-BE49-F238E27FC236}">
                <a16:creationId xmlns:a16="http://schemas.microsoft.com/office/drawing/2014/main" id="{E1D41B37-B388-58C3-606C-44C7BD658A00}"/>
              </a:ext>
            </a:extLst>
          </p:cNvPr>
          <p:cNvSpPr/>
          <p:nvPr/>
        </p:nvSpPr>
        <p:spPr>
          <a:xfrm>
            <a:off x="12230128" y="1191358"/>
            <a:ext cx="1339808" cy="13398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1</a:t>
            </a:r>
          </a:p>
        </p:txBody>
      </p:sp>
      <p:sp>
        <p:nvSpPr>
          <p:cNvPr id="7" name="Oval 6">
            <a:extLst>
              <a:ext uri="{FF2B5EF4-FFF2-40B4-BE49-F238E27FC236}">
                <a16:creationId xmlns:a16="http://schemas.microsoft.com/office/drawing/2014/main" id="{B15CB585-4110-1D04-7878-39E651987917}"/>
              </a:ext>
            </a:extLst>
          </p:cNvPr>
          <p:cNvSpPr/>
          <p:nvPr/>
        </p:nvSpPr>
        <p:spPr>
          <a:xfrm>
            <a:off x="12230128" y="3007768"/>
            <a:ext cx="1339808" cy="13398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2</a:t>
            </a:r>
          </a:p>
        </p:txBody>
      </p:sp>
      <p:sp>
        <p:nvSpPr>
          <p:cNvPr id="9" name="Rectangle 8">
            <a:extLst>
              <a:ext uri="{FF2B5EF4-FFF2-40B4-BE49-F238E27FC236}">
                <a16:creationId xmlns:a16="http://schemas.microsoft.com/office/drawing/2014/main" id="{944F8F74-1358-50E1-D5E1-A8F64643324F}"/>
              </a:ext>
            </a:extLst>
          </p:cNvPr>
          <p:cNvSpPr/>
          <p:nvPr/>
        </p:nvSpPr>
        <p:spPr>
          <a:xfrm>
            <a:off x="13854503" y="1407464"/>
            <a:ext cx="7196201" cy="769441"/>
          </a:xfrm>
          <a:prstGeom prst="rect">
            <a:avLst/>
          </a:prstGeom>
        </p:spPr>
        <p:txBody>
          <a:bodyPr wrap="none">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Lack of segregation of duties</a:t>
            </a:r>
          </a:p>
        </p:txBody>
      </p:sp>
      <p:sp>
        <p:nvSpPr>
          <p:cNvPr id="16" name="Oval 15">
            <a:extLst>
              <a:ext uri="{FF2B5EF4-FFF2-40B4-BE49-F238E27FC236}">
                <a16:creationId xmlns:a16="http://schemas.microsoft.com/office/drawing/2014/main" id="{8B785E7B-5B26-4083-9761-521110B6AD8F}"/>
              </a:ext>
            </a:extLst>
          </p:cNvPr>
          <p:cNvSpPr/>
          <p:nvPr/>
        </p:nvSpPr>
        <p:spPr>
          <a:xfrm>
            <a:off x="12289957" y="4894265"/>
            <a:ext cx="1339808" cy="13398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3</a:t>
            </a:r>
          </a:p>
        </p:txBody>
      </p:sp>
      <p:sp>
        <p:nvSpPr>
          <p:cNvPr id="17" name="Rectangle 16">
            <a:extLst>
              <a:ext uri="{FF2B5EF4-FFF2-40B4-BE49-F238E27FC236}">
                <a16:creationId xmlns:a16="http://schemas.microsoft.com/office/drawing/2014/main" id="{DADFBE92-3B17-C829-F95B-173396664C98}"/>
              </a:ext>
            </a:extLst>
          </p:cNvPr>
          <p:cNvSpPr/>
          <p:nvPr/>
        </p:nvSpPr>
        <p:spPr>
          <a:xfrm>
            <a:off x="13854503" y="3292951"/>
            <a:ext cx="8297230" cy="769441"/>
          </a:xfrm>
          <a:prstGeom prst="rect">
            <a:avLst/>
          </a:prstGeom>
        </p:spPr>
        <p:txBody>
          <a:bodyPr wrap="square" lIns="91440" tIns="45720" rIns="91440" bIns="45720" anchor="t">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Lack of physical safeguards</a:t>
            </a:r>
          </a:p>
        </p:txBody>
      </p:sp>
      <p:sp>
        <p:nvSpPr>
          <p:cNvPr id="18" name="Oval 17">
            <a:extLst>
              <a:ext uri="{FF2B5EF4-FFF2-40B4-BE49-F238E27FC236}">
                <a16:creationId xmlns:a16="http://schemas.microsoft.com/office/drawing/2014/main" id="{52DAF7D2-663B-F561-8C30-C2A3ED3B0108}"/>
              </a:ext>
            </a:extLst>
          </p:cNvPr>
          <p:cNvSpPr/>
          <p:nvPr/>
        </p:nvSpPr>
        <p:spPr>
          <a:xfrm>
            <a:off x="12289957" y="6710675"/>
            <a:ext cx="1339808" cy="13398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4</a:t>
            </a:r>
          </a:p>
        </p:txBody>
      </p:sp>
      <p:sp>
        <p:nvSpPr>
          <p:cNvPr id="19" name="Rectangle 18">
            <a:extLst>
              <a:ext uri="{FF2B5EF4-FFF2-40B4-BE49-F238E27FC236}">
                <a16:creationId xmlns:a16="http://schemas.microsoft.com/office/drawing/2014/main" id="{510ADDB8-F0C6-F295-C9E0-2642EF57B985}"/>
              </a:ext>
            </a:extLst>
          </p:cNvPr>
          <p:cNvSpPr/>
          <p:nvPr/>
        </p:nvSpPr>
        <p:spPr>
          <a:xfrm>
            <a:off x="13854503" y="4894928"/>
            <a:ext cx="9346115" cy="1446550"/>
          </a:xfrm>
          <a:prstGeom prst="rect">
            <a:avLst/>
          </a:prstGeom>
        </p:spPr>
        <p:txBody>
          <a:bodyPr wrap="square" lIns="91440" tIns="45720" rIns="91440" bIns="45720" anchor="t">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Proper authorization process ignored or not established</a:t>
            </a:r>
          </a:p>
        </p:txBody>
      </p:sp>
      <p:sp>
        <p:nvSpPr>
          <p:cNvPr id="20" name="Oval 19">
            <a:extLst>
              <a:ext uri="{FF2B5EF4-FFF2-40B4-BE49-F238E27FC236}">
                <a16:creationId xmlns:a16="http://schemas.microsoft.com/office/drawing/2014/main" id="{DADABC1A-9B88-8F47-1B08-B040E13079D4}"/>
              </a:ext>
            </a:extLst>
          </p:cNvPr>
          <p:cNvSpPr/>
          <p:nvPr/>
        </p:nvSpPr>
        <p:spPr>
          <a:xfrm>
            <a:off x="12289957" y="8597172"/>
            <a:ext cx="1339808" cy="13398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5</a:t>
            </a:r>
          </a:p>
        </p:txBody>
      </p:sp>
      <p:sp>
        <p:nvSpPr>
          <p:cNvPr id="23" name="Rectangle 22">
            <a:extLst>
              <a:ext uri="{FF2B5EF4-FFF2-40B4-BE49-F238E27FC236}">
                <a16:creationId xmlns:a16="http://schemas.microsoft.com/office/drawing/2014/main" id="{BDB403F9-34F9-5242-ADEF-C8DCFB84F4BA}"/>
              </a:ext>
            </a:extLst>
          </p:cNvPr>
          <p:cNvSpPr/>
          <p:nvPr/>
        </p:nvSpPr>
        <p:spPr>
          <a:xfrm>
            <a:off x="13854503" y="6989802"/>
            <a:ext cx="8297230" cy="769441"/>
          </a:xfrm>
          <a:prstGeom prst="rect">
            <a:avLst/>
          </a:prstGeom>
        </p:spPr>
        <p:txBody>
          <a:bodyPr wrap="square" lIns="91440" tIns="45720" rIns="91440" bIns="45720" anchor="t">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The ability to override controls</a:t>
            </a:r>
          </a:p>
        </p:txBody>
      </p:sp>
      <p:sp>
        <p:nvSpPr>
          <p:cNvPr id="25" name="Rectangle 24">
            <a:extLst>
              <a:ext uri="{FF2B5EF4-FFF2-40B4-BE49-F238E27FC236}">
                <a16:creationId xmlns:a16="http://schemas.microsoft.com/office/drawing/2014/main" id="{CA3AAE9E-4309-F976-9520-40A2997BBB7F}"/>
              </a:ext>
            </a:extLst>
          </p:cNvPr>
          <p:cNvSpPr/>
          <p:nvPr/>
        </p:nvSpPr>
        <p:spPr>
          <a:xfrm>
            <a:off x="13854503" y="8882355"/>
            <a:ext cx="8564626" cy="769441"/>
          </a:xfrm>
          <a:prstGeom prst="rect">
            <a:avLst/>
          </a:prstGeom>
        </p:spPr>
        <p:txBody>
          <a:bodyPr wrap="square">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Inadequate accounting system</a:t>
            </a:r>
          </a:p>
        </p:txBody>
      </p:sp>
    </p:spTree>
    <p:extLst>
      <p:ext uri="{BB962C8B-B14F-4D97-AF65-F5344CB8AC3E}">
        <p14:creationId xmlns:p14="http://schemas.microsoft.com/office/powerpoint/2010/main" val="173377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536FD-8DF3-4FB4-F210-8B98C6ADA92E}"/>
              </a:ext>
            </a:extLst>
          </p:cNvPr>
          <p:cNvSpPr txBox="1"/>
          <p:nvPr/>
        </p:nvSpPr>
        <p:spPr>
          <a:xfrm>
            <a:off x="959176" y="3210847"/>
            <a:ext cx="6764237"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02122"/>
                </a:solidFill>
                <a:latin typeface="Lato "/>
                <a:ea typeface="Verdana"/>
                <a:cs typeface="Lato"/>
              </a:rPr>
              <a:t>INCENTIVE, PRESSURE, or MOTIVATION:</a:t>
            </a:r>
          </a:p>
          <a:p>
            <a:pPr marL="457200" indent="-457200">
              <a:buFont typeface="Arial"/>
              <a:buChar char="•"/>
            </a:pPr>
            <a:r>
              <a:rPr lang="en-US" sz="4000" dirty="0">
                <a:solidFill>
                  <a:srgbClr val="202122"/>
                </a:solidFill>
                <a:latin typeface="Lato "/>
                <a:ea typeface="Verdana"/>
                <a:cs typeface="Lato"/>
              </a:rPr>
              <a:t>Need and greed</a:t>
            </a:r>
            <a:endParaRPr lang="en-US" sz="4000" dirty="0">
              <a:solidFill>
                <a:srgbClr val="202122"/>
              </a:solidFill>
              <a:latin typeface="Lato "/>
              <a:ea typeface="Verdana"/>
              <a:cs typeface="Lato" panose="020F0502020204030203" pitchFamily="34" charset="0"/>
            </a:endParaRPr>
          </a:p>
          <a:p>
            <a:pPr marL="457200" indent="-457200">
              <a:buFont typeface="Arial"/>
              <a:buChar char="•"/>
            </a:pPr>
            <a:r>
              <a:rPr lang="en-US" sz="4000" dirty="0">
                <a:latin typeface="Lato "/>
                <a:ea typeface="Verdana"/>
                <a:cs typeface="Lato"/>
              </a:rPr>
              <a:t>Pressures</a:t>
            </a:r>
            <a:br>
              <a:rPr lang="en-US" sz="4000" dirty="0">
                <a:latin typeface="Lato "/>
                <a:ea typeface="Verdana"/>
                <a:cs typeface="Lato"/>
              </a:rPr>
            </a:br>
            <a:r>
              <a:rPr lang="en-US" sz="4000" dirty="0">
                <a:solidFill>
                  <a:srgbClr val="202122"/>
                </a:solidFill>
                <a:latin typeface="Lato "/>
                <a:ea typeface="Verdana"/>
                <a:cs typeface="Lato"/>
              </a:rPr>
              <a:t>- Performance pressures</a:t>
            </a:r>
            <a:br>
              <a:rPr lang="en-US" sz="4000" dirty="0">
                <a:latin typeface="Lato "/>
                <a:ea typeface="Verdana"/>
                <a:cs typeface="Lato"/>
              </a:rPr>
            </a:br>
            <a:r>
              <a:rPr lang="en-US" sz="4000" dirty="0">
                <a:solidFill>
                  <a:srgbClr val="202122"/>
                </a:solidFill>
                <a:latin typeface="Lato "/>
                <a:ea typeface="Verdana"/>
                <a:cs typeface="Lato"/>
              </a:rPr>
              <a:t>- Vices</a:t>
            </a:r>
            <a:br>
              <a:rPr lang="en-US" sz="4000" dirty="0">
                <a:latin typeface="Lato "/>
                <a:ea typeface="Verdana"/>
                <a:cs typeface="Lato"/>
              </a:rPr>
            </a:br>
            <a:r>
              <a:rPr lang="en-US" sz="4000" dirty="0">
                <a:solidFill>
                  <a:srgbClr val="202122"/>
                </a:solidFill>
                <a:latin typeface="Lato "/>
                <a:ea typeface="Verdana"/>
                <a:cs typeface="Lato"/>
              </a:rPr>
              <a:t>- Secret habits/life</a:t>
            </a:r>
            <a:br>
              <a:rPr lang="en-US" sz="4000" dirty="0">
                <a:latin typeface="Lato "/>
                <a:ea typeface="Verdana"/>
                <a:cs typeface="Lato"/>
              </a:rPr>
            </a:br>
            <a:r>
              <a:rPr lang="en-US" sz="4000" dirty="0">
                <a:solidFill>
                  <a:srgbClr val="202122"/>
                </a:solidFill>
                <a:latin typeface="Lato "/>
                <a:ea typeface="Verdana"/>
                <a:cs typeface="Lato"/>
              </a:rPr>
              <a:t>- Living beyond one's means</a:t>
            </a:r>
            <a:endParaRPr lang="en-US" sz="4000" dirty="0">
              <a:solidFill>
                <a:srgbClr val="202122"/>
              </a:solidFill>
              <a:latin typeface="Lato "/>
              <a:ea typeface="Verdana"/>
              <a:cs typeface="Lato" panose="020F0502020204030203" pitchFamily="34" charset="0"/>
            </a:endParaRPr>
          </a:p>
          <a:p>
            <a:pPr marL="2399665" lvl="2" indent="-571500">
              <a:buFont typeface="Arial"/>
              <a:buChar char="•"/>
            </a:pPr>
            <a:endParaRPr lang="en-US" sz="2800" dirty="0">
              <a:solidFill>
                <a:srgbClr val="000000"/>
              </a:solidFill>
              <a:latin typeface="Lato "/>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A7021CC2-870A-B6C0-4153-C511FD9F08F9}"/>
              </a:ext>
            </a:extLst>
          </p:cNvPr>
          <p:cNvSpPr txBox="1"/>
          <p:nvPr/>
        </p:nvSpPr>
        <p:spPr>
          <a:xfrm>
            <a:off x="9046029" y="679463"/>
            <a:ext cx="5635414" cy="923330"/>
          </a:xfrm>
          <a:prstGeom prst="rect">
            <a:avLst/>
          </a:prstGeom>
          <a:noFill/>
        </p:spPr>
        <p:txBody>
          <a:bodyPr wrap="square" lIns="91440" tIns="45720" rIns="91440" bIns="45720" anchor="t">
            <a:spAutoFit/>
          </a:bodyPr>
          <a:lstStyle/>
          <a:p>
            <a:pPr algn="ctr"/>
            <a:r>
              <a:rPr lang="en-US" sz="5400" b="1" dirty="0">
                <a:solidFill>
                  <a:srgbClr val="333333"/>
                </a:solidFill>
                <a:latin typeface="Montserrat" panose="00000500000000000000" pitchFamily="2" charset="0"/>
                <a:ea typeface="Verdana"/>
                <a:cs typeface="Lato"/>
              </a:rPr>
              <a:t>Fraud Triangle</a:t>
            </a:r>
            <a:endParaRPr lang="en-US" sz="5400" b="1" dirty="0">
              <a:latin typeface="Montserrat" panose="00000500000000000000" pitchFamily="2" charset="0"/>
              <a:ea typeface="Lato"/>
              <a:cs typeface="Lato"/>
            </a:endParaRPr>
          </a:p>
        </p:txBody>
      </p:sp>
      <p:sp>
        <p:nvSpPr>
          <p:cNvPr id="5" name="Isosceles Triangle 4">
            <a:extLst>
              <a:ext uri="{FF2B5EF4-FFF2-40B4-BE49-F238E27FC236}">
                <a16:creationId xmlns:a16="http://schemas.microsoft.com/office/drawing/2014/main" id="{0671A5C0-6FD1-2A13-518F-B1FBB4FFA69F}"/>
              </a:ext>
            </a:extLst>
          </p:cNvPr>
          <p:cNvSpPr/>
          <p:nvPr/>
        </p:nvSpPr>
        <p:spPr>
          <a:xfrm>
            <a:off x="7900840" y="3555436"/>
            <a:ext cx="7942271" cy="6819487"/>
          </a:xfrm>
          <a:prstGeom prst="triangle">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A71AA5-22E8-AEEB-484B-CBEAA14F3FB2}"/>
              </a:ext>
            </a:extLst>
          </p:cNvPr>
          <p:cNvSpPr txBox="1"/>
          <p:nvPr/>
        </p:nvSpPr>
        <p:spPr>
          <a:xfrm>
            <a:off x="10166267" y="10711297"/>
            <a:ext cx="3411415" cy="646331"/>
          </a:xfrm>
          <a:prstGeom prst="rect">
            <a:avLst/>
          </a:prstGeom>
          <a:noFill/>
        </p:spPr>
        <p:txBody>
          <a:bodyPr wrap="square" lIns="91440" tIns="45720" rIns="91440" bIns="45720" rtlCol="0" anchor="t">
            <a:spAutoFit/>
          </a:bodyPr>
          <a:lstStyle/>
          <a:p>
            <a:pPr algn="ctr"/>
            <a:r>
              <a:rPr lang="en-US" b="1" dirty="0">
                <a:latin typeface="Lato "/>
                <a:ea typeface="Lato bold"/>
                <a:cs typeface="Lato bold"/>
              </a:rPr>
              <a:t>Opportunity</a:t>
            </a:r>
          </a:p>
        </p:txBody>
      </p:sp>
      <p:sp>
        <p:nvSpPr>
          <p:cNvPr id="3" name="TextBox 2">
            <a:extLst>
              <a:ext uri="{FF2B5EF4-FFF2-40B4-BE49-F238E27FC236}">
                <a16:creationId xmlns:a16="http://schemas.microsoft.com/office/drawing/2014/main" id="{88C06CC5-DE13-F6E4-DB29-1D703C5E2593}"/>
              </a:ext>
            </a:extLst>
          </p:cNvPr>
          <p:cNvSpPr txBox="1"/>
          <p:nvPr/>
        </p:nvSpPr>
        <p:spPr>
          <a:xfrm>
            <a:off x="15843111" y="3210847"/>
            <a:ext cx="8129763" cy="7294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02122"/>
                </a:solidFill>
                <a:latin typeface="Lato "/>
                <a:ea typeface="Verdana"/>
                <a:cs typeface="Lato"/>
              </a:rPr>
              <a:t>MITIGATION:</a:t>
            </a:r>
          </a:p>
          <a:p>
            <a:pPr marL="457200" indent="-457200">
              <a:buFont typeface="Arial"/>
              <a:buChar char="•"/>
            </a:pPr>
            <a:r>
              <a:rPr lang="en-US" sz="4000" dirty="0">
                <a:solidFill>
                  <a:srgbClr val="202122"/>
                </a:solidFill>
                <a:latin typeface="Lato "/>
                <a:ea typeface="Verdana"/>
                <a:cs typeface="Lato"/>
              </a:rPr>
              <a:t>Realistic/moderate performance pressures re: performance...what are you incentivizing...performance at all cost?</a:t>
            </a:r>
          </a:p>
          <a:p>
            <a:pPr marL="457200" indent="-457200">
              <a:buFont typeface="Arial"/>
              <a:buChar char="•"/>
            </a:pPr>
            <a:r>
              <a:rPr lang="en-US" sz="4000" dirty="0">
                <a:solidFill>
                  <a:srgbClr val="202122"/>
                </a:solidFill>
                <a:latin typeface="Lato "/>
                <a:ea typeface="Verdana"/>
                <a:cs typeface="Lato"/>
              </a:rPr>
              <a:t>Know your employees.. invest where it counts...personally</a:t>
            </a:r>
            <a:endParaRPr lang="en-US" sz="4000" dirty="0">
              <a:solidFill>
                <a:srgbClr val="202122"/>
              </a:solidFill>
              <a:latin typeface="Lato "/>
              <a:ea typeface="Verdana"/>
              <a:cs typeface="Lato" panose="020F0502020204030203" pitchFamily="34" charset="0"/>
            </a:endParaRPr>
          </a:p>
          <a:p>
            <a:pPr marL="457200" indent="-457200">
              <a:buFont typeface="Arial"/>
              <a:buChar char="•"/>
            </a:pPr>
            <a:r>
              <a:rPr lang="en-US" sz="4000" dirty="0">
                <a:solidFill>
                  <a:srgbClr val="202122"/>
                </a:solidFill>
                <a:latin typeface="Lato "/>
                <a:ea typeface="Verdana"/>
                <a:cs typeface="Lato"/>
              </a:rPr>
              <a:t>Health and well-being programs for employees...EAP etc.</a:t>
            </a:r>
            <a:endParaRPr lang="en-US" sz="4000" dirty="0">
              <a:solidFill>
                <a:srgbClr val="202122"/>
              </a:solidFill>
              <a:latin typeface="Lato "/>
              <a:ea typeface="Verdana"/>
              <a:cs typeface="Lato" panose="020F0502020204030203" pitchFamily="34" charset="0"/>
            </a:endParaRPr>
          </a:p>
          <a:p>
            <a:pPr marL="2399665" lvl="2" indent="-571500">
              <a:buFont typeface="Arial"/>
              <a:buChar char="•"/>
            </a:pPr>
            <a:endParaRPr lang="en-US" sz="28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25405106-4E27-8C4D-341D-9833B733F66F}"/>
              </a:ext>
            </a:extLst>
          </p:cNvPr>
          <p:cNvSpPr txBox="1"/>
          <p:nvPr/>
        </p:nvSpPr>
        <p:spPr>
          <a:xfrm rot="-3600000">
            <a:off x="6196796" y="5900427"/>
            <a:ext cx="5887304" cy="1200329"/>
          </a:xfrm>
          <a:prstGeom prst="rect">
            <a:avLst/>
          </a:prstGeom>
          <a:noFill/>
        </p:spPr>
        <p:txBody>
          <a:bodyPr wrap="square" lIns="91440" tIns="45720" rIns="91440" bIns="45720" rtlCol="0" anchor="t">
            <a:spAutoFit/>
          </a:bodyPr>
          <a:lstStyle/>
          <a:p>
            <a:pPr algn="ctr"/>
            <a:r>
              <a:rPr lang="en-US" b="1" dirty="0">
                <a:latin typeface="Lato"/>
                <a:ea typeface="Lato"/>
                <a:cs typeface="Lato"/>
              </a:rPr>
              <a:t>Incentive, Pressure, or Motivation</a:t>
            </a:r>
            <a:endParaRPr lang="en-US" b="1" dirty="0">
              <a:latin typeface="Lato"/>
              <a:ea typeface="Lato bold"/>
              <a:cs typeface="Lato bold"/>
            </a:endParaRPr>
          </a:p>
        </p:txBody>
      </p:sp>
    </p:spTree>
    <p:extLst>
      <p:ext uri="{BB962C8B-B14F-4D97-AF65-F5344CB8AC3E}">
        <p14:creationId xmlns:p14="http://schemas.microsoft.com/office/powerpoint/2010/main" val="222061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508069" y="3556346"/>
            <a:ext cx="3657600" cy="3657600"/>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en-US">
              <a:latin typeface="Lato Light"/>
              <a:cs typeface="Lato Light"/>
            </a:endParaRPr>
          </a:p>
        </p:txBody>
      </p:sp>
      <p:sp>
        <p:nvSpPr>
          <p:cNvPr id="18" name="Rectangle 17"/>
          <p:cNvSpPr/>
          <p:nvPr/>
        </p:nvSpPr>
        <p:spPr>
          <a:xfrm>
            <a:off x="6508069" y="7361628"/>
            <a:ext cx="3657600" cy="3657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en-US">
              <a:latin typeface="Lato Light"/>
              <a:cs typeface="Lato Light"/>
            </a:endParaRPr>
          </a:p>
        </p:txBody>
      </p:sp>
      <p:sp>
        <p:nvSpPr>
          <p:cNvPr id="21" name="Rectangle 20"/>
          <p:cNvSpPr/>
          <p:nvPr/>
        </p:nvSpPr>
        <p:spPr>
          <a:xfrm>
            <a:off x="10307843" y="3556346"/>
            <a:ext cx="3657600" cy="3657600"/>
          </a:xfrm>
          <a:prstGeom prst="rect">
            <a:avLst/>
          </a:prstGeom>
          <a:solidFill>
            <a:schemeClr val="bg1">
              <a:lumMod val="65000"/>
            </a:schemeClr>
          </a:solidFill>
          <a:ln w="57150" cmpd="sng">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en-US">
              <a:latin typeface="Lato Light"/>
              <a:cs typeface="Lato Light"/>
            </a:endParaRPr>
          </a:p>
        </p:txBody>
      </p:sp>
      <p:sp>
        <p:nvSpPr>
          <p:cNvPr id="23" name="Rectangle 22"/>
          <p:cNvSpPr/>
          <p:nvPr/>
        </p:nvSpPr>
        <p:spPr>
          <a:xfrm>
            <a:off x="10307843" y="7361628"/>
            <a:ext cx="3657600" cy="3657600"/>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en-US">
              <a:latin typeface="Lato Light"/>
              <a:cs typeface="Lato Light"/>
            </a:endParaRPr>
          </a:p>
        </p:txBody>
      </p:sp>
      <p:sp>
        <p:nvSpPr>
          <p:cNvPr id="25" name="Rectangle 24"/>
          <p:cNvSpPr/>
          <p:nvPr/>
        </p:nvSpPr>
        <p:spPr>
          <a:xfrm>
            <a:off x="14107622" y="3556346"/>
            <a:ext cx="3657600" cy="3657600"/>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en-US">
              <a:latin typeface="Lato Light"/>
              <a:cs typeface="Lato Light"/>
            </a:endParaRPr>
          </a:p>
        </p:txBody>
      </p:sp>
      <p:sp>
        <p:nvSpPr>
          <p:cNvPr id="27" name="Rectangle 26"/>
          <p:cNvSpPr/>
          <p:nvPr/>
        </p:nvSpPr>
        <p:spPr>
          <a:xfrm>
            <a:off x="14107622" y="7361628"/>
            <a:ext cx="3657600" cy="3657600"/>
          </a:xfrm>
          <a:prstGeom prst="rect">
            <a:avLst/>
          </a:prstGeom>
          <a:solidFill>
            <a:schemeClr val="bg1">
              <a:lumMod val="65000"/>
            </a:schemeClr>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en-US">
              <a:latin typeface="Lato Light"/>
              <a:cs typeface="Lato Light"/>
            </a:endParaRPr>
          </a:p>
        </p:txBody>
      </p:sp>
      <p:sp>
        <p:nvSpPr>
          <p:cNvPr id="41" name="TextBox 40"/>
          <p:cNvSpPr txBox="1"/>
          <p:nvPr/>
        </p:nvSpPr>
        <p:spPr>
          <a:xfrm>
            <a:off x="6264767" y="795033"/>
            <a:ext cx="13297230" cy="923330"/>
          </a:xfrm>
          <a:prstGeom prst="rect">
            <a:avLst/>
          </a:prstGeom>
          <a:noFill/>
        </p:spPr>
        <p:txBody>
          <a:bodyPr wrap="none" rtlCol="0">
            <a:spAutoFit/>
          </a:bodyPr>
          <a:lstStyle/>
          <a:p>
            <a:r>
              <a:rPr lang="en-US" sz="5400" b="1" dirty="0">
                <a:solidFill>
                  <a:srgbClr val="333333"/>
                </a:solidFill>
                <a:latin typeface="Montserrat"/>
                <a:ea typeface="+mn-lt"/>
                <a:cs typeface="+mn-lt"/>
              </a:rPr>
              <a:t>Incentives, Pressures or Motivations</a:t>
            </a:r>
            <a:endParaRPr lang="en-US" sz="5400" b="1" dirty="0">
              <a:latin typeface="Montserrat" panose="00000500000000000000" pitchFamily="2" charset="0"/>
            </a:endParaRPr>
          </a:p>
        </p:txBody>
      </p:sp>
      <p:sp>
        <p:nvSpPr>
          <p:cNvPr id="45" name="TextBox 44"/>
          <p:cNvSpPr txBox="1"/>
          <p:nvPr/>
        </p:nvSpPr>
        <p:spPr>
          <a:xfrm>
            <a:off x="5689176" y="5092758"/>
            <a:ext cx="5295386" cy="707886"/>
          </a:xfrm>
          <a:prstGeom prst="rect">
            <a:avLst/>
          </a:prstGeom>
          <a:noFill/>
        </p:spPr>
        <p:txBody>
          <a:bodyPr wrap="square" rtlCol="0">
            <a:spAutoFit/>
          </a:bodyPr>
          <a:lstStyle/>
          <a:p>
            <a:pPr algn="ctr"/>
            <a:r>
              <a:rPr lang="en-US" sz="4000" b="1" dirty="0">
                <a:solidFill>
                  <a:schemeClr val="bg1"/>
                </a:solidFill>
                <a:latin typeface="Montserrat" pitchFamily="2" charset="77"/>
                <a:ea typeface="Century Gothic" charset="0"/>
                <a:cs typeface="Century Gothic" charset="0"/>
              </a:rPr>
              <a:t>Vices</a:t>
            </a:r>
          </a:p>
        </p:txBody>
      </p:sp>
      <p:sp>
        <p:nvSpPr>
          <p:cNvPr id="47" name="TextBox 46"/>
          <p:cNvSpPr txBox="1"/>
          <p:nvPr/>
        </p:nvSpPr>
        <p:spPr>
          <a:xfrm>
            <a:off x="5689176" y="8651818"/>
            <a:ext cx="5295386" cy="1323439"/>
          </a:xfrm>
          <a:prstGeom prst="rect">
            <a:avLst/>
          </a:prstGeom>
          <a:noFill/>
        </p:spPr>
        <p:txBody>
          <a:bodyPr wrap="square" rtlCol="0">
            <a:spAutoFit/>
          </a:bodyPr>
          <a:lstStyle/>
          <a:p>
            <a:pPr algn="ctr"/>
            <a:r>
              <a:rPr lang="en-US" sz="4000" b="1" dirty="0">
                <a:solidFill>
                  <a:schemeClr val="bg1"/>
                </a:solidFill>
                <a:latin typeface="Montserrat" pitchFamily="2" charset="77"/>
                <a:ea typeface="Century Gothic" charset="0"/>
                <a:cs typeface="Century Gothic" charset="0"/>
              </a:rPr>
              <a:t>Secret</a:t>
            </a:r>
          </a:p>
          <a:p>
            <a:pPr algn="ctr"/>
            <a:r>
              <a:rPr lang="en-US" sz="4000" b="1" dirty="0">
                <a:solidFill>
                  <a:schemeClr val="bg1"/>
                </a:solidFill>
                <a:latin typeface="Montserrat" pitchFamily="2" charset="77"/>
                <a:ea typeface="Century Gothic" charset="0"/>
                <a:cs typeface="Century Gothic" charset="0"/>
              </a:rPr>
              <a:t>Life</a:t>
            </a:r>
          </a:p>
        </p:txBody>
      </p:sp>
      <p:sp>
        <p:nvSpPr>
          <p:cNvPr id="53" name="TextBox 52"/>
          <p:cNvSpPr txBox="1"/>
          <p:nvPr/>
        </p:nvSpPr>
        <p:spPr>
          <a:xfrm>
            <a:off x="10486582" y="4600315"/>
            <a:ext cx="3372272" cy="1754326"/>
          </a:xfrm>
          <a:prstGeom prst="rect">
            <a:avLst/>
          </a:prstGeom>
          <a:noFill/>
        </p:spPr>
        <p:txBody>
          <a:bodyPr wrap="square" rtlCol="0">
            <a:spAutoFit/>
          </a:bodyPr>
          <a:lstStyle/>
          <a:p>
            <a:pPr algn="ctr"/>
            <a:r>
              <a:rPr lang="en-US" b="1" dirty="0">
                <a:solidFill>
                  <a:schemeClr val="bg1"/>
                </a:solidFill>
                <a:latin typeface="Montserrat" pitchFamily="2" charset="77"/>
                <a:ea typeface="Century Gothic" charset="0"/>
                <a:cs typeface="Century Gothic" charset="0"/>
              </a:rPr>
              <a:t>Unexpected Financial Needs</a:t>
            </a:r>
          </a:p>
        </p:txBody>
      </p:sp>
      <p:sp>
        <p:nvSpPr>
          <p:cNvPr id="55" name="TextBox 54"/>
          <p:cNvSpPr txBox="1"/>
          <p:nvPr/>
        </p:nvSpPr>
        <p:spPr>
          <a:xfrm>
            <a:off x="9525025" y="8651818"/>
            <a:ext cx="5295386" cy="1323439"/>
          </a:xfrm>
          <a:prstGeom prst="rect">
            <a:avLst/>
          </a:prstGeom>
          <a:noFill/>
        </p:spPr>
        <p:txBody>
          <a:bodyPr wrap="square" rtlCol="0">
            <a:spAutoFit/>
          </a:bodyPr>
          <a:lstStyle/>
          <a:p>
            <a:pPr algn="ctr"/>
            <a:r>
              <a:rPr lang="en-US" sz="4000" b="1" dirty="0">
                <a:solidFill>
                  <a:schemeClr val="bg1"/>
                </a:solidFill>
                <a:latin typeface="Montserrat" pitchFamily="2" charset="77"/>
                <a:ea typeface="Century Gothic" charset="0"/>
                <a:cs typeface="Century Gothic" charset="0"/>
              </a:rPr>
              <a:t>Personal </a:t>
            </a:r>
          </a:p>
          <a:p>
            <a:pPr algn="ctr"/>
            <a:r>
              <a:rPr lang="en-US" sz="4000" b="1" dirty="0">
                <a:solidFill>
                  <a:schemeClr val="bg1"/>
                </a:solidFill>
                <a:latin typeface="Montserrat" pitchFamily="2" charset="77"/>
                <a:ea typeface="Century Gothic" charset="0"/>
                <a:cs typeface="Century Gothic" charset="0"/>
              </a:rPr>
              <a:t>Debt</a:t>
            </a:r>
          </a:p>
        </p:txBody>
      </p:sp>
      <p:sp>
        <p:nvSpPr>
          <p:cNvPr id="57" name="TextBox 56"/>
          <p:cNvSpPr txBox="1"/>
          <p:nvPr/>
        </p:nvSpPr>
        <p:spPr>
          <a:xfrm>
            <a:off x="14356194" y="4292538"/>
            <a:ext cx="3160453" cy="2308324"/>
          </a:xfrm>
          <a:prstGeom prst="rect">
            <a:avLst/>
          </a:prstGeom>
          <a:noFill/>
        </p:spPr>
        <p:txBody>
          <a:bodyPr wrap="square" rtlCol="0">
            <a:spAutoFit/>
          </a:bodyPr>
          <a:lstStyle/>
          <a:p>
            <a:pPr algn="ctr"/>
            <a:r>
              <a:rPr lang="en-US" b="1" dirty="0">
                <a:solidFill>
                  <a:schemeClr val="bg1"/>
                </a:solidFill>
                <a:latin typeface="Montserrat" pitchFamily="2" charset="77"/>
                <a:ea typeface="Century Gothic" charset="0"/>
                <a:cs typeface="Century Gothic" charset="0"/>
              </a:rPr>
              <a:t>Living Beyond One’s Means</a:t>
            </a:r>
          </a:p>
        </p:txBody>
      </p:sp>
      <p:sp>
        <p:nvSpPr>
          <p:cNvPr id="59" name="TextBox 58"/>
          <p:cNvSpPr txBox="1"/>
          <p:nvPr/>
        </p:nvSpPr>
        <p:spPr>
          <a:xfrm>
            <a:off x="13288728" y="8651818"/>
            <a:ext cx="5295386" cy="1323439"/>
          </a:xfrm>
          <a:prstGeom prst="rect">
            <a:avLst/>
          </a:prstGeom>
          <a:noFill/>
        </p:spPr>
        <p:txBody>
          <a:bodyPr wrap="square" rtlCol="0">
            <a:spAutoFit/>
          </a:bodyPr>
          <a:lstStyle/>
          <a:p>
            <a:pPr algn="ctr"/>
            <a:r>
              <a:rPr lang="en-US" sz="4000" b="1" dirty="0">
                <a:solidFill>
                  <a:schemeClr val="bg1"/>
                </a:solidFill>
                <a:latin typeface="Montserrat" pitchFamily="2" charset="77"/>
                <a:ea typeface="Century Gothic" charset="0"/>
                <a:cs typeface="Century Gothic" charset="0"/>
              </a:rPr>
              <a:t>Financial</a:t>
            </a:r>
          </a:p>
          <a:p>
            <a:pPr algn="ctr"/>
            <a:r>
              <a:rPr lang="en-US" sz="4000" b="1" dirty="0">
                <a:solidFill>
                  <a:schemeClr val="bg1"/>
                </a:solidFill>
                <a:latin typeface="Montserrat" pitchFamily="2" charset="77"/>
                <a:ea typeface="Century Gothic" charset="0"/>
                <a:cs typeface="Century Gothic" charset="0"/>
              </a:rPr>
              <a:t>Losses</a:t>
            </a:r>
          </a:p>
        </p:txBody>
      </p:sp>
    </p:spTree>
    <p:extLst>
      <p:ext uri="{BB962C8B-B14F-4D97-AF65-F5344CB8AC3E}">
        <p14:creationId xmlns:p14="http://schemas.microsoft.com/office/powerpoint/2010/main" val="3579585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9559641" y="3549662"/>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1</a:t>
            </a:r>
          </a:p>
        </p:txBody>
      </p:sp>
      <p:sp>
        <p:nvSpPr>
          <p:cNvPr id="23" name="Rectangle 22"/>
          <p:cNvSpPr/>
          <p:nvPr/>
        </p:nvSpPr>
        <p:spPr>
          <a:xfrm>
            <a:off x="11124187" y="3799536"/>
            <a:ext cx="1396536" cy="769441"/>
          </a:xfrm>
          <a:prstGeom prst="rect">
            <a:avLst/>
          </a:prstGeom>
        </p:spPr>
        <p:txBody>
          <a:bodyPr wrap="none" lIns="91440" tIns="45720" rIns="91440" bIns="45720" anchor="t">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ERM</a:t>
            </a:r>
          </a:p>
        </p:txBody>
      </p:sp>
      <p:sp>
        <p:nvSpPr>
          <p:cNvPr id="26" name="Oval 25"/>
          <p:cNvSpPr/>
          <p:nvPr/>
        </p:nvSpPr>
        <p:spPr>
          <a:xfrm>
            <a:off x="9559641" y="5082726"/>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2</a:t>
            </a:r>
          </a:p>
        </p:txBody>
      </p:sp>
      <p:sp>
        <p:nvSpPr>
          <p:cNvPr id="28" name="Rectangle 27"/>
          <p:cNvSpPr/>
          <p:nvPr/>
        </p:nvSpPr>
        <p:spPr>
          <a:xfrm>
            <a:off x="11124187" y="5339185"/>
            <a:ext cx="4628190" cy="769441"/>
          </a:xfrm>
          <a:prstGeom prst="rect">
            <a:avLst/>
          </a:prstGeom>
        </p:spPr>
        <p:txBody>
          <a:bodyPr wrap="none" lIns="91440" tIns="45720" rIns="91440" bIns="45720" anchor="t">
            <a:spAutoFit/>
          </a:bodyPr>
          <a:lstStyle/>
          <a:p>
            <a:r>
              <a:rPr lang="en-US" sz="4400" dirty="0">
                <a:solidFill>
                  <a:schemeClr val="accent6">
                    <a:lumMod val="10000"/>
                  </a:schemeClr>
                </a:solidFill>
                <a:latin typeface="Lato" panose="020F0502020204030203" pitchFamily="34" charset="0"/>
              </a:rPr>
              <a:t>Fraud &amp; Forensics</a:t>
            </a:r>
            <a:endParaRPr lang="en-US" sz="4400" dirty="0">
              <a:latin typeface="Lato" panose="020F0502020204030203" pitchFamily="34" charset="0"/>
            </a:endParaRPr>
          </a:p>
        </p:txBody>
      </p:sp>
      <p:sp>
        <p:nvSpPr>
          <p:cNvPr id="29" name="Oval 28"/>
          <p:cNvSpPr/>
          <p:nvPr/>
        </p:nvSpPr>
        <p:spPr>
          <a:xfrm>
            <a:off x="9559641" y="6598538"/>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3</a:t>
            </a:r>
          </a:p>
        </p:txBody>
      </p:sp>
      <p:sp>
        <p:nvSpPr>
          <p:cNvPr id="31" name="Rectangle 30"/>
          <p:cNvSpPr/>
          <p:nvPr/>
        </p:nvSpPr>
        <p:spPr>
          <a:xfrm>
            <a:off x="11124187" y="6890654"/>
            <a:ext cx="8933856" cy="769441"/>
          </a:xfrm>
          <a:prstGeom prst="rect">
            <a:avLst/>
          </a:prstGeom>
        </p:spPr>
        <p:txBody>
          <a:bodyPr wrap="none" lIns="91440" tIns="45720" rIns="91440" bIns="45720" anchor="t">
            <a:spAutoFit/>
          </a:bodyPr>
          <a:lstStyle/>
          <a:p>
            <a:r>
              <a:rPr lang="en-US" sz="4400" dirty="0">
                <a:solidFill>
                  <a:schemeClr val="accent6">
                    <a:lumMod val="10000"/>
                  </a:schemeClr>
                </a:solidFill>
                <a:latin typeface="Lato" panose="020F0502020204030203" pitchFamily="34" charset="0"/>
              </a:rPr>
              <a:t>“Traditional” Risks &amp; Fraud Triangle</a:t>
            </a:r>
          </a:p>
        </p:txBody>
      </p:sp>
      <p:sp>
        <p:nvSpPr>
          <p:cNvPr id="32" name="Oval 31"/>
          <p:cNvSpPr/>
          <p:nvPr/>
        </p:nvSpPr>
        <p:spPr>
          <a:xfrm>
            <a:off x="9518338" y="8114354"/>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4</a:t>
            </a:r>
          </a:p>
        </p:txBody>
      </p:sp>
      <p:sp>
        <p:nvSpPr>
          <p:cNvPr id="34" name="Rectangle 33"/>
          <p:cNvSpPr/>
          <p:nvPr/>
        </p:nvSpPr>
        <p:spPr>
          <a:xfrm>
            <a:off x="11228304" y="8393896"/>
            <a:ext cx="2938625" cy="769441"/>
          </a:xfrm>
          <a:prstGeom prst="rect">
            <a:avLst/>
          </a:prstGeom>
        </p:spPr>
        <p:txBody>
          <a:bodyPr wrap="none" lIns="91440" tIns="45720" rIns="91440" bIns="45720" anchor="t">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Conclusion</a:t>
            </a:r>
          </a:p>
        </p:txBody>
      </p:sp>
      <p:sp>
        <p:nvSpPr>
          <p:cNvPr id="38" name="TextBox 37"/>
          <p:cNvSpPr txBox="1"/>
          <p:nvPr/>
        </p:nvSpPr>
        <p:spPr>
          <a:xfrm>
            <a:off x="9518338" y="757054"/>
            <a:ext cx="8952732" cy="840230"/>
          </a:xfrm>
          <a:prstGeom prst="rect">
            <a:avLst/>
          </a:prstGeom>
          <a:noFill/>
        </p:spPr>
        <p:txBody>
          <a:bodyPr wrap="square" lIns="91440" tIns="45720" rIns="91440" bIns="45720" rtlCol="0" anchor="t">
            <a:spAutoFit/>
          </a:bodyPr>
          <a:lstStyle/>
          <a:p>
            <a:pPr algn="ctr">
              <a:lnSpc>
                <a:spcPct val="90000"/>
              </a:lnSpc>
            </a:pPr>
            <a:r>
              <a:rPr lang="en-US" sz="5400" b="1" dirty="0">
                <a:solidFill>
                  <a:srgbClr val="333333"/>
                </a:solidFill>
                <a:latin typeface="Montserrat" panose="00000500000000000000" pitchFamily="2" charset="0"/>
              </a:rPr>
              <a:t>Agenda</a:t>
            </a:r>
          </a:p>
        </p:txBody>
      </p:sp>
      <p:pic>
        <p:nvPicPr>
          <p:cNvPr id="4" name="Picture 3" descr="A group of hands holding gears&#10;&#10;Description automatically generated">
            <a:extLst>
              <a:ext uri="{FF2B5EF4-FFF2-40B4-BE49-F238E27FC236}">
                <a16:creationId xmlns:a16="http://schemas.microsoft.com/office/drawing/2014/main" id="{EB53C8D0-BD55-B121-6AD0-68F823E26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73900" cy="12364358"/>
          </a:xfrm>
          <a:prstGeom prst="rect">
            <a:avLst/>
          </a:prstGeom>
        </p:spPr>
      </p:pic>
    </p:spTree>
    <p:extLst>
      <p:ext uri="{BB962C8B-B14F-4D97-AF65-F5344CB8AC3E}">
        <p14:creationId xmlns:p14="http://schemas.microsoft.com/office/powerpoint/2010/main" val="3340052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536FD-8DF3-4FB4-F210-8B98C6ADA92E}"/>
              </a:ext>
            </a:extLst>
          </p:cNvPr>
          <p:cNvSpPr txBox="1"/>
          <p:nvPr/>
        </p:nvSpPr>
        <p:spPr>
          <a:xfrm>
            <a:off x="877534" y="3314857"/>
            <a:ext cx="8163242" cy="66171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02122"/>
                </a:solidFill>
                <a:latin typeface="Lato "/>
                <a:ea typeface="Verdana"/>
                <a:cs typeface="Lato"/>
              </a:rPr>
              <a:t>RATIONALIZATION:</a:t>
            </a:r>
          </a:p>
          <a:p>
            <a:pPr marL="457200" indent="-457200">
              <a:buFont typeface="Arial"/>
              <a:buChar char="•"/>
            </a:pPr>
            <a:r>
              <a:rPr lang="en-US" dirty="0">
                <a:solidFill>
                  <a:srgbClr val="202122"/>
                </a:solidFill>
                <a:latin typeface="Lato "/>
                <a:ea typeface="Verdana"/>
                <a:cs typeface="Lato"/>
              </a:rPr>
              <a:t>Fabrication of a "moral" excuse to</a:t>
            </a:r>
            <a:br>
              <a:rPr lang="en-US" dirty="0">
                <a:solidFill>
                  <a:srgbClr val="202122"/>
                </a:solidFill>
                <a:latin typeface="Lato "/>
                <a:ea typeface="Verdana"/>
                <a:cs typeface="Lato"/>
              </a:rPr>
            </a:br>
            <a:r>
              <a:rPr lang="en-US" dirty="0">
                <a:solidFill>
                  <a:srgbClr val="202122"/>
                </a:solidFill>
                <a:latin typeface="Lato "/>
                <a:ea typeface="Verdana"/>
                <a:cs typeface="Lato"/>
              </a:rPr>
              <a:t>justify the fraud committed</a:t>
            </a:r>
            <a:br>
              <a:rPr lang="en-US" dirty="0">
                <a:solidFill>
                  <a:srgbClr val="202122"/>
                </a:solidFill>
                <a:latin typeface="Lato "/>
                <a:ea typeface="Verdana"/>
                <a:cs typeface="Lato"/>
              </a:rPr>
            </a:br>
            <a:endParaRPr lang="en-US" dirty="0">
              <a:latin typeface="Lato "/>
              <a:ea typeface="Verdana"/>
              <a:cs typeface="Lato" panose="020F0502020204030203" pitchFamily="34" charset="0"/>
            </a:endParaRPr>
          </a:p>
          <a:p>
            <a:pPr marL="457200" indent="-457200">
              <a:buFont typeface="Arial"/>
              <a:buChar char="•"/>
            </a:pPr>
            <a:r>
              <a:rPr lang="en-US" dirty="0">
                <a:solidFill>
                  <a:srgbClr val="202122"/>
                </a:solidFill>
                <a:latin typeface="Lato "/>
                <a:ea typeface="Verdana"/>
                <a:cs typeface="Lato"/>
              </a:rPr>
              <a:t>Develop reasons as to why it is</a:t>
            </a:r>
            <a:br>
              <a:rPr lang="en-US" dirty="0">
                <a:solidFill>
                  <a:srgbClr val="202122"/>
                </a:solidFill>
                <a:latin typeface="Lato "/>
                <a:ea typeface="Verdana"/>
                <a:cs typeface="Lato"/>
              </a:rPr>
            </a:br>
            <a:r>
              <a:rPr lang="en-US" dirty="0">
                <a:solidFill>
                  <a:srgbClr val="202122"/>
                </a:solidFill>
                <a:latin typeface="Lato "/>
                <a:ea typeface="Verdana"/>
                <a:cs typeface="Lato"/>
              </a:rPr>
              <a:t>ok for the person to commit </a:t>
            </a:r>
            <a:br>
              <a:rPr lang="en-US" dirty="0">
                <a:solidFill>
                  <a:srgbClr val="202122"/>
                </a:solidFill>
                <a:latin typeface="Lato "/>
                <a:ea typeface="Verdana"/>
                <a:cs typeface="Lato"/>
              </a:rPr>
            </a:br>
            <a:r>
              <a:rPr lang="en-US" dirty="0">
                <a:solidFill>
                  <a:srgbClr val="202122"/>
                </a:solidFill>
                <a:latin typeface="Lato "/>
                <a:ea typeface="Verdana"/>
                <a:cs typeface="Lato"/>
              </a:rPr>
              <a:t>the fraud and why doing </a:t>
            </a:r>
            <a:br>
              <a:rPr lang="en-US" dirty="0">
                <a:solidFill>
                  <a:srgbClr val="202122"/>
                </a:solidFill>
                <a:latin typeface="Lato "/>
                <a:ea typeface="Verdana"/>
                <a:cs typeface="Lato"/>
              </a:rPr>
            </a:br>
            <a:r>
              <a:rPr lang="en-US" dirty="0">
                <a:solidFill>
                  <a:srgbClr val="202122"/>
                </a:solidFill>
                <a:latin typeface="Lato "/>
                <a:ea typeface="Verdana"/>
                <a:cs typeface="Lato"/>
              </a:rPr>
              <a:t>so won’t be an issue</a:t>
            </a:r>
            <a:br>
              <a:rPr lang="en-US" dirty="0">
                <a:solidFill>
                  <a:srgbClr val="202122"/>
                </a:solidFill>
                <a:latin typeface="Lato "/>
                <a:ea typeface="Verdana"/>
                <a:cs typeface="Lato"/>
              </a:rPr>
            </a:br>
            <a:br>
              <a:rPr lang="en-US" dirty="0">
                <a:latin typeface="Lato "/>
                <a:ea typeface="Verdana"/>
                <a:cs typeface="Lato"/>
              </a:rPr>
            </a:br>
            <a:r>
              <a:rPr lang="en-US" dirty="0">
                <a:solidFill>
                  <a:srgbClr val="202122"/>
                </a:solidFill>
                <a:latin typeface="Lato "/>
                <a:ea typeface="Verdana"/>
                <a:cs typeface="Lato"/>
              </a:rPr>
              <a:t>- I deserve/victim</a:t>
            </a:r>
            <a:br>
              <a:rPr lang="en-US" dirty="0">
                <a:solidFill>
                  <a:srgbClr val="202122"/>
                </a:solidFill>
                <a:latin typeface="Lato "/>
                <a:ea typeface="Verdana"/>
                <a:cs typeface="Lato"/>
              </a:rPr>
            </a:br>
            <a:r>
              <a:rPr lang="en-US" dirty="0">
                <a:solidFill>
                  <a:srgbClr val="202122"/>
                </a:solidFill>
                <a:latin typeface="Lato "/>
                <a:ea typeface="Verdana"/>
                <a:cs typeface="Lato"/>
              </a:rPr>
              <a:t>- Org won't miss the $</a:t>
            </a:r>
            <a:endParaRPr lang="en-US" dirty="0">
              <a:solidFill>
                <a:srgbClr val="202122"/>
              </a:solidFill>
              <a:latin typeface="Lato "/>
              <a:ea typeface="Verdana"/>
              <a:cs typeface="Lato" panose="020F0502020204030203" pitchFamily="34" charset="0"/>
            </a:endParaRPr>
          </a:p>
          <a:p>
            <a:pPr marL="2399665" lvl="2" indent="-571500">
              <a:buFont typeface="Arial"/>
              <a:buChar char="•"/>
            </a:pPr>
            <a:endParaRPr lang="en-US" sz="2400" dirty="0">
              <a:solidFill>
                <a:srgbClr val="000000"/>
              </a:solidFill>
              <a:latin typeface="Lato "/>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A7021CC2-870A-B6C0-4153-C511FD9F08F9}"/>
              </a:ext>
            </a:extLst>
          </p:cNvPr>
          <p:cNvSpPr txBox="1"/>
          <p:nvPr/>
        </p:nvSpPr>
        <p:spPr>
          <a:xfrm>
            <a:off x="8703129" y="698124"/>
            <a:ext cx="5978314" cy="923330"/>
          </a:xfrm>
          <a:prstGeom prst="rect">
            <a:avLst/>
          </a:prstGeom>
          <a:noFill/>
        </p:spPr>
        <p:txBody>
          <a:bodyPr wrap="square" lIns="91440" tIns="45720" rIns="91440" bIns="45720" anchor="t">
            <a:spAutoFit/>
          </a:bodyPr>
          <a:lstStyle/>
          <a:p>
            <a:pPr algn="ctr"/>
            <a:r>
              <a:rPr lang="en-US" sz="5400" b="1" dirty="0">
                <a:solidFill>
                  <a:srgbClr val="333333"/>
                </a:solidFill>
                <a:latin typeface="Montserrat" panose="00000500000000000000" pitchFamily="2" charset="0"/>
                <a:ea typeface="Verdana"/>
                <a:cs typeface="Lato"/>
              </a:rPr>
              <a:t>Fraud Triangle</a:t>
            </a:r>
            <a:endParaRPr lang="en-US" sz="5400" b="1" dirty="0">
              <a:latin typeface="Montserrat" panose="00000500000000000000" pitchFamily="2" charset="0"/>
              <a:ea typeface="Lato"/>
              <a:cs typeface="Lato"/>
            </a:endParaRPr>
          </a:p>
        </p:txBody>
      </p:sp>
      <p:sp>
        <p:nvSpPr>
          <p:cNvPr id="5" name="Isosceles Triangle 4">
            <a:extLst>
              <a:ext uri="{FF2B5EF4-FFF2-40B4-BE49-F238E27FC236}">
                <a16:creationId xmlns:a16="http://schemas.microsoft.com/office/drawing/2014/main" id="{0671A5C0-6FD1-2A13-518F-B1FBB4FFA69F}"/>
              </a:ext>
            </a:extLst>
          </p:cNvPr>
          <p:cNvSpPr/>
          <p:nvPr/>
        </p:nvSpPr>
        <p:spPr>
          <a:xfrm>
            <a:off x="7900840" y="3555436"/>
            <a:ext cx="7942271" cy="6819487"/>
          </a:xfrm>
          <a:prstGeom prst="triangle">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A71AA5-22E8-AEEB-484B-CBEAA14F3FB2}"/>
              </a:ext>
            </a:extLst>
          </p:cNvPr>
          <p:cNvSpPr txBox="1"/>
          <p:nvPr/>
        </p:nvSpPr>
        <p:spPr>
          <a:xfrm>
            <a:off x="10483117" y="10515603"/>
            <a:ext cx="3411415" cy="646331"/>
          </a:xfrm>
          <a:prstGeom prst="rect">
            <a:avLst/>
          </a:prstGeom>
          <a:noFill/>
        </p:spPr>
        <p:txBody>
          <a:bodyPr wrap="square" lIns="91440" tIns="45720" rIns="91440" bIns="45720" rtlCol="0" anchor="t">
            <a:spAutoFit/>
          </a:bodyPr>
          <a:lstStyle/>
          <a:p>
            <a:r>
              <a:rPr lang="en-US" b="1" dirty="0">
                <a:latin typeface="Lato "/>
                <a:ea typeface="Lato bold"/>
                <a:cs typeface="Lato bold"/>
              </a:rPr>
              <a:t>Opportunity</a:t>
            </a:r>
          </a:p>
        </p:txBody>
      </p:sp>
      <p:sp>
        <p:nvSpPr>
          <p:cNvPr id="3" name="TextBox 2">
            <a:extLst>
              <a:ext uri="{FF2B5EF4-FFF2-40B4-BE49-F238E27FC236}">
                <a16:creationId xmlns:a16="http://schemas.microsoft.com/office/drawing/2014/main" id="{88C06CC5-DE13-F6E4-DB29-1D703C5E2593}"/>
              </a:ext>
            </a:extLst>
          </p:cNvPr>
          <p:cNvSpPr txBox="1"/>
          <p:nvPr/>
        </p:nvSpPr>
        <p:spPr>
          <a:xfrm>
            <a:off x="16279586" y="3314857"/>
            <a:ext cx="7429276" cy="71711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02122"/>
                </a:solidFill>
                <a:latin typeface="Lato "/>
                <a:ea typeface="Verdana"/>
                <a:cs typeface="Lato"/>
              </a:rPr>
              <a:t>MITIGATION:</a:t>
            </a:r>
          </a:p>
          <a:p>
            <a:pPr marL="457200" indent="-457200">
              <a:buFont typeface="Arial"/>
              <a:buChar char="•"/>
            </a:pPr>
            <a:r>
              <a:rPr lang="en-US" dirty="0">
                <a:solidFill>
                  <a:srgbClr val="202122"/>
                </a:solidFill>
                <a:latin typeface="Lato "/>
                <a:ea typeface="Verdana"/>
                <a:cs typeface="Lato"/>
              </a:rPr>
              <a:t>Ensure a "buy-in" culture within your org</a:t>
            </a:r>
            <a:endParaRPr lang="en-US" dirty="0">
              <a:latin typeface="Lato "/>
            </a:endParaRPr>
          </a:p>
          <a:p>
            <a:pPr marL="457200" indent="-457200">
              <a:buFont typeface="Arial"/>
              <a:buChar char="•"/>
            </a:pPr>
            <a:r>
              <a:rPr lang="en-US" dirty="0">
                <a:solidFill>
                  <a:srgbClr val="202122"/>
                </a:solidFill>
                <a:latin typeface="Lato "/>
                <a:ea typeface="Verdana"/>
                <a:cs typeface="Lato"/>
              </a:rPr>
              <a:t>Open door policies...not just words</a:t>
            </a:r>
            <a:endParaRPr lang="en-US" dirty="0">
              <a:solidFill>
                <a:srgbClr val="202122"/>
              </a:solidFill>
              <a:latin typeface="Lato "/>
              <a:ea typeface="Verdana"/>
              <a:cs typeface="Lato" panose="020F0502020204030203" pitchFamily="34" charset="0"/>
            </a:endParaRPr>
          </a:p>
          <a:p>
            <a:pPr marL="457200" indent="-457200">
              <a:buFont typeface="Arial"/>
              <a:buChar char="•"/>
            </a:pPr>
            <a:r>
              <a:rPr lang="en-US" dirty="0">
                <a:solidFill>
                  <a:srgbClr val="202122"/>
                </a:solidFill>
                <a:latin typeface="Lato "/>
                <a:ea typeface="Verdana"/>
                <a:cs typeface="Lato"/>
              </a:rPr>
              <a:t>Listen</a:t>
            </a:r>
            <a:endParaRPr lang="en-US" dirty="0">
              <a:solidFill>
                <a:srgbClr val="202122"/>
              </a:solidFill>
              <a:latin typeface="Lato "/>
              <a:ea typeface="Verdana"/>
              <a:cs typeface="Lato" panose="020F0502020204030203" pitchFamily="34" charset="0"/>
            </a:endParaRPr>
          </a:p>
          <a:p>
            <a:pPr marL="457200" indent="-457200">
              <a:buFont typeface="Arial"/>
              <a:buChar char="•"/>
            </a:pPr>
            <a:r>
              <a:rPr lang="en-US" dirty="0">
                <a:solidFill>
                  <a:srgbClr val="202122"/>
                </a:solidFill>
                <a:latin typeface="Lato "/>
                <a:ea typeface="Verdana"/>
                <a:cs typeface="Lato"/>
              </a:rPr>
              <a:t>Invest</a:t>
            </a:r>
            <a:br>
              <a:rPr lang="en-US" dirty="0">
                <a:latin typeface="Lato "/>
                <a:ea typeface="Verdana"/>
                <a:cs typeface="Lato"/>
              </a:rPr>
            </a:br>
            <a:br>
              <a:rPr lang="en-US" dirty="0">
                <a:latin typeface="Lato "/>
                <a:ea typeface="Verdana"/>
                <a:cs typeface="Lato" panose="020F0502020204030203" pitchFamily="34" charset="0"/>
              </a:rPr>
            </a:br>
            <a:r>
              <a:rPr lang="en-US" dirty="0">
                <a:solidFill>
                  <a:srgbClr val="202122"/>
                </a:solidFill>
                <a:latin typeface="Lato "/>
                <a:ea typeface="Verdana"/>
                <a:cs typeface="Lato"/>
              </a:rPr>
              <a:t>Employees invest when they:</a:t>
            </a:r>
            <a:br>
              <a:rPr lang="en-US" dirty="0">
                <a:latin typeface="Lato "/>
                <a:ea typeface="Verdana"/>
                <a:cs typeface="Lato"/>
              </a:rPr>
            </a:br>
            <a:r>
              <a:rPr lang="en-US" dirty="0">
                <a:solidFill>
                  <a:srgbClr val="202122"/>
                </a:solidFill>
                <a:latin typeface="Lato "/>
                <a:ea typeface="Verdana"/>
                <a:cs typeface="Lato"/>
              </a:rPr>
              <a:t>- Feel impactful</a:t>
            </a:r>
            <a:br>
              <a:rPr lang="en-US" dirty="0">
                <a:latin typeface="Lato "/>
                <a:ea typeface="Verdana"/>
                <a:cs typeface="Lato"/>
              </a:rPr>
            </a:br>
            <a:r>
              <a:rPr lang="en-US" dirty="0">
                <a:solidFill>
                  <a:srgbClr val="202122"/>
                </a:solidFill>
                <a:latin typeface="Lato "/>
                <a:ea typeface="Verdana"/>
                <a:cs typeface="Lato"/>
              </a:rPr>
              <a:t>- Are "seen"</a:t>
            </a:r>
            <a:br>
              <a:rPr lang="en-US" dirty="0">
                <a:latin typeface="Lato "/>
                <a:ea typeface="Verdana"/>
                <a:cs typeface="Lato"/>
              </a:rPr>
            </a:br>
            <a:r>
              <a:rPr lang="en-US" dirty="0">
                <a:solidFill>
                  <a:srgbClr val="202122"/>
                </a:solidFill>
                <a:latin typeface="Lato "/>
                <a:ea typeface="Verdana"/>
                <a:cs typeface="Lato"/>
              </a:rPr>
              <a:t>- Receive comm/feedback</a:t>
            </a:r>
            <a:endParaRPr lang="en-US" dirty="0">
              <a:solidFill>
                <a:srgbClr val="202122"/>
              </a:solidFill>
              <a:latin typeface="Lato "/>
              <a:ea typeface="Verdana"/>
              <a:cs typeface="Lato" panose="020F0502020204030203" pitchFamily="34" charset="0"/>
            </a:endParaRPr>
          </a:p>
          <a:p>
            <a:pPr marL="2399665" lvl="2" indent="-571500">
              <a:buFont typeface="Arial"/>
              <a:buChar char="•"/>
            </a:pPr>
            <a:endParaRPr lang="en-US" sz="24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25405106-4E27-8C4D-341D-9833B733F66F}"/>
              </a:ext>
            </a:extLst>
          </p:cNvPr>
          <p:cNvSpPr txBox="1"/>
          <p:nvPr/>
        </p:nvSpPr>
        <p:spPr>
          <a:xfrm rot="-3600000">
            <a:off x="6196796" y="5900427"/>
            <a:ext cx="5887304" cy="1200329"/>
          </a:xfrm>
          <a:prstGeom prst="rect">
            <a:avLst/>
          </a:prstGeom>
          <a:noFill/>
        </p:spPr>
        <p:txBody>
          <a:bodyPr wrap="square" lIns="91440" tIns="45720" rIns="91440" bIns="45720" rtlCol="0" anchor="t">
            <a:spAutoFit/>
          </a:bodyPr>
          <a:lstStyle/>
          <a:p>
            <a:pPr algn="ctr"/>
            <a:r>
              <a:rPr lang="en-US" b="1">
                <a:latin typeface="Lato"/>
                <a:ea typeface="Lato"/>
                <a:cs typeface="Lato"/>
              </a:rPr>
              <a:t>Incentive, Pressure, or Motivation</a:t>
            </a:r>
            <a:endParaRPr lang="en-US" b="1">
              <a:latin typeface="Lato"/>
              <a:ea typeface="Lato bold"/>
              <a:cs typeface="Lato bold"/>
            </a:endParaRPr>
          </a:p>
        </p:txBody>
      </p:sp>
      <p:sp>
        <p:nvSpPr>
          <p:cNvPr id="6" name="TextBox 1">
            <a:extLst>
              <a:ext uri="{FF2B5EF4-FFF2-40B4-BE49-F238E27FC236}">
                <a16:creationId xmlns:a16="http://schemas.microsoft.com/office/drawing/2014/main" id="{4F821EF4-AF65-14AF-4D65-E799CCD83B86}"/>
              </a:ext>
            </a:extLst>
          </p:cNvPr>
          <p:cNvSpPr txBox="1"/>
          <p:nvPr/>
        </p:nvSpPr>
        <p:spPr>
          <a:xfrm rot="18000000">
            <a:off x="6196796" y="5900427"/>
            <a:ext cx="5887304" cy="1200329"/>
          </a:xfrm>
          <a:prstGeom prst="rect">
            <a:avLst/>
          </a:prstGeom>
          <a:noFill/>
        </p:spPr>
        <p:txBody>
          <a:bodyPr wrap="square" lIns="91440" tIns="45720" rIns="91440" bIns="4572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a:r>
              <a:rPr lang="en-US" b="1" dirty="0">
                <a:latin typeface="Lato"/>
                <a:ea typeface="Lato"/>
                <a:cs typeface="Lato"/>
              </a:rPr>
              <a:t>Incentive, Pressure, or Motivation</a:t>
            </a:r>
            <a:endParaRPr lang="en-US" b="1" dirty="0">
              <a:latin typeface="Lato"/>
              <a:ea typeface="Lato bold"/>
              <a:cs typeface="Lato bold"/>
            </a:endParaRPr>
          </a:p>
        </p:txBody>
      </p:sp>
      <p:sp>
        <p:nvSpPr>
          <p:cNvPr id="7" name="TextBox 1">
            <a:extLst>
              <a:ext uri="{FF2B5EF4-FFF2-40B4-BE49-F238E27FC236}">
                <a16:creationId xmlns:a16="http://schemas.microsoft.com/office/drawing/2014/main" id="{8C8407C1-E6B9-EF01-ABE4-7AA86057991D}"/>
              </a:ext>
            </a:extLst>
          </p:cNvPr>
          <p:cNvSpPr txBox="1"/>
          <p:nvPr/>
        </p:nvSpPr>
        <p:spPr>
          <a:xfrm rot="3540000">
            <a:off x="11423821" y="6324909"/>
            <a:ext cx="5887304" cy="646331"/>
          </a:xfrm>
          <a:prstGeom prst="rect">
            <a:avLst/>
          </a:prstGeom>
          <a:noFill/>
        </p:spPr>
        <p:txBody>
          <a:bodyPr wrap="square" lIns="91440" tIns="45720" rIns="91440" bIns="4572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a:r>
              <a:rPr lang="en-US" b="1" dirty="0">
                <a:latin typeface="Lato"/>
                <a:ea typeface="Lato"/>
                <a:cs typeface="Lato"/>
              </a:rPr>
              <a:t>Rationalization</a:t>
            </a:r>
            <a:endParaRPr lang="en-US" dirty="0"/>
          </a:p>
        </p:txBody>
      </p:sp>
    </p:spTree>
    <p:extLst>
      <p:ext uri="{BB962C8B-B14F-4D97-AF65-F5344CB8AC3E}">
        <p14:creationId xmlns:p14="http://schemas.microsoft.com/office/powerpoint/2010/main" val="59080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3175" y="0"/>
            <a:ext cx="12980621" cy="12356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spcCol="0" rtlCol="0" anchor="ctr"/>
          <a:lstStyle/>
          <a:p>
            <a:pPr algn="ctr"/>
            <a:endParaRPr lang="en-US">
              <a:latin typeface="Lato Light"/>
              <a:cs typeface="Lato Light"/>
            </a:endParaRPr>
          </a:p>
        </p:txBody>
      </p:sp>
      <p:sp>
        <p:nvSpPr>
          <p:cNvPr id="53" name="TextBox 52"/>
          <p:cNvSpPr txBox="1"/>
          <p:nvPr/>
        </p:nvSpPr>
        <p:spPr>
          <a:xfrm>
            <a:off x="1435008" y="1359877"/>
            <a:ext cx="8159237" cy="1588127"/>
          </a:xfrm>
          <a:prstGeom prst="rect">
            <a:avLst/>
          </a:prstGeom>
          <a:noFill/>
        </p:spPr>
        <p:txBody>
          <a:bodyPr wrap="square" lIns="91440" tIns="45720" rIns="91440" bIns="45720" rtlCol="0" anchor="t">
            <a:spAutoFit/>
          </a:bodyPr>
          <a:lstStyle/>
          <a:p>
            <a:pPr>
              <a:lnSpc>
                <a:spcPct val="90000"/>
              </a:lnSpc>
            </a:pPr>
            <a:r>
              <a:rPr lang="en-US" sz="5400" b="1" dirty="0">
                <a:solidFill>
                  <a:srgbClr val="FFFFFF"/>
                </a:solidFill>
                <a:latin typeface="Montserrat" panose="00000500000000000000" pitchFamily="2" charset="0"/>
                <a:ea typeface="Glypha 55 Roman" charset="0"/>
                <a:cs typeface="Glypha 55 Roman" charset="0"/>
              </a:rPr>
              <a:t>Rationalization to</a:t>
            </a:r>
            <a:r>
              <a:rPr lang="en-US" sz="5400" b="1" dirty="0">
                <a:solidFill>
                  <a:srgbClr val="000000"/>
                </a:solidFill>
                <a:latin typeface="Montserrat" panose="00000500000000000000" pitchFamily="2" charset="0"/>
                <a:ea typeface="Glypha 55 Roman" charset="0"/>
                <a:cs typeface="Glypha 55 Roman" charset="0"/>
              </a:rPr>
              <a:t> </a:t>
            </a:r>
          </a:p>
          <a:p>
            <a:pPr>
              <a:lnSpc>
                <a:spcPct val="90000"/>
              </a:lnSpc>
            </a:pPr>
            <a:r>
              <a:rPr lang="en-US" sz="5400" b="1" dirty="0">
                <a:solidFill>
                  <a:srgbClr val="FFFFFF"/>
                </a:solidFill>
                <a:latin typeface="Montserrat" panose="00000500000000000000" pitchFamily="2" charset="0"/>
                <a:ea typeface="Glypha 55 Roman" charset="0"/>
                <a:cs typeface="Glypha 55 Roman" charset="0"/>
              </a:rPr>
              <a:t>Commit Fraud:</a:t>
            </a:r>
            <a:endParaRPr lang="en-US" sz="5400" b="1" dirty="0">
              <a:latin typeface="Montserrat" panose="00000500000000000000" pitchFamily="2" charset="0"/>
            </a:endParaRPr>
          </a:p>
        </p:txBody>
      </p:sp>
      <p:sp>
        <p:nvSpPr>
          <p:cNvPr id="4" name="Oval 3">
            <a:extLst>
              <a:ext uri="{FF2B5EF4-FFF2-40B4-BE49-F238E27FC236}">
                <a16:creationId xmlns:a16="http://schemas.microsoft.com/office/drawing/2014/main" id="{E1D41B37-B388-58C3-606C-44C7BD658A00}"/>
              </a:ext>
            </a:extLst>
          </p:cNvPr>
          <p:cNvSpPr/>
          <p:nvPr/>
        </p:nvSpPr>
        <p:spPr>
          <a:xfrm>
            <a:off x="12230128" y="1191358"/>
            <a:ext cx="1339808" cy="13398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1</a:t>
            </a:r>
          </a:p>
        </p:txBody>
      </p:sp>
      <p:sp>
        <p:nvSpPr>
          <p:cNvPr id="7" name="Oval 6">
            <a:extLst>
              <a:ext uri="{FF2B5EF4-FFF2-40B4-BE49-F238E27FC236}">
                <a16:creationId xmlns:a16="http://schemas.microsoft.com/office/drawing/2014/main" id="{B15CB585-4110-1D04-7878-39E651987917}"/>
              </a:ext>
            </a:extLst>
          </p:cNvPr>
          <p:cNvSpPr/>
          <p:nvPr/>
        </p:nvSpPr>
        <p:spPr>
          <a:xfrm>
            <a:off x="12230128" y="3007768"/>
            <a:ext cx="1339808" cy="13398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2</a:t>
            </a:r>
          </a:p>
        </p:txBody>
      </p:sp>
      <p:sp>
        <p:nvSpPr>
          <p:cNvPr id="9" name="Rectangle 8">
            <a:extLst>
              <a:ext uri="{FF2B5EF4-FFF2-40B4-BE49-F238E27FC236}">
                <a16:creationId xmlns:a16="http://schemas.microsoft.com/office/drawing/2014/main" id="{944F8F74-1358-50E1-D5E1-A8F64643324F}"/>
              </a:ext>
            </a:extLst>
          </p:cNvPr>
          <p:cNvSpPr/>
          <p:nvPr/>
        </p:nvSpPr>
        <p:spPr>
          <a:xfrm>
            <a:off x="13854503" y="1581620"/>
            <a:ext cx="6698715" cy="646331"/>
          </a:xfrm>
          <a:prstGeom prst="rect">
            <a:avLst/>
          </a:prstGeom>
        </p:spPr>
        <p:txBody>
          <a:bodyPr wrap="square" lIns="91440" tIns="45720" rIns="91440" bIns="45720" anchor="t">
            <a:spAutoFit/>
          </a:bodyPr>
          <a:lstStyle/>
          <a:p>
            <a:r>
              <a:rPr lang="en-US" dirty="0">
                <a:solidFill>
                  <a:schemeClr val="accent6">
                    <a:lumMod val="10000"/>
                  </a:schemeClr>
                </a:solidFill>
                <a:latin typeface="Lato" panose="020F0502020204030203" pitchFamily="34" charset="0"/>
                <a:ea typeface="Century Gothic" charset="0"/>
                <a:cs typeface="Century Gothic" charset="0"/>
              </a:rPr>
              <a:t>Feeling exploited by employer</a:t>
            </a:r>
          </a:p>
        </p:txBody>
      </p:sp>
      <p:sp>
        <p:nvSpPr>
          <p:cNvPr id="16" name="Oval 15">
            <a:extLst>
              <a:ext uri="{FF2B5EF4-FFF2-40B4-BE49-F238E27FC236}">
                <a16:creationId xmlns:a16="http://schemas.microsoft.com/office/drawing/2014/main" id="{8B785E7B-5B26-4083-9761-521110B6AD8F}"/>
              </a:ext>
            </a:extLst>
          </p:cNvPr>
          <p:cNvSpPr/>
          <p:nvPr/>
        </p:nvSpPr>
        <p:spPr>
          <a:xfrm>
            <a:off x="12289957" y="4894265"/>
            <a:ext cx="1339808" cy="13398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3</a:t>
            </a:r>
          </a:p>
        </p:txBody>
      </p:sp>
      <p:sp>
        <p:nvSpPr>
          <p:cNvPr id="17" name="Rectangle 16">
            <a:extLst>
              <a:ext uri="{FF2B5EF4-FFF2-40B4-BE49-F238E27FC236}">
                <a16:creationId xmlns:a16="http://schemas.microsoft.com/office/drawing/2014/main" id="{DADFBE92-3B17-C829-F95B-173396664C98}"/>
              </a:ext>
            </a:extLst>
          </p:cNvPr>
          <p:cNvSpPr/>
          <p:nvPr/>
        </p:nvSpPr>
        <p:spPr>
          <a:xfrm>
            <a:off x="13854502" y="3385284"/>
            <a:ext cx="8756115" cy="646331"/>
          </a:xfrm>
          <a:prstGeom prst="rect">
            <a:avLst/>
          </a:prstGeom>
        </p:spPr>
        <p:txBody>
          <a:bodyPr wrap="square" lIns="91440" tIns="45720" rIns="91440" bIns="45720" anchor="t">
            <a:spAutoFit/>
          </a:bodyPr>
          <a:lstStyle/>
          <a:p>
            <a:r>
              <a:rPr lang="en-US" dirty="0">
                <a:solidFill>
                  <a:schemeClr val="accent6">
                    <a:lumMod val="10000"/>
                  </a:schemeClr>
                </a:solidFill>
                <a:latin typeface="Lato" panose="020F0502020204030203" pitchFamily="34" charset="0"/>
                <a:ea typeface="Century Gothic" charset="0"/>
                <a:cs typeface="Century Gothic" charset="0"/>
              </a:rPr>
              <a:t>Believes the company has victimized them</a:t>
            </a:r>
          </a:p>
        </p:txBody>
      </p:sp>
      <p:sp>
        <p:nvSpPr>
          <p:cNvPr id="18" name="Oval 17">
            <a:extLst>
              <a:ext uri="{FF2B5EF4-FFF2-40B4-BE49-F238E27FC236}">
                <a16:creationId xmlns:a16="http://schemas.microsoft.com/office/drawing/2014/main" id="{52DAF7D2-663B-F561-8C30-C2A3ED3B0108}"/>
              </a:ext>
            </a:extLst>
          </p:cNvPr>
          <p:cNvSpPr/>
          <p:nvPr/>
        </p:nvSpPr>
        <p:spPr>
          <a:xfrm>
            <a:off x="12289957" y="6710675"/>
            <a:ext cx="1339808" cy="13398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4</a:t>
            </a:r>
          </a:p>
        </p:txBody>
      </p:sp>
      <p:sp>
        <p:nvSpPr>
          <p:cNvPr id="19" name="Rectangle 18">
            <a:extLst>
              <a:ext uri="{FF2B5EF4-FFF2-40B4-BE49-F238E27FC236}">
                <a16:creationId xmlns:a16="http://schemas.microsoft.com/office/drawing/2014/main" id="{510ADDB8-F0C6-F295-C9E0-2642EF57B985}"/>
              </a:ext>
            </a:extLst>
          </p:cNvPr>
          <p:cNvSpPr/>
          <p:nvPr/>
        </p:nvSpPr>
        <p:spPr>
          <a:xfrm>
            <a:off x="13854503" y="5025560"/>
            <a:ext cx="9483479" cy="1200329"/>
          </a:xfrm>
          <a:prstGeom prst="rect">
            <a:avLst/>
          </a:prstGeom>
        </p:spPr>
        <p:txBody>
          <a:bodyPr wrap="square" lIns="91440" tIns="45720" rIns="91440" bIns="45720" anchor="t">
            <a:spAutoFit/>
          </a:bodyPr>
          <a:lstStyle/>
          <a:p>
            <a:r>
              <a:rPr lang="en-US" dirty="0">
                <a:solidFill>
                  <a:schemeClr val="accent6">
                    <a:lumMod val="10000"/>
                  </a:schemeClr>
                </a:solidFill>
                <a:latin typeface="Lato" panose="020F0502020204030203" pitchFamily="34" charset="0"/>
                <a:ea typeface="Century Gothic" charset="0"/>
                <a:cs typeface="Century Gothic" charset="0"/>
              </a:rPr>
              <a:t>Believes if they do not commit the fraud, they may lose their job (performance pressure) </a:t>
            </a:r>
          </a:p>
        </p:txBody>
      </p:sp>
      <p:sp>
        <p:nvSpPr>
          <p:cNvPr id="20" name="Oval 19">
            <a:extLst>
              <a:ext uri="{FF2B5EF4-FFF2-40B4-BE49-F238E27FC236}">
                <a16:creationId xmlns:a16="http://schemas.microsoft.com/office/drawing/2014/main" id="{DADABC1A-9B88-8F47-1B08-B040E13079D4}"/>
              </a:ext>
            </a:extLst>
          </p:cNvPr>
          <p:cNvSpPr/>
          <p:nvPr/>
        </p:nvSpPr>
        <p:spPr>
          <a:xfrm>
            <a:off x="12289957" y="8597172"/>
            <a:ext cx="1339808" cy="13398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5</a:t>
            </a:r>
          </a:p>
        </p:txBody>
      </p:sp>
      <p:sp>
        <p:nvSpPr>
          <p:cNvPr id="23" name="Rectangle 22">
            <a:extLst>
              <a:ext uri="{FF2B5EF4-FFF2-40B4-BE49-F238E27FC236}">
                <a16:creationId xmlns:a16="http://schemas.microsoft.com/office/drawing/2014/main" id="{BDB403F9-34F9-5242-ADEF-C8DCFB84F4BA}"/>
              </a:ext>
            </a:extLst>
          </p:cNvPr>
          <p:cNvSpPr/>
          <p:nvPr/>
        </p:nvSpPr>
        <p:spPr>
          <a:xfrm>
            <a:off x="13854502" y="6841970"/>
            <a:ext cx="9026279" cy="1200329"/>
          </a:xfrm>
          <a:prstGeom prst="rect">
            <a:avLst/>
          </a:prstGeom>
        </p:spPr>
        <p:txBody>
          <a:bodyPr wrap="square" lIns="91440" tIns="45720" rIns="91440" bIns="45720" anchor="t">
            <a:spAutoFit/>
          </a:bodyPr>
          <a:lstStyle/>
          <a:p>
            <a:r>
              <a:rPr lang="en-US" dirty="0">
                <a:solidFill>
                  <a:schemeClr val="accent6">
                    <a:lumMod val="10000"/>
                  </a:schemeClr>
                </a:solidFill>
                <a:latin typeface="Lato" panose="020F0502020204030203" pitchFamily="34" charset="0"/>
              </a:rPr>
              <a:t>The organization will never miss the money/asset(s)</a:t>
            </a:r>
            <a:endParaRPr lang="en-US" sz="4400" dirty="0">
              <a:solidFill>
                <a:schemeClr val="accent6">
                  <a:lumMod val="10000"/>
                </a:schemeClr>
              </a:solidFill>
              <a:latin typeface="Lato" panose="020F0502020204030203" pitchFamily="34" charset="0"/>
            </a:endParaRPr>
          </a:p>
        </p:txBody>
      </p:sp>
      <p:sp>
        <p:nvSpPr>
          <p:cNvPr id="25" name="Rectangle 24">
            <a:extLst>
              <a:ext uri="{FF2B5EF4-FFF2-40B4-BE49-F238E27FC236}">
                <a16:creationId xmlns:a16="http://schemas.microsoft.com/office/drawing/2014/main" id="{CA3AAE9E-4309-F976-9520-40A2997BBB7F}"/>
              </a:ext>
            </a:extLst>
          </p:cNvPr>
          <p:cNvSpPr/>
          <p:nvPr/>
        </p:nvSpPr>
        <p:spPr>
          <a:xfrm>
            <a:off x="13854502" y="8790812"/>
            <a:ext cx="10169280" cy="1200329"/>
          </a:xfrm>
          <a:prstGeom prst="rect">
            <a:avLst/>
          </a:prstGeom>
        </p:spPr>
        <p:txBody>
          <a:bodyPr wrap="square" lIns="91440" tIns="45720" rIns="91440" bIns="45720" anchor="t">
            <a:spAutoFit/>
          </a:bodyPr>
          <a:lstStyle/>
          <a:p>
            <a:r>
              <a:rPr lang="en-US" dirty="0">
                <a:solidFill>
                  <a:schemeClr val="accent6">
                    <a:lumMod val="10000"/>
                  </a:schemeClr>
                </a:solidFill>
                <a:latin typeface="Lato" panose="020F0502020204030203" pitchFamily="34" charset="0"/>
                <a:ea typeface="Century Gothic" charset="0"/>
                <a:cs typeface="Century Gothic" charset="0"/>
              </a:rPr>
              <a:t>Will do whatever the organization needs to succeed (greater good for everyone's sake)</a:t>
            </a:r>
          </a:p>
        </p:txBody>
      </p:sp>
    </p:spTree>
    <p:extLst>
      <p:ext uri="{BB962C8B-B14F-4D97-AF65-F5344CB8AC3E}">
        <p14:creationId xmlns:p14="http://schemas.microsoft.com/office/powerpoint/2010/main" val="1672364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40AE0D-4D04-5029-E112-5A4EBE10135A}"/>
              </a:ext>
            </a:extLst>
          </p:cNvPr>
          <p:cNvSpPr txBox="1"/>
          <p:nvPr/>
        </p:nvSpPr>
        <p:spPr>
          <a:xfrm>
            <a:off x="8369325" y="3022947"/>
            <a:ext cx="15258118" cy="4154984"/>
          </a:xfrm>
          <a:prstGeom prst="rect">
            <a:avLst/>
          </a:prstGeom>
          <a:noFill/>
        </p:spPr>
        <p:txBody>
          <a:bodyPr wrap="square" lIns="91440" tIns="45720" rIns="91440" bIns="45720" anchor="t">
            <a:spAutoFit/>
          </a:bodyPr>
          <a:lstStyle/>
          <a:p>
            <a:r>
              <a:rPr lang="en-US" sz="4400" dirty="0">
                <a:latin typeface="Lato" panose="020F0502020204030203" pitchFamily="34" charset="0"/>
              </a:rPr>
              <a:t>So...you now know key "buckets" or topics that fundamentally enable and promote fraud activities:</a:t>
            </a:r>
            <a:br>
              <a:rPr lang="en-US" sz="4400" dirty="0">
                <a:latin typeface="Lato" panose="020F0502020204030203" pitchFamily="34" charset="0"/>
              </a:rPr>
            </a:br>
            <a:endParaRPr lang="en-US" sz="4400" dirty="0">
              <a:latin typeface="Lato" panose="020F0502020204030203" pitchFamily="34" charset="0"/>
            </a:endParaRPr>
          </a:p>
          <a:p>
            <a:pPr marL="685800" indent="-685800">
              <a:buFont typeface="Arial"/>
              <a:buChar char="•"/>
            </a:pPr>
            <a:r>
              <a:rPr lang="en-US" sz="4400" dirty="0">
                <a:latin typeface="Lato" panose="020F0502020204030203" pitchFamily="34" charset="0"/>
              </a:rPr>
              <a:t>Opportunity</a:t>
            </a:r>
          </a:p>
          <a:p>
            <a:pPr marL="685800" indent="-685800">
              <a:buFont typeface="Arial"/>
              <a:buChar char="•"/>
            </a:pPr>
            <a:r>
              <a:rPr lang="en-US" sz="4400" dirty="0">
                <a:latin typeface="Lato" panose="020F0502020204030203" pitchFamily="34" charset="0"/>
              </a:rPr>
              <a:t>Incentive, Pressure or Motivation</a:t>
            </a:r>
          </a:p>
          <a:p>
            <a:pPr marL="685800" indent="-685800">
              <a:buFont typeface="Arial"/>
              <a:buChar char="•"/>
            </a:pPr>
            <a:r>
              <a:rPr lang="en-US" sz="4400" dirty="0">
                <a:latin typeface="Lato" panose="020F0502020204030203" pitchFamily="34" charset="0"/>
              </a:rPr>
              <a:t>Rationalization</a:t>
            </a:r>
          </a:p>
        </p:txBody>
      </p:sp>
      <p:sp>
        <p:nvSpPr>
          <p:cNvPr id="3" name="TextBox 2">
            <a:extLst>
              <a:ext uri="{FF2B5EF4-FFF2-40B4-BE49-F238E27FC236}">
                <a16:creationId xmlns:a16="http://schemas.microsoft.com/office/drawing/2014/main" id="{83AE9248-6676-1C4A-35F3-ED766B5E0809}"/>
              </a:ext>
            </a:extLst>
          </p:cNvPr>
          <p:cNvSpPr txBox="1"/>
          <p:nvPr/>
        </p:nvSpPr>
        <p:spPr>
          <a:xfrm>
            <a:off x="8263818" y="867657"/>
            <a:ext cx="13513549" cy="923330"/>
          </a:xfrm>
          <a:prstGeom prst="rect">
            <a:avLst/>
          </a:prstGeom>
          <a:noFill/>
        </p:spPr>
        <p:txBody>
          <a:bodyPr wrap="square" lIns="91440" tIns="45720" rIns="91440" bIns="45720" anchor="t">
            <a:spAutoFit/>
          </a:bodyPr>
          <a:lstStyle/>
          <a:p>
            <a:r>
              <a:rPr lang="en-US" sz="5400" b="1" dirty="0">
                <a:latin typeface="Montserrat" panose="00000500000000000000" pitchFamily="2" charset="0"/>
              </a:rPr>
              <a:t>That’s great and all, but...</a:t>
            </a:r>
          </a:p>
        </p:txBody>
      </p:sp>
      <p:sp>
        <p:nvSpPr>
          <p:cNvPr id="6" name="TextBox 5">
            <a:extLst>
              <a:ext uri="{FF2B5EF4-FFF2-40B4-BE49-F238E27FC236}">
                <a16:creationId xmlns:a16="http://schemas.microsoft.com/office/drawing/2014/main" id="{E34CCBF1-1967-D58C-844C-B7BD7E9E9965}"/>
              </a:ext>
            </a:extLst>
          </p:cNvPr>
          <p:cNvSpPr txBox="1"/>
          <p:nvPr/>
        </p:nvSpPr>
        <p:spPr>
          <a:xfrm>
            <a:off x="8369325" y="7627050"/>
            <a:ext cx="15258118" cy="3477875"/>
          </a:xfrm>
          <a:prstGeom prst="rect">
            <a:avLst/>
          </a:prstGeom>
          <a:noFill/>
        </p:spPr>
        <p:txBody>
          <a:bodyPr wrap="square" lIns="91440" tIns="45720" rIns="91440" bIns="45720" anchor="t">
            <a:spAutoFit/>
          </a:bodyPr>
          <a:lstStyle/>
          <a:p>
            <a:r>
              <a:rPr lang="en-US" sz="4400" dirty="0">
                <a:latin typeface="Lato" panose="020F0502020204030203" pitchFamily="34" charset="0"/>
              </a:rPr>
              <a:t>...but what should I be aware of and on the look-out for when it comes to fraudulent accounting transactions and technical topics...</a:t>
            </a:r>
          </a:p>
          <a:p>
            <a:endParaRPr lang="en-US" sz="4400" dirty="0">
              <a:latin typeface="Lato" panose="020F0502020204030203" pitchFamily="34" charset="0"/>
            </a:endParaRPr>
          </a:p>
          <a:p>
            <a:r>
              <a:rPr lang="en-US" sz="4400" dirty="0">
                <a:latin typeface="Lato" panose="020F0502020204030203" pitchFamily="34" charset="0"/>
              </a:rPr>
              <a:t>Well...since you asked...</a:t>
            </a:r>
          </a:p>
        </p:txBody>
      </p:sp>
    </p:spTree>
    <p:extLst>
      <p:ext uri="{BB962C8B-B14F-4D97-AF65-F5344CB8AC3E}">
        <p14:creationId xmlns:p14="http://schemas.microsoft.com/office/powerpoint/2010/main" val="337356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FA7CECE-B057-618B-609D-4207ED2C33C4}"/>
              </a:ext>
            </a:extLst>
          </p:cNvPr>
          <p:cNvSpPr>
            <a:spLocks noGrp="1"/>
          </p:cNvSpPr>
          <p:nvPr>
            <p:ph idx="1"/>
          </p:nvPr>
        </p:nvSpPr>
        <p:spPr>
          <a:xfrm>
            <a:off x="913449" y="5888413"/>
            <a:ext cx="10957422" cy="6126378"/>
          </a:xfrm>
        </p:spPr>
        <p:txBody>
          <a:bodyPr>
            <a:noAutofit/>
          </a:bodyPr>
          <a:lstStyle/>
          <a:p>
            <a:r>
              <a:rPr lang="en-US" sz="4000" b="1" dirty="0">
                <a:latin typeface="Lato"/>
                <a:ea typeface="Verdana"/>
                <a:cs typeface="Lato"/>
              </a:rPr>
              <a:t>Accounting Irregularities:</a:t>
            </a:r>
          </a:p>
          <a:p>
            <a:pPr marL="571500" indent="-571500">
              <a:buFont typeface="Arial" panose="020B0604020202020204" pitchFamily="34" charset="0"/>
              <a:buChar char="•"/>
            </a:pPr>
            <a:r>
              <a:rPr lang="en-US" sz="4000" dirty="0">
                <a:latin typeface="Lato"/>
                <a:ea typeface="Verdana"/>
                <a:cs typeface="Lato"/>
              </a:rPr>
              <a:t>Excessive or unusual voids, credits or over-rides</a:t>
            </a:r>
          </a:p>
          <a:p>
            <a:pPr marL="571500" indent="-571500">
              <a:buFont typeface="Arial" panose="020B0604020202020204" pitchFamily="34" charset="0"/>
              <a:buChar char="•"/>
            </a:pPr>
            <a:r>
              <a:rPr lang="en-US" sz="4000" dirty="0">
                <a:latin typeface="Lato"/>
                <a:ea typeface="Verdana"/>
                <a:cs typeface="Lato"/>
              </a:rPr>
              <a:t>Document or check sequence irregularities</a:t>
            </a:r>
          </a:p>
          <a:p>
            <a:pPr marL="571500" indent="-571500">
              <a:buFont typeface="Arial" panose="020B0604020202020204" pitchFamily="34" charset="0"/>
              <a:buChar char="•"/>
            </a:pPr>
            <a:r>
              <a:rPr lang="en-US" sz="4000" dirty="0">
                <a:latin typeface="Lato"/>
                <a:ea typeface="Verdana"/>
                <a:cs typeface="Lato"/>
              </a:rPr>
              <a:t>Unbalanced ledgers or illogical journal entries</a:t>
            </a:r>
          </a:p>
          <a:p>
            <a:pPr marL="571500" indent="-571500">
              <a:buFont typeface="Arial" panose="020B0604020202020204" pitchFamily="34" charset="0"/>
              <a:buChar char="•"/>
            </a:pPr>
            <a:r>
              <a:rPr lang="en-US" sz="4000" dirty="0">
                <a:latin typeface="Lato"/>
                <a:ea typeface="Verdana"/>
                <a:cs typeface="Lato"/>
              </a:rPr>
              <a:t>Excessive or unusual journal entries at or near period end</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latin typeface="Lato"/>
              <a:ea typeface="Verdana"/>
              <a:cs typeface="Lato"/>
            </a:endParaRPr>
          </a:p>
          <a:p>
            <a:pPr marL="571500" indent="-571500">
              <a:buFont typeface="Arial" panose="020B0604020202020204" pitchFamily="34" charset="0"/>
              <a:buChar char="•"/>
            </a:pPr>
            <a:endParaRPr lang="en-US" sz="4000" dirty="0"/>
          </a:p>
        </p:txBody>
      </p:sp>
      <p:sp>
        <p:nvSpPr>
          <p:cNvPr id="7" name="Content Placeholder 6">
            <a:extLst>
              <a:ext uri="{FF2B5EF4-FFF2-40B4-BE49-F238E27FC236}">
                <a16:creationId xmlns:a16="http://schemas.microsoft.com/office/drawing/2014/main" id="{5478935C-522D-ADBB-89FF-1C2FC8D9183F}"/>
              </a:ext>
            </a:extLst>
          </p:cNvPr>
          <p:cNvSpPr>
            <a:spLocks noGrp="1"/>
          </p:cNvSpPr>
          <p:nvPr>
            <p:ph idx="10"/>
          </p:nvPr>
        </p:nvSpPr>
        <p:spPr>
          <a:xfrm>
            <a:off x="13082003" y="6568751"/>
            <a:ext cx="10341984" cy="5446040"/>
          </a:xfrm>
        </p:spPr>
        <p:txBody>
          <a:bodyPr vert="horz" lIns="182843" tIns="91422" rIns="182843" bIns="91422" rtlCol="0" anchor="t">
            <a:normAutofit/>
          </a:bodyPr>
          <a:lstStyle/>
          <a:p>
            <a:pPr marL="571500" indent="-571500">
              <a:buFont typeface="Arial" panose="020B0604020202020204" pitchFamily="34" charset="0"/>
              <a:buChar char="•"/>
            </a:pPr>
            <a:r>
              <a:rPr lang="en-US" sz="4000" dirty="0">
                <a:latin typeface="Lato"/>
                <a:ea typeface="Verdana"/>
                <a:cs typeface="Lato"/>
              </a:rPr>
              <a:t>Journal entries lacking supporting documentation</a:t>
            </a:r>
            <a:endParaRPr lang="en-US" sz="4000" dirty="0"/>
          </a:p>
          <a:p>
            <a:pPr marL="571500" indent="-571500">
              <a:buFont typeface="Arial" panose="020B0604020202020204" pitchFamily="34" charset="0"/>
              <a:buChar char="•"/>
            </a:pPr>
            <a:r>
              <a:rPr lang="en-US" sz="4000" dirty="0">
                <a:latin typeface="Lato"/>
                <a:ea typeface="Verdana"/>
                <a:cs typeface="Lato"/>
              </a:rPr>
              <a:t>Unexplained adjustments to $ on hand, A/P, or expenses</a:t>
            </a:r>
            <a:endParaRPr lang="en-US" sz="4000" dirty="0"/>
          </a:p>
          <a:p>
            <a:pPr marL="571500" indent="-571500">
              <a:buFont typeface="Arial" panose="020B0604020202020204" pitchFamily="34" charset="0"/>
              <a:buChar char="•"/>
            </a:pPr>
            <a:r>
              <a:rPr lang="en-US" sz="4000" dirty="0">
                <a:latin typeface="Lato"/>
                <a:ea typeface="+mn-lt"/>
                <a:cs typeface="+mn-lt"/>
              </a:rPr>
              <a:t>Expense reimbursement requests without supporting documentation or receipts</a:t>
            </a:r>
            <a:endParaRPr lang="en-US" sz="4000" dirty="0"/>
          </a:p>
          <a:p>
            <a:endParaRPr lang="en-US" sz="4400" dirty="0"/>
          </a:p>
        </p:txBody>
      </p:sp>
      <p:sp>
        <p:nvSpPr>
          <p:cNvPr id="5" name="Title 4">
            <a:extLst>
              <a:ext uri="{FF2B5EF4-FFF2-40B4-BE49-F238E27FC236}">
                <a16:creationId xmlns:a16="http://schemas.microsoft.com/office/drawing/2014/main" id="{F2E71B24-6394-E9A1-48D2-CB9FE19F2E7A}"/>
              </a:ext>
            </a:extLst>
          </p:cNvPr>
          <p:cNvSpPr>
            <a:spLocks noGrp="1"/>
          </p:cNvSpPr>
          <p:nvPr>
            <p:ph type="title"/>
          </p:nvPr>
        </p:nvSpPr>
        <p:spPr>
          <a:xfrm>
            <a:off x="913449" y="1701209"/>
            <a:ext cx="7102142" cy="2217648"/>
          </a:xfrm>
        </p:spPr>
        <p:txBody>
          <a:bodyPr>
            <a:noAutofit/>
          </a:bodyPr>
          <a:lstStyle/>
          <a:p>
            <a:pPr algn="l"/>
            <a:r>
              <a:rPr lang="en-US" sz="5400" b="1" dirty="0">
                <a:latin typeface="Montserrat" panose="00000500000000000000" pitchFamily="2" charset="0"/>
              </a:rPr>
              <a:t>Know the Client Organization!</a:t>
            </a:r>
            <a:br>
              <a:rPr lang="en-US" sz="5400" b="1" dirty="0">
                <a:latin typeface="Montserrat" panose="00000500000000000000" pitchFamily="2" charset="0"/>
              </a:rPr>
            </a:br>
            <a:endParaRPr lang="en-US" sz="5400" dirty="0"/>
          </a:p>
        </p:txBody>
      </p:sp>
    </p:spTree>
    <p:extLst>
      <p:ext uri="{BB962C8B-B14F-4D97-AF65-F5344CB8AC3E}">
        <p14:creationId xmlns:p14="http://schemas.microsoft.com/office/powerpoint/2010/main" val="4061243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BE6BBF2-179A-DEEC-9321-F6070A0BDCD9}"/>
              </a:ext>
            </a:extLst>
          </p:cNvPr>
          <p:cNvSpPr>
            <a:spLocks noGrp="1"/>
          </p:cNvSpPr>
          <p:nvPr>
            <p:ph idx="10"/>
          </p:nvPr>
        </p:nvSpPr>
        <p:spPr>
          <a:xfrm>
            <a:off x="13082003" y="7709647"/>
            <a:ext cx="10341984" cy="2079812"/>
          </a:xfrm>
        </p:spPr>
        <p:txBody>
          <a:bodyPr>
            <a:normAutofit/>
          </a:bodyPr>
          <a:lstStyle/>
          <a:p>
            <a:pPr marL="0" marR="0" lvl="0" indent="0" algn="ctr" defTabSz="1828434" rtl="0" eaLnBrk="1" fontAlgn="auto" latinLnBrk="0" hangingPunct="1">
              <a:lnSpc>
                <a:spcPts val="4600"/>
              </a:lnSpc>
              <a:spcBef>
                <a:spcPts val="2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000000"/>
                </a:solidFill>
                <a:effectLst/>
                <a:uLnTx/>
                <a:uFillTx/>
                <a:latin typeface="Lato"/>
                <a:ea typeface="Lato"/>
                <a:cs typeface="Lato"/>
              </a:rPr>
              <a:t>If balances or fluctuations seem strange, they probably are...employ basic comparative analytics to assess.</a:t>
            </a:r>
            <a:endParaRPr kumimoji="0" lang="en-US" sz="4400" b="0" i="0" u="none" strike="noStrike" kern="1200" cap="none" spc="0" normalizeH="0" baseline="0" noProof="0" dirty="0">
              <a:ln>
                <a:noFill/>
              </a:ln>
              <a:solidFill>
                <a:srgbClr val="000000"/>
              </a:solidFill>
              <a:effectLst/>
              <a:uLnTx/>
              <a:uFillTx/>
              <a:latin typeface="Lato" panose="020F0502020204030203" pitchFamily="34" charset="77"/>
              <a:ea typeface="Lato"/>
            </a:endParaRPr>
          </a:p>
        </p:txBody>
      </p:sp>
      <p:sp>
        <p:nvSpPr>
          <p:cNvPr id="4" name="Title 3">
            <a:extLst>
              <a:ext uri="{FF2B5EF4-FFF2-40B4-BE49-F238E27FC236}">
                <a16:creationId xmlns:a16="http://schemas.microsoft.com/office/drawing/2014/main" id="{20DBE24F-D0E7-5CA5-8450-8097CC3FAB26}"/>
              </a:ext>
            </a:extLst>
          </p:cNvPr>
          <p:cNvSpPr>
            <a:spLocks noGrp="1"/>
          </p:cNvSpPr>
          <p:nvPr>
            <p:ph type="title"/>
          </p:nvPr>
        </p:nvSpPr>
        <p:spPr>
          <a:xfrm>
            <a:off x="1092744" y="1701208"/>
            <a:ext cx="7102142" cy="2642191"/>
          </a:xfrm>
        </p:spPr>
        <p:txBody>
          <a:bodyPr>
            <a:noAutofit/>
          </a:bodyPr>
          <a:lstStyle/>
          <a:p>
            <a:pPr algn="l"/>
            <a:r>
              <a:rPr lang="en-US" sz="5400" b="1" dirty="0">
                <a:latin typeface="Montserrat" panose="00000500000000000000" pitchFamily="2" charset="0"/>
              </a:rPr>
              <a:t>Know the Client Organization!</a:t>
            </a:r>
            <a:endParaRPr lang="en-US" sz="5400" dirty="0"/>
          </a:p>
        </p:txBody>
      </p:sp>
      <p:sp>
        <p:nvSpPr>
          <p:cNvPr id="2" name="Content Placeholder 5">
            <a:extLst>
              <a:ext uri="{FF2B5EF4-FFF2-40B4-BE49-F238E27FC236}">
                <a16:creationId xmlns:a16="http://schemas.microsoft.com/office/drawing/2014/main" id="{79FBA6F4-B985-908B-1E55-411DE31BF4C5}"/>
              </a:ext>
            </a:extLst>
          </p:cNvPr>
          <p:cNvSpPr>
            <a:spLocks noGrp="1"/>
          </p:cNvSpPr>
          <p:nvPr>
            <p:ph idx="1"/>
          </p:nvPr>
        </p:nvSpPr>
        <p:spPr>
          <a:xfrm>
            <a:off x="912813" y="5888038"/>
            <a:ext cx="10342562" cy="6126162"/>
          </a:xfrm>
        </p:spPr>
        <p:txBody>
          <a:bodyPr vert="horz" lIns="182843" tIns="91422" rIns="182843" bIns="91422" rtlCol="0" anchor="t">
            <a:noAutofit/>
          </a:bodyPr>
          <a:lstStyle/>
          <a:p>
            <a:r>
              <a:rPr lang="en-US" sz="4000" b="1" dirty="0">
                <a:latin typeface="Lato"/>
                <a:ea typeface="Verdana"/>
                <a:cs typeface="Lato"/>
              </a:rPr>
              <a:t>Analytical Irregularities:</a:t>
            </a:r>
          </a:p>
          <a:p>
            <a:pPr marL="571500" indent="-571500">
              <a:buFont typeface="Arial" panose="020B0604020202020204" pitchFamily="34" charset="0"/>
              <a:buChar char="•"/>
            </a:pPr>
            <a:r>
              <a:rPr lang="en-US" sz="4000" dirty="0">
                <a:latin typeface="Lato"/>
                <a:ea typeface="Lato"/>
                <a:cs typeface="Lato"/>
              </a:rPr>
              <a:t>Skewed payroll compared to staff</a:t>
            </a:r>
            <a:endParaRPr lang="en-US" sz="4000" dirty="0">
              <a:ea typeface="Lato"/>
            </a:endParaRPr>
          </a:p>
          <a:p>
            <a:pPr marL="571500" indent="-571500">
              <a:buFont typeface="Arial" panose="020B0604020202020204" pitchFamily="34" charset="0"/>
              <a:buChar char="•"/>
            </a:pPr>
            <a:r>
              <a:rPr lang="en-US" sz="4000" dirty="0">
                <a:latin typeface="Lato"/>
                <a:ea typeface="Lato"/>
                <a:cs typeface="Lato"/>
              </a:rPr>
              <a:t>Unexpected supply or inventory expenses</a:t>
            </a:r>
            <a:endParaRPr lang="en-US" sz="4000" dirty="0"/>
          </a:p>
          <a:p>
            <a:pPr marL="571500" indent="-571500">
              <a:buFont typeface="Arial" panose="020B0604020202020204" pitchFamily="34" charset="0"/>
              <a:buChar char="•"/>
            </a:pPr>
            <a:r>
              <a:rPr lang="en-US" sz="4000" dirty="0">
                <a:latin typeface="Lato"/>
                <a:ea typeface="Lato"/>
                <a:cs typeface="Lato"/>
              </a:rPr>
              <a:t>Unusual capital account fluctuations</a:t>
            </a:r>
            <a:endParaRPr lang="en-US" sz="4000" dirty="0">
              <a:ea typeface="Lato"/>
            </a:endParaRPr>
          </a:p>
          <a:p>
            <a:pPr marL="571500" indent="-571500">
              <a:buFont typeface="Arial" panose="020B0604020202020204" pitchFamily="34" charset="0"/>
              <a:buChar char="•"/>
            </a:pPr>
            <a:r>
              <a:rPr lang="en-US" sz="4000" dirty="0">
                <a:latin typeface="Lato"/>
                <a:ea typeface="Lato"/>
                <a:cs typeface="Lato"/>
              </a:rPr>
              <a:t>Outliers to years past w/o justification</a:t>
            </a:r>
          </a:p>
          <a:p>
            <a:pPr marL="571500" indent="-571500">
              <a:buFont typeface="Arial" panose="020B0604020202020204" pitchFamily="34" charset="0"/>
              <a:buChar char="•"/>
            </a:pPr>
            <a:endParaRPr lang="en-US" sz="4000" dirty="0">
              <a:ea typeface="Verdana"/>
            </a:endParaRPr>
          </a:p>
          <a:p>
            <a:pPr marL="571500" indent="-571500">
              <a:buFont typeface="Arial" panose="020B0604020202020204" pitchFamily="34" charset="0"/>
              <a:buChar char="•"/>
            </a:pPr>
            <a:endParaRPr lang="en-US" sz="4000" dirty="0">
              <a:ea typeface="Lato" panose="020F0502020204030203" pitchFamily="34" charset="77"/>
            </a:endParaRPr>
          </a:p>
        </p:txBody>
      </p:sp>
    </p:spTree>
    <p:extLst>
      <p:ext uri="{BB962C8B-B14F-4D97-AF65-F5344CB8AC3E}">
        <p14:creationId xmlns:p14="http://schemas.microsoft.com/office/powerpoint/2010/main" val="1276439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989650" y="764409"/>
            <a:ext cx="14392081" cy="840230"/>
          </a:xfrm>
          <a:prstGeom prst="rect">
            <a:avLst/>
          </a:prstGeom>
          <a:noFill/>
        </p:spPr>
        <p:txBody>
          <a:bodyPr wrap="none" rtlCol="0">
            <a:spAutoFit/>
          </a:bodyPr>
          <a:lstStyle/>
          <a:p>
            <a:pPr algn="ctr">
              <a:lnSpc>
                <a:spcPct val="90000"/>
              </a:lnSpc>
            </a:pPr>
            <a:r>
              <a:rPr lang="en-US" sz="5400" b="1" dirty="0">
                <a:solidFill>
                  <a:srgbClr val="333333"/>
                </a:solidFill>
                <a:latin typeface="Montserrat" panose="00000500000000000000" pitchFamily="2" charset="0"/>
              </a:rPr>
              <a:t>Conclusion: Prevention and Awareness</a:t>
            </a:r>
          </a:p>
        </p:txBody>
      </p:sp>
      <p:grpSp>
        <p:nvGrpSpPr>
          <p:cNvPr id="3" name="Group 2"/>
          <p:cNvGrpSpPr/>
          <p:nvPr/>
        </p:nvGrpSpPr>
        <p:grpSpPr>
          <a:xfrm>
            <a:off x="5069088" y="4490525"/>
            <a:ext cx="2450811" cy="6354663"/>
            <a:chOff x="1541463" y="4427075"/>
            <a:chExt cx="2965481" cy="6990123"/>
          </a:xfrm>
        </p:grpSpPr>
        <p:sp>
          <p:nvSpPr>
            <p:cNvPr id="20" name="Shape 182"/>
            <p:cNvSpPr/>
            <p:nvPr/>
          </p:nvSpPr>
          <p:spPr>
            <a:xfrm>
              <a:off x="1541463" y="8873921"/>
              <a:ext cx="2965481" cy="2543277"/>
            </a:xfrm>
            <a:prstGeom prst="rect">
              <a:avLst/>
            </a:prstGeom>
            <a:solidFill>
              <a:srgbClr val="0E35C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lvl="0" algn="ctr">
                <a:defRPr sz="1800">
                  <a:solidFill>
                    <a:srgbClr val="000000"/>
                  </a:solidFill>
                </a:defRPr>
              </a:pPr>
              <a:endParaRPr sz="1800" dirty="0">
                <a:latin typeface="Century Gothic" charset="0"/>
                <a:ea typeface="Century Gothic" charset="0"/>
                <a:cs typeface="Century Gothic" charset="0"/>
              </a:endParaRPr>
            </a:p>
          </p:txBody>
        </p:sp>
        <p:sp>
          <p:nvSpPr>
            <p:cNvPr id="18" name="Shape 185"/>
            <p:cNvSpPr/>
            <p:nvPr/>
          </p:nvSpPr>
          <p:spPr>
            <a:xfrm>
              <a:off x="1541463" y="6638162"/>
              <a:ext cx="2965481" cy="25432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03"/>
                  </a:lnTo>
                  <a:lnTo>
                    <a:pt x="6512" y="19003"/>
                  </a:lnTo>
                  <a:lnTo>
                    <a:pt x="10800" y="21600"/>
                  </a:lnTo>
                  <a:lnTo>
                    <a:pt x="15088" y="19003"/>
                  </a:lnTo>
                  <a:lnTo>
                    <a:pt x="21600" y="19003"/>
                  </a:lnTo>
                  <a:lnTo>
                    <a:pt x="21600" y="0"/>
                  </a:lnTo>
                  <a:lnTo>
                    <a:pt x="0" y="0"/>
                  </a:lnTo>
                  <a:close/>
                </a:path>
              </a:pathLst>
            </a:custGeom>
            <a:solidFill>
              <a:schemeClr val="accent6">
                <a:lumMod val="10000"/>
              </a:scheme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lvl="0" algn="ctr">
                <a:defRPr sz="1800">
                  <a:solidFill>
                    <a:srgbClr val="000000"/>
                  </a:solidFill>
                </a:defRPr>
              </a:pPr>
              <a:endParaRPr sz="1800" dirty="0">
                <a:latin typeface="Century Gothic" charset="0"/>
                <a:ea typeface="Century Gothic" charset="0"/>
                <a:cs typeface="Century Gothic" charset="0"/>
              </a:endParaRPr>
            </a:p>
          </p:txBody>
        </p:sp>
        <p:sp>
          <p:nvSpPr>
            <p:cNvPr id="17" name="Shape 189"/>
            <p:cNvSpPr/>
            <p:nvPr/>
          </p:nvSpPr>
          <p:spPr>
            <a:xfrm>
              <a:off x="1541463" y="4427075"/>
              <a:ext cx="2965481" cy="25383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03"/>
                  </a:lnTo>
                  <a:lnTo>
                    <a:pt x="6512" y="19003"/>
                  </a:lnTo>
                  <a:lnTo>
                    <a:pt x="10800" y="21600"/>
                  </a:lnTo>
                  <a:lnTo>
                    <a:pt x="15088" y="19003"/>
                  </a:lnTo>
                  <a:lnTo>
                    <a:pt x="21600" y="19003"/>
                  </a:lnTo>
                  <a:lnTo>
                    <a:pt x="21600" y="0"/>
                  </a:lnTo>
                  <a:lnTo>
                    <a:pt x="0" y="0"/>
                  </a:lnTo>
                  <a:close/>
                </a:path>
              </a:pathLst>
            </a:custGeom>
            <a:solidFill>
              <a:srgbClr val="0E35C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lvl="0" algn="ctr">
                <a:defRPr sz="1800">
                  <a:solidFill>
                    <a:srgbClr val="000000"/>
                  </a:solidFill>
                </a:defRPr>
              </a:pPr>
              <a:endParaRPr sz="1800" dirty="0">
                <a:latin typeface="Century Gothic" charset="0"/>
                <a:ea typeface="Century Gothic" charset="0"/>
                <a:cs typeface="Century Gothic" charset="0"/>
              </a:endParaRPr>
            </a:p>
          </p:txBody>
        </p:sp>
      </p:grpSp>
      <p:sp>
        <p:nvSpPr>
          <p:cNvPr id="54" name="TextBox 53"/>
          <p:cNvSpPr txBox="1"/>
          <p:nvPr/>
        </p:nvSpPr>
        <p:spPr>
          <a:xfrm>
            <a:off x="8184966" y="3285688"/>
            <a:ext cx="13757917" cy="771109"/>
          </a:xfrm>
          <a:prstGeom prst="rect">
            <a:avLst/>
          </a:prstGeom>
          <a:noFill/>
        </p:spPr>
        <p:txBody>
          <a:bodyPr wrap="square" rtlCol="0">
            <a:spAutoFit/>
          </a:bodyPr>
          <a:lstStyle/>
          <a:p>
            <a:pPr>
              <a:lnSpc>
                <a:spcPct val="110000"/>
              </a:lnSpc>
            </a:pPr>
            <a:r>
              <a:rPr lang="en-US" sz="4400" b="1" dirty="0">
                <a:solidFill>
                  <a:schemeClr val="accent6">
                    <a:lumMod val="10000"/>
                  </a:schemeClr>
                </a:solidFill>
                <a:latin typeface="Lato" panose="020F0502020204030203" pitchFamily="34" charset="0"/>
                <a:ea typeface="Century Gothic" charset="0"/>
                <a:cs typeface="Century Gothic" charset="0"/>
              </a:rPr>
              <a:t>Within your power...fraud fortification</a:t>
            </a:r>
          </a:p>
        </p:txBody>
      </p:sp>
      <p:sp>
        <p:nvSpPr>
          <p:cNvPr id="2" name="Shape 185">
            <a:extLst>
              <a:ext uri="{FF2B5EF4-FFF2-40B4-BE49-F238E27FC236}">
                <a16:creationId xmlns:a16="http://schemas.microsoft.com/office/drawing/2014/main" id="{3D30D75F-0E66-5E46-8E92-B359CF6D36D5}"/>
              </a:ext>
            </a:extLst>
          </p:cNvPr>
          <p:cNvSpPr/>
          <p:nvPr/>
        </p:nvSpPr>
        <p:spPr>
          <a:xfrm>
            <a:off x="5069088" y="2453522"/>
            <a:ext cx="2450811" cy="2312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03"/>
                </a:lnTo>
                <a:lnTo>
                  <a:pt x="6512" y="19003"/>
                </a:lnTo>
                <a:lnTo>
                  <a:pt x="10800" y="21600"/>
                </a:lnTo>
                <a:lnTo>
                  <a:pt x="15088" y="19003"/>
                </a:lnTo>
                <a:lnTo>
                  <a:pt x="21600" y="19003"/>
                </a:lnTo>
                <a:lnTo>
                  <a:pt x="21600" y="0"/>
                </a:lnTo>
                <a:lnTo>
                  <a:pt x="0" y="0"/>
                </a:lnTo>
                <a:close/>
              </a:path>
            </a:pathLst>
          </a:custGeom>
          <a:solidFill>
            <a:schemeClr val="accent6">
              <a:lumMod val="10000"/>
            </a:schemeClr>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lvl="0" algn="ctr">
              <a:defRPr sz="1800">
                <a:solidFill>
                  <a:srgbClr val="000000"/>
                </a:solidFill>
              </a:defRPr>
            </a:pPr>
            <a:r>
              <a:rPr sz="1800" dirty="0">
                <a:latin typeface="Century Gothic" charset="0"/>
                <a:ea typeface="Century Gothic" charset="0"/>
                <a:cs typeface="Century Gothic" charset="0"/>
              </a:rPr>
              <a:t>2</a:t>
            </a:r>
          </a:p>
        </p:txBody>
      </p:sp>
      <p:sp>
        <p:nvSpPr>
          <p:cNvPr id="4" name="Rectangle 3">
            <a:extLst>
              <a:ext uri="{FF2B5EF4-FFF2-40B4-BE49-F238E27FC236}">
                <a16:creationId xmlns:a16="http://schemas.microsoft.com/office/drawing/2014/main" id="{5669B2CB-67B0-3636-8DAC-C59723AF55BE}"/>
              </a:ext>
            </a:extLst>
          </p:cNvPr>
          <p:cNvSpPr/>
          <p:nvPr/>
        </p:nvSpPr>
        <p:spPr>
          <a:xfrm>
            <a:off x="8184966" y="5296617"/>
            <a:ext cx="13980357" cy="769441"/>
          </a:xfrm>
          <a:prstGeom prst="rect">
            <a:avLst/>
          </a:prstGeom>
        </p:spPr>
        <p:txBody>
          <a:bodyPr wrap="square" lIns="91440" tIns="45720" rIns="91440" bIns="45720" anchor="t">
            <a:spAutoFit/>
          </a:bodyPr>
          <a:lstStyle/>
          <a:p>
            <a:r>
              <a:rPr lang="en-US" sz="4400" b="1" dirty="0">
                <a:solidFill>
                  <a:schemeClr val="accent6">
                    <a:lumMod val="10000"/>
                  </a:schemeClr>
                </a:solidFill>
                <a:latin typeface="Lato" panose="020F0502020204030203" pitchFamily="34" charset="0"/>
              </a:rPr>
              <a:t>Within your power...personnel fortification</a:t>
            </a:r>
            <a:endParaRPr lang="en-US" sz="4400" b="1" dirty="0">
              <a:latin typeface="Lato" panose="020F0502020204030203" pitchFamily="34" charset="0"/>
            </a:endParaRPr>
          </a:p>
        </p:txBody>
      </p:sp>
      <p:sp>
        <p:nvSpPr>
          <p:cNvPr id="5" name="Rectangle 4">
            <a:extLst>
              <a:ext uri="{FF2B5EF4-FFF2-40B4-BE49-F238E27FC236}">
                <a16:creationId xmlns:a16="http://schemas.microsoft.com/office/drawing/2014/main" id="{1644C683-C5B2-2819-A5AD-47404BA7BF9C}"/>
              </a:ext>
            </a:extLst>
          </p:cNvPr>
          <p:cNvSpPr/>
          <p:nvPr/>
        </p:nvSpPr>
        <p:spPr>
          <a:xfrm>
            <a:off x="8184966" y="7333478"/>
            <a:ext cx="14903634" cy="769441"/>
          </a:xfrm>
          <a:prstGeom prst="rect">
            <a:avLst/>
          </a:prstGeom>
        </p:spPr>
        <p:txBody>
          <a:bodyPr wrap="square" lIns="91440" tIns="45720" rIns="91440" bIns="45720" anchor="t">
            <a:spAutoFit/>
          </a:bodyPr>
          <a:lstStyle/>
          <a:p>
            <a:r>
              <a:rPr lang="en-US" sz="4400" b="1" dirty="0">
                <a:solidFill>
                  <a:schemeClr val="accent6">
                    <a:lumMod val="10000"/>
                  </a:schemeClr>
                </a:solidFill>
                <a:latin typeface="Lato" panose="020F0502020204030203" pitchFamily="34" charset="0"/>
              </a:rPr>
              <a:t>Communication and training...it is on leadership's radar...</a:t>
            </a:r>
          </a:p>
        </p:txBody>
      </p:sp>
      <p:sp>
        <p:nvSpPr>
          <p:cNvPr id="6" name="Rectangle 5">
            <a:extLst>
              <a:ext uri="{FF2B5EF4-FFF2-40B4-BE49-F238E27FC236}">
                <a16:creationId xmlns:a16="http://schemas.microsoft.com/office/drawing/2014/main" id="{D0B102DF-0FCD-CC59-B592-6AFFEE60702E}"/>
              </a:ext>
            </a:extLst>
          </p:cNvPr>
          <p:cNvSpPr/>
          <p:nvPr/>
        </p:nvSpPr>
        <p:spPr>
          <a:xfrm>
            <a:off x="8184965" y="9365988"/>
            <a:ext cx="7565235" cy="769441"/>
          </a:xfrm>
          <a:prstGeom prst="rect">
            <a:avLst/>
          </a:prstGeom>
        </p:spPr>
        <p:txBody>
          <a:bodyPr wrap="square" lIns="91440" tIns="45720" rIns="91440" bIns="45720" anchor="t">
            <a:spAutoFit/>
          </a:bodyPr>
          <a:lstStyle/>
          <a:p>
            <a:r>
              <a:rPr lang="en-US" sz="4400" b="1" dirty="0">
                <a:solidFill>
                  <a:schemeClr val="accent6">
                    <a:lumMod val="10000"/>
                  </a:schemeClr>
                </a:solidFill>
                <a:latin typeface="Lato" panose="020F0502020204030203" pitchFamily="34" charset="0"/>
                <a:ea typeface="Century Gothic" charset="0"/>
                <a:cs typeface="Century Gothic" charset="0"/>
              </a:rPr>
              <a:t>Be aware and vigilant...</a:t>
            </a:r>
          </a:p>
        </p:txBody>
      </p:sp>
      <p:sp>
        <p:nvSpPr>
          <p:cNvPr id="7" name="Freeform 67">
            <a:extLst>
              <a:ext uri="{FF2B5EF4-FFF2-40B4-BE49-F238E27FC236}">
                <a16:creationId xmlns:a16="http://schemas.microsoft.com/office/drawing/2014/main" id="{C9117F94-2DEE-81BA-A225-2EF71200B44C}"/>
              </a:ext>
            </a:extLst>
          </p:cNvPr>
          <p:cNvSpPr>
            <a:spLocks noChangeArrowheads="1"/>
          </p:cNvSpPr>
          <p:nvPr/>
        </p:nvSpPr>
        <p:spPr bwMode="auto">
          <a:xfrm>
            <a:off x="5884637" y="9212580"/>
            <a:ext cx="819712" cy="953146"/>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4290" tIns="17145" rIns="34290" bIns="17145" anchor="ctr"/>
          <a:lstStyle/>
          <a:p>
            <a:pPr>
              <a:defRPr/>
            </a:pPr>
            <a:endParaRPr lang="en-US"/>
          </a:p>
        </p:txBody>
      </p:sp>
      <p:sp>
        <p:nvSpPr>
          <p:cNvPr id="8" name="Freeform 110">
            <a:extLst>
              <a:ext uri="{FF2B5EF4-FFF2-40B4-BE49-F238E27FC236}">
                <a16:creationId xmlns:a16="http://schemas.microsoft.com/office/drawing/2014/main" id="{1F68735D-3DF3-54D0-F664-5D5A461045A0}"/>
              </a:ext>
            </a:extLst>
          </p:cNvPr>
          <p:cNvSpPr>
            <a:spLocks noChangeArrowheads="1"/>
          </p:cNvSpPr>
          <p:nvPr/>
        </p:nvSpPr>
        <p:spPr bwMode="auto">
          <a:xfrm>
            <a:off x="5864707" y="3237891"/>
            <a:ext cx="859572" cy="695538"/>
          </a:xfrm>
          <a:custGeom>
            <a:avLst/>
            <a:gdLst>
              <a:gd name="T0" fmla="*/ 444 w 462"/>
              <a:gd name="T1" fmla="*/ 9 h 373"/>
              <a:gd name="T2" fmla="*/ 444 w 462"/>
              <a:gd name="T3" fmla="*/ 9 h 373"/>
              <a:gd name="T4" fmla="*/ 9 w 462"/>
              <a:gd name="T5" fmla="*/ 160 h 373"/>
              <a:gd name="T6" fmla="*/ 9 w 462"/>
              <a:gd name="T7" fmla="*/ 169 h 373"/>
              <a:gd name="T8" fmla="*/ 98 w 462"/>
              <a:gd name="T9" fmla="*/ 213 h 373"/>
              <a:gd name="T10" fmla="*/ 98 w 462"/>
              <a:gd name="T11" fmla="*/ 213 h 373"/>
              <a:gd name="T12" fmla="*/ 160 w 462"/>
              <a:gd name="T13" fmla="*/ 230 h 373"/>
              <a:gd name="T14" fmla="*/ 434 w 462"/>
              <a:gd name="T15" fmla="*/ 35 h 373"/>
              <a:gd name="T16" fmla="*/ 434 w 462"/>
              <a:gd name="T17" fmla="*/ 35 h 373"/>
              <a:gd name="T18" fmla="*/ 240 w 462"/>
              <a:gd name="T19" fmla="*/ 248 h 373"/>
              <a:gd name="T20" fmla="*/ 240 w 462"/>
              <a:gd name="T21" fmla="*/ 248 h 373"/>
              <a:gd name="T22" fmla="*/ 231 w 462"/>
              <a:gd name="T23" fmla="*/ 257 h 373"/>
              <a:gd name="T24" fmla="*/ 240 w 462"/>
              <a:gd name="T25" fmla="*/ 266 h 373"/>
              <a:gd name="T26" fmla="*/ 240 w 462"/>
              <a:gd name="T27" fmla="*/ 266 h 373"/>
              <a:gd name="T28" fmla="*/ 363 w 462"/>
              <a:gd name="T29" fmla="*/ 337 h 373"/>
              <a:gd name="T30" fmla="*/ 390 w 462"/>
              <a:gd name="T31" fmla="*/ 328 h 373"/>
              <a:gd name="T32" fmla="*/ 461 w 462"/>
              <a:gd name="T33" fmla="*/ 18 h 373"/>
              <a:gd name="T34" fmla="*/ 444 w 462"/>
              <a:gd name="T35" fmla="*/ 9 h 373"/>
              <a:gd name="T36" fmla="*/ 160 w 462"/>
              <a:gd name="T37" fmla="*/ 363 h 373"/>
              <a:gd name="T38" fmla="*/ 160 w 462"/>
              <a:gd name="T39" fmla="*/ 363 h 373"/>
              <a:gd name="T40" fmla="*/ 169 w 462"/>
              <a:gd name="T41" fmla="*/ 372 h 373"/>
              <a:gd name="T42" fmla="*/ 240 w 462"/>
              <a:gd name="T43" fmla="*/ 310 h 373"/>
              <a:gd name="T44" fmla="*/ 160 w 462"/>
              <a:gd name="T45" fmla="*/ 266 h 373"/>
              <a:gd name="T46" fmla="*/ 160 w 462"/>
              <a:gd name="T47" fmla="*/ 36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lnTo>
                  <a:pt x="98" y="213"/>
                </a:lnTo>
                <a:cubicBezTo>
                  <a:pt x="160" y="230"/>
                  <a:pt x="160" y="230"/>
                  <a:pt x="160" y="230"/>
                </a:cubicBezTo>
                <a:cubicBezTo>
                  <a:pt x="160" y="230"/>
                  <a:pt x="425" y="35"/>
                  <a:pt x="434" y="35"/>
                </a:cubicBezTo>
                <a:cubicBezTo>
                  <a:pt x="434" y="26"/>
                  <a:pt x="434" y="35"/>
                  <a:pt x="434" y="35"/>
                </a:cubicBezTo>
                <a:lnTo>
                  <a:pt x="240" y="248"/>
                </a:lnTo>
                <a:lnTo>
                  <a:pt x="240" y="248"/>
                </a:lnTo>
                <a:cubicBezTo>
                  <a:pt x="231" y="257"/>
                  <a:pt x="231" y="257"/>
                  <a:pt x="231" y="257"/>
                </a:cubicBezTo>
                <a:cubicBezTo>
                  <a:pt x="240" y="266"/>
                  <a:pt x="240" y="266"/>
                  <a:pt x="240" y="266"/>
                </a:cubicBezTo>
                <a:lnTo>
                  <a:pt x="240" y="266"/>
                </a:ln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4290" tIns="17145" rIns="34290" bIns="17145" anchor="ctr"/>
          <a:lstStyle/>
          <a:p>
            <a:pPr>
              <a:defRPr/>
            </a:pPr>
            <a:endParaRPr lang="en-US"/>
          </a:p>
        </p:txBody>
      </p:sp>
      <p:sp>
        <p:nvSpPr>
          <p:cNvPr id="9" name="Freeform 97">
            <a:extLst>
              <a:ext uri="{FF2B5EF4-FFF2-40B4-BE49-F238E27FC236}">
                <a16:creationId xmlns:a16="http://schemas.microsoft.com/office/drawing/2014/main" id="{D8532E8F-2E21-F00C-F2EE-ED094A8BD12B}"/>
              </a:ext>
            </a:extLst>
          </p:cNvPr>
          <p:cNvSpPr>
            <a:spLocks noChangeArrowheads="1"/>
          </p:cNvSpPr>
          <p:nvPr/>
        </p:nvSpPr>
        <p:spPr bwMode="auto">
          <a:xfrm>
            <a:off x="5884637" y="5276363"/>
            <a:ext cx="826211" cy="709018"/>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4290" tIns="17145" rIns="34290" bIns="17145" anchor="ctr"/>
          <a:lstStyle/>
          <a:p>
            <a:pPr>
              <a:defRPr/>
            </a:pPr>
            <a:endParaRPr lang="en-US"/>
          </a:p>
        </p:txBody>
      </p:sp>
      <p:sp>
        <p:nvSpPr>
          <p:cNvPr id="12" name="Freeform 169">
            <a:extLst>
              <a:ext uri="{FF2B5EF4-FFF2-40B4-BE49-F238E27FC236}">
                <a16:creationId xmlns:a16="http://schemas.microsoft.com/office/drawing/2014/main" id="{231E38EE-7306-8B56-BBFC-738A516A9337}"/>
              </a:ext>
            </a:extLst>
          </p:cNvPr>
          <p:cNvSpPr>
            <a:spLocks noChangeArrowheads="1"/>
          </p:cNvSpPr>
          <p:nvPr/>
        </p:nvSpPr>
        <p:spPr bwMode="auto">
          <a:xfrm>
            <a:off x="5789583" y="7254178"/>
            <a:ext cx="1009820" cy="804929"/>
          </a:xfrm>
          <a:custGeom>
            <a:avLst/>
            <a:gdLst>
              <a:gd name="T0" fmla="*/ 478 w 487"/>
              <a:gd name="T1" fmla="*/ 9 h 390"/>
              <a:gd name="T2" fmla="*/ 478 w 487"/>
              <a:gd name="T3" fmla="*/ 9 h 390"/>
              <a:gd name="T4" fmla="*/ 372 w 487"/>
              <a:gd name="T5" fmla="*/ 195 h 390"/>
              <a:gd name="T6" fmla="*/ 345 w 487"/>
              <a:gd name="T7" fmla="*/ 195 h 390"/>
              <a:gd name="T8" fmla="*/ 292 w 487"/>
              <a:gd name="T9" fmla="*/ 150 h 390"/>
              <a:gd name="T10" fmla="*/ 274 w 487"/>
              <a:gd name="T11" fmla="*/ 150 h 390"/>
              <a:gd name="T12" fmla="*/ 194 w 487"/>
              <a:gd name="T13" fmla="*/ 266 h 390"/>
              <a:gd name="T14" fmla="*/ 177 w 487"/>
              <a:gd name="T15" fmla="*/ 266 h 390"/>
              <a:gd name="T16" fmla="*/ 141 w 487"/>
              <a:gd name="T17" fmla="*/ 239 h 390"/>
              <a:gd name="T18" fmla="*/ 123 w 487"/>
              <a:gd name="T19" fmla="*/ 239 h 390"/>
              <a:gd name="T20" fmla="*/ 8 w 487"/>
              <a:gd name="T21" fmla="*/ 381 h 390"/>
              <a:gd name="T22" fmla="*/ 8 w 487"/>
              <a:gd name="T23" fmla="*/ 389 h 390"/>
              <a:gd name="T24" fmla="*/ 486 w 487"/>
              <a:gd name="T25" fmla="*/ 389 h 390"/>
              <a:gd name="T26" fmla="*/ 486 w 487"/>
              <a:gd name="T27" fmla="*/ 9 h 390"/>
              <a:gd name="T28" fmla="*/ 478 w 487"/>
              <a:gd name="T29"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7" h="390">
                <a:moveTo>
                  <a:pt x="478" y="9"/>
                </a:moveTo>
                <a:lnTo>
                  <a:pt x="478" y="9"/>
                </a:lnTo>
                <a:cubicBezTo>
                  <a:pt x="372" y="195"/>
                  <a:pt x="372" y="195"/>
                  <a:pt x="372" y="195"/>
                </a:cubicBezTo>
                <a:cubicBezTo>
                  <a:pt x="363" y="204"/>
                  <a:pt x="354" y="204"/>
                  <a:pt x="345" y="195"/>
                </a:cubicBezTo>
                <a:cubicBezTo>
                  <a:pt x="292" y="150"/>
                  <a:pt x="292" y="150"/>
                  <a:pt x="292" y="150"/>
                </a:cubicBezTo>
                <a:cubicBezTo>
                  <a:pt x="283" y="141"/>
                  <a:pt x="283" y="141"/>
                  <a:pt x="274" y="150"/>
                </a:cubicBezTo>
                <a:cubicBezTo>
                  <a:pt x="194" y="266"/>
                  <a:pt x="194" y="266"/>
                  <a:pt x="194" y="266"/>
                </a:cubicBezTo>
                <a:cubicBezTo>
                  <a:pt x="194" y="275"/>
                  <a:pt x="186" y="275"/>
                  <a:pt x="177" y="266"/>
                </a:cubicBezTo>
                <a:cubicBezTo>
                  <a:pt x="141" y="239"/>
                  <a:pt x="141" y="239"/>
                  <a:pt x="141" y="239"/>
                </a:cubicBezTo>
                <a:cubicBezTo>
                  <a:pt x="132" y="230"/>
                  <a:pt x="123" y="230"/>
                  <a:pt x="123" y="239"/>
                </a:cubicBezTo>
                <a:cubicBezTo>
                  <a:pt x="8" y="381"/>
                  <a:pt x="8" y="381"/>
                  <a:pt x="8" y="381"/>
                </a:cubicBezTo>
                <a:cubicBezTo>
                  <a:pt x="0" y="389"/>
                  <a:pt x="0" y="389"/>
                  <a:pt x="8" y="389"/>
                </a:cubicBezTo>
                <a:cubicBezTo>
                  <a:pt x="486" y="389"/>
                  <a:pt x="486" y="389"/>
                  <a:pt x="486" y="389"/>
                </a:cubicBezTo>
                <a:cubicBezTo>
                  <a:pt x="486" y="9"/>
                  <a:pt x="486" y="9"/>
                  <a:pt x="486" y="9"/>
                </a:cubicBezTo>
                <a:cubicBezTo>
                  <a:pt x="486" y="0"/>
                  <a:pt x="486" y="0"/>
                  <a:pt x="478" y="9"/>
                </a:cubicBezTo>
              </a:path>
            </a:pathLst>
          </a:custGeom>
          <a:solidFill>
            <a:schemeClr val="bg1"/>
          </a:solidFill>
          <a:ln>
            <a:noFill/>
          </a:ln>
          <a:effectLst/>
        </p:spPr>
        <p:txBody>
          <a:bodyPr wrap="none" lIns="34290" tIns="17145" rIns="34290" bIns="17145" anchor="ctr"/>
          <a:lstStyle/>
          <a:p>
            <a:pPr>
              <a:defRPr/>
            </a:pPr>
            <a:endParaRPr lang="en-US"/>
          </a:p>
        </p:txBody>
      </p:sp>
    </p:spTree>
    <p:extLst>
      <p:ext uri="{BB962C8B-B14F-4D97-AF65-F5344CB8AC3E}">
        <p14:creationId xmlns:p14="http://schemas.microsoft.com/office/powerpoint/2010/main" val="2593512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88970-8126-904B-BC71-8BAB5E40BF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12" name="TextBox 11"/>
          <p:cNvSpPr txBox="1"/>
          <p:nvPr/>
        </p:nvSpPr>
        <p:spPr>
          <a:xfrm>
            <a:off x="10390355" y="11014685"/>
            <a:ext cx="7247548" cy="1477328"/>
          </a:xfrm>
          <a:prstGeom prst="rect">
            <a:avLst/>
          </a:prstGeom>
          <a:noFill/>
        </p:spPr>
        <p:txBody>
          <a:bodyPr wrap="square" lIns="91440" tIns="45720" rIns="91440" bIns="45720" rtlCol="0" anchor="t">
            <a:spAutoFit/>
          </a:bodyPr>
          <a:lstStyle/>
          <a:p>
            <a:pPr algn="ctr">
              <a:lnSpc>
                <a:spcPct val="90000"/>
              </a:lnSpc>
            </a:pPr>
            <a:r>
              <a:rPr lang="en-US" sz="10000" b="1" dirty="0">
                <a:solidFill>
                  <a:schemeClr val="bg1"/>
                </a:solidFill>
                <a:latin typeface="Montserrat"/>
              </a:rPr>
              <a:t>Q &amp; A</a:t>
            </a:r>
          </a:p>
        </p:txBody>
      </p:sp>
    </p:spTree>
    <p:extLst>
      <p:ext uri="{BB962C8B-B14F-4D97-AF65-F5344CB8AC3E}">
        <p14:creationId xmlns:p14="http://schemas.microsoft.com/office/powerpoint/2010/main" val="3622560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BAB684-5474-1EF1-C949-FD92FAF29E63}"/>
              </a:ext>
            </a:extLst>
          </p:cNvPr>
          <p:cNvSpPr/>
          <p:nvPr/>
        </p:nvSpPr>
        <p:spPr>
          <a:xfrm>
            <a:off x="0" y="0"/>
            <a:ext cx="24377650" cy="124147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18703E-6104-7BB6-09D3-D6C59A92D259}"/>
              </a:ext>
            </a:extLst>
          </p:cNvPr>
          <p:cNvSpPr/>
          <p:nvPr/>
        </p:nvSpPr>
        <p:spPr>
          <a:xfrm>
            <a:off x="14401800" y="0"/>
            <a:ext cx="9975850" cy="124147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FAF054-C644-46F6-73B1-FE25EAAF96D7}"/>
              </a:ext>
            </a:extLst>
          </p:cNvPr>
          <p:cNvSpPr txBox="1"/>
          <p:nvPr/>
        </p:nvSpPr>
        <p:spPr>
          <a:xfrm>
            <a:off x="2164557" y="9321239"/>
            <a:ext cx="9975849" cy="1920526"/>
          </a:xfrm>
          <a:prstGeom prst="rect">
            <a:avLst/>
          </a:prstGeom>
          <a:noFill/>
        </p:spPr>
        <p:txBody>
          <a:bodyPr wrap="square" lIns="91440" tIns="45720" rIns="91440" bIns="45720" anchor="t">
            <a:spAutoFit/>
          </a:bodyPr>
          <a:lstStyle/>
          <a:p>
            <a:pPr algn="ctr">
              <a:lnSpc>
                <a:spcPct val="90000"/>
              </a:lnSpc>
            </a:pPr>
            <a:r>
              <a:rPr lang="en-US" sz="4400" b="1">
                <a:solidFill>
                  <a:schemeClr val="bg1"/>
                </a:solidFill>
                <a:latin typeface="Montserrat"/>
              </a:rPr>
              <a:t>Access valuable resources. </a:t>
            </a:r>
          </a:p>
          <a:p>
            <a:pPr algn="ctr">
              <a:lnSpc>
                <a:spcPct val="90000"/>
              </a:lnSpc>
            </a:pPr>
            <a:r>
              <a:rPr lang="en-US" sz="4400" b="1">
                <a:solidFill>
                  <a:schemeClr val="bg1"/>
                </a:solidFill>
                <a:latin typeface="Montserrat"/>
              </a:rPr>
              <a:t>Learn more about us.</a:t>
            </a:r>
          </a:p>
          <a:p>
            <a:pPr algn="ctr">
              <a:lnSpc>
                <a:spcPct val="90000"/>
              </a:lnSpc>
            </a:pPr>
            <a:r>
              <a:rPr lang="en-US" sz="4400" b="1">
                <a:solidFill>
                  <a:schemeClr val="bg1"/>
                </a:solidFill>
                <a:latin typeface="Montserrat"/>
              </a:rPr>
              <a:t>Get in touch.</a:t>
            </a:r>
            <a:endParaRPr lang="en-US" sz="4400">
              <a:solidFill>
                <a:schemeClr val="bg1"/>
              </a:solidFill>
            </a:endParaRPr>
          </a:p>
        </p:txBody>
      </p:sp>
      <p:sp>
        <p:nvSpPr>
          <p:cNvPr id="2" name="TextBox 1">
            <a:extLst>
              <a:ext uri="{FF2B5EF4-FFF2-40B4-BE49-F238E27FC236}">
                <a16:creationId xmlns:a16="http://schemas.microsoft.com/office/drawing/2014/main" id="{4091AC6C-724B-1F33-CB2F-506E126832E6}"/>
              </a:ext>
            </a:extLst>
          </p:cNvPr>
          <p:cNvSpPr txBox="1"/>
          <p:nvPr/>
        </p:nvSpPr>
        <p:spPr>
          <a:xfrm>
            <a:off x="3065825" y="1282212"/>
            <a:ext cx="8270151" cy="840230"/>
          </a:xfrm>
          <a:prstGeom prst="rect">
            <a:avLst/>
          </a:prstGeom>
          <a:noFill/>
        </p:spPr>
        <p:txBody>
          <a:bodyPr wrap="square" lIns="91440" tIns="45720" rIns="91440" bIns="45720" anchor="t">
            <a:spAutoFit/>
          </a:bodyPr>
          <a:lstStyle/>
          <a:p>
            <a:pPr algn="ctr">
              <a:lnSpc>
                <a:spcPct val="90000"/>
              </a:lnSpc>
            </a:pPr>
            <a:r>
              <a:rPr lang="en-US" sz="5400" b="1">
                <a:solidFill>
                  <a:schemeClr val="bg1"/>
                </a:solidFill>
                <a:latin typeface="Montserrat"/>
                <a:ea typeface="Glypha 55 Roman" charset="0"/>
                <a:cs typeface="Glypha 55 Roman" charset="0"/>
              </a:rPr>
              <a:t>Scan with your phone!</a:t>
            </a:r>
            <a:endParaRPr lang="en-US">
              <a:solidFill>
                <a:schemeClr val="bg1"/>
              </a:solidFill>
            </a:endParaRPr>
          </a:p>
        </p:txBody>
      </p:sp>
      <p:sp>
        <p:nvSpPr>
          <p:cNvPr id="3" name="Textfeld 38">
            <a:extLst>
              <a:ext uri="{FF2B5EF4-FFF2-40B4-BE49-F238E27FC236}">
                <a16:creationId xmlns:a16="http://schemas.microsoft.com/office/drawing/2014/main" id="{2C71CC7E-053C-4A71-3DEF-1CEA27CE7BCD}"/>
              </a:ext>
            </a:extLst>
          </p:cNvPr>
          <p:cNvSpPr txBox="1"/>
          <p:nvPr/>
        </p:nvSpPr>
        <p:spPr>
          <a:xfrm>
            <a:off x="15693248" y="7632006"/>
            <a:ext cx="7846040" cy="923287"/>
          </a:xfrm>
          <a:prstGeom prst="rect">
            <a:avLst/>
          </a:prstGeom>
        </p:spPr>
        <p:txBody>
          <a:bodyPr vert="horz" wrap="square" lIns="243797" tIns="121899" rIns="243797" bIns="121899" rtlCol="0" anchor="t">
            <a:spAutoFit/>
          </a:bodyPr>
          <a:lstStyle/>
          <a:p>
            <a:pPr algn="ctr"/>
            <a:r>
              <a:rPr lang="en-US" sz="4400" b="1" kern="900" dirty="0">
                <a:solidFill>
                  <a:schemeClr val="accent6">
                    <a:lumMod val="10000"/>
                  </a:schemeClr>
                </a:solidFill>
                <a:latin typeface="Montserrat"/>
              </a:rPr>
              <a:t>Chuck Story, </a:t>
            </a:r>
            <a:r>
              <a:rPr lang="en-US" sz="4400" b="1" dirty="0">
                <a:effectLst/>
                <a:latin typeface="Montserrat" panose="00000500000000000000" pitchFamily="2" charset="0"/>
                <a:ea typeface="Calibri" panose="020F0502020204030204" pitchFamily="34" charset="0"/>
              </a:rPr>
              <a:t>CPA, CFE</a:t>
            </a:r>
            <a:r>
              <a:rPr lang="en-US" sz="4400" b="1" kern="900" dirty="0">
                <a:solidFill>
                  <a:schemeClr val="accent6">
                    <a:lumMod val="10000"/>
                  </a:schemeClr>
                </a:solidFill>
                <a:latin typeface="Montserrat" panose="00000500000000000000" pitchFamily="2" charset="0"/>
              </a:rPr>
              <a:t>   </a:t>
            </a:r>
            <a:endParaRPr lang="en-US" sz="4400" dirty="0">
              <a:solidFill>
                <a:schemeClr val="accent6">
                  <a:lumMod val="10000"/>
                </a:schemeClr>
              </a:solidFill>
              <a:latin typeface="Montserrat" panose="00000500000000000000" pitchFamily="2" charset="0"/>
            </a:endParaRPr>
          </a:p>
        </p:txBody>
      </p:sp>
      <p:sp>
        <p:nvSpPr>
          <p:cNvPr id="5" name="Textfeld 39">
            <a:extLst>
              <a:ext uri="{FF2B5EF4-FFF2-40B4-BE49-F238E27FC236}">
                <a16:creationId xmlns:a16="http://schemas.microsoft.com/office/drawing/2014/main" id="{C8E7D2B9-35E7-7121-CE39-0DAD6C195C35}"/>
              </a:ext>
            </a:extLst>
          </p:cNvPr>
          <p:cNvSpPr txBox="1"/>
          <p:nvPr/>
        </p:nvSpPr>
        <p:spPr>
          <a:xfrm>
            <a:off x="16143144" y="8555293"/>
            <a:ext cx="6440262" cy="2215949"/>
          </a:xfrm>
          <a:prstGeom prst="rect">
            <a:avLst/>
          </a:prstGeom>
        </p:spPr>
        <p:txBody>
          <a:bodyPr vert="horz" wrap="square" lIns="243797" tIns="121899" rIns="243797" bIns="121899" rtlCol="0" anchor="t">
            <a:spAutoFit/>
          </a:bodyPr>
          <a:lstStyle/>
          <a:p>
            <a:pPr algn="ctr"/>
            <a:r>
              <a:rPr lang="en-US" sz="3200" dirty="0">
                <a:latin typeface="Lato" panose="020F0502020204030203" pitchFamily="34" charset="0"/>
                <a:ea typeface="Lato Light"/>
                <a:cs typeface="Lato Light"/>
              </a:rPr>
              <a:t>Director of Operations</a:t>
            </a:r>
            <a:endParaRPr lang="en-US" sz="4000" dirty="0">
              <a:latin typeface="Lato" panose="020F0502020204030203" pitchFamily="34" charset="0"/>
            </a:endParaRPr>
          </a:p>
          <a:p>
            <a:pPr algn="ctr"/>
            <a:r>
              <a:rPr lang="en-US" sz="3200" dirty="0">
                <a:latin typeface="Lato" panose="020F0502020204030203" pitchFamily="34" charset="0"/>
                <a:ea typeface="Lato Light"/>
                <a:cs typeface="Lato Light"/>
              </a:rPr>
              <a:t>Corporate Investigative Services</a:t>
            </a:r>
            <a:endParaRPr lang="en-US" sz="4000" dirty="0">
              <a:latin typeface="Lato" panose="020F0502020204030203" pitchFamily="34" charset="0"/>
            </a:endParaRPr>
          </a:p>
          <a:p>
            <a:pPr algn="ctr"/>
            <a:r>
              <a:rPr lang="en-US" sz="3200" dirty="0">
                <a:latin typeface="Lato" panose="020F0502020204030203" pitchFamily="34" charset="0"/>
                <a:ea typeface="Lato Light"/>
                <a:cs typeface="Lato Light"/>
                <a:hlinkClick r:id="rId3"/>
              </a:rPr>
              <a:t>chuck.story@rehmann.com</a:t>
            </a:r>
            <a:endParaRPr lang="en-US" sz="3200" dirty="0">
              <a:latin typeface="Lato" panose="020F0502020204030203" pitchFamily="34" charset="0"/>
              <a:ea typeface="Lato Light"/>
              <a:cs typeface="Lato Light"/>
            </a:endParaRPr>
          </a:p>
          <a:p>
            <a:pPr algn="ctr"/>
            <a:r>
              <a:rPr lang="en-US" sz="3200" dirty="0">
                <a:latin typeface="Lato" panose="020F0502020204030203" pitchFamily="34" charset="0"/>
                <a:ea typeface="Lato Light"/>
                <a:cs typeface="Lato Light"/>
              </a:rPr>
              <a:t>248.267.8445</a:t>
            </a:r>
          </a:p>
        </p:txBody>
      </p:sp>
      <p:pic>
        <p:nvPicPr>
          <p:cNvPr id="11" name="Picture 5">
            <a:extLst>
              <a:ext uri="{FF2B5EF4-FFF2-40B4-BE49-F238E27FC236}">
                <a16:creationId xmlns:a16="http://schemas.microsoft.com/office/drawing/2014/main" id="{E5474070-EFF7-52BC-9C72-53A87D786E15}"/>
              </a:ext>
            </a:extLst>
          </p:cNvPr>
          <p:cNvPicPr>
            <a:picLocks noChangeAspect="1"/>
          </p:cNvPicPr>
          <p:nvPr/>
        </p:nvPicPr>
        <p:blipFill>
          <a:blip r:embed="rId4"/>
          <a:stretch>
            <a:fillRect/>
          </a:stretch>
        </p:blipFill>
        <p:spPr>
          <a:xfrm>
            <a:off x="16335575" y="2942967"/>
            <a:ext cx="6055400" cy="4448409"/>
          </a:xfrm>
          <a:prstGeom prst="rect">
            <a:avLst/>
          </a:prstGeom>
        </p:spPr>
      </p:pic>
      <p:cxnSp>
        <p:nvCxnSpPr>
          <p:cNvPr id="12" name="Straight Connector 11">
            <a:extLst>
              <a:ext uri="{FF2B5EF4-FFF2-40B4-BE49-F238E27FC236}">
                <a16:creationId xmlns:a16="http://schemas.microsoft.com/office/drawing/2014/main" id="{AAD1C94D-AB7B-B315-67D6-22232B36B652}"/>
              </a:ext>
            </a:extLst>
          </p:cNvPr>
          <p:cNvCxnSpPr>
            <a:cxnSpLocks/>
          </p:cNvCxnSpPr>
          <p:nvPr/>
        </p:nvCxnSpPr>
        <p:spPr>
          <a:xfrm>
            <a:off x="15835082" y="7378162"/>
            <a:ext cx="712704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qr code with a letter&#10;&#10;Description automatically generated">
            <a:extLst>
              <a:ext uri="{FF2B5EF4-FFF2-40B4-BE49-F238E27FC236}">
                <a16:creationId xmlns:a16="http://schemas.microsoft.com/office/drawing/2014/main" id="{B8513E2E-D975-F38F-9C2C-33A98C032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124" y="2942064"/>
            <a:ext cx="5559552" cy="5559552"/>
          </a:xfrm>
          <a:prstGeom prst="rect">
            <a:avLst/>
          </a:prstGeom>
        </p:spPr>
      </p:pic>
    </p:spTree>
    <p:extLst>
      <p:ext uri="{BB962C8B-B14F-4D97-AF65-F5344CB8AC3E}">
        <p14:creationId xmlns:p14="http://schemas.microsoft.com/office/powerpoint/2010/main" val="968619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BF07DBF-EE81-38E3-7BF1-56A155582A07}"/>
              </a:ext>
            </a:extLst>
          </p:cNvPr>
          <p:cNvSpPr/>
          <p:nvPr/>
        </p:nvSpPr>
        <p:spPr>
          <a:xfrm>
            <a:off x="224285" y="6864828"/>
            <a:ext cx="10455215" cy="169182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7" name="Oval 16"/>
          <p:cNvSpPr/>
          <p:nvPr/>
        </p:nvSpPr>
        <p:spPr>
          <a:xfrm>
            <a:off x="1692689" y="2404697"/>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Lato Black" panose="020F0502020204030203" pitchFamily="34" charset="77"/>
                <a:ea typeface="Century Gothic" charset="0"/>
                <a:cs typeface="Century Gothic" charset="0"/>
              </a:rPr>
              <a:t>1</a:t>
            </a:r>
          </a:p>
        </p:txBody>
      </p:sp>
      <p:sp>
        <p:nvSpPr>
          <p:cNvPr id="23" name="Rectangle 22"/>
          <p:cNvSpPr/>
          <p:nvPr/>
        </p:nvSpPr>
        <p:spPr>
          <a:xfrm>
            <a:off x="3257235" y="2752545"/>
            <a:ext cx="1173719" cy="646331"/>
          </a:xfrm>
          <a:prstGeom prst="rect">
            <a:avLst/>
          </a:prstGeom>
        </p:spPr>
        <p:txBody>
          <a:bodyPr wrap="none" lIns="91440" tIns="45720" rIns="91440" bIns="45720" anchor="t">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D4D4D">
                    <a:lumMod val="10000"/>
                  </a:srgbClr>
                </a:solidFill>
                <a:effectLst/>
                <a:uLnTx/>
                <a:uFillTx/>
                <a:latin typeface="Lato" panose="020F0502020204030203" pitchFamily="34" charset="0"/>
                <a:ea typeface="Century Gothic" charset="0"/>
                <a:cs typeface="Century Gothic" charset="0"/>
              </a:rPr>
              <a:t>ERM</a:t>
            </a:r>
          </a:p>
        </p:txBody>
      </p:sp>
      <p:sp>
        <p:nvSpPr>
          <p:cNvPr id="26" name="Oval 25"/>
          <p:cNvSpPr/>
          <p:nvPr/>
        </p:nvSpPr>
        <p:spPr>
          <a:xfrm>
            <a:off x="1692689" y="3937761"/>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Lato Black" panose="020F0502020204030203" pitchFamily="34" charset="77"/>
                <a:ea typeface="Century Gothic" charset="0"/>
                <a:cs typeface="Century Gothic" charset="0"/>
              </a:rPr>
              <a:t>2</a:t>
            </a:r>
          </a:p>
        </p:txBody>
      </p:sp>
      <p:sp>
        <p:nvSpPr>
          <p:cNvPr id="28" name="Rectangle 27"/>
          <p:cNvSpPr/>
          <p:nvPr/>
        </p:nvSpPr>
        <p:spPr>
          <a:xfrm>
            <a:off x="3257235" y="4292194"/>
            <a:ext cx="3820277" cy="646331"/>
          </a:xfrm>
          <a:prstGeom prst="rect">
            <a:avLst/>
          </a:prstGeom>
        </p:spPr>
        <p:txBody>
          <a:bodyPr wrap="none" lIns="91440" tIns="45720" rIns="91440" bIns="45720" anchor="t">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D4D4D">
                    <a:lumMod val="10000"/>
                  </a:srgbClr>
                </a:solidFill>
                <a:effectLst/>
                <a:uLnTx/>
                <a:uFillTx/>
                <a:latin typeface="Lato" panose="020F0502020204030203" pitchFamily="34" charset="0"/>
                <a:ea typeface="+mn-ea"/>
                <a:cs typeface="+mn-cs"/>
              </a:rPr>
              <a:t>Fraud &amp; Forensics</a:t>
            </a:r>
            <a:endParaRPr kumimoji="0" lang="en-US" sz="3600" b="0" i="0" u="none" strike="noStrike" kern="1200" cap="none" spc="0" normalizeH="0" baseline="0" noProof="0" dirty="0">
              <a:ln>
                <a:noFill/>
              </a:ln>
              <a:solidFill>
                <a:srgbClr val="000000"/>
              </a:solidFill>
              <a:effectLst/>
              <a:uLnTx/>
              <a:uFillTx/>
              <a:latin typeface="Lato" panose="020F0502020204030203" pitchFamily="34" charset="0"/>
              <a:ea typeface="+mn-ea"/>
              <a:cs typeface="+mn-cs"/>
            </a:endParaRPr>
          </a:p>
        </p:txBody>
      </p:sp>
      <p:sp>
        <p:nvSpPr>
          <p:cNvPr id="29" name="Oval 28"/>
          <p:cNvSpPr/>
          <p:nvPr/>
        </p:nvSpPr>
        <p:spPr>
          <a:xfrm>
            <a:off x="1692689" y="5453573"/>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Lato Black" panose="020F0502020204030203" pitchFamily="34" charset="77"/>
                <a:ea typeface="Century Gothic" charset="0"/>
                <a:cs typeface="Century Gothic" charset="0"/>
              </a:rPr>
              <a:t>3</a:t>
            </a:r>
          </a:p>
        </p:txBody>
      </p:sp>
      <p:sp>
        <p:nvSpPr>
          <p:cNvPr id="31" name="Rectangle 30"/>
          <p:cNvSpPr/>
          <p:nvPr/>
        </p:nvSpPr>
        <p:spPr>
          <a:xfrm>
            <a:off x="3257235" y="5843663"/>
            <a:ext cx="7346883" cy="646331"/>
          </a:xfrm>
          <a:prstGeom prst="rect">
            <a:avLst/>
          </a:prstGeom>
        </p:spPr>
        <p:txBody>
          <a:bodyPr wrap="none" lIns="91440" tIns="45720" rIns="91440" bIns="45720" anchor="t">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D4D4D">
                    <a:lumMod val="10000"/>
                  </a:srgbClr>
                </a:solidFill>
                <a:effectLst/>
                <a:uLnTx/>
                <a:uFillTx/>
                <a:latin typeface="Lato" panose="020F0502020204030203" pitchFamily="34" charset="0"/>
                <a:ea typeface="+mn-ea"/>
                <a:cs typeface="+mn-cs"/>
              </a:rPr>
              <a:t>“Traditional” Risks &amp; Fraud Triangle</a:t>
            </a:r>
          </a:p>
        </p:txBody>
      </p:sp>
      <p:sp>
        <p:nvSpPr>
          <p:cNvPr id="32" name="Oval 31"/>
          <p:cNvSpPr/>
          <p:nvPr/>
        </p:nvSpPr>
        <p:spPr>
          <a:xfrm>
            <a:off x="1651386" y="6969389"/>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Lato Black" panose="020F0502020204030203" pitchFamily="34" charset="77"/>
                <a:ea typeface="Century Gothic" charset="0"/>
                <a:cs typeface="Century Gothic" charset="0"/>
              </a:rPr>
              <a:t>4</a:t>
            </a:r>
          </a:p>
        </p:txBody>
      </p:sp>
      <p:sp>
        <p:nvSpPr>
          <p:cNvPr id="34" name="Rectangle 33"/>
          <p:cNvSpPr/>
          <p:nvPr/>
        </p:nvSpPr>
        <p:spPr>
          <a:xfrm>
            <a:off x="3361352" y="7346905"/>
            <a:ext cx="6245621" cy="646331"/>
          </a:xfrm>
          <a:prstGeom prst="rect">
            <a:avLst/>
          </a:prstGeom>
        </p:spPr>
        <p:txBody>
          <a:bodyPr wrap="none" lIns="91440" tIns="45720" rIns="91440" bIns="45720" anchor="t">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D4D4D">
                    <a:lumMod val="10000"/>
                  </a:srgbClr>
                </a:solidFill>
                <a:effectLst/>
                <a:uLnTx/>
                <a:uFillTx/>
                <a:latin typeface="Lato" panose="020F0502020204030203" pitchFamily="34" charset="0"/>
                <a:ea typeface="Century Gothic" charset="0"/>
                <a:cs typeface="Century Gothic" charset="0"/>
              </a:rPr>
              <a:t>Cyber and Data Security Risks</a:t>
            </a:r>
          </a:p>
        </p:txBody>
      </p:sp>
      <p:sp>
        <p:nvSpPr>
          <p:cNvPr id="38" name="TextBox 37"/>
          <p:cNvSpPr txBox="1"/>
          <p:nvPr/>
        </p:nvSpPr>
        <p:spPr>
          <a:xfrm>
            <a:off x="4825403" y="757054"/>
            <a:ext cx="15106479" cy="757130"/>
          </a:xfrm>
          <a:prstGeom prst="rect">
            <a:avLst/>
          </a:prstGeom>
          <a:noFill/>
        </p:spPr>
        <p:txBody>
          <a:bodyPr wrap="square" lIns="91440" tIns="45720" rIns="91440" bIns="45720" rtlCol="0" anchor="t">
            <a:spAutoFit/>
          </a:bodyPr>
          <a:lstStyle/>
          <a:p>
            <a:pPr marL="0" marR="0" lvl="0" indent="0" algn="ctr" defTabSz="1828434"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Montserrat" panose="00000500000000000000" pitchFamily="2" charset="0"/>
                <a:ea typeface="+mn-ea"/>
                <a:cs typeface="+mn-cs"/>
              </a:rPr>
              <a:t>Agenda</a:t>
            </a:r>
          </a:p>
        </p:txBody>
      </p:sp>
      <p:pic>
        <p:nvPicPr>
          <p:cNvPr id="3" name="Picture 2" descr="A classroom with tables and chairs&#10;&#10;Description automatically generated">
            <a:extLst>
              <a:ext uri="{FF2B5EF4-FFF2-40B4-BE49-F238E27FC236}">
                <a16:creationId xmlns:a16="http://schemas.microsoft.com/office/drawing/2014/main" id="{05234082-4A6D-5F21-0A92-FB6A9F316C5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7997" t="-1049" r="7193" b="1049"/>
          <a:stretch/>
        </p:blipFill>
        <p:spPr>
          <a:xfrm>
            <a:off x="14110165" y="2670434"/>
            <a:ext cx="8141928" cy="8375131"/>
          </a:xfrm>
          <a:prstGeom prst="rect">
            <a:avLst/>
          </a:prstGeom>
        </p:spPr>
      </p:pic>
    </p:spTree>
    <p:extLst>
      <p:ext uri="{BB962C8B-B14F-4D97-AF65-F5344CB8AC3E}">
        <p14:creationId xmlns:p14="http://schemas.microsoft.com/office/powerpoint/2010/main" val="2181069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 name="TextBox 61"/>
          <p:cNvSpPr txBox="1"/>
          <p:nvPr/>
        </p:nvSpPr>
        <p:spPr>
          <a:xfrm>
            <a:off x="5848858" y="722611"/>
            <a:ext cx="12178334" cy="757130"/>
          </a:xfrm>
          <a:prstGeom prst="rect">
            <a:avLst/>
          </a:prstGeom>
          <a:noFill/>
        </p:spPr>
        <p:txBody>
          <a:bodyPr wrap="none" lIns="91440" tIns="45720" rIns="91440" bIns="45720" rtlCol="0" anchor="t">
            <a:spAutoFit/>
          </a:bodyPr>
          <a:lstStyle/>
          <a:p>
            <a:pPr algn="ctr">
              <a:lnSpc>
                <a:spcPct val="90000"/>
              </a:lnSpc>
            </a:pPr>
            <a:r>
              <a:rPr lang="en-US" sz="4800" b="1" dirty="0">
                <a:solidFill>
                  <a:schemeClr val="accent6">
                    <a:lumMod val="10000"/>
                  </a:schemeClr>
                </a:solidFill>
                <a:latin typeface="Montserrat"/>
                <a:ea typeface="Glypha 55 Roman" charset="0"/>
                <a:cs typeface="Glypha 55 Roman" charset="0"/>
              </a:rPr>
              <a:t>KPMG 2023 Chief Risk Officer Survey </a:t>
            </a:r>
          </a:p>
        </p:txBody>
      </p:sp>
      <p:pic>
        <p:nvPicPr>
          <p:cNvPr id="6" name="Picture 5">
            <a:extLst>
              <a:ext uri="{FF2B5EF4-FFF2-40B4-BE49-F238E27FC236}">
                <a16:creationId xmlns:a16="http://schemas.microsoft.com/office/drawing/2014/main" id="{5B004795-E5CC-2425-FA26-114330F7ACE7}"/>
              </a:ext>
            </a:extLst>
          </p:cNvPr>
          <p:cNvPicPr>
            <a:picLocks noChangeAspect="1"/>
          </p:cNvPicPr>
          <p:nvPr/>
        </p:nvPicPr>
        <p:blipFill>
          <a:blip r:embed="rId4"/>
          <a:stretch>
            <a:fillRect/>
          </a:stretch>
        </p:blipFill>
        <p:spPr>
          <a:xfrm>
            <a:off x="3143250" y="1798544"/>
            <a:ext cx="18802349" cy="10118911"/>
          </a:xfrm>
          <a:prstGeom prst="rect">
            <a:avLst/>
          </a:prstGeom>
        </p:spPr>
      </p:pic>
    </p:spTree>
    <p:extLst>
      <p:ext uri="{BB962C8B-B14F-4D97-AF65-F5344CB8AC3E}">
        <p14:creationId xmlns:p14="http://schemas.microsoft.com/office/powerpoint/2010/main" val="130657128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33D2D-67A7-4313-8A8C-B62720CD48FB}"/>
              </a:ext>
            </a:extLst>
          </p:cNvPr>
          <p:cNvSpPr>
            <a:spLocks noGrp="1"/>
          </p:cNvSpPr>
          <p:nvPr>
            <p:ph type="title"/>
          </p:nvPr>
        </p:nvSpPr>
        <p:spPr>
          <a:xfrm>
            <a:off x="1675963" y="384493"/>
            <a:ext cx="21025723" cy="1081916"/>
          </a:xfrm>
        </p:spPr>
        <p:txBody>
          <a:bodyPr>
            <a:normAutofit/>
          </a:bodyPr>
          <a:lstStyle/>
          <a:p>
            <a:r>
              <a:rPr lang="en-US" sz="5400" dirty="0"/>
              <a:t>What Does Enterprise Risk Management Look Like?</a:t>
            </a:r>
          </a:p>
        </p:txBody>
      </p:sp>
      <p:sp>
        <p:nvSpPr>
          <p:cNvPr id="3" name="Content Placeholder 2">
            <a:extLst>
              <a:ext uri="{FF2B5EF4-FFF2-40B4-BE49-F238E27FC236}">
                <a16:creationId xmlns:a16="http://schemas.microsoft.com/office/drawing/2014/main" id="{4CC6CF0B-5829-4FEF-AE5D-B6FD88524CC0}"/>
              </a:ext>
            </a:extLst>
          </p:cNvPr>
          <p:cNvSpPr>
            <a:spLocks noGrp="1"/>
          </p:cNvSpPr>
          <p:nvPr>
            <p:ph idx="1"/>
          </p:nvPr>
        </p:nvSpPr>
        <p:spPr>
          <a:xfrm>
            <a:off x="1612437" y="8312353"/>
            <a:ext cx="5020096" cy="2753346"/>
          </a:xfrm>
        </p:spPr>
        <p:txBody>
          <a:bodyPr wrap="square">
            <a:spAutoFit/>
          </a:bodyPr>
          <a:lstStyle/>
          <a:p>
            <a:pPr marL="0" lvl="1" algn="ctr">
              <a:lnSpc>
                <a:spcPct val="120000"/>
              </a:lnSpc>
            </a:pPr>
            <a:r>
              <a:rPr lang="en-US" sz="4800" b="1" dirty="0">
                <a:latin typeface="Lato" panose="020F0502020204030203" pitchFamily="34" charset="0"/>
                <a:cs typeface="Times New Roman" panose="02020603050405020304" pitchFamily="18" charset="0"/>
              </a:rPr>
              <a:t>Enterprise Risk Management (“ERM”)</a:t>
            </a:r>
          </a:p>
        </p:txBody>
      </p:sp>
      <p:pic>
        <p:nvPicPr>
          <p:cNvPr id="6" name="Picture Placeholder 4">
            <a:extLst>
              <a:ext uri="{FF2B5EF4-FFF2-40B4-BE49-F238E27FC236}">
                <a16:creationId xmlns:a16="http://schemas.microsoft.com/office/drawing/2014/main" id="{FD49FF87-91D5-4895-BB38-F93726AB53EE}"/>
              </a:ext>
            </a:extLst>
          </p:cNvPr>
          <p:cNvPicPr>
            <a:picLocks noChangeAspect="1"/>
          </p:cNvPicPr>
          <p:nvPr/>
        </p:nvPicPr>
        <p:blipFill rotWithShape="1">
          <a:blip r:embed="rId3">
            <a:extLst>
              <a:ext uri="{28A0092B-C50C-407E-A947-70E740481C1C}">
                <a14:useLocalDpi xmlns:a14="http://schemas.microsoft.com/office/drawing/2010/main" val="0"/>
              </a:ext>
            </a:extLst>
          </a:blip>
          <a:srcRect t="30958" b="34470"/>
          <a:stretch/>
        </p:blipFill>
        <p:spPr>
          <a:xfrm>
            <a:off x="0" y="2039534"/>
            <a:ext cx="24423368" cy="4749614"/>
          </a:xfrm>
          <a:prstGeom prst="rect">
            <a:avLst/>
          </a:prstGeom>
        </p:spPr>
      </p:pic>
      <p:cxnSp>
        <p:nvCxnSpPr>
          <p:cNvPr id="8" name="Straight Connector 7">
            <a:extLst>
              <a:ext uri="{FF2B5EF4-FFF2-40B4-BE49-F238E27FC236}">
                <a16:creationId xmlns:a16="http://schemas.microsoft.com/office/drawing/2014/main" id="{50BB2484-94F3-4ED9-817D-2EF2895CF341}"/>
              </a:ext>
            </a:extLst>
          </p:cNvPr>
          <p:cNvCxnSpPr/>
          <p:nvPr/>
        </p:nvCxnSpPr>
        <p:spPr>
          <a:xfrm>
            <a:off x="7471865" y="8037254"/>
            <a:ext cx="0" cy="3749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33683-65EE-428E-BDE8-CA63A7A50E41}"/>
              </a:ext>
            </a:extLst>
          </p:cNvPr>
          <p:cNvCxnSpPr/>
          <p:nvPr/>
        </p:nvCxnSpPr>
        <p:spPr>
          <a:xfrm>
            <a:off x="12903197" y="8037254"/>
            <a:ext cx="0" cy="3749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0E6E60-33EB-463F-ADDB-B119A075CB87}"/>
              </a:ext>
            </a:extLst>
          </p:cNvPr>
          <p:cNvCxnSpPr/>
          <p:nvPr/>
        </p:nvCxnSpPr>
        <p:spPr>
          <a:xfrm>
            <a:off x="18333424" y="8037254"/>
            <a:ext cx="0" cy="3749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3EEDEF9F-CD1E-4EA8-8689-D2BBEC325F77}"/>
              </a:ext>
            </a:extLst>
          </p:cNvPr>
          <p:cNvSpPr txBox="1">
            <a:spLocks/>
          </p:cNvSpPr>
          <p:nvPr/>
        </p:nvSpPr>
        <p:spPr>
          <a:xfrm>
            <a:off x="7708484" y="7200739"/>
            <a:ext cx="4958095" cy="4422265"/>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rgbClr val="000000"/>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rgbClr val="000000"/>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rgbClr val="000000"/>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rgbClr val="000000"/>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rgbClr val="000000"/>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434" rtl="0" eaLnBrk="1" fontAlgn="auto" latinLnBrk="0" hangingPunct="1">
              <a:lnSpc>
                <a:spcPct val="120000"/>
              </a:lnSpc>
              <a:spcBef>
                <a:spcPts val="60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Not a singular function of a singular department. </a:t>
            </a:r>
          </a:p>
          <a:p>
            <a:pPr marL="0" marR="0" lvl="0" indent="0" algn="l" defTabSz="1828434" rtl="0" eaLnBrk="1" fontAlgn="auto" latinLnBrk="0" hangingPunct="1">
              <a:lnSpc>
                <a:spcPct val="120000"/>
              </a:lnSpc>
              <a:spcBef>
                <a:spcPts val="60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It is an organization’s</a:t>
            </a:r>
            <a:r>
              <a:rPr kumimoji="0" lang="en-US" sz="28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 culture,  processes, &amp; abilities </a:t>
            </a: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that intertwine with </a:t>
            </a:r>
            <a:r>
              <a:rPr kumimoji="0" lang="en-US" sz="28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strategy</a:t>
            </a: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 with the purpose of managing risk and creating and preserving value.</a:t>
            </a:r>
          </a:p>
        </p:txBody>
      </p:sp>
      <p:sp>
        <p:nvSpPr>
          <p:cNvPr id="16" name="Content Placeholder 2">
            <a:extLst>
              <a:ext uri="{FF2B5EF4-FFF2-40B4-BE49-F238E27FC236}">
                <a16:creationId xmlns:a16="http://schemas.microsoft.com/office/drawing/2014/main" id="{834990BC-B5DC-42DD-90EF-AE28395C81EA}"/>
              </a:ext>
            </a:extLst>
          </p:cNvPr>
          <p:cNvSpPr txBox="1">
            <a:spLocks/>
          </p:cNvSpPr>
          <p:nvPr/>
        </p:nvSpPr>
        <p:spPr>
          <a:xfrm>
            <a:off x="13219618" y="7198983"/>
            <a:ext cx="4958091" cy="4962348"/>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rgbClr val="000000"/>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rgbClr val="000000"/>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rgbClr val="000000"/>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rgbClr val="000000"/>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rgbClr val="000000"/>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434"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ERM is more than </a:t>
            </a:r>
            <a:r>
              <a:rPr kumimoji="0" lang="en-US" sz="28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internal control(s)</a:t>
            </a: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 and considers other areas such as:</a:t>
            </a:r>
          </a:p>
          <a:p>
            <a:pPr marL="342900" marR="0" lvl="1" indent="-342900" algn="l" defTabSz="1828434"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Business strategy</a:t>
            </a:r>
          </a:p>
          <a:p>
            <a:pPr marL="342900" marR="0" lvl="1" indent="-342900" algn="l" defTabSz="1828434"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Risk tolerance/Governance</a:t>
            </a:r>
          </a:p>
          <a:p>
            <a:pPr marL="342900" marR="0" lvl="1" indent="-342900" algn="l" defTabSz="1828434"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Risk data/measures</a:t>
            </a:r>
          </a:p>
          <a:p>
            <a:pPr marL="342900" marR="0" lvl="1" indent="-342900" algn="l" defTabSz="1828434"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Tailored controls</a:t>
            </a:r>
          </a:p>
          <a:p>
            <a:pPr marL="342900" marR="0" lvl="1" indent="-342900" algn="l" defTabSz="1828434"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Measuring/testing performance.</a:t>
            </a:r>
          </a:p>
        </p:txBody>
      </p:sp>
      <p:sp>
        <p:nvSpPr>
          <p:cNvPr id="17" name="Content Placeholder 2">
            <a:extLst>
              <a:ext uri="{FF2B5EF4-FFF2-40B4-BE49-F238E27FC236}">
                <a16:creationId xmlns:a16="http://schemas.microsoft.com/office/drawing/2014/main" id="{35B0C28F-A022-4977-9D22-33E41B9A6B24}"/>
              </a:ext>
            </a:extLst>
          </p:cNvPr>
          <p:cNvSpPr txBox="1">
            <a:spLocks/>
          </p:cNvSpPr>
          <p:nvPr/>
        </p:nvSpPr>
        <p:spPr>
          <a:xfrm>
            <a:off x="18489140" y="7198983"/>
            <a:ext cx="5538857" cy="4913681"/>
          </a:xfrm>
          <a:prstGeom prst="rect">
            <a:avLst/>
          </a:prstGeom>
        </p:spPr>
        <p:txBody>
          <a:bodyPr vert="horz" wrap="square" lIns="182843" tIns="91422" rIns="182843" bIns="91422"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rgbClr val="000000"/>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rgbClr val="000000"/>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rgbClr val="000000"/>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rgbClr val="000000"/>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rgbClr val="000000"/>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434"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ERM applies to all levels of the organization and across functions.</a:t>
            </a:r>
            <a:b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b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Important for the </a:t>
            </a:r>
            <a:r>
              <a:rPr kumimoji="0" lang="en-US" sz="28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ERM framework to be embedded throughout the organization</a:t>
            </a: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 </a:t>
            </a:r>
          </a:p>
          <a:p>
            <a:pPr marL="0" marR="0" lvl="1" indent="0" algn="l" defTabSz="1828434"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ERM culture is dependent upon </a:t>
            </a:r>
            <a:r>
              <a:rPr kumimoji="0" lang="en-US" sz="28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STRONG </a:t>
            </a: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organizational leadership!</a:t>
            </a:r>
          </a:p>
        </p:txBody>
      </p:sp>
    </p:spTree>
    <p:extLst>
      <p:ext uri="{BB962C8B-B14F-4D97-AF65-F5344CB8AC3E}">
        <p14:creationId xmlns:p14="http://schemas.microsoft.com/office/powerpoint/2010/main" val="2982149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772C0374-294F-D743-9E53-E4BD9EC35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77650" cy="3841096"/>
          </a:xfrm>
          <a:prstGeom prst="rect">
            <a:avLst/>
          </a:prstGeom>
        </p:spPr>
      </p:pic>
      <p:sp>
        <p:nvSpPr>
          <p:cNvPr id="4" name="Content Placeholder 3">
            <a:extLst>
              <a:ext uri="{FF2B5EF4-FFF2-40B4-BE49-F238E27FC236}">
                <a16:creationId xmlns:a16="http://schemas.microsoft.com/office/drawing/2014/main" id="{79FEC482-710D-4462-BB19-9F75EEC846AC}"/>
              </a:ext>
            </a:extLst>
          </p:cNvPr>
          <p:cNvSpPr>
            <a:spLocks noGrp="1"/>
          </p:cNvSpPr>
          <p:nvPr>
            <p:ph idx="4294967295"/>
          </p:nvPr>
        </p:nvSpPr>
        <p:spPr>
          <a:xfrm>
            <a:off x="1444625" y="5679779"/>
            <a:ext cx="5554052" cy="6040734"/>
          </a:xfrm>
        </p:spPr>
        <p:txBody>
          <a:bodyPr vert="horz" lIns="182843" tIns="91422" rIns="182843" bIns="91422" rtlCol="0" anchor="t">
            <a:noAutofit/>
          </a:bodyPr>
          <a:lstStyle/>
          <a:p>
            <a:pPr>
              <a:lnSpc>
                <a:spcPct val="100000"/>
              </a:lnSpc>
              <a:spcBef>
                <a:spcPts val="0"/>
              </a:spcBef>
              <a:spcAft>
                <a:spcPts val="600"/>
              </a:spcAft>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rPr>
              <a:t>Average total cost of a data breach</a:t>
            </a:r>
            <a:endParaRPr kumimoji="0" lang="en-US" sz="2800" b="1" i="0" u="none" strike="noStrike" kern="1200" cap="none" spc="0" normalizeH="0" baseline="0" noProof="0" dirty="0">
              <a:ln>
                <a:noFill/>
              </a:ln>
              <a:solidFill>
                <a:srgbClr val="000000"/>
              </a:solidFill>
              <a:effectLst/>
              <a:uLnTx/>
              <a:uFillTx/>
              <a:latin typeface="Lato" panose="020F0502020204030203" pitchFamily="34" charset="77"/>
              <a:ea typeface="+mn-ea"/>
            </a:endParaRPr>
          </a:p>
          <a:p>
            <a:pPr>
              <a:lnSpc>
                <a:spcPct val="100000"/>
              </a:lnSpc>
              <a:spcBef>
                <a:spcPts val="0"/>
              </a:spcBef>
              <a:spcAft>
                <a:spcPts val="600"/>
              </a:spcAft>
            </a:pPr>
            <a:r>
              <a:rPr lang="en-US" sz="3600" b="1" dirty="0">
                <a:latin typeface="Lato" panose="020F0502020204030203" pitchFamily="34" charset="77"/>
              </a:rPr>
              <a:t>$4.45M</a:t>
            </a:r>
          </a:p>
          <a:p>
            <a:pPr>
              <a:lnSpc>
                <a:spcPct val="100000"/>
              </a:lnSpc>
              <a:spcBef>
                <a:spcPts val="0"/>
              </a:spcBef>
              <a:spcAft>
                <a:spcPts val="600"/>
              </a:spcAft>
            </a:pPr>
            <a:endParaRPr lang="en-US" sz="2100" dirty="0">
              <a:latin typeface="Lato" panose="020F0502020204030203" pitchFamily="34" charset="77"/>
            </a:endParaRPr>
          </a:p>
          <a:p>
            <a:pPr>
              <a:lnSpc>
                <a:spcPct val="100000"/>
              </a:lnSpc>
              <a:spcBef>
                <a:spcPts val="0"/>
              </a:spcBef>
              <a:spcAft>
                <a:spcPts val="600"/>
              </a:spcAft>
            </a:pPr>
            <a:endParaRPr lang="en-US" sz="2100" dirty="0">
              <a:latin typeface="Lato" panose="020F0502020204030203" pitchFamily="34" charset="77"/>
            </a:endParaRPr>
          </a:p>
          <a:p>
            <a:pPr>
              <a:lnSpc>
                <a:spcPct val="100000"/>
              </a:lnSpc>
              <a:spcBef>
                <a:spcPts val="0"/>
              </a:spcBef>
              <a:spcAft>
                <a:spcPts val="600"/>
              </a:spcAft>
            </a:pPr>
            <a:endParaRPr lang="en-US" sz="2100" dirty="0">
              <a:latin typeface="Lato" panose="020F0502020204030203" pitchFamily="34" charset="77"/>
            </a:endParaRPr>
          </a:p>
          <a:p>
            <a:pPr>
              <a:lnSpc>
                <a:spcPct val="100000"/>
              </a:lnSpc>
              <a:spcBef>
                <a:spcPts val="0"/>
              </a:spcBef>
              <a:spcAft>
                <a:spcPts val="600"/>
              </a:spcAft>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rPr>
              <a:t>Amount of breaches identified by an organization’s own security teams or tools </a:t>
            </a:r>
          </a:p>
          <a:p>
            <a:pPr>
              <a:lnSpc>
                <a:spcPct val="100000"/>
              </a:lnSpc>
              <a:spcBef>
                <a:spcPts val="0"/>
              </a:spcBef>
              <a:spcAft>
                <a:spcPts val="600"/>
              </a:spcAft>
            </a:pPr>
            <a:r>
              <a:rPr lang="en-US" sz="3600" b="1" dirty="0">
                <a:latin typeface="Lato" panose="020F0502020204030203" pitchFamily="34" charset="77"/>
              </a:rPr>
              <a:t>1 in 3</a:t>
            </a:r>
          </a:p>
          <a:p>
            <a:pPr>
              <a:lnSpc>
                <a:spcPct val="100000"/>
              </a:lnSpc>
              <a:spcBef>
                <a:spcPts val="0"/>
              </a:spcBef>
              <a:spcAft>
                <a:spcPts val="600"/>
              </a:spcAft>
            </a:pPr>
            <a:endParaRPr lang="en-US" sz="2100" dirty="0">
              <a:latin typeface="Lato" panose="020F0502020204030203" pitchFamily="34" charset="77"/>
            </a:endParaRPr>
          </a:p>
        </p:txBody>
      </p:sp>
      <p:sp>
        <p:nvSpPr>
          <p:cNvPr id="13" name="Title 1">
            <a:extLst>
              <a:ext uri="{FF2B5EF4-FFF2-40B4-BE49-F238E27FC236}">
                <a16:creationId xmlns:a16="http://schemas.microsoft.com/office/drawing/2014/main" id="{13235AF1-05C9-9140-B155-36AEB29A71BB}"/>
              </a:ext>
            </a:extLst>
          </p:cNvPr>
          <p:cNvSpPr txBox="1">
            <a:spLocks/>
          </p:cNvSpPr>
          <p:nvPr/>
        </p:nvSpPr>
        <p:spPr>
          <a:xfrm>
            <a:off x="768097" y="1453575"/>
            <a:ext cx="9290304" cy="1746825"/>
          </a:xfrm>
          <a:prstGeom prst="rect">
            <a:avLst/>
          </a:prstGeom>
        </p:spPr>
        <p:txBody>
          <a:bodyPr vert="horz" lIns="182843" tIns="91422" rIns="182843" bIns="91422" rtlCol="0" anchor="ctr">
            <a:noAutofit/>
          </a:bodyPr>
          <a:lstStyle>
            <a:lvl1pPr algn="l" defTabSz="1828434" rtl="0" eaLnBrk="1" latinLnBrk="0" hangingPunct="1">
              <a:lnSpc>
                <a:spcPct val="90000"/>
              </a:lnSpc>
              <a:spcBef>
                <a:spcPct val="0"/>
              </a:spcBef>
              <a:buNone/>
              <a:defRPr lang="en-US" sz="4800" b="1" kern="1200" baseline="0">
                <a:solidFill>
                  <a:srgbClr val="000000"/>
                </a:solidFill>
                <a:latin typeface="Montserrat" panose="00000500000000000000" pitchFamily="2" charset="0"/>
                <a:ea typeface="+mj-ea"/>
                <a:cs typeface="Montserrat" panose="00000500000000000000" pitchFamily="2" charset="0"/>
              </a:defRPr>
            </a:lvl1pPr>
          </a:lstStyle>
          <a:p>
            <a:pPr marL="0" marR="0" lvl="0" indent="0" algn="l" defTabSz="1828434" rtl="0" eaLnBrk="1" fontAlgn="auto" latinLnBrk="0" hangingPunct="1">
              <a:lnSpc>
                <a:spcPts val="6080"/>
              </a:lnSpc>
              <a:spcBef>
                <a:spcPct val="0"/>
              </a:spcBef>
              <a:spcAft>
                <a:spcPts val="0"/>
              </a:spcAft>
              <a:buClrTx/>
              <a:buSzTx/>
              <a:buFontTx/>
              <a:buNone/>
              <a:tabLst/>
              <a:defRPr/>
            </a:pPr>
            <a:r>
              <a:rPr kumimoji="0" lang="en-US" sz="6000" b="1" i="0" u="none" strike="noStrike" kern="1200" cap="none" spc="0" normalizeH="0" baseline="0" noProof="0" dirty="0" err="1">
                <a:ln>
                  <a:noFill/>
                </a:ln>
                <a:solidFill>
                  <a:srgbClr val="FFFFFF"/>
                </a:solidFill>
                <a:effectLst/>
                <a:uLnTx/>
                <a:uFillTx/>
                <a:latin typeface="Montserrat" panose="00000500000000000000" pitchFamily="2" charset="0"/>
                <a:ea typeface="+mj-ea"/>
              </a:rPr>
              <a:t>Incid</a:t>
            </a:r>
            <a:r>
              <a:rPr lang="en-US" sz="6000" dirty="0" err="1">
                <a:solidFill>
                  <a:srgbClr val="FFFFFF"/>
                </a:solidFill>
              </a:rPr>
              <a:t>ent</a:t>
            </a:r>
            <a:r>
              <a:rPr lang="en-US" sz="6000" dirty="0">
                <a:solidFill>
                  <a:srgbClr val="FFFFFF"/>
                </a:solidFill>
              </a:rPr>
              <a:t> Stats/Costs</a:t>
            </a:r>
            <a:endParaRPr kumimoji="0" lang="en-US" sz="6000" b="1" i="0" u="none" strike="noStrike" kern="1200" cap="none" spc="0" normalizeH="0" baseline="0" noProof="0" dirty="0">
              <a:ln>
                <a:noFill/>
              </a:ln>
              <a:solidFill>
                <a:srgbClr val="FFFFFF"/>
              </a:solidFill>
              <a:effectLst/>
              <a:uLnTx/>
              <a:uFillTx/>
              <a:latin typeface="Montserrat" panose="00000500000000000000" pitchFamily="2" charset="0"/>
              <a:ea typeface="+mj-ea"/>
            </a:endParaRPr>
          </a:p>
        </p:txBody>
      </p:sp>
      <p:sp>
        <p:nvSpPr>
          <p:cNvPr id="12" name="Content Placeholder 3">
            <a:extLst>
              <a:ext uri="{FF2B5EF4-FFF2-40B4-BE49-F238E27FC236}">
                <a16:creationId xmlns:a16="http://schemas.microsoft.com/office/drawing/2014/main" id="{B963FB18-7EAB-A54C-821C-32A744DC0094}"/>
              </a:ext>
            </a:extLst>
          </p:cNvPr>
          <p:cNvSpPr txBox="1">
            <a:spLocks/>
          </p:cNvSpPr>
          <p:nvPr/>
        </p:nvSpPr>
        <p:spPr>
          <a:xfrm>
            <a:off x="7632265" y="5679831"/>
            <a:ext cx="6262694" cy="6040970"/>
          </a:xfrm>
          <a:prstGeom prst="rect">
            <a:avLst/>
          </a:prstGeom>
        </p:spPr>
        <p:txBody>
          <a:bodyPr vert="horz" lIns="182843" tIns="91422" rIns="182843" bIns="91422" rtlCol="0" anchor="t">
            <a:no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rgbClr val="000000"/>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rgbClr val="000000"/>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rgbClr val="000000"/>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rgbClr val="000000"/>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rgbClr val="000000"/>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rPr>
              <a:t>Average total cost of a ransomware attack</a:t>
            </a:r>
            <a:endParaRPr kumimoji="0" lang="en-US" sz="2800" b="1" i="0" u="none" strike="noStrike" kern="1200" cap="none" spc="0" normalizeH="0" baseline="0" noProof="0" dirty="0">
              <a:ln>
                <a:noFill/>
              </a:ln>
              <a:solidFill>
                <a:srgbClr val="000000"/>
              </a:solidFill>
              <a:effectLst/>
              <a:uLnTx/>
              <a:uFillTx/>
              <a:latin typeface="Lato" panose="020F0502020204030203" pitchFamily="34" charset="77"/>
              <a:ea typeface="+mn-ea"/>
            </a:endParaRP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Lato" panose="020F0502020204030203" pitchFamily="34" charset="77"/>
                <a:ea typeface="+mn-ea"/>
              </a:rPr>
              <a:t>$5.23M</a:t>
            </a: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0000"/>
              </a:solidFill>
              <a:effectLst/>
              <a:uLnTx/>
              <a:uFillTx/>
              <a:latin typeface="Lato" panose="020F0502020204030203" pitchFamily="34" charset="77"/>
              <a:ea typeface="+mn-ea"/>
            </a:endParaRP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000000"/>
              </a:solidFill>
              <a:effectLst/>
              <a:uLnTx/>
              <a:uFillTx/>
              <a:latin typeface="Lato" panose="020F0502020204030203" pitchFamily="34" charset="77"/>
              <a:ea typeface="+mn-ea"/>
            </a:endParaRP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rPr>
              <a:t>Time to identify and contain a breach</a:t>
            </a:r>
            <a:endParaRPr kumimoji="0" lang="en-US" sz="2800" b="1" i="0" u="none" strike="noStrike" kern="1200" cap="none" spc="0" normalizeH="0" baseline="0" noProof="0" dirty="0">
              <a:ln>
                <a:noFill/>
              </a:ln>
              <a:solidFill>
                <a:srgbClr val="000000"/>
              </a:solidFill>
              <a:effectLst/>
              <a:uLnTx/>
              <a:uFillTx/>
              <a:latin typeface="Lato" panose="020F0502020204030203" pitchFamily="34" charset="77"/>
              <a:ea typeface="+mn-ea"/>
            </a:endParaRP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Lato" panose="020F0502020204030203" pitchFamily="34" charset="77"/>
                <a:ea typeface="+mn-ea"/>
              </a:rPr>
              <a:t>280 days</a:t>
            </a: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0000"/>
              </a:solidFill>
              <a:effectLst/>
              <a:uLnTx/>
              <a:uFillTx/>
              <a:latin typeface="Lato" panose="020F0502020204030203" pitchFamily="34" charset="77"/>
              <a:ea typeface="+mn-ea"/>
            </a:endParaRPr>
          </a:p>
          <a:p>
            <a:pPr marL="285750" marR="0" lvl="0" indent="-285750" algn="l" defTabSz="1828434" rtl="0" eaLnBrk="1" fontAlgn="auto" latinLnBrk="0" hangingPunct="1">
              <a:lnSpc>
                <a:spcPct val="100000"/>
              </a:lnSpc>
              <a:spcBef>
                <a:spcPts val="0"/>
              </a:spcBef>
              <a:spcAft>
                <a:spcPts val="60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Lato" panose="020F0502020204030203" pitchFamily="34" charset="77"/>
              <a:ea typeface="+mn-ea"/>
            </a:endParaRPr>
          </a:p>
        </p:txBody>
      </p:sp>
      <p:sp>
        <p:nvSpPr>
          <p:cNvPr id="14" name="Content Placeholder 3">
            <a:extLst>
              <a:ext uri="{FF2B5EF4-FFF2-40B4-BE49-F238E27FC236}">
                <a16:creationId xmlns:a16="http://schemas.microsoft.com/office/drawing/2014/main" id="{5CF91C7B-A5DA-174D-8619-BE80801F4D19}"/>
              </a:ext>
            </a:extLst>
          </p:cNvPr>
          <p:cNvSpPr txBox="1">
            <a:spLocks/>
          </p:cNvSpPr>
          <p:nvPr/>
        </p:nvSpPr>
        <p:spPr>
          <a:xfrm>
            <a:off x="14700738" y="5732012"/>
            <a:ext cx="7825154" cy="6279879"/>
          </a:xfrm>
          <a:prstGeom prst="rect">
            <a:avLst/>
          </a:prstGeom>
        </p:spPr>
        <p:txBody>
          <a:bodyPr vert="horz" lIns="182843" tIns="91422" rIns="182843" bIns="91422" rtlCol="0" anchor="t">
            <a:no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rgbClr val="000000"/>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rgbClr val="000000"/>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rgbClr val="000000"/>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rgbClr val="000000"/>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rgbClr val="000000"/>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Lato" panose="020F0502020204030203" pitchFamily="34" charset="0"/>
                <a:ea typeface="+mn-ea"/>
              </a:rPr>
              <a:t>Highest country average cost </a:t>
            </a:r>
            <a:endParaRPr kumimoji="0" lang="en-US" sz="2800" b="1" i="0" u="none" strike="noStrike" kern="1200" cap="none" spc="0" normalizeH="0" baseline="0" noProof="0" dirty="0">
              <a:ln>
                <a:noFill/>
              </a:ln>
              <a:solidFill>
                <a:srgbClr val="000000"/>
              </a:solidFill>
              <a:effectLst/>
              <a:uLnTx/>
              <a:uFillTx/>
              <a:latin typeface="Lato" panose="020F0502020204030203" pitchFamily="34" charset="77"/>
              <a:ea typeface="+mn-ea"/>
            </a:endParaRP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Lato" panose="020F0502020204030203" pitchFamily="34" charset="77"/>
                <a:ea typeface="+mn-ea"/>
              </a:rPr>
              <a:t>United States</a:t>
            </a: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rgbClr val="000000"/>
              </a:solidFill>
              <a:effectLst/>
              <a:uLnTx/>
              <a:uFillTx/>
              <a:latin typeface="Lato" panose="020F0502020204030203" pitchFamily="34" charset="77"/>
              <a:ea typeface="+mn-ea"/>
            </a:endParaRP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br>
              <a:rPr kumimoji="0" lang="en-US" sz="3200" b="1" i="0" u="none" strike="noStrike" kern="1200" cap="none" spc="0" normalizeH="0" baseline="0" noProof="0" dirty="0">
                <a:ln>
                  <a:noFill/>
                </a:ln>
                <a:solidFill>
                  <a:srgbClr val="000000"/>
                </a:solidFill>
                <a:effectLst/>
                <a:uLnTx/>
                <a:uFillTx/>
                <a:latin typeface="Lato" panose="020F0502020204030203" pitchFamily="34" charset="77"/>
                <a:ea typeface="+mn-ea"/>
              </a:rPr>
            </a:br>
            <a:endParaRPr kumimoji="0" lang="en-US" sz="3200" b="1" i="0" u="none" strike="noStrike" kern="1200" cap="none" spc="0" normalizeH="0" baseline="0" noProof="0" dirty="0">
              <a:ln>
                <a:noFill/>
              </a:ln>
              <a:solidFill>
                <a:srgbClr val="000000"/>
              </a:solidFill>
              <a:effectLst/>
              <a:uLnTx/>
              <a:uFillTx/>
              <a:latin typeface="Lato" panose="020F0502020204030203" pitchFamily="34" charset="77"/>
              <a:ea typeface="+mn-ea"/>
            </a:endParaRP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mn-ea"/>
              </a:rPr>
              <a:t>Highest industry average cost ($10.93 million)</a:t>
            </a:r>
            <a:endParaRPr kumimoji="0" lang="en-US" sz="2400" b="1" i="0" u="none" strike="noStrike" kern="1200" cap="none" spc="0" normalizeH="0" baseline="0" noProof="0" dirty="0">
              <a:ln>
                <a:noFill/>
              </a:ln>
              <a:solidFill>
                <a:srgbClr val="000000"/>
              </a:solidFill>
              <a:effectLst/>
              <a:uLnTx/>
              <a:uFillTx/>
              <a:latin typeface="Lato" panose="020F0502020204030203" pitchFamily="34" charset="77"/>
              <a:ea typeface="+mn-ea"/>
            </a:endParaRPr>
          </a:p>
          <a:p>
            <a:pPr marL="0" marR="0" lvl="0" indent="0" algn="l" defTabSz="182843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Lato" panose="020F0502020204030203" pitchFamily="34" charset="77"/>
                <a:ea typeface="+mn-ea"/>
              </a:rPr>
              <a:t>Healthcare</a:t>
            </a:r>
          </a:p>
          <a:p>
            <a:pPr marL="285750" marR="0" lvl="0" indent="-285750" algn="l" defTabSz="1828434" rtl="0" eaLnBrk="1" fontAlgn="auto" latinLnBrk="0" hangingPunct="1">
              <a:lnSpc>
                <a:spcPct val="100000"/>
              </a:lnSpc>
              <a:spcBef>
                <a:spcPts val="0"/>
              </a:spcBef>
              <a:spcAft>
                <a:spcPts val="60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Lato" panose="020F0502020204030203" pitchFamily="34" charset="77"/>
              <a:ea typeface="+mn-ea"/>
            </a:endParaRPr>
          </a:p>
        </p:txBody>
      </p:sp>
      <p:sp>
        <p:nvSpPr>
          <p:cNvPr id="8" name="TextBox 7">
            <a:extLst>
              <a:ext uri="{FF2B5EF4-FFF2-40B4-BE49-F238E27FC236}">
                <a16:creationId xmlns:a16="http://schemas.microsoft.com/office/drawing/2014/main" id="{66457C15-8EF6-4C7C-A87F-30501B939DF8}"/>
              </a:ext>
            </a:extLst>
          </p:cNvPr>
          <p:cNvSpPr txBox="1"/>
          <p:nvPr/>
        </p:nvSpPr>
        <p:spPr>
          <a:xfrm>
            <a:off x="1444624" y="4648340"/>
            <a:ext cx="11873259" cy="646331"/>
          </a:xfrm>
          <a:prstGeom prst="rect">
            <a:avLst/>
          </a:prstGeom>
          <a:noFill/>
        </p:spPr>
        <p:txBody>
          <a:bodyPr wrap="square">
            <a:spAutoFit/>
          </a:bodyPr>
          <a:lstStyle/>
          <a:p>
            <a:pPr marL="0" marR="0" lvl="0" indent="0" algn="l" defTabSz="1828434"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000000"/>
                </a:solidFill>
                <a:effectLst/>
                <a:uLnTx/>
                <a:uFillTx/>
                <a:latin typeface="Lato" panose="020F0502020204030203" pitchFamily="34" charset="77"/>
                <a:ea typeface="+mn-ea"/>
                <a:cs typeface="+mn-cs"/>
              </a:rPr>
              <a:t>Global Averages</a:t>
            </a:r>
          </a:p>
        </p:txBody>
      </p:sp>
    </p:spTree>
    <p:extLst>
      <p:ext uri="{BB962C8B-B14F-4D97-AF65-F5344CB8AC3E}">
        <p14:creationId xmlns:p14="http://schemas.microsoft.com/office/powerpoint/2010/main" val="1396355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9506C7-2C9D-7EEE-79C9-83F075199B8E}"/>
              </a:ext>
            </a:extLst>
          </p:cNvPr>
          <p:cNvSpPr/>
          <p:nvPr/>
        </p:nvSpPr>
        <p:spPr>
          <a:xfrm flipV="1">
            <a:off x="0" y="-1"/>
            <a:ext cx="24377650" cy="2451295"/>
          </a:xfrm>
          <a:prstGeom prst="rect">
            <a:avLst/>
          </a:prstGeom>
          <a:solidFill>
            <a:srgbClr val="0E34C9"/>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Shape 188"/>
          <p:cNvSpPr/>
          <p:nvPr/>
        </p:nvSpPr>
        <p:spPr>
          <a:xfrm>
            <a:off x="2274406" y="10289927"/>
            <a:ext cx="19822339" cy="12275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l"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just" defTabSz="584200" rtl="0" eaLnBrk="1" fontAlgn="auto" latinLnBrk="0" hangingPunct="1">
              <a:lnSpc>
                <a:spcPct val="130000"/>
              </a:lnSpc>
              <a:spcBef>
                <a:spcPts val="3000"/>
              </a:spcBef>
              <a:spcAft>
                <a:spcPts val="0"/>
              </a:spcAft>
              <a:buClrTx/>
              <a:buSzTx/>
              <a:buFontTx/>
              <a:buNone/>
              <a:tabLst/>
              <a:defRPr sz="1800">
                <a:solidFill>
                  <a:srgbClr val="000000"/>
                </a:solidFill>
              </a:defRPr>
            </a:pPr>
            <a:endParaRPr kumimoji="0" lang="en-US" sz="2600" b="0" i="0" u="none" strike="noStrike" kern="1200" cap="none" spc="0" normalizeH="0" baseline="0" noProof="0">
              <a:ln>
                <a:noFill/>
              </a:ln>
              <a:solidFill>
                <a:srgbClr val="000000"/>
              </a:solidFill>
              <a:effectLst/>
              <a:uLnTx/>
              <a:uFillTx/>
              <a:latin typeface="Lato Light" panose="020F0302020204030203" pitchFamily="34" charset="77"/>
              <a:ea typeface="Arial" charset="0"/>
              <a:cs typeface="Arial" charset="0"/>
              <a:sym typeface="Helvetica Neue Light"/>
            </a:endParaRPr>
          </a:p>
        </p:txBody>
      </p:sp>
      <p:sp>
        <p:nvSpPr>
          <p:cNvPr id="9" name="TextBox 8">
            <a:extLst>
              <a:ext uri="{FF2B5EF4-FFF2-40B4-BE49-F238E27FC236}">
                <a16:creationId xmlns:a16="http://schemas.microsoft.com/office/drawing/2014/main" id="{066AD980-5F12-45D2-8DF5-4518C3A9EF8E}"/>
              </a:ext>
            </a:extLst>
          </p:cNvPr>
          <p:cNvSpPr txBox="1"/>
          <p:nvPr/>
        </p:nvSpPr>
        <p:spPr>
          <a:xfrm>
            <a:off x="6637424" y="1086437"/>
            <a:ext cx="11096307" cy="757130"/>
          </a:xfrm>
          <a:prstGeom prst="rect">
            <a:avLst/>
          </a:prstGeom>
          <a:noFill/>
        </p:spPr>
        <p:txBody>
          <a:bodyPr wrap="none" rtlCol="0">
            <a:spAutoFit/>
          </a:bodyPr>
          <a:lstStyle/>
          <a:p>
            <a:pPr marL="0" marR="0" lvl="0" indent="0" algn="ctr" defTabSz="1828434"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ontserrat" pitchFamily="2" charset="77"/>
                <a:ea typeface="Glypha 55 Roman" charset="0"/>
                <a:cs typeface="Glypha 55 Roman" charset="0"/>
              </a:rPr>
              <a:t>Ponemon – Average Breach Costs</a:t>
            </a:r>
          </a:p>
        </p:txBody>
      </p:sp>
      <p:graphicFrame>
        <p:nvGraphicFramePr>
          <p:cNvPr id="5" name="Chart 4">
            <a:extLst>
              <a:ext uri="{FF2B5EF4-FFF2-40B4-BE49-F238E27FC236}">
                <a16:creationId xmlns:a16="http://schemas.microsoft.com/office/drawing/2014/main" id="{0444CFA3-D166-44F5-BF46-382C9FEFB4DE}"/>
              </a:ext>
            </a:extLst>
          </p:cNvPr>
          <p:cNvGraphicFramePr/>
          <p:nvPr/>
        </p:nvGraphicFramePr>
        <p:xfrm>
          <a:off x="1444625" y="6526933"/>
          <a:ext cx="21488399" cy="805801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1237A626-66A7-469D-BA23-51654D69CBA2}"/>
              </a:ext>
            </a:extLst>
          </p:cNvPr>
          <p:cNvSpPr txBox="1"/>
          <p:nvPr/>
        </p:nvSpPr>
        <p:spPr>
          <a:xfrm>
            <a:off x="1444625" y="2593054"/>
            <a:ext cx="7764689" cy="1231662"/>
          </a:xfrm>
          <a:prstGeom prst="rect">
            <a:avLst/>
          </a:prstGeom>
          <a:noFill/>
        </p:spPr>
        <p:txBody>
          <a:bodyPr wrap="square" rtlCol="0">
            <a:noAutofit/>
          </a:bodyPr>
          <a:lstStyle/>
          <a:p>
            <a:pPr marL="0" marR="0" lvl="0" indent="0" algn="l" defTabSz="1828434"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D4D4D">
                    <a:lumMod val="10000"/>
                  </a:srgbClr>
                </a:solidFill>
                <a:effectLst/>
                <a:uLnTx/>
                <a:uFillTx/>
                <a:latin typeface="Montserrat" pitchFamily="2" charset="77"/>
                <a:ea typeface="Century Gothic" charset="0"/>
                <a:cs typeface="Century Gothic" charset="0"/>
              </a:rPr>
              <a:t>Average total cost of a data breach by industry</a:t>
            </a:r>
          </a:p>
        </p:txBody>
      </p:sp>
      <p:sp>
        <p:nvSpPr>
          <p:cNvPr id="12" name="TextBox 11">
            <a:extLst>
              <a:ext uri="{FF2B5EF4-FFF2-40B4-BE49-F238E27FC236}">
                <a16:creationId xmlns:a16="http://schemas.microsoft.com/office/drawing/2014/main" id="{60EEF6B2-D530-41B8-A15E-AE796CBFA7A9}"/>
              </a:ext>
            </a:extLst>
          </p:cNvPr>
          <p:cNvSpPr txBox="1"/>
          <p:nvPr/>
        </p:nvSpPr>
        <p:spPr>
          <a:xfrm>
            <a:off x="1444625" y="3966476"/>
            <a:ext cx="3689666" cy="859798"/>
          </a:xfrm>
          <a:prstGeom prst="rect">
            <a:avLst/>
          </a:prstGeom>
          <a:noFill/>
        </p:spPr>
        <p:txBody>
          <a:bodyPr wrap="square" rtlCol="0">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Lato Light" panose="020F0302020204030203" pitchFamily="34" charset="77"/>
                <a:ea typeface="Arial" charset="0"/>
                <a:cs typeface="Arial" charset="0"/>
              </a:rPr>
              <a:t>Measured in US$ Millions</a:t>
            </a:r>
          </a:p>
        </p:txBody>
      </p:sp>
      <p:pic>
        <p:nvPicPr>
          <p:cNvPr id="6" name="Picture 5">
            <a:extLst>
              <a:ext uri="{FF2B5EF4-FFF2-40B4-BE49-F238E27FC236}">
                <a16:creationId xmlns:a16="http://schemas.microsoft.com/office/drawing/2014/main" id="{8DA99029-2886-D55F-6E5F-5BF6EFA1F44B}"/>
              </a:ext>
            </a:extLst>
          </p:cNvPr>
          <p:cNvPicPr>
            <a:picLocks noChangeAspect="1"/>
          </p:cNvPicPr>
          <p:nvPr/>
        </p:nvPicPr>
        <p:blipFill rotWithShape="1">
          <a:blip r:embed="rId4"/>
          <a:srcRect t="7286"/>
          <a:stretch/>
        </p:blipFill>
        <p:spPr>
          <a:xfrm>
            <a:off x="10039095" y="2593054"/>
            <a:ext cx="10345816" cy="9431432"/>
          </a:xfrm>
          <a:prstGeom prst="rect">
            <a:avLst/>
          </a:prstGeom>
        </p:spPr>
      </p:pic>
    </p:spTree>
    <p:extLst>
      <p:ext uri="{BB962C8B-B14F-4D97-AF65-F5344CB8AC3E}">
        <p14:creationId xmlns:p14="http://schemas.microsoft.com/office/powerpoint/2010/main" val="3530399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51AF17-1234-9D12-D170-03AF1D0BC21E}"/>
              </a:ext>
            </a:extLst>
          </p:cNvPr>
          <p:cNvSpPr txBox="1"/>
          <p:nvPr/>
        </p:nvSpPr>
        <p:spPr>
          <a:xfrm>
            <a:off x="9534427" y="890173"/>
            <a:ext cx="9481940" cy="830997"/>
          </a:xfrm>
          <a:prstGeom prst="rect">
            <a:avLst/>
          </a:prstGeom>
          <a:noFill/>
        </p:spPr>
        <p:txBody>
          <a:bodyPr wrap="square">
            <a:spAutoFit/>
          </a:bodyPr>
          <a:lstStyle/>
          <a:p>
            <a:r>
              <a:rPr lang="en-US" sz="4800" b="1" dirty="0">
                <a:latin typeface="Montserrat" panose="00000500000000000000" pitchFamily="2" charset="0"/>
              </a:rPr>
              <a:t>Governance</a:t>
            </a:r>
          </a:p>
        </p:txBody>
      </p:sp>
      <p:pic>
        <p:nvPicPr>
          <p:cNvPr id="14" name="Picture 13">
            <a:extLst>
              <a:ext uri="{FF2B5EF4-FFF2-40B4-BE49-F238E27FC236}">
                <a16:creationId xmlns:a16="http://schemas.microsoft.com/office/drawing/2014/main" id="{D710B421-1CBE-760C-2393-4B78741BDB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8711466" cy="12344400"/>
          </a:xfrm>
          <a:prstGeom prst="rect">
            <a:avLst/>
          </a:prstGeom>
        </p:spPr>
      </p:pic>
      <p:sp>
        <p:nvSpPr>
          <p:cNvPr id="15" name="Text Placeholder 1">
            <a:extLst>
              <a:ext uri="{FF2B5EF4-FFF2-40B4-BE49-F238E27FC236}">
                <a16:creationId xmlns:a16="http://schemas.microsoft.com/office/drawing/2014/main" id="{3D33CAD9-609F-7ED3-178D-51C0E1ADEC9C}"/>
              </a:ext>
            </a:extLst>
          </p:cNvPr>
          <p:cNvSpPr txBox="1">
            <a:spLocks/>
          </p:cNvSpPr>
          <p:nvPr/>
        </p:nvSpPr>
        <p:spPr>
          <a:xfrm>
            <a:off x="9534427" y="2497521"/>
            <a:ext cx="18064975" cy="982041"/>
          </a:xfrm>
          <a:prstGeom prst="rect">
            <a:avLst/>
          </a:prstGeom>
        </p:spPr>
        <p:txBody>
          <a:bodyPr>
            <a:norm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rgbClr val="000000"/>
                </a:solidFill>
                <a:effectLst/>
                <a:latin typeface="Lato" panose="020F0502020204030203" pitchFamily="34" charset="0"/>
                <a:ea typeface="+mn-ea"/>
                <a:cs typeface="Lato" panose="020F0502020204030203" pitchFamily="34"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rgbClr val="000000"/>
                </a:solidFill>
                <a:effectLst/>
                <a:latin typeface="Lato" panose="020F0502020204030203" pitchFamily="34" charset="0"/>
                <a:ea typeface="+mn-ea"/>
                <a:cs typeface="Lato" panose="020F0502020204030203" pitchFamily="34"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rgbClr val="000000"/>
                </a:solidFill>
                <a:effectLst/>
                <a:latin typeface="Lato" panose="020F0502020204030203" pitchFamily="34" charset="0"/>
                <a:ea typeface="+mn-ea"/>
                <a:cs typeface="Lato" panose="020F0502020204030203" pitchFamily="34"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rgbClr val="000000"/>
                </a:solidFill>
                <a:effectLst/>
                <a:latin typeface="Lato" panose="020F0502020204030203" pitchFamily="34" charset="0"/>
                <a:ea typeface="+mn-ea"/>
                <a:cs typeface="Lato" panose="020F0502020204030203" pitchFamily="34"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rgbClr val="000000"/>
                </a:solidFill>
                <a:effectLst/>
                <a:latin typeface="Lato" panose="020F0502020204030203" pitchFamily="34" charset="0"/>
                <a:ea typeface="+mn-ea"/>
                <a:cs typeface="Lato" panose="020F0502020204030203" pitchFamily="34"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1" dirty="0">
                <a:solidFill>
                  <a:schemeClr val="accent6">
                    <a:lumMod val="10000"/>
                  </a:schemeClr>
                </a:solidFill>
                <a:latin typeface="Montserrat" pitchFamily="2" charset="77"/>
              </a:rPr>
              <a:t>Governance re: Cybersecurity?</a:t>
            </a:r>
          </a:p>
        </p:txBody>
      </p:sp>
      <p:sp>
        <p:nvSpPr>
          <p:cNvPr id="16" name="TextBox 15">
            <a:extLst>
              <a:ext uri="{FF2B5EF4-FFF2-40B4-BE49-F238E27FC236}">
                <a16:creationId xmlns:a16="http://schemas.microsoft.com/office/drawing/2014/main" id="{CD7358F6-6A80-59ED-BDB7-53004BF27FBA}"/>
              </a:ext>
            </a:extLst>
          </p:cNvPr>
          <p:cNvSpPr txBox="1"/>
          <p:nvPr/>
        </p:nvSpPr>
        <p:spPr>
          <a:xfrm>
            <a:off x="6821944" y="3486472"/>
            <a:ext cx="18754864" cy="769441"/>
          </a:xfrm>
          <a:prstGeom prst="rect">
            <a:avLst/>
          </a:prstGeom>
          <a:noFill/>
        </p:spPr>
        <p:txBody>
          <a:bodyPr wrap="square" rtlCol="0">
            <a:spAutoFit/>
          </a:bodyPr>
          <a:lstStyle/>
          <a:p>
            <a:pPr algn="ctr"/>
            <a:r>
              <a:rPr lang="en-US" sz="4400" dirty="0">
                <a:solidFill>
                  <a:srgbClr val="000000"/>
                </a:solidFill>
                <a:latin typeface="Lato" panose="020F0502020204030203" pitchFamily="34" charset="0"/>
              </a:rPr>
              <a:t>Cybersecurity is a business issue, not just an IT issue! </a:t>
            </a:r>
          </a:p>
        </p:txBody>
      </p:sp>
      <p:pic>
        <p:nvPicPr>
          <p:cNvPr id="17" name="Picture 16">
            <a:extLst>
              <a:ext uri="{FF2B5EF4-FFF2-40B4-BE49-F238E27FC236}">
                <a16:creationId xmlns:a16="http://schemas.microsoft.com/office/drawing/2014/main" id="{90FFC4F1-A8A4-FA1B-BEEC-1D3C713ADD5E}"/>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677043" y="5477729"/>
            <a:ext cx="8841683" cy="6604992"/>
          </a:xfrm>
          <a:prstGeom prst="rect">
            <a:avLst/>
          </a:prstGeom>
        </p:spPr>
      </p:pic>
      <p:sp>
        <p:nvSpPr>
          <p:cNvPr id="18" name="Rectangle 17">
            <a:extLst>
              <a:ext uri="{FF2B5EF4-FFF2-40B4-BE49-F238E27FC236}">
                <a16:creationId xmlns:a16="http://schemas.microsoft.com/office/drawing/2014/main" id="{CDBE697D-289A-136E-846E-318FCCBC17FA}"/>
              </a:ext>
            </a:extLst>
          </p:cNvPr>
          <p:cNvSpPr/>
          <p:nvPr/>
        </p:nvSpPr>
        <p:spPr>
          <a:xfrm>
            <a:off x="10870070" y="1616947"/>
            <a:ext cx="2631233" cy="3732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270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B0CFB8-68CD-4A7D-BE50-86D059CBA34D}"/>
              </a:ext>
            </a:extLst>
          </p:cNvPr>
          <p:cNvSpPr>
            <a:spLocks noGrp="1"/>
          </p:cNvSpPr>
          <p:nvPr>
            <p:ph type="body" sz="quarter" idx="10"/>
          </p:nvPr>
        </p:nvSpPr>
        <p:spPr/>
        <p:txBody>
          <a:bodyPr>
            <a:normAutofit/>
          </a:bodyPr>
          <a:lstStyle/>
          <a:p>
            <a:r>
              <a:rPr lang="en-US" b="1">
                <a:solidFill>
                  <a:schemeClr val="accent6">
                    <a:lumMod val="10000"/>
                  </a:schemeClr>
                </a:solidFill>
                <a:latin typeface="Montserrat" pitchFamily="2" charset="77"/>
              </a:rPr>
              <a:t>Threat Vectors – How the Bad Guys Get In</a:t>
            </a:r>
          </a:p>
        </p:txBody>
      </p:sp>
      <p:pic>
        <p:nvPicPr>
          <p:cNvPr id="4" name="Picture 3">
            <a:extLst>
              <a:ext uri="{FF2B5EF4-FFF2-40B4-BE49-F238E27FC236}">
                <a16:creationId xmlns:a16="http://schemas.microsoft.com/office/drawing/2014/main" id="{D170F22C-00C5-4438-8E9C-7D96AF1F424D}"/>
              </a:ext>
            </a:extLst>
          </p:cNvPr>
          <p:cNvPicPr>
            <a:picLocks noChangeAspect="1"/>
          </p:cNvPicPr>
          <p:nvPr/>
        </p:nvPicPr>
        <p:blipFill>
          <a:blip r:embed="rId3"/>
          <a:stretch>
            <a:fillRect/>
          </a:stretch>
        </p:blipFill>
        <p:spPr>
          <a:xfrm>
            <a:off x="2316026" y="3270343"/>
            <a:ext cx="19745597" cy="7175313"/>
          </a:xfrm>
          <a:prstGeom prst="rect">
            <a:avLst/>
          </a:prstGeom>
        </p:spPr>
      </p:pic>
      <p:sp>
        <p:nvSpPr>
          <p:cNvPr id="5" name="Rectangle 4">
            <a:extLst>
              <a:ext uri="{FF2B5EF4-FFF2-40B4-BE49-F238E27FC236}">
                <a16:creationId xmlns:a16="http://schemas.microsoft.com/office/drawing/2014/main" id="{9D48BC17-7184-4C9D-8A85-373F969C346B}"/>
              </a:ext>
            </a:extLst>
          </p:cNvPr>
          <p:cNvSpPr/>
          <p:nvPr/>
        </p:nvSpPr>
        <p:spPr>
          <a:xfrm>
            <a:off x="10870070" y="1616947"/>
            <a:ext cx="2631233" cy="3732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32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B0CFB8-68CD-4A7D-BE50-86D059CBA34D}"/>
              </a:ext>
            </a:extLst>
          </p:cNvPr>
          <p:cNvSpPr>
            <a:spLocks noGrp="1"/>
          </p:cNvSpPr>
          <p:nvPr>
            <p:ph type="body" sz="quarter" idx="10"/>
          </p:nvPr>
        </p:nvSpPr>
        <p:spPr/>
        <p:txBody>
          <a:bodyPr>
            <a:normAutofit/>
          </a:bodyPr>
          <a:lstStyle/>
          <a:p>
            <a:r>
              <a:rPr lang="en-US" b="1">
                <a:solidFill>
                  <a:schemeClr val="accent6">
                    <a:lumMod val="10000"/>
                  </a:schemeClr>
                </a:solidFill>
                <a:latin typeface="Montserrat" pitchFamily="2" charset="77"/>
              </a:rPr>
              <a:t>Threat Vectors – How the Bad Guys Get In</a:t>
            </a:r>
          </a:p>
        </p:txBody>
      </p:sp>
      <p:pic>
        <p:nvPicPr>
          <p:cNvPr id="4" name="Picture 3">
            <a:extLst>
              <a:ext uri="{FF2B5EF4-FFF2-40B4-BE49-F238E27FC236}">
                <a16:creationId xmlns:a16="http://schemas.microsoft.com/office/drawing/2014/main" id="{D170F22C-00C5-4438-8E9C-7D96AF1F424D}"/>
              </a:ext>
            </a:extLst>
          </p:cNvPr>
          <p:cNvPicPr>
            <a:picLocks noChangeAspect="1"/>
          </p:cNvPicPr>
          <p:nvPr/>
        </p:nvPicPr>
        <p:blipFill>
          <a:blip r:embed="rId3"/>
          <a:stretch>
            <a:fillRect/>
          </a:stretch>
        </p:blipFill>
        <p:spPr>
          <a:xfrm>
            <a:off x="2316026" y="3270343"/>
            <a:ext cx="19745597" cy="7175313"/>
          </a:xfrm>
          <a:prstGeom prst="rect">
            <a:avLst/>
          </a:prstGeom>
        </p:spPr>
      </p:pic>
      <p:sp>
        <p:nvSpPr>
          <p:cNvPr id="5" name="Rectangle 4">
            <a:extLst>
              <a:ext uri="{FF2B5EF4-FFF2-40B4-BE49-F238E27FC236}">
                <a16:creationId xmlns:a16="http://schemas.microsoft.com/office/drawing/2014/main" id="{9D48BC17-7184-4C9D-8A85-373F969C346B}"/>
              </a:ext>
            </a:extLst>
          </p:cNvPr>
          <p:cNvSpPr/>
          <p:nvPr/>
        </p:nvSpPr>
        <p:spPr>
          <a:xfrm>
            <a:off x="10870070" y="1616947"/>
            <a:ext cx="2631233" cy="3732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FA2943-A50F-2694-F690-94B8D4CF42EC}"/>
              </a:ext>
            </a:extLst>
          </p:cNvPr>
          <p:cNvSpPr/>
          <p:nvPr/>
        </p:nvSpPr>
        <p:spPr>
          <a:xfrm>
            <a:off x="2316026" y="3270343"/>
            <a:ext cx="19995334" cy="2513237"/>
          </a:xfrm>
          <a:prstGeom prst="rect">
            <a:avLst/>
          </a:prstGeom>
          <a:solidFill>
            <a:srgbClr val="DDD800">
              <a:alpha val="21961"/>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4E49A0-0DFC-5682-E488-906B2275F398}"/>
              </a:ext>
            </a:extLst>
          </p:cNvPr>
          <p:cNvSpPr/>
          <p:nvPr/>
        </p:nvSpPr>
        <p:spPr>
          <a:xfrm>
            <a:off x="8915400" y="8001000"/>
            <a:ext cx="6652260" cy="2513237"/>
          </a:xfrm>
          <a:prstGeom prst="rect">
            <a:avLst/>
          </a:prstGeom>
          <a:solidFill>
            <a:srgbClr val="B8D701">
              <a:alpha val="1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960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AAD23-0202-26C6-37D1-A0C2C8E00B43}"/>
              </a:ext>
            </a:extLst>
          </p:cNvPr>
          <p:cNvSpPr txBox="1"/>
          <p:nvPr/>
        </p:nvSpPr>
        <p:spPr>
          <a:xfrm>
            <a:off x="9534427" y="2273358"/>
            <a:ext cx="1131873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i="1" dirty="0">
                <a:latin typeface="Lato" panose="020F0502020204030203" pitchFamily="34" charset="0"/>
                <a:ea typeface="Arial" charset="0"/>
                <a:cs typeface="Arial" charset="0"/>
              </a:rPr>
              <a:t> PEOPLE - CULTURE!!!!!</a:t>
            </a:r>
            <a:br>
              <a:rPr lang="en-US" i="1" dirty="0">
                <a:latin typeface="Lato" panose="020F0502020204030203" pitchFamily="34" charset="0"/>
                <a:ea typeface="Arial" charset="0"/>
                <a:cs typeface="Arial" charset="0"/>
              </a:rPr>
            </a:br>
            <a:br>
              <a:rPr lang="en-US" i="1" dirty="0">
                <a:latin typeface="Lato" panose="020F0502020204030203" pitchFamily="34" charset="0"/>
                <a:ea typeface="Arial" charset="0"/>
                <a:cs typeface="Arial" charset="0"/>
              </a:rPr>
            </a:br>
            <a:r>
              <a:rPr lang="en-US" i="1" dirty="0">
                <a:latin typeface="Lato" panose="020F0502020204030203" pitchFamily="34" charset="0"/>
                <a:ea typeface="Arial" charset="0"/>
                <a:cs typeface="Arial" charset="0"/>
              </a:rPr>
              <a:t>- MAKE IT KNOWN – </a:t>
            </a:r>
            <a:r>
              <a:rPr lang="en-US" b="1" i="1" dirty="0">
                <a:latin typeface="Lato" panose="020F0502020204030203" pitchFamily="34" charset="0"/>
                <a:ea typeface="Arial" charset="0"/>
                <a:cs typeface="Arial" charset="0"/>
              </a:rPr>
              <a:t>Security is not convenient!</a:t>
            </a:r>
            <a:endParaRPr lang="en-US" b="1" i="1" dirty="0">
              <a:latin typeface="Lato" panose="020F0502020204030203" pitchFamily="34" charset="0"/>
            </a:endParaRPr>
          </a:p>
        </p:txBody>
      </p:sp>
      <p:sp>
        <p:nvSpPr>
          <p:cNvPr id="4" name="TextBox 3">
            <a:extLst>
              <a:ext uri="{FF2B5EF4-FFF2-40B4-BE49-F238E27FC236}">
                <a16:creationId xmlns:a16="http://schemas.microsoft.com/office/drawing/2014/main" id="{5951AF17-1234-9D12-D170-03AF1D0BC21E}"/>
              </a:ext>
            </a:extLst>
          </p:cNvPr>
          <p:cNvSpPr txBox="1"/>
          <p:nvPr/>
        </p:nvSpPr>
        <p:spPr>
          <a:xfrm>
            <a:off x="9534427" y="890173"/>
            <a:ext cx="9481940" cy="830997"/>
          </a:xfrm>
          <a:prstGeom prst="rect">
            <a:avLst/>
          </a:prstGeom>
          <a:noFill/>
        </p:spPr>
        <p:txBody>
          <a:bodyPr wrap="square">
            <a:spAutoFit/>
          </a:bodyPr>
          <a:lstStyle/>
          <a:p>
            <a:r>
              <a:rPr lang="en-US" sz="4800" b="1" dirty="0">
                <a:latin typeface="Montserrat" panose="00000500000000000000" pitchFamily="2" charset="0"/>
              </a:rPr>
              <a:t>Governance-People</a:t>
            </a:r>
          </a:p>
        </p:txBody>
      </p:sp>
      <p:sp>
        <p:nvSpPr>
          <p:cNvPr id="3" name="TextBox 2">
            <a:extLst>
              <a:ext uri="{FF2B5EF4-FFF2-40B4-BE49-F238E27FC236}">
                <a16:creationId xmlns:a16="http://schemas.microsoft.com/office/drawing/2014/main" id="{62FA40C4-AAEC-3EB2-D997-1CFFECCC94FE}"/>
              </a:ext>
            </a:extLst>
          </p:cNvPr>
          <p:cNvSpPr txBox="1"/>
          <p:nvPr/>
        </p:nvSpPr>
        <p:spPr>
          <a:xfrm>
            <a:off x="9534427" y="5283258"/>
            <a:ext cx="113187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Light" panose="020F0302020204030203" pitchFamily="34" charset="77"/>
                <a:ea typeface="Arial" charset="0"/>
                <a:cs typeface="Arial" charset="0"/>
              </a:rPr>
              <a:t> </a:t>
            </a:r>
            <a:r>
              <a:rPr lang="en-US" dirty="0">
                <a:latin typeface="Lato "/>
                <a:ea typeface="Arial" charset="0"/>
                <a:cs typeface="Arial" charset="0"/>
              </a:rPr>
              <a:t>Feed someone a fish or teach someone to fish-hold accountable?</a:t>
            </a:r>
            <a:endParaRPr lang="en-US" dirty="0">
              <a:latin typeface="Lato "/>
            </a:endParaRPr>
          </a:p>
        </p:txBody>
      </p:sp>
      <p:sp>
        <p:nvSpPr>
          <p:cNvPr id="5" name="TextBox 4">
            <a:extLst>
              <a:ext uri="{FF2B5EF4-FFF2-40B4-BE49-F238E27FC236}">
                <a16:creationId xmlns:a16="http://schemas.microsoft.com/office/drawing/2014/main" id="{BB817B27-F0EE-C65B-CEE5-14FED7266613}"/>
              </a:ext>
            </a:extLst>
          </p:cNvPr>
          <p:cNvSpPr txBox="1"/>
          <p:nvPr/>
        </p:nvSpPr>
        <p:spPr>
          <a:xfrm>
            <a:off x="9534427" y="7195878"/>
            <a:ext cx="1131873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Light" panose="020F0302020204030203" pitchFamily="34" charset="77"/>
                <a:ea typeface="Arial" charset="0"/>
                <a:cs typeface="Arial" charset="0"/>
              </a:rPr>
              <a:t> </a:t>
            </a:r>
            <a:r>
              <a:rPr lang="en-US" b="1" dirty="0">
                <a:latin typeface="Lato" panose="020F0502020204030203" pitchFamily="34" charset="0"/>
                <a:ea typeface="Arial" charset="0"/>
                <a:cs typeface="Arial" charset="0"/>
              </a:rPr>
              <a:t>Educate/Train/Equip/Built in</a:t>
            </a:r>
            <a:r>
              <a:rPr lang="en-US" dirty="0">
                <a:latin typeface="Lato" panose="020F0502020204030203" pitchFamily="34" charset="0"/>
                <a:ea typeface="Arial" charset="0"/>
                <a:cs typeface="Arial" charset="0"/>
              </a:rPr>
              <a:t> Protection &amp; Risk Mitigation</a:t>
            </a:r>
            <a:br>
              <a:rPr lang="en-US" dirty="0">
                <a:latin typeface="Lato" panose="020F0502020204030203" pitchFamily="34" charset="0"/>
                <a:ea typeface="Arial" charset="0"/>
                <a:cs typeface="Arial" charset="0"/>
              </a:rPr>
            </a:br>
            <a:br>
              <a:rPr lang="en-US" dirty="0">
                <a:latin typeface="Lato" panose="020F0502020204030203" pitchFamily="34" charset="0"/>
                <a:ea typeface="Arial" charset="0"/>
                <a:cs typeface="Arial" charset="0"/>
              </a:rPr>
            </a:br>
            <a:r>
              <a:rPr lang="en-US" dirty="0">
                <a:latin typeface="Lato" panose="020F0502020204030203" pitchFamily="34" charset="0"/>
                <a:ea typeface="Arial" charset="0"/>
                <a:cs typeface="Arial" charset="0"/>
              </a:rPr>
              <a:t>- Ask…what makes you think it is reasonable to have this behavior at work…with work computers? Would you do this at home? With your own devices? With your own PII?</a:t>
            </a:r>
          </a:p>
        </p:txBody>
      </p:sp>
      <p:pic>
        <p:nvPicPr>
          <p:cNvPr id="14" name="Picture 13">
            <a:extLst>
              <a:ext uri="{FF2B5EF4-FFF2-40B4-BE49-F238E27FC236}">
                <a16:creationId xmlns:a16="http://schemas.microsoft.com/office/drawing/2014/main" id="{D710B421-1CBE-760C-2393-4B78741BDB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8711466" cy="12344400"/>
          </a:xfrm>
          <a:prstGeom prst="rect">
            <a:avLst/>
          </a:prstGeom>
        </p:spPr>
      </p:pic>
    </p:spTree>
    <p:extLst>
      <p:ext uri="{BB962C8B-B14F-4D97-AF65-F5344CB8AC3E}">
        <p14:creationId xmlns:p14="http://schemas.microsoft.com/office/powerpoint/2010/main" val="195534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5" name="Straight Connector 54"/>
          <p:cNvCxnSpPr>
            <a:cxnSpLocks/>
            <a:stCxn id="23" idx="5"/>
            <a:endCxn id="38" idx="1"/>
          </p:cNvCxnSpPr>
          <p:nvPr/>
        </p:nvCxnSpPr>
        <p:spPr>
          <a:xfrm>
            <a:off x="4335216" y="5421527"/>
            <a:ext cx="1503632" cy="2652489"/>
          </a:xfrm>
          <a:prstGeom prst="line">
            <a:avLst/>
          </a:prstGeom>
          <a:ln w="19050" cmpd="sng">
            <a:solidFill>
              <a:srgbClr val="B2B2B2"/>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cxnSpLocks/>
            <a:stCxn id="41" idx="3"/>
            <a:endCxn id="38" idx="7"/>
          </p:cNvCxnSpPr>
          <p:nvPr/>
        </p:nvCxnSpPr>
        <p:spPr>
          <a:xfrm flipH="1">
            <a:off x="7520313" y="5634306"/>
            <a:ext cx="1694737" cy="2439710"/>
          </a:xfrm>
          <a:prstGeom prst="line">
            <a:avLst/>
          </a:prstGeom>
          <a:ln w="19050" cmpd="sng">
            <a:solidFill>
              <a:srgbClr val="B2B2B2"/>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cxnSpLocks/>
            <a:stCxn id="41" idx="5"/>
            <a:endCxn id="44" idx="1"/>
          </p:cNvCxnSpPr>
          <p:nvPr/>
        </p:nvCxnSpPr>
        <p:spPr>
          <a:xfrm>
            <a:off x="10896515" y="5634306"/>
            <a:ext cx="2550761" cy="2501693"/>
          </a:xfrm>
          <a:prstGeom prst="line">
            <a:avLst/>
          </a:prstGeom>
          <a:ln w="19050" cmpd="sng">
            <a:solidFill>
              <a:srgbClr val="B2B2B2"/>
            </a:solidFill>
          </a:ln>
          <a:effectLst/>
        </p:spPr>
        <p:style>
          <a:lnRef idx="2">
            <a:schemeClr val="accent1"/>
          </a:lnRef>
          <a:fillRef idx="0">
            <a:schemeClr val="accent1"/>
          </a:fillRef>
          <a:effectRef idx="1">
            <a:schemeClr val="accent1"/>
          </a:effectRef>
          <a:fontRef idx="minor">
            <a:schemeClr val="tx1"/>
          </a:fontRef>
        </p:style>
      </p:cxnSp>
      <p:sp>
        <p:nvSpPr>
          <p:cNvPr id="23" name="Oval 94"/>
          <p:cNvSpPr>
            <a:spLocks noChangeArrowheads="1"/>
          </p:cNvSpPr>
          <p:nvPr/>
        </p:nvSpPr>
        <p:spPr bwMode="auto">
          <a:xfrm>
            <a:off x="2305508" y="3391291"/>
            <a:ext cx="2377951" cy="2378570"/>
          </a:xfrm>
          <a:prstGeom prst="ellipse">
            <a:avLst/>
          </a:prstGeom>
          <a:solidFill>
            <a:srgbClr val="0E35CB"/>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64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Oval 94"/>
          <p:cNvSpPr>
            <a:spLocks noChangeArrowheads="1"/>
          </p:cNvSpPr>
          <p:nvPr/>
        </p:nvSpPr>
        <p:spPr bwMode="auto">
          <a:xfrm>
            <a:off x="5490605" y="7725682"/>
            <a:ext cx="2377951" cy="237857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a:solidFill>
                <a:srgbClr val="FFFFFF"/>
              </a:solidFill>
              <a:latin typeface="Century Gothic" panose="020F0302020204030204"/>
            </a:endParaRPr>
          </a:p>
        </p:txBody>
      </p:sp>
      <p:sp>
        <p:nvSpPr>
          <p:cNvPr id="41" name="Oval 94"/>
          <p:cNvSpPr>
            <a:spLocks noChangeArrowheads="1"/>
          </p:cNvSpPr>
          <p:nvPr/>
        </p:nvSpPr>
        <p:spPr bwMode="auto">
          <a:xfrm>
            <a:off x="8866807" y="3604070"/>
            <a:ext cx="2377951" cy="237857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a:solidFill>
                <a:srgbClr val="FFFFFF"/>
              </a:solidFill>
              <a:latin typeface="Century Gothic" panose="020F0302020204030204"/>
            </a:endParaRPr>
          </a:p>
        </p:txBody>
      </p:sp>
      <p:sp>
        <p:nvSpPr>
          <p:cNvPr id="44" name="Oval 94"/>
          <p:cNvSpPr>
            <a:spLocks noChangeArrowheads="1"/>
          </p:cNvSpPr>
          <p:nvPr/>
        </p:nvSpPr>
        <p:spPr bwMode="auto">
          <a:xfrm>
            <a:off x="13099033" y="7787665"/>
            <a:ext cx="2377951" cy="2378570"/>
          </a:xfrm>
          <a:prstGeom prst="ellipse">
            <a:avLst/>
          </a:prstGeom>
          <a:solidFill>
            <a:srgbClr val="0E35CB"/>
          </a:solidFill>
          <a:ln w="9525">
            <a:noFill/>
            <a:round/>
            <a:headEnd/>
            <a:tailEnd/>
          </a:ln>
        </p:spPr>
        <p:txBody>
          <a:bodyPr vert="horz" wrap="square" lIns="121920" tIns="60960" rIns="121920" bIns="60960" numCol="1" anchor="t" anchorCtr="0" compatLnSpc="1">
            <a:prstTxWarp prst="textNoShape">
              <a:avLst/>
            </a:prstTxWarp>
          </a:bodyPr>
          <a:lstStyle/>
          <a:p>
            <a:endParaRPr lang="en-US" sz="6400">
              <a:solidFill>
                <a:srgbClr val="FFFFFF"/>
              </a:solidFill>
              <a:latin typeface="Century Gothic" panose="020F0302020204030204"/>
            </a:endParaRPr>
          </a:p>
        </p:txBody>
      </p:sp>
      <p:sp>
        <p:nvSpPr>
          <p:cNvPr id="31" name="Oval 12"/>
          <p:cNvSpPr>
            <a:spLocks noChangeArrowheads="1"/>
          </p:cNvSpPr>
          <p:nvPr/>
        </p:nvSpPr>
        <p:spPr bwMode="auto">
          <a:xfrm>
            <a:off x="20234520" y="7753431"/>
            <a:ext cx="2377951" cy="2378570"/>
          </a:xfrm>
          <a:prstGeom prst="ellipse">
            <a:avLst/>
          </a:prstGeom>
          <a:solidFill>
            <a:srgbClr val="0E35CB"/>
          </a:solidFill>
          <a:ln w="9525">
            <a:noFill/>
            <a:round/>
            <a:headEnd/>
            <a:tailEnd/>
          </a:ln>
        </p:spPr>
        <p:txBody>
          <a:bodyPr vert="horz" wrap="square" lIns="121920" tIns="60960" rIns="121920" bIns="60960" numCol="1" anchor="t" anchorCtr="0" compatLnSpc="1">
            <a:prstTxWarp prst="textNoShape">
              <a:avLst/>
            </a:prstTxWarp>
          </a:bodyPr>
          <a:lstStyle/>
          <a:p>
            <a:endParaRPr lang="en-US" sz="6400">
              <a:solidFill>
                <a:srgbClr val="FFFFFF"/>
              </a:solidFill>
              <a:latin typeface="Century Gothic" panose="020F0302020204030204"/>
            </a:endParaRPr>
          </a:p>
        </p:txBody>
      </p:sp>
      <p:sp>
        <p:nvSpPr>
          <p:cNvPr id="47" name="Oval 94"/>
          <p:cNvSpPr>
            <a:spLocks noChangeArrowheads="1"/>
          </p:cNvSpPr>
          <p:nvPr/>
        </p:nvSpPr>
        <p:spPr bwMode="auto">
          <a:xfrm>
            <a:off x="16286699" y="3661982"/>
            <a:ext cx="2377951" cy="237857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82843" tIns="91422" rIns="182843" bIns="91422" rtlCol="0" anchor="ctr"/>
          <a:lstStyle/>
          <a:p>
            <a:pPr algn="ctr"/>
            <a:endParaRPr lang="en-US" sz="6400">
              <a:solidFill>
                <a:srgbClr val="FFFFFF"/>
              </a:solidFill>
              <a:latin typeface="Century Gothic" panose="020F0302020204030204"/>
            </a:endParaRPr>
          </a:p>
        </p:txBody>
      </p:sp>
      <p:cxnSp>
        <p:nvCxnSpPr>
          <p:cNvPr id="63" name="Straight Connector 62"/>
          <p:cNvCxnSpPr>
            <a:stCxn id="44" idx="7"/>
            <a:endCxn id="47" idx="3"/>
          </p:cNvCxnSpPr>
          <p:nvPr/>
        </p:nvCxnSpPr>
        <p:spPr>
          <a:xfrm flipV="1">
            <a:off x="15128741" y="5692218"/>
            <a:ext cx="1506201" cy="2443781"/>
          </a:xfrm>
          <a:prstGeom prst="line">
            <a:avLst/>
          </a:prstGeom>
          <a:ln w="19050" cmpd="sng">
            <a:solidFill>
              <a:srgbClr val="B2B2B2"/>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cxnSpLocks/>
            <a:endCxn id="31" idx="1"/>
          </p:cNvCxnSpPr>
          <p:nvPr/>
        </p:nvCxnSpPr>
        <p:spPr>
          <a:xfrm>
            <a:off x="18391517" y="5634306"/>
            <a:ext cx="2191246" cy="2467459"/>
          </a:xfrm>
          <a:prstGeom prst="line">
            <a:avLst/>
          </a:prstGeom>
          <a:ln w="19050" cmpd="sng">
            <a:solidFill>
              <a:srgbClr val="B2B2B2"/>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1768808" y="6035560"/>
            <a:ext cx="3205176" cy="1718639"/>
          </a:xfrm>
          <a:prstGeom prst="rect">
            <a:avLst/>
          </a:prstGeom>
        </p:spPr>
        <p:txBody>
          <a:bodyPr wrap="square" lIns="182843" tIns="91422" rIns="182843" bIns="91422">
            <a:spAutoFit/>
          </a:bodyPr>
          <a:lstStyle/>
          <a:p>
            <a:pPr lvl="0" algn="ctr">
              <a:lnSpc>
                <a:spcPct val="89000"/>
              </a:lnSpc>
            </a:pPr>
            <a:r>
              <a:rPr lang="en-US" sz="2800" dirty="0">
                <a:solidFill>
                  <a:srgbClr val="000000"/>
                </a:solidFill>
                <a:latin typeface="Lato "/>
                <a:ea typeface="Arial" charset="0"/>
                <a:cs typeface="Arial" charset="0"/>
              </a:rPr>
              <a:t>Negligent insiders are a leading cause of data breaches</a:t>
            </a:r>
          </a:p>
        </p:txBody>
      </p:sp>
      <p:sp>
        <p:nvSpPr>
          <p:cNvPr id="50" name="Rectangle 49"/>
          <p:cNvSpPr/>
          <p:nvPr/>
        </p:nvSpPr>
        <p:spPr>
          <a:xfrm>
            <a:off x="5076992" y="10308061"/>
            <a:ext cx="3205176" cy="1718639"/>
          </a:xfrm>
          <a:prstGeom prst="rect">
            <a:avLst/>
          </a:prstGeom>
        </p:spPr>
        <p:txBody>
          <a:bodyPr wrap="square" lIns="182843" tIns="91422" rIns="182843" bIns="91422">
            <a:spAutoFit/>
          </a:bodyPr>
          <a:lstStyle/>
          <a:p>
            <a:pPr lvl="0" algn="ctr">
              <a:lnSpc>
                <a:spcPct val="89000"/>
              </a:lnSpc>
            </a:pPr>
            <a:r>
              <a:rPr lang="en-US" sz="2800" dirty="0">
                <a:solidFill>
                  <a:srgbClr val="000000"/>
                </a:solidFill>
                <a:latin typeface="Lato "/>
                <a:ea typeface="Arial" charset="0"/>
                <a:cs typeface="Arial" charset="0"/>
              </a:rPr>
              <a:t>Clicking on links </a:t>
            </a:r>
          </a:p>
          <a:p>
            <a:pPr lvl="0" algn="ctr">
              <a:lnSpc>
                <a:spcPct val="89000"/>
              </a:lnSpc>
            </a:pPr>
            <a:r>
              <a:rPr lang="en-US" sz="2800" dirty="0">
                <a:solidFill>
                  <a:srgbClr val="000000"/>
                </a:solidFill>
                <a:latin typeface="Lato "/>
                <a:ea typeface="Arial" charset="0"/>
                <a:cs typeface="Arial" charset="0"/>
              </a:rPr>
              <a:t>or malicious attachments </a:t>
            </a:r>
          </a:p>
          <a:p>
            <a:pPr lvl="0" algn="ctr">
              <a:lnSpc>
                <a:spcPct val="89000"/>
              </a:lnSpc>
            </a:pPr>
            <a:r>
              <a:rPr lang="en-US" sz="2800" dirty="0">
                <a:solidFill>
                  <a:srgbClr val="000000"/>
                </a:solidFill>
                <a:latin typeface="Lato "/>
                <a:ea typeface="Arial" charset="0"/>
                <a:cs typeface="Arial" charset="0"/>
              </a:rPr>
              <a:t>in e-mails </a:t>
            </a:r>
          </a:p>
        </p:txBody>
      </p:sp>
      <p:sp>
        <p:nvSpPr>
          <p:cNvPr id="56" name="Rectangle 55"/>
          <p:cNvSpPr/>
          <p:nvPr/>
        </p:nvSpPr>
        <p:spPr>
          <a:xfrm>
            <a:off x="8321140" y="2149086"/>
            <a:ext cx="3383356" cy="1335137"/>
          </a:xfrm>
          <a:prstGeom prst="rect">
            <a:avLst/>
          </a:prstGeom>
        </p:spPr>
        <p:txBody>
          <a:bodyPr wrap="square" lIns="182843" tIns="91422" rIns="182843" bIns="91422">
            <a:spAutoFit/>
          </a:bodyPr>
          <a:lstStyle/>
          <a:p>
            <a:pPr lvl="0" algn="ctr">
              <a:lnSpc>
                <a:spcPct val="89000"/>
              </a:lnSpc>
            </a:pPr>
            <a:r>
              <a:rPr lang="en-US" sz="2800" dirty="0">
                <a:solidFill>
                  <a:srgbClr val="000000"/>
                </a:solidFill>
                <a:latin typeface="Lato "/>
                <a:ea typeface="Arial" charset="0"/>
                <a:cs typeface="Arial" charset="0"/>
              </a:rPr>
              <a:t>Sending work </a:t>
            </a:r>
          </a:p>
          <a:p>
            <a:pPr lvl="0" algn="ctr">
              <a:lnSpc>
                <a:spcPct val="89000"/>
              </a:lnSpc>
            </a:pPr>
            <a:r>
              <a:rPr lang="en-US" sz="2800" dirty="0">
                <a:solidFill>
                  <a:srgbClr val="000000"/>
                </a:solidFill>
                <a:latin typeface="Lato "/>
                <a:ea typeface="Arial" charset="0"/>
                <a:cs typeface="Arial" charset="0"/>
              </a:rPr>
              <a:t>e-mail to personal accounts</a:t>
            </a:r>
          </a:p>
        </p:txBody>
      </p:sp>
      <p:sp>
        <p:nvSpPr>
          <p:cNvPr id="59" name="Rectangle 58"/>
          <p:cNvSpPr/>
          <p:nvPr/>
        </p:nvSpPr>
        <p:spPr>
          <a:xfrm>
            <a:off x="12570829" y="6659116"/>
            <a:ext cx="3205176" cy="951634"/>
          </a:xfrm>
          <a:prstGeom prst="rect">
            <a:avLst/>
          </a:prstGeom>
        </p:spPr>
        <p:txBody>
          <a:bodyPr wrap="square" lIns="182843" tIns="91422" rIns="182843" bIns="91422">
            <a:spAutoFit/>
          </a:bodyPr>
          <a:lstStyle/>
          <a:p>
            <a:pPr lvl="0" algn="ctr">
              <a:lnSpc>
                <a:spcPct val="89000"/>
              </a:lnSpc>
            </a:pPr>
            <a:r>
              <a:rPr lang="en-US" sz="2800" dirty="0">
                <a:solidFill>
                  <a:srgbClr val="000000"/>
                </a:solidFill>
                <a:latin typeface="Lato "/>
                <a:ea typeface="Arial" charset="0"/>
                <a:cs typeface="Arial" charset="0"/>
              </a:rPr>
              <a:t>Using data on insecure lines</a:t>
            </a:r>
          </a:p>
        </p:txBody>
      </p:sp>
      <p:sp>
        <p:nvSpPr>
          <p:cNvPr id="62" name="Rectangle 61"/>
          <p:cNvSpPr/>
          <p:nvPr/>
        </p:nvSpPr>
        <p:spPr>
          <a:xfrm>
            <a:off x="15985443" y="2451285"/>
            <a:ext cx="3205176" cy="951634"/>
          </a:xfrm>
          <a:prstGeom prst="rect">
            <a:avLst/>
          </a:prstGeom>
        </p:spPr>
        <p:txBody>
          <a:bodyPr wrap="square" lIns="182843" tIns="91422" rIns="182843" bIns="91422">
            <a:spAutoFit/>
          </a:bodyPr>
          <a:lstStyle/>
          <a:p>
            <a:pPr lvl="0" algn="ctr">
              <a:lnSpc>
                <a:spcPct val="89000"/>
              </a:lnSpc>
            </a:pPr>
            <a:r>
              <a:rPr lang="en-US" sz="2800" dirty="0">
                <a:solidFill>
                  <a:srgbClr val="000000"/>
                </a:solidFill>
                <a:latin typeface="Lato "/>
                <a:ea typeface="Arial" charset="0"/>
                <a:cs typeface="Arial" charset="0"/>
              </a:rPr>
              <a:t>Not following corporate policies</a:t>
            </a:r>
          </a:p>
        </p:txBody>
      </p:sp>
      <p:sp>
        <p:nvSpPr>
          <p:cNvPr id="69" name="TextBox 68"/>
          <p:cNvSpPr txBox="1"/>
          <p:nvPr/>
        </p:nvSpPr>
        <p:spPr>
          <a:xfrm>
            <a:off x="6783470" y="722611"/>
            <a:ext cx="10804561" cy="757130"/>
          </a:xfrm>
          <a:prstGeom prst="rect">
            <a:avLst/>
          </a:prstGeom>
          <a:noFill/>
        </p:spPr>
        <p:txBody>
          <a:bodyPr wrap="none" rtlCol="0">
            <a:spAutoFit/>
          </a:bodyPr>
          <a:lstStyle/>
          <a:p>
            <a:pPr marR="0" lvl="0" indent="0" algn="ctr" fontAlgn="auto">
              <a:lnSpc>
                <a:spcPct val="90000"/>
              </a:lnSpc>
              <a:spcBef>
                <a:spcPts val="2000"/>
              </a:spcBef>
              <a:spcAft>
                <a:spcPts val="0"/>
              </a:spcAft>
              <a:buClrTx/>
              <a:buSzTx/>
              <a:buFontTx/>
              <a:buNone/>
              <a:tabLst/>
              <a:defRPr/>
            </a:pPr>
            <a:r>
              <a:rPr lang="en-US" sz="4800" b="1" dirty="0">
                <a:solidFill>
                  <a:schemeClr val="accent6">
                    <a:lumMod val="10000"/>
                  </a:schemeClr>
                </a:solidFill>
                <a:latin typeface="Montserrat" pitchFamily="2" charset="77"/>
              </a:rPr>
              <a:t>Employees are the Weakest Link</a:t>
            </a:r>
          </a:p>
        </p:txBody>
      </p:sp>
      <p:sp>
        <p:nvSpPr>
          <p:cNvPr id="32" name="Rectangle 31">
            <a:extLst>
              <a:ext uri="{FF2B5EF4-FFF2-40B4-BE49-F238E27FC236}">
                <a16:creationId xmlns:a16="http://schemas.microsoft.com/office/drawing/2014/main" id="{6D108713-C83C-47B7-9925-9BDBFC69F8C7}"/>
              </a:ext>
            </a:extLst>
          </p:cNvPr>
          <p:cNvSpPr/>
          <p:nvPr/>
        </p:nvSpPr>
        <p:spPr>
          <a:xfrm>
            <a:off x="19820907" y="10369652"/>
            <a:ext cx="3205176" cy="951634"/>
          </a:xfrm>
          <a:prstGeom prst="rect">
            <a:avLst/>
          </a:prstGeom>
        </p:spPr>
        <p:txBody>
          <a:bodyPr wrap="square" lIns="182843" tIns="91422" rIns="182843" bIns="91422">
            <a:spAutoFit/>
          </a:bodyPr>
          <a:lstStyle/>
          <a:p>
            <a:pPr lvl="0" algn="ctr">
              <a:lnSpc>
                <a:spcPct val="89000"/>
              </a:lnSpc>
            </a:pPr>
            <a:r>
              <a:rPr lang="en-US" sz="2800" dirty="0">
                <a:solidFill>
                  <a:srgbClr val="000000"/>
                </a:solidFill>
                <a:latin typeface="Lato "/>
                <a:ea typeface="Arial" charset="0"/>
                <a:cs typeface="Arial" charset="0"/>
              </a:rPr>
              <a:t>Not securing mobile devices</a:t>
            </a:r>
          </a:p>
        </p:txBody>
      </p:sp>
      <p:sp>
        <p:nvSpPr>
          <p:cNvPr id="33" name="Freeform 161">
            <a:extLst>
              <a:ext uri="{FF2B5EF4-FFF2-40B4-BE49-F238E27FC236}">
                <a16:creationId xmlns:a16="http://schemas.microsoft.com/office/drawing/2014/main" id="{912A0EED-8D43-48D6-B2B0-DC1F94B18888}"/>
              </a:ext>
            </a:extLst>
          </p:cNvPr>
          <p:cNvSpPr>
            <a:spLocks noChangeArrowheads="1"/>
          </p:cNvSpPr>
          <p:nvPr/>
        </p:nvSpPr>
        <p:spPr bwMode="auto">
          <a:xfrm>
            <a:off x="6100054" y="8448409"/>
            <a:ext cx="1159054" cy="909128"/>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bg1"/>
          </a:solidFill>
          <a:ln>
            <a:noFill/>
          </a:ln>
          <a:effectLst/>
          <a:extLst>
            <a:ext uri="{91240B29-F687-4f45-9708-019B960494DF}"/>
            <a:ext uri="{AF507438-7753-43e0-B8FC-AC1667EBCBE1}"/>
          </a:extLst>
        </p:spPr>
        <p:txBody>
          <a:bodyPr wrap="none" lIns="34290" tIns="17145" rIns="34290" bIns="17145" anchor="ct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4" name="Freeform 161">
            <a:extLst>
              <a:ext uri="{FF2B5EF4-FFF2-40B4-BE49-F238E27FC236}">
                <a16:creationId xmlns:a16="http://schemas.microsoft.com/office/drawing/2014/main" id="{3135963A-3C10-4338-ACBF-24F1C6E68D93}"/>
              </a:ext>
            </a:extLst>
          </p:cNvPr>
          <p:cNvSpPr>
            <a:spLocks noChangeArrowheads="1"/>
          </p:cNvSpPr>
          <p:nvPr/>
        </p:nvSpPr>
        <p:spPr bwMode="auto">
          <a:xfrm>
            <a:off x="2859630" y="4093305"/>
            <a:ext cx="1159054" cy="909128"/>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bg1"/>
          </a:solidFill>
          <a:ln>
            <a:noFill/>
          </a:ln>
          <a:effectLst/>
          <a:extLst>
            <a:ext uri="{91240B29-F687-4f45-9708-019B960494DF}"/>
            <a:ext uri="{AF507438-7753-43e0-B8FC-AC1667EBCBE1}"/>
          </a:extLst>
        </p:spPr>
        <p:txBody>
          <a:bodyPr wrap="none" lIns="34290" tIns="17145" rIns="34290" bIns="17145" anchor="ct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5" name="Freeform 161">
            <a:extLst>
              <a:ext uri="{FF2B5EF4-FFF2-40B4-BE49-F238E27FC236}">
                <a16:creationId xmlns:a16="http://schemas.microsoft.com/office/drawing/2014/main" id="{94B74474-04EF-48E6-9881-77BFF4C1FEBC}"/>
              </a:ext>
            </a:extLst>
          </p:cNvPr>
          <p:cNvSpPr>
            <a:spLocks noChangeArrowheads="1"/>
          </p:cNvSpPr>
          <p:nvPr/>
        </p:nvSpPr>
        <p:spPr bwMode="auto">
          <a:xfrm>
            <a:off x="9476255" y="4306973"/>
            <a:ext cx="1159054" cy="909128"/>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bg1"/>
          </a:solidFill>
          <a:ln>
            <a:noFill/>
          </a:ln>
          <a:effectLst/>
          <a:extLst>
            <a:ext uri="{91240B29-F687-4f45-9708-019B960494DF}"/>
            <a:ext uri="{AF507438-7753-43e0-B8FC-AC1667EBCBE1}"/>
          </a:extLst>
        </p:spPr>
        <p:txBody>
          <a:bodyPr wrap="none" lIns="34290" tIns="17145" rIns="34290" bIns="17145" anchor="ct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6" name="Freeform 161">
            <a:extLst>
              <a:ext uri="{FF2B5EF4-FFF2-40B4-BE49-F238E27FC236}">
                <a16:creationId xmlns:a16="http://schemas.microsoft.com/office/drawing/2014/main" id="{2F433F4A-B1E4-4BB6-9622-AD6FE47D6E91}"/>
              </a:ext>
            </a:extLst>
          </p:cNvPr>
          <p:cNvSpPr>
            <a:spLocks noChangeArrowheads="1"/>
          </p:cNvSpPr>
          <p:nvPr/>
        </p:nvSpPr>
        <p:spPr bwMode="auto">
          <a:xfrm>
            <a:off x="13708481" y="8516319"/>
            <a:ext cx="1159054" cy="909128"/>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bg1"/>
          </a:solidFill>
          <a:ln>
            <a:noFill/>
          </a:ln>
          <a:effectLst/>
          <a:extLst>
            <a:ext uri="{91240B29-F687-4f45-9708-019B960494DF}"/>
            <a:ext uri="{AF507438-7753-43e0-B8FC-AC1667EBCBE1}"/>
          </a:extLst>
        </p:spPr>
        <p:txBody>
          <a:bodyPr wrap="none" lIns="34290" tIns="17145" rIns="34290" bIns="17145" anchor="ct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7" name="Freeform 161">
            <a:extLst>
              <a:ext uri="{FF2B5EF4-FFF2-40B4-BE49-F238E27FC236}">
                <a16:creationId xmlns:a16="http://schemas.microsoft.com/office/drawing/2014/main" id="{BEDE2565-C344-45E5-B6D5-9961EAA77474}"/>
              </a:ext>
            </a:extLst>
          </p:cNvPr>
          <p:cNvSpPr>
            <a:spLocks noChangeArrowheads="1"/>
          </p:cNvSpPr>
          <p:nvPr/>
        </p:nvSpPr>
        <p:spPr bwMode="auto">
          <a:xfrm>
            <a:off x="16920382" y="4349860"/>
            <a:ext cx="1159054" cy="909128"/>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bg1"/>
          </a:solidFill>
          <a:ln>
            <a:noFill/>
          </a:ln>
          <a:effectLst/>
          <a:extLst>
            <a:ext uri="{91240B29-F687-4f45-9708-019B960494DF}"/>
            <a:ext uri="{AF507438-7753-43e0-B8FC-AC1667EBCBE1}"/>
          </a:extLst>
        </p:spPr>
        <p:txBody>
          <a:bodyPr wrap="none" lIns="34290" tIns="17145" rIns="34290" bIns="17145" anchor="ct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9" name="Freeform 161">
            <a:extLst>
              <a:ext uri="{FF2B5EF4-FFF2-40B4-BE49-F238E27FC236}">
                <a16:creationId xmlns:a16="http://schemas.microsoft.com/office/drawing/2014/main" id="{8A4B0AD6-375F-47D9-B1F3-02E2B9B82E55}"/>
              </a:ext>
            </a:extLst>
          </p:cNvPr>
          <p:cNvSpPr>
            <a:spLocks noChangeArrowheads="1"/>
          </p:cNvSpPr>
          <p:nvPr/>
        </p:nvSpPr>
        <p:spPr bwMode="auto">
          <a:xfrm>
            <a:off x="20888072" y="8451793"/>
            <a:ext cx="1159054" cy="909128"/>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bg1"/>
          </a:solidFill>
          <a:ln>
            <a:noFill/>
          </a:ln>
          <a:effectLst/>
          <a:extLst>
            <a:ext uri="{91240B29-F687-4f45-9708-019B960494DF}"/>
            <a:ext uri="{AF507438-7753-43e0-B8FC-AC1667EBCBE1}"/>
          </a:extLst>
        </p:spPr>
        <p:txBody>
          <a:bodyPr wrap="none" lIns="34290" tIns="17145" rIns="34290" bIns="17145" anchor="ct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31382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AAD23-0202-26C6-37D1-A0C2C8E00B43}"/>
              </a:ext>
            </a:extLst>
          </p:cNvPr>
          <p:cNvSpPr txBox="1"/>
          <p:nvPr/>
        </p:nvSpPr>
        <p:spPr>
          <a:xfrm>
            <a:off x="9534427" y="2338422"/>
            <a:ext cx="126626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i="1" dirty="0">
                <a:latin typeface="Lato Light" panose="020F0302020204030203" pitchFamily="34" charset="77"/>
                <a:ea typeface="Arial" charset="0"/>
                <a:cs typeface="Arial" charset="0"/>
              </a:rPr>
              <a:t> </a:t>
            </a:r>
            <a:r>
              <a:rPr lang="en-US" dirty="0">
                <a:latin typeface="Lato "/>
                <a:ea typeface="Arial" charset="0"/>
                <a:cs typeface="Arial" charset="0"/>
              </a:rPr>
              <a:t>Security Awareness Training</a:t>
            </a:r>
            <a:br>
              <a:rPr lang="en-US" dirty="0">
                <a:latin typeface="Lato "/>
                <a:ea typeface="Arial" charset="0"/>
                <a:cs typeface="Arial" charset="0"/>
              </a:rPr>
            </a:br>
            <a:endParaRPr lang="en-US" dirty="0">
              <a:latin typeface="Lato "/>
              <a:ea typeface="Arial" charset="0"/>
              <a:cs typeface="Arial" charset="0"/>
            </a:endParaRPr>
          </a:p>
          <a:p>
            <a:pPr lvl="0">
              <a:buFont typeface="Arial" panose="020B0604020202020204" pitchFamily="34" charset="0"/>
              <a:buChar char="•"/>
            </a:pPr>
            <a:r>
              <a:rPr lang="en-US" dirty="0">
                <a:latin typeface="Lato "/>
                <a:ea typeface="Arial" charset="0"/>
                <a:cs typeface="Arial" charset="0"/>
              </a:rPr>
              <a:t> Establish Policies &amp; Procedures (Acceptable use/HR etc.)</a:t>
            </a:r>
          </a:p>
        </p:txBody>
      </p:sp>
      <p:sp>
        <p:nvSpPr>
          <p:cNvPr id="4" name="TextBox 3">
            <a:extLst>
              <a:ext uri="{FF2B5EF4-FFF2-40B4-BE49-F238E27FC236}">
                <a16:creationId xmlns:a16="http://schemas.microsoft.com/office/drawing/2014/main" id="{5951AF17-1234-9D12-D170-03AF1D0BC21E}"/>
              </a:ext>
            </a:extLst>
          </p:cNvPr>
          <p:cNvSpPr txBox="1"/>
          <p:nvPr/>
        </p:nvSpPr>
        <p:spPr>
          <a:xfrm>
            <a:off x="9534427" y="890173"/>
            <a:ext cx="9481940" cy="830997"/>
          </a:xfrm>
          <a:prstGeom prst="rect">
            <a:avLst/>
          </a:prstGeom>
          <a:noFill/>
        </p:spPr>
        <p:txBody>
          <a:bodyPr wrap="square">
            <a:spAutoFit/>
          </a:bodyPr>
          <a:lstStyle/>
          <a:p>
            <a:r>
              <a:rPr lang="en-US" sz="4800" b="1" dirty="0">
                <a:latin typeface="Montserrat" panose="00000500000000000000" pitchFamily="2" charset="0"/>
              </a:rPr>
              <a:t>Governance-People</a:t>
            </a:r>
          </a:p>
        </p:txBody>
      </p:sp>
      <p:sp>
        <p:nvSpPr>
          <p:cNvPr id="7" name="TextBox 6">
            <a:extLst>
              <a:ext uri="{FF2B5EF4-FFF2-40B4-BE49-F238E27FC236}">
                <a16:creationId xmlns:a16="http://schemas.microsoft.com/office/drawing/2014/main" id="{2371A2FB-F6D9-3BBD-DC2D-1630A66CCADF}"/>
              </a:ext>
            </a:extLst>
          </p:cNvPr>
          <p:cNvSpPr txBox="1"/>
          <p:nvPr/>
        </p:nvSpPr>
        <p:spPr>
          <a:xfrm>
            <a:off x="9534427" y="4710000"/>
            <a:ext cx="126626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Light" panose="020F0302020204030203" pitchFamily="34" charset="77"/>
                <a:ea typeface="Arial" charset="0"/>
                <a:cs typeface="Arial" charset="0"/>
              </a:rPr>
              <a:t> </a:t>
            </a:r>
            <a:r>
              <a:rPr lang="en-US" dirty="0">
                <a:latin typeface="Lato "/>
                <a:ea typeface="Arial" charset="0"/>
                <a:cs typeface="Arial" charset="0"/>
              </a:rPr>
              <a:t>Multi-factor Authentication</a:t>
            </a:r>
            <a:br>
              <a:rPr lang="en-US" dirty="0">
                <a:latin typeface="Lato "/>
                <a:ea typeface="Arial" charset="0"/>
                <a:cs typeface="Arial" charset="0"/>
              </a:rPr>
            </a:br>
            <a:endParaRPr lang="en-US" dirty="0">
              <a:latin typeface="Lato "/>
              <a:ea typeface="Arial" charset="0"/>
              <a:cs typeface="Arial" charset="0"/>
            </a:endParaRPr>
          </a:p>
          <a:p>
            <a:pPr lvl="0">
              <a:buFont typeface="Arial" panose="020B0604020202020204" pitchFamily="34" charset="0"/>
              <a:buChar char="•"/>
            </a:pPr>
            <a:r>
              <a:rPr lang="en-US" dirty="0">
                <a:latin typeface="Lato "/>
                <a:ea typeface="Arial" charset="0"/>
                <a:cs typeface="Arial" charset="0"/>
              </a:rPr>
              <a:t> Password Management</a:t>
            </a:r>
          </a:p>
        </p:txBody>
      </p:sp>
      <p:sp>
        <p:nvSpPr>
          <p:cNvPr id="8" name="TextBox 7">
            <a:extLst>
              <a:ext uri="{FF2B5EF4-FFF2-40B4-BE49-F238E27FC236}">
                <a16:creationId xmlns:a16="http://schemas.microsoft.com/office/drawing/2014/main" id="{8EE4EA8E-0AF4-1C70-3881-333FB902964C}"/>
              </a:ext>
            </a:extLst>
          </p:cNvPr>
          <p:cNvSpPr txBox="1"/>
          <p:nvPr/>
        </p:nvSpPr>
        <p:spPr>
          <a:xfrm>
            <a:off x="9534427" y="6944418"/>
            <a:ext cx="126626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Light" panose="020F0302020204030203" pitchFamily="34" charset="77"/>
                <a:ea typeface="Arial" charset="0"/>
                <a:cs typeface="Arial" charset="0"/>
              </a:rPr>
              <a:t> </a:t>
            </a:r>
            <a:r>
              <a:rPr lang="en-US" dirty="0">
                <a:latin typeface="Lato "/>
                <a:ea typeface="Arial" charset="0"/>
                <a:cs typeface="Arial" charset="0"/>
              </a:rPr>
              <a:t>Remove admin rights from user workstations</a:t>
            </a:r>
            <a:br>
              <a:rPr lang="en-US" dirty="0">
                <a:latin typeface="Lato "/>
                <a:ea typeface="Arial" charset="0"/>
                <a:cs typeface="Arial" charset="0"/>
              </a:rPr>
            </a:br>
            <a:endParaRPr lang="en-US" dirty="0">
              <a:latin typeface="Lato "/>
              <a:ea typeface="Arial" charset="0"/>
              <a:cs typeface="Arial" charset="0"/>
            </a:endParaRPr>
          </a:p>
          <a:p>
            <a:pPr lvl="0">
              <a:buFont typeface="Arial" panose="020B0604020202020204" pitchFamily="34" charset="0"/>
              <a:buChar char="•"/>
            </a:pPr>
            <a:r>
              <a:rPr lang="en-US" dirty="0">
                <a:latin typeface="Lato "/>
                <a:ea typeface="Arial" charset="0"/>
                <a:cs typeface="Arial" charset="0"/>
              </a:rPr>
              <a:t> Separate Administrator accounts from base user accounts</a:t>
            </a:r>
          </a:p>
        </p:txBody>
      </p:sp>
      <p:pic>
        <p:nvPicPr>
          <p:cNvPr id="9" name="Picture 8">
            <a:extLst>
              <a:ext uri="{FF2B5EF4-FFF2-40B4-BE49-F238E27FC236}">
                <a16:creationId xmlns:a16="http://schemas.microsoft.com/office/drawing/2014/main" id="{BB7BB7FA-C12C-BC47-CC25-738899D63D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2860"/>
            <a:ext cx="8711466" cy="12344400"/>
          </a:xfrm>
          <a:prstGeom prst="rect">
            <a:avLst/>
          </a:prstGeom>
        </p:spPr>
      </p:pic>
    </p:spTree>
    <p:extLst>
      <p:ext uri="{BB962C8B-B14F-4D97-AF65-F5344CB8AC3E}">
        <p14:creationId xmlns:p14="http://schemas.microsoft.com/office/powerpoint/2010/main" val="48540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B0CFB8-68CD-4A7D-BE50-86D059CBA34D}"/>
              </a:ext>
            </a:extLst>
          </p:cNvPr>
          <p:cNvSpPr>
            <a:spLocks noGrp="1"/>
          </p:cNvSpPr>
          <p:nvPr>
            <p:ph type="body" sz="quarter" idx="10"/>
          </p:nvPr>
        </p:nvSpPr>
        <p:spPr/>
        <p:txBody>
          <a:bodyPr>
            <a:normAutofit/>
          </a:bodyPr>
          <a:lstStyle/>
          <a:p>
            <a:r>
              <a:rPr lang="en-US" b="1">
                <a:solidFill>
                  <a:schemeClr val="accent6">
                    <a:lumMod val="10000"/>
                  </a:schemeClr>
                </a:solidFill>
                <a:latin typeface="Montserrat" pitchFamily="2" charset="77"/>
              </a:rPr>
              <a:t>Threat Vectors – How the Bad Guys Get In</a:t>
            </a:r>
          </a:p>
        </p:txBody>
      </p:sp>
      <p:pic>
        <p:nvPicPr>
          <p:cNvPr id="4" name="Picture 3">
            <a:extLst>
              <a:ext uri="{FF2B5EF4-FFF2-40B4-BE49-F238E27FC236}">
                <a16:creationId xmlns:a16="http://schemas.microsoft.com/office/drawing/2014/main" id="{D170F22C-00C5-4438-8E9C-7D96AF1F424D}"/>
              </a:ext>
            </a:extLst>
          </p:cNvPr>
          <p:cNvPicPr>
            <a:picLocks noChangeAspect="1"/>
          </p:cNvPicPr>
          <p:nvPr/>
        </p:nvPicPr>
        <p:blipFill>
          <a:blip r:embed="rId3"/>
          <a:stretch>
            <a:fillRect/>
          </a:stretch>
        </p:blipFill>
        <p:spPr>
          <a:xfrm>
            <a:off x="2316026" y="3270343"/>
            <a:ext cx="19745597" cy="7175313"/>
          </a:xfrm>
          <a:prstGeom prst="rect">
            <a:avLst/>
          </a:prstGeom>
        </p:spPr>
      </p:pic>
      <p:sp>
        <p:nvSpPr>
          <p:cNvPr id="5" name="Rectangle 4">
            <a:extLst>
              <a:ext uri="{FF2B5EF4-FFF2-40B4-BE49-F238E27FC236}">
                <a16:creationId xmlns:a16="http://schemas.microsoft.com/office/drawing/2014/main" id="{9D48BC17-7184-4C9D-8A85-373F969C346B}"/>
              </a:ext>
            </a:extLst>
          </p:cNvPr>
          <p:cNvSpPr/>
          <p:nvPr/>
        </p:nvSpPr>
        <p:spPr>
          <a:xfrm>
            <a:off x="10870070" y="1616947"/>
            <a:ext cx="2631233" cy="3732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FA2943-A50F-2694-F690-94B8D4CF42EC}"/>
              </a:ext>
            </a:extLst>
          </p:cNvPr>
          <p:cNvSpPr/>
          <p:nvPr/>
        </p:nvSpPr>
        <p:spPr>
          <a:xfrm>
            <a:off x="2316026" y="5510623"/>
            <a:ext cx="19995334" cy="2513237"/>
          </a:xfrm>
          <a:prstGeom prst="rect">
            <a:avLst/>
          </a:prstGeom>
          <a:solidFill>
            <a:srgbClr val="DDD800">
              <a:alpha val="21961"/>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4E49A0-0DFC-5682-E488-906B2275F398}"/>
              </a:ext>
            </a:extLst>
          </p:cNvPr>
          <p:cNvSpPr/>
          <p:nvPr/>
        </p:nvSpPr>
        <p:spPr>
          <a:xfrm>
            <a:off x="2331720" y="8001000"/>
            <a:ext cx="6652260" cy="2513237"/>
          </a:xfrm>
          <a:prstGeom prst="rect">
            <a:avLst/>
          </a:prstGeom>
          <a:solidFill>
            <a:srgbClr val="B8D701">
              <a:alpha val="1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AA40B8-5A2E-46A5-5780-0298E513C5A7}"/>
              </a:ext>
            </a:extLst>
          </p:cNvPr>
          <p:cNvSpPr/>
          <p:nvPr/>
        </p:nvSpPr>
        <p:spPr>
          <a:xfrm>
            <a:off x="15445740" y="8016240"/>
            <a:ext cx="6652260" cy="2513237"/>
          </a:xfrm>
          <a:prstGeom prst="rect">
            <a:avLst/>
          </a:prstGeom>
          <a:solidFill>
            <a:srgbClr val="B8D701">
              <a:alpha val="1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133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51AF17-1234-9D12-D170-03AF1D0BC21E}"/>
              </a:ext>
            </a:extLst>
          </p:cNvPr>
          <p:cNvSpPr txBox="1"/>
          <p:nvPr/>
        </p:nvSpPr>
        <p:spPr>
          <a:xfrm>
            <a:off x="9534426" y="890173"/>
            <a:ext cx="11862534" cy="830997"/>
          </a:xfrm>
          <a:prstGeom prst="rect">
            <a:avLst/>
          </a:prstGeom>
          <a:noFill/>
        </p:spPr>
        <p:txBody>
          <a:bodyPr wrap="square">
            <a:spAutoFit/>
          </a:bodyPr>
          <a:lstStyle/>
          <a:p>
            <a:r>
              <a:rPr lang="en-US" sz="4800" b="1" dirty="0">
                <a:latin typeface="Montserrat" panose="00000500000000000000" pitchFamily="2" charset="0"/>
              </a:rPr>
              <a:t>Governance-Process &amp; Technology</a:t>
            </a:r>
          </a:p>
        </p:txBody>
      </p:sp>
      <p:sp>
        <p:nvSpPr>
          <p:cNvPr id="7" name="TextBox 6">
            <a:extLst>
              <a:ext uri="{FF2B5EF4-FFF2-40B4-BE49-F238E27FC236}">
                <a16:creationId xmlns:a16="http://schemas.microsoft.com/office/drawing/2014/main" id="{50B3D527-1FA8-AA71-24B2-377A110F7726}"/>
              </a:ext>
            </a:extLst>
          </p:cNvPr>
          <p:cNvSpPr txBox="1"/>
          <p:nvPr/>
        </p:nvSpPr>
        <p:spPr>
          <a:xfrm>
            <a:off x="9534427" y="2113338"/>
            <a:ext cx="1131873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i="1" dirty="0">
                <a:latin typeface="Lato Light" panose="020F0302020204030203" pitchFamily="34" charset="77"/>
                <a:cs typeface="Arial" charset="0"/>
              </a:rPr>
              <a:t> </a:t>
            </a:r>
            <a:r>
              <a:rPr lang="en-US" i="1" dirty="0">
                <a:latin typeface="Lato "/>
                <a:cs typeface="Arial" charset="0"/>
              </a:rPr>
              <a:t>PROCESS &amp; TECHNOLOGY</a:t>
            </a:r>
            <a:br>
              <a:rPr lang="en-US" i="1" dirty="0">
                <a:latin typeface="Lato "/>
                <a:cs typeface="Arial" charset="0"/>
              </a:rPr>
            </a:br>
            <a:endParaRPr lang="en-US" i="1" dirty="0">
              <a:latin typeface="Lato "/>
              <a:cs typeface="Arial" charset="0"/>
            </a:endParaRPr>
          </a:p>
          <a:p>
            <a:pPr lvl="0"/>
            <a:r>
              <a:rPr lang="en-US" dirty="0">
                <a:latin typeface="Lato "/>
                <a:cs typeface="Arial" charset="0"/>
              </a:rPr>
              <a:t>- Policies –  Risk driven…WHAT/WHY</a:t>
            </a:r>
            <a:br>
              <a:rPr lang="en-US" dirty="0">
                <a:latin typeface="Lato "/>
                <a:cs typeface="Arial" charset="0"/>
              </a:rPr>
            </a:br>
            <a:br>
              <a:rPr lang="en-US" dirty="0">
                <a:latin typeface="Lato "/>
                <a:cs typeface="Arial" charset="0"/>
              </a:rPr>
            </a:br>
            <a:r>
              <a:rPr lang="en-US" dirty="0">
                <a:latin typeface="Lato "/>
                <a:cs typeface="Arial" charset="0"/>
              </a:rPr>
              <a:t>- Controls in place to combat? </a:t>
            </a:r>
            <a:r>
              <a:rPr lang="en-US" b="1" dirty="0">
                <a:latin typeface="Lato "/>
                <a:cs typeface="Arial" charset="0"/>
              </a:rPr>
              <a:t>Regularly evaluated?</a:t>
            </a:r>
            <a:br>
              <a:rPr lang="en-US" b="1" dirty="0">
                <a:latin typeface="Lato "/>
                <a:cs typeface="Arial" charset="0"/>
              </a:rPr>
            </a:br>
            <a:br>
              <a:rPr lang="en-US" dirty="0">
                <a:latin typeface="Lato "/>
                <a:cs typeface="Arial" charset="0"/>
              </a:rPr>
            </a:br>
            <a:r>
              <a:rPr lang="en-US" dirty="0">
                <a:latin typeface="Lato "/>
                <a:cs typeface="Arial" charset="0"/>
              </a:rPr>
              <a:t>- Procedures – the HOW…</a:t>
            </a:r>
            <a:endParaRPr lang="en-US" dirty="0">
              <a:latin typeface="Lato "/>
            </a:endParaRPr>
          </a:p>
        </p:txBody>
      </p:sp>
      <p:pic>
        <p:nvPicPr>
          <p:cNvPr id="14" name="Picture 13">
            <a:extLst>
              <a:ext uri="{FF2B5EF4-FFF2-40B4-BE49-F238E27FC236}">
                <a16:creationId xmlns:a16="http://schemas.microsoft.com/office/drawing/2014/main" id="{D710B421-1CBE-760C-2393-4B78741BDB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8711466" cy="12344400"/>
          </a:xfrm>
          <a:prstGeom prst="rect">
            <a:avLst/>
          </a:prstGeom>
        </p:spPr>
      </p:pic>
      <p:sp>
        <p:nvSpPr>
          <p:cNvPr id="10" name="TextBox 9">
            <a:extLst>
              <a:ext uri="{FF2B5EF4-FFF2-40B4-BE49-F238E27FC236}">
                <a16:creationId xmlns:a16="http://schemas.microsoft.com/office/drawing/2014/main" id="{6D816CBC-28A1-CB31-056C-16238DE0FF59}"/>
              </a:ext>
            </a:extLst>
          </p:cNvPr>
          <p:cNvSpPr txBox="1"/>
          <p:nvPr/>
        </p:nvSpPr>
        <p:spPr>
          <a:xfrm>
            <a:off x="9534427" y="6426258"/>
            <a:ext cx="1131873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Light" panose="020F0302020204030203" pitchFamily="34" charset="77"/>
                <a:cs typeface="Arial" charset="0"/>
              </a:rPr>
              <a:t> </a:t>
            </a:r>
            <a:r>
              <a:rPr lang="en-US" dirty="0">
                <a:latin typeface="Lato "/>
                <a:cs typeface="Arial" charset="0"/>
              </a:rPr>
              <a:t>Examples:</a:t>
            </a:r>
            <a:br>
              <a:rPr lang="en-US" dirty="0">
                <a:latin typeface="Lato "/>
                <a:cs typeface="Arial" charset="0"/>
              </a:rPr>
            </a:br>
            <a:r>
              <a:rPr lang="en-US" dirty="0">
                <a:latin typeface="Lato "/>
                <a:cs typeface="Arial" charset="0"/>
              </a:rPr>
              <a:t> - Endpoint Web Content and DNS Filtering</a:t>
            </a:r>
          </a:p>
          <a:p>
            <a:pPr lvl="0"/>
            <a:r>
              <a:rPr lang="en-US" dirty="0">
                <a:latin typeface="Lato "/>
                <a:cs typeface="Arial" charset="0"/>
              </a:rPr>
              <a:t> - Vendor and Patch Management</a:t>
            </a:r>
            <a:endParaRPr lang="en-US" dirty="0">
              <a:latin typeface="Lato "/>
            </a:endParaRPr>
          </a:p>
        </p:txBody>
      </p:sp>
      <p:sp>
        <p:nvSpPr>
          <p:cNvPr id="11" name="TextBox 10">
            <a:extLst>
              <a:ext uri="{FF2B5EF4-FFF2-40B4-BE49-F238E27FC236}">
                <a16:creationId xmlns:a16="http://schemas.microsoft.com/office/drawing/2014/main" id="{5E6FA9D1-9590-15CA-03F0-9A9B83C5AB42}"/>
              </a:ext>
            </a:extLst>
          </p:cNvPr>
          <p:cNvSpPr txBox="1"/>
          <p:nvPr/>
        </p:nvSpPr>
        <p:spPr>
          <a:xfrm>
            <a:off x="9534427" y="8173587"/>
            <a:ext cx="113187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dirty="0">
                <a:latin typeface="Lato Light" panose="020F0302020204030203" pitchFamily="34" charset="77"/>
                <a:cs typeface="Arial" charset="0"/>
              </a:rPr>
              <a:t> </a:t>
            </a:r>
            <a:r>
              <a:rPr lang="en-US" dirty="0">
                <a:latin typeface="Lato "/>
                <a:cs typeface="Arial" charset="0"/>
              </a:rPr>
              <a:t>- Cyber Liability &amp; Crime Insurance</a:t>
            </a:r>
            <a:br>
              <a:rPr lang="en-US" dirty="0">
                <a:latin typeface="Lato "/>
                <a:cs typeface="Arial" charset="0"/>
              </a:rPr>
            </a:br>
            <a:r>
              <a:rPr lang="en-US" dirty="0">
                <a:latin typeface="Lato "/>
                <a:cs typeface="Arial" charset="0"/>
              </a:rPr>
              <a:t> - Establish Cyber Risk Ownership &amp; Oversight</a:t>
            </a:r>
            <a:endParaRPr lang="en-US" dirty="0">
              <a:latin typeface="Lato "/>
            </a:endParaRPr>
          </a:p>
        </p:txBody>
      </p:sp>
      <p:sp>
        <p:nvSpPr>
          <p:cNvPr id="12" name="TextBox 11">
            <a:extLst>
              <a:ext uri="{FF2B5EF4-FFF2-40B4-BE49-F238E27FC236}">
                <a16:creationId xmlns:a16="http://schemas.microsoft.com/office/drawing/2014/main" id="{FEF62A68-463C-CDD6-8F28-98612765FB52}"/>
              </a:ext>
            </a:extLst>
          </p:cNvPr>
          <p:cNvSpPr txBox="1"/>
          <p:nvPr/>
        </p:nvSpPr>
        <p:spPr>
          <a:xfrm>
            <a:off x="9534427" y="9327162"/>
            <a:ext cx="113187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dirty="0">
                <a:latin typeface="Lato Light" panose="020F0302020204030203" pitchFamily="34" charset="77"/>
                <a:cs typeface="Arial" charset="0"/>
              </a:rPr>
              <a:t> </a:t>
            </a:r>
            <a:r>
              <a:rPr lang="en-US" dirty="0">
                <a:latin typeface="Lato "/>
                <a:cs typeface="Arial" charset="0"/>
              </a:rPr>
              <a:t>- Craft Incident Response &amp; Disaster Recovery</a:t>
            </a:r>
            <a:br>
              <a:rPr lang="en-US" dirty="0">
                <a:latin typeface="Lato "/>
                <a:cs typeface="Arial" charset="0"/>
              </a:rPr>
            </a:br>
            <a:r>
              <a:rPr lang="en-US" dirty="0">
                <a:latin typeface="Lato "/>
                <a:cs typeface="Arial" charset="0"/>
              </a:rPr>
              <a:t>     &amp; Business Continuity Plan</a:t>
            </a:r>
            <a:endParaRPr lang="en-US" dirty="0">
              <a:latin typeface="Lato "/>
            </a:endParaRPr>
          </a:p>
        </p:txBody>
      </p:sp>
    </p:spTree>
    <p:extLst>
      <p:ext uri="{BB962C8B-B14F-4D97-AF65-F5344CB8AC3E}">
        <p14:creationId xmlns:p14="http://schemas.microsoft.com/office/powerpoint/2010/main" val="375306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46B098-4B8D-0C17-BA66-A4597B2A3B6B}"/>
              </a:ext>
            </a:extLst>
          </p:cNvPr>
          <p:cNvSpPr/>
          <p:nvPr/>
        </p:nvSpPr>
        <p:spPr>
          <a:xfrm>
            <a:off x="11043457" y="5037975"/>
            <a:ext cx="10962154" cy="1498564"/>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0127580" y="3515040"/>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bg1"/>
                </a:solidFill>
                <a:latin typeface="Lato Black" panose="020F0502020204030203" pitchFamily="34" charset="77"/>
                <a:ea typeface="Century Gothic" charset="0"/>
                <a:cs typeface="Century Gothic" charset="0"/>
              </a:rPr>
              <a:t>1</a:t>
            </a:r>
          </a:p>
        </p:txBody>
      </p:sp>
      <p:sp>
        <p:nvSpPr>
          <p:cNvPr id="23" name="Rectangle 22"/>
          <p:cNvSpPr/>
          <p:nvPr/>
        </p:nvSpPr>
        <p:spPr>
          <a:xfrm>
            <a:off x="11692126" y="3862888"/>
            <a:ext cx="1396536" cy="769441"/>
          </a:xfrm>
          <a:prstGeom prst="rect">
            <a:avLst/>
          </a:prstGeom>
        </p:spPr>
        <p:txBody>
          <a:bodyPr wrap="none" lIns="91440" tIns="45720" rIns="91440" bIns="45720" anchor="t">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ERM</a:t>
            </a:r>
          </a:p>
        </p:txBody>
      </p:sp>
      <p:sp>
        <p:nvSpPr>
          <p:cNvPr id="26" name="Oval 25"/>
          <p:cNvSpPr/>
          <p:nvPr/>
        </p:nvSpPr>
        <p:spPr>
          <a:xfrm>
            <a:off x="10127580" y="5048104"/>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2</a:t>
            </a:r>
          </a:p>
        </p:txBody>
      </p:sp>
      <p:sp>
        <p:nvSpPr>
          <p:cNvPr id="28" name="Rectangle 27"/>
          <p:cNvSpPr/>
          <p:nvPr/>
        </p:nvSpPr>
        <p:spPr>
          <a:xfrm>
            <a:off x="11692126" y="5402537"/>
            <a:ext cx="10030310" cy="769441"/>
          </a:xfrm>
          <a:prstGeom prst="rect">
            <a:avLst/>
          </a:prstGeom>
        </p:spPr>
        <p:txBody>
          <a:bodyPr wrap="none" lIns="91440" tIns="45720" rIns="91440" bIns="45720" anchor="t">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3D4D4D">
                    <a:lumMod val="10000"/>
                  </a:srgbClr>
                </a:solidFill>
                <a:effectLst/>
                <a:uLnTx/>
                <a:uFillTx/>
                <a:latin typeface="Lato" panose="020F0502020204030203" pitchFamily="34" charset="0"/>
                <a:ea typeface="+mn-ea"/>
                <a:cs typeface="+mn-cs"/>
              </a:rPr>
              <a:t>Fraud &amp; Forensics/Stats/Risk Mitigation</a:t>
            </a:r>
            <a:endParaRPr kumimoji="0" lang="en-US" sz="4400" b="0" i="0" u="none" strike="noStrike" kern="1200" cap="none" spc="0" normalizeH="0" baseline="0" noProof="0" dirty="0">
              <a:ln>
                <a:noFill/>
              </a:ln>
              <a:solidFill>
                <a:srgbClr val="000000"/>
              </a:solidFill>
              <a:effectLst/>
              <a:uLnTx/>
              <a:uFillTx/>
              <a:latin typeface="Lato" panose="020F0502020204030203" pitchFamily="34" charset="0"/>
              <a:ea typeface="+mn-ea"/>
              <a:cs typeface="+mn-cs"/>
            </a:endParaRPr>
          </a:p>
        </p:txBody>
      </p:sp>
      <p:sp>
        <p:nvSpPr>
          <p:cNvPr id="29" name="Oval 28"/>
          <p:cNvSpPr/>
          <p:nvPr/>
        </p:nvSpPr>
        <p:spPr>
          <a:xfrm>
            <a:off x="10127580" y="6563916"/>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3</a:t>
            </a:r>
          </a:p>
        </p:txBody>
      </p:sp>
      <p:sp>
        <p:nvSpPr>
          <p:cNvPr id="31" name="Rectangle 30"/>
          <p:cNvSpPr/>
          <p:nvPr/>
        </p:nvSpPr>
        <p:spPr>
          <a:xfrm>
            <a:off x="11692126" y="6954006"/>
            <a:ext cx="8933856" cy="769441"/>
          </a:xfrm>
          <a:prstGeom prst="rect">
            <a:avLst/>
          </a:prstGeom>
        </p:spPr>
        <p:txBody>
          <a:bodyPr wrap="none" lIns="91440" tIns="45720" rIns="91440" bIns="45720" anchor="t">
            <a:spAutoFit/>
          </a:bodyPr>
          <a:lstStyle/>
          <a:p>
            <a:r>
              <a:rPr lang="en-US" sz="4400" dirty="0">
                <a:solidFill>
                  <a:schemeClr val="accent6">
                    <a:lumMod val="10000"/>
                  </a:schemeClr>
                </a:solidFill>
                <a:latin typeface="Lato" panose="020F0502020204030203" pitchFamily="34" charset="0"/>
              </a:rPr>
              <a:t>“Traditional” Risks &amp; Fraud Triangle</a:t>
            </a:r>
          </a:p>
        </p:txBody>
      </p:sp>
      <p:sp>
        <p:nvSpPr>
          <p:cNvPr id="32" name="Oval 31"/>
          <p:cNvSpPr/>
          <p:nvPr/>
        </p:nvSpPr>
        <p:spPr>
          <a:xfrm>
            <a:off x="10086277" y="8079732"/>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4</a:t>
            </a:r>
          </a:p>
        </p:txBody>
      </p:sp>
      <p:sp>
        <p:nvSpPr>
          <p:cNvPr id="34" name="Rectangle 33"/>
          <p:cNvSpPr/>
          <p:nvPr/>
        </p:nvSpPr>
        <p:spPr>
          <a:xfrm>
            <a:off x="11796243" y="8457248"/>
            <a:ext cx="2938625" cy="769441"/>
          </a:xfrm>
          <a:prstGeom prst="rect">
            <a:avLst/>
          </a:prstGeom>
        </p:spPr>
        <p:txBody>
          <a:bodyPr wrap="none" lIns="91440" tIns="45720" rIns="91440" bIns="45720" anchor="t">
            <a:spAutoFit/>
          </a:bodyPr>
          <a:lstStyle/>
          <a:p>
            <a:r>
              <a:rPr lang="en-US" sz="4400" dirty="0">
                <a:solidFill>
                  <a:schemeClr val="accent6">
                    <a:lumMod val="10000"/>
                  </a:schemeClr>
                </a:solidFill>
                <a:latin typeface="Lato" panose="020F0502020204030203" pitchFamily="34" charset="0"/>
                <a:ea typeface="Century Gothic" charset="0"/>
                <a:cs typeface="Century Gothic" charset="0"/>
              </a:rPr>
              <a:t>Conclusion</a:t>
            </a:r>
          </a:p>
        </p:txBody>
      </p:sp>
      <p:sp>
        <p:nvSpPr>
          <p:cNvPr id="38" name="TextBox 37"/>
          <p:cNvSpPr txBox="1"/>
          <p:nvPr/>
        </p:nvSpPr>
        <p:spPr>
          <a:xfrm>
            <a:off x="8969728" y="757054"/>
            <a:ext cx="11147071" cy="840230"/>
          </a:xfrm>
          <a:prstGeom prst="rect">
            <a:avLst/>
          </a:prstGeom>
          <a:noFill/>
        </p:spPr>
        <p:txBody>
          <a:bodyPr wrap="square" lIns="91440" tIns="45720" rIns="91440" bIns="45720" rtlCol="0" anchor="t">
            <a:spAutoFit/>
          </a:bodyPr>
          <a:lstStyle/>
          <a:p>
            <a:pPr algn="ctr">
              <a:lnSpc>
                <a:spcPct val="90000"/>
              </a:lnSpc>
            </a:pPr>
            <a:r>
              <a:rPr lang="en-US" sz="5400" b="1" dirty="0">
                <a:solidFill>
                  <a:srgbClr val="333333"/>
                </a:solidFill>
                <a:latin typeface="Montserrat" panose="00000500000000000000" pitchFamily="2" charset="0"/>
              </a:rPr>
              <a:t>Agenda</a:t>
            </a:r>
          </a:p>
        </p:txBody>
      </p:sp>
      <p:pic>
        <p:nvPicPr>
          <p:cNvPr id="4" name="Picture 3" descr="A group of hands holding gears&#10;&#10;Description automatically generated">
            <a:extLst>
              <a:ext uri="{FF2B5EF4-FFF2-40B4-BE49-F238E27FC236}">
                <a16:creationId xmlns:a16="http://schemas.microsoft.com/office/drawing/2014/main" id="{7F50CE1C-1212-FB2F-C081-3DAA54434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73900" cy="12364358"/>
          </a:xfrm>
          <a:prstGeom prst="rect">
            <a:avLst/>
          </a:prstGeom>
        </p:spPr>
      </p:pic>
    </p:spTree>
    <p:extLst>
      <p:ext uri="{BB962C8B-B14F-4D97-AF65-F5344CB8AC3E}">
        <p14:creationId xmlns:p14="http://schemas.microsoft.com/office/powerpoint/2010/main" val="3644800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Line 5"/>
          <p:cNvSpPr>
            <a:spLocks noChangeShapeType="1"/>
          </p:cNvSpPr>
          <p:nvPr/>
        </p:nvSpPr>
        <p:spPr bwMode="auto">
          <a:xfrm>
            <a:off x="4165601" y="-131161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82895" tIns="91448" rIns="182895" bIns="91448" numCol="1" anchor="t" anchorCtr="0" compatLnSpc="1">
            <a:prstTxWarp prst="textNoShape">
              <a:avLst/>
            </a:prstTxWarp>
          </a:bodyPr>
          <a:lstStyle/>
          <a:p>
            <a:endParaRPr lang="en-US" sz="2701"/>
          </a:p>
        </p:txBody>
      </p:sp>
      <p:sp>
        <p:nvSpPr>
          <p:cNvPr id="45" name="Line 6"/>
          <p:cNvSpPr>
            <a:spLocks noChangeShapeType="1"/>
          </p:cNvSpPr>
          <p:nvPr/>
        </p:nvSpPr>
        <p:spPr bwMode="auto">
          <a:xfrm>
            <a:off x="4165601" y="-1311618"/>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82895" tIns="91448" rIns="182895" bIns="91448" numCol="1" anchor="t" anchorCtr="0" compatLnSpc="1">
            <a:prstTxWarp prst="textNoShape">
              <a:avLst/>
            </a:prstTxWarp>
          </a:bodyPr>
          <a:lstStyle/>
          <a:p>
            <a:endParaRPr lang="en-US" sz="2701"/>
          </a:p>
        </p:txBody>
      </p:sp>
      <p:pic>
        <p:nvPicPr>
          <p:cNvPr id="2050" name="Picture 2">
            <a:extLst>
              <a:ext uri="{FF2B5EF4-FFF2-40B4-BE49-F238E27FC236}">
                <a16:creationId xmlns:a16="http://schemas.microsoft.com/office/drawing/2014/main" id="{C0D298D7-B908-A623-362C-F9644BADF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381130" cy="13716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37D438-4361-7922-1726-CF868DEF6565}"/>
              </a:ext>
            </a:extLst>
          </p:cNvPr>
          <p:cNvSpPr txBox="1"/>
          <p:nvPr/>
        </p:nvSpPr>
        <p:spPr>
          <a:xfrm>
            <a:off x="11282545" y="1976178"/>
            <a:ext cx="1131873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
                <a:ea typeface="Arial" charset="0"/>
                <a:cs typeface="Arial" charset="0"/>
              </a:rPr>
              <a:t> OK…so we checked the box and we have in place a Comprehensive/Enterprise RM program…</a:t>
            </a:r>
            <a:r>
              <a:rPr lang="en-US" b="1" dirty="0">
                <a:latin typeface="Lato "/>
                <a:ea typeface="Arial" charset="0"/>
                <a:cs typeface="Arial" charset="0"/>
              </a:rPr>
              <a:t>but is it meaningful? </a:t>
            </a:r>
            <a:r>
              <a:rPr lang="en-US" dirty="0">
                <a:latin typeface="Lato "/>
                <a:ea typeface="Arial" charset="0"/>
                <a:cs typeface="Arial" charset="0"/>
              </a:rPr>
              <a:t>How do we know it is meaningful?</a:t>
            </a:r>
            <a:endParaRPr lang="en-US" dirty="0">
              <a:latin typeface="Lato "/>
            </a:endParaRPr>
          </a:p>
        </p:txBody>
      </p:sp>
      <p:sp>
        <p:nvSpPr>
          <p:cNvPr id="3" name="TextBox 2">
            <a:extLst>
              <a:ext uri="{FF2B5EF4-FFF2-40B4-BE49-F238E27FC236}">
                <a16:creationId xmlns:a16="http://schemas.microsoft.com/office/drawing/2014/main" id="{FE7AFCAE-38F3-C106-48CA-C427EB4FC4DA}"/>
              </a:ext>
            </a:extLst>
          </p:cNvPr>
          <p:cNvSpPr txBox="1"/>
          <p:nvPr/>
        </p:nvSpPr>
        <p:spPr>
          <a:xfrm>
            <a:off x="11282545" y="1013840"/>
            <a:ext cx="9481940" cy="830997"/>
          </a:xfrm>
          <a:prstGeom prst="rect">
            <a:avLst/>
          </a:prstGeom>
          <a:noFill/>
        </p:spPr>
        <p:txBody>
          <a:bodyPr wrap="square">
            <a:spAutoFit/>
          </a:bodyPr>
          <a:lstStyle/>
          <a:p>
            <a:r>
              <a:rPr lang="en-US" sz="4800" b="1" dirty="0">
                <a:latin typeface="Montserrat" panose="00000500000000000000" pitchFamily="2" charset="0"/>
              </a:rPr>
              <a:t>Risk Data &amp; Metrics - Cyber</a:t>
            </a:r>
          </a:p>
        </p:txBody>
      </p:sp>
      <p:sp>
        <p:nvSpPr>
          <p:cNvPr id="5" name="TextBox 4">
            <a:extLst>
              <a:ext uri="{FF2B5EF4-FFF2-40B4-BE49-F238E27FC236}">
                <a16:creationId xmlns:a16="http://schemas.microsoft.com/office/drawing/2014/main" id="{B901DB9D-CFE4-26C8-7E1A-29C8712E7970}"/>
              </a:ext>
            </a:extLst>
          </p:cNvPr>
          <p:cNvSpPr txBox="1"/>
          <p:nvPr/>
        </p:nvSpPr>
        <p:spPr>
          <a:xfrm>
            <a:off x="11282545" y="4004442"/>
            <a:ext cx="113187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
                <a:ea typeface="Arial" charset="0"/>
                <a:cs typeface="Arial" charset="0"/>
              </a:rPr>
              <a:t> Is the </a:t>
            </a:r>
            <a:r>
              <a:rPr lang="en-US" b="1" dirty="0">
                <a:latin typeface="Lato "/>
                <a:ea typeface="Arial" charset="0"/>
                <a:cs typeface="Arial" charset="0"/>
              </a:rPr>
              <a:t>right</a:t>
            </a:r>
            <a:r>
              <a:rPr lang="en-US" dirty="0">
                <a:latin typeface="Lato "/>
                <a:ea typeface="Arial" charset="0"/>
                <a:cs typeface="Arial" charset="0"/>
              </a:rPr>
              <a:t> RM data being collected on the right risks?</a:t>
            </a:r>
            <a:endParaRPr lang="en-US" dirty="0">
              <a:latin typeface="Lato "/>
            </a:endParaRPr>
          </a:p>
        </p:txBody>
      </p:sp>
      <p:sp>
        <p:nvSpPr>
          <p:cNvPr id="6" name="TextBox 5">
            <a:extLst>
              <a:ext uri="{FF2B5EF4-FFF2-40B4-BE49-F238E27FC236}">
                <a16:creationId xmlns:a16="http://schemas.microsoft.com/office/drawing/2014/main" id="{B82B734D-C34F-78D7-844F-09534C842B7A}"/>
              </a:ext>
            </a:extLst>
          </p:cNvPr>
          <p:cNvSpPr txBox="1"/>
          <p:nvPr/>
        </p:nvSpPr>
        <p:spPr>
          <a:xfrm>
            <a:off x="11282545" y="4954254"/>
            <a:ext cx="113187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
                <a:ea typeface="Arial" charset="0"/>
                <a:cs typeface="Arial" charset="0"/>
              </a:rPr>
              <a:t> Is the data collected organized and analyzed to tell a </a:t>
            </a:r>
            <a:r>
              <a:rPr lang="en-US" b="1" dirty="0">
                <a:latin typeface="Lato "/>
                <a:ea typeface="Arial" charset="0"/>
                <a:cs typeface="Arial" charset="0"/>
              </a:rPr>
              <a:t>story</a:t>
            </a:r>
            <a:r>
              <a:rPr lang="en-US" dirty="0">
                <a:latin typeface="Lato "/>
                <a:ea typeface="Arial" charset="0"/>
                <a:cs typeface="Arial" charset="0"/>
              </a:rPr>
              <a:t>; dependent and independent variables?</a:t>
            </a:r>
            <a:endParaRPr lang="en-US" dirty="0">
              <a:latin typeface="Lato "/>
            </a:endParaRPr>
          </a:p>
        </p:txBody>
      </p:sp>
      <p:sp>
        <p:nvSpPr>
          <p:cNvPr id="7" name="TextBox 6">
            <a:extLst>
              <a:ext uri="{FF2B5EF4-FFF2-40B4-BE49-F238E27FC236}">
                <a16:creationId xmlns:a16="http://schemas.microsoft.com/office/drawing/2014/main" id="{1EA52586-E3F3-3973-BF7D-6982AC43C666}"/>
              </a:ext>
            </a:extLst>
          </p:cNvPr>
          <p:cNvSpPr txBox="1"/>
          <p:nvPr/>
        </p:nvSpPr>
        <p:spPr>
          <a:xfrm>
            <a:off x="11282545" y="6502458"/>
            <a:ext cx="113187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
                <a:cs typeface="Arial" charset="0"/>
              </a:rPr>
              <a:t> Is the data integrated into decision making processes?</a:t>
            </a:r>
            <a:endParaRPr lang="en-US" dirty="0">
              <a:latin typeface="Lato "/>
            </a:endParaRPr>
          </a:p>
        </p:txBody>
      </p:sp>
      <p:sp>
        <p:nvSpPr>
          <p:cNvPr id="8" name="TextBox 7">
            <a:extLst>
              <a:ext uri="{FF2B5EF4-FFF2-40B4-BE49-F238E27FC236}">
                <a16:creationId xmlns:a16="http://schemas.microsoft.com/office/drawing/2014/main" id="{DF6ED6DC-24E8-31ED-DB6D-E44380036E58}"/>
              </a:ext>
            </a:extLst>
          </p:cNvPr>
          <p:cNvSpPr txBox="1"/>
          <p:nvPr/>
        </p:nvSpPr>
        <p:spPr>
          <a:xfrm>
            <a:off x="11282545" y="7637838"/>
            <a:ext cx="113187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
                <a:cs typeface="Arial" charset="0"/>
              </a:rPr>
              <a:t> Whose lap does this land in?</a:t>
            </a:r>
            <a:endParaRPr lang="en-US" dirty="0">
              <a:latin typeface="Lato "/>
            </a:endParaRPr>
          </a:p>
        </p:txBody>
      </p:sp>
    </p:spTree>
    <p:extLst>
      <p:ext uri="{BB962C8B-B14F-4D97-AF65-F5344CB8AC3E}">
        <p14:creationId xmlns:p14="http://schemas.microsoft.com/office/powerpoint/2010/main" val="302175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2"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73592" y="622898"/>
            <a:ext cx="8662358" cy="12359104"/>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73E90769-E379-4CB4-A7E6-F58155EBC098}"/>
              </a:ext>
            </a:extLst>
          </p:cNvPr>
          <p:cNvSpPr txBox="1"/>
          <p:nvPr/>
        </p:nvSpPr>
        <p:spPr>
          <a:xfrm>
            <a:off x="1506493" y="1586477"/>
            <a:ext cx="6996556" cy="992504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How Factors Increased or Decreased the Total Cost of a Data Breach</a:t>
            </a:r>
          </a:p>
        </p:txBody>
      </p:sp>
      <p:sp>
        <p:nvSpPr>
          <p:cNvPr id="7" name="TextBox 6">
            <a:extLst>
              <a:ext uri="{FF2B5EF4-FFF2-40B4-BE49-F238E27FC236}">
                <a16:creationId xmlns:a16="http://schemas.microsoft.com/office/drawing/2014/main" id="{3620BF32-3FBB-4A72-81AD-5332E3EE3DCC}"/>
              </a:ext>
            </a:extLst>
          </p:cNvPr>
          <p:cNvSpPr txBox="1"/>
          <p:nvPr/>
        </p:nvSpPr>
        <p:spPr>
          <a:xfrm>
            <a:off x="810458" y="12475104"/>
            <a:ext cx="8388626" cy="400110"/>
          </a:xfrm>
          <a:prstGeom prst="rect">
            <a:avLst/>
          </a:prstGeom>
          <a:noFill/>
        </p:spPr>
        <p:txBody>
          <a:bodyPr wrap="square" lIns="91440" tIns="45720" rIns="91440" bIns="45720" rtlCol="0" anchor="t">
            <a:spAutoFit/>
          </a:bodyPr>
          <a:lstStyle/>
          <a:p>
            <a:pPr marL="0" marR="0" lvl="0" indent="0" algn="ctr" defTabSz="1828434"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737572"/>
                </a:solidFill>
                <a:effectLst/>
                <a:uLnTx/>
                <a:uFillTx/>
                <a:latin typeface="Century Gothic" panose="020F0302020204030204"/>
                <a:ea typeface="+mn-ea"/>
                <a:cs typeface="+mn-cs"/>
              </a:rPr>
              <a:t>Source: IBM Security – Cost of a </a:t>
            </a:r>
            <a:r>
              <a:rPr kumimoji="0" lang="en-US" sz="2000" b="0" i="0" u="none" strike="noStrike" kern="1200" cap="none" spc="0" normalizeH="0" baseline="0" noProof="0">
                <a:ln>
                  <a:noFill/>
                </a:ln>
                <a:solidFill>
                  <a:srgbClr val="737572"/>
                </a:solidFill>
                <a:effectLst/>
                <a:uLnTx/>
                <a:uFillTx/>
                <a:latin typeface="Lato Light"/>
                <a:ea typeface="Lato Light"/>
                <a:cs typeface="Lato Light"/>
              </a:rPr>
              <a:t>Data</a:t>
            </a:r>
            <a:r>
              <a:rPr kumimoji="0" lang="en-US" sz="2000" b="0" i="0" u="none" strike="noStrike" kern="1200" cap="none" spc="0" normalizeH="0" baseline="0" noProof="0">
                <a:ln>
                  <a:noFill/>
                </a:ln>
                <a:solidFill>
                  <a:srgbClr val="737572"/>
                </a:solidFill>
                <a:effectLst/>
                <a:uLnTx/>
                <a:uFillTx/>
                <a:latin typeface="Century Gothic" panose="020F0302020204030204"/>
                <a:ea typeface="+mn-ea"/>
                <a:cs typeface="+mn-cs"/>
              </a:rPr>
              <a:t> Breach Report</a:t>
            </a:r>
          </a:p>
        </p:txBody>
      </p:sp>
      <p:pic>
        <p:nvPicPr>
          <p:cNvPr id="4" name="Picture 3">
            <a:extLst>
              <a:ext uri="{FF2B5EF4-FFF2-40B4-BE49-F238E27FC236}">
                <a16:creationId xmlns:a16="http://schemas.microsoft.com/office/drawing/2014/main" id="{E1F57495-BCAB-D1A7-F3B7-2E1C57DDDA4B}"/>
              </a:ext>
            </a:extLst>
          </p:cNvPr>
          <p:cNvPicPr>
            <a:picLocks noChangeAspect="1"/>
          </p:cNvPicPr>
          <p:nvPr/>
        </p:nvPicPr>
        <p:blipFill>
          <a:blip r:embed="rId3"/>
          <a:stretch>
            <a:fillRect/>
          </a:stretch>
        </p:blipFill>
        <p:spPr>
          <a:xfrm>
            <a:off x="10618239" y="1147119"/>
            <a:ext cx="11905860" cy="10736505"/>
          </a:xfrm>
          <a:prstGeom prst="rect">
            <a:avLst/>
          </a:prstGeom>
        </p:spPr>
      </p:pic>
    </p:spTree>
    <p:extLst>
      <p:ext uri="{BB962C8B-B14F-4D97-AF65-F5344CB8AC3E}">
        <p14:creationId xmlns:p14="http://schemas.microsoft.com/office/powerpoint/2010/main" val="4103776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Line 5"/>
          <p:cNvSpPr>
            <a:spLocks noChangeShapeType="1"/>
          </p:cNvSpPr>
          <p:nvPr/>
        </p:nvSpPr>
        <p:spPr bwMode="auto">
          <a:xfrm>
            <a:off x="4165601" y="-131161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82895" tIns="91448" rIns="182895" bIns="91448" numCol="1" anchor="t" anchorCtr="0" compatLnSpc="1">
            <a:prstTxWarp prst="textNoShape">
              <a:avLst/>
            </a:prstTxWarp>
          </a:bodyPr>
          <a:lstStyle/>
          <a:p>
            <a:endParaRPr lang="en-US" sz="2701"/>
          </a:p>
        </p:txBody>
      </p:sp>
      <p:sp>
        <p:nvSpPr>
          <p:cNvPr id="45" name="Line 6"/>
          <p:cNvSpPr>
            <a:spLocks noChangeShapeType="1"/>
          </p:cNvSpPr>
          <p:nvPr/>
        </p:nvSpPr>
        <p:spPr bwMode="auto">
          <a:xfrm>
            <a:off x="4165601" y="-131161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82895" tIns="91448" rIns="182895" bIns="91448" numCol="1" anchor="t" anchorCtr="0" compatLnSpc="1">
            <a:prstTxWarp prst="textNoShape">
              <a:avLst/>
            </a:prstTxWarp>
          </a:bodyPr>
          <a:lstStyle/>
          <a:p>
            <a:endParaRPr lang="en-US" sz="2701"/>
          </a:p>
        </p:txBody>
      </p:sp>
      <p:pic>
        <p:nvPicPr>
          <p:cNvPr id="2050" name="Picture 2">
            <a:extLst>
              <a:ext uri="{FF2B5EF4-FFF2-40B4-BE49-F238E27FC236}">
                <a16:creationId xmlns:a16="http://schemas.microsoft.com/office/drawing/2014/main" id="{C0D298D7-B908-A623-362C-F9644BADF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381130" cy="13716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37D438-4361-7922-1726-CF868DEF6565}"/>
              </a:ext>
            </a:extLst>
          </p:cNvPr>
          <p:cNvSpPr txBox="1"/>
          <p:nvPr/>
        </p:nvSpPr>
        <p:spPr>
          <a:xfrm>
            <a:off x="11282545" y="1976178"/>
            <a:ext cx="1131873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Light" panose="020F0302020204030203" pitchFamily="34" charset="77"/>
                <a:ea typeface="Arial" charset="0"/>
                <a:cs typeface="Arial" charset="0"/>
              </a:rPr>
              <a:t> </a:t>
            </a:r>
            <a:r>
              <a:rPr lang="en-US" dirty="0">
                <a:latin typeface="Lato "/>
                <a:ea typeface="Arial" charset="0"/>
                <a:cs typeface="Arial" charset="0"/>
              </a:rPr>
              <a:t>Who is the “story” told to?</a:t>
            </a:r>
            <a:br>
              <a:rPr lang="en-US" dirty="0">
                <a:latin typeface="Lato "/>
                <a:ea typeface="Arial" charset="0"/>
                <a:cs typeface="Arial" charset="0"/>
              </a:rPr>
            </a:br>
            <a:br>
              <a:rPr lang="en-US" dirty="0">
                <a:latin typeface="Lato "/>
                <a:ea typeface="Arial" charset="0"/>
                <a:cs typeface="Arial" charset="0"/>
              </a:rPr>
            </a:br>
            <a:r>
              <a:rPr lang="en-US" dirty="0">
                <a:latin typeface="Lato "/>
                <a:ea typeface="Arial" charset="0"/>
                <a:cs typeface="Arial" charset="0"/>
              </a:rPr>
              <a:t> - So what? Were the boxes just checked simply that someone was told?</a:t>
            </a:r>
            <a:endParaRPr lang="en-US" dirty="0">
              <a:latin typeface="Lato "/>
            </a:endParaRPr>
          </a:p>
        </p:txBody>
      </p:sp>
      <p:sp>
        <p:nvSpPr>
          <p:cNvPr id="3" name="TextBox 2">
            <a:extLst>
              <a:ext uri="{FF2B5EF4-FFF2-40B4-BE49-F238E27FC236}">
                <a16:creationId xmlns:a16="http://schemas.microsoft.com/office/drawing/2014/main" id="{FE7AFCAE-38F3-C106-48CA-C427EB4FC4DA}"/>
              </a:ext>
            </a:extLst>
          </p:cNvPr>
          <p:cNvSpPr txBox="1"/>
          <p:nvPr/>
        </p:nvSpPr>
        <p:spPr>
          <a:xfrm>
            <a:off x="11282545" y="1013840"/>
            <a:ext cx="9481940" cy="830997"/>
          </a:xfrm>
          <a:prstGeom prst="rect">
            <a:avLst/>
          </a:prstGeom>
          <a:noFill/>
        </p:spPr>
        <p:txBody>
          <a:bodyPr wrap="square">
            <a:spAutoFit/>
          </a:bodyPr>
          <a:lstStyle/>
          <a:p>
            <a:r>
              <a:rPr lang="en-US" sz="4800" b="1" dirty="0">
                <a:latin typeface="Montserrat" panose="00000500000000000000" pitchFamily="2" charset="0"/>
              </a:rPr>
              <a:t>Evaluation</a:t>
            </a:r>
          </a:p>
        </p:txBody>
      </p:sp>
      <p:sp>
        <p:nvSpPr>
          <p:cNvPr id="5" name="TextBox 4">
            <a:extLst>
              <a:ext uri="{FF2B5EF4-FFF2-40B4-BE49-F238E27FC236}">
                <a16:creationId xmlns:a16="http://schemas.microsoft.com/office/drawing/2014/main" id="{B901DB9D-CFE4-26C8-7E1A-29C8712E7970}"/>
              </a:ext>
            </a:extLst>
          </p:cNvPr>
          <p:cNvSpPr txBox="1"/>
          <p:nvPr/>
        </p:nvSpPr>
        <p:spPr>
          <a:xfrm>
            <a:off x="11282545" y="4405166"/>
            <a:ext cx="113187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Light" panose="020F0302020204030203" pitchFamily="34" charset="77"/>
                <a:ea typeface="Arial" charset="0"/>
                <a:cs typeface="Arial" charset="0"/>
              </a:rPr>
              <a:t> </a:t>
            </a:r>
            <a:r>
              <a:rPr lang="en-US" dirty="0">
                <a:latin typeface="Lato "/>
                <a:ea typeface="Arial" charset="0"/>
                <a:cs typeface="Arial" charset="0"/>
              </a:rPr>
              <a:t>Likelihood of…</a:t>
            </a:r>
            <a:r>
              <a:rPr lang="en-US" b="1" dirty="0">
                <a:latin typeface="Lato "/>
                <a:ea typeface="Arial" charset="0"/>
                <a:cs typeface="Arial" charset="0"/>
              </a:rPr>
              <a:t>what if there is a failure? </a:t>
            </a:r>
            <a:r>
              <a:rPr lang="en-US" dirty="0">
                <a:latin typeface="Lato "/>
                <a:ea typeface="Arial" charset="0"/>
                <a:cs typeface="Arial" charset="0"/>
              </a:rPr>
              <a:t>Is this mission critical risk? Are mission critical risks being evaluated?</a:t>
            </a:r>
            <a:endParaRPr lang="en-US" dirty="0">
              <a:latin typeface="Lato "/>
            </a:endParaRPr>
          </a:p>
        </p:txBody>
      </p:sp>
      <p:sp>
        <p:nvSpPr>
          <p:cNvPr id="6" name="TextBox 5">
            <a:extLst>
              <a:ext uri="{FF2B5EF4-FFF2-40B4-BE49-F238E27FC236}">
                <a16:creationId xmlns:a16="http://schemas.microsoft.com/office/drawing/2014/main" id="{B82B734D-C34F-78D7-844F-09534C842B7A}"/>
              </a:ext>
            </a:extLst>
          </p:cNvPr>
          <p:cNvSpPr txBox="1"/>
          <p:nvPr/>
        </p:nvSpPr>
        <p:spPr>
          <a:xfrm>
            <a:off x="11282545" y="5662914"/>
            <a:ext cx="1131873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
                <a:ea typeface="Arial" charset="0"/>
                <a:cs typeface="Arial" charset="0"/>
              </a:rPr>
              <a:t> Impact…put the pen to the paper…what if we have a failure:</a:t>
            </a:r>
          </a:p>
          <a:p>
            <a:pPr lvl="0">
              <a:buFont typeface="Arial" panose="020B0604020202020204" pitchFamily="34" charset="0"/>
              <a:buChar char="•"/>
            </a:pPr>
            <a:r>
              <a:rPr lang="en-US" dirty="0">
                <a:latin typeface="Lato "/>
                <a:cs typeface="Arial" charset="0"/>
              </a:rPr>
              <a:t> What’s the impact?</a:t>
            </a:r>
          </a:p>
        </p:txBody>
      </p:sp>
      <p:sp>
        <p:nvSpPr>
          <p:cNvPr id="4" name="TextBox 3">
            <a:extLst>
              <a:ext uri="{FF2B5EF4-FFF2-40B4-BE49-F238E27FC236}">
                <a16:creationId xmlns:a16="http://schemas.microsoft.com/office/drawing/2014/main" id="{0B2E877B-2150-C358-8A9D-6D1D9C326147}"/>
              </a:ext>
            </a:extLst>
          </p:cNvPr>
          <p:cNvSpPr txBox="1"/>
          <p:nvPr/>
        </p:nvSpPr>
        <p:spPr>
          <a:xfrm>
            <a:off x="11282545" y="9015714"/>
            <a:ext cx="113187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
                <a:cs typeface="Arial" charset="0"/>
              </a:rPr>
              <a:t> Since you asked….</a:t>
            </a:r>
          </a:p>
        </p:txBody>
      </p:sp>
      <p:sp>
        <p:nvSpPr>
          <p:cNvPr id="8" name="TextBox 7">
            <a:extLst>
              <a:ext uri="{FF2B5EF4-FFF2-40B4-BE49-F238E27FC236}">
                <a16:creationId xmlns:a16="http://schemas.microsoft.com/office/drawing/2014/main" id="{95CF42F0-693A-52F8-14AD-37E2FBF85C9A}"/>
              </a:ext>
            </a:extLst>
          </p:cNvPr>
          <p:cNvSpPr txBox="1"/>
          <p:nvPr/>
        </p:nvSpPr>
        <p:spPr>
          <a:xfrm>
            <a:off x="11282545" y="9916218"/>
            <a:ext cx="113187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b="1" dirty="0">
                <a:latin typeface="Lato "/>
                <a:cs typeface="Arial" charset="0"/>
              </a:rPr>
              <a:t>Let’s play Battleship…and throw some “challenges” at our system..</a:t>
            </a:r>
            <a:endParaRPr lang="en-US" b="1" dirty="0">
              <a:latin typeface="Lato "/>
            </a:endParaRPr>
          </a:p>
        </p:txBody>
      </p:sp>
    </p:spTree>
    <p:extLst>
      <p:ext uri="{BB962C8B-B14F-4D97-AF65-F5344CB8AC3E}">
        <p14:creationId xmlns:p14="http://schemas.microsoft.com/office/powerpoint/2010/main" val="143875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4"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627CA7B-2BDE-BDD6-AFE1-5B60B98D3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16292" cy="123305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27AC3E-D014-7963-EB13-35100789368C}"/>
              </a:ext>
            </a:extLst>
          </p:cNvPr>
          <p:cNvSpPr txBox="1"/>
          <p:nvPr/>
        </p:nvSpPr>
        <p:spPr>
          <a:xfrm>
            <a:off x="9841675" y="2585776"/>
            <a:ext cx="11318731" cy="7294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
                <a:ea typeface="Arial" charset="0"/>
                <a:cs typeface="Arial" charset="0"/>
              </a:rPr>
              <a:t> Alright awesome…we now have:</a:t>
            </a:r>
            <a:br>
              <a:rPr lang="en-US" dirty="0">
                <a:latin typeface="Lato "/>
                <a:ea typeface="Arial" charset="0"/>
                <a:cs typeface="Arial" charset="0"/>
              </a:rPr>
            </a:br>
            <a:br>
              <a:rPr lang="en-US" dirty="0">
                <a:latin typeface="Lato "/>
                <a:ea typeface="Arial" charset="0"/>
                <a:cs typeface="Arial" charset="0"/>
              </a:rPr>
            </a:br>
            <a:r>
              <a:rPr lang="en-US" dirty="0">
                <a:latin typeface="Lato "/>
                <a:ea typeface="Arial" charset="0"/>
                <a:cs typeface="Arial" charset="0"/>
              </a:rPr>
              <a:t> - Identified appropriate risks</a:t>
            </a:r>
            <a:br>
              <a:rPr lang="en-US" dirty="0">
                <a:latin typeface="Lato "/>
                <a:ea typeface="Arial" charset="0"/>
                <a:cs typeface="Arial" charset="0"/>
              </a:rPr>
            </a:br>
            <a:br>
              <a:rPr lang="en-US" dirty="0">
                <a:latin typeface="Lato "/>
                <a:ea typeface="Arial" charset="0"/>
                <a:cs typeface="Arial" charset="0"/>
              </a:rPr>
            </a:br>
            <a:r>
              <a:rPr lang="en-US" dirty="0">
                <a:latin typeface="Lato "/>
                <a:ea typeface="Arial" charset="0"/>
                <a:cs typeface="Arial" charset="0"/>
              </a:rPr>
              <a:t> - Collecting appropriate data</a:t>
            </a:r>
            <a:br>
              <a:rPr lang="en-US" dirty="0">
                <a:latin typeface="Lato "/>
                <a:ea typeface="Arial" charset="0"/>
                <a:cs typeface="Arial" charset="0"/>
              </a:rPr>
            </a:br>
            <a:br>
              <a:rPr lang="en-US" dirty="0">
                <a:latin typeface="Lato "/>
                <a:ea typeface="Arial" charset="0"/>
                <a:cs typeface="Arial" charset="0"/>
              </a:rPr>
            </a:br>
            <a:r>
              <a:rPr lang="en-US" dirty="0">
                <a:latin typeface="Lato "/>
                <a:ea typeface="Arial" charset="0"/>
                <a:cs typeface="Arial" charset="0"/>
              </a:rPr>
              <a:t> - Measuring/assessing collected data</a:t>
            </a:r>
            <a:br>
              <a:rPr lang="en-US" dirty="0">
                <a:latin typeface="Lato "/>
                <a:ea typeface="Arial" charset="0"/>
                <a:cs typeface="Arial" charset="0"/>
              </a:rPr>
            </a:br>
            <a:br>
              <a:rPr lang="en-US" dirty="0">
                <a:latin typeface="Lato "/>
                <a:ea typeface="Arial" charset="0"/>
                <a:cs typeface="Arial" charset="0"/>
              </a:rPr>
            </a:br>
            <a:r>
              <a:rPr lang="en-US" dirty="0">
                <a:latin typeface="Lato "/>
                <a:ea typeface="Arial" charset="0"/>
                <a:cs typeface="Arial" charset="0"/>
              </a:rPr>
              <a:t> - Evaluating and telling a “story”</a:t>
            </a:r>
            <a:br>
              <a:rPr lang="en-US" dirty="0">
                <a:latin typeface="Lato "/>
                <a:ea typeface="Arial" charset="0"/>
                <a:cs typeface="Arial" charset="0"/>
              </a:rPr>
            </a:br>
            <a:br>
              <a:rPr lang="en-US" dirty="0">
                <a:latin typeface="Lato "/>
                <a:ea typeface="Arial" charset="0"/>
                <a:cs typeface="Arial" charset="0"/>
              </a:rPr>
            </a:br>
            <a:r>
              <a:rPr lang="en-US" dirty="0">
                <a:latin typeface="Lato "/>
                <a:ea typeface="Arial" charset="0"/>
                <a:cs typeface="Arial" charset="0"/>
              </a:rPr>
              <a:t> - Decision makers have listened and paid attention</a:t>
            </a:r>
            <a:br>
              <a:rPr lang="en-US" dirty="0">
                <a:latin typeface="Lato "/>
                <a:ea typeface="Arial" charset="0"/>
                <a:cs typeface="Arial" charset="0"/>
              </a:rPr>
            </a:br>
            <a:r>
              <a:rPr lang="en-US" dirty="0">
                <a:latin typeface="Lato "/>
                <a:ea typeface="Arial" charset="0"/>
                <a:cs typeface="Arial" charset="0"/>
              </a:rPr>
              <a:t> </a:t>
            </a:r>
            <a:br>
              <a:rPr lang="en-US" dirty="0">
                <a:latin typeface="Lato "/>
                <a:ea typeface="Arial" charset="0"/>
                <a:cs typeface="Arial" charset="0"/>
              </a:rPr>
            </a:br>
            <a:r>
              <a:rPr lang="en-US" dirty="0">
                <a:latin typeface="Lato "/>
                <a:ea typeface="Arial" charset="0"/>
                <a:cs typeface="Arial" charset="0"/>
              </a:rPr>
              <a:t> - We are dynamic and agile!</a:t>
            </a:r>
            <a:endParaRPr lang="en-US" dirty="0">
              <a:latin typeface="Lato "/>
            </a:endParaRPr>
          </a:p>
        </p:txBody>
      </p:sp>
      <p:sp>
        <p:nvSpPr>
          <p:cNvPr id="5" name="TextBox 4">
            <a:extLst>
              <a:ext uri="{FF2B5EF4-FFF2-40B4-BE49-F238E27FC236}">
                <a16:creationId xmlns:a16="http://schemas.microsoft.com/office/drawing/2014/main" id="{AD2EE787-E183-8C7A-575D-ABCEC5417F9C}"/>
              </a:ext>
            </a:extLst>
          </p:cNvPr>
          <p:cNvSpPr txBox="1"/>
          <p:nvPr/>
        </p:nvSpPr>
        <p:spPr>
          <a:xfrm>
            <a:off x="9841675" y="1013840"/>
            <a:ext cx="9481940" cy="830997"/>
          </a:xfrm>
          <a:prstGeom prst="rect">
            <a:avLst/>
          </a:prstGeom>
          <a:noFill/>
        </p:spPr>
        <p:txBody>
          <a:bodyPr wrap="square">
            <a:spAutoFit/>
          </a:bodyPr>
          <a:lstStyle/>
          <a:p>
            <a:r>
              <a:rPr lang="en-US" sz="4800" b="1" dirty="0">
                <a:latin typeface="Montserrat" panose="00000500000000000000" pitchFamily="2" charset="0"/>
              </a:rPr>
              <a:t>Table Top/Testing</a:t>
            </a:r>
          </a:p>
        </p:txBody>
      </p:sp>
    </p:spTree>
    <p:extLst>
      <p:ext uri="{BB962C8B-B14F-4D97-AF65-F5344CB8AC3E}">
        <p14:creationId xmlns:p14="http://schemas.microsoft.com/office/powerpoint/2010/main" val="960987898"/>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627CA7B-2BDE-BDD6-AFE1-5B60B98D3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16292" cy="12330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2EE787-E183-8C7A-575D-ABCEC5417F9C}"/>
              </a:ext>
            </a:extLst>
          </p:cNvPr>
          <p:cNvSpPr txBox="1"/>
          <p:nvPr/>
        </p:nvSpPr>
        <p:spPr>
          <a:xfrm>
            <a:off x="9841675" y="1013840"/>
            <a:ext cx="9481940" cy="830997"/>
          </a:xfrm>
          <a:prstGeom prst="rect">
            <a:avLst/>
          </a:prstGeom>
          <a:noFill/>
        </p:spPr>
        <p:txBody>
          <a:bodyPr wrap="square">
            <a:spAutoFit/>
          </a:bodyPr>
          <a:lstStyle/>
          <a:p>
            <a:r>
              <a:rPr lang="en-US" sz="4800" b="1" dirty="0">
                <a:latin typeface="Montserrat" panose="00000500000000000000" pitchFamily="2" charset="0"/>
              </a:rPr>
              <a:t>Table Top/Testing – cont.</a:t>
            </a:r>
          </a:p>
        </p:txBody>
      </p:sp>
      <p:sp>
        <p:nvSpPr>
          <p:cNvPr id="7" name="TextBox 6">
            <a:extLst>
              <a:ext uri="{FF2B5EF4-FFF2-40B4-BE49-F238E27FC236}">
                <a16:creationId xmlns:a16="http://schemas.microsoft.com/office/drawing/2014/main" id="{13709EBD-534B-8171-E804-CF0D5AC3C4EF}"/>
              </a:ext>
            </a:extLst>
          </p:cNvPr>
          <p:cNvSpPr txBox="1"/>
          <p:nvPr/>
        </p:nvSpPr>
        <p:spPr>
          <a:xfrm>
            <a:off x="9841675" y="2411862"/>
            <a:ext cx="113187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Arial" panose="020B0604020202020204" pitchFamily="34" charset="0"/>
              <a:buChar char="•"/>
            </a:pPr>
            <a:r>
              <a:rPr lang="en-US" dirty="0">
                <a:latin typeface="Lato "/>
                <a:ea typeface="Arial" charset="0"/>
                <a:cs typeface="Arial" charset="0"/>
              </a:rPr>
              <a:t> BUT…does the system work? Let’s test it out…</a:t>
            </a:r>
            <a:endParaRPr lang="en-US" dirty="0">
              <a:latin typeface="Lato "/>
            </a:endParaRPr>
          </a:p>
        </p:txBody>
      </p:sp>
      <p:sp>
        <p:nvSpPr>
          <p:cNvPr id="8" name="TextBox 7">
            <a:extLst>
              <a:ext uri="{FF2B5EF4-FFF2-40B4-BE49-F238E27FC236}">
                <a16:creationId xmlns:a16="http://schemas.microsoft.com/office/drawing/2014/main" id="{F2D84FC2-7D2A-39A4-9ECA-C1F1FB3ADD7A}"/>
              </a:ext>
            </a:extLst>
          </p:cNvPr>
          <p:cNvSpPr txBox="1"/>
          <p:nvPr/>
        </p:nvSpPr>
        <p:spPr>
          <a:xfrm>
            <a:off x="9841675" y="4596114"/>
            <a:ext cx="113187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dirty="0">
                <a:latin typeface="Lato "/>
                <a:cs typeface="Arial" charset="0"/>
              </a:rPr>
              <a:t> - Vulnerability Assessment &amp; Penetration Testing</a:t>
            </a:r>
            <a:endParaRPr lang="en-US" dirty="0">
              <a:latin typeface="Lato "/>
            </a:endParaRPr>
          </a:p>
        </p:txBody>
      </p:sp>
      <p:sp>
        <p:nvSpPr>
          <p:cNvPr id="9" name="TextBox 8">
            <a:extLst>
              <a:ext uri="{FF2B5EF4-FFF2-40B4-BE49-F238E27FC236}">
                <a16:creationId xmlns:a16="http://schemas.microsoft.com/office/drawing/2014/main" id="{F5329458-C522-9DE3-01C7-D6FC1A5B6949}"/>
              </a:ext>
            </a:extLst>
          </p:cNvPr>
          <p:cNvSpPr txBox="1"/>
          <p:nvPr/>
        </p:nvSpPr>
        <p:spPr>
          <a:xfrm>
            <a:off x="9841675" y="8956098"/>
            <a:ext cx="113187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dirty="0">
                <a:latin typeface="Lato Light" panose="020F0302020204030203" pitchFamily="34" charset="77"/>
                <a:cs typeface="Arial" charset="0"/>
              </a:rPr>
              <a:t> </a:t>
            </a:r>
            <a:r>
              <a:rPr lang="en-US" dirty="0">
                <a:latin typeface="Lato "/>
                <a:cs typeface="Arial" charset="0"/>
              </a:rPr>
              <a:t>- Incident Recovery/Crisis Response – Who’s on first? </a:t>
            </a:r>
            <a:endParaRPr lang="en-US" dirty="0">
              <a:latin typeface="Lato "/>
            </a:endParaRPr>
          </a:p>
        </p:txBody>
      </p:sp>
      <p:sp>
        <p:nvSpPr>
          <p:cNvPr id="10" name="TextBox 9">
            <a:extLst>
              <a:ext uri="{FF2B5EF4-FFF2-40B4-BE49-F238E27FC236}">
                <a16:creationId xmlns:a16="http://schemas.microsoft.com/office/drawing/2014/main" id="{A2964EE0-130B-C51F-B9B1-E697DF97A074}"/>
              </a:ext>
            </a:extLst>
          </p:cNvPr>
          <p:cNvSpPr txBox="1"/>
          <p:nvPr/>
        </p:nvSpPr>
        <p:spPr>
          <a:xfrm>
            <a:off x="9841675" y="6011342"/>
            <a:ext cx="113187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dirty="0">
                <a:latin typeface="Lato Light" panose="020F0302020204030203" pitchFamily="34" charset="77"/>
                <a:cs typeface="Arial" charset="0"/>
              </a:rPr>
              <a:t> </a:t>
            </a:r>
            <a:r>
              <a:rPr lang="en-US" dirty="0">
                <a:latin typeface="Lato "/>
                <a:cs typeface="Arial" charset="0"/>
              </a:rPr>
              <a:t>- Endpoint Detection &amp; Response</a:t>
            </a:r>
            <a:endParaRPr lang="en-US" dirty="0">
              <a:latin typeface="Lato "/>
            </a:endParaRPr>
          </a:p>
        </p:txBody>
      </p:sp>
      <p:sp>
        <p:nvSpPr>
          <p:cNvPr id="11" name="TextBox 10">
            <a:extLst>
              <a:ext uri="{FF2B5EF4-FFF2-40B4-BE49-F238E27FC236}">
                <a16:creationId xmlns:a16="http://schemas.microsoft.com/office/drawing/2014/main" id="{BF4AF351-DB53-E4C6-7226-23219B8A3B37}"/>
              </a:ext>
            </a:extLst>
          </p:cNvPr>
          <p:cNvSpPr txBox="1"/>
          <p:nvPr/>
        </p:nvSpPr>
        <p:spPr>
          <a:xfrm>
            <a:off x="9841675" y="7495150"/>
            <a:ext cx="113187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dirty="0">
                <a:latin typeface="Lato Light" panose="020F0302020204030203" pitchFamily="34" charset="77"/>
                <a:cs typeface="Arial" charset="0"/>
              </a:rPr>
              <a:t> </a:t>
            </a:r>
            <a:r>
              <a:rPr lang="en-US" dirty="0">
                <a:latin typeface="Lato "/>
                <a:cs typeface="Arial" charset="0"/>
              </a:rPr>
              <a:t>- Verify Backup Position &amp; Ensure Recoverability</a:t>
            </a:r>
            <a:endParaRPr lang="en-US" dirty="0">
              <a:latin typeface="Lato "/>
            </a:endParaRPr>
          </a:p>
        </p:txBody>
      </p:sp>
    </p:spTree>
    <p:extLst>
      <p:ext uri="{BB962C8B-B14F-4D97-AF65-F5344CB8AC3E}">
        <p14:creationId xmlns:p14="http://schemas.microsoft.com/office/powerpoint/2010/main" val="15490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person looking through binoculars&#10;&#10;Description automatically generated with medium confidence">
            <a:extLst>
              <a:ext uri="{FF2B5EF4-FFF2-40B4-BE49-F238E27FC236}">
                <a16:creationId xmlns:a16="http://schemas.microsoft.com/office/drawing/2014/main" id="{822E7F74-61F7-DF46-4521-1F234F5DF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64"/>
            <a:ext cx="7104185" cy="12395024"/>
          </a:xfrm>
          <a:prstGeom prst="rect">
            <a:avLst/>
          </a:prstGeom>
        </p:spPr>
      </p:pic>
      <p:sp>
        <p:nvSpPr>
          <p:cNvPr id="2" name="TextBox 1">
            <a:extLst>
              <a:ext uri="{FF2B5EF4-FFF2-40B4-BE49-F238E27FC236}">
                <a16:creationId xmlns:a16="http://schemas.microsoft.com/office/drawing/2014/main" id="{F991EB0A-C5A0-8A30-D286-97B33D7E70CA}"/>
              </a:ext>
            </a:extLst>
          </p:cNvPr>
          <p:cNvSpPr txBox="1"/>
          <p:nvPr/>
        </p:nvSpPr>
        <p:spPr>
          <a:xfrm>
            <a:off x="8671744" y="2317134"/>
            <a:ext cx="13408042" cy="646331"/>
          </a:xfrm>
          <a:prstGeom prst="rect">
            <a:avLst/>
          </a:prstGeom>
          <a:noFill/>
        </p:spPr>
        <p:txBody>
          <a:bodyPr wrap="square" lIns="91440" tIns="45720" rIns="91440" bIns="45720" anchor="t">
            <a:spAutoFit/>
          </a:bodyPr>
          <a:lstStyle/>
          <a:p>
            <a:r>
              <a:rPr lang="en-US" dirty="0">
                <a:latin typeface="Lato "/>
              </a:rPr>
              <a:t>So…..are we awesome?</a:t>
            </a:r>
          </a:p>
        </p:txBody>
      </p:sp>
      <p:sp>
        <p:nvSpPr>
          <p:cNvPr id="3" name="TextBox 2">
            <a:extLst>
              <a:ext uri="{FF2B5EF4-FFF2-40B4-BE49-F238E27FC236}">
                <a16:creationId xmlns:a16="http://schemas.microsoft.com/office/drawing/2014/main" id="{B092B9BE-C72C-6A89-A27D-C42312C55C1B}"/>
              </a:ext>
            </a:extLst>
          </p:cNvPr>
          <p:cNvSpPr txBox="1"/>
          <p:nvPr/>
        </p:nvSpPr>
        <p:spPr>
          <a:xfrm>
            <a:off x="8671744" y="4236460"/>
            <a:ext cx="13408042" cy="1200329"/>
          </a:xfrm>
          <a:prstGeom prst="rect">
            <a:avLst/>
          </a:prstGeom>
          <a:noFill/>
        </p:spPr>
        <p:txBody>
          <a:bodyPr wrap="square" lIns="91440" tIns="45720" rIns="91440" bIns="45720" anchor="t">
            <a:spAutoFit/>
          </a:bodyPr>
          <a:lstStyle/>
          <a:p>
            <a:r>
              <a:rPr lang="en-US" dirty="0">
                <a:latin typeface="Lato "/>
              </a:rPr>
              <a:t>- when things failed/were taken from us…did people really know what to do/how to do what to do/who to call?</a:t>
            </a:r>
          </a:p>
        </p:txBody>
      </p:sp>
      <p:sp>
        <p:nvSpPr>
          <p:cNvPr id="5" name="TextBox 4">
            <a:extLst>
              <a:ext uri="{FF2B5EF4-FFF2-40B4-BE49-F238E27FC236}">
                <a16:creationId xmlns:a16="http://schemas.microsoft.com/office/drawing/2014/main" id="{7CCAC64D-8AF0-5835-99E0-B06F321A70F3}"/>
              </a:ext>
            </a:extLst>
          </p:cNvPr>
          <p:cNvSpPr txBox="1"/>
          <p:nvPr/>
        </p:nvSpPr>
        <p:spPr>
          <a:xfrm>
            <a:off x="8671744" y="1013840"/>
            <a:ext cx="9481940" cy="830997"/>
          </a:xfrm>
          <a:prstGeom prst="rect">
            <a:avLst/>
          </a:prstGeom>
          <a:noFill/>
        </p:spPr>
        <p:txBody>
          <a:bodyPr wrap="square">
            <a:spAutoFit/>
          </a:bodyPr>
          <a:lstStyle/>
          <a:p>
            <a:r>
              <a:rPr lang="en-US" sz="4800" b="1" dirty="0">
                <a:latin typeface="Montserrat" panose="00000500000000000000" pitchFamily="2" charset="0"/>
              </a:rPr>
              <a:t>Table Top/Testing – cont.</a:t>
            </a:r>
          </a:p>
        </p:txBody>
      </p:sp>
      <p:sp>
        <p:nvSpPr>
          <p:cNvPr id="7" name="TextBox 6">
            <a:extLst>
              <a:ext uri="{FF2B5EF4-FFF2-40B4-BE49-F238E27FC236}">
                <a16:creationId xmlns:a16="http://schemas.microsoft.com/office/drawing/2014/main" id="{A10177F6-F4BF-7C0E-36D6-91213ABB9D13}"/>
              </a:ext>
            </a:extLst>
          </p:cNvPr>
          <p:cNvSpPr txBox="1"/>
          <p:nvPr/>
        </p:nvSpPr>
        <p:spPr>
          <a:xfrm>
            <a:off x="8671744" y="3023714"/>
            <a:ext cx="13408042" cy="646331"/>
          </a:xfrm>
          <a:prstGeom prst="rect">
            <a:avLst/>
          </a:prstGeom>
          <a:noFill/>
        </p:spPr>
        <p:txBody>
          <a:bodyPr wrap="square" lIns="91440" tIns="45720" rIns="91440" bIns="45720" anchor="t">
            <a:spAutoFit/>
          </a:bodyPr>
          <a:lstStyle/>
          <a:p>
            <a:r>
              <a:rPr lang="en-US" dirty="0">
                <a:latin typeface="Lato "/>
              </a:rPr>
              <a:t>Or are we NOT awesome?</a:t>
            </a:r>
          </a:p>
        </p:txBody>
      </p:sp>
      <p:sp>
        <p:nvSpPr>
          <p:cNvPr id="8" name="TextBox 7">
            <a:extLst>
              <a:ext uri="{FF2B5EF4-FFF2-40B4-BE49-F238E27FC236}">
                <a16:creationId xmlns:a16="http://schemas.microsoft.com/office/drawing/2014/main" id="{B6A60C0D-D817-0FA0-56AB-8DEE9B5D4F7F}"/>
              </a:ext>
            </a:extLst>
          </p:cNvPr>
          <p:cNvSpPr txBox="1"/>
          <p:nvPr/>
        </p:nvSpPr>
        <p:spPr>
          <a:xfrm>
            <a:off x="8671744" y="5552638"/>
            <a:ext cx="13408042" cy="646331"/>
          </a:xfrm>
          <a:prstGeom prst="rect">
            <a:avLst/>
          </a:prstGeom>
          <a:noFill/>
        </p:spPr>
        <p:txBody>
          <a:bodyPr wrap="square" lIns="91440" tIns="45720" rIns="91440" bIns="45720" anchor="t">
            <a:spAutoFit/>
          </a:bodyPr>
          <a:lstStyle/>
          <a:p>
            <a:r>
              <a:rPr lang="en-US" dirty="0">
                <a:latin typeface="Lato "/>
              </a:rPr>
              <a:t>- did the people who are supposed to answer…answer? </a:t>
            </a:r>
          </a:p>
        </p:txBody>
      </p:sp>
      <p:sp>
        <p:nvSpPr>
          <p:cNvPr id="9" name="TextBox 8">
            <a:extLst>
              <a:ext uri="{FF2B5EF4-FFF2-40B4-BE49-F238E27FC236}">
                <a16:creationId xmlns:a16="http://schemas.microsoft.com/office/drawing/2014/main" id="{2A4AFC4F-E113-3E72-4621-2A34929748C3}"/>
              </a:ext>
            </a:extLst>
          </p:cNvPr>
          <p:cNvSpPr txBox="1"/>
          <p:nvPr/>
        </p:nvSpPr>
        <p:spPr>
          <a:xfrm>
            <a:off x="8671744" y="6259218"/>
            <a:ext cx="13408042" cy="646331"/>
          </a:xfrm>
          <a:prstGeom prst="rect">
            <a:avLst/>
          </a:prstGeom>
          <a:noFill/>
        </p:spPr>
        <p:txBody>
          <a:bodyPr wrap="square" lIns="91440" tIns="45720" rIns="91440" bIns="45720" anchor="t">
            <a:spAutoFit/>
          </a:bodyPr>
          <a:lstStyle/>
          <a:p>
            <a:r>
              <a:rPr lang="en-US" dirty="0">
                <a:latin typeface="Lato "/>
              </a:rPr>
              <a:t>- so many immediate logistics are required when !!!!! hits the fan…</a:t>
            </a:r>
          </a:p>
        </p:txBody>
      </p:sp>
    </p:spTree>
    <p:extLst>
      <p:ext uri="{BB962C8B-B14F-4D97-AF65-F5344CB8AC3E}">
        <p14:creationId xmlns:p14="http://schemas.microsoft.com/office/powerpoint/2010/main" val="129237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7" name="Oval 16"/>
          <p:cNvSpPr/>
          <p:nvPr/>
        </p:nvSpPr>
        <p:spPr>
          <a:xfrm>
            <a:off x="1692689" y="2404697"/>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1</a:t>
            </a:r>
          </a:p>
        </p:txBody>
      </p:sp>
      <p:sp>
        <p:nvSpPr>
          <p:cNvPr id="23" name="Rectangle 22"/>
          <p:cNvSpPr/>
          <p:nvPr/>
        </p:nvSpPr>
        <p:spPr>
          <a:xfrm>
            <a:off x="3257235" y="2752545"/>
            <a:ext cx="7871065" cy="1200329"/>
          </a:xfrm>
          <a:prstGeom prst="rect">
            <a:avLst/>
          </a:prstGeom>
        </p:spPr>
        <p:txBody>
          <a:bodyPr wrap="none" lIns="91440" tIns="45720" rIns="91440" bIns="45720" anchor="t">
            <a:spAutoFit/>
          </a:bodyPr>
          <a:lstStyle/>
          <a:p>
            <a:r>
              <a:rPr lang="en-US" dirty="0">
                <a:solidFill>
                  <a:schemeClr val="accent6">
                    <a:lumMod val="10000"/>
                  </a:schemeClr>
                </a:solidFill>
                <a:latin typeface="Lato" panose="020F0502020204030203" pitchFamily="34" charset="0"/>
                <a:ea typeface="Century Gothic" charset="0"/>
                <a:cs typeface="Century Gothic" charset="0"/>
              </a:rPr>
              <a:t>Within your power...fraud fortification</a:t>
            </a:r>
            <a:br>
              <a:rPr lang="en-US" dirty="0">
                <a:solidFill>
                  <a:schemeClr val="accent6">
                    <a:lumMod val="10000"/>
                  </a:schemeClr>
                </a:solidFill>
                <a:latin typeface="Lato" panose="020F0502020204030203" pitchFamily="34" charset="0"/>
                <a:ea typeface="Century Gothic" charset="0"/>
                <a:cs typeface="Century Gothic" charset="0"/>
              </a:rPr>
            </a:br>
            <a:endParaRPr lang="en-US" dirty="0">
              <a:solidFill>
                <a:schemeClr val="accent6">
                  <a:lumMod val="10000"/>
                </a:schemeClr>
              </a:solidFill>
              <a:latin typeface="Lato" panose="020F0502020204030203" pitchFamily="34" charset="0"/>
              <a:ea typeface="Century Gothic" charset="0"/>
              <a:cs typeface="Century Gothic" charset="0"/>
            </a:endParaRPr>
          </a:p>
        </p:txBody>
      </p:sp>
      <p:sp>
        <p:nvSpPr>
          <p:cNvPr id="26" name="Oval 25"/>
          <p:cNvSpPr/>
          <p:nvPr/>
        </p:nvSpPr>
        <p:spPr>
          <a:xfrm>
            <a:off x="1692689" y="4748647"/>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2</a:t>
            </a:r>
          </a:p>
        </p:txBody>
      </p:sp>
      <p:sp>
        <p:nvSpPr>
          <p:cNvPr id="28" name="Rectangle 27"/>
          <p:cNvSpPr/>
          <p:nvPr/>
        </p:nvSpPr>
        <p:spPr>
          <a:xfrm>
            <a:off x="3257235" y="5103080"/>
            <a:ext cx="8794395" cy="646331"/>
          </a:xfrm>
          <a:prstGeom prst="rect">
            <a:avLst/>
          </a:prstGeom>
        </p:spPr>
        <p:txBody>
          <a:bodyPr wrap="none" lIns="91440" tIns="45720" rIns="91440" bIns="45720" anchor="t">
            <a:spAutoFit/>
          </a:bodyPr>
          <a:lstStyle/>
          <a:p>
            <a:r>
              <a:rPr lang="en-US" dirty="0">
                <a:solidFill>
                  <a:schemeClr val="accent6">
                    <a:lumMod val="10000"/>
                  </a:schemeClr>
                </a:solidFill>
                <a:latin typeface="Lato" panose="020F0502020204030203" pitchFamily="34" charset="0"/>
              </a:rPr>
              <a:t>Within your power...personnel fortification</a:t>
            </a:r>
            <a:endParaRPr lang="en-US" dirty="0">
              <a:latin typeface="Lato" panose="020F0502020204030203" pitchFamily="34" charset="0"/>
            </a:endParaRPr>
          </a:p>
        </p:txBody>
      </p:sp>
      <p:sp>
        <p:nvSpPr>
          <p:cNvPr id="29" name="Oval 28"/>
          <p:cNvSpPr/>
          <p:nvPr/>
        </p:nvSpPr>
        <p:spPr>
          <a:xfrm>
            <a:off x="1692689" y="7092596"/>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3</a:t>
            </a:r>
          </a:p>
        </p:txBody>
      </p:sp>
      <p:sp>
        <p:nvSpPr>
          <p:cNvPr id="31" name="Rectangle 30"/>
          <p:cNvSpPr/>
          <p:nvPr/>
        </p:nvSpPr>
        <p:spPr>
          <a:xfrm>
            <a:off x="3257235" y="7223891"/>
            <a:ext cx="7497565" cy="1200329"/>
          </a:xfrm>
          <a:prstGeom prst="rect">
            <a:avLst/>
          </a:prstGeom>
        </p:spPr>
        <p:txBody>
          <a:bodyPr wrap="none" lIns="91440" tIns="45720" rIns="91440" bIns="45720" anchor="t">
            <a:spAutoFit/>
          </a:bodyPr>
          <a:lstStyle/>
          <a:p>
            <a:r>
              <a:rPr lang="en-US" dirty="0">
                <a:solidFill>
                  <a:schemeClr val="accent6">
                    <a:lumMod val="10000"/>
                  </a:schemeClr>
                </a:solidFill>
                <a:latin typeface="Lato" panose="020F0502020204030203" pitchFamily="34" charset="0"/>
              </a:rPr>
              <a:t>Communication and training...it is on</a:t>
            </a:r>
            <a:br>
              <a:rPr lang="en-US" dirty="0">
                <a:solidFill>
                  <a:schemeClr val="accent6">
                    <a:lumMod val="10000"/>
                  </a:schemeClr>
                </a:solidFill>
                <a:latin typeface="Lato" panose="020F0502020204030203" pitchFamily="34" charset="0"/>
              </a:rPr>
            </a:br>
            <a:r>
              <a:rPr lang="en-US" dirty="0">
                <a:solidFill>
                  <a:schemeClr val="accent6">
                    <a:lumMod val="10000"/>
                  </a:schemeClr>
                </a:solidFill>
                <a:latin typeface="Lato" panose="020F0502020204030203" pitchFamily="34" charset="0"/>
              </a:rPr>
              <a:t>leadership's radar...</a:t>
            </a:r>
          </a:p>
        </p:txBody>
      </p:sp>
      <p:sp>
        <p:nvSpPr>
          <p:cNvPr id="32" name="Oval 31"/>
          <p:cNvSpPr/>
          <p:nvPr/>
        </p:nvSpPr>
        <p:spPr>
          <a:xfrm>
            <a:off x="1651386" y="9436545"/>
            <a:ext cx="1339808" cy="1339808"/>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a:solidFill>
                  <a:schemeClr val="bg1"/>
                </a:solidFill>
                <a:latin typeface="Lato Black" panose="020F0502020204030203" pitchFamily="34" charset="77"/>
                <a:ea typeface="Century Gothic" charset="0"/>
                <a:cs typeface="Century Gothic" charset="0"/>
              </a:rPr>
              <a:t>4</a:t>
            </a:r>
          </a:p>
        </p:txBody>
      </p:sp>
      <p:sp>
        <p:nvSpPr>
          <p:cNvPr id="34" name="Rectangle 33"/>
          <p:cNvSpPr/>
          <p:nvPr/>
        </p:nvSpPr>
        <p:spPr>
          <a:xfrm>
            <a:off x="3361352" y="9814061"/>
            <a:ext cx="4775666" cy="646331"/>
          </a:xfrm>
          <a:prstGeom prst="rect">
            <a:avLst/>
          </a:prstGeom>
        </p:spPr>
        <p:txBody>
          <a:bodyPr wrap="none" lIns="91440" tIns="45720" rIns="91440" bIns="45720" anchor="t">
            <a:spAutoFit/>
          </a:bodyPr>
          <a:lstStyle/>
          <a:p>
            <a:r>
              <a:rPr lang="en-US" dirty="0">
                <a:solidFill>
                  <a:schemeClr val="accent6">
                    <a:lumMod val="10000"/>
                  </a:schemeClr>
                </a:solidFill>
                <a:latin typeface="Lato" panose="020F0502020204030203" pitchFamily="34" charset="0"/>
                <a:ea typeface="Century Gothic" charset="0"/>
                <a:cs typeface="Century Gothic" charset="0"/>
              </a:rPr>
              <a:t>Be aware and vigilant...</a:t>
            </a:r>
          </a:p>
        </p:txBody>
      </p:sp>
      <p:sp>
        <p:nvSpPr>
          <p:cNvPr id="38" name="TextBox 37"/>
          <p:cNvSpPr txBox="1"/>
          <p:nvPr/>
        </p:nvSpPr>
        <p:spPr>
          <a:xfrm>
            <a:off x="4825403" y="757054"/>
            <a:ext cx="15106479" cy="757130"/>
          </a:xfrm>
          <a:prstGeom prst="rect">
            <a:avLst/>
          </a:prstGeom>
          <a:noFill/>
        </p:spPr>
        <p:txBody>
          <a:bodyPr wrap="square" lIns="91440" tIns="45720" rIns="91440" bIns="45720" rtlCol="0" anchor="t">
            <a:spAutoFit/>
          </a:bodyPr>
          <a:lstStyle/>
          <a:p>
            <a:pPr algn="ctr">
              <a:lnSpc>
                <a:spcPct val="90000"/>
              </a:lnSpc>
            </a:pPr>
            <a:r>
              <a:rPr lang="en-US" sz="4800" b="1" dirty="0">
                <a:solidFill>
                  <a:srgbClr val="333333"/>
                </a:solidFill>
                <a:latin typeface="Montserrat" panose="00000500000000000000" pitchFamily="2" charset="0"/>
              </a:rPr>
              <a:t>Conclusion: Prevention and Awareness</a:t>
            </a:r>
          </a:p>
        </p:txBody>
      </p:sp>
      <p:pic>
        <p:nvPicPr>
          <p:cNvPr id="3" name="Picture 2" descr="A classroom with tables and chairs&#10;&#10;Description automatically generated">
            <a:extLst>
              <a:ext uri="{FF2B5EF4-FFF2-40B4-BE49-F238E27FC236}">
                <a16:creationId xmlns:a16="http://schemas.microsoft.com/office/drawing/2014/main" id="{05234082-4A6D-5F21-0A92-FB6A9F316C5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7997" t="-1049" r="7193" b="1049"/>
          <a:stretch/>
        </p:blipFill>
        <p:spPr>
          <a:xfrm>
            <a:off x="14110165" y="2670434"/>
            <a:ext cx="8141928" cy="8375131"/>
          </a:xfrm>
          <a:prstGeom prst="rect">
            <a:avLst/>
          </a:prstGeom>
        </p:spPr>
      </p:pic>
    </p:spTree>
    <p:extLst>
      <p:ext uri="{BB962C8B-B14F-4D97-AF65-F5344CB8AC3E}">
        <p14:creationId xmlns:p14="http://schemas.microsoft.com/office/powerpoint/2010/main" val="360666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88970-8126-904B-BC71-8BAB5E40BF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44" name="Line 5"/>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45" name="Line 6"/>
          <p:cNvSpPr>
            <a:spLocks noChangeShapeType="1"/>
          </p:cNvSpPr>
          <p:nvPr/>
        </p:nvSpPr>
        <p:spPr bwMode="auto">
          <a:xfrm>
            <a:off x="1493979" y="-1748368"/>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243797" tIns="121899" rIns="243797" bIns="121899" numCol="1" anchor="t" anchorCtr="0" compatLnSpc="1">
            <a:prstTxWarp prst="textNoShape">
              <a:avLst/>
            </a:prstTxWarp>
          </a:bodyPr>
          <a:lstStyle/>
          <a:p>
            <a:endParaRPr lang="en-US"/>
          </a:p>
        </p:txBody>
      </p:sp>
      <p:sp>
        <p:nvSpPr>
          <p:cNvPr id="12" name="TextBox 11"/>
          <p:cNvSpPr txBox="1"/>
          <p:nvPr/>
        </p:nvSpPr>
        <p:spPr>
          <a:xfrm>
            <a:off x="10390355" y="11014685"/>
            <a:ext cx="7247548" cy="1477328"/>
          </a:xfrm>
          <a:prstGeom prst="rect">
            <a:avLst/>
          </a:prstGeom>
          <a:noFill/>
        </p:spPr>
        <p:txBody>
          <a:bodyPr wrap="square" lIns="91440" tIns="45720" rIns="91440" bIns="45720" rtlCol="0" anchor="t">
            <a:spAutoFit/>
          </a:bodyPr>
          <a:lstStyle/>
          <a:p>
            <a:pPr algn="ctr">
              <a:lnSpc>
                <a:spcPct val="90000"/>
              </a:lnSpc>
            </a:pPr>
            <a:r>
              <a:rPr lang="en-US" sz="10000" b="1" dirty="0">
                <a:solidFill>
                  <a:schemeClr val="bg1"/>
                </a:solidFill>
                <a:latin typeface="Montserrat"/>
              </a:rPr>
              <a:t>Q &amp; A</a:t>
            </a:r>
          </a:p>
        </p:txBody>
      </p:sp>
    </p:spTree>
    <p:extLst>
      <p:ext uri="{BB962C8B-B14F-4D97-AF65-F5344CB8AC3E}">
        <p14:creationId xmlns:p14="http://schemas.microsoft.com/office/powerpoint/2010/main" val="1219949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 name="TextBox 61"/>
          <p:cNvSpPr txBox="1"/>
          <p:nvPr/>
        </p:nvSpPr>
        <p:spPr>
          <a:xfrm>
            <a:off x="9272171" y="722611"/>
            <a:ext cx="4187365" cy="757130"/>
          </a:xfrm>
          <a:prstGeom prst="rect">
            <a:avLst/>
          </a:prstGeom>
          <a:noFill/>
        </p:spPr>
        <p:txBody>
          <a:bodyPr wrap="none" lIns="91440" tIns="45720" rIns="91440" bIns="45720" rtlCol="0" anchor="t">
            <a:spAutoFit/>
          </a:bodyPr>
          <a:lstStyle/>
          <a:p>
            <a:pPr algn="ctr">
              <a:lnSpc>
                <a:spcPct val="90000"/>
              </a:lnSpc>
            </a:pPr>
            <a:r>
              <a:rPr lang="en-US" sz="4800" b="1" dirty="0">
                <a:solidFill>
                  <a:schemeClr val="accent6">
                    <a:lumMod val="10000"/>
                  </a:schemeClr>
                </a:solidFill>
                <a:latin typeface="Montserrat"/>
                <a:ea typeface="Glypha 55 Roman" charset="0"/>
                <a:cs typeface="Glypha 55 Roman" charset="0"/>
              </a:rPr>
              <a:t>Contact Info</a:t>
            </a:r>
          </a:p>
        </p:txBody>
      </p:sp>
      <p:sp>
        <p:nvSpPr>
          <p:cNvPr id="3" name="Textfeld 38">
            <a:extLst>
              <a:ext uri="{FF2B5EF4-FFF2-40B4-BE49-F238E27FC236}">
                <a16:creationId xmlns:a16="http://schemas.microsoft.com/office/drawing/2014/main" id="{D77B7B31-4EE6-DD00-2121-5D722166C62A}"/>
              </a:ext>
            </a:extLst>
          </p:cNvPr>
          <p:cNvSpPr txBox="1"/>
          <p:nvPr/>
        </p:nvSpPr>
        <p:spPr>
          <a:xfrm>
            <a:off x="7920848" y="7667688"/>
            <a:ext cx="7846040" cy="861732"/>
          </a:xfrm>
          <a:prstGeom prst="rect">
            <a:avLst/>
          </a:prstGeom>
        </p:spPr>
        <p:txBody>
          <a:bodyPr vert="horz" wrap="square" lIns="243797" tIns="121899" rIns="243797" bIns="121899" rtlCol="0" anchor="t">
            <a:spAutoFit/>
          </a:bodyPr>
          <a:lstStyle/>
          <a:p>
            <a:pPr algn="ctr"/>
            <a:r>
              <a:rPr lang="en-US" sz="4000" b="1" kern="900">
                <a:solidFill>
                  <a:schemeClr val="accent6">
                    <a:lumMod val="10000"/>
                  </a:schemeClr>
                </a:solidFill>
                <a:latin typeface="Montserrat"/>
              </a:rPr>
              <a:t>Chuck Story, </a:t>
            </a:r>
            <a:r>
              <a:rPr lang="en-US" sz="4000" b="1">
                <a:effectLst/>
                <a:latin typeface="Montserrat" panose="00000500000000000000" pitchFamily="2" charset="0"/>
                <a:ea typeface="Calibri" panose="020F0502020204030204" pitchFamily="34" charset="0"/>
              </a:rPr>
              <a:t>CPA, CFE</a:t>
            </a:r>
            <a:r>
              <a:rPr lang="en-US" sz="4000" b="1" kern="900">
                <a:solidFill>
                  <a:schemeClr val="accent6">
                    <a:lumMod val="10000"/>
                  </a:schemeClr>
                </a:solidFill>
                <a:latin typeface="Montserrat" panose="00000500000000000000" pitchFamily="2" charset="0"/>
              </a:rPr>
              <a:t>   </a:t>
            </a:r>
            <a:endParaRPr lang="en-US" sz="4000">
              <a:solidFill>
                <a:schemeClr val="accent6">
                  <a:lumMod val="10000"/>
                </a:schemeClr>
              </a:solidFill>
              <a:latin typeface="Montserrat" panose="00000500000000000000" pitchFamily="2" charset="0"/>
            </a:endParaRPr>
          </a:p>
        </p:txBody>
      </p:sp>
      <p:sp>
        <p:nvSpPr>
          <p:cNvPr id="5" name="Textfeld 39">
            <a:extLst>
              <a:ext uri="{FF2B5EF4-FFF2-40B4-BE49-F238E27FC236}">
                <a16:creationId xmlns:a16="http://schemas.microsoft.com/office/drawing/2014/main" id="{274AA1D9-F35D-2B82-B352-B65C90289A14}"/>
              </a:ext>
            </a:extLst>
          </p:cNvPr>
          <p:cNvSpPr txBox="1"/>
          <p:nvPr/>
        </p:nvSpPr>
        <p:spPr>
          <a:xfrm>
            <a:off x="8323927" y="8583787"/>
            <a:ext cx="6440262" cy="1969728"/>
          </a:xfrm>
          <a:prstGeom prst="rect">
            <a:avLst/>
          </a:prstGeom>
        </p:spPr>
        <p:txBody>
          <a:bodyPr vert="horz" wrap="square" lIns="243797" tIns="121899" rIns="243797" bIns="121899" rtlCol="0" anchor="t">
            <a:spAutoFit/>
          </a:bodyPr>
          <a:lstStyle/>
          <a:p>
            <a:pPr algn="ctr"/>
            <a:r>
              <a:rPr lang="en-US" sz="2800">
                <a:latin typeface="Lato Light"/>
                <a:ea typeface="Lato Light"/>
                <a:cs typeface="Lato Light"/>
              </a:rPr>
              <a:t>Director of Operations</a:t>
            </a:r>
            <a:endParaRPr lang="en-US"/>
          </a:p>
          <a:p>
            <a:pPr algn="ctr"/>
            <a:r>
              <a:rPr lang="en-US" sz="2800">
                <a:latin typeface="Lato Light"/>
                <a:ea typeface="Lato Light"/>
                <a:cs typeface="Lato Light"/>
              </a:rPr>
              <a:t>Corporate Investigative Services</a:t>
            </a:r>
            <a:endParaRPr lang="en-US"/>
          </a:p>
          <a:p>
            <a:pPr algn="ctr"/>
            <a:r>
              <a:rPr lang="en-US" sz="2800">
                <a:latin typeface="Lato Light"/>
                <a:ea typeface="Lato Light"/>
                <a:cs typeface="Lato Light"/>
                <a:hlinkClick r:id="rId2"/>
              </a:rPr>
              <a:t>chuck.story@rehmann.com</a:t>
            </a:r>
            <a:endParaRPr lang="en-US" sz="2800">
              <a:latin typeface="Lato Light"/>
              <a:ea typeface="Lato Light"/>
              <a:cs typeface="Lato Light"/>
            </a:endParaRPr>
          </a:p>
          <a:p>
            <a:pPr algn="ctr"/>
            <a:r>
              <a:rPr lang="en-US" sz="2800">
                <a:latin typeface="Lato Light"/>
                <a:ea typeface="Lato Light"/>
                <a:cs typeface="Lato Light"/>
              </a:rPr>
              <a:t>248.267.8445</a:t>
            </a:r>
          </a:p>
        </p:txBody>
      </p:sp>
      <p:pic>
        <p:nvPicPr>
          <p:cNvPr id="4" name="Picture 5">
            <a:extLst>
              <a:ext uri="{FF2B5EF4-FFF2-40B4-BE49-F238E27FC236}">
                <a16:creationId xmlns:a16="http://schemas.microsoft.com/office/drawing/2014/main" id="{FC1034E5-6BB3-F518-DCDD-723374E13ED7}"/>
              </a:ext>
            </a:extLst>
          </p:cNvPr>
          <p:cNvPicPr>
            <a:picLocks noChangeAspect="1"/>
          </p:cNvPicPr>
          <p:nvPr/>
        </p:nvPicPr>
        <p:blipFill>
          <a:blip r:embed="rId3"/>
          <a:stretch>
            <a:fillRect/>
          </a:stretch>
        </p:blipFill>
        <p:spPr>
          <a:xfrm>
            <a:off x="8563175" y="2978649"/>
            <a:ext cx="6055400" cy="4448409"/>
          </a:xfrm>
          <a:prstGeom prst="rect">
            <a:avLst/>
          </a:prstGeom>
        </p:spPr>
      </p:pic>
    </p:spTree>
    <p:extLst>
      <p:ext uri="{BB962C8B-B14F-4D97-AF65-F5344CB8AC3E}">
        <p14:creationId xmlns:p14="http://schemas.microsoft.com/office/powerpoint/2010/main" val="1563340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sitting around a table looking at a computer&#10;&#10;Description automatically generated with medium confidence">
            <a:extLst>
              <a:ext uri="{FF2B5EF4-FFF2-40B4-BE49-F238E27FC236}">
                <a16:creationId xmlns:a16="http://schemas.microsoft.com/office/drawing/2014/main" id="{BD35328B-F832-DF45-BD72-B04A8F5118B6}"/>
              </a:ext>
            </a:extLst>
          </p:cNvPr>
          <p:cNvPicPr>
            <a:picLocks noChangeAspect="1"/>
          </p:cNvPicPr>
          <p:nvPr/>
        </p:nvPicPr>
        <p:blipFill rotWithShape="1">
          <a:blip r:embed="rId3">
            <a:extLst>
              <a:ext uri="{28A0092B-C50C-407E-A947-70E740481C1C}">
                <a14:useLocalDpi xmlns:a14="http://schemas.microsoft.com/office/drawing/2010/main" val="0"/>
              </a:ext>
            </a:extLst>
          </a:blip>
          <a:srcRect t="9900"/>
          <a:stretch/>
        </p:blipFill>
        <p:spPr>
          <a:xfrm>
            <a:off x="0" y="0"/>
            <a:ext cx="24377650" cy="12354970"/>
          </a:xfrm>
          <a:prstGeom prst="rect">
            <a:avLst/>
          </a:prstGeom>
        </p:spPr>
      </p:pic>
      <p:sp>
        <p:nvSpPr>
          <p:cNvPr id="16" name="Rectangle 15">
            <a:extLst>
              <a:ext uri="{FF2B5EF4-FFF2-40B4-BE49-F238E27FC236}">
                <a16:creationId xmlns:a16="http://schemas.microsoft.com/office/drawing/2014/main" id="{D0EA9159-1380-9F47-9B62-4A4DD870A296}"/>
              </a:ext>
            </a:extLst>
          </p:cNvPr>
          <p:cNvSpPr/>
          <p:nvPr/>
        </p:nvSpPr>
        <p:spPr>
          <a:xfrm>
            <a:off x="3976577" y="-20782"/>
            <a:ext cx="9314121" cy="12375752"/>
          </a:xfrm>
          <a:prstGeom prst="rect">
            <a:avLst/>
          </a:prstGeom>
          <a:solidFill>
            <a:srgbClr val="1135CA">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9FEC482-710D-4462-BB19-9F75EEC846AC}"/>
              </a:ext>
            </a:extLst>
          </p:cNvPr>
          <p:cNvSpPr>
            <a:spLocks noGrp="1"/>
          </p:cNvSpPr>
          <p:nvPr>
            <p:ph idx="1"/>
          </p:nvPr>
        </p:nvSpPr>
        <p:spPr>
          <a:xfrm>
            <a:off x="4760445" y="2745083"/>
            <a:ext cx="7746381" cy="1699922"/>
          </a:xfrm>
        </p:spPr>
        <p:txBody>
          <a:bodyPr vert="horz" lIns="182843" tIns="91422" rIns="182843" bIns="91422" rtlCol="0" anchor="t">
            <a:normAutofit/>
          </a:bodyPr>
          <a:lstStyle/>
          <a:p>
            <a:pPr>
              <a:lnSpc>
                <a:spcPct val="110000"/>
              </a:lnSpc>
            </a:pPr>
            <a:r>
              <a:rPr lang="en-US" sz="4000" dirty="0">
                <a:solidFill>
                  <a:schemeClr val="bg1"/>
                </a:solidFill>
                <a:latin typeface="Lato"/>
                <a:ea typeface="Lato"/>
                <a:cs typeface="Lato"/>
              </a:rPr>
              <a:t>How many of you have committed fraud?</a:t>
            </a:r>
            <a:endParaRPr lang="en-US" sz="4000" dirty="0">
              <a:latin typeface="Lato"/>
              <a:ea typeface="Lato"/>
              <a:cs typeface="Lato"/>
            </a:endParaRPr>
          </a:p>
        </p:txBody>
      </p:sp>
      <p:sp>
        <p:nvSpPr>
          <p:cNvPr id="3" name="Content Placeholder 3">
            <a:extLst>
              <a:ext uri="{FF2B5EF4-FFF2-40B4-BE49-F238E27FC236}">
                <a16:creationId xmlns:a16="http://schemas.microsoft.com/office/drawing/2014/main" id="{C07CA100-4F49-9C76-2DAC-A90B797091B3}"/>
              </a:ext>
            </a:extLst>
          </p:cNvPr>
          <p:cNvSpPr txBox="1">
            <a:spLocks/>
          </p:cNvSpPr>
          <p:nvPr/>
        </p:nvSpPr>
        <p:spPr>
          <a:xfrm>
            <a:off x="4492073" y="5284836"/>
            <a:ext cx="8102376" cy="6195817"/>
          </a:xfrm>
          <a:prstGeom prst="rect">
            <a:avLst/>
          </a:prstGeom>
        </p:spPr>
        <p:txBody>
          <a:bodyPr vert="horz" lIns="182843" tIns="91422" rIns="182843" bIns="91422" rtlCol="0" anchor="t">
            <a:norm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rgbClr val="000000"/>
                </a:solidFill>
                <a:effectLst/>
                <a:latin typeface="Lato" panose="020F0502020204030203" pitchFamily="34" charset="0"/>
                <a:ea typeface="+mn-ea"/>
                <a:cs typeface="Lato" panose="020F0502020204030203" pitchFamily="34"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rgbClr val="000000"/>
                </a:solidFill>
                <a:effectLst/>
                <a:latin typeface="Lato" panose="020F0502020204030203" pitchFamily="34" charset="0"/>
                <a:ea typeface="+mn-ea"/>
                <a:cs typeface="Lato" panose="020F0502020204030203" pitchFamily="34"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rgbClr val="000000"/>
                </a:solidFill>
                <a:effectLst/>
                <a:latin typeface="Lato" panose="020F0502020204030203" pitchFamily="34" charset="0"/>
                <a:ea typeface="+mn-ea"/>
                <a:cs typeface="Lato" panose="020F0502020204030203" pitchFamily="34"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rgbClr val="000000"/>
                </a:solidFill>
                <a:effectLst/>
                <a:latin typeface="Lato" panose="020F0502020204030203" pitchFamily="34" charset="0"/>
                <a:ea typeface="+mn-ea"/>
                <a:cs typeface="Lato" panose="020F0502020204030203" pitchFamily="34"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rgbClr val="000000"/>
                </a:solidFill>
                <a:effectLst/>
                <a:latin typeface="Lato" panose="020F0502020204030203" pitchFamily="34" charset="0"/>
                <a:ea typeface="+mn-ea"/>
                <a:cs typeface="Lato" panose="020F0502020204030203" pitchFamily="34"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10000"/>
              </a:lnSpc>
            </a:pPr>
            <a:endParaRPr lang="en-US" sz="3600">
              <a:solidFill>
                <a:schemeClr val="bg1"/>
              </a:solidFill>
              <a:ea typeface="Lato" panose="020F0502020204030203" pitchFamily="34" charset="0"/>
            </a:endParaRPr>
          </a:p>
          <a:p>
            <a:pPr>
              <a:lnSpc>
                <a:spcPct val="110000"/>
              </a:lnSpc>
            </a:pPr>
            <a:endParaRPr lang="en-US" sz="3600">
              <a:latin typeface="Lato"/>
              <a:ea typeface="Lato"/>
              <a:cs typeface="Lato"/>
            </a:endParaRPr>
          </a:p>
          <a:p>
            <a:pPr>
              <a:lnSpc>
                <a:spcPct val="110000"/>
              </a:lnSpc>
            </a:pPr>
            <a:endParaRPr lang="en-US" sz="3500">
              <a:latin typeface="Lato"/>
              <a:ea typeface="Lato"/>
              <a:cs typeface="Lato"/>
            </a:endParaRPr>
          </a:p>
        </p:txBody>
      </p:sp>
      <p:sp>
        <p:nvSpPr>
          <p:cNvPr id="9" name="Content Placeholder 3">
            <a:extLst>
              <a:ext uri="{FF2B5EF4-FFF2-40B4-BE49-F238E27FC236}">
                <a16:creationId xmlns:a16="http://schemas.microsoft.com/office/drawing/2014/main" id="{1AB4FF6E-5DFE-419A-30ED-44748AE738CA}"/>
              </a:ext>
            </a:extLst>
          </p:cNvPr>
          <p:cNvSpPr txBox="1">
            <a:spLocks/>
          </p:cNvSpPr>
          <p:nvPr/>
        </p:nvSpPr>
        <p:spPr>
          <a:xfrm>
            <a:off x="4892148" y="3346323"/>
            <a:ext cx="7407214" cy="2746577"/>
          </a:xfrm>
          <a:prstGeom prst="rect">
            <a:avLst/>
          </a:prstGeom>
        </p:spPr>
        <p:txBody>
          <a:bodyPr vert="horz" lIns="182843" tIns="91422" rIns="182843" bIns="91422" rtlCol="0" anchor="t">
            <a:norm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rgbClr val="000000"/>
                </a:solidFill>
                <a:effectLst/>
                <a:latin typeface="Lato" panose="020F0502020204030203" pitchFamily="34" charset="0"/>
                <a:ea typeface="+mn-ea"/>
                <a:cs typeface="Lato" panose="020F0502020204030203" pitchFamily="34" charset="0"/>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rgbClr val="000000"/>
                </a:solidFill>
                <a:effectLst/>
                <a:latin typeface="Lato" panose="020F0502020204030203" pitchFamily="34" charset="0"/>
                <a:ea typeface="+mn-ea"/>
                <a:cs typeface="Lato" panose="020F0502020204030203" pitchFamily="34" charset="0"/>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rgbClr val="000000"/>
                </a:solidFill>
                <a:effectLst/>
                <a:latin typeface="Lato" panose="020F0502020204030203" pitchFamily="34" charset="0"/>
                <a:ea typeface="+mn-ea"/>
                <a:cs typeface="Lato" panose="020F0502020204030203" pitchFamily="34" charset="0"/>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rgbClr val="000000"/>
                </a:solidFill>
                <a:effectLst/>
                <a:latin typeface="Lato" panose="020F0502020204030203" pitchFamily="34" charset="0"/>
                <a:ea typeface="+mn-ea"/>
                <a:cs typeface="Lato" panose="020F0502020204030203" pitchFamily="34" charset="0"/>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rgbClr val="000000"/>
                </a:solidFill>
                <a:effectLst/>
                <a:latin typeface="Lato" panose="020F0502020204030203" pitchFamily="34" charset="0"/>
                <a:ea typeface="+mn-ea"/>
                <a:cs typeface="Lato" panose="020F0502020204030203" pitchFamily="34"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10000"/>
              </a:lnSpc>
            </a:pPr>
            <a:endParaRPr lang="en-US" sz="4000" dirty="0">
              <a:solidFill>
                <a:schemeClr val="bg1"/>
              </a:solidFill>
              <a:latin typeface="Lato"/>
              <a:ea typeface="Lato"/>
              <a:cs typeface="Lato"/>
            </a:endParaRPr>
          </a:p>
          <a:p>
            <a:pPr>
              <a:lnSpc>
                <a:spcPct val="110000"/>
              </a:lnSpc>
            </a:pPr>
            <a:r>
              <a:rPr lang="en-US" sz="4000" i="1" dirty="0">
                <a:solidFill>
                  <a:schemeClr val="bg1"/>
                </a:solidFill>
                <a:latin typeface="Lato"/>
                <a:ea typeface="Lato"/>
                <a:cs typeface="Lato"/>
              </a:rPr>
              <a:t>*IN FACT ... don't answer that question!</a:t>
            </a:r>
          </a:p>
          <a:p>
            <a:pPr>
              <a:lnSpc>
                <a:spcPct val="110000"/>
              </a:lnSpc>
            </a:pPr>
            <a:endParaRPr lang="en-US" sz="4000" dirty="0">
              <a:latin typeface="Lato"/>
              <a:ea typeface="Lato"/>
              <a:cs typeface="Lato"/>
            </a:endParaRPr>
          </a:p>
        </p:txBody>
      </p:sp>
      <p:sp>
        <p:nvSpPr>
          <p:cNvPr id="10" name="Content Placeholder 3">
            <a:extLst>
              <a:ext uri="{FF2B5EF4-FFF2-40B4-BE49-F238E27FC236}">
                <a16:creationId xmlns:a16="http://schemas.microsoft.com/office/drawing/2014/main" id="{3C9B80A4-EA5D-56A7-50BE-579F1BD51367}"/>
              </a:ext>
            </a:extLst>
          </p:cNvPr>
          <p:cNvSpPr txBox="1">
            <a:spLocks/>
          </p:cNvSpPr>
          <p:nvPr/>
        </p:nvSpPr>
        <p:spPr>
          <a:xfrm>
            <a:off x="4848067" y="6523966"/>
            <a:ext cx="7807288" cy="2198269"/>
          </a:xfrm>
          <a:prstGeom prst="rect">
            <a:avLst/>
          </a:prstGeom>
        </p:spPr>
        <p:txBody>
          <a:bodyPr vert="horz" lIns="182843" tIns="91422" rIns="182843" bIns="91422" rtlCol="0" anchor="t">
            <a:norm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nSpc>
                <a:spcPct val="110000"/>
              </a:lnSpc>
            </a:pPr>
            <a:r>
              <a:rPr lang="en-US" sz="4000" dirty="0">
                <a:solidFill>
                  <a:schemeClr val="bg1"/>
                </a:solidFill>
                <a:latin typeface="Lato"/>
                <a:ea typeface="Lato"/>
                <a:cs typeface="Lato"/>
              </a:rPr>
              <a:t>Actually...how many of you/or your companies have been a victim of fraud?</a:t>
            </a:r>
            <a:endParaRPr lang="en-US" sz="4000" dirty="0">
              <a:solidFill>
                <a:schemeClr val="bg1"/>
              </a:solidFill>
              <a:latin typeface="Lato"/>
              <a:ea typeface="Lato" panose="020F0502020204030203" pitchFamily="34" charset="0"/>
              <a:cs typeface="Lato"/>
            </a:endParaRPr>
          </a:p>
        </p:txBody>
      </p:sp>
      <p:sp>
        <p:nvSpPr>
          <p:cNvPr id="11" name="Content Placeholder 3">
            <a:extLst>
              <a:ext uri="{FF2B5EF4-FFF2-40B4-BE49-F238E27FC236}">
                <a16:creationId xmlns:a16="http://schemas.microsoft.com/office/drawing/2014/main" id="{3C9B80A4-EA5D-56A7-50BE-579F1BD51367}"/>
              </a:ext>
            </a:extLst>
          </p:cNvPr>
          <p:cNvSpPr txBox="1">
            <a:spLocks/>
          </p:cNvSpPr>
          <p:nvPr/>
        </p:nvSpPr>
        <p:spPr>
          <a:xfrm>
            <a:off x="4108821" y="8855495"/>
            <a:ext cx="8973867" cy="3543895"/>
          </a:xfrm>
          <a:prstGeom prst="rect">
            <a:avLst/>
          </a:prstGeom>
        </p:spPr>
        <p:txBody>
          <a:bodyPr vert="horz" lIns="182843" tIns="91422" rIns="182843" bIns="91422" rtlCol="0" anchor="t">
            <a:norm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nSpc>
                <a:spcPct val="110000"/>
              </a:lnSpc>
            </a:pPr>
            <a:r>
              <a:rPr lang="en-US" sz="4000" dirty="0">
                <a:solidFill>
                  <a:schemeClr val="bg1"/>
                </a:solidFill>
                <a:latin typeface="Lato" panose="020F0502020204030203" pitchFamily="34" charset="0"/>
                <a:ea typeface="Lato"/>
                <a:cs typeface="Lato"/>
              </a:rPr>
              <a:t>       &gt; or you think you have been...</a:t>
            </a:r>
            <a:br>
              <a:rPr lang="en-US" sz="4000" dirty="0">
                <a:latin typeface="Lato" panose="020F0502020204030203" pitchFamily="34" charset="0"/>
                <a:ea typeface="Lato"/>
                <a:cs typeface="Lato"/>
              </a:rPr>
            </a:br>
            <a:r>
              <a:rPr lang="en-US" sz="4000" dirty="0">
                <a:solidFill>
                  <a:schemeClr val="bg1"/>
                </a:solidFill>
                <a:latin typeface="Lato" panose="020F0502020204030203" pitchFamily="34" charset="0"/>
                <a:ea typeface="Lato"/>
                <a:cs typeface="Lato"/>
              </a:rPr>
              <a:t>       &gt; or you don't have any idea...</a:t>
            </a:r>
            <a:br>
              <a:rPr lang="en-US" sz="4000" dirty="0">
                <a:latin typeface="Lato" panose="020F0502020204030203" pitchFamily="34" charset="0"/>
                <a:ea typeface="Lato"/>
                <a:cs typeface="Lato"/>
              </a:rPr>
            </a:br>
            <a:r>
              <a:rPr lang="en-US" sz="4000" dirty="0">
                <a:solidFill>
                  <a:schemeClr val="bg1"/>
                </a:solidFill>
                <a:latin typeface="Lato" panose="020F0502020204030203" pitchFamily="34" charset="0"/>
                <a:ea typeface="Lato"/>
                <a:cs typeface="Lato"/>
              </a:rPr>
              <a:t>       &gt; or you have concerns right now...</a:t>
            </a:r>
            <a:endParaRPr lang="en-US" sz="4000" dirty="0">
              <a:solidFill>
                <a:schemeClr val="bg1"/>
              </a:solidFill>
              <a:latin typeface="Lato" panose="020F0502020204030203" pitchFamily="34" charset="0"/>
              <a:ea typeface="Lato" panose="020F0502020204030203" pitchFamily="34" charset="0"/>
            </a:endParaRPr>
          </a:p>
          <a:p>
            <a:pPr>
              <a:lnSpc>
                <a:spcPct val="110000"/>
              </a:lnSpc>
            </a:pPr>
            <a:r>
              <a:rPr lang="en-US" sz="4000" dirty="0">
                <a:latin typeface="Lato"/>
                <a:ea typeface="Lato"/>
                <a:cs typeface="Lato"/>
              </a:rPr>
              <a:t>       </a:t>
            </a:r>
          </a:p>
          <a:p>
            <a:pPr>
              <a:lnSpc>
                <a:spcPct val="110000"/>
              </a:lnSpc>
            </a:pPr>
            <a:endParaRPr lang="en-US" dirty="0">
              <a:latin typeface="Lato"/>
              <a:ea typeface="Lato"/>
              <a:cs typeface="Lato"/>
            </a:endParaRPr>
          </a:p>
        </p:txBody>
      </p:sp>
      <p:sp>
        <p:nvSpPr>
          <p:cNvPr id="2" name="TextBox 1">
            <a:extLst>
              <a:ext uri="{FF2B5EF4-FFF2-40B4-BE49-F238E27FC236}">
                <a16:creationId xmlns:a16="http://schemas.microsoft.com/office/drawing/2014/main" id="{3F8834C7-B6A7-15C7-74A4-B9D43B1043A9}"/>
              </a:ext>
            </a:extLst>
          </p:cNvPr>
          <p:cNvSpPr txBox="1"/>
          <p:nvPr/>
        </p:nvSpPr>
        <p:spPr>
          <a:xfrm>
            <a:off x="6703460" y="748823"/>
            <a:ext cx="3860352" cy="840230"/>
          </a:xfrm>
          <a:prstGeom prst="rect">
            <a:avLst/>
          </a:prstGeom>
          <a:noFill/>
        </p:spPr>
        <p:txBody>
          <a:bodyPr wrap="none" lIns="91440" tIns="45720" rIns="91440" bIns="45720" rtlCol="0" anchor="t">
            <a:spAutoFit/>
          </a:bodyPr>
          <a:lstStyle/>
          <a:p>
            <a:pPr algn="ctr">
              <a:lnSpc>
                <a:spcPct val="90000"/>
              </a:lnSpc>
            </a:pPr>
            <a:r>
              <a:rPr lang="en-US" sz="5400" b="1" dirty="0">
                <a:solidFill>
                  <a:schemeClr val="bg1"/>
                </a:solidFill>
                <a:latin typeface="Montserrat"/>
                <a:ea typeface="Glypha 55 Roman" charset="0"/>
                <a:cs typeface="Glypha 55 Roman" charset="0"/>
              </a:rPr>
              <a:t>Questions</a:t>
            </a:r>
          </a:p>
        </p:txBody>
      </p:sp>
    </p:spTree>
    <p:extLst>
      <p:ext uri="{BB962C8B-B14F-4D97-AF65-F5344CB8AC3E}">
        <p14:creationId xmlns:p14="http://schemas.microsoft.com/office/powerpoint/2010/main" val="219941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B9F1CE2-9337-3F25-4049-AF612050B6E1}"/>
              </a:ext>
            </a:extLst>
          </p:cNvPr>
          <p:cNvSpPr>
            <a:spLocks noGrp="1"/>
          </p:cNvSpPr>
          <p:nvPr>
            <p:ph idx="1"/>
          </p:nvPr>
        </p:nvSpPr>
        <p:spPr>
          <a:xfrm>
            <a:off x="5320447" y="3167742"/>
            <a:ext cx="9215289" cy="8814391"/>
          </a:xfrm>
        </p:spPr>
        <p:txBody>
          <a:bodyPr>
            <a:normAutofit/>
          </a:bodyPr>
          <a:lstStyle/>
          <a:p>
            <a:r>
              <a:rPr lang="en-US" sz="4400" dirty="0">
                <a:solidFill>
                  <a:schemeClr val="bg1"/>
                </a:solidFill>
                <a:latin typeface="Lato"/>
                <a:ea typeface="Lato"/>
                <a:cs typeface="Lato"/>
              </a:rPr>
              <a:t>A simple definition is an act of intentional deception designed to exploit a victim. (Investopedia)</a:t>
            </a:r>
          </a:p>
          <a:p>
            <a:pPr>
              <a:lnSpc>
                <a:spcPct val="110000"/>
              </a:lnSpc>
            </a:pPr>
            <a:endParaRPr lang="en-US" sz="4400" dirty="0">
              <a:latin typeface="Lato"/>
              <a:ea typeface="Lato"/>
              <a:cs typeface="Lato"/>
            </a:endParaRPr>
          </a:p>
          <a:p>
            <a:pPr>
              <a:lnSpc>
                <a:spcPct val="110000"/>
              </a:lnSpc>
            </a:pPr>
            <a:r>
              <a:rPr lang="en-US" sz="4400" dirty="0">
                <a:solidFill>
                  <a:schemeClr val="bg1"/>
                </a:solidFill>
                <a:latin typeface="Lato"/>
                <a:ea typeface="Lato"/>
                <a:cs typeface="Lato"/>
              </a:rPr>
              <a:t>I prefer to keep it SUPER SIMPLE!</a:t>
            </a:r>
            <a:endParaRPr lang="en-US" sz="4400" dirty="0">
              <a:solidFill>
                <a:schemeClr val="bg1"/>
              </a:solidFill>
              <a:ea typeface="Lato"/>
            </a:endParaRPr>
          </a:p>
          <a:p>
            <a:pPr>
              <a:lnSpc>
                <a:spcPct val="110000"/>
              </a:lnSpc>
            </a:pPr>
            <a:endParaRPr lang="en-US" sz="4400" dirty="0">
              <a:solidFill>
                <a:schemeClr val="bg1"/>
              </a:solidFill>
              <a:latin typeface="Lato"/>
              <a:ea typeface="Lato"/>
              <a:cs typeface="Lato"/>
            </a:endParaRPr>
          </a:p>
          <a:p>
            <a:pPr>
              <a:lnSpc>
                <a:spcPct val="110000"/>
              </a:lnSpc>
            </a:pPr>
            <a:r>
              <a:rPr lang="en-US" sz="4400" dirty="0">
                <a:solidFill>
                  <a:schemeClr val="bg1"/>
                </a:solidFill>
                <a:latin typeface="Lato"/>
                <a:ea typeface="Lato"/>
                <a:cs typeface="Lato"/>
              </a:rPr>
              <a:t>Fraud exists as a result of a or many lie(s)...purposeful lies....</a:t>
            </a:r>
            <a:br>
              <a:rPr lang="en-US" sz="4400" dirty="0">
                <a:latin typeface="Lato"/>
                <a:ea typeface="Lato"/>
                <a:cs typeface="Lato"/>
              </a:rPr>
            </a:br>
            <a:r>
              <a:rPr lang="en-US" sz="4400" dirty="0">
                <a:solidFill>
                  <a:schemeClr val="bg1"/>
                </a:solidFill>
                <a:latin typeface="Lato"/>
                <a:ea typeface="Lato"/>
                <a:cs typeface="Lato"/>
              </a:rPr>
              <a:t>...the purpose of those lies is generally for personal gain by the liar(s)</a:t>
            </a:r>
          </a:p>
        </p:txBody>
      </p:sp>
      <p:sp>
        <p:nvSpPr>
          <p:cNvPr id="5" name="Title 4">
            <a:extLst>
              <a:ext uri="{FF2B5EF4-FFF2-40B4-BE49-F238E27FC236}">
                <a16:creationId xmlns:a16="http://schemas.microsoft.com/office/drawing/2014/main" id="{A855E70E-311D-9581-D267-A86D913B43C7}"/>
              </a:ext>
            </a:extLst>
          </p:cNvPr>
          <p:cNvSpPr>
            <a:spLocks noGrp="1"/>
          </p:cNvSpPr>
          <p:nvPr>
            <p:ph type="title"/>
          </p:nvPr>
        </p:nvSpPr>
        <p:spPr>
          <a:xfrm>
            <a:off x="6377021" y="961303"/>
            <a:ext cx="7102142" cy="1131792"/>
          </a:xfrm>
        </p:spPr>
        <p:txBody>
          <a:bodyPr>
            <a:normAutofit/>
          </a:bodyPr>
          <a:lstStyle/>
          <a:p>
            <a:r>
              <a:rPr lang="en-US" sz="5400" dirty="0"/>
              <a:t>What is fraud?</a:t>
            </a:r>
          </a:p>
        </p:txBody>
      </p:sp>
    </p:spTree>
    <p:extLst>
      <p:ext uri="{BB962C8B-B14F-4D97-AF65-F5344CB8AC3E}">
        <p14:creationId xmlns:p14="http://schemas.microsoft.com/office/powerpoint/2010/main" val="1135069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AAD23-0202-26C6-37D1-A0C2C8E00B43}"/>
              </a:ext>
            </a:extLst>
          </p:cNvPr>
          <p:cNvSpPr txBox="1"/>
          <p:nvPr/>
        </p:nvSpPr>
        <p:spPr>
          <a:xfrm>
            <a:off x="8711468" y="2654101"/>
            <a:ext cx="13381089" cy="88947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Lato"/>
                <a:ea typeface="+mn-lt"/>
                <a:cs typeface="+mn-lt"/>
              </a:rPr>
              <a:t>"Forensic Accounting" </a:t>
            </a:r>
            <a:br>
              <a:rPr lang="en-US" sz="4400" dirty="0">
                <a:latin typeface="Lato"/>
                <a:ea typeface="+mn-lt"/>
                <a:cs typeface="+mn-lt"/>
              </a:rPr>
            </a:br>
            <a:r>
              <a:rPr lang="en-US" sz="4400" dirty="0">
                <a:latin typeface="Lato"/>
                <a:ea typeface="+mn-lt"/>
                <a:cs typeface="+mn-lt"/>
              </a:rPr>
              <a:t>A term used to refer to the specialty practice area of accounting which includes fraud investigation and conducting financial analysis as part of litigation support </a:t>
            </a:r>
            <a:br>
              <a:rPr lang="en-US" sz="4400" dirty="0"/>
            </a:br>
            <a:endParaRPr lang="en-US" sz="4400" dirty="0">
              <a:latin typeface="Lato"/>
              <a:ea typeface="+mn-lt"/>
              <a:cs typeface="+mn-lt"/>
            </a:endParaRPr>
          </a:p>
          <a:p>
            <a:pPr marL="342900" indent="-342900">
              <a:buFont typeface="Arial" panose="020B0604020202020204" pitchFamily="34" charset="0"/>
              <a:buChar char="•"/>
            </a:pPr>
            <a:r>
              <a:rPr lang="en-US" sz="4400" dirty="0">
                <a:latin typeface="Lato"/>
                <a:ea typeface="+mn-lt"/>
                <a:cs typeface="+mn-lt"/>
              </a:rPr>
              <a:t>It combines accounting, auditing, and investigative skills and may include serving as an expert witness</a:t>
            </a:r>
            <a:br>
              <a:rPr lang="en-US" sz="4400" dirty="0"/>
            </a:br>
            <a:br>
              <a:rPr lang="en-US" sz="4400" dirty="0"/>
            </a:br>
            <a:endParaRPr lang="en-US" sz="4400" dirty="0">
              <a:latin typeface="Lato"/>
              <a:ea typeface="+mn-lt"/>
              <a:cs typeface="+mn-lt"/>
            </a:endParaRPr>
          </a:p>
          <a:p>
            <a:pPr marL="342900" indent="-342900">
              <a:buFont typeface="Arial" panose="020B0604020202020204" pitchFamily="34" charset="0"/>
              <a:buChar char="•"/>
            </a:pPr>
            <a:r>
              <a:rPr lang="en-US" sz="4400" dirty="0">
                <a:latin typeface="Lato"/>
                <a:ea typeface="+mn-lt"/>
                <a:cs typeface="+mn-lt"/>
              </a:rPr>
              <a:t>"Art" not a "science"...a MINDSET...an</a:t>
            </a:r>
            <a:br>
              <a:rPr lang="en-US" sz="4400" dirty="0">
                <a:latin typeface="Lato"/>
                <a:ea typeface="+mn-lt"/>
                <a:cs typeface="+mn-lt"/>
              </a:rPr>
            </a:br>
            <a:br>
              <a:rPr lang="en-US" sz="4400" dirty="0">
                <a:latin typeface="Lato"/>
                <a:ea typeface="+mn-lt"/>
                <a:cs typeface="+mn-lt"/>
              </a:rPr>
            </a:br>
            <a:r>
              <a:rPr lang="en-US" sz="4400" dirty="0">
                <a:latin typeface="Lato"/>
                <a:ea typeface="+mn-lt"/>
                <a:cs typeface="+mn-lt"/>
              </a:rPr>
              <a:t>…............Investigative Mindset..............</a:t>
            </a:r>
            <a:endParaRPr lang="en-US" sz="4400" dirty="0">
              <a:highlight>
                <a:srgbClr val="FFFF00"/>
              </a:highlight>
            </a:endParaRPr>
          </a:p>
        </p:txBody>
      </p:sp>
      <p:sp>
        <p:nvSpPr>
          <p:cNvPr id="4" name="TextBox 3">
            <a:extLst>
              <a:ext uri="{FF2B5EF4-FFF2-40B4-BE49-F238E27FC236}">
                <a16:creationId xmlns:a16="http://schemas.microsoft.com/office/drawing/2014/main" id="{5951AF17-1234-9D12-D170-03AF1D0BC21E}"/>
              </a:ext>
            </a:extLst>
          </p:cNvPr>
          <p:cNvSpPr txBox="1"/>
          <p:nvPr/>
        </p:nvSpPr>
        <p:spPr>
          <a:xfrm>
            <a:off x="8711466" y="582106"/>
            <a:ext cx="13381091" cy="923330"/>
          </a:xfrm>
          <a:prstGeom prst="rect">
            <a:avLst/>
          </a:prstGeom>
          <a:noFill/>
        </p:spPr>
        <p:txBody>
          <a:bodyPr wrap="square">
            <a:spAutoFit/>
          </a:bodyPr>
          <a:lstStyle/>
          <a:p>
            <a:pPr algn="ctr"/>
            <a:r>
              <a:rPr lang="en-US" sz="5400" b="1" dirty="0">
                <a:latin typeface="Montserrat" panose="00000500000000000000" pitchFamily="2" charset="0"/>
              </a:rPr>
              <a:t>Forensic Accounting</a:t>
            </a:r>
          </a:p>
        </p:txBody>
      </p:sp>
      <p:pic>
        <p:nvPicPr>
          <p:cNvPr id="6" name="Picture 5" descr="A person looking through binoculars&#10;&#10;Description automatically generated with medium confidence">
            <a:extLst>
              <a:ext uri="{FF2B5EF4-FFF2-40B4-BE49-F238E27FC236}">
                <a16:creationId xmlns:a16="http://schemas.microsoft.com/office/drawing/2014/main" id="{822E7F74-61F7-DF46-4521-1F234F5DF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64"/>
            <a:ext cx="7104185" cy="12395024"/>
          </a:xfrm>
          <a:prstGeom prst="rect">
            <a:avLst/>
          </a:prstGeom>
        </p:spPr>
      </p:pic>
    </p:spTree>
    <p:extLst>
      <p:ext uri="{BB962C8B-B14F-4D97-AF65-F5344CB8AC3E}">
        <p14:creationId xmlns:p14="http://schemas.microsoft.com/office/powerpoint/2010/main" val="1596706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F86672-1B50-8DDE-B8E9-FAAFD8671CA2}"/>
              </a:ext>
            </a:extLst>
          </p:cNvPr>
          <p:cNvSpPr txBox="1"/>
          <p:nvPr/>
        </p:nvSpPr>
        <p:spPr>
          <a:xfrm>
            <a:off x="8472792" y="3370452"/>
            <a:ext cx="14585991"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dirty="0">
              <a:latin typeface="Lato" panose="020F0502020204030203" pitchFamily="34" charset="0"/>
            </a:endParaRPr>
          </a:p>
          <a:p>
            <a:pPr marL="571500" indent="-571500">
              <a:buFont typeface="Arial"/>
              <a:buChar char="•"/>
            </a:pPr>
            <a:r>
              <a:rPr lang="en-US" sz="4400" dirty="0">
                <a:solidFill>
                  <a:srgbClr val="202124"/>
                </a:solidFill>
                <a:latin typeface="Lato"/>
                <a:ea typeface="+mn-lt"/>
                <a:cs typeface="+mn-lt"/>
              </a:rPr>
              <a:t>International professional anti-fraud organization of fraud examiners</a:t>
            </a:r>
            <a:br>
              <a:rPr lang="en-US" sz="4400" dirty="0">
                <a:latin typeface="Lato"/>
              </a:rPr>
            </a:br>
            <a:endParaRPr lang="en-US" sz="4400" dirty="0">
              <a:solidFill>
                <a:srgbClr val="202124"/>
              </a:solidFill>
              <a:latin typeface="Lato"/>
              <a:ea typeface="+mn-lt"/>
              <a:cs typeface="+mn-lt"/>
            </a:endParaRPr>
          </a:p>
          <a:p>
            <a:pPr marL="571500" indent="-571500">
              <a:buFont typeface="Arial"/>
              <a:buChar char="•"/>
            </a:pPr>
            <a:r>
              <a:rPr lang="en-US" sz="4400" dirty="0">
                <a:solidFill>
                  <a:srgbClr val="202124"/>
                </a:solidFill>
                <a:highlight>
                  <a:srgbClr val="FFFF00"/>
                </a:highlight>
                <a:latin typeface="Lato"/>
                <a:ea typeface="+mn-lt"/>
                <a:cs typeface="+mn-lt"/>
              </a:rPr>
              <a:t>Mission </a:t>
            </a:r>
            <a:r>
              <a:rPr lang="en-US" sz="4400" dirty="0">
                <a:solidFill>
                  <a:srgbClr val="040C28"/>
                </a:solidFill>
                <a:highlight>
                  <a:srgbClr val="FFFF00"/>
                </a:highlight>
                <a:latin typeface="Lato"/>
                <a:ea typeface="+mn-lt"/>
                <a:cs typeface="+mn-lt"/>
              </a:rPr>
              <a:t>to reduce the incidence of fraud and white-collar crime and to assist the membership in fraud detection and deterrence</a:t>
            </a:r>
            <a:br>
              <a:rPr lang="en-US" sz="4400" dirty="0">
                <a:latin typeface="Lato"/>
                <a:ea typeface="+mn-lt"/>
                <a:cs typeface="+mn-lt"/>
              </a:rPr>
            </a:br>
            <a:endParaRPr lang="en-US" sz="4400" dirty="0">
              <a:latin typeface="Lato"/>
              <a:ea typeface="Lato"/>
              <a:cs typeface="Lato"/>
            </a:endParaRPr>
          </a:p>
          <a:p>
            <a:pPr marL="571500" indent="-571500">
              <a:buFont typeface="Arial"/>
              <a:buChar char="•"/>
            </a:pPr>
            <a:r>
              <a:rPr lang="en-US" sz="4400" dirty="0">
                <a:solidFill>
                  <a:srgbClr val="202124"/>
                </a:solidFill>
                <a:latin typeface="Lato"/>
                <a:ea typeface="Lato"/>
                <a:cs typeface="Lato"/>
              </a:rPr>
              <a:t>Certified Fraud Examiners Designation earned for combination of experience and passing examinations</a:t>
            </a:r>
            <a:endParaRPr lang="en-US" sz="4400" dirty="0">
              <a:latin typeface="Lato"/>
              <a:ea typeface="Lato"/>
              <a:cs typeface="Lato"/>
            </a:endParaRPr>
          </a:p>
        </p:txBody>
      </p:sp>
      <p:sp>
        <p:nvSpPr>
          <p:cNvPr id="4" name="TextBox 3">
            <a:extLst>
              <a:ext uri="{FF2B5EF4-FFF2-40B4-BE49-F238E27FC236}">
                <a16:creationId xmlns:a16="http://schemas.microsoft.com/office/drawing/2014/main" id="{2D99E0D7-05BC-DE1D-34FF-C8CC80DDBDB0}"/>
              </a:ext>
            </a:extLst>
          </p:cNvPr>
          <p:cNvSpPr txBox="1"/>
          <p:nvPr/>
        </p:nvSpPr>
        <p:spPr>
          <a:xfrm>
            <a:off x="8472791" y="749497"/>
            <a:ext cx="13276866" cy="1754326"/>
          </a:xfrm>
          <a:prstGeom prst="rect">
            <a:avLst/>
          </a:prstGeom>
          <a:noFill/>
        </p:spPr>
        <p:txBody>
          <a:bodyPr wrap="square">
            <a:spAutoFit/>
          </a:bodyPr>
          <a:lstStyle/>
          <a:p>
            <a:pPr algn="ctr"/>
            <a:r>
              <a:rPr lang="en-US" sz="5400" b="1" dirty="0">
                <a:latin typeface="Montserrat" panose="00000500000000000000" pitchFamily="2" charset="0"/>
              </a:rPr>
              <a:t>Association of Certified Fraud Examiners (ACFE)</a:t>
            </a:r>
          </a:p>
        </p:txBody>
      </p:sp>
      <p:pic>
        <p:nvPicPr>
          <p:cNvPr id="6" name="Picture 5" descr="Close-up of hands typing on a keyboard&#10;&#10;Description automatically generated">
            <a:extLst>
              <a:ext uri="{FF2B5EF4-FFF2-40B4-BE49-F238E27FC236}">
                <a16:creationId xmlns:a16="http://schemas.microsoft.com/office/drawing/2014/main" id="{EDA72DD5-D1B2-0D6B-3B14-836EAB0E6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7097715" cy="12373216"/>
          </a:xfrm>
          <a:prstGeom prst="rect">
            <a:avLst/>
          </a:prstGeom>
        </p:spPr>
      </p:pic>
    </p:spTree>
    <p:extLst>
      <p:ext uri="{BB962C8B-B14F-4D97-AF65-F5344CB8AC3E}">
        <p14:creationId xmlns:p14="http://schemas.microsoft.com/office/powerpoint/2010/main" val="393510659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1240472" y="2060961"/>
            <a:ext cx="5460593" cy="4876800"/>
          </a:xfrm>
          <a:prstGeom prst="rect">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p>
        </p:txBody>
      </p:sp>
      <p:sp>
        <p:nvSpPr>
          <p:cNvPr id="13" name="Rectangle 12"/>
          <p:cNvSpPr/>
          <p:nvPr/>
        </p:nvSpPr>
        <p:spPr>
          <a:xfrm>
            <a:off x="12185676" y="2065414"/>
            <a:ext cx="5460593" cy="4876800"/>
          </a:xfrm>
          <a:prstGeom prst="rect">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p>
        </p:txBody>
      </p:sp>
      <p:sp>
        <p:nvSpPr>
          <p:cNvPr id="14" name="Rectangle 13"/>
          <p:cNvSpPr/>
          <p:nvPr/>
        </p:nvSpPr>
        <p:spPr>
          <a:xfrm>
            <a:off x="6700637" y="6887452"/>
            <a:ext cx="5460593" cy="4876800"/>
          </a:xfrm>
          <a:prstGeom prst="rect">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p>
        </p:txBody>
      </p:sp>
      <p:sp>
        <p:nvSpPr>
          <p:cNvPr id="15" name="Rectangle 14"/>
          <p:cNvSpPr/>
          <p:nvPr/>
        </p:nvSpPr>
        <p:spPr>
          <a:xfrm>
            <a:off x="17656423" y="6887452"/>
            <a:ext cx="5460593" cy="4876800"/>
          </a:xfrm>
          <a:prstGeom prst="rect">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a:p>
        </p:txBody>
      </p:sp>
      <p:sp>
        <p:nvSpPr>
          <p:cNvPr id="16" name="Title 20"/>
          <p:cNvSpPr txBox="1">
            <a:spLocks/>
          </p:cNvSpPr>
          <p:nvPr/>
        </p:nvSpPr>
        <p:spPr>
          <a:xfrm>
            <a:off x="1610773" y="2684257"/>
            <a:ext cx="4791440" cy="3385554"/>
          </a:xfrm>
          <a:prstGeom prst="rect">
            <a:avLst/>
          </a:prstGeom>
        </p:spPr>
        <p:txBody>
          <a:bodyPr vert="horz" wrap="square" lIns="243852" tIns="121926" rIns="243852" bIns="12192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2800" dirty="0">
                <a:solidFill>
                  <a:srgbClr val="FFFFFF"/>
                </a:solidFill>
                <a:latin typeface="Lato" panose="020F0502020204030203" pitchFamily="34" charset="0"/>
                <a:ea typeface="Arial" charset="0"/>
                <a:cs typeface="Arial" charset="0"/>
              </a:rPr>
              <a:t>About </a:t>
            </a:r>
            <a:r>
              <a:rPr lang="en-US" sz="3600" b="1" dirty="0">
                <a:solidFill>
                  <a:srgbClr val="FFFFFF"/>
                </a:solidFill>
                <a:latin typeface="Lato" panose="020F0502020204030203" pitchFamily="34" charset="0"/>
                <a:ea typeface="Arial" charset="0"/>
                <a:cs typeface="Arial" charset="0"/>
              </a:rPr>
              <a:t>75% </a:t>
            </a:r>
            <a:r>
              <a:rPr lang="en-US" sz="2800" dirty="0">
                <a:solidFill>
                  <a:srgbClr val="FFFFFF"/>
                </a:solidFill>
                <a:latin typeface="Lato" panose="020F0502020204030203" pitchFamily="34" charset="0"/>
                <a:ea typeface="Arial" charset="0"/>
                <a:cs typeface="Arial" charset="0"/>
              </a:rPr>
              <a:t>of U.S. organizations are affected by employee theft, with three out of every four employees admitting to stealing from their employer at least once </a:t>
            </a:r>
          </a:p>
        </p:txBody>
      </p:sp>
      <p:sp>
        <p:nvSpPr>
          <p:cNvPr id="17" name="Title 20"/>
          <p:cNvSpPr txBox="1">
            <a:spLocks/>
          </p:cNvSpPr>
          <p:nvPr/>
        </p:nvSpPr>
        <p:spPr>
          <a:xfrm>
            <a:off x="12793984" y="2684257"/>
            <a:ext cx="4247703" cy="3816441"/>
          </a:xfrm>
          <a:prstGeom prst="rect">
            <a:avLst/>
          </a:prstGeom>
        </p:spPr>
        <p:txBody>
          <a:bodyPr vert="horz" wrap="square" lIns="243852" tIns="121926" rIns="243852" bIns="12192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3600" b="1" dirty="0">
                <a:solidFill>
                  <a:srgbClr val="FFFFFF"/>
                </a:solidFill>
                <a:latin typeface="Lato" panose="020F0502020204030203" pitchFamily="34" charset="0"/>
                <a:ea typeface="Arial" charset="0"/>
                <a:cs typeface="Arial" charset="0"/>
              </a:rPr>
              <a:t>43%</a:t>
            </a:r>
            <a:r>
              <a:rPr lang="en-US" sz="3600" dirty="0">
                <a:solidFill>
                  <a:srgbClr val="FFFFFF"/>
                </a:solidFill>
                <a:latin typeface="Lato" panose="020F0502020204030203" pitchFamily="34" charset="0"/>
                <a:ea typeface="Arial" charset="0"/>
                <a:cs typeface="Arial" charset="0"/>
              </a:rPr>
              <a:t> </a:t>
            </a:r>
            <a:r>
              <a:rPr lang="en-US" sz="2800" dirty="0">
                <a:solidFill>
                  <a:srgbClr val="FFFFFF"/>
                </a:solidFill>
                <a:latin typeface="Lato" panose="020F0502020204030203" pitchFamily="34" charset="0"/>
                <a:ea typeface="Arial" charset="0"/>
                <a:cs typeface="Arial" charset="0"/>
              </a:rPr>
              <a:t>of fraud detected is identified by tips</a:t>
            </a:r>
          </a:p>
          <a:p>
            <a:pPr algn="l"/>
            <a:r>
              <a:rPr lang="en-US" sz="3600" b="1" dirty="0">
                <a:solidFill>
                  <a:srgbClr val="FFFFFF"/>
                </a:solidFill>
                <a:latin typeface="Lato" panose="020F0502020204030203" pitchFamily="34" charset="0"/>
                <a:ea typeface="Arial" charset="0"/>
                <a:cs typeface="Arial" charset="0"/>
              </a:rPr>
              <a:t>50%</a:t>
            </a:r>
            <a:r>
              <a:rPr lang="en-US" sz="2800" dirty="0">
                <a:solidFill>
                  <a:srgbClr val="FFFFFF"/>
                </a:solidFill>
                <a:latin typeface="Lato" panose="020F0502020204030203" pitchFamily="34" charset="0"/>
                <a:ea typeface="Arial" charset="0"/>
                <a:cs typeface="Arial" charset="0"/>
              </a:rPr>
              <a:t> of tips from EE</a:t>
            </a:r>
          </a:p>
          <a:p>
            <a:pPr algn="l"/>
            <a:r>
              <a:rPr lang="en-US" sz="3600" b="1" dirty="0">
                <a:solidFill>
                  <a:srgbClr val="FFFFFF"/>
                </a:solidFill>
                <a:latin typeface="Lato" panose="020F0502020204030203" pitchFamily="34" charset="0"/>
                <a:ea typeface="Arial" charset="0"/>
                <a:cs typeface="Arial" charset="0"/>
              </a:rPr>
              <a:t>33%</a:t>
            </a:r>
            <a:r>
              <a:rPr lang="en-US" sz="2800" dirty="0">
                <a:solidFill>
                  <a:srgbClr val="FFFFFF"/>
                </a:solidFill>
                <a:latin typeface="Lato" panose="020F0502020204030203" pitchFamily="34" charset="0"/>
                <a:ea typeface="Arial" charset="0"/>
                <a:cs typeface="Arial" charset="0"/>
              </a:rPr>
              <a:t> of tips by vendors</a:t>
            </a:r>
          </a:p>
          <a:p>
            <a:pPr algn="l"/>
            <a:r>
              <a:rPr lang="en-US" sz="3600" b="1" dirty="0">
                <a:solidFill>
                  <a:srgbClr val="FFFFFF"/>
                </a:solidFill>
                <a:latin typeface="Lato" panose="020F0502020204030203" pitchFamily="34" charset="0"/>
                <a:ea typeface="Arial" charset="0"/>
                <a:cs typeface="Arial" charset="0"/>
              </a:rPr>
              <a:t>40%</a:t>
            </a:r>
            <a:r>
              <a:rPr lang="en-US" sz="2800" dirty="0">
                <a:solidFill>
                  <a:srgbClr val="FFFFFF"/>
                </a:solidFill>
                <a:latin typeface="Lato" panose="020F0502020204030203" pitchFamily="34" charset="0"/>
                <a:ea typeface="Arial" charset="0"/>
                <a:cs typeface="Arial" charset="0"/>
              </a:rPr>
              <a:t> tips rec’d via web-based tools</a:t>
            </a:r>
          </a:p>
          <a:p>
            <a:pPr algn="l"/>
            <a:endParaRPr lang="en-US" sz="3200" dirty="0">
              <a:solidFill>
                <a:srgbClr val="FFFFFF"/>
              </a:solidFill>
              <a:latin typeface="Lato" panose="020F0502020204030203" pitchFamily="34" charset="0"/>
              <a:ea typeface="Arial" charset="0"/>
              <a:cs typeface="Arial" charset="0"/>
            </a:endParaRPr>
          </a:p>
        </p:txBody>
      </p:sp>
      <p:sp>
        <p:nvSpPr>
          <p:cNvPr id="18" name="Title 20"/>
          <p:cNvSpPr txBox="1">
            <a:spLocks/>
          </p:cNvSpPr>
          <p:nvPr/>
        </p:nvSpPr>
        <p:spPr>
          <a:xfrm>
            <a:off x="7194631" y="7986581"/>
            <a:ext cx="4322431" cy="2339114"/>
          </a:xfrm>
          <a:prstGeom prst="rect">
            <a:avLst/>
          </a:prstGeom>
        </p:spPr>
        <p:txBody>
          <a:bodyPr vert="horz" wrap="square" lIns="243852" tIns="121926" rIns="243852" bIns="12192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b="1" dirty="0">
                <a:solidFill>
                  <a:srgbClr val="FFFFFF"/>
                </a:solidFill>
                <a:latin typeface="Lato" panose="020F0502020204030203" pitchFamily="34" charset="0"/>
                <a:ea typeface="Arial" charset="0"/>
                <a:cs typeface="Arial" charset="0"/>
              </a:rPr>
              <a:t>12 Months </a:t>
            </a:r>
            <a:r>
              <a:rPr lang="en-US" sz="3200" dirty="0">
                <a:solidFill>
                  <a:srgbClr val="FFFFFF"/>
                </a:solidFill>
                <a:latin typeface="Lato" panose="020F0502020204030203" pitchFamily="34" charset="0"/>
                <a:ea typeface="Arial" charset="0"/>
                <a:cs typeface="Arial" charset="0"/>
              </a:rPr>
              <a:t>– Typical length of time fraud is perpetrated before detection</a:t>
            </a:r>
          </a:p>
        </p:txBody>
      </p:sp>
      <p:sp>
        <p:nvSpPr>
          <p:cNvPr id="19" name="Title 20"/>
          <p:cNvSpPr txBox="1">
            <a:spLocks/>
          </p:cNvSpPr>
          <p:nvPr/>
        </p:nvSpPr>
        <p:spPr>
          <a:xfrm>
            <a:off x="18150716" y="7925027"/>
            <a:ext cx="4472006" cy="2831556"/>
          </a:xfrm>
          <a:prstGeom prst="rect">
            <a:avLst/>
          </a:prstGeom>
        </p:spPr>
        <p:txBody>
          <a:bodyPr vert="horz" wrap="square" lIns="243852" tIns="121926" rIns="243852" bIns="12192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4000" b="1" dirty="0">
                <a:solidFill>
                  <a:srgbClr val="FFFFFF"/>
                </a:solidFill>
                <a:latin typeface="Lato" panose="020F0502020204030203" pitchFamily="34" charset="0"/>
                <a:ea typeface="Arial" charset="0"/>
                <a:cs typeface="Arial" charset="0"/>
              </a:rPr>
              <a:t>80%</a:t>
            </a:r>
            <a:r>
              <a:rPr lang="en-US" sz="4000" dirty="0">
                <a:solidFill>
                  <a:srgbClr val="FFFFFF"/>
                </a:solidFill>
                <a:latin typeface="Lato" panose="020F0502020204030203" pitchFamily="34" charset="0"/>
                <a:ea typeface="Arial" charset="0"/>
                <a:cs typeface="Arial" charset="0"/>
              </a:rPr>
              <a:t> </a:t>
            </a:r>
            <a:r>
              <a:rPr lang="en-US" sz="3200" dirty="0">
                <a:solidFill>
                  <a:srgbClr val="FFFFFF"/>
                </a:solidFill>
                <a:latin typeface="Lato" panose="020F0502020204030203" pitchFamily="34" charset="0"/>
                <a:ea typeface="Arial" charset="0"/>
                <a:cs typeface="Arial" charset="0"/>
              </a:rPr>
              <a:t>of embezzlements impact Small and Midsize Organizations (&lt; 150 EE)</a:t>
            </a:r>
          </a:p>
        </p:txBody>
      </p:sp>
      <p:sp>
        <p:nvSpPr>
          <p:cNvPr id="24" name="TextBox 23"/>
          <p:cNvSpPr txBox="1"/>
          <p:nvPr/>
        </p:nvSpPr>
        <p:spPr>
          <a:xfrm>
            <a:off x="5455709" y="580463"/>
            <a:ext cx="13411044" cy="840230"/>
          </a:xfrm>
          <a:prstGeom prst="rect">
            <a:avLst/>
          </a:prstGeom>
          <a:noFill/>
        </p:spPr>
        <p:txBody>
          <a:bodyPr wrap="none" lIns="91440" tIns="45720" rIns="91440" bIns="45720" rtlCol="0" anchor="t">
            <a:spAutoFit/>
          </a:bodyPr>
          <a:lstStyle/>
          <a:p>
            <a:pPr algn="ctr">
              <a:lnSpc>
                <a:spcPct val="90000"/>
              </a:lnSpc>
            </a:pPr>
            <a:r>
              <a:rPr lang="en-US" sz="5400" b="1" dirty="0">
                <a:solidFill>
                  <a:schemeClr val="accent6">
                    <a:lumMod val="10000"/>
                  </a:schemeClr>
                </a:solidFill>
                <a:latin typeface="Montserrat"/>
                <a:ea typeface="Glypha 55 Roman" charset="0"/>
                <a:cs typeface="Glypha 55 Roman" charset="0"/>
              </a:rPr>
              <a:t>Fraud Won’t Happen to Us - Insights</a:t>
            </a:r>
            <a:endParaRPr lang="en-US" sz="5400" b="1" dirty="0">
              <a:solidFill>
                <a:schemeClr val="accent6">
                  <a:lumMod val="10000"/>
                </a:schemeClr>
              </a:solidFill>
              <a:latin typeface="Montserrat" pitchFamily="2" charset="77"/>
              <a:ea typeface="Glypha 55 Roman" charset="0"/>
              <a:cs typeface="Glypha 55 Roman" charset="0"/>
            </a:endParaRPr>
          </a:p>
        </p:txBody>
      </p:sp>
      <p:pic>
        <p:nvPicPr>
          <p:cNvPr id="20" name="Picture Placeholder 6" descr="A group of people sitting around a table&#10;&#10;Description automatically generated">
            <a:extLst>
              <a:ext uri="{FF2B5EF4-FFF2-40B4-BE49-F238E27FC236}">
                <a16:creationId xmlns:a16="http://schemas.microsoft.com/office/drawing/2014/main" id="{4005A01F-B3DF-C8ED-3495-459FCB71472B}"/>
              </a:ext>
            </a:extLst>
          </p:cNvPr>
          <p:cNvPicPr>
            <a:picLocks noChangeAspect="1"/>
          </p:cNvPicPr>
          <p:nvPr/>
        </p:nvPicPr>
        <p:blipFill>
          <a:blip r:embed="rId3" cstate="email">
            <a:extLst>
              <a:ext uri="{28A0092B-C50C-407E-A947-70E740481C1C}">
                <a14:useLocalDpi xmlns:a14="http://schemas.microsoft.com/office/drawing/2010/main" val="0"/>
              </a:ext>
            </a:extLst>
          </a:blip>
          <a:srcRect l="12635" r="12635"/>
          <a:stretch>
            <a:fillRect/>
          </a:stretch>
        </p:blipFill>
        <p:spPr>
          <a:xfrm>
            <a:off x="1256801" y="6922376"/>
            <a:ext cx="5443537" cy="4856163"/>
          </a:xfrm>
          <a:prstGeom prst="rect">
            <a:avLst/>
          </a:prstGeom>
        </p:spPr>
      </p:pic>
      <p:pic>
        <p:nvPicPr>
          <p:cNvPr id="27" name="Picture Placeholder 6" descr="A person sitting on the floor using a computer&#10;&#10;Description automatically generated">
            <a:extLst>
              <a:ext uri="{FF2B5EF4-FFF2-40B4-BE49-F238E27FC236}">
                <a16:creationId xmlns:a16="http://schemas.microsoft.com/office/drawing/2014/main" id="{EB6EF959-2A5C-2ACA-8E77-003FCD8CC816}"/>
              </a:ext>
            </a:extLst>
          </p:cNvPr>
          <p:cNvPicPr>
            <a:picLocks noChangeAspect="1"/>
          </p:cNvPicPr>
          <p:nvPr/>
        </p:nvPicPr>
        <p:blipFill>
          <a:blip r:embed="rId4" cstate="email">
            <a:extLst>
              <a:ext uri="{28A0092B-C50C-407E-A947-70E740481C1C}">
                <a14:useLocalDpi xmlns:a14="http://schemas.microsoft.com/office/drawing/2010/main" val="0"/>
              </a:ext>
            </a:extLst>
          </a:blip>
          <a:srcRect l="12588" r="12588"/>
          <a:stretch>
            <a:fillRect/>
          </a:stretch>
        </p:blipFill>
        <p:spPr>
          <a:xfrm>
            <a:off x="6717692" y="2055022"/>
            <a:ext cx="5443538" cy="4854575"/>
          </a:xfrm>
          <a:prstGeom prst="rect">
            <a:avLst/>
          </a:prstGeom>
        </p:spPr>
      </p:pic>
      <p:pic>
        <p:nvPicPr>
          <p:cNvPr id="33" name="Picture Placeholder 8" descr="A close-up of a person holding a pen and magnifying glass&#10;&#10;Description automatically generated">
            <a:extLst>
              <a:ext uri="{FF2B5EF4-FFF2-40B4-BE49-F238E27FC236}">
                <a16:creationId xmlns:a16="http://schemas.microsoft.com/office/drawing/2014/main" id="{461B92A7-1CC5-BC54-9750-34D6B7CE4CD7}"/>
              </a:ext>
            </a:extLst>
          </p:cNvPr>
          <p:cNvPicPr>
            <a:picLocks noChangeAspect="1"/>
          </p:cNvPicPr>
          <p:nvPr/>
        </p:nvPicPr>
        <p:blipFill>
          <a:blip r:embed="rId5" cstate="email">
            <a:extLst>
              <a:ext uri="{28A0092B-C50C-407E-A947-70E740481C1C}">
                <a14:useLocalDpi xmlns:a14="http://schemas.microsoft.com/office/drawing/2010/main" val="0"/>
              </a:ext>
            </a:extLst>
          </a:blip>
          <a:srcRect l="12646" r="12646"/>
          <a:stretch>
            <a:fillRect/>
          </a:stretch>
        </p:blipFill>
        <p:spPr>
          <a:xfrm>
            <a:off x="17674441" y="2061194"/>
            <a:ext cx="5441950" cy="4856163"/>
          </a:xfrm>
          <a:prstGeom prst="rect">
            <a:avLst/>
          </a:prstGeom>
        </p:spPr>
      </p:pic>
      <p:pic>
        <p:nvPicPr>
          <p:cNvPr id="3" name="Picture 2" descr="Man with beard wearing blue shirt and navy suit looking at watch holding tan leather passport holder and airplane ticket">
            <a:extLst>
              <a:ext uri="{FF2B5EF4-FFF2-40B4-BE49-F238E27FC236}">
                <a16:creationId xmlns:a16="http://schemas.microsoft.com/office/drawing/2014/main" id="{DD8FC9BB-5D25-826A-0305-2BFB9089A41B}"/>
              </a:ext>
            </a:extLst>
          </p:cNvPr>
          <p:cNvPicPr>
            <a:picLocks noChangeAspect="1"/>
          </p:cNvPicPr>
          <p:nvPr/>
        </p:nvPicPr>
        <p:blipFill rotWithShape="1">
          <a:blip r:embed="rId6">
            <a:extLst>
              <a:ext uri="{28A0092B-C50C-407E-A947-70E740481C1C}">
                <a14:useLocalDpi xmlns:a14="http://schemas.microsoft.com/office/drawing/2010/main" val="0"/>
              </a:ext>
            </a:extLst>
          </a:blip>
          <a:srcRect l="22940" r="2319"/>
          <a:stretch/>
        </p:blipFill>
        <p:spPr>
          <a:xfrm>
            <a:off x="12187713" y="6954090"/>
            <a:ext cx="5443537" cy="4855464"/>
          </a:xfrm>
          <a:prstGeom prst="rect">
            <a:avLst/>
          </a:prstGeom>
        </p:spPr>
      </p:pic>
    </p:spTree>
    <p:extLst>
      <p:ext uri="{BB962C8B-B14F-4D97-AF65-F5344CB8AC3E}">
        <p14:creationId xmlns:p14="http://schemas.microsoft.com/office/powerpoint/2010/main" val="1445228989"/>
      </p:ext>
    </p:extLst>
  </p:cSld>
  <p:clrMapOvr>
    <a:masterClrMapping/>
  </p:clrMapOvr>
</p:sld>
</file>

<file path=ppt/theme/theme1.xml><?xml version="1.0" encoding="utf-8"?>
<a:theme xmlns:a="http://schemas.openxmlformats.org/drawingml/2006/main" name="Default Theme">
  <a:themeElements>
    <a:clrScheme name="Rehmann Brand">
      <a:dk1>
        <a:srgbClr val="000000"/>
      </a:dk1>
      <a:lt1>
        <a:srgbClr val="FFFFFF"/>
      </a:lt1>
      <a:dk2>
        <a:srgbClr val="000000"/>
      </a:dk2>
      <a:lt2>
        <a:srgbClr val="FFFFFF"/>
      </a:lt2>
      <a:accent1>
        <a:srgbClr val="0E35CA"/>
      </a:accent1>
      <a:accent2>
        <a:srgbClr val="3D4D4D"/>
      </a:accent2>
      <a:accent3>
        <a:srgbClr val="737572"/>
      </a:accent3>
      <a:accent4>
        <a:srgbClr val="E2E3E2"/>
      </a:accent4>
      <a:accent5>
        <a:srgbClr val="0D11A1"/>
      </a:accent5>
      <a:accent6>
        <a:srgbClr val="3D4D4D"/>
      </a:accent6>
      <a:hlink>
        <a:srgbClr val="0E35CA"/>
      </a:hlink>
      <a:folHlink>
        <a:srgbClr val="92D05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Theme">
  <a:themeElements>
    <a:clrScheme name="INVP Light">
      <a:dk1>
        <a:srgbClr val="737572"/>
      </a:dk1>
      <a:lt1>
        <a:srgbClr val="FFFFFF"/>
      </a:lt1>
      <a:dk2>
        <a:srgbClr val="445469"/>
      </a:dk2>
      <a:lt2>
        <a:srgbClr val="F6F7FA"/>
      </a:lt2>
      <a:accent1>
        <a:srgbClr val="0D73B2"/>
      </a:accent1>
      <a:accent2>
        <a:srgbClr val="445468"/>
      </a:accent2>
      <a:accent3>
        <a:srgbClr val="33D1AD"/>
      </a:accent3>
      <a:accent4>
        <a:srgbClr val="F19A14"/>
      </a:accent4>
      <a:accent5>
        <a:srgbClr val="91CE55"/>
      </a:accent5>
      <a:accent6>
        <a:srgbClr val="CAC9D0"/>
      </a:accent6>
      <a:hlink>
        <a:srgbClr val="216BA9"/>
      </a:hlink>
      <a:folHlink>
        <a:srgbClr val="1FB18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Theme">
  <a:themeElements>
    <a:clrScheme name="Rehmann Brand">
      <a:dk1>
        <a:srgbClr val="000000"/>
      </a:dk1>
      <a:lt1>
        <a:srgbClr val="FFFFFF"/>
      </a:lt1>
      <a:dk2>
        <a:srgbClr val="000000"/>
      </a:dk2>
      <a:lt2>
        <a:srgbClr val="FFFFFF"/>
      </a:lt2>
      <a:accent1>
        <a:srgbClr val="0E35CA"/>
      </a:accent1>
      <a:accent2>
        <a:srgbClr val="3D4D4D"/>
      </a:accent2>
      <a:accent3>
        <a:srgbClr val="737572"/>
      </a:accent3>
      <a:accent4>
        <a:srgbClr val="E2E3E2"/>
      </a:accent4>
      <a:accent5>
        <a:srgbClr val="0D11A1"/>
      </a:accent5>
      <a:accent6>
        <a:srgbClr val="3D4D4D"/>
      </a:accent6>
      <a:hlink>
        <a:srgbClr val="0E35CA"/>
      </a:hlink>
      <a:folHlink>
        <a:srgbClr val="92D05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17F72FB095174FB20464890F612425" ma:contentTypeVersion="18" ma:contentTypeDescription="Create a new document." ma:contentTypeScope="" ma:versionID="8b46f4f389f8e167ce5463413627192c">
  <xsd:schema xmlns:xsd="http://www.w3.org/2001/XMLSchema" xmlns:xs="http://www.w3.org/2001/XMLSchema" xmlns:p="http://schemas.microsoft.com/office/2006/metadata/properties" xmlns:ns2="9949d635-376f-482b-bf73-07529685138c" xmlns:ns3="95259b90-d959-4e54-9094-2020466ea364" xmlns:ns4="0b26709c-9aa8-4d7c-82b2-cf9b49d92029" targetNamespace="http://schemas.microsoft.com/office/2006/metadata/properties" ma:root="true" ma:fieldsID="e2f0658edb9ad7760ba646481cfaf0dd" ns2:_="" ns3:_="" ns4:_="">
    <xsd:import namespace="9949d635-376f-482b-bf73-07529685138c"/>
    <xsd:import namespace="95259b90-d959-4e54-9094-2020466ea364"/>
    <xsd:import namespace="0b26709c-9aa8-4d7c-82b2-cf9b49d920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9d635-376f-482b-bf73-0752968513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c485529-5221-4c42-a060-cf5d31a98e6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259b90-d959-4e54-9094-2020466ea36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26709c-9aa8-4d7c-82b2-cf9b49d9202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407f989-c890-42ae-838c-e3793537ddd0}" ma:internalName="TaxCatchAll" ma:showField="CatchAllData" ma:web="95259b90-d959-4e54-9094-2020466ea3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26709c-9aa8-4d7c-82b2-cf9b49d92029" xsi:nil="true"/>
    <lcf76f155ced4ddcb4097134ff3c332f xmlns="9949d635-376f-482b-bf73-07529685138c">
      <Terms xmlns="http://schemas.microsoft.com/office/infopath/2007/PartnerControls"/>
    </lcf76f155ced4ddcb4097134ff3c332f>
    <SharedWithUsers xmlns="95259b90-d959-4e54-9094-2020466ea364">
      <UserInfo>
        <DisplayName>Ashley Pearson</DisplayName>
        <AccountId>35</AccountId>
        <AccountType/>
      </UserInfo>
    </SharedWithUsers>
  </documentManagement>
</p:properties>
</file>

<file path=customXml/itemProps1.xml><?xml version="1.0" encoding="utf-8"?>
<ds:datastoreItem xmlns:ds="http://schemas.openxmlformats.org/officeDocument/2006/customXml" ds:itemID="{1F2D0876-0EB2-4D38-86C4-A8BB8E7B88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49d635-376f-482b-bf73-07529685138c"/>
    <ds:schemaRef ds:uri="95259b90-d959-4e54-9094-2020466ea364"/>
    <ds:schemaRef ds:uri="0b26709c-9aa8-4d7c-82b2-cf9b49d920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AE5879-D3BA-44B8-9CA2-08D80E1E87CB}">
  <ds:schemaRefs>
    <ds:schemaRef ds:uri="http://schemas.microsoft.com/sharepoint/v3/contenttype/forms"/>
  </ds:schemaRefs>
</ds:datastoreItem>
</file>

<file path=customXml/itemProps3.xml><?xml version="1.0" encoding="utf-8"?>
<ds:datastoreItem xmlns:ds="http://schemas.openxmlformats.org/officeDocument/2006/customXml" ds:itemID="{D13B98ED-9086-4FCB-8298-E332515E1864}">
  <ds:schemaRefs>
    <ds:schemaRef ds:uri="0b26709c-9aa8-4d7c-82b2-cf9b49d92029"/>
    <ds:schemaRef ds:uri="http://purl.org/dc/dcmitype/"/>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http://purl.org/dc/terms/"/>
    <ds:schemaRef ds:uri="95259b90-d959-4e54-9094-2020466ea364"/>
    <ds:schemaRef ds:uri="9949d635-376f-482b-bf73-07529685138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2726</TotalTime>
  <Words>2953</Words>
  <Application>Microsoft Macintosh PowerPoint</Application>
  <PresentationFormat>Custom</PresentationFormat>
  <Paragraphs>380</Paragraphs>
  <Slides>48</Slides>
  <Notes>35</Notes>
  <HiddenSlides>21</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48</vt:i4>
      </vt:variant>
    </vt:vector>
  </HeadingPairs>
  <TitlesOfParts>
    <vt:vector size="63" baseType="lpstr">
      <vt:lpstr>Arial</vt:lpstr>
      <vt:lpstr>Calibri</vt:lpstr>
      <vt:lpstr>Calibri Light</vt:lpstr>
      <vt:lpstr>Century Gothic</vt:lpstr>
      <vt:lpstr>Glypha LT</vt:lpstr>
      <vt:lpstr>Glypha LT Std</vt:lpstr>
      <vt:lpstr>Lato</vt:lpstr>
      <vt:lpstr>Lato </vt:lpstr>
      <vt:lpstr>Lato Black</vt:lpstr>
      <vt:lpstr>Lato Light</vt:lpstr>
      <vt:lpstr>Montserrat</vt:lpstr>
      <vt:lpstr>Verdana</vt:lpstr>
      <vt:lpstr>Default Theme</vt:lpstr>
      <vt:lpstr>1_Default Theme</vt:lpstr>
      <vt:lpstr>2_Default Theme</vt:lpstr>
      <vt:lpstr>PowerPoint Presentation</vt:lpstr>
      <vt:lpstr>PowerPoint Presentation</vt:lpstr>
      <vt:lpstr>What Does Enterprise Risk Management Look Like?</vt:lpstr>
      <vt:lpstr>PowerPoint Presentation</vt:lpstr>
      <vt:lpstr>PowerPoint Presentation</vt:lpstr>
      <vt:lpstr>What is fraud?</vt:lpstr>
      <vt:lpstr>PowerPoint Presentation</vt:lpstr>
      <vt:lpstr>PowerPoint Presentation</vt:lpstr>
      <vt:lpstr>PowerPoint Presentation</vt:lpstr>
      <vt:lpstr>PowerPoint Presentation</vt:lpstr>
      <vt:lpstr>PowerPoint Presentation</vt:lpstr>
      <vt:lpstr>Risk Mitigation &amp; Examples Of Anti-Fraud Controls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 the Client Organization! </vt:lpstr>
      <vt:lpstr>Know the Client Organization!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Jetfabrik</dc:creator>
  <cp:keywords/>
  <dc:description/>
  <cp:lastModifiedBy>Kendra Miriani</cp:lastModifiedBy>
  <cp:revision>80</cp:revision>
  <dcterms:created xsi:type="dcterms:W3CDTF">2014-11-12T21:47:38Z</dcterms:created>
  <dcterms:modified xsi:type="dcterms:W3CDTF">2025-02-17T14:13:46Z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0x010100D417F72FB095174FB20464890F612425</vt:lpwstr>
  </property>
  <property fmtid="{D5CDD505-2E9C-101B-9397-08002B2CF9AE}" pid="3" name="Order">
    <vt:r8>10000</vt:r8>
  </property>
  <property fmtid="{D5CDD505-2E9C-101B-9397-08002B2CF9AE}" pid="4" name="_ExtendedDescription">
    <vt:lpwstr/>
  </property>
  <property fmtid="{D5CDD505-2E9C-101B-9397-08002B2CF9AE}" pid="5" name="MediaServiceImageTags">
    <vt:lpwstr/>
  </property>
</Properties>
</file>