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charts/chart13.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charts/chart16.xml" ContentType="application/vnd.openxmlformats-officedocument.drawingml.chart+xml"/>
  <Override PartName="/ppt/theme/themeOverride2.xml" ContentType="application/vnd.openxmlformats-officedocument.themeOverride+xml"/>
  <Override PartName="/ppt/notesSlides/notesSlide19.xml" ContentType="application/vnd.openxmlformats-officedocument.presentationml.notesSlide+xml"/>
  <Override PartName="/ppt/charts/chart17.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ppt/charts/chart18.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1.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4.xml" ContentType="application/vnd.openxmlformats-officedocument.presentationml.notesSlide+xml"/>
  <Override PartName="/ppt/charts/chart22.xml" ContentType="application/vnd.openxmlformats-officedocument.drawingml.chart+xml"/>
  <Override PartName="/ppt/notesSlides/notesSlide25.xml" ContentType="application/vnd.openxmlformats-officedocument.presentationml.notesSlide+xml"/>
  <Override PartName="/ppt/charts/chart23.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4.xml" ContentType="application/vnd.openxmlformats-officedocument.drawingml.chart+xml"/>
  <Override PartName="/ppt/charts/chart2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7.xml" ContentType="application/vnd.openxmlformats-officedocument.drawingml.chart+xml"/>
  <Override PartName="/ppt/theme/themeOverride3.xml" ContentType="application/vnd.openxmlformats-officedocument.themeOverride+xml"/>
  <Override PartName="/ppt/charts/chart28.xml" ContentType="application/vnd.openxmlformats-officedocument.drawingml.chart+xml"/>
  <Override PartName="/ppt/charts/chart29.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9.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theme/themeOverride4.xml" ContentType="application/vnd.openxmlformats-officedocument.themeOverride+xml"/>
  <Override PartName="/ppt/notesSlides/notesSlide3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2.xml" ContentType="application/vnd.openxmlformats-officedocument.drawingml.chart+xml"/>
  <Override PartName="/ppt/theme/themeOverride5.xml" ContentType="application/vnd.openxmlformats-officedocument.themeOverride+xml"/>
  <Override PartName="/ppt/notesSlides/notesSlide34.xml" ContentType="application/vnd.openxmlformats-officedocument.presentationml.notesSlide+xml"/>
  <Override PartName="/ppt/charts/chart33.xml" ContentType="application/vnd.openxmlformats-officedocument.drawingml.chart+xml"/>
  <Override PartName="/ppt/theme/themeOverride6.xml" ContentType="application/vnd.openxmlformats-officedocument.themeOverride+xml"/>
  <Override PartName="/ppt/charts/chart34.xml" ContentType="application/vnd.openxmlformats-officedocument.drawingml.chart+xml"/>
  <Override PartName="/ppt/theme/themeOverride7.xml" ContentType="application/vnd.openxmlformats-officedocument.themeOverride+xml"/>
  <Override PartName="/ppt/charts/chart35.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36.xml" ContentType="application/vnd.openxmlformats-officedocument.drawingml.chart+xml"/>
  <Override PartName="/ppt/theme/themeOverride8.xml" ContentType="application/vnd.openxmlformats-officedocument.themeOverride+xml"/>
  <Override PartName="/ppt/notesSlides/notesSlide3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36.xml" ContentType="application/vnd.openxmlformats-officedocument.presentationml.notesSlide+xml"/>
  <Override PartName="/ppt/charts/chart37.xml" ContentType="application/vnd.openxmlformats-officedocument.drawingml.chart+xml"/>
  <Override PartName="/ppt/notesSlides/notesSlide37.xml" ContentType="application/vnd.openxmlformats-officedocument.presentationml.notesSlide+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41.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164.jpg" ContentType="image/pn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1" r:id="rId1"/>
    <p:sldMasterId id="2147483898" r:id="rId2"/>
    <p:sldMasterId id="2147483913" r:id="rId3"/>
    <p:sldMasterId id="2147483920" r:id="rId4"/>
    <p:sldMasterId id="2147483942" r:id="rId5"/>
    <p:sldMasterId id="2147483944" r:id="rId6"/>
    <p:sldMasterId id="2147483946" r:id="rId7"/>
    <p:sldMasterId id="2147483959" r:id="rId8"/>
  </p:sldMasterIdLst>
  <p:notesMasterIdLst>
    <p:notesMasterId r:id="rId48"/>
  </p:notesMasterIdLst>
  <p:sldIdLst>
    <p:sldId id="2076138105" r:id="rId9"/>
    <p:sldId id="2076138087" r:id="rId10"/>
    <p:sldId id="2076138088" r:id="rId11"/>
    <p:sldId id="2076137952" r:id="rId12"/>
    <p:sldId id="2076137992" r:id="rId13"/>
    <p:sldId id="2076138104" r:id="rId14"/>
    <p:sldId id="2076138053" r:id="rId15"/>
    <p:sldId id="2076138098" r:id="rId16"/>
    <p:sldId id="2076138125" r:id="rId17"/>
    <p:sldId id="2076138031" r:id="rId18"/>
    <p:sldId id="2076138147" r:id="rId19"/>
    <p:sldId id="2076138099" r:id="rId20"/>
    <p:sldId id="2076138118" r:id="rId21"/>
    <p:sldId id="2076138102" r:id="rId22"/>
    <p:sldId id="2076138148" r:id="rId23"/>
    <p:sldId id="2076138141" r:id="rId24"/>
    <p:sldId id="2076138149" r:id="rId25"/>
    <p:sldId id="3180" r:id="rId26"/>
    <p:sldId id="2076138130" r:id="rId27"/>
    <p:sldId id="2076138142" r:id="rId28"/>
    <p:sldId id="2076137792" r:id="rId29"/>
    <p:sldId id="3148" r:id="rId30"/>
    <p:sldId id="2076138026" r:id="rId31"/>
    <p:sldId id="2076138113" r:id="rId32"/>
    <p:sldId id="2076138094" r:id="rId33"/>
    <p:sldId id="2076138144" r:id="rId34"/>
    <p:sldId id="2076138146" r:id="rId35"/>
    <p:sldId id="2076138114" r:id="rId36"/>
    <p:sldId id="2076137933" r:id="rId37"/>
    <p:sldId id="2076138111" r:id="rId38"/>
    <p:sldId id="2076138134" r:id="rId39"/>
    <p:sldId id="3154" r:id="rId40"/>
    <p:sldId id="2076138126" r:id="rId41"/>
    <p:sldId id="2076138127" r:id="rId42"/>
    <p:sldId id="2076137997" r:id="rId43"/>
    <p:sldId id="2076138128" r:id="rId44"/>
    <p:sldId id="3126" r:id="rId45"/>
    <p:sldId id="2076137907" r:id="rId46"/>
    <p:sldId id="3171" r:id="rId47"/>
  </p:sldIdLst>
  <p:sldSz cx="13817600" cy="7772400"/>
  <p:notesSz cx="9385300" cy="7099300"/>
  <p:defaultTextStyle>
    <a:defPPr>
      <a:defRPr lang="en-US"/>
    </a:defPPr>
    <a:lvl1pPr marL="0" algn="l" defTabSz="1018615" rtl="0" eaLnBrk="1" latinLnBrk="0" hangingPunct="1">
      <a:defRPr sz="2006" kern="1200">
        <a:solidFill>
          <a:schemeClr val="tx1"/>
        </a:solidFill>
        <a:latin typeface="+mn-lt"/>
        <a:ea typeface="+mn-ea"/>
        <a:cs typeface="+mn-cs"/>
      </a:defRPr>
    </a:lvl1pPr>
    <a:lvl2pPr marL="509308" algn="l" defTabSz="1018615" rtl="0" eaLnBrk="1" latinLnBrk="0" hangingPunct="1">
      <a:defRPr sz="2006" kern="1200">
        <a:solidFill>
          <a:schemeClr val="tx1"/>
        </a:solidFill>
        <a:latin typeface="+mn-lt"/>
        <a:ea typeface="+mn-ea"/>
        <a:cs typeface="+mn-cs"/>
      </a:defRPr>
    </a:lvl2pPr>
    <a:lvl3pPr marL="1018615" algn="l" defTabSz="1018615" rtl="0" eaLnBrk="1" latinLnBrk="0" hangingPunct="1">
      <a:defRPr sz="2006" kern="1200">
        <a:solidFill>
          <a:schemeClr val="tx1"/>
        </a:solidFill>
        <a:latin typeface="+mn-lt"/>
        <a:ea typeface="+mn-ea"/>
        <a:cs typeface="+mn-cs"/>
      </a:defRPr>
    </a:lvl3pPr>
    <a:lvl4pPr marL="1527926" algn="l" defTabSz="1018615" rtl="0" eaLnBrk="1" latinLnBrk="0" hangingPunct="1">
      <a:defRPr sz="2006" kern="1200">
        <a:solidFill>
          <a:schemeClr val="tx1"/>
        </a:solidFill>
        <a:latin typeface="+mn-lt"/>
        <a:ea typeface="+mn-ea"/>
        <a:cs typeface="+mn-cs"/>
      </a:defRPr>
    </a:lvl4pPr>
    <a:lvl5pPr marL="2037235" algn="l" defTabSz="1018615" rtl="0" eaLnBrk="1" latinLnBrk="0" hangingPunct="1">
      <a:defRPr sz="2006" kern="1200">
        <a:solidFill>
          <a:schemeClr val="tx1"/>
        </a:solidFill>
        <a:latin typeface="+mn-lt"/>
        <a:ea typeface="+mn-ea"/>
        <a:cs typeface="+mn-cs"/>
      </a:defRPr>
    </a:lvl5pPr>
    <a:lvl6pPr marL="2546541" algn="l" defTabSz="1018615" rtl="0" eaLnBrk="1" latinLnBrk="0" hangingPunct="1">
      <a:defRPr sz="2006" kern="1200">
        <a:solidFill>
          <a:schemeClr val="tx1"/>
        </a:solidFill>
        <a:latin typeface="+mn-lt"/>
        <a:ea typeface="+mn-ea"/>
        <a:cs typeface="+mn-cs"/>
      </a:defRPr>
    </a:lvl6pPr>
    <a:lvl7pPr marL="3055851" algn="l" defTabSz="1018615" rtl="0" eaLnBrk="1" latinLnBrk="0" hangingPunct="1">
      <a:defRPr sz="2006" kern="1200">
        <a:solidFill>
          <a:schemeClr val="tx1"/>
        </a:solidFill>
        <a:latin typeface="+mn-lt"/>
        <a:ea typeface="+mn-ea"/>
        <a:cs typeface="+mn-cs"/>
      </a:defRPr>
    </a:lvl7pPr>
    <a:lvl8pPr marL="3565159" algn="l" defTabSz="1018615" rtl="0" eaLnBrk="1" latinLnBrk="0" hangingPunct="1">
      <a:defRPr sz="2006" kern="1200">
        <a:solidFill>
          <a:schemeClr val="tx1"/>
        </a:solidFill>
        <a:latin typeface="+mn-lt"/>
        <a:ea typeface="+mn-ea"/>
        <a:cs typeface="+mn-cs"/>
      </a:defRPr>
    </a:lvl8pPr>
    <a:lvl9pPr marL="4074468" algn="l" defTabSz="1018615"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24" userDrawn="1">
          <p15:clr>
            <a:srgbClr val="A4A3A4"/>
          </p15:clr>
        </p15:guide>
        <p15:guide id="2" pos="4352">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9E1A23-C34D-DAEC-1E6C-F1E408AEED20}" name="Matt Berendsen" initials="MB" userId="S::MBerendsen@fminet.com::d6700341-3a20-4e42-9cc6-19cc67036173" providerId="AD"/>
  <p188:author id="{64339C2A-6017-D45A-D947-8220A55319E2}" name="Matt Berendsen" initials="MB" userId="S::MBerendsen@fminet.com::65c665f2-524d-4b0d-ad9d-ffb0490a3f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474747"/>
    <a:srgbClr val="F99B1C"/>
    <a:srgbClr val="5E976D"/>
    <a:srgbClr val="D9E1F2"/>
    <a:srgbClr val="F9976D"/>
    <a:srgbClr val="7F7F7F"/>
    <a:srgbClr val="D7E4F3"/>
    <a:srgbClr val="FFFFCC"/>
    <a:srgbClr val="C00000"/>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0686" autoAdjust="0"/>
  </p:normalViewPr>
  <p:slideViewPr>
    <p:cSldViewPr snapToGrid="0">
      <p:cViewPr varScale="1">
        <p:scale>
          <a:sx n="113" d="100"/>
          <a:sy n="113" d="100"/>
        </p:scale>
        <p:origin x="536" y="184"/>
      </p:cViewPr>
      <p:guideLst>
        <p:guide orient="horz" pos="2424"/>
        <p:guide pos="4352"/>
      </p:guideLst>
    </p:cSldViewPr>
  </p:slideViewPr>
  <p:notesTextViewPr>
    <p:cViewPr>
      <p:scale>
        <a:sx n="3" d="2"/>
        <a:sy n="3" d="2"/>
      </p:scale>
      <p:origin x="0" y="0"/>
    </p:cViewPr>
  </p:notesTextViewPr>
  <p:sorterViewPr>
    <p:cViewPr>
      <p:scale>
        <a:sx n="100" d="100"/>
        <a:sy n="100" d="100"/>
      </p:scale>
      <p:origin x="0" y="-4626"/>
    </p:cViewPr>
  </p:sorterViewPr>
  <p:notesViewPr>
    <p:cSldViewPr snapToGrid="0">
      <p:cViewPr varScale="1">
        <p:scale>
          <a:sx n="103" d="100"/>
          <a:sy n="103" d="100"/>
        </p:scale>
        <p:origin x="261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8/10/relationships/authors" Target="author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3_11.14-16.23%20(WACA%20&amp;%20OAIMA)\WACA\2.%20Exhibits\Exhibits.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4_2.1.24%20P&amp;Q\Support\CM%20Market%20Outlook%20Exhibits%20-%20v4.xlsx" TargetMode="External"/><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4_1.12.24%20MO%20Outlook%20Deck%20(Breedon)\Support\CM%20Market%20Outlook%20Exhibits.xlsx" TargetMode="External"/><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4_1.9.24%20(MAPA%20Annual%20Conference)\Support\Exhibits.xlsx" TargetMode="External"/><Relationship Id="rId2" Type="http://schemas.microsoft.com/office/2011/relationships/chartColorStyle" Target="colors7.xml"/><Relationship Id="rId1" Type="http://schemas.microsoft.com/office/2011/relationships/chartStyle" Target="style7.xml"/></Relationships>
</file>

<file path=ppt/charts/_rels/chart13.xml.rels><?xml version="1.0" encoding="UTF-8" standalone="yes"?>
<Relationships xmlns="http://schemas.openxmlformats.org/package/2006/relationships"><Relationship Id="rId2" Type="http://schemas.openxmlformats.org/officeDocument/2006/relationships/oleObject" Target="file:///C:\Box\Box\IB\Company\Reddin\1.%20Outlook%20Deck\3.%20Versions%20of%20Market%20Outlook\~~STATE%20SPECIFIC%20SLIDES\Support\State%20Specific%20Exhibits.xlsx" TargetMode="External"/><Relationship Id="rId1" Type="http://schemas.openxmlformats.org/officeDocument/2006/relationships/themeOverride" Target="../theme/themeOverride1.xml"/></Relationships>
</file>

<file path=ppt/charts/_rels/chart14.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4_2.8.24%20TN%20Concrete\Support\CM%20Market%20Outlook%20Exhibits%20-%20v5.xlsx" TargetMode="External"/><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1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18.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4_1.12.24%20MO%20Outlook%20Deck%20(Breedon)\Support\CM%20Market%20Outlook%20Exhibits%20-%20v3.xlsx" TargetMode="External"/><Relationship Id="rId2" Type="http://schemas.microsoft.com/office/2011/relationships/chartColorStyle" Target="colors11.xml"/><Relationship Id="rId1" Type="http://schemas.microsoft.com/office/2011/relationships/chartStyle" Target="style11.xml"/></Relationships>
</file>

<file path=ppt/charts/_rels/chart19.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4_2.1.24%20P&amp;Q\Support\CM%20Market%20Outlook%20Exhibits%20-%20v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3_12.6.23%20(IAAP%20Convention)\2.%20Exhibits\Exhibits.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4_2.1.24%20P&amp;Q\Support\CM%20Market%20Outlook%20Exhibits%20-%20v5.xlsx" TargetMode="External"/><Relationship Id="rId2" Type="http://schemas.microsoft.com/office/2011/relationships/chartColorStyle" Target="colors12.xml"/><Relationship Id="rId1" Type="http://schemas.microsoft.com/office/2011/relationships/chartStyle" Target="style12.xml"/></Relationships>
</file>

<file path=ppt/charts/_rels/chart21.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4_2.15.24%20MI%20Aggregates\Support\CM%20Market%20Outlook%20Exhibits%20-%20v6.xlsx" TargetMode="External"/><Relationship Id="rId2" Type="http://schemas.microsoft.com/office/2011/relationships/chartColorStyle" Target="colors13.xml"/><Relationship Id="rId1" Type="http://schemas.microsoft.com/office/2011/relationships/chartStyle" Target="style13.xml"/></Relationships>
</file>

<file path=ppt/charts/_rels/chart22.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4_2.1.24%20P&amp;Q\Support\CM%20Market%20Outlook%20Exhibits%20-%20v5.xlsx" TargetMode="External"/></Relationships>
</file>

<file path=ppt/charts/_rels/chart23.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4_2.15.24%20MI%20Aggregates\Support\CM%20Market%20Outlook%20Exhibits%20-%20v6.xlsx" TargetMode="External"/><Relationship Id="rId2" Type="http://schemas.microsoft.com/office/2011/relationships/chartColorStyle" Target="colors14.xml"/><Relationship Id="rId1" Type="http://schemas.microsoft.com/office/2011/relationships/chartStyle" Target="style14.xml"/></Relationships>
</file>

<file path=ppt/charts/_rels/chart24.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4_2.8.24%20TN%20Concrete\Support\CM%20Market%20Outlook%20Exhibits%20-%20v5.xlsx" TargetMode="External"/></Relationships>
</file>

<file path=ppt/charts/_rels/chart25.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4_2.1.24%20P&amp;Q\Support\CM%20Market%20Outlook%20Exhibits%20-%20v5.xlsx" TargetMode="External"/><Relationship Id="rId2" Type="http://schemas.microsoft.com/office/2011/relationships/chartColorStyle" Target="colors15.xml"/><Relationship Id="rId1" Type="http://schemas.microsoft.com/office/2011/relationships/chartStyle" Target="style15.xml"/></Relationships>
</file>

<file path=ppt/charts/_rels/chart26.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4_2.1.24%20P&amp;Q\Support\CM%20Market%20Outlook%20Exhibits%20-%20v5.xlsx" TargetMode="External"/><Relationship Id="rId2" Type="http://schemas.microsoft.com/office/2011/relationships/chartColorStyle" Target="colors16.xml"/><Relationship Id="rId1" Type="http://schemas.microsoft.com/office/2011/relationships/chartStyle" Target="style16.xml"/></Relationships>
</file>

<file path=ppt/charts/_rels/chart27.xml.rels><?xml version="1.0" encoding="UTF-8" standalone="yes"?>
<Relationships xmlns="http://schemas.openxmlformats.org/package/2006/relationships"><Relationship Id="rId2" Type="http://schemas.openxmlformats.org/officeDocument/2006/relationships/oleObject" Target="file:///C:\Box\Box\IB\Company\Reddin\1.%20Outlook%20Deck\3.%20Versions%20of%20Market%20Outlook\2024_2.1.24%20P&amp;Q\Support\CM%20Market%20Outlook%20Exhibits%20-%20v4.xlsx" TargetMode="External"/><Relationship Id="rId1" Type="http://schemas.openxmlformats.org/officeDocument/2006/relationships/themeOverride" Target="../theme/themeOverride3.xml"/></Relationships>
</file>

<file path=ppt/charts/_rels/chart28.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3_10.17.23%20(VRMCA)\Support\Exhibits%20-%20MS%20v1.xlsx" TargetMode="External"/></Relationships>
</file>

<file path=ppt/charts/_rels/chart29.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3_10.17.23%20(VRMCA)\Support\Exhibits%20-%20MS%20v1.xlsx" TargetMode="External"/><Relationship Id="rId2" Type="http://schemas.microsoft.com/office/2011/relationships/chartColorStyle" Target="colors17.xml"/><Relationship Id="rId1" Type="http://schemas.microsoft.com/office/2011/relationships/chartStyle" Target="style17.xml"/></Relationships>
</file>

<file path=ppt/charts/_rels/chart3.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3_12.6.23%20(IAAP%20Convention)\2.%20Exhibits\Exhibits.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4_2.1.24%20P&amp;Q\Support\CM%20Market%20Outlook%20Exhibits%20-%20v4.xlsx" TargetMode="External"/></Relationships>
</file>

<file path=ppt/charts/_rels/chart31.xml.rels><?xml version="1.0" encoding="UTF-8" standalone="yes"?>
<Relationships xmlns="http://schemas.openxmlformats.org/package/2006/relationships"><Relationship Id="rId2" Type="http://schemas.openxmlformats.org/officeDocument/2006/relationships/oleObject" Target="file:///C:\Box\Box\IB\Company\Reddin\1.%20Outlook%20Deck\3.%20Versions%20of%20Market%20Outlook\2024_2.1.24%20P&amp;Q\Support\CM%20Market%20Outlook%20Exhibits%20-%20v4.xlsx" TargetMode="External"/><Relationship Id="rId1" Type="http://schemas.openxmlformats.org/officeDocument/2006/relationships/themeOverride" Target="../theme/themeOverride4.xml"/></Relationships>
</file>

<file path=ppt/charts/_rels/chart32.xml.rels><?xml version="1.0" encoding="UTF-8" standalone="yes"?>
<Relationships xmlns="http://schemas.openxmlformats.org/package/2006/relationships"><Relationship Id="rId2" Type="http://schemas.openxmlformats.org/officeDocument/2006/relationships/oleObject" Target="file:///C:\Box\Box\IB\Company\Reddin\1.%20Outlook%20Deck\3.%20Versions%20of%20Market%20Outlook\2024_2.15.24%20MI%20Aggregates\Support\CM%20Market%20Outlook%20Exhibits%20-%20v6.xlsx" TargetMode="External"/><Relationship Id="rId1" Type="http://schemas.openxmlformats.org/officeDocument/2006/relationships/themeOverride" Target="../theme/themeOverride5.xml"/></Relationships>
</file>

<file path=ppt/charts/_rels/chart33.xml.rels><?xml version="1.0" encoding="UTF-8" standalone="yes"?>
<Relationships xmlns="http://schemas.openxmlformats.org/package/2006/relationships"><Relationship Id="rId2" Type="http://schemas.openxmlformats.org/officeDocument/2006/relationships/oleObject" Target="file:///C:\Box\Box\IB\Company\Reddin\1.%20Outlook%20Deck\3.%20Versions%20of%20Market%20Outlook\2024_2.1.24%20P&amp;Q\Support\CM%20Market%20Outlook%20Exhibits%20-%20v4.xlsx" TargetMode="External"/><Relationship Id="rId1" Type="http://schemas.openxmlformats.org/officeDocument/2006/relationships/themeOverride" Target="../theme/themeOverride6.xml"/></Relationships>
</file>

<file path=ppt/charts/_rels/chart34.xml.rels><?xml version="1.0" encoding="UTF-8" standalone="yes"?>
<Relationships xmlns="http://schemas.openxmlformats.org/package/2006/relationships"><Relationship Id="rId2" Type="http://schemas.openxmlformats.org/officeDocument/2006/relationships/oleObject" Target="file:///C:\Box\Box\IB\Company\Reddin\1.%20Outlook%20Deck\3.%20Versions%20of%20Market%20Outlook\2024_1.11.24%20(KAPA-KRMCA%20Annual%20Conference)\Support\CM%20Market%20Outlook%20Exhibits.xlsx" TargetMode="External"/><Relationship Id="rId1" Type="http://schemas.openxmlformats.org/officeDocument/2006/relationships/themeOverride" Target="../theme/themeOverride7.xml"/></Relationships>
</file>

<file path=ppt/charts/_rels/chart35.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4_1.11.24%20(KAPA-KRMCA%20Annual%20Conference)\Support\CM%20Market%20Outlook%20Exhibits.xlsx" TargetMode="External"/><Relationship Id="rId2" Type="http://schemas.microsoft.com/office/2011/relationships/chartColorStyle" Target="colors18.xml"/><Relationship Id="rId1" Type="http://schemas.microsoft.com/office/2011/relationships/chartStyle" Target="style18.xml"/></Relationships>
</file>

<file path=ppt/charts/_rels/chart36.xml.rels><?xml version="1.0" encoding="UTF-8" standalone="yes"?>
<Relationships xmlns="http://schemas.openxmlformats.org/package/2006/relationships"><Relationship Id="rId2" Type="http://schemas.openxmlformats.org/officeDocument/2006/relationships/oleObject" Target="file:///C:\Box\Box\IB\Company\Reddin\1.%20Outlook%20Deck\3.%20Versions%20of%20Market%20Outlook\2024_2.15.24%20MI%20Aggregates\Support\CM%20Market%20Outlook%20Exhibits%20-%20v6.xlsx" TargetMode="External"/><Relationship Id="rId1" Type="http://schemas.openxmlformats.org/officeDocument/2006/relationships/themeOverride" Target="../theme/themeOverride8.xml"/></Relationships>
</file>

<file path=ppt/charts/_rels/chart37.xml.rels><?xml version="1.0" encoding="UTF-8" standalone="yes"?>
<Relationships xmlns="http://schemas.openxmlformats.org/package/2006/relationships"><Relationship Id="rId1" Type="http://schemas.openxmlformats.org/officeDocument/2006/relationships/oleObject" Target="file:///C:\Box\Box\IB\Company\Reddin\3.%20CM%20'Done%20Deal%20Database'\Construction%20Materials\Construction%20Materials%20Transactions%20Slide%20(January%202017-January%202024).xlsx" TargetMode="External"/></Relationships>
</file>

<file path=ppt/charts/_rels/chart38.xml.rels><?xml version="1.0" encoding="UTF-8" standalone="yes"?>
<Relationships xmlns="http://schemas.openxmlformats.org/package/2006/relationships"><Relationship Id="rId1" Type="http://schemas.openxmlformats.org/officeDocument/2006/relationships/oleObject" Target="file:///C:\Box\Box\IB\Company\Reddin\1.%20Outlook%20Deck\2.%20Market%20Outlook%20-%20Excel%20Backup\Market%20Outlook%20Backup%20(Non-CapIQ)%20v21.xlsx" TargetMode="External"/></Relationships>
</file>

<file path=ppt/charts/_rels/chart39.xml.rels><?xml version="1.0" encoding="UTF-8" standalone="yes"?>
<Relationships xmlns="http://schemas.openxmlformats.org/package/2006/relationships"><Relationship Id="rId1" Type="http://schemas.openxmlformats.org/officeDocument/2006/relationships/oleObject" Target="file:///C:\Box\Box\IB\Company\Reddin\1.%20Outlook%20Deck\2.%20Market%20Outlook%20-%20Excel%20Backup\Market%20Outlook%20Backup%20(Non-CapIQ)%20v2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Box\Box\IB\Company\Reddin\1.%20Outlook%20Deck\3.%20Versions%20of%20Market%20Outlook\2024_2.1.24%20P&amp;Q\Support\CM%20Market%20Outlook%20Exhibits%20-%20v4.xlsx" TargetMode="External"/></Relationships>
</file>

<file path=ppt/charts/_rels/chart40.xml.rels><?xml version="1.0" encoding="UTF-8" standalone="yes"?>
<Relationships xmlns="http://schemas.openxmlformats.org/package/2006/relationships"><Relationship Id="rId3" Type="http://schemas.openxmlformats.org/officeDocument/2006/relationships/oleObject" Target="file:///C:\Box\Box\IB\Company\Reddin\1.%20Outlook%20Deck\2.%20Market%20Outlook%20-%20Excel%20Backup\Market%20Outlook%20Backup%20(Non-CapIQ)%20v20.xlsx" TargetMode="External"/><Relationship Id="rId2" Type="http://schemas.microsoft.com/office/2011/relationships/chartColorStyle" Target="colors19.xml"/><Relationship Id="rId1" Type="http://schemas.microsoft.com/office/2011/relationships/chartStyle" Target="style19.xml"/></Relationships>
</file>

<file path=ppt/charts/_rels/chart41.xml.rels><?xml version="1.0" encoding="UTF-8" standalone="yes"?>
<Relationships xmlns="http://schemas.openxmlformats.org/package/2006/relationships"><Relationship Id="rId1" Type="http://schemas.openxmlformats.org/officeDocument/2006/relationships/oleObject" Target="file:///C:\Box\Box\IB\Company\Reddin\1.%20Outlook%20Deck\2.%20Market%20Outlook%20-%20Excel%20Backup\Market%20Outlook%20Backup%20(Non-CapIQ)%20v20.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Box\Box\IB\Company\Reddin\2.%20Presentations%20&amp;%20Papers\11.%20White%20Paper%202020\Data%20and%20Graphics\CM%20White%20Paper%20-%20Graphics%20Backup.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4_2.8.24%20TN%20Concrete\Support\CM%20Market%20Outlook%20Exhibits%20-%20v5.xlsx" TargetMode="External"/><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4_2.1.24%20P&amp;Q\Support\CM%20Market%20Outlook%20Exhibits%20-%20v4.xlsx" TargetMode="External"/><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4_1.12.24%20MO%20Outlook%20Deck%20(Breedon)\Support\CM%20Market%20Outlook%20Exhibits.xlsx" TargetMode="External"/><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3" Type="http://schemas.openxmlformats.org/officeDocument/2006/relationships/oleObject" Target="file:///C:\Box\Box\IB\Company\Reddin\1.%20Outlook%20Deck\3.%20Versions%20of%20Market%20Outlook\2024_1.9.24%20(MAPA%20Annual%20Conference)\Support\Exhibit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802642784561713E-2"/>
          <c:y val="0.12404970401985665"/>
          <c:w val="0.95477062577529181"/>
          <c:h val="0.76055944395839414"/>
        </c:manualLayout>
      </c:layout>
      <c:barChart>
        <c:barDir val="col"/>
        <c:grouping val="clustered"/>
        <c:varyColors val="0"/>
        <c:ser>
          <c:idx val="0"/>
          <c:order val="0"/>
          <c:tx>
            <c:strRef>
              <c:f>'CMI Volumes'!$D$6</c:f>
              <c:strCache>
                <c:ptCount val="1"/>
                <c:pt idx="0">
                  <c:v>Volume Q3 2022</c:v>
                </c:pt>
              </c:strCache>
            </c:strRef>
          </c:tx>
          <c:spPr>
            <a:solidFill>
              <a:srgbClr val="4C5966"/>
            </a:solidFill>
          </c:spPr>
          <c:invertIfNegative val="0"/>
          <c:dLbls>
            <c:numFmt formatCode="#,##0.0&quot;M&quot;" sourceLinked="0"/>
            <c:spPr>
              <a:noFill/>
              <a:ln>
                <a:noFill/>
              </a:ln>
              <a:effectLst/>
            </c:spPr>
            <c:txPr>
              <a:bodyPr wrap="square" lIns="38100" tIns="19050" rIns="38100" bIns="19050" anchor="ctr">
                <a:spAutoFit/>
              </a:bodyPr>
              <a:lstStyle/>
              <a:p>
                <a:pPr>
                  <a:defRPr sz="1400" b="1">
                    <a:solidFill>
                      <a:srgbClr val="474747"/>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'CMI Volumes'!$C$7:$C$12</c:f>
              <c:strCache>
                <c:ptCount val="6"/>
                <c:pt idx="0">
                  <c:v>Cementos Argos S.A.</c:v>
                </c:pt>
                <c:pt idx="1">
                  <c:v>**Eagle Materials Inc.</c:v>
                </c:pt>
                <c:pt idx="2">
                  <c:v>Knife River Corporation</c:v>
                </c:pt>
                <c:pt idx="3">
                  <c:v>Summit Materials, Inc.</c:v>
                </c:pt>
                <c:pt idx="4">
                  <c:v>Martin Marietta Materials, Inc.</c:v>
                </c:pt>
                <c:pt idx="5">
                  <c:v>Vulcan Materials Company</c:v>
                </c:pt>
              </c:strCache>
            </c:strRef>
          </c:cat>
          <c:val>
            <c:numRef>
              <c:f>'CMI Volumes'!$D$7:$D$12</c:f>
              <c:numCache>
                <c:formatCode>_(* #,##0.0_);_(* \(#,##0.0\);_(* "-"??_);_(@_)</c:formatCode>
                <c:ptCount val="6"/>
                <c:pt idx="0">
                  <c:v>2.71</c:v>
                </c:pt>
                <c:pt idx="1">
                  <c:v>3.508</c:v>
                </c:pt>
                <c:pt idx="2">
                  <c:v>17.254999999999999</c:v>
                </c:pt>
                <c:pt idx="3">
                  <c:v>19.893000000000001</c:v>
                </c:pt>
                <c:pt idx="4">
                  <c:v>66.7</c:v>
                </c:pt>
                <c:pt idx="5">
                  <c:v>71.900000000000006</c:v>
                </c:pt>
              </c:numCache>
            </c:numRef>
          </c:val>
          <c:extLst>
            <c:ext xmlns:c16="http://schemas.microsoft.com/office/drawing/2014/chart" uri="{C3380CC4-5D6E-409C-BE32-E72D297353CC}">
              <c16:uniqueId val="{00000000-5DD9-415B-A72B-1F961D6F03B1}"/>
            </c:ext>
          </c:extLst>
        </c:ser>
        <c:ser>
          <c:idx val="1"/>
          <c:order val="1"/>
          <c:tx>
            <c:strRef>
              <c:f>'CMI Volumes'!$E$6</c:f>
              <c:strCache>
                <c:ptCount val="1"/>
                <c:pt idx="0">
                  <c:v>Volume Q3 2023</c:v>
                </c:pt>
              </c:strCache>
            </c:strRef>
          </c:tx>
          <c:spPr>
            <a:solidFill>
              <a:srgbClr val="5E976D"/>
            </a:solidFill>
          </c:spPr>
          <c:invertIfNegative val="0"/>
          <c:dLbls>
            <c:numFmt formatCode="#,##0.0&quot;M&quot;" sourceLinked="0"/>
            <c:spPr>
              <a:noFill/>
              <a:ln>
                <a:noFill/>
              </a:ln>
              <a:effectLst/>
            </c:spPr>
            <c:txPr>
              <a:bodyPr wrap="square" lIns="38100" tIns="19050" rIns="38100" bIns="19050" anchor="ctr">
                <a:spAutoFit/>
              </a:bodyPr>
              <a:lstStyle/>
              <a:p>
                <a:pPr>
                  <a:defRPr sz="1400" b="1">
                    <a:solidFill>
                      <a:srgbClr val="474747"/>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'CMI Volumes'!$C$7:$C$12</c:f>
              <c:strCache>
                <c:ptCount val="6"/>
                <c:pt idx="0">
                  <c:v>Cementos Argos S.A.</c:v>
                </c:pt>
                <c:pt idx="1">
                  <c:v>**Eagle Materials Inc.</c:v>
                </c:pt>
                <c:pt idx="2">
                  <c:v>Knife River Corporation</c:v>
                </c:pt>
                <c:pt idx="3">
                  <c:v>Summit Materials, Inc.</c:v>
                </c:pt>
                <c:pt idx="4">
                  <c:v>Martin Marietta Materials, Inc.</c:v>
                </c:pt>
                <c:pt idx="5">
                  <c:v>Vulcan Materials Company</c:v>
                </c:pt>
              </c:strCache>
            </c:strRef>
          </c:cat>
          <c:val>
            <c:numRef>
              <c:f>'CMI Volumes'!$E$7:$E$12</c:f>
              <c:numCache>
                <c:formatCode>_(* #,##0.0_);_(* \(#,##0.0\);_(* "-"??_);_(@_)</c:formatCode>
                <c:ptCount val="6"/>
                <c:pt idx="0">
                  <c:v>2.5179999999999998</c:v>
                </c:pt>
                <c:pt idx="1">
                  <c:v>3.6619999999999999</c:v>
                </c:pt>
                <c:pt idx="2">
                  <c:v>16.641999999999999</c:v>
                </c:pt>
                <c:pt idx="3">
                  <c:v>19.167999999999999</c:v>
                </c:pt>
                <c:pt idx="4">
                  <c:v>62.699999999999996</c:v>
                </c:pt>
                <c:pt idx="5">
                  <c:v>70</c:v>
                </c:pt>
              </c:numCache>
            </c:numRef>
          </c:val>
          <c:extLst>
            <c:ext xmlns:c16="http://schemas.microsoft.com/office/drawing/2014/chart" uri="{C3380CC4-5D6E-409C-BE32-E72D297353CC}">
              <c16:uniqueId val="{00000001-5DD9-415B-A72B-1F961D6F03B1}"/>
            </c:ext>
          </c:extLst>
        </c:ser>
        <c:dLbls>
          <c:dLblPos val="outEnd"/>
          <c:showLegendKey val="0"/>
          <c:showVal val="1"/>
          <c:showCatName val="0"/>
          <c:showSerName val="0"/>
          <c:showPercent val="0"/>
          <c:showBubbleSize val="0"/>
        </c:dLbls>
        <c:gapWidth val="50"/>
        <c:overlap val="-15"/>
        <c:axId val="1066979743"/>
        <c:axId val="1066998943"/>
      </c:barChart>
      <c:catAx>
        <c:axId val="1066979743"/>
        <c:scaling>
          <c:orientation val="minMax"/>
        </c:scaling>
        <c:delete val="0"/>
        <c:axPos val="b"/>
        <c:numFmt formatCode="General" sourceLinked="1"/>
        <c:majorTickMark val="none"/>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066998943"/>
        <c:crosses val="autoZero"/>
        <c:auto val="1"/>
        <c:lblAlgn val="ctr"/>
        <c:lblOffset val="100"/>
        <c:noMultiLvlLbl val="0"/>
      </c:catAx>
      <c:valAx>
        <c:axId val="1066998943"/>
        <c:scaling>
          <c:orientation val="minMax"/>
          <c:max val="75"/>
          <c:min val="0"/>
        </c:scaling>
        <c:delete val="1"/>
        <c:axPos val="l"/>
        <c:numFmt formatCode="#,##0_);\(#,##0\)" sourceLinked="0"/>
        <c:majorTickMark val="none"/>
        <c:minorTickMark val="none"/>
        <c:tickLblPos val="nextTo"/>
        <c:crossAx val="1066979743"/>
        <c:crosses val="autoZero"/>
        <c:crossBetween val="between"/>
        <c:majorUnit val="15"/>
      </c:valAx>
    </c:plotArea>
    <c:plotVisOnly val="1"/>
    <c:dispBlanksAs val="gap"/>
    <c:showDLblsOverMax val="0"/>
  </c:chart>
  <c:spPr>
    <a:noFill/>
    <a:ln>
      <a:noFill/>
    </a:ln>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53972041760093"/>
          <c:y val="0.11004080249485962"/>
          <c:w val="0.85960299217972225"/>
          <c:h val="0.62941664491449489"/>
        </c:manualLayout>
      </c:layout>
      <c:barChart>
        <c:barDir val="col"/>
        <c:grouping val="clustered"/>
        <c:varyColors val="0"/>
        <c:ser>
          <c:idx val="0"/>
          <c:order val="0"/>
          <c:spPr>
            <a:solidFill>
              <a:srgbClr val="5E976D"/>
            </a:solidFill>
            <a:ln>
              <a:noFill/>
            </a:ln>
            <a:effectLst/>
          </c:spPr>
          <c:invertIfNegative val="0"/>
          <c:cat>
            <c:numRef>
              <c:f>'Apartment Starts'!$C$7:$C$78</c:f>
              <c:numCache>
                <c:formatCode>mmm\-yy</c:formatCode>
                <c:ptCount val="72"/>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numCache>
            </c:numRef>
          </c:cat>
          <c:val>
            <c:numRef>
              <c:f>'Apartment Starts'!$D$7:$D$78</c:f>
              <c:numCache>
                <c:formatCode>General</c:formatCode>
                <c:ptCount val="72"/>
                <c:pt idx="0">
                  <c:v>415</c:v>
                </c:pt>
                <c:pt idx="1">
                  <c:v>366</c:v>
                </c:pt>
                <c:pt idx="2">
                  <c:v>429</c:v>
                </c:pt>
                <c:pt idx="3">
                  <c:v>347</c:v>
                </c:pt>
                <c:pt idx="4">
                  <c:v>375</c:v>
                </c:pt>
                <c:pt idx="5">
                  <c:v>316</c:v>
                </c:pt>
                <c:pt idx="6">
                  <c:v>333</c:v>
                </c:pt>
                <c:pt idx="7">
                  <c:v>371</c:v>
                </c:pt>
                <c:pt idx="8">
                  <c:v>366</c:v>
                </c:pt>
                <c:pt idx="9">
                  <c:v>330</c:v>
                </c:pt>
                <c:pt idx="10">
                  <c:v>389</c:v>
                </c:pt>
                <c:pt idx="11">
                  <c:v>300</c:v>
                </c:pt>
                <c:pt idx="12">
                  <c:v>291</c:v>
                </c:pt>
                <c:pt idx="13">
                  <c:v>344</c:v>
                </c:pt>
                <c:pt idx="14">
                  <c:v>359</c:v>
                </c:pt>
                <c:pt idx="15">
                  <c:v>375</c:v>
                </c:pt>
                <c:pt idx="16">
                  <c:v>437</c:v>
                </c:pt>
                <c:pt idx="17">
                  <c:v>353</c:v>
                </c:pt>
                <c:pt idx="18">
                  <c:v>334</c:v>
                </c:pt>
                <c:pt idx="19">
                  <c:v>449</c:v>
                </c:pt>
                <c:pt idx="20">
                  <c:v>369</c:v>
                </c:pt>
                <c:pt idx="21">
                  <c:v>422</c:v>
                </c:pt>
                <c:pt idx="22">
                  <c:v>416</c:v>
                </c:pt>
                <c:pt idx="23">
                  <c:v>522</c:v>
                </c:pt>
                <c:pt idx="24">
                  <c:v>595</c:v>
                </c:pt>
                <c:pt idx="25">
                  <c:v>507</c:v>
                </c:pt>
                <c:pt idx="26">
                  <c:v>375</c:v>
                </c:pt>
                <c:pt idx="27">
                  <c:v>234</c:v>
                </c:pt>
                <c:pt idx="28">
                  <c:v>296</c:v>
                </c:pt>
                <c:pt idx="29">
                  <c:v>356</c:v>
                </c:pt>
                <c:pt idx="30">
                  <c:v>506</c:v>
                </c:pt>
                <c:pt idx="31">
                  <c:v>327</c:v>
                </c:pt>
                <c:pt idx="32">
                  <c:v>341</c:v>
                </c:pt>
                <c:pt idx="33">
                  <c:v>342</c:v>
                </c:pt>
                <c:pt idx="34">
                  <c:v>356</c:v>
                </c:pt>
                <c:pt idx="35">
                  <c:v>342</c:v>
                </c:pt>
                <c:pt idx="36">
                  <c:v>474</c:v>
                </c:pt>
                <c:pt idx="37">
                  <c:v>359</c:v>
                </c:pt>
                <c:pt idx="38">
                  <c:v>451</c:v>
                </c:pt>
                <c:pt idx="39">
                  <c:v>427</c:v>
                </c:pt>
                <c:pt idx="40">
                  <c:v>482</c:v>
                </c:pt>
                <c:pt idx="41">
                  <c:v>477</c:v>
                </c:pt>
                <c:pt idx="42">
                  <c:v>446</c:v>
                </c:pt>
                <c:pt idx="43">
                  <c:v>470</c:v>
                </c:pt>
                <c:pt idx="44">
                  <c:v>456</c:v>
                </c:pt>
                <c:pt idx="45">
                  <c:v>475</c:v>
                </c:pt>
                <c:pt idx="46">
                  <c:v>464</c:v>
                </c:pt>
                <c:pt idx="47">
                  <c:v>567</c:v>
                </c:pt>
                <c:pt idx="48">
                  <c:v>502</c:v>
                </c:pt>
                <c:pt idx="49">
                  <c:v>528</c:v>
                </c:pt>
                <c:pt idx="50">
                  <c:v>519</c:v>
                </c:pt>
                <c:pt idx="51">
                  <c:v>614</c:v>
                </c:pt>
                <c:pt idx="52">
                  <c:v>447</c:v>
                </c:pt>
                <c:pt idx="53">
                  <c:v>543</c:v>
                </c:pt>
                <c:pt idx="54">
                  <c:v>458</c:v>
                </c:pt>
                <c:pt idx="55">
                  <c:v>566</c:v>
                </c:pt>
                <c:pt idx="56">
                  <c:v>559</c:v>
                </c:pt>
                <c:pt idx="57">
                  <c:v>560</c:v>
                </c:pt>
                <c:pt idx="58">
                  <c:v>609</c:v>
                </c:pt>
                <c:pt idx="59">
                  <c:v>461</c:v>
                </c:pt>
                <c:pt idx="60">
                  <c:v>506</c:v>
                </c:pt>
                <c:pt idx="61">
                  <c:v>588</c:v>
                </c:pt>
                <c:pt idx="62">
                  <c:v>515</c:v>
                </c:pt>
                <c:pt idx="63">
                  <c:v>489</c:v>
                </c:pt>
                <c:pt idx="64">
                  <c:v>563</c:v>
                </c:pt>
                <c:pt idx="65">
                  <c:v>473</c:v>
                </c:pt>
                <c:pt idx="66">
                  <c:v>454</c:v>
                </c:pt>
                <c:pt idx="67">
                  <c:v>350</c:v>
                </c:pt>
                <c:pt idx="68">
                  <c:v>376</c:v>
                </c:pt>
                <c:pt idx="69">
                  <c:v>384</c:v>
                </c:pt>
                <c:pt idx="70">
                  <c:v>388</c:v>
                </c:pt>
                <c:pt idx="71">
                  <c:v>417</c:v>
                </c:pt>
              </c:numCache>
            </c:numRef>
          </c:val>
          <c:extLst>
            <c:ext xmlns:c16="http://schemas.microsoft.com/office/drawing/2014/chart" uri="{C3380CC4-5D6E-409C-BE32-E72D297353CC}">
              <c16:uniqueId val="{00000000-7A7C-4541-B7B1-BB0CBCC716D3}"/>
            </c:ext>
          </c:extLst>
        </c:ser>
        <c:dLbls>
          <c:showLegendKey val="0"/>
          <c:showVal val="0"/>
          <c:showCatName val="0"/>
          <c:showSerName val="0"/>
          <c:showPercent val="0"/>
          <c:showBubbleSize val="0"/>
        </c:dLbls>
        <c:gapWidth val="25"/>
        <c:axId val="320379888"/>
        <c:axId val="66810016"/>
      </c:barChart>
      <c:lineChart>
        <c:grouping val="standard"/>
        <c:varyColors val="0"/>
        <c:ser>
          <c:idx val="1"/>
          <c:order val="1"/>
          <c:spPr>
            <a:ln w="28575" cap="rnd">
              <a:solidFill>
                <a:srgbClr val="F99B1C"/>
              </a:solidFill>
              <a:prstDash val="dash"/>
              <a:round/>
            </a:ln>
            <a:effectLst/>
          </c:spPr>
          <c:marker>
            <c:symbol val="none"/>
          </c:marker>
          <c:cat>
            <c:numRef>
              <c:f>'Apartment Starts'!$C$7:$C$78</c:f>
              <c:numCache>
                <c:formatCode>mmm\-yy</c:formatCode>
                <c:ptCount val="72"/>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numCache>
            </c:numRef>
          </c:cat>
          <c:val>
            <c:numRef>
              <c:f>'Apartment Starts'!$E$7:$E$78</c:f>
              <c:numCache>
                <c:formatCode>0</c:formatCode>
                <c:ptCount val="72"/>
                <c:pt idx="0">
                  <c:v>430.58333333333331</c:v>
                </c:pt>
                <c:pt idx="1">
                  <c:v>430.58333333333331</c:v>
                </c:pt>
                <c:pt idx="2">
                  <c:v>430.58333333333331</c:v>
                </c:pt>
                <c:pt idx="3">
                  <c:v>430.58333333333331</c:v>
                </c:pt>
                <c:pt idx="4">
                  <c:v>430.58333333333331</c:v>
                </c:pt>
                <c:pt idx="5">
                  <c:v>430.58333333333331</c:v>
                </c:pt>
                <c:pt idx="6">
                  <c:v>430.58333333333331</c:v>
                </c:pt>
                <c:pt idx="7">
                  <c:v>430.58333333333331</c:v>
                </c:pt>
                <c:pt idx="8">
                  <c:v>430.58333333333331</c:v>
                </c:pt>
                <c:pt idx="9">
                  <c:v>430.58333333333331</c:v>
                </c:pt>
                <c:pt idx="10">
                  <c:v>430.58333333333331</c:v>
                </c:pt>
                <c:pt idx="11">
                  <c:v>430.58333333333331</c:v>
                </c:pt>
                <c:pt idx="12">
                  <c:v>430.58333333333331</c:v>
                </c:pt>
                <c:pt idx="13">
                  <c:v>430.58333333333331</c:v>
                </c:pt>
                <c:pt idx="14">
                  <c:v>430.58333333333331</c:v>
                </c:pt>
                <c:pt idx="15">
                  <c:v>430.58333333333331</c:v>
                </c:pt>
                <c:pt idx="16">
                  <c:v>430.58333333333331</c:v>
                </c:pt>
                <c:pt idx="17">
                  <c:v>430.58333333333331</c:v>
                </c:pt>
                <c:pt idx="18">
                  <c:v>430.58333333333331</c:v>
                </c:pt>
                <c:pt idx="19">
                  <c:v>430.58333333333331</c:v>
                </c:pt>
                <c:pt idx="20">
                  <c:v>430.58333333333331</c:v>
                </c:pt>
                <c:pt idx="21">
                  <c:v>430.58333333333331</c:v>
                </c:pt>
                <c:pt idx="22">
                  <c:v>430.58333333333331</c:v>
                </c:pt>
                <c:pt idx="23">
                  <c:v>430.58333333333331</c:v>
                </c:pt>
                <c:pt idx="24">
                  <c:v>430.58333333333331</c:v>
                </c:pt>
                <c:pt idx="25">
                  <c:v>430.58333333333331</c:v>
                </c:pt>
                <c:pt idx="26">
                  <c:v>430.58333333333331</c:v>
                </c:pt>
                <c:pt idx="27">
                  <c:v>430.58333333333331</c:v>
                </c:pt>
                <c:pt idx="28">
                  <c:v>430.58333333333331</c:v>
                </c:pt>
                <c:pt idx="29">
                  <c:v>430.58333333333331</c:v>
                </c:pt>
                <c:pt idx="30">
                  <c:v>430.58333333333331</c:v>
                </c:pt>
                <c:pt idx="31">
                  <c:v>430.58333333333331</c:v>
                </c:pt>
                <c:pt idx="32">
                  <c:v>430.58333333333331</c:v>
                </c:pt>
                <c:pt idx="33">
                  <c:v>430.58333333333331</c:v>
                </c:pt>
                <c:pt idx="34">
                  <c:v>430.58333333333331</c:v>
                </c:pt>
                <c:pt idx="35">
                  <c:v>430.58333333333331</c:v>
                </c:pt>
                <c:pt idx="36">
                  <c:v>430.58333333333331</c:v>
                </c:pt>
                <c:pt idx="37">
                  <c:v>430.58333333333331</c:v>
                </c:pt>
                <c:pt idx="38">
                  <c:v>430.58333333333331</c:v>
                </c:pt>
                <c:pt idx="39">
                  <c:v>430.58333333333331</c:v>
                </c:pt>
                <c:pt idx="40">
                  <c:v>430.58333333333331</c:v>
                </c:pt>
                <c:pt idx="41">
                  <c:v>430.58333333333331</c:v>
                </c:pt>
                <c:pt idx="42">
                  <c:v>430.58333333333331</c:v>
                </c:pt>
                <c:pt idx="43">
                  <c:v>430.58333333333331</c:v>
                </c:pt>
                <c:pt idx="44">
                  <c:v>430.58333333333331</c:v>
                </c:pt>
                <c:pt idx="45">
                  <c:v>430.58333333333331</c:v>
                </c:pt>
                <c:pt idx="46">
                  <c:v>430.58333333333331</c:v>
                </c:pt>
                <c:pt idx="47">
                  <c:v>430.58333333333331</c:v>
                </c:pt>
                <c:pt idx="48">
                  <c:v>430.58333333333331</c:v>
                </c:pt>
                <c:pt idx="49">
                  <c:v>430.58333333333331</c:v>
                </c:pt>
                <c:pt idx="50">
                  <c:v>430.58333333333331</c:v>
                </c:pt>
                <c:pt idx="51">
                  <c:v>430.58333333333331</c:v>
                </c:pt>
                <c:pt idx="52">
                  <c:v>430.58333333333331</c:v>
                </c:pt>
                <c:pt idx="53">
                  <c:v>430.58333333333331</c:v>
                </c:pt>
                <c:pt idx="54">
                  <c:v>430.58333333333331</c:v>
                </c:pt>
                <c:pt idx="55">
                  <c:v>430.58333333333331</c:v>
                </c:pt>
                <c:pt idx="56">
                  <c:v>430.58333333333331</c:v>
                </c:pt>
                <c:pt idx="57">
                  <c:v>430.58333333333331</c:v>
                </c:pt>
                <c:pt idx="58">
                  <c:v>430.58333333333331</c:v>
                </c:pt>
                <c:pt idx="59">
                  <c:v>430.58333333333331</c:v>
                </c:pt>
                <c:pt idx="60">
                  <c:v>430.58333333333331</c:v>
                </c:pt>
                <c:pt idx="61">
                  <c:v>430.58333333333331</c:v>
                </c:pt>
                <c:pt idx="62">
                  <c:v>430.58333333333331</c:v>
                </c:pt>
                <c:pt idx="63">
                  <c:v>430.58333333333331</c:v>
                </c:pt>
                <c:pt idx="64">
                  <c:v>430.58333333333331</c:v>
                </c:pt>
                <c:pt idx="65">
                  <c:v>430.58333333333331</c:v>
                </c:pt>
                <c:pt idx="66">
                  <c:v>430.58333333333331</c:v>
                </c:pt>
                <c:pt idx="67">
                  <c:v>430.58333333333331</c:v>
                </c:pt>
                <c:pt idx="68">
                  <c:v>430.58333333333331</c:v>
                </c:pt>
                <c:pt idx="69">
                  <c:v>430.58333333333331</c:v>
                </c:pt>
                <c:pt idx="70">
                  <c:v>430.58333333333331</c:v>
                </c:pt>
                <c:pt idx="71">
                  <c:v>430.58333333333331</c:v>
                </c:pt>
              </c:numCache>
            </c:numRef>
          </c:val>
          <c:smooth val="0"/>
          <c:extLst>
            <c:ext xmlns:c16="http://schemas.microsoft.com/office/drawing/2014/chart" uri="{C3380CC4-5D6E-409C-BE32-E72D297353CC}">
              <c16:uniqueId val="{00000001-7A7C-4541-B7B1-BB0CBCC716D3}"/>
            </c:ext>
          </c:extLst>
        </c:ser>
        <c:dLbls>
          <c:showLegendKey val="0"/>
          <c:showVal val="0"/>
          <c:showCatName val="0"/>
          <c:showSerName val="0"/>
          <c:showPercent val="0"/>
          <c:showBubbleSize val="0"/>
        </c:dLbls>
        <c:marker val="1"/>
        <c:smooth val="0"/>
        <c:axId val="320379888"/>
        <c:axId val="66810016"/>
      </c:lineChart>
      <c:dateAx>
        <c:axId val="320379888"/>
        <c:scaling>
          <c:orientation val="minMax"/>
          <c:max val="45292"/>
        </c:scaling>
        <c:delete val="0"/>
        <c:axPos val="b"/>
        <c:numFmt formatCode="mmm\-yy" sourceLinked="1"/>
        <c:majorTickMark val="out"/>
        <c:minorTickMark val="none"/>
        <c:tickLblPos val="nextTo"/>
        <c:spPr>
          <a:noFill/>
          <a:ln w="9525" cap="flat" cmpd="sng" algn="ctr">
            <a:solidFill>
              <a:srgbClr val="474747"/>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66810016"/>
        <c:crosses val="autoZero"/>
        <c:auto val="1"/>
        <c:lblOffset val="100"/>
        <c:baseTimeUnit val="months"/>
        <c:majorUnit val="108"/>
        <c:majorTimeUnit val="days"/>
      </c:dateAx>
      <c:valAx>
        <c:axId val="66810016"/>
        <c:scaling>
          <c:orientation val="minMax"/>
        </c:scaling>
        <c:delete val="0"/>
        <c:axPos val="l"/>
        <c:title>
          <c:tx>
            <c:rich>
              <a:bodyPr rot="-54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r>
                  <a:rPr lang="en-US">
                    <a:solidFill>
                      <a:srgbClr val="474747"/>
                    </a:solidFill>
                  </a:rPr>
                  <a:t>Number of Starts</a:t>
                </a:r>
              </a:p>
            </c:rich>
          </c:tx>
          <c:layout>
            <c:manualLayout>
              <c:xMode val="edge"/>
              <c:yMode val="edge"/>
              <c:x val="1.3909182892612502E-2"/>
              <c:y val="0.1637507307966484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320379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'Primary Residence Rent'!$D$6</c:f>
              <c:strCache>
                <c:ptCount val="1"/>
                <c:pt idx="0">
                  <c:v>% Change</c:v>
                </c:pt>
              </c:strCache>
            </c:strRef>
          </c:tx>
          <c:spPr>
            <a:solidFill>
              <a:srgbClr val="5E976D"/>
            </a:solidFill>
            <a:ln>
              <a:noFill/>
            </a:ln>
            <a:effectLst/>
          </c:spPr>
          <c:cat>
            <c:numRef>
              <c:f>'Primary Residence Rent'!$C$7:$C$78</c:f>
              <c:numCache>
                <c:formatCode>mmm\-yy</c:formatCode>
                <c:ptCount val="72"/>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numCache>
            </c:numRef>
          </c:cat>
          <c:val>
            <c:numRef>
              <c:f>'Primary Residence Rent'!$D$7:$D$78</c:f>
              <c:numCache>
                <c:formatCode>0.0%</c:formatCode>
                <c:ptCount val="72"/>
                <c:pt idx="0">
                  <c:v>3.7305499999999998E-2</c:v>
                </c:pt>
                <c:pt idx="1">
                  <c:v>3.6376100000000001E-2</c:v>
                </c:pt>
                <c:pt idx="2">
                  <c:v>3.61304E-2</c:v>
                </c:pt>
                <c:pt idx="3">
                  <c:v>3.6945499999999999E-2</c:v>
                </c:pt>
                <c:pt idx="4">
                  <c:v>3.6265499999999999E-2</c:v>
                </c:pt>
                <c:pt idx="5">
                  <c:v>3.5807000000000005E-2</c:v>
                </c:pt>
                <c:pt idx="6">
                  <c:v>3.62718E-2</c:v>
                </c:pt>
                <c:pt idx="7">
                  <c:v>3.6099399999999997E-2</c:v>
                </c:pt>
                <c:pt idx="8">
                  <c:v>3.6307300000000001E-2</c:v>
                </c:pt>
                <c:pt idx="9">
                  <c:v>3.5720599999999998E-2</c:v>
                </c:pt>
                <c:pt idx="10">
                  <c:v>3.6133899999999997E-2</c:v>
                </c:pt>
                <c:pt idx="11">
                  <c:v>3.4759000000000005E-2</c:v>
                </c:pt>
                <c:pt idx="12">
                  <c:v>3.4337399999999997E-2</c:v>
                </c:pt>
                <c:pt idx="13">
                  <c:v>3.5124700000000002E-2</c:v>
                </c:pt>
                <c:pt idx="14">
                  <c:v>3.68174E-2</c:v>
                </c:pt>
                <c:pt idx="15">
                  <c:v>3.76149E-2</c:v>
                </c:pt>
                <c:pt idx="16">
                  <c:v>3.7302000000000002E-2</c:v>
                </c:pt>
                <c:pt idx="17">
                  <c:v>3.8734899999999996E-2</c:v>
                </c:pt>
                <c:pt idx="18">
                  <c:v>3.8371599999999999E-2</c:v>
                </c:pt>
                <c:pt idx="19">
                  <c:v>3.7383300000000001E-2</c:v>
                </c:pt>
                <c:pt idx="20">
                  <c:v>3.8257300000000001E-2</c:v>
                </c:pt>
                <c:pt idx="21">
                  <c:v>3.7355699999999999E-2</c:v>
                </c:pt>
                <c:pt idx="22">
                  <c:v>3.6580799999999997E-2</c:v>
                </c:pt>
                <c:pt idx="23">
                  <c:v>3.6864099999999997E-2</c:v>
                </c:pt>
                <c:pt idx="24">
                  <c:v>3.7555600000000001E-2</c:v>
                </c:pt>
                <c:pt idx="25">
                  <c:v>3.7582200000000003E-2</c:v>
                </c:pt>
                <c:pt idx="26">
                  <c:v>3.6658099999999999E-2</c:v>
                </c:pt>
                <c:pt idx="27">
                  <c:v>3.4857800000000001E-2</c:v>
                </c:pt>
                <c:pt idx="28">
                  <c:v>3.4852300000000003E-2</c:v>
                </c:pt>
                <c:pt idx="29">
                  <c:v>3.2197400000000001E-2</c:v>
                </c:pt>
                <c:pt idx="30">
                  <c:v>3.1196799999999997E-2</c:v>
                </c:pt>
                <c:pt idx="31">
                  <c:v>2.9479500000000002E-2</c:v>
                </c:pt>
                <c:pt idx="32">
                  <c:v>2.7187199999999998E-2</c:v>
                </c:pt>
                <c:pt idx="33">
                  <c:v>2.6697099999999998E-2</c:v>
                </c:pt>
                <c:pt idx="34">
                  <c:v>2.4477499999999999E-2</c:v>
                </c:pt>
                <c:pt idx="35">
                  <c:v>2.2761999999999998E-2</c:v>
                </c:pt>
                <c:pt idx="36">
                  <c:v>2.0522499999999999E-2</c:v>
                </c:pt>
                <c:pt idx="37">
                  <c:v>1.9567899999999999E-2</c:v>
                </c:pt>
                <c:pt idx="38">
                  <c:v>1.8255199999999999E-2</c:v>
                </c:pt>
                <c:pt idx="39">
                  <c:v>1.8028100000000002E-2</c:v>
                </c:pt>
                <c:pt idx="40">
                  <c:v>1.82066E-2</c:v>
                </c:pt>
                <c:pt idx="41">
                  <c:v>1.91594E-2</c:v>
                </c:pt>
                <c:pt idx="42">
                  <c:v>1.90642E-2</c:v>
                </c:pt>
                <c:pt idx="43">
                  <c:v>2.12181E-2</c:v>
                </c:pt>
                <c:pt idx="44">
                  <c:v>2.4335800000000001E-2</c:v>
                </c:pt>
                <c:pt idx="45">
                  <c:v>2.69982E-2</c:v>
                </c:pt>
                <c:pt idx="46">
                  <c:v>3.0481999999999999E-2</c:v>
                </c:pt>
                <c:pt idx="47">
                  <c:v>3.3316400000000003E-2</c:v>
                </c:pt>
                <c:pt idx="48">
                  <c:v>3.7646700000000005E-2</c:v>
                </c:pt>
                <c:pt idx="49">
                  <c:v>4.1666399999999999E-2</c:v>
                </c:pt>
                <c:pt idx="50">
                  <c:v>4.4446800000000002E-2</c:v>
                </c:pt>
                <c:pt idx="51">
                  <c:v>4.8182499999999996E-2</c:v>
                </c:pt>
                <c:pt idx="52">
                  <c:v>5.2159000000000004E-2</c:v>
                </c:pt>
                <c:pt idx="53">
                  <c:v>5.7769099999999997E-2</c:v>
                </c:pt>
                <c:pt idx="54">
                  <c:v>6.307299999999999E-2</c:v>
                </c:pt>
                <c:pt idx="55">
                  <c:v>6.7407300000000003E-2</c:v>
                </c:pt>
                <c:pt idx="56">
                  <c:v>7.2067300000000001E-2</c:v>
                </c:pt>
                <c:pt idx="57">
                  <c:v>7.5218499999999994E-2</c:v>
                </c:pt>
                <c:pt idx="58">
                  <c:v>7.9080199999999989E-2</c:v>
                </c:pt>
                <c:pt idx="59">
                  <c:v>8.3493700000000004E-2</c:v>
                </c:pt>
                <c:pt idx="60">
                  <c:v>8.5635499999999989E-2</c:v>
                </c:pt>
                <c:pt idx="61">
                  <c:v>8.7629699999999991E-2</c:v>
                </c:pt>
                <c:pt idx="62">
                  <c:v>8.8143200000000005E-2</c:v>
                </c:pt>
                <c:pt idx="63">
                  <c:v>8.802009999999999E-2</c:v>
                </c:pt>
                <c:pt idx="64">
                  <c:v>8.6575200000000005E-2</c:v>
                </c:pt>
                <c:pt idx="65">
                  <c:v>8.3348099999999994E-2</c:v>
                </c:pt>
                <c:pt idx="66">
                  <c:v>8.0340599999999998E-2</c:v>
                </c:pt>
                <c:pt idx="67">
                  <c:v>7.7592599999999998E-2</c:v>
                </c:pt>
                <c:pt idx="68">
                  <c:v>7.4137800000000004E-2</c:v>
                </c:pt>
                <c:pt idx="69">
                  <c:v>7.1809200000000004E-2</c:v>
                </c:pt>
                <c:pt idx="70">
                  <c:v>6.8684300000000004E-2</c:v>
                </c:pt>
                <c:pt idx="71">
                  <c:v>6.4714300000000002E-2</c:v>
                </c:pt>
              </c:numCache>
            </c:numRef>
          </c:val>
          <c:extLst>
            <c:ext xmlns:c16="http://schemas.microsoft.com/office/drawing/2014/chart" uri="{C3380CC4-5D6E-409C-BE32-E72D297353CC}">
              <c16:uniqueId val="{00000000-C593-4CF9-8102-244B4B8007F0}"/>
            </c:ext>
          </c:extLst>
        </c:ser>
        <c:dLbls>
          <c:showLegendKey val="0"/>
          <c:showVal val="0"/>
          <c:showCatName val="0"/>
          <c:showSerName val="0"/>
          <c:showPercent val="0"/>
          <c:showBubbleSize val="0"/>
        </c:dLbls>
        <c:axId val="77045760"/>
        <c:axId val="276566384"/>
      </c:areaChart>
      <c:dateAx>
        <c:axId val="77045760"/>
        <c:scaling>
          <c:orientation val="minMax"/>
        </c:scaling>
        <c:delete val="0"/>
        <c:axPos val="b"/>
        <c:numFmt formatCode="mmm\-yy" sourceLinked="0"/>
        <c:majorTickMark val="out"/>
        <c:minorTickMark val="none"/>
        <c:tickLblPos val="nextTo"/>
        <c:spPr>
          <a:noFill/>
          <a:ln w="9525" cap="flat" cmpd="sng" algn="ctr">
            <a:solidFill>
              <a:srgbClr val="474747"/>
            </a:solidFill>
            <a:round/>
          </a:ln>
          <a:effectLst/>
        </c:spPr>
        <c:txPr>
          <a:bodyPr rot="-5400000" spcFirstLastPara="1" vertOverflow="ellipsis" wrap="square" anchor="ctr" anchorCtr="1"/>
          <a:lstStyle/>
          <a:p>
            <a:pPr>
              <a:defRPr sz="11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276566384"/>
        <c:crosses val="autoZero"/>
        <c:auto val="1"/>
        <c:lblOffset val="100"/>
        <c:baseTimeUnit val="months"/>
        <c:majorUnit val="120"/>
        <c:majorTimeUnit val="days"/>
      </c:dateAx>
      <c:valAx>
        <c:axId val="27656638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77045760"/>
        <c:crosses val="autoZero"/>
        <c:crossBetween val="midCat"/>
        <c:majorUnit val="2.0000000000000004E-2"/>
      </c:valAx>
      <c:spPr>
        <a:noFill/>
        <a:ln>
          <a:noFill/>
        </a:ln>
        <a:effectLst/>
      </c:spPr>
    </c:plotArea>
    <c:plotVisOnly val="1"/>
    <c:dispBlanksAs val="zero"/>
    <c:showDLblsOverMax val="0"/>
  </c:chart>
  <c:spPr>
    <a:noFill/>
    <a:ln w="9525" cap="flat" cmpd="sng" algn="ctr">
      <a:noFill/>
      <a:round/>
    </a:ln>
    <a:effectLst/>
  </c:spPr>
  <c:txPr>
    <a:bodyPr/>
    <a:lstStyle/>
    <a:p>
      <a:pPr>
        <a:defRPr sz="11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'Apartment Vacancy Rate'!$D$6</c:f>
              <c:strCache>
                <c:ptCount val="1"/>
                <c:pt idx="0">
                  <c:v>Apartment Vacancy Rate</c:v>
                </c:pt>
              </c:strCache>
            </c:strRef>
          </c:tx>
          <c:spPr>
            <a:ln w="28575" cap="rnd">
              <a:solidFill>
                <a:srgbClr val="5E976D"/>
              </a:solidFill>
              <a:round/>
            </a:ln>
            <a:effectLst/>
          </c:spPr>
          <c:marker>
            <c:symbol val="none"/>
          </c:marker>
          <c:cat>
            <c:strRef>
              <c:f>'Apartment Vacancy Rate'!$C$7:$C$29</c:f>
              <c:strCache>
                <c:ptCount val="23"/>
                <c:pt idx="0">
                  <c:v>Q1 2018</c:v>
                </c:pt>
                <c:pt idx="1">
                  <c:v>Q2 2018</c:v>
                </c:pt>
                <c:pt idx="2">
                  <c:v>Q3 2018</c:v>
                </c:pt>
                <c:pt idx="3">
                  <c:v>Q4 2018</c:v>
                </c:pt>
                <c:pt idx="4">
                  <c:v>Q1 2019</c:v>
                </c:pt>
                <c:pt idx="5">
                  <c:v>Q2 2019</c:v>
                </c:pt>
                <c:pt idx="6">
                  <c:v>Q3 2019</c:v>
                </c:pt>
                <c:pt idx="7">
                  <c:v>Q4 2019</c:v>
                </c:pt>
                <c:pt idx="8">
                  <c:v>Q1 2020</c:v>
                </c:pt>
                <c:pt idx="9">
                  <c:v>Q2 2020</c:v>
                </c:pt>
                <c:pt idx="10">
                  <c:v>Q3 2020</c:v>
                </c:pt>
                <c:pt idx="11">
                  <c:v>Q4 2020</c:v>
                </c:pt>
                <c:pt idx="12">
                  <c:v>Q1 2021</c:v>
                </c:pt>
                <c:pt idx="13">
                  <c:v>Q2 2021</c:v>
                </c:pt>
                <c:pt idx="14">
                  <c:v>Q3 2021</c:v>
                </c:pt>
                <c:pt idx="15">
                  <c:v>Q4 2021</c:v>
                </c:pt>
                <c:pt idx="16">
                  <c:v>Q1 2022</c:v>
                </c:pt>
                <c:pt idx="17">
                  <c:v>Q2 2022</c:v>
                </c:pt>
                <c:pt idx="18">
                  <c:v>Q3 2022</c:v>
                </c:pt>
                <c:pt idx="19">
                  <c:v>Q4 2022</c:v>
                </c:pt>
                <c:pt idx="20">
                  <c:v>Q1 2023</c:v>
                </c:pt>
                <c:pt idx="21">
                  <c:v>Q2 2023</c:v>
                </c:pt>
                <c:pt idx="22">
                  <c:v>Q3 2023</c:v>
                </c:pt>
              </c:strCache>
            </c:strRef>
          </c:cat>
          <c:val>
            <c:numRef>
              <c:f>'Apartment Vacancy Rate'!$D$7:$D$29</c:f>
              <c:numCache>
                <c:formatCode>0.0%</c:formatCode>
                <c:ptCount val="23"/>
                <c:pt idx="0">
                  <c:v>6.6000000000000003E-2</c:v>
                </c:pt>
                <c:pt idx="1">
                  <c:v>6.3E-2</c:v>
                </c:pt>
                <c:pt idx="2">
                  <c:v>6.3E-2</c:v>
                </c:pt>
                <c:pt idx="3">
                  <c:v>6.5000000000000002E-2</c:v>
                </c:pt>
                <c:pt idx="4">
                  <c:v>6.4000000000000001E-2</c:v>
                </c:pt>
                <c:pt idx="5">
                  <c:v>6.2E-2</c:v>
                </c:pt>
                <c:pt idx="6">
                  <c:v>6.2E-2</c:v>
                </c:pt>
                <c:pt idx="7">
                  <c:v>6.5000000000000002E-2</c:v>
                </c:pt>
                <c:pt idx="8">
                  <c:v>6.7000000000000004E-2</c:v>
                </c:pt>
                <c:pt idx="9">
                  <c:v>6.8000000000000005E-2</c:v>
                </c:pt>
                <c:pt idx="10">
                  <c:v>6.7000000000000004E-2</c:v>
                </c:pt>
                <c:pt idx="11">
                  <c:v>6.7000000000000004E-2</c:v>
                </c:pt>
                <c:pt idx="12">
                  <c:v>6.0999999999999999E-2</c:v>
                </c:pt>
                <c:pt idx="13">
                  <c:v>5.1999999999999998E-2</c:v>
                </c:pt>
                <c:pt idx="14">
                  <c:v>4.8000000000000001E-2</c:v>
                </c:pt>
                <c:pt idx="15">
                  <c:v>0.05</c:v>
                </c:pt>
                <c:pt idx="16">
                  <c:v>5.0999999999999997E-2</c:v>
                </c:pt>
                <c:pt idx="17">
                  <c:v>5.2999999999999999E-2</c:v>
                </c:pt>
                <c:pt idx="18">
                  <c:v>5.8999999999999997E-2</c:v>
                </c:pt>
                <c:pt idx="19">
                  <c:v>6.5000000000000002E-2</c:v>
                </c:pt>
                <c:pt idx="20">
                  <c:v>6.7000000000000004E-2</c:v>
                </c:pt>
                <c:pt idx="21">
                  <c:v>6.9000000000000006E-2</c:v>
                </c:pt>
                <c:pt idx="22">
                  <c:v>7.0000000000000007E-2</c:v>
                </c:pt>
              </c:numCache>
            </c:numRef>
          </c:val>
          <c:smooth val="0"/>
          <c:extLst>
            <c:ext xmlns:c16="http://schemas.microsoft.com/office/drawing/2014/chart" uri="{C3380CC4-5D6E-409C-BE32-E72D297353CC}">
              <c16:uniqueId val="{00000000-EC47-4812-AB55-AB060898723D}"/>
            </c:ext>
          </c:extLst>
        </c:ser>
        <c:dLbls>
          <c:showLegendKey val="0"/>
          <c:showVal val="0"/>
          <c:showCatName val="0"/>
          <c:showSerName val="0"/>
          <c:showPercent val="0"/>
          <c:showBubbleSize val="0"/>
        </c:dLbls>
        <c:smooth val="0"/>
        <c:axId val="77055840"/>
        <c:axId val="327847952"/>
      </c:lineChart>
      <c:catAx>
        <c:axId val="77055840"/>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327847952"/>
        <c:crosses val="autoZero"/>
        <c:auto val="1"/>
        <c:lblAlgn val="ctr"/>
        <c:lblOffset val="100"/>
        <c:tickLblSkip val="11"/>
        <c:noMultiLvlLbl val="0"/>
      </c:catAx>
      <c:valAx>
        <c:axId val="327847952"/>
        <c:scaling>
          <c:orientation val="minMax"/>
          <c:max val="7.0000000000000007E-2"/>
          <c:min val="4.5000000000000012E-2"/>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770558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6332014207266E-2"/>
          <c:y val="9.1793088363954486E-2"/>
          <c:w val="0.92188955469540668"/>
          <c:h val="0.63141294838145234"/>
        </c:manualLayout>
      </c:layout>
      <c:barChart>
        <c:barDir val="col"/>
        <c:grouping val="clustered"/>
        <c:varyColors val="0"/>
        <c:ser>
          <c:idx val="0"/>
          <c:order val="0"/>
          <c:spPr>
            <a:solidFill>
              <a:srgbClr val="5E976D"/>
            </a:solidFill>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28-441B-B189-8A6B87883802}"/>
                </c:ext>
              </c:extLst>
            </c:dLbl>
            <c:dLbl>
              <c:idx val="15"/>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28-441B-B189-8A6B87883802}"/>
                </c:ext>
              </c:extLst>
            </c:dLbl>
            <c:numFmt formatCode="0.0&quot;M&quot;" sourceLinked="0"/>
            <c:spPr>
              <a:noFill/>
              <a:ln>
                <a:noFill/>
              </a:ln>
              <a:effectLst/>
            </c:spPr>
            <c:txPr>
              <a:bodyPr wrap="square" lIns="38100" tIns="19050" rIns="38100" bIns="19050" anchor="ctr">
                <a:spAutoFit/>
              </a:bodyPr>
              <a:lstStyle/>
              <a:p>
                <a:pPr>
                  <a:defRPr sz="1400" b="1"/>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'MI Pop'!$C$8:$C$23</c:f>
              <c:numCache>
                <c:formatCode>yyyy</c:formatCode>
                <c:ptCount val="16"/>
                <c:pt idx="0">
                  <c:v>39448</c:v>
                </c:pt>
                <c:pt idx="1">
                  <c:v>39814</c:v>
                </c:pt>
                <c:pt idx="2">
                  <c:v>40179</c:v>
                </c:pt>
                <c:pt idx="3">
                  <c:v>40544</c:v>
                </c:pt>
                <c:pt idx="4">
                  <c:v>40909</c:v>
                </c:pt>
                <c:pt idx="5">
                  <c:v>41275</c:v>
                </c:pt>
                <c:pt idx="6">
                  <c:v>41640</c:v>
                </c:pt>
                <c:pt idx="7">
                  <c:v>42005</c:v>
                </c:pt>
                <c:pt idx="8">
                  <c:v>42370</c:v>
                </c:pt>
                <c:pt idx="9">
                  <c:v>42736</c:v>
                </c:pt>
                <c:pt idx="10">
                  <c:v>43101</c:v>
                </c:pt>
                <c:pt idx="11">
                  <c:v>43466</c:v>
                </c:pt>
                <c:pt idx="12">
                  <c:v>43831</c:v>
                </c:pt>
                <c:pt idx="13">
                  <c:v>44197</c:v>
                </c:pt>
                <c:pt idx="14">
                  <c:v>44562</c:v>
                </c:pt>
                <c:pt idx="15">
                  <c:v>44927</c:v>
                </c:pt>
              </c:numCache>
            </c:numRef>
          </c:cat>
          <c:val>
            <c:numRef>
              <c:f>'MI Pop'!$D$8:$D$23</c:f>
              <c:numCache>
                <c:formatCode>0.0</c:formatCode>
                <c:ptCount val="16"/>
                <c:pt idx="0">
                  <c:v>9.9468889999999988</c:v>
                </c:pt>
                <c:pt idx="1">
                  <c:v>9.9015909999999998</c:v>
                </c:pt>
                <c:pt idx="2">
                  <c:v>9.8775969999999997</c:v>
                </c:pt>
                <c:pt idx="3">
                  <c:v>9.8830530000000003</c:v>
                </c:pt>
                <c:pt idx="4">
                  <c:v>9.8982890000000001</c:v>
                </c:pt>
                <c:pt idx="5">
                  <c:v>9.9148019999999999</c:v>
                </c:pt>
                <c:pt idx="6">
                  <c:v>9.9320329999999988</c:v>
                </c:pt>
                <c:pt idx="7">
                  <c:v>9.9344830000000002</c:v>
                </c:pt>
                <c:pt idx="8">
                  <c:v>9.9541170000000001</c:v>
                </c:pt>
                <c:pt idx="9">
                  <c:v>9.9767520000000012</c:v>
                </c:pt>
                <c:pt idx="10">
                  <c:v>9.9872859999999992</c:v>
                </c:pt>
                <c:pt idx="11">
                  <c:v>9.9847950000000001</c:v>
                </c:pt>
                <c:pt idx="12">
                  <c:v>10.070627</c:v>
                </c:pt>
                <c:pt idx="13">
                  <c:v>10.038117</c:v>
                </c:pt>
                <c:pt idx="14">
                  <c:v>10.033281000000001</c:v>
                </c:pt>
                <c:pt idx="15">
                  <c:v>10.037261000000001</c:v>
                </c:pt>
              </c:numCache>
            </c:numRef>
          </c:val>
          <c:extLst>
            <c:ext xmlns:c16="http://schemas.microsoft.com/office/drawing/2014/chart" uri="{C3380CC4-5D6E-409C-BE32-E72D297353CC}">
              <c16:uniqueId val="{00000002-3E28-441B-B189-8A6B87883802}"/>
            </c:ext>
          </c:extLst>
        </c:ser>
        <c:dLbls>
          <c:dLblPos val="outEnd"/>
          <c:showLegendKey val="0"/>
          <c:showVal val="1"/>
          <c:showCatName val="0"/>
          <c:showSerName val="0"/>
          <c:showPercent val="0"/>
          <c:showBubbleSize val="0"/>
        </c:dLbls>
        <c:gapWidth val="30"/>
        <c:overlap val="-27"/>
        <c:axId val="356409728"/>
        <c:axId val="356402528"/>
      </c:barChart>
      <c:dateAx>
        <c:axId val="356409728"/>
        <c:scaling>
          <c:orientation val="minMax"/>
        </c:scaling>
        <c:delete val="0"/>
        <c:axPos val="b"/>
        <c:numFmt formatCode="yyyy" sourceLinked="0"/>
        <c:majorTickMark val="out"/>
        <c:minorTickMark val="none"/>
        <c:tickLblPos val="nextTo"/>
        <c:spPr>
          <a:noFill/>
          <a:ln w="9525" cap="flat" cmpd="sng" algn="ctr">
            <a:solidFill>
              <a:srgbClr val="474747"/>
            </a:solidFill>
            <a:round/>
          </a:ln>
          <a:effectLst/>
        </c:spPr>
        <c:txPr>
          <a:bodyPr rot="-54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356402528"/>
        <c:crosses val="autoZero"/>
        <c:auto val="1"/>
        <c:lblOffset val="100"/>
        <c:baseTimeUnit val="years"/>
      </c:dateAx>
      <c:valAx>
        <c:axId val="356402528"/>
        <c:scaling>
          <c:orientation val="minMax"/>
          <c:max val="10.199999999999999"/>
          <c:min val="9"/>
        </c:scaling>
        <c:delete val="1"/>
        <c:axPos val="l"/>
        <c:numFmt formatCode="0.0" sourceLinked="1"/>
        <c:majorTickMark val="out"/>
        <c:minorTickMark val="none"/>
        <c:tickLblPos val="nextTo"/>
        <c:crossAx val="356409728"/>
        <c:crosses val="autoZero"/>
        <c:crossBetween val="between"/>
      </c:valAx>
    </c:plotArea>
    <c:plotVisOnly val="1"/>
    <c:dispBlanksAs val="gap"/>
    <c:showDLblsOverMax val="0"/>
    <c:extLst/>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spPr>
            <a:solidFill>
              <a:srgbClr val="5E976D"/>
            </a:solidFill>
            <a:ln w="25400">
              <a:noFill/>
            </a:ln>
            <a:effectLst/>
          </c:spPr>
          <c:cat>
            <c:numRef>
              <c:f>'Manufacturing Spending'!$C$7:$C$174</c:f>
              <c:numCache>
                <c:formatCode>mmm\-yy</c:formatCode>
                <c:ptCount val="168"/>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numCache>
            </c:numRef>
          </c:cat>
          <c:val>
            <c:numRef>
              <c:f>'Manufacturing Spending'!$D$7:$D$174</c:f>
              <c:numCache>
                <c:formatCode>"$"#,##0_);\("$"#,##0\)</c:formatCode>
                <c:ptCount val="168"/>
                <c:pt idx="0">
                  <c:v>45540</c:v>
                </c:pt>
                <c:pt idx="1">
                  <c:v>45685</c:v>
                </c:pt>
                <c:pt idx="2">
                  <c:v>49495</c:v>
                </c:pt>
                <c:pt idx="3">
                  <c:v>46406</c:v>
                </c:pt>
                <c:pt idx="4">
                  <c:v>43685</c:v>
                </c:pt>
                <c:pt idx="5">
                  <c:v>42717</c:v>
                </c:pt>
                <c:pt idx="6">
                  <c:v>41220</c:v>
                </c:pt>
                <c:pt idx="7">
                  <c:v>39610</c:v>
                </c:pt>
                <c:pt idx="8">
                  <c:v>38217</c:v>
                </c:pt>
                <c:pt idx="9">
                  <c:v>36890</c:v>
                </c:pt>
                <c:pt idx="10">
                  <c:v>35195</c:v>
                </c:pt>
                <c:pt idx="11">
                  <c:v>31638</c:v>
                </c:pt>
                <c:pt idx="12">
                  <c:v>30632</c:v>
                </c:pt>
                <c:pt idx="13">
                  <c:v>33266</c:v>
                </c:pt>
                <c:pt idx="14">
                  <c:v>35282</c:v>
                </c:pt>
                <c:pt idx="15">
                  <c:v>34697</c:v>
                </c:pt>
                <c:pt idx="16">
                  <c:v>37489</c:v>
                </c:pt>
                <c:pt idx="17">
                  <c:v>42435</c:v>
                </c:pt>
                <c:pt idx="18">
                  <c:v>41532</c:v>
                </c:pt>
                <c:pt idx="19">
                  <c:v>43769</c:v>
                </c:pt>
                <c:pt idx="20">
                  <c:v>46301</c:v>
                </c:pt>
                <c:pt idx="21">
                  <c:v>45354</c:v>
                </c:pt>
                <c:pt idx="22">
                  <c:v>45782</c:v>
                </c:pt>
                <c:pt idx="23">
                  <c:v>47524</c:v>
                </c:pt>
                <c:pt idx="24">
                  <c:v>44470</c:v>
                </c:pt>
                <c:pt idx="25">
                  <c:v>44955</c:v>
                </c:pt>
                <c:pt idx="26">
                  <c:v>46219</c:v>
                </c:pt>
                <c:pt idx="27">
                  <c:v>46995</c:v>
                </c:pt>
                <c:pt idx="28">
                  <c:v>47170</c:v>
                </c:pt>
                <c:pt idx="29">
                  <c:v>47615</c:v>
                </c:pt>
                <c:pt idx="30">
                  <c:v>48281</c:v>
                </c:pt>
                <c:pt idx="31">
                  <c:v>47882</c:v>
                </c:pt>
                <c:pt idx="32">
                  <c:v>48949</c:v>
                </c:pt>
                <c:pt idx="33">
                  <c:v>49355</c:v>
                </c:pt>
                <c:pt idx="34">
                  <c:v>49048</c:v>
                </c:pt>
                <c:pt idx="35">
                  <c:v>49943</c:v>
                </c:pt>
                <c:pt idx="36">
                  <c:v>49919</c:v>
                </c:pt>
                <c:pt idx="37">
                  <c:v>51348</c:v>
                </c:pt>
                <c:pt idx="38">
                  <c:v>51151</c:v>
                </c:pt>
                <c:pt idx="39">
                  <c:v>50295</c:v>
                </c:pt>
                <c:pt idx="40">
                  <c:v>48701</c:v>
                </c:pt>
                <c:pt idx="41">
                  <c:v>50185</c:v>
                </c:pt>
                <c:pt idx="42">
                  <c:v>55930</c:v>
                </c:pt>
                <c:pt idx="43">
                  <c:v>54929</c:v>
                </c:pt>
                <c:pt idx="44">
                  <c:v>52449</c:v>
                </c:pt>
                <c:pt idx="45">
                  <c:v>53003</c:v>
                </c:pt>
                <c:pt idx="46">
                  <c:v>52965</c:v>
                </c:pt>
                <c:pt idx="47">
                  <c:v>58489</c:v>
                </c:pt>
                <c:pt idx="48">
                  <c:v>55799</c:v>
                </c:pt>
                <c:pt idx="49">
                  <c:v>54342</c:v>
                </c:pt>
                <c:pt idx="50">
                  <c:v>51678</c:v>
                </c:pt>
                <c:pt idx="51">
                  <c:v>54347</c:v>
                </c:pt>
                <c:pt idx="52">
                  <c:v>53669</c:v>
                </c:pt>
                <c:pt idx="53">
                  <c:v>58899</c:v>
                </c:pt>
                <c:pt idx="54">
                  <c:v>58226</c:v>
                </c:pt>
                <c:pt idx="55">
                  <c:v>59770</c:v>
                </c:pt>
                <c:pt idx="56">
                  <c:v>62103</c:v>
                </c:pt>
                <c:pt idx="57">
                  <c:v>71312</c:v>
                </c:pt>
                <c:pt idx="58">
                  <c:v>73732</c:v>
                </c:pt>
                <c:pt idx="59">
                  <c:v>71623</c:v>
                </c:pt>
                <c:pt idx="60">
                  <c:v>76734</c:v>
                </c:pt>
                <c:pt idx="61">
                  <c:v>80278</c:v>
                </c:pt>
                <c:pt idx="62">
                  <c:v>80873</c:v>
                </c:pt>
                <c:pt idx="63">
                  <c:v>82950</c:v>
                </c:pt>
                <c:pt idx="64">
                  <c:v>84416</c:v>
                </c:pt>
                <c:pt idx="65">
                  <c:v>88781</c:v>
                </c:pt>
                <c:pt idx="66">
                  <c:v>83204</c:v>
                </c:pt>
                <c:pt idx="67">
                  <c:v>84409</c:v>
                </c:pt>
                <c:pt idx="68">
                  <c:v>87399</c:v>
                </c:pt>
                <c:pt idx="69">
                  <c:v>85483</c:v>
                </c:pt>
                <c:pt idx="70">
                  <c:v>84173</c:v>
                </c:pt>
                <c:pt idx="71">
                  <c:v>80037</c:v>
                </c:pt>
                <c:pt idx="72">
                  <c:v>77896</c:v>
                </c:pt>
                <c:pt idx="73">
                  <c:v>80033</c:v>
                </c:pt>
                <c:pt idx="74">
                  <c:v>80883</c:v>
                </c:pt>
                <c:pt idx="75">
                  <c:v>80792</c:v>
                </c:pt>
                <c:pt idx="76">
                  <c:v>82046</c:v>
                </c:pt>
                <c:pt idx="77">
                  <c:v>82943</c:v>
                </c:pt>
                <c:pt idx="78">
                  <c:v>82419</c:v>
                </c:pt>
                <c:pt idx="79">
                  <c:v>80772</c:v>
                </c:pt>
                <c:pt idx="80">
                  <c:v>78026</c:v>
                </c:pt>
                <c:pt idx="81">
                  <c:v>75555</c:v>
                </c:pt>
                <c:pt idx="82">
                  <c:v>77386</c:v>
                </c:pt>
                <c:pt idx="83">
                  <c:v>76513</c:v>
                </c:pt>
                <c:pt idx="84">
                  <c:v>72950</c:v>
                </c:pt>
                <c:pt idx="85">
                  <c:v>70055</c:v>
                </c:pt>
                <c:pt idx="86">
                  <c:v>72097</c:v>
                </c:pt>
                <c:pt idx="87">
                  <c:v>71887</c:v>
                </c:pt>
                <c:pt idx="88">
                  <c:v>73442</c:v>
                </c:pt>
                <c:pt idx="89">
                  <c:v>70780</c:v>
                </c:pt>
                <c:pt idx="90">
                  <c:v>70561</c:v>
                </c:pt>
                <c:pt idx="91">
                  <c:v>68592</c:v>
                </c:pt>
                <c:pt idx="92">
                  <c:v>69170</c:v>
                </c:pt>
                <c:pt idx="93">
                  <c:v>69706</c:v>
                </c:pt>
                <c:pt idx="94">
                  <c:v>69757</c:v>
                </c:pt>
                <c:pt idx="95">
                  <c:v>70560</c:v>
                </c:pt>
                <c:pt idx="96">
                  <c:v>68776</c:v>
                </c:pt>
                <c:pt idx="97">
                  <c:v>71926</c:v>
                </c:pt>
                <c:pt idx="98">
                  <c:v>70169</c:v>
                </c:pt>
                <c:pt idx="99">
                  <c:v>69945</c:v>
                </c:pt>
                <c:pt idx="100">
                  <c:v>72234</c:v>
                </c:pt>
                <c:pt idx="101">
                  <c:v>71689</c:v>
                </c:pt>
                <c:pt idx="102">
                  <c:v>70757</c:v>
                </c:pt>
                <c:pt idx="103">
                  <c:v>74877</c:v>
                </c:pt>
                <c:pt idx="104">
                  <c:v>75070</c:v>
                </c:pt>
                <c:pt idx="105">
                  <c:v>74126</c:v>
                </c:pt>
                <c:pt idx="106">
                  <c:v>73919</c:v>
                </c:pt>
                <c:pt idx="107">
                  <c:v>76622</c:v>
                </c:pt>
                <c:pt idx="108">
                  <c:v>77294</c:v>
                </c:pt>
                <c:pt idx="109">
                  <c:v>80955</c:v>
                </c:pt>
                <c:pt idx="110">
                  <c:v>81687</c:v>
                </c:pt>
                <c:pt idx="111">
                  <c:v>82589</c:v>
                </c:pt>
                <c:pt idx="112">
                  <c:v>80946</c:v>
                </c:pt>
                <c:pt idx="113">
                  <c:v>81599</c:v>
                </c:pt>
                <c:pt idx="114">
                  <c:v>81768</c:v>
                </c:pt>
                <c:pt idx="115">
                  <c:v>81608</c:v>
                </c:pt>
                <c:pt idx="116">
                  <c:v>80868</c:v>
                </c:pt>
                <c:pt idx="117">
                  <c:v>80100</c:v>
                </c:pt>
                <c:pt idx="118">
                  <c:v>82207</c:v>
                </c:pt>
                <c:pt idx="119">
                  <c:v>80877</c:v>
                </c:pt>
                <c:pt idx="120">
                  <c:v>79128</c:v>
                </c:pt>
                <c:pt idx="121">
                  <c:v>78291</c:v>
                </c:pt>
                <c:pt idx="122">
                  <c:v>78789</c:v>
                </c:pt>
                <c:pt idx="123">
                  <c:v>74392</c:v>
                </c:pt>
                <c:pt idx="124">
                  <c:v>73523</c:v>
                </c:pt>
                <c:pt idx="125">
                  <c:v>74465</c:v>
                </c:pt>
                <c:pt idx="126">
                  <c:v>75506</c:v>
                </c:pt>
                <c:pt idx="127">
                  <c:v>74276</c:v>
                </c:pt>
                <c:pt idx="128">
                  <c:v>73170</c:v>
                </c:pt>
                <c:pt idx="129">
                  <c:v>75619</c:v>
                </c:pt>
                <c:pt idx="130">
                  <c:v>73553</c:v>
                </c:pt>
                <c:pt idx="131">
                  <c:v>74782</c:v>
                </c:pt>
                <c:pt idx="132">
                  <c:v>76662</c:v>
                </c:pt>
                <c:pt idx="133">
                  <c:v>75848</c:v>
                </c:pt>
                <c:pt idx="134">
                  <c:v>78271</c:v>
                </c:pt>
                <c:pt idx="135">
                  <c:v>76900</c:v>
                </c:pt>
                <c:pt idx="136">
                  <c:v>76439</c:v>
                </c:pt>
                <c:pt idx="137">
                  <c:v>78866</c:v>
                </c:pt>
                <c:pt idx="138">
                  <c:v>80761</c:v>
                </c:pt>
                <c:pt idx="139">
                  <c:v>81359</c:v>
                </c:pt>
                <c:pt idx="140">
                  <c:v>81925</c:v>
                </c:pt>
                <c:pt idx="141">
                  <c:v>87537</c:v>
                </c:pt>
                <c:pt idx="142">
                  <c:v>93870</c:v>
                </c:pt>
                <c:pt idx="143">
                  <c:v>93811</c:v>
                </c:pt>
                <c:pt idx="144">
                  <c:v>97661</c:v>
                </c:pt>
                <c:pt idx="145">
                  <c:v>97965</c:v>
                </c:pt>
                <c:pt idx="146">
                  <c:v>102039</c:v>
                </c:pt>
                <c:pt idx="147">
                  <c:v>107614</c:v>
                </c:pt>
                <c:pt idx="148">
                  <c:v>110185</c:v>
                </c:pt>
                <c:pt idx="149">
                  <c:v>108866</c:v>
                </c:pt>
                <c:pt idx="150">
                  <c:v>117961</c:v>
                </c:pt>
                <c:pt idx="151">
                  <c:v>119897</c:v>
                </c:pt>
                <c:pt idx="152">
                  <c:v>122877</c:v>
                </c:pt>
                <c:pt idx="153">
                  <c:v>120839</c:v>
                </c:pt>
                <c:pt idx="154">
                  <c:v>131816</c:v>
                </c:pt>
                <c:pt idx="155">
                  <c:v>133244</c:v>
                </c:pt>
                <c:pt idx="156">
                  <c:v>164649</c:v>
                </c:pt>
                <c:pt idx="157">
                  <c:v>168976</c:v>
                </c:pt>
                <c:pt idx="158">
                  <c:v>177457</c:v>
                </c:pt>
                <c:pt idx="159">
                  <c:v>194818</c:v>
                </c:pt>
                <c:pt idx="160">
                  <c:v>200258</c:v>
                </c:pt>
                <c:pt idx="161">
                  <c:v>192970</c:v>
                </c:pt>
                <c:pt idx="162">
                  <c:v>197225</c:v>
                </c:pt>
                <c:pt idx="163">
                  <c:v>204410</c:v>
                </c:pt>
                <c:pt idx="164">
                  <c:v>203337</c:v>
                </c:pt>
                <c:pt idx="165">
                  <c:v>207210</c:v>
                </c:pt>
                <c:pt idx="166">
                  <c:v>214173</c:v>
                </c:pt>
                <c:pt idx="167">
                  <c:v>213892</c:v>
                </c:pt>
              </c:numCache>
            </c:numRef>
          </c:val>
          <c:extLst>
            <c:ext xmlns:c16="http://schemas.microsoft.com/office/drawing/2014/chart" uri="{C3380CC4-5D6E-409C-BE32-E72D297353CC}">
              <c16:uniqueId val="{00000000-D1DD-4D64-990C-96FA4A19F28A}"/>
            </c:ext>
          </c:extLst>
        </c:ser>
        <c:dLbls>
          <c:showLegendKey val="0"/>
          <c:showVal val="0"/>
          <c:showCatName val="0"/>
          <c:showSerName val="0"/>
          <c:showPercent val="0"/>
          <c:showBubbleSize val="0"/>
        </c:dLbls>
        <c:axId val="975148255"/>
        <c:axId val="975149695"/>
      </c:areaChart>
      <c:dateAx>
        <c:axId val="975148255"/>
        <c:scaling>
          <c:orientation val="minMax"/>
          <c:max val="45291"/>
          <c:min val="40451"/>
        </c:scaling>
        <c:delete val="0"/>
        <c:axPos val="b"/>
        <c:numFmt formatCode="mmm\-yy" sourceLinked="1"/>
        <c:majorTickMark val="out"/>
        <c:minorTickMark val="none"/>
        <c:tickLblPos val="nextTo"/>
        <c:spPr>
          <a:noFill/>
          <a:ln w="9525" cap="flat" cmpd="sng" algn="ctr">
            <a:solidFill>
              <a:srgbClr val="474747"/>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975149695"/>
        <c:crosses val="autoZero"/>
        <c:auto val="0"/>
        <c:lblOffset val="100"/>
        <c:baseTimeUnit val="days"/>
        <c:majorUnit val="302"/>
        <c:majorTimeUnit val="days"/>
        <c:minorUnit val="8"/>
        <c:minorTimeUnit val="months"/>
      </c:dateAx>
      <c:valAx>
        <c:axId val="975149695"/>
        <c:scaling>
          <c:orientation val="minMax"/>
          <c:max val="225000"/>
          <c:min val="0"/>
        </c:scaling>
        <c:delete val="0"/>
        <c:axPos val="l"/>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975148255"/>
        <c:crosses val="autoZero"/>
        <c:crossBetween val="midCat"/>
        <c:majorUnit val="50000"/>
        <c:dispUnits>
          <c:builtInUnit val="thousands"/>
        </c:dispUnits>
      </c:valAx>
      <c:spPr>
        <a:noFill/>
        <a:ln>
          <a:noFill/>
        </a:ln>
        <a:effectLst/>
      </c:spPr>
    </c:plotArea>
    <c:plotVisOnly val="1"/>
    <c:dispBlanksAs val="zero"/>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458597487112833E-2"/>
          <c:y val="5.3292377931080784E-2"/>
          <c:w val="0.95508280502577436"/>
          <c:h val="0.78938180841599948"/>
        </c:manualLayout>
      </c:layout>
      <c:barChart>
        <c:barDir val="col"/>
        <c:grouping val="stacked"/>
        <c:varyColors val="0"/>
        <c:ser>
          <c:idx val="0"/>
          <c:order val="0"/>
          <c:tx>
            <c:strRef>
              <c:f>Sheet1!$C$7</c:f>
              <c:strCache>
                <c:ptCount val="1"/>
                <c:pt idx="0">
                  <c:v>U.S.</c:v>
                </c:pt>
              </c:strCache>
            </c:strRef>
          </c:tx>
          <c:spPr>
            <a:solidFill>
              <a:srgbClr val="5E976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Sheet1!$D$6:$E$6</c:f>
              <c:numCache>
                <c:formatCode>General</c:formatCode>
                <c:ptCount val="2"/>
                <c:pt idx="0">
                  <c:v>1990</c:v>
                </c:pt>
                <c:pt idx="1">
                  <c:v>2020</c:v>
                </c:pt>
              </c:numCache>
            </c:numRef>
          </c:cat>
          <c:val>
            <c:numRef>
              <c:f>Sheet1!$D$7:$E$7</c:f>
              <c:numCache>
                <c:formatCode>0%</c:formatCode>
                <c:ptCount val="2"/>
                <c:pt idx="0">
                  <c:v>0.37</c:v>
                </c:pt>
                <c:pt idx="1">
                  <c:v>0.12</c:v>
                </c:pt>
              </c:numCache>
            </c:numRef>
          </c:val>
          <c:extLst>
            <c:ext xmlns:c16="http://schemas.microsoft.com/office/drawing/2014/chart" uri="{C3380CC4-5D6E-409C-BE32-E72D297353CC}">
              <c16:uniqueId val="{00000000-CE81-40EB-953C-D809B5456797}"/>
            </c:ext>
          </c:extLst>
        </c:ser>
        <c:ser>
          <c:idx val="1"/>
          <c:order val="1"/>
          <c:tx>
            <c:strRef>
              <c:f>Sheet1!$C$8</c:f>
              <c:strCache>
                <c:ptCount val="1"/>
                <c:pt idx="0">
                  <c:v>Rest of World</c:v>
                </c:pt>
              </c:strCache>
            </c:strRef>
          </c:tx>
          <c:spPr>
            <a:solidFill>
              <a:srgbClr val="A0C4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Sheet1!$D$6:$E$6</c:f>
              <c:numCache>
                <c:formatCode>General</c:formatCode>
                <c:ptCount val="2"/>
                <c:pt idx="0">
                  <c:v>1990</c:v>
                </c:pt>
                <c:pt idx="1">
                  <c:v>2020</c:v>
                </c:pt>
              </c:numCache>
            </c:numRef>
          </c:cat>
          <c:val>
            <c:numRef>
              <c:f>Sheet1!$D$8:$E$8</c:f>
              <c:numCache>
                <c:formatCode>0%</c:formatCode>
                <c:ptCount val="2"/>
                <c:pt idx="0">
                  <c:v>0.63</c:v>
                </c:pt>
                <c:pt idx="1">
                  <c:v>0.88</c:v>
                </c:pt>
              </c:numCache>
            </c:numRef>
          </c:val>
          <c:extLst>
            <c:ext xmlns:c16="http://schemas.microsoft.com/office/drawing/2014/chart" uri="{C3380CC4-5D6E-409C-BE32-E72D297353CC}">
              <c16:uniqueId val="{00000001-CE81-40EB-953C-D809B5456797}"/>
            </c:ext>
          </c:extLst>
        </c:ser>
        <c:dLbls>
          <c:showLegendKey val="0"/>
          <c:showVal val="0"/>
          <c:showCatName val="0"/>
          <c:showSerName val="0"/>
          <c:showPercent val="0"/>
          <c:showBubbleSize val="0"/>
        </c:dLbls>
        <c:gapWidth val="100"/>
        <c:overlap val="100"/>
        <c:axId val="135074032"/>
        <c:axId val="2118924991"/>
      </c:barChart>
      <c:catAx>
        <c:axId val="135074032"/>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8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2118924991"/>
        <c:crosses val="autoZero"/>
        <c:auto val="1"/>
        <c:lblAlgn val="ctr"/>
        <c:lblOffset val="100"/>
        <c:noMultiLvlLbl val="0"/>
      </c:catAx>
      <c:valAx>
        <c:axId val="2118924991"/>
        <c:scaling>
          <c:orientation val="minMax"/>
        </c:scaling>
        <c:delete val="1"/>
        <c:axPos val="l"/>
        <c:numFmt formatCode="0%" sourceLinked="1"/>
        <c:majorTickMark val="none"/>
        <c:minorTickMark val="none"/>
        <c:tickLblPos val="nextTo"/>
        <c:crossAx val="13507403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Series 1</c:v>
                </c:pt>
              </c:strCache>
            </c:strRef>
          </c:tx>
          <c:spPr>
            <a:solidFill>
              <a:schemeClr val="accent2"/>
            </a:solidFill>
          </c:spPr>
          <c:invertIfNegative val="0"/>
          <c:dPt>
            <c:idx val="0"/>
            <c:invertIfNegative val="0"/>
            <c:bubble3D val="0"/>
            <c:spPr>
              <a:solidFill>
                <a:schemeClr val="accent5">
                  <a:lumMod val="50000"/>
                </a:schemeClr>
              </a:solidFill>
            </c:spPr>
            <c:extLst>
              <c:ext xmlns:c16="http://schemas.microsoft.com/office/drawing/2014/chart" uri="{C3380CC4-5D6E-409C-BE32-E72D297353CC}">
                <c16:uniqueId val="{00000001-9F8E-4DD4-9F08-87B703FA65B9}"/>
              </c:ext>
            </c:extLst>
          </c:dPt>
          <c:dPt>
            <c:idx val="1"/>
            <c:invertIfNegative val="0"/>
            <c:bubble3D val="0"/>
            <c:spPr>
              <a:solidFill>
                <a:schemeClr val="accent5">
                  <a:lumMod val="50000"/>
                </a:schemeClr>
              </a:solidFill>
            </c:spPr>
            <c:extLst>
              <c:ext xmlns:c16="http://schemas.microsoft.com/office/drawing/2014/chart" uri="{C3380CC4-5D6E-409C-BE32-E72D297353CC}">
                <c16:uniqueId val="{00000003-9F8E-4DD4-9F08-87B703FA65B9}"/>
              </c:ext>
            </c:extLst>
          </c:dPt>
          <c:dPt>
            <c:idx val="2"/>
            <c:invertIfNegative val="0"/>
            <c:bubble3D val="0"/>
            <c:spPr>
              <a:solidFill>
                <a:schemeClr val="accent5">
                  <a:lumMod val="50000"/>
                </a:schemeClr>
              </a:solidFill>
            </c:spPr>
            <c:extLst>
              <c:ext xmlns:c16="http://schemas.microsoft.com/office/drawing/2014/chart" uri="{C3380CC4-5D6E-409C-BE32-E72D297353CC}">
                <c16:uniqueId val="{00000005-9F8E-4DD4-9F08-87B703FA65B9}"/>
              </c:ext>
            </c:extLst>
          </c:dPt>
          <c:dPt>
            <c:idx val="3"/>
            <c:invertIfNegative val="0"/>
            <c:bubble3D val="0"/>
            <c:spPr>
              <a:solidFill>
                <a:schemeClr val="accent5">
                  <a:lumMod val="50000"/>
                </a:schemeClr>
              </a:solidFill>
            </c:spPr>
            <c:extLst>
              <c:ext xmlns:c16="http://schemas.microsoft.com/office/drawing/2014/chart" uri="{C3380CC4-5D6E-409C-BE32-E72D297353CC}">
                <c16:uniqueId val="{00000007-9F8E-4DD4-9F08-87B703FA65B9}"/>
              </c:ext>
            </c:extLst>
          </c:dPt>
          <c:dPt>
            <c:idx val="4"/>
            <c:invertIfNegative val="0"/>
            <c:bubble3D val="0"/>
            <c:spPr>
              <a:solidFill>
                <a:schemeClr val="accent5">
                  <a:lumMod val="50000"/>
                </a:schemeClr>
              </a:solidFill>
            </c:spPr>
            <c:extLst>
              <c:ext xmlns:c16="http://schemas.microsoft.com/office/drawing/2014/chart" uri="{C3380CC4-5D6E-409C-BE32-E72D297353CC}">
                <c16:uniqueId val="{00000009-9F8E-4DD4-9F08-87B703FA65B9}"/>
              </c:ext>
            </c:extLst>
          </c:dPt>
          <c:dPt>
            <c:idx val="5"/>
            <c:invertIfNegative val="0"/>
            <c:bubble3D val="0"/>
            <c:spPr>
              <a:solidFill>
                <a:schemeClr val="accent5">
                  <a:lumMod val="50000"/>
                </a:schemeClr>
              </a:solidFill>
            </c:spPr>
            <c:extLst>
              <c:ext xmlns:c16="http://schemas.microsoft.com/office/drawing/2014/chart" uri="{C3380CC4-5D6E-409C-BE32-E72D297353CC}">
                <c16:uniqueId val="{0000000B-9F8E-4DD4-9F08-87B703FA65B9}"/>
              </c:ext>
            </c:extLst>
          </c:dPt>
          <c:dPt>
            <c:idx val="6"/>
            <c:invertIfNegative val="0"/>
            <c:bubble3D val="0"/>
            <c:spPr>
              <a:solidFill>
                <a:srgbClr val="068430"/>
              </a:solidFill>
            </c:spPr>
            <c:extLst>
              <c:ext xmlns:c16="http://schemas.microsoft.com/office/drawing/2014/chart" uri="{C3380CC4-5D6E-409C-BE32-E72D297353CC}">
                <c16:uniqueId val="{0000000D-9F8E-4DD4-9F08-87B703FA65B9}"/>
              </c:ext>
            </c:extLst>
          </c:dPt>
          <c:dPt>
            <c:idx val="7"/>
            <c:invertIfNegative val="0"/>
            <c:bubble3D val="0"/>
            <c:spPr>
              <a:solidFill>
                <a:srgbClr val="068430"/>
              </a:solidFill>
            </c:spPr>
            <c:extLst>
              <c:ext xmlns:c16="http://schemas.microsoft.com/office/drawing/2014/chart" uri="{C3380CC4-5D6E-409C-BE32-E72D297353CC}">
                <c16:uniqueId val="{0000000F-9F8E-4DD4-9F08-87B703FA65B9}"/>
              </c:ext>
            </c:extLst>
          </c:dPt>
          <c:dPt>
            <c:idx val="8"/>
            <c:invertIfNegative val="0"/>
            <c:bubble3D val="0"/>
            <c:spPr>
              <a:solidFill>
                <a:srgbClr val="068430"/>
              </a:solidFill>
            </c:spPr>
            <c:extLst>
              <c:ext xmlns:c16="http://schemas.microsoft.com/office/drawing/2014/chart" uri="{C3380CC4-5D6E-409C-BE32-E72D297353CC}">
                <c16:uniqueId val="{00000011-9F8E-4DD4-9F08-87B703FA65B9}"/>
              </c:ext>
            </c:extLst>
          </c:dPt>
          <c:dPt>
            <c:idx val="9"/>
            <c:invertIfNegative val="0"/>
            <c:bubble3D val="0"/>
            <c:spPr>
              <a:solidFill>
                <a:srgbClr val="068430"/>
              </a:solidFill>
            </c:spPr>
            <c:extLst>
              <c:ext xmlns:c16="http://schemas.microsoft.com/office/drawing/2014/chart" uri="{C3380CC4-5D6E-409C-BE32-E72D297353CC}">
                <c16:uniqueId val="{00000013-9F8E-4DD4-9F08-87B703FA65B9}"/>
              </c:ext>
            </c:extLst>
          </c:dPt>
          <c:dPt>
            <c:idx val="10"/>
            <c:invertIfNegative val="0"/>
            <c:bubble3D val="0"/>
            <c:spPr>
              <a:solidFill>
                <a:srgbClr val="068430"/>
              </a:solidFill>
            </c:spPr>
            <c:extLst>
              <c:ext xmlns:c16="http://schemas.microsoft.com/office/drawing/2014/chart" uri="{C3380CC4-5D6E-409C-BE32-E72D297353CC}">
                <c16:uniqueId val="{00000015-9F8E-4DD4-9F08-87B703FA65B9}"/>
              </c:ext>
            </c:extLst>
          </c:dPt>
          <c:dPt>
            <c:idx val="11"/>
            <c:invertIfNegative val="0"/>
            <c:bubble3D val="0"/>
            <c:spPr>
              <a:solidFill>
                <a:srgbClr val="068430"/>
              </a:solidFill>
              <a:ln>
                <a:noFill/>
              </a:ln>
            </c:spPr>
            <c:extLst>
              <c:ext xmlns:c16="http://schemas.microsoft.com/office/drawing/2014/chart" uri="{C3380CC4-5D6E-409C-BE32-E72D297353CC}">
                <c16:uniqueId val="{00000017-9F8E-4DD4-9F08-87B703FA65B9}"/>
              </c:ext>
            </c:extLst>
          </c:dPt>
          <c:dPt>
            <c:idx val="12"/>
            <c:invertIfNegative val="0"/>
            <c:bubble3D val="0"/>
            <c:spPr>
              <a:pattFill prst="dkDnDiag">
                <a:fgClr>
                  <a:schemeClr val="accent5"/>
                </a:fgClr>
                <a:bgClr>
                  <a:schemeClr val="bg1"/>
                </a:bgClr>
              </a:pattFill>
            </c:spPr>
            <c:extLst>
              <c:ext xmlns:c16="http://schemas.microsoft.com/office/drawing/2014/chart" uri="{C3380CC4-5D6E-409C-BE32-E72D297353CC}">
                <c16:uniqueId val="{00000019-9F8E-4DD4-9F08-87B703FA65B9}"/>
              </c:ext>
            </c:extLst>
          </c:dPt>
          <c:dPt>
            <c:idx val="13"/>
            <c:invertIfNegative val="0"/>
            <c:bubble3D val="0"/>
            <c:spPr>
              <a:solidFill>
                <a:schemeClr val="accent3">
                  <a:lumMod val="75000"/>
                </a:schemeClr>
              </a:solidFill>
            </c:spPr>
            <c:extLst>
              <c:ext xmlns:c16="http://schemas.microsoft.com/office/drawing/2014/chart" uri="{C3380CC4-5D6E-409C-BE32-E72D297353CC}">
                <c16:uniqueId val="{0000001B-9F8E-4DD4-9F08-87B703FA65B9}"/>
              </c:ext>
            </c:extLst>
          </c:dPt>
          <c:dPt>
            <c:idx val="14"/>
            <c:invertIfNegative val="0"/>
            <c:bubble3D val="0"/>
            <c:spPr>
              <a:solidFill>
                <a:schemeClr val="accent3">
                  <a:lumMod val="75000"/>
                </a:schemeClr>
              </a:solidFill>
            </c:spPr>
            <c:extLst>
              <c:ext xmlns:c16="http://schemas.microsoft.com/office/drawing/2014/chart" uri="{C3380CC4-5D6E-409C-BE32-E72D297353CC}">
                <c16:uniqueId val="{0000001D-9F8E-4DD4-9F08-87B703FA65B9}"/>
              </c:ext>
            </c:extLst>
          </c:dPt>
          <c:dPt>
            <c:idx val="15"/>
            <c:invertIfNegative val="0"/>
            <c:bubble3D val="0"/>
            <c:spPr>
              <a:solidFill>
                <a:schemeClr val="accent3">
                  <a:lumMod val="75000"/>
                </a:schemeClr>
              </a:solidFill>
            </c:spPr>
            <c:extLst>
              <c:ext xmlns:c16="http://schemas.microsoft.com/office/drawing/2014/chart" uri="{C3380CC4-5D6E-409C-BE32-E72D297353CC}">
                <c16:uniqueId val="{0000001F-9F8E-4DD4-9F08-87B703FA65B9}"/>
              </c:ext>
            </c:extLst>
          </c:dPt>
          <c:dPt>
            <c:idx val="16"/>
            <c:invertIfNegative val="0"/>
            <c:bubble3D val="0"/>
            <c:spPr>
              <a:solidFill>
                <a:schemeClr val="accent3">
                  <a:lumMod val="75000"/>
                </a:schemeClr>
              </a:solidFill>
            </c:spPr>
            <c:extLst>
              <c:ext xmlns:c16="http://schemas.microsoft.com/office/drawing/2014/chart" uri="{C3380CC4-5D6E-409C-BE32-E72D297353CC}">
                <c16:uniqueId val="{00000021-9F8E-4DD4-9F08-87B703FA65B9}"/>
              </c:ext>
            </c:extLst>
          </c:dPt>
          <c:dPt>
            <c:idx val="17"/>
            <c:invertIfNegative val="0"/>
            <c:bubble3D val="0"/>
            <c:spPr>
              <a:solidFill>
                <a:schemeClr val="accent3">
                  <a:lumMod val="75000"/>
                </a:schemeClr>
              </a:solidFill>
            </c:spPr>
            <c:extLst>
              <c:ext xmlns:c16="http://schemas.microsoft.com/office/drawing/2014/chart" uri="{C3380CC4-5D6E-409C-BE32-E72D297353CC}">
                <c16:uniqueId val="{00000023-9F8E-4DD4-9F08-87B703FA65B9}"/>
              </c:ext>
            </c:extLst>
          </c:dPt>
          <c:dPt>
            <c:idx val="18"/>
            <c:invertIfNegative val="0"/>
            <c:bubble3D val="0"/>
            <c:spPr>
              <a:pattFill prst="dkDnDiag">
                <a:fgClr>
                  <a:schemeClr val="accent5"/>
                </a:fgClr>
                <a:bgClr>
                  <a:schemeClr val="bg1"/>
                </a:bgClr>
              </a:pattFill>
            </c:spPr>
            <c:extLst>
              <c:ext xmlns:c16="http://schemas.microsoft.com/office/drawing/2014/chart" uri="{C3380CC4-5D6E-409C-BE32-E72D297353CC}">
                <c16:uniqueId val="{00000025-9F8E-4DD4-9F08-87B703FA65B9}"/>
              </c:ext>
            </c:extLst>
          </c:dPt>
          <c:dPt>
            <c:idx val="19"/>
            <c:invertIfNegative val="0"/>
            <c:bubble3D val="0"/>
            <c:spPr>
              <a:pattFill prst="dkDnDiag">
                <a:fgClr>
                  <a:schemeClr val="accent5"/>
                </a:fgClr>
                <a:bgClr>
                  <a:schemeClr val="bg1"/>
                </a:bgClr>
              </a:pattFill>
            </c:spPr>
            <c:extLst>
              <c:ext xmlns:c16="http://schemas.microsoft.com/office/drawing/2014/chart" uri="{C3380CC4-5D6E-409C-BE32-E72D297353CC}">
                <c16:uniqueId val="{00000027-9F8E-4DD4-9F08-87B703FA65B9}"/>
              </c:ext>
            </c:extLst>
          </c:dPt>
          <c:dPt>
            <c:idx val="20"/>
            <c:invertIfNegative val="0"/>
            <c:bubble3D val="0"/>
            <c:spPr>
              <a:solidFill>
                <a:schemeClr val="tx1"/>
              </a:solidFill>
            </c:spPr>
            <c:extLst>
              <c:ext xmlns:c16="http://schemas.microsoft.com/office/drawing/2014/chart" uri="{C3380CC4-5D6E-409C-BE32-E72D297353CC}">
                <c16:uniqueId val="{00000029-9F8E-4DD4-9F08-87B703FA65B9}"/>
              </c:ext>
            </c:extLst>
          </c:dPt>
          <c:dPt>
            <c:idx val="21"/>
            <c:invertIfNegative val="0"/>
            <c:bubble3D val="0"/>
            <c:spPr>
              <a:solidFill>
                <a:schemeClr val="tx1"/>
              </a:solidFill>
            </c:spPr>
            <c:extLst>
              <c:ext xmlns:c16="http://schemas.microsoft.com/office/drawing/2014/chart" uri="{C3380CC4-5D6E-409C-BE32-E72D297353CC}">
                <c16:uniqueId val="{0000002B-9F8E-4DD4-9F08-87B703FA65B9}"/>
              </c:ext>
            </c:extLst>
          </c:dPt>
          <c:dPt>
            <c:idx val="22"/>
            <c:invertIfNegative val="0"/>
            <c:bubble3D val="0"/>
            <c:spPr>
              <a:solidFill>
                <a:schemeClr val="tx1"/>
              </a:solidFill>
            </c:spPr>
            <c:extLst>
              <c:ext xmlns:c16="http://schemas.microsoft.com/office/drawing/2014/chart" uri="{C3380CC4-5D6E-409C-BE32-E72D297353CC}">
                <c16:uniqueId val="{0000002D-9F8E-4DD4-9F08-87B703FA65B9}"/>
              </c:ext>
            </c:extLst>
          </c:dPt>
          <c:dPt>
            <c:idx val="23"/>
            <c:invertIfNegative val="0"/>
            <c:bubble3D val="0"/>
            <c:spPr>
              <a:pattFill prst="dkDnDiag">
                <a:fgClr>
                  <a:schemeClr val="accent5"/>
                </a:fgClr>
                <a:bgClr>
                  <a:schemeClr val="bg1"/>
                </a:bgClr>
              </a:pattFill>
            </c:spPr>
            <c:extLst>
              <c:ext xmlns:c16="http://schemas.microsoft.com/office/drawing/2014/chart" uri="{C3380CC4-5D6E-409C-BE32-E72D297353CC}">
                <c16:uniqueId val="{0000002F-9F8E-4DD4-9F08-87B703FA65B9}"/>
              </c:ext>
            </c:extLst>
          </c:dPt>
          <c:dPt>
            <c:idx val="29"/>
            <c:invertIfNegative val="0"/>
            <c:bubble3D val="0"/>
            <c:spPr>
              <a:pattFill prst="ltDnDiag">
                <a:fgClr>
                  <a:sysClr val="windowText" lastClr="000000"/>
                </a:fgClr>
                <a:bgClr>
                  <a:sysClr val="window" lastClr="FFFFFF"/>
                </a:bgClr>
              </a:pattFill>
              <a:ln w="3175">
                <a:noFill/>
                <a:prstDash val="sysDot"/>
              </a:ln>
            </c:spPr>
            <c:extLst>
              <c:ext xmlns:c16="http://schemas.microsoft.com/office/drawing/2014/chart" uri="{C3380CC4-5D6E-409C-BE32-E72D297353CC}">
                <c16:uniqueId val="{00000031-9F8E-4DD4-9F08-87B703FA65B9}"/>
              </c:ext>
            </c:extLst>
          </c:dPt>
          <c:dPt>
            <c:idx val="30"/>
            <c:invertIfNegative val="0"/>
            <c:bubble3D val="0"/>
            <c:spPr>
              <a:solidFill>
                <a:srgbClr val="3B78BD"/>
              </a:solidFill>
              <a:ln w="3175">
                <a:noFill/>
                <a:prstDash val="sysDot"/>
              </a:ln>
            </c:spPr>
            <c:extLst>
              <c:ext xmlns:c16="http://schemas.microsoft.com/office/drawing/2014/chart" uri="{C3380CC4-5D6E-409C-BE32-E72D297353CC}">
                <c16:uniqueId val="{00000033-9F8E-4DD4-9F08-87B703FA65B9}"/>
              </c:ext>
            </c:extLst>
          </c:dPt>
          <c:dPt>
            <c:idx val="31"/>
            <c:invertIfNegative val="0"/>
            <c:bubble3D val="0"/>
            <c:spPr>
              <a:solidFill>
                <a:srgbClr val="3B78BD"/>
              </a:solidFill>
              <a:ln w="3175">
                <a:noFill/>
                <a:prstDash val="sysDot"/>
              </a:ln>
            </c:spPr>
            <c:extLst>
              <c:ext xmlns:c16="http://schemas.microsoft.com/office/drawing/2014/chart" uri="{C3380CC4-5D6E-409C-BE32-E72D297353CC}">
                <c16:uniqueId val="{00000035-9F8E-4DD4-9F08-87B703FA65B9}"/>
              </c:ext>
            </c:extLst>
          </c:dPt>
          <c:dPt>
            <c:idx val="32"/>
            <c:invertIfNegative val="0"/>
            <c:bubble3D val="0"/>
            <c:spPr>
              <a:solidFill>
                <a:srgbClr val="3B78BD"/>
              </a:solidFill>
              <a:ln w="3175">
                <a:noFill/>
                <a:prstDash val="sysDot"/>
              </a:ln>
            </c:spPr>
            <c:extLst>
              <c:ext xmlns:c16="http://schemas.microsoft.com/office/drawing/2014/chart" uri="{C3380CC4-5D6E-409C-BE32-E72D297353CC}">
                <c16:uniqueId val="{00000037-9F8E-4DD4-9F08-87B703FA65B9}"/>
              </c:ext>
            </c:extLst>
          </c:dPt>
          <c:dPt>
            <c:idx val="33"/>
            <c:invertIfNegative val="0"/>
            <c:bubble3D val="0"/>
            <c:spPr>
              <a:solidFill>
                <a:srgbClr val="3B78BD"/>
              </a:solidFill>
              <a:ln w="3175">
                <a:noFill/>
                <a:prstDash val="sysDot"/>
              </a:ln>
            </c:spPr>
            <c:extLst>
              <c:ext xmlns:c16="http://schemas.microsoft.com/office/drawing/2014/chart" uri="{C3380CC4-5D6E-409C-BE32-E72D297353CC}">
                <c16:uniqueId val="{00000039-9F8E-4DD4-9F08-87B703FA65B9}"/>
              </c:ext>
            </c:extLst>
          </c:dPt>
          <c:dPt>
            <c:idx val="34"/>
            <c:invertIfNegative val="0"/>
            <c:bubble3D val="0"/>
            <c:spPr>
              <a:solidFill>
                <a:srgbClr val="3B78BD"/>
              </a:solidFill>
              <a:ln w="3175">
                <a:noFill/>
                <a:prstDash val="sysDot"/>
              </a:ln>
            </c:spPr>
            <c:extLst>
              <c:ext xmlns:c16="http://schemas.microsoft.com/office/drawing/2014/chart" uri="{C3380CC4-5D6E-409C-BE32-E72D297353CC}">
                <c16:uniqueId val="{0000003B-9F8E-4DD4-9F08-87B703FA65B9}"/>
              </c:ext>
            </c:extLst>
          </c:dPt>
          <c:dPt>
            <c:idx val="35"/>
            <c:invertIfNegative val="0"/>
            <c:bubble3D val="0"/>
            <c:spPr>
              <a:gradFill>
                <a:gsLst>
                  <a:gs pos="0">
                    <a:sysClr val="window" lastClr="FFFFFF"/>
                  </a:gs>
                  <a:gs pos="20000">
                    <a:srgbClr val="052B48"/>
                  </a:gs>
                  <a:gs pos="83000">
                    <a:srgbClr val="052B48"/>
                  </a:gs>
                  <a:gs pos="100000">
                    <a:srgbClr val="052B48"/>
                  </a:gs>
                </a:gsLst>
                <a:lin ang="5400000" scaled="1"/>
              </a:gradFill>
              <a:ln w="3175">
                <a:noFill/>
                <a:prstDash val="sysDot"/>
              </a:ln>
            </c:spPr>
            <c:extLst>
              <c:ext xmlns:c16="http://schemas.microsoft.com/office/drawing/2014/chart" uri="{C3380CC4-5D6E-409C-BE32-E72D297353CC}">
                <c16:uniqueId val="{0000003D-9F8E-4DD4-9F08-87B703FA65B9}"/>
              </c:ext>
            </c:extLst>
          </c:dPt>
          <c:dPt>
            <c:idx val="36"/>
            <c:invertIfNegative val="0"/>
            <c:bubble3D val="0"/>
            <c:spPr>
              <a:gradFill>
                <a:gsLst>
                  <a:gs pos="0">
                    <a:sysClr val="window" lastClr="FFFFFF"/>
                  </a:gs>
                  <a:gs pos="20000">
                    <a:srgbClr val="052B48"/>
                  </a:gs>
                  <a:gs pos="83000">
                    <a:srgbClr val="052B48"/>
                  </a:gs>
                  <a:gs pos="100000">
                    <a:srgbClr val="052B48"/>
                  </a:gs>
                </a:gsLst>
                <a:lin ang="5400000" scaled="1"/>
              </a:gradFill>
              <a:ln w="3175">
                <a:noFill/>
                <a:prstDash val="sysDot"/>
              </a:ln>
            </c:spPr>
            <c:extLst>
              <c:ext xmlns:c16="http://schemas.microsoft.com/office/drawing/2014/chart" uri="{C3380CC4-5D6E-409C-BE32-E72D297353CC}">
                <c16:uniqueId val="{0000003F-9F8E-4DD4-9F08-87B703FA65B9}"/>
              </c:ext>
            </c:extLst>
          </c:dPt>
          <c:dPt>
            <c:idx val="37"/>
            <c:invertIfNegative val="0"/>
            <c:bubble3D val="0"/>
            <c:spPr>
              <a:gradFill>
                <a:gsLst>
                  <a:gs pos="0">
                    <a:sysClr val="window" lastClr="FFFFFF"/>
                  </a:gs>
                  <a:gs pos="20000">
                    <a:srgbClr val="052B48"/>
                  </a:gs>
                  <a:gs pos="83000">
                    <a:srgbClr val="052B48"/>
                  </a:gs>
                  <a:gs pos="100000">
                    <a:srgbClr val="052B48"/>
                  </a:gs>
                </a:gsLst>
                <a:lin ang="5400000" scaled="1"/>
              </a:gradFill>
              <a:ln w="3175">
                <a:noFill/>
                <a:prstDash val="sysDot"/>
              </a:ln>
            </c:spPr>
            <c:extLst>
              <c:ext xmlns:c16="http://schemas.microsoft.com/office/drawing/2014/chart" uri="{C3380CC4-5D6E-409C-BE32-E72D297353CC}">
                <c16:uniqueId val="{00000041-9F8E-4DD4-9F08-87B703FA65B9}"/>
              </c:ext>
            </c:extLst>
          </c:dPt>
          <c:dPt>
            <c:idx val="38"/>
            <c:invertIfNegative val="0"/>
            <c:bubble3D val="0"/>
            <c:spPr>
              <a:gradFill>
                <a:gsLst>
                  <a:gs pos="0">
                    <a:sysClr val="window" lastClr="FFFFFF"/>
                  </a:gs>
                  <a:gs pos="20000">
                    <a:srgbClr val="052B48"/>
                  </a:gs>
                  <a:gs pos="83000">
                    <a:srgbClr val="052B48"/>
                  </a:gs>
                  <a:gs pos="100000">
                    <a:srgbClr val="052B48"/>
                  </a:gs>
                </a:gsLst>
                <a:lin ang="5400000" scaled="1"/>
              </a:gradFill>
            </c:spPr>
            <c:extLst>
              <c:ext xmlns:c16="http://schemas.microsoft.com/office/drawing/2014/chart" uri="{C3380CC4-5D6E-409C-BE32-E72D297353CC}">
                <c16:uniqueId val="{00000043-9F8E-4DD4-9F08-87B703FA65B9}"/>
              </c:ext>
            </c:extLst>
          </c:dPt>
          <c:cat>
            <c:numRef>
              <c:f>Sheet1!$A$2:$A$36</c:f>
              <c:numCache>
                <c:formatCode>General</c:formatCode>
                <c:ptCount val="35"/>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pt idx="31">
                  <c:v>2023</c:v>
                </c:pt>
                <c:pt idx="32">
                  <c:v>2024</c:v>
                </c:pt>
                <c:pt idx="33">
                  <c:v>2025</c:v>
                </c:pt>
                <c:pt idx="34">
                  <c:v>2026</c:v>
                </c:pt>
              </c:numCache>
            </c:numRef>
          </c:cat>
          <c:val>
            <c:numRef>
              <c:f>Sheet1!$B$2:$B$36</c:f>
              <c:numCache>
                <c:formatCode>General</c:formatCode>
                <c:ptCount val="35"/>
                <c:pt idx="0">
                  <c:v>18.7</c:v>
                </c:pt>
                <c:pt idx="1">
                  <c:v>20.5</c:v>
                </c:pt>
                <c:pt idx="2">
                  <c:v>20.5</c:v>
                </c:pt>
                <c:pt idx="3">
                  <c:v>20.399999999999999</c:v>
                </c:pt>
                <c:pt idx="4">
                  <c:v>20.399999999999999</c:v>
                </c:pt>
                <c:pt idx="5">
                  <c:v>20.399999999999999</c:v>
                </c:pt>
                <c:pt idx="6">
                  <c:v>23.8</c:v>
                </c:pt>
                <c:pt idx="7">
                  <c:v>28.2</c:v>
                </c:pt>
                <c:pt idx="8">
                  <c:v>28.9</c:v>
                </c:pt>
                <c:pt idx="9">
                  <c:v>29.5</c:v>
                </c:pt>
                <c:pt idx="10">
                  <c:v>30</c:v>
                </c:pt>
                <c:pt idx="11">
                  <c:v>30.6</c:v>
                </c:pt>
                <c:pt idx="12">
                  <c:v>30.6</c:v>
                </c:pt>
                <c:pt idx="13">
                  <c:v>33.1</c:v>
                </c:pt>
                <c:pt idx="14">
                  <c:v>33.9</c:v>
                </c:pt>
                <c:pt idx="15">
                  <c:v>35</c:v>
                </c:pt>
                <c:pt idx="16">
                  <c:v>37</c:v>
                </c:pt>
                <c:pt idx="17">
                  <c:v>37.6</c:v>
                </c:pt>
                <c:pt idx="18">
                  <c:v>40.200000000000003</c:v>
                </c:pt>
                <c:pt idx="19">
                  <c:v>40.200000000000003</c:v>
                </c:pt>
                <c:pt idx="20">
                  <c:v>40.200000000000003</c:v>
                </c:pt>
                <c:pt idx="21">
                  <c:v>41</c:v>
                </c:pt>
                <c:pt idx="22">
                  <c:v>41</c:v>
                </c:pt>
                <c:pt idx="23">
                  <c:v>38</c:v>
                </c:pt>
                <c:pt idx="24">
                  <c:v>43.3</c:v>
                </c:pt>
                <c:pt idx="25">
                  <c:v>44.2</c:v>
                </c:pt>
                <c:pt idx="26">
                  <c:v>45.2</c:v>
                </c:pt>
                <c:pt idx="27">
                  <c:v>46.2</c:v>
                </c:pt>
                <c:pt idx="28">
                  <c:v>47.3</c:v>
                </c:pt>
                <c:pt idx="29">
                  <c:v>47.1</c:v>
                </c:pt>
                <c:pt idx="30">
                  <c:v>58.112430072000002</c:v>
                </c:pt>
                <c:pt idx="31">
                  <c:v>59.403510674000003</c:v>
                </c:pt>
                <c:pt idx="32">
                  <c:v>60.734782887999998</c:v>
                </c:pt>
                <c:pt idx="33">
                  <c:v>61.953170544999999</c:v>
                </c:pt>
                <c:pt idx="34">
                  <c:v>63.296105820999998</c:v>
                </c:pt>
              </c:numCache>
            </c:numRef>
          </c:val>
          <c:extLst>
            <c:ext xmlns:c16="http://schemas.microsoft.com/office/drawing/2014/chart" uri="{C3380CC4-5D6E-409C-BE32-E72D297353CC}">
              <c16:uniqueId val="{00000044-9F8E-4DD4-9F08-87B703FA65B9}"/>
            </c:ext>
          </c:extLst>
        </c:ser>
        <c:ser>
          <c:idx val="1"/>
          <c:order val="1"/>
          <c:tx>
            <c:strRef>
              <c:f>Sheet1!$C$1</c:f>
              <c:strCache>
                <c:ptCount val="1"/>
                <c:pt idx="0">
                  <c:v>Series 2</c:v>
                </c:pt>
              </c:strCache>
            </c:strRef>
          </c:tx>
          <c:spPr>
            <a:solidFill>
              <a:srgbClr val="ED7D31"/>
            </a:solidFill>
            <a:ln>
              <a:noFill/>
            </a:ln>
          </c:spPr>
          <c:invertIfNegative val="0"/>
          <c:dPt>
            <c:idx val="30"/>
            <c:invertIfNegative val="0"/>
            <c:bubble3D val="0"/>
            <c:spPr>
              <a:solidFill>
                <a:srgbClr val="BCC7CE"/>
              </a:solidFill>
              <a:ln>
                <a:noFill/>
              </a:ln>
            </c:spPr>
            <c:extLst>
              <c:ext xmlns:c16="http://schemas.microsoft.com/office/drawing/2014/chart" uri="{C3380CC4-5D6E-409C-BE32-E72D297353CC}">
                <c16:uniqueId val="{00000046-9F8E-4DD4-9F08-87B703FA65B9}"/>
              </c:ext>
            </c:extLst>
          </c:dPt>
          <c:dPt>
            <c:idx val="31"/>
            <c:invertIfNegative val="0"/>
            <c:bubble3D val="0"/>
            <c:spPr>
              <a:solidFill>
                <a:srgbClr val="BCC7CE"/>
              </a:solidFill>
              <a:ln>
                <a:noFill/>
              </a:ln>
            </c:spPr>
            <c:extLst>
              <c:ext xmlns:c16="http://schemas.microsoft.com/office/drawing/2014/chart" uri="{C3380CC4-5D6E-409C-BE32-E72D297353CC}">
                <c16:uniqueId val="{00000048-9F8E-4DD4-9F08-87B703FA65B9}"/>
              </c:ext>
            </c:extLst>
          </c:dPt>
          <c:dPt>
            <c:idx val="32"/>
            <c:invertIfNegative val="0"/>
            <c:bubble3D val="0"/>
            <c:spPr>
              <a:solidFill>
                <a:srgbClr val="BCC7CE"/>
              </a:solidFill>
              <a:ln>
                <a:noFill/>
              </a:ln>
            </c:spPr>
            <c:extLst>
              <c:ext xmlns:c16="http://schemas.microsoft.com/office/drawing/2014/chart" uri="{C3380CC4-5D6E-409C-BE32-E72D297353CC}">
                <c16:uniqueId val="{0000004A-9F8E-4DD4-9F08-87B703FA65B9}"/>
              </c:ext>
            </c:extLst>
          </c:dPt>
          <c:dPt>
            <c:idx val="33"/>
            <c:invertIfNegative val="0"/>
            <c:bubble3D val="0"/>
            <c:spPr>
              <a:solidFill>
                <a:srgbClr val="BCC7CE"/>
              </a:solidFill>
              <a:ln>
                <a:noFill/>
              </a:ln>
            </c:spPr>
            <c:extLst>
              <c:ext xmlns:c16="http://schemas.microsoft.com/office/drawing/2014/chart" uri="{C3380CC4-5D6E-409C-BE32-E72D297353CC}">
                <c16:uniqueId val="{0000004C-9F8E-4DD4-9F08-87B703FA65B9}"/>
              </c:ext>
            </c:extLst>
          </c:dPt>
          <c:dPt>
            <c:idx val="34"/>
            <c:invertIfNegative val="0"/>
            <c:bubble3D val="0"/>
            <c:spPr>
              <a:solidFill>
                <a:srgbClr val="BCC7CE"/>
              </a:solidFill>
              <a:ln>
                <a:noFill/>
              </a:ln>
            </c:spPr>
            <c:extLst>
              <c:ext xmlns:c16="http://schemas.microsoft.com/office/drawing/2014/chart" uri="{C3380CC4-5D6E-409C-BE32-E72D297353CC}">
                <c16:uniqueId val="{0000004E-9F8E-4DD4-9F08-87B703FA65B9}"/>
              </c:ext>
            </c:extLst>
          </c:dPt>
          <c:cat>
            <c:numRef>
              <c:f>Sheet1!$A$2:$A$36</c:f>
              <c:numCache>
                <c:formatCode>General</c:formatCode>
                <c:ptCount val="35"/>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pt idx="31">
                  <c:v>2023</c:v>
                </c:pt>
                <c:pt idx="32">
                  <c:v>2024</c:v>
                </c:pt>
                <c:pt idx="33">
                  <c:v>2025</c:v>
                </c:pt>
                <c:pt idx="34">
                  <c:v>2026</c:v>
                </c:pt>
              </c:numCache>
            </c:numRef>
          </c:cat>
          <c:val>
            <c:numRef>
              <c:f>Sheet1!$C$2:$C$36</c:f>
              <c:numCache>
                <c:formatCode>General</c:formatCode>
                <c:ptCount val="35"/>
                <c:pt idx="17">
                  <c:v>5.5</c:v>
                </c:pt>
                <c:pt idx="18">
                  <c:v>10.199999999999999</c:v>
                </c:pt>
                <c:pt idx="19">
                  <c:v>7.5289705915800003</c:v>
                </c:pt>
                <c:pt idx="20">
                  <c:v>3.0831514957300001</c:v>
                </c:pt>
                <c:pt idx="21">
                  <c:v>8.4103052899999996E-3</c:v>
                </c:pt>
                <c:pt idx="30">
                  <c:v>12.133900000000001</c:v>
                </c:pt>
                <c:pt idx="31">
                  <c:v>12.2759</c:v>
                </c:pt>
                <c:pt idx="32">
                  <c:v>12.3879</c:v>
                </c:pt>
                <c:pt idx="33">
                  <c:v>12.514900000000001</c:v>
                </c:pt>
                <c:pt idx="34">
                  <c:v>12.6419</c:v>
                </c:pt>
              </c:numCache>
            </c:numRef>
          </c:val>
          <c:extLst>
            <c:ext xmlns:c16="http://schemas.microsoft.com/office/drawing/2014/chart" uri="{C3380CC4-5D6E-409C-BE32-E72D297353CC}">
              <c16:uniqueId val="{0000004F-9F8E-4DD4-9F08-87B703FA65B9}"/>
            </c:ext>
          </c:extLst>
        </c:ser>
        <c:dLbls>
          <c:showLegendKey val="0"/>
          <c:showVal val="0"/>
          <c:showCatName val="0"/>
          <c:showSerName val="0"/>
          <c:showPercent val="0"/>
          <c:showBubbleSize val="0"/>
        </c:dLbls>
        <c:gapWidth val="65"/>
        <c:overlap val="100"/>
        <c:axId val="234916096"/>
        <c:axId val="243114752"/>
      </c:barChart>
      <c:lineChart>
        <c:grouping val="standard"/>
        <c:varyColors val="0"/>
        <c:ser>
          <c:idx val="2"/>
          <c:order val="2"/>
          <c:tx>
            <c:strRef>
              <c:f>Sheet1!$E$1</c:f>
              <c:strCache>
                <c:ptCount val="1"/>
                <c:pt idx="0">
                  <c:v>1993 Constant Dollars </c:v>
                </c:pt>
              </c:strCache>
            </c:strRef>
          </c:tx>
          <c:marker>
            <c:symbol val="none"/>
          </c:marker>
          <c:cat>
            <c:numRef>
              <c:f>Sheet1!$A$2:$A$36</c:f>
              <c:numCache>
                <c:formatCode>General</c:formatCode>
                <c:ptCount val="35"/>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pt idx="28">
                  <c:v>2020</c:v>
                </c:pt>
                <c:pt idx="29">
                  <c:v>2021</c:v>
                </c:pt>
                <c:pt idx="30">
                  <c:v>2022</c:v>
                </c:pt>
                <c:pt idx="31">
                  <c:v>2023</c:v>
                </c:pt>
                <c:pt idx="32">
                  <c:v>2024</c:v>
                </c:pt>
                <c:pt idx="33">
                  <c:v>2025</c:v>
                </c:pt>
                <c:pt idx="34">
                  <c:v>2026</c:v>
                </c:pt>
              </c:numCache>
            </c:numRef>
          </c:cat>
          <c:val>
            <c:numRef>
              <c:f>Sheet1!$E$2:$E$36</c:f>
              <c:numCache>
                <c:formatCode>General</c:formatCode>
                <c:ptCount val="35"/>
                <c:pt idx="5">
                  <c:v>120.9</c:v>
                </c:pt>
                <c:pt idx="10">
                  <c:v>171</c:v>
                </c:pt>
              </c:numCache>
            </c:numRef>
          </c:val>
          <c:smooth val="0"/>
          <c:extLst>
            <c:ext xmlns:c16="http://schemas.microsoft.com/office/drawing/2014/chart" uri="{C3380CC4-5D6E-409C-BE32-E72D297353CC}">
              <c16:uniqueId val="{00000050-9F8E-4DD4-9F08-87B703FA65B9}"/>
            </c:ext>
          </c:extLst>
        </c:ser>
        <c:dLbls>
          <c:showLegendKey val="0"/>
          <c:showVal val="0"/>
          <c:showCatName val="0"/>
          <c:showSerName val="0"/>
          <c:showPercent val="0"/>
          <c:showBubbleSize val="0"/>
        </c:dLbls>
        <c:marker val="1"/>
        <c:smooth val="0"/>
        <c:axId val="234916096"/>
        <c:axId val="243114752"/>
      </c:lineChart>
      <c:catAx>
        <c:axId val="234916096"/>
        <c:scaling>
          <c:orientation val="minMax"/>
        </c:scaling>
        <c:delete val="0"/>
        <c:axPos val="b"/>
        <c:numFmt formatCode="General" sourceLinked="1"/>
        <c:majorTickMark val="out"/>
        <c:minorTickMark val="none"/>
        <c:tickLblPos val="nextTo"/>
        <c:spPr>
          <a:ln>
            <a:solidFill>
              <a:srgbClr val="474747"/>
            </a:solidFill>
          </a:ln>
        </c:spPr>
        <c:txPr>
          <a:bodyPr rot="-5400000" vert="horz"/>
          <a:lstStyle/>
          <a:p>
            <a:pPr>
              <a:defRPr sz="1200">
                <a:solidFill>
                  <a:srgbClr val="474747"/>
                </a:solidFill>
              </a:defRPr>
            </a:pPr>
            <a:endParaRPr lang="en-US"/>
          </a:p>
        </c:txPr>
        <c:crossAx val="243114752"/>
        <c:crosses val="autoZero"/>
        <c:auto val="1"/>
        <c:lblAlgn val="ctr"/>
        <c:lblOffset val="100"/>
        <c:noMultiLvlLbl val="0"/>
      </c:catAx>
      <c:valAx>
        <c:axId val="243114752"/>
        <c:scaling>
          <c:orientation val="minMax"/>
          <c:max val="90"/>
        </c:scaling>
        <c:delete val="0"/>
        <c:axPos val="l"/>
        <c:title>
          <c:tx>
            <c:rich>
              <a:bodyPr/>
              <a:lstStyle/>
              <a:p>
                <a:pPr>
                  <a:defRPr sz="1200" b="0">
                    <a:solidFill>
                      <a:srgbClr val="474747"/>
                    </a:solidFill>
                  </a:defRPr>
                </a:pPr>
                <a:r>
                  <a:rPr lang="en-US" sz="1200" b="0" dirty="0">
                    <a:solidFill>
                      <a:srgbClr val="474747"/>
                    </a:solidFill>
                  </a:rPr>
                  <a:t>$ in Billions</a:t>
                </a:r>
              </a:p>
            </c:rich>
          </c:tx>
          <c:layout>
            <c:manualLayout>
              <c:xMode val="edge"/>
              <c:yMode val="edge"/>
              <c:x val="7.5314547947850545E-3"/>
              <c:y val="0.30594661547188351"/>
            </c:manualLayout>
          </c:layout>
          <c:overlay val="0"/>
        </c:title>
        <c:numFmt formatCode="&quot;$&quot;#,##0" sourceLinked="0"/>
        <c:majorTickMark val="out"/>
        <c:minorTickMark val="none"/>
        <c:tickLblPos val="nextTo"/>
        <c:spPr>
          <a:ln>
            <a:solidFill>
              <a:srgbClr val="474747"/>
            </a:solidFill>
          </a:ln>
        </c:spPr>
        <c:txPr>
          <a:bodyPr/>
          <a:lstStyle/>
          <a:p>
            <a:pPr>
              <a:defRPr sz="1200">
                <a:solidFill>
                  <a:srgbClr val="474747"/>
                </a:solidFill>
              </a:defRPr>
            </a:pPr>
            <a:endParaRPr lang="en-US"/>
          </a:p>
        </c:txPr>
        <c:crossAx val="234916096"/>
        <c:crosses val="autoZero"/>
        <c:crossBetween val="between"/>
      </c:valAx>
      <c:spPr>
        <a:noFill/>
        <a:ln w="25400">
          <a:noFill/>
        </a:ln>
      </c:spPr>
    </c:plotArea>
    <c:plotVisOnly val="1"/>
    <c:dispBlanksAs val="gap"/>
    <c:showDLblsOverMax val="0"/>
  </c:chart>
  <c:txPr>
    <a:bodyPr/>
    <a:lstStyle/>
    <a:p>
      <a:pPr>
        <a:defRPr sz="1050">
          <a:solidFill>
            <a:schemeClr val="bg2">
              <a:lumMod val="10000"/>
            </a:schemeClr>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5E976D"/>
            </a:solidFill>
            <a:ln>
              <a:noFill/>
            </a:ln>
            <a:effectLst/>
          </c:spPr>
          <c:invertIfNegative val="0"/>
          <c:dLbls>
            <c:numFmt formatCode="&quot;$&quot;#,##0.00&quot;B&quot;;\-#,##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Sheet1!$B$5:$F$5</c:f>
              <c:numCache>
                <c:formatCode>General</c:formatCode>
                <c:ptCount val="5"/>
                <c:pt idx="0">
                  <c:v>2024</c:v>
                </c:pt>
                <c:pt idx="1">
                  <c:v>2025</c:v>
                </c:pt>
                <c:pt idx="2">
                  <c:v>2026</c:v>
                </c:pt>
                <c:pt idx="3">
                  <c:v>2027</c:v>
                </c:pt>
                <c:pt idx="4">
                  <c:v>2028</c:v>
                </c:pt>
              </c:numCache>
            </c:numRef>
          </c:cat>
          <c:val>
            <c:numRef>
              <c:f>Sheet1!$B$6:$F$6</c:f>
              <c:numCache>
                <c:formatCode>0.00</c:formatCode>
                <c:ptCount val="5"/>
                <c:pt idx="0">
                  <c:v>2.4849999999999999</c:v>
                </c:pt>
                <c:pt idx="1">
                  <c:v>2.0190000000000001</c:v>
                </c:pt>
                <c:pt idx="2">
                  <c:v>1.6639999999999999</c:v>
                </c:pt>
                <c:pt idx="3">
                  <c:v>1.101</c:v>
                </c:pt>
                <c:pt idx="4">
                  <c:v>1.383</c:v>
                </c:pt>
              </c:numCache>
            </c:numRef>
          </c:val>
          <c:extLst>
            <c:ext xmlns:c16="http://schemas.microsoft.com/office/drawing/2014/chart" uri="{C3380CC4-5D6E-409C-BE32-E72D297353CC}">
              <c16:uniqueId val="{00000000-9154-4543-8A66-EF12083A5C08}"/>
            </c:ext>
          </c:extLst>
        </c:ser>
        <c:dLbls>
          <c:showLegendKey val="0"/>
          <c:showVal val="0"/>
          <c:showCatName val="0"/>
          <c:showSerName val="0"/>
          <c:showPercent val="0"/>
          <c:showBubbleSize val="0"/>
        </c:dLbls>
        <c:gapWidth val="25"/>
        <c:overlap val="-27"/>
        <c:axId val="130945856"/>
        <c:axId val="114489408"/>
      </c:barChart>
      <c:catAx>
        <c:axId val="130945856"/>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14489408"/>
        <c:crosses val="autoZero"/>
        <c:auto val="1"/>
        <c:lblAlgn val="ctr"/>
        <c:lblOffset val="100"/>
        <c:noMultiLvlLbl val="0"/>
      </c:catAx>
      <c:valAx>
        <c:axId val="114489408"/>
        <c:scaling>
          <c:orientation val="minMax"/>
        </c:scaling>
        <c:delete val="1"/>
        <c:axPos val="l"/>
        <c:numFmt formatCode="0.00" sourceLinked="1"/>
        <c:majorTickMark val="none"/>
        <c:minorTickMark val="none"/>
        <c:tickLblPos val="nextTo"/>
        <c:crossAx val="13094585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5616547334929E-2"/>
          <c:y val="0.1018208080995481"/>
          <c:w val="0.90869135988073091"/>
          <c:h val="0.86045703443980426"/>
        </c:manualLayout>
      </c:layout>
      <c:bubbleChart>
        <c:varyColors val="0"/>
        <c:ser>
          <c:idx val="0"/>
          <c:order val="0"/>
          <c:tx>
            <c:strRef>
              <c:f>'CPiP Bubble Chart'!$C$4</c:f>
              <c:strCache>
                <c:ptCount val="1"/>
                <c:pt idx="0">
                  <c:v>CPiP Bubble Chart: 2023 Spending &amp; 2022-2024 CAGR</c:v>
                </c:pt>
              </c:strCache>
            </c:strRef>
          </c:tx>
          <c:spPr>
            <a:solidFill>
              <a:schemeClr val="accent1">
                <a:alpha val="75000"/>
              </a:schemeClr>
            </a:solidFill>
            <a:ln w="25400">
              <a:noFill/>
            </a:ln>
            <a:effectLst/>
          </c:spPr>
          <c:invertIfNegative val="0"/>
          <c:dPt>
            <c:idx val="2"/>
            <c:invertIfNegative val="0"/>
            <c:bubble3D val="0"/>
            <c:spPr>
              <a:noFill/>
              <a:ln w="25400">
                <a:noFill/>
              </a:ln>
              <a:effectLst/>
            </c:spPr>
            <c:extLst>
              <c:ext xmlns:c16="http://schemas.microsoft.com/office/drawing/2014/chart" uri="{C3380CC4-5D6E-409C-BE32-E72D297353CC}">
                <c16:uniqueId val="{00000001-5EFF-4693-A53A-6CB43C81320F}"/>
              </c:ext>
            </c:extLst>
          </c:dPt>
          <c:dPt>
            <c:idx val="3"/>
            <c:invertIfNegative val="0"/>
            <c:bubble3D val="0"/>
            <c:spPr>
              <a:solidFill>
                <a:sysClr val="window" lastClr="FFFFFF"/>
              </a:solidFill>
              <a:ln w="25400">
                <a:noFill/>
              </a:ln>
              <a:effectLst/>
            </c:spPr>
            <c:extLst>
              <c:ext xmlns:c16="http://schemas.microsoft.com/office/drawing/2014/chart" uri="{C3380CC4-5D6E-409C-BE32-E72D297353CC}">
                <c16:uniqueId val="{00000003-5EFF-4693-A53A-6CB43C81320F}"/>
              </c:ext>
            </c:extLst>
          </c:dPt>
          <c:dPt>
            <c:idx val="4"/>
            <c:invertIfNegative val="0"/>
            <c:bubble3D val="0"/>
            <c:spPr>
              <a:solidFill>
                <a:srgbClr val="FCC377">
                  <a:alpha val="69804"/>
                </a:srgbClr>
              </a:solidFill>
              <a:ln w="25400">
                <a:noFill/>
              </a:ln>
              <a:effectLst/>
            </c:spPr>
            <c:extLst>
              <c:ext xmlns:c16="http://schemas.microsoft.com/office/drawing/2014/chart" uri="{C3380CC4-5D6E-409C-BE32-E72D297353CC}">
                <c16:uniqueId val="{00000005-5EFF-4693-A53A-6CB43C81320F}"/>
              </c:ext>
            </c:extLst>
          </c:dPt>
          <c:dPt>
            <c:idx val="5"/>
            <c:invertIfNegative val="0"/>
            <c:bubble3D val="0"/>
            <c:spPr>
              <a:solidFill>
                <a:srgbClr val="9EC1A8">
                  <a:alpha val="69804"/>
                </a:srgbClr>
              </a:solidFill>
              <a:ln w="25400">
                <a:noFill/>
              </a:ln>
              <a:effectLst/>
            </c:spPr>
            <c:extLst>
              <c:ext xmlns:c16="http://schemas.microsoft.com/office/drawing/2014/chart" uri="{C3380CC4-5D6E-409C-BE32-E72D297353CC}">
                <c16:uniqueId val="{00000007-5EFF-4693-A53A-6CB43C81320F}"/>
              </c:ext>
            </c:extLst>
          </c:dPt>
          <c:dPt>
            <c:idx val="6"/>
            <c:invertIfNegative val="0"/>
            <c:bubble3D val="0"/>
            <c:spPr>
              <a:solidFill>
                <a:schemeClr val="bg1"/>
              </a:solidFill>
              <a:ln w="25400">
                <a:noFill/>
              </a:ln>
              <a:effectLst/>
            </c:spPr>
            <c:extLst>
              <c:ext xmlns:c16="http://schemas.microsoft.com/office/drawing/2014/chart" uri="{C3380CC4-5D6E-409C-BE32-E72D297353CC}">
                <c16:uniqueId val="{00000009-5EFF-4693-A53A-6CB43C81320F}"/>
              </c:ext>
            </c:extLst>
          </c:dPt>
          <c:dPt>
            <c:idx val="7"/>
            <c:invertIfNegative val="0"/>
            <c:bubble3D val="0"/>
            <c:spPr>
              <a:solidFill>
                <a:srgbClr val="D7DDE1">
                  <a:alpha val="69804"/>
                </a:srgbClr>
              </a:solidFill>
              <a:ln w="25400">
                <a:noFill/>
              </a:ln>
              <a:effectLst/>
            </c:spPr>
            <c:extLst>
              <c:ext xmlns:c16="http://schemas.microsoft.com/office/drawing/2014/chart" uri="{C3380CC4-5D6E-409C-BE32-E72D297353CC}">
                <c16:uniqueId val="{0000000B-5EFF-4693-A53A-6CB43C81320F}"/>
              </c:ext>
            </c:extLst>
          </c:dPt>
          <c:dPt>
            <c:idx val="8"/>
            <c:invertIfNegative val="0"/>
            <c:bubble3D val="0"/>
            <c:spPr>
              <a:solidFill>
                <a:schemeClr val="bg1"/>
              </a:solidFill>
              <a:ln w="25400">
                <a:noFill/>
              </a:ln>
              <a:effectLst/>
            </c:spPr>
            <c:extLst>
              <c:ext xmlns:c16="http://schemas.microsoft.com/office/drawing/2014/chart" uri="{C3380CC4-5D6E-409C-BE32-E72D297353CC}">
                <c16:uniqueId val="{0000000D-5EFF-4693-A53A-6CB43C81320F}"/>
              </c:ext>
            </c:extLst>
          </c:dPt>
          <c:dPt>
            <c:idx val="9"/>
            <c:invertIfNegative val="0"/>
            <c:bubble3D val="0"/>
            <c:spPr>
              <a:solidFill>
                <a:schemeClr val="bg1"/>
              </a:solidFill>
              <a:ln w="25400">
                <a:noFill/>
              </a:ln>
              <a:effectLst/>
            </c:spPr>
            <c:extLst>
              <c:ext xmlns:c16="http://schemas.microsoft.com/office/drawing/2014/chart" uri="{C3380CC4-5D6E-409C-BE32-E72D297353CC}">
                <c16:uniqueId val="{0000000F-5EFF-4693-A53A-6CB43C81320F}"/>
              </c:ext>
            </c:extLst>
          </c:dPt>
          <c:dPt>
            <c:idx val="10"/>
            <c:invertIfNegative val="0"/>
            <c:bubble3D val="0"/>
            <c:spPr>
              <a:solidFill>
                <a:sysClr val="window" lastClr="FFFFFF"/>
              </a:solidFill>
              <a:ln w="25400">
                <a:noFill/>
              </a:ln>
              <a:effectLst/>
            </c:spPr>
            <c:extLst>
              <c:ext xmlns:c16="http://schemas.microsoft.com/office/drawing/2014/chart" uri="{C3380CC4-5D6E-409C-BE32-E72D297353CC}">
                <c16:uniqueId val="{00000011-5EFF-4693-A53A-6CB43C81320F}"/>
              </c:ext>
            </c:extLst>
          </c:dPt>
          <c:dPt>
            <c:idx val="11"/>
            <c:invertIfNegative val="0"/>
            <c:bubble3D val="0"/>
            <c:spPr>
              <a:solidFill>
                <a:srgbClr val="889D8D"/>
              </a:solidFill>
              <a:ln w="25400">
                <a:noFill/>
              </a:ln>
              <a:effectLst/>
            </c:spPr>
            <c:extLst>
              <c:ext xmlns:c16="http://schemas.microsoft.com/office/drawing/2014/chart" uri="{C3380CC4-5D6E-409C-BE32-E72D297353CC}">
                <c16:uniqueId val="{00000013-5EFF-4693-A53A-6CB43C81320F}"/>
              </c:ext>
            </c:extLst>
          </c:dPt>
          <c:dPt>
            <c:idx val="12"/>
            <c:invertIfNegative val="0"/>
            <c:bubble3D val="0"/>
            <c:spPr>
              <a:solidFill>
                <a:schemeClr val="bg1"/>
              </a:solidFill>
              <a:ln w="25400">
                <a:noFill/>
              </a:ln>
              <a:effectLst/>
            </c:spPr>
            <c:extLst>
              <c:ext xmlns:c16="http://schemas.microsoft.com/office/drawing/2014/chart" uri="{C3380CC4-5D6E-409C-BE32-E72D297353CC}">
                <c16:uniqueId val="{00000015-5EFF-4693-A53A-6CB43C81320F}"/>
              </c:ext>
            </c:extLst>
          </c:dPt>
          <c:dPt>
            <c:idx val="13"/>
            <c:invertIfNegative val="0"/>
            <c:bubble3D val="0"/>
            <c:spPr>
              <a:solidFill>
                <a:srgbClr val="A2AFB9"/>
              </a:solidFill>
              <a:ln w="25400">
                <a:noFill/>
              </a:ln>
              <a:effectLst/>
            </c:spPr>
            <c:extLst>
              <c:ext xmlns:c16="http://schemas.microsoft.com/office/drawing/2014/chart" uri="{C3380CC4-5D6E-409C-BE32-E72D297353CC}">
                <c16:uniqueId val="{00000017-5EFF-4693-A53A-6CB43C81320F}"/>
              </c:ext>
            </c:extLst>
          </c:dPt>
          <c:dPt>
            <c:idx val="14"/>
            <c:invertIfNegative val="0"/>
            <c:bubble3D val="0"/>
            <c:spPr>
              <a:solidFill>
                <a:srgbClr val="9E9C97">
                  <a:alpha val="69804"/>
                </a:srgbClr>
              </a:solidFill>
              <a:ln w="25400">
                <a:noFill/>
              </a:ln>
              <a:effectLst/>
            </c:spPr>
            <c:extLst>
              <c:ext xmlns:c16="http://schemas.microsoft.com/office/drawing/2014/chart" uri="{C3380CC4-5D6E-409C-BE32-E72D297353CC}">
                <c16:uniqueId val="{00000019-5EFF-4693-A53A-6CB43C81320F}"/>
              </c:ext>
            </c:extLst>
          </c:dPt>
          <c:dPt>
            <c:idx val="15"/>
            <c:invertIfNegative val="0"/>
            <c:bubble3D val="0"/>
            <c:spPr>
              <a:solidFill>
                <a:srgbClr val="C2D3E1"/>
              </a:solidFill>
              <a:ln w="25400">
                <a:noFill/>
              </a:ln>
              <a:effectLst/>
            </c:spPr>
            <c:extLst>
              <c:ext xmlns:c16="http://schemas.microsoft.com/office/drawing/2014/chart" uri="{C3380CC4-5D6E-409C-BE32-E72D297353CC}">
                <c16:uniqueId val="{0000001B-5EFF-4693-A53A-6CB43C81320F}"/>
              </c:ext>
            </c:extLst>
          </c:dPt>
          <c:dPt>
            <c:idx val="16"/>
            <c:invertIfNegative val="0"/>
            <c:bubble3D val="0"/>
            <c:spPr>
              <a:solidFill>
                <a:srgbClr val="F5D1F7"/>
              </a:solidFill>
              <a:ln w="25400">
                <a:noFill/>
              </a:ln>
              <a:effectLst/>
            </c:spPr>
            <c:extLst>
              <c:ext xmlns:c16="http://schemas.microsoft.com/office/drawing/2014/chart" uri="{C3380CC4-5D6E-409C-BE32-E72D297353CC}">
                <c16:uniqueId val="{0000001D-5EFF-4693-A53A-6CB43C81320F}"/>
              </c:ext>
            </c:extLst>
          </c:dPt>
          <c:dPt>
            <c:idx val="17"/>
            <c:invertIfNegative val="0"/>
            <c:bubble3D val="0"/>
            <c:spPr>
              <a:solidFill>
                <a:srgbClr val="9DC2A7">
                  <a:alpha val="69804"/>
                </a:srgbClr>
              </a:solidFill>
              <a:ln w="25400">
                <a:noFill/>
              </a:ln>
              <a:effectLst/>
            </c:spPr>
            <c:extLst>
              <c:ext xmlns:c16="http://schemas.microsoft.com/office/drawing/2014/chart" uri="{C3380CC4-5D6E-409C-BE32-E72D297353CC}">
                <c16:uniqueId val="{0000001F-5EFF-4693-A53A-6CB43C81320F}"/>
              </c:ext>
            </c:extLst>
          </c:dPt>
          <c:dPt>
            <c:idx val="18"/>
            <c:invertIfNegative val="0"/>
            <c:bubble3D val="0"/>
            <c:spPr>
              <a:solidFill>
                <a:schemeClr val="bg1"/>
              </a:solidFill>
              <a:ln w="25400">
                <a:noFill/>
              </a:ln>
              <a:effectLst/>
            </c:spPr>
            <c:extLst>
              <c:ext xmlns:c16="http://schemas.microsoft.com/office/drawing/2014/chart" uri="{C3380CC4-5D6E-409C-BE32-E72D297353CC}">
                <c16:uniqueId val="{00000021-5EFF-4693-A53A-6CB43C81320F}"/>
              </c:ext>
            </c:extLst>
          </c:dPt>
          <c:dLbls>
            <c:dLbl>
              <c:idx val="0"/>
              <c:layout>
                <c:manualLayout>
                  <c:x val="4.2936603380693515E-3"/>
                  <c:y val="5.0878451240106617E-3"/>
                </c:manualLayout>
              </c:layout>
              <c:tx>
                <c:rich>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fld id="{35195B30-175A-D64F-8DB3-3249BCD25398}" type="CELLRANGE">
                      <a:rPr lang="en-US"/>
                      <a:pPr>
                        <a:defRPr sz="1200" b="1"/>
                      </a:pPr>
                      <a:t>[CELLRANGE]</a:t>
                    </a:fld>
                    <a:endParaRPr lang="en-US"/>
                  </a:p>
                </c:rich>
              </c:tx>
              <c:spPr>
                <a:noFill/>
                <a:ln>
                  <a:noFill/>
                </a:ln>
                <a:effectLst/>
              </c:spPr>
              <c:txPr>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5EFF-4693-A53A-6CB43C81320F}"/>
                </c:ext>
              </c:extLst>
            </c:dLbl>
            <c:dLbl>
              <c:idx val="1"/>
              <c:layout>
                <c:manualLayout>
                  <c:x val="-1.1273664219754148E-2"/>
                  <c:y val="4.4788369477071092E-2"/>
                </c:manualLayout>
              </c:layout>
              <c:tx>
                <c:rich>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fld id="{739F93B1-2470-E344-A7D2-3B6AAE9BD8F9}" type="CELLRANGE">
                      <a:rPr lang="en-US"/>
                      <a:pPr>
                        <a:defRPr sz="1200" b="1"/>
                      </a:pPr>
                      <a:t>[CELLRANGE]</a:t>
                    </a:fld>
                    <a:endParaRPr lang="en-US"/>
                  </a:p>
                </c:rich>
              </c:tx>
              <c:spPr>
                <a:noFill/>
                <a:ln>
                  <a:noFill/>
                </a:ln>
                <a:effectLst/>
              </c:spPr>
              <c:txPr>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5EFF-4693-A53A-6CB43C81320F}"/>
                </c:ext>
              </c:extLst>
            </c:dLbl>
            <c:dLbl>
              <c:idx val="2"/>
              <c:delete val="1"/>
              <c:extLst>
                <c:ext xmlns:c15="http://schemas.microsoft.com/office/drawing/2012/chart" uri="{CE6537A1-D6FC-4f65-9D91-7224C49458BB}"/>
                <c:ext xmlns:c16="http://schemas.microsoft.com/office/drawing/2014/chart" uri="{C3380CC4-5D6E-409C-BE32-E72D297353CC}">
                  <c16:uniqueId val="{00000001-5EFF-4693-A53A-6CB43C81320F}"/>
                </c:ext>
              </c:extLst>
            </c:dLbl>
            <c:dLbl>
              <c:idx val="3"/>
              <c:delete val="1"/>
              <c:extLst>
                <c:ext xmlns:c15="http://schemas.microsoft.com/office/drawing/2012/chart" uri="{CE6537A1-D6FC-4f65-9D91-7224C49458BB}"/>
                <c:ext xmlns:c16="http://schemas.microsoft.com/office/drawing/2014/chart" uri="{C3380CC4-5D6E-409C-BE32-E72D297353CC}">
                  <c16:uniqueId val="{00000003-5EFF-4693-A53A-6CB43C81320F}"/>
                </c:ext>
              </c:extLst>
            </c:dLbl>
            <c:dLbl>
              <c:idx val="4"/>
              <c:layout>
                <c:manualLayout>
                  <c:x val="-7.8486033092799556E-2"/>
                  <c:y val="5.6895701107916849E-2"/>
                </c:manualLayout>
              </c:layout>
              <c:tx>
                <c:rich>
                  <a:bodyPr/>
                  <a:lstStyle/>
                  <a:p>
                    <a:fld id="{CE238140-38E3-4C43-879C-54E31ECA19D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5EFF-4693-A53A-6CB43C81320F}"/>
                </c:ext>
              </c:extLst>
            </c:dLbl>
            <c:dLbl>
              <c:idx val="5"/>
              <c:layout>
                <c:manualLayout>
                  <c:x val="-8.4630780430262384E-2"/>
                  <c:y val="8.2464619248175372E-2"/>
                </c:manualLayout>
              </c:layout>
              <c:tx>
                <c:rich>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fld id="{97581CE6-20E7-6B4A-B0E9-0585788669D0}" type="CELLRANGE">
                      <a:rPr lang="en-US"/>
                      <a:pPr>
                        <a:defRPr sz="1200" b="1"/>
                      </a:pPr>
                      <a:t>[CELLRANGE]</a:t>
                    </a:fld>
                    <a:endParaRPr lang="en-US"/>
                  </a:p>
                </c:rich>
              </c:tx>
              <c:spPr>
                <a:noFill/>
                <a:ln>
                  <a:noFill/>
                </a:ln>
                <a:effectLst/>
              </c:spPr>
              <c:txPr>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5EFF-4693-A53A-6CB43C81320F}"/>
                </c:ext>
              </c:extLst>
            </c:dLbl>
            <c:dLbl>
              <c:idx val="6"/>
              <c:delete val="1"/>
              <c:extLst>
                <c:ext xmlns:c15="http://schemas.microsoft.com/office/drawing/2012/chart" uri="{CE6537A1-D6FC-4f65-9D91-7224C49458BB}">
                  <c15:layout>
                    <c:manualLayout>
                      <c:w val="4.661000944287063E-2"/>
                      <c:h val="8.5542891443950261E-2"/>
                    </c:manualLayout>
                  </c15:layout>
                </c:ext>
                <c:ext xmlns:c16="http://schemas.microsoft.com/office/drawing/2014/chart" uri="{C3380CC4-5D6E-409C-BE32-E72D297353CC}">
                  <c16:uniqueId val="{00000009-5EFF-4693-A53A-6CB43C81320F}"/>
                </c:ext>
              </c:extLst>
            </c:dLbl>
            <c:dLbl>
              <c:idx val="7"/>
              <c:layout>
                <c:manualLayout>
                  <c:x val="-8.7901870766499732E-2"/>
                  <c:y val="-6.4071206215502136E-2"/>
                </c:manualLayout>
              </c:layout>
              <c:tx>
                <c:rich>
                  <a:bodyPr/>
                  <a:lstStyle/>
                  <a:p>
                    <a:fld id="{181DEBF2-381C-AF45-8FAA-FA89F094478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5EFF-4693-A53A-6CB43C81320F}"/>
                </c:ext>
              </c:extLst>
            </c:dLbl>
            <c:dLbl>
              <c:idx val="8"/>
              <c:delete val="1"/>
              <c:extLst>
                <c:ext xmlns:c15="http://schemas.microsoft.com/office/drawing/2012/chart" uri="{CE6537A1-D6FC-4f65-9D91-7224C49458BB}"/>
                <c:ext xmlns:c16="http://schemas.microsoft.com/office/drawing/2014/chart" uri="{C3380CC4-5D6E-409C-BE32-E72D297353CC}">
                  <c16:uniqueId val="{0000000D-5EFF-4693-A53A-6CB43C81320F}"/>
                </c:ext>
              </c:extLst>
            </c:dLbl>
            <c:dLbl>
              <c:idx val="9"/>
              <c:delete val="1"/>
              <c:extLst>
                <c:ext xmlns:c15="http://schemas.microsoft.com/office/drawing/2012/chart" uri="{CE6537A1-D6FC-4f65-9D91-7224C49458BB}">
                  <c15:layout>
                    <c:manualLayout>
                      <c:w val="5.8583569405099137E-2"/>
                      <c:h val="7.6128358629948253E-2"/>
                    </c:manualLayout>
                  </c15:layout>
                </c:ext>
                <c:ext xmlns:c16="http://schemas.microsoft.com/office/drawing/2014/chart" uri="{C3380CC4-5D6E-409C-BE32-E72D297353CC}">
                  <c16:uniqueId val="{0000000F-5EFF-4693-A53A-6CB43C81320F}"/>
                </c:ext>
              </c:extLst>
            </c:dLbl>
            <c:dLbl>
              <c:idx val="10"/>
              <c:delete val="1"/>
              <c:extLst>
                <c:ext xmlns:c15="http://schemas.microsoft.com/office/drawing/2012/chart" uri="{CE6537A1-D6FC-4f65-9D91-7224C49458BB}">
                  <c15:layout>
                    <c:manualLayout>
                      <c:w val="7.1199244570349388E-2"/>
                      <c:h val="0.12790828910695928"/>
                    </c:manualLayout>
                  </c15:layout>
                </c:ext>
                <c:ext xmlns:c16="http://schemas.microsoft.com/office/drawing/2014/chart" uri="{C3380CC4-5D6E-409C-BE32-E72D297353CC}">
                  <c16:uniqueId val="{00000011-5EFF-4693-A53A-6CB43C81320F}"/>
                </c:ext>
              </c:extLst>
            </c:dLbl>
            <c:dLbl>
              <c:idx val="11"/>
              <c:layout>
                <c:manualLayout>
                  <c:x val="-8.5675948246621211E-2"/>
                  <c:y val="6.1446352636152952E-2"/>
                </c:manualLayout>
              </c:layout>
              <c:tx>
                <c:rich>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fld id="{2D4731F4-83A5-6941-910F-6B9E2A2A766E}" type="CELLRANGE">
                      <a:rPr lang="en-US"/>
                      <a:pPr>
                        <a:defRPr sz="1200" b="1"/>
                      </a:pPr>
                      <a:t>[CELLRANGE]</a:t>
                    </a:fld>
                    <a:endParaRPr lang="en-US"/>
                  </a:p>
                </c:rich>
              </c:tx>
              <c:spPr>
                <a:noFill/>
                <a:ln>
                  <a:noFill/>
                </a:ln>
                <a:effectLst/>
              </c:spPr>
              <c:txPr>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5EFF-4693-A53A-6CB43C81320F}"/>
                </c:ext>
              </c:extLst>
            </c:dLbl>
            <c:dLbl>
              <c:idx val="12"/>
              <c:delete val="1"/>
              <c:extLst>
                <c:ext xmlns:c15="http://schemas.microsoft.com/office/drawing/2012/chart" uri="{CE6537A1-D6FC-4f65-9D91-7224C49458BB}">
                  <c15:layout>
                    <c:manualLayout>
                      <c:w val="5.3534781240163677E-2"/>
                      <c:h val="7.0181989545742784E-2"/>
                    </c:manualLayout>
                  </c15:layout>
                </c:ext>
                <c:ext xmlns:c16="http://schemas.microsoft.com/office/drawing/2014/chart" uri="{C3380CC4-5D6E-409C-BE32-E72D297353CC}">
                  <c16:uniqueId val="{00000015-5EFF-4693-A53A-6CB43C81320F}"/>
                </c:ext>
              </c:extLst>
            </c:dLbl>
            <c:dLbl>
              <c:idx val="13"/>
              <c:tx>
                <c:rich>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fld id="{642AE71A-EFB0-214C-813A-B124A9BC3A1D}" type="CELLRANGE">
                      <a:rPr lang="en-US"/>
                      <a:pPr>
                        <a:defRPr sz="1200" b="1"/>
                      </a:pPr>
                      <a:t>[CELLRANGE]</a:t>
                    </a:fld>
                    <a:endParaRPr lang="en-US"/>
                  </a:p>
                </c:rich>
              </c:tx>
              <c:spPr>
                <a:noFill/>
                <a:ln>
                  <a:noFill/>
                </a:ln>
                <a:effectLst/>
              </c:spPr>
              <c:txPr>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5EFF-4693-A53A-6CB43C81320F}"/>
                </c:ext>
              </c:extLst>
            </c:dLbl>
            <c:dLbl>
              <c:idx val="14"/>
              <c:layout>
                <c:manualLayout>
                  <c:x val="-6.0187276175827017E-2"/>
                  <c:y val="2.9424010952119359E-3"/>
                </c:manualLayout>
              </c:layout>
              <c:tx>
                <c:rich>
                  <a:bodyPr/>
                  <a:lstStyle/>
                  <a:p>
                    <a:fld id="{B8C0254A-A716-4C41-9419-47EA9AAB032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5EFF-4693-A53A-6CB43C81320F}"/>
                </c:ext>
              </c:extLst>
            </c:dLbl>
            <c:dLbl>
              <c:idx val="15"/>
              <c:layout>
                <c:manualLayout>
                  <c:x val="-2.8612612089694768E-2"/>
                  <c:y val="-8.5732379382809712E-3"/>
                </c:manualLayout>
              </c:layout>
              <c:tx>
                <c:rich>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fld id="{CB7DF07C-2559-1C41-B83B-1852F0943C63}" type="CELLRANGE">
                      <a:rPr lang="en-US"/>
                      <a:pPr>
                        <a:defRPr sz="1200" b="1"/>
                      </a:pPr>
                      <a:t>[CELLRANGE]</a:t>
                    </a:fld>
                    <a:endParaRPr lang="en-US"/>
                  </a:p>
                </c:rich>
              </c:tx>
              <c:spPr>
                <a:noFill/>
                <a:ln>
                  <a:noFill/>
                </a:ln>
                <a:effectLst/>
              </c:spPr>
              <c:txPr>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5EFF-4693-A53A-6CB43C81320F}"/>
                </c:ext>
              </c:extLst>
            </c:dLbl>
            <c:dLbl>
              <c:idx val="16"/>
              <c:layout>
                <c:manualLayout>
                  <c:x val="-5.8070299306919738E-2"/>
                  <c:y val="-8.3056478405315659E-2"/>
                </c:manualLayout>
              </c:layout>
              <c:tx>
                <c:rich>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fld id="{A7C38DB4-5A91-3444-9EDF-063C9B2AFEED}" type="CELLRANGE">
                      <a:rPr lang="en-US"/>
                      <a:pPr>
                        <a:defRPr sz="1200" b="1"/>
                      </a:pPr>
                      <a:t>[CELLRANGE]</a:t>
                    </a:fld>
                    <a:endParaRPr lang="en-US"/>
                  </a:p>
                </c:rich>
              </c:tx>
              <c:spPr>
                <a:noFill/>
                <a:ln>
                  <a:noFill/>
                </a:ln>
                <a:effectLst/>
              </c:spPr>
              <c:txPr>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947993888462627E-2"/>
                      <c:h val="0.10672557645410603"/>
                    </c:manualLayout>
                  </c15:layout>
                  <c15:dlblFieldTable/>
                  <c15:showDataLabelsRange val="1"/>
                </c:ext>
                <c:ext xmlns:c16="http://schemas.microsoft.com/office/drawing/2014/chart" uri="{C3380CC4-5D6E-409C-BE32-E72D297353CC}">
                  <c16:uniqueId val="{0000001D-5EFF-4693-A53A-6CB43C81320F}"/>
                </c:ext>
              </c:extLst>
            </c:dLbl>
            <c:dLbl>
              <c:idx val="17"/>
              <c:layout>
                <c:manualLayout>
                  <c:x val="-7.3931130930679281E-2"/>
                  <c:y val="-5.6895595172696434E-2"/>
                </c:manualLayout>
              </c:layout>
              <c:tx>
                <c:rich>
                  <a:bodyPr/>
                  <a:lstStyle/>
                  <a:p>
                    <a:fld id="{34D86F81-0615-574C-8AD3-6F7CCC24BC6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6.2977651872835994E-2"/>
                      <c:h val="7.3774725426447751E-2"/>
                    </c:manualLayout>
                  </c15:layout>
                  <c15:dlblFieldTable/>
                  <c15:showDataLabelsRange val="1"/>
                </c:ext>
                <c:ext xmlns:c16="http://schemas.microsoft.com/office/drawing/2014/chart" uri="{C3380CC4-5D6E-409C-BE32-E72D297353CC}">
                  <c16:uniqueId val="{0000001F-5EFF-4693-A53A-6CB43C81320F}"/>
                </c:ext>
              </c:extLst>
            </c:dLbl>
            <c:dLbl>
              <c:idx val="18"/>
              <c:delete val="1"/>
              <c:extLst>
                <c:ext xmlns:c15="http://schemas.microsoft.com/office/drawing/2012/chart" uri="{CE6537A1-D6FC-4f65-9D91-7224C49458BB}">
                  <c15:layout>
                    <c:manualLayout>
                      <c:w val="9.1992495272368552E-2"/>
                      <c:h val="8.0835625036949257E-2"/>
                    </c:manualLayout>
                  </c15:layout>
                </c:ext>
                <c:ext xmlns:c16="http://schemas.microsoft.com/office/drawing/2014/chart" uri="{C3380CC4-5D6E-409C-BE32-E72D297353CC}">
                  <c16:uniqueId val="{00000021-5EFF-4693-A53A-6CB43C81320F}"/>
                </c:ext>
              </c:extLst>
            </c:dLbl>
            <c:spPr>
              <a:noFill/>
              <a:ln>
                <a:noFill/>
              </a:ln>
              <a:effectLst/>
            </c:spPr>
            <c:txPr>
              <a:bodyPr rot="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('CPiP Bubble Chart'!$D$8:$D$10,'CPiP Bubble Chart'!$D$13:$D$23,'CPiP Bubble Chart'!$D$26:$D$30)</c:f>
              <c:numCache>
                <c:formatCode>_(* #,##0_);_(* \(#,##0\);_(* "-"??_);_(@_)</c:formatCode>
                <c:ptCount val="19"/>
                <c:pt idx="0">
                  <c:v>391570.22474346834</c:v>
                </c:pt>
                <c:pt idx="1">
                  <c:v>143312.29625609593</c:v>
                </c:pt>
                <c:pt idx="2">
                  <c:v>367609.25047714973</c:v>
                </c:pt>
                <c:pt idx="3">
                  <c:v>24280.40608804654</c:v>
                </c:pt>
                <c:pt idx="4">
                  <c:v>100645.39400348117</c:v>
                </c:pt>
                <c:pt idx="5">
                  <c:v>132732.80930790422</c:v>
                </c:pt>
                <c:pt idx="6">
                  <c:v>62817.24523527878</c:v>
                </c:pt>
                <c:pt idx="7">
                  <c:v>120274.45927661615</c:v>
                </c:pt>
                <c:pt idx="8">
                  <c:v>3523.6988458649357</c:v>
                </c:pt>
                <c:pt idx="9">
                  <c:v>13889.138010459395</c:v>
                </c:pt>
                <c:pt idx="10">
                  <c:v>33562.02399804609</c:v>
                </c:pt>
                <c:pt idx="11">
                  <c:v>64671.783078450331</c:v>
                </c:pt>
                <c:pt idx="12">
                  <c:v>25326.285359889356</c:v>
                </c:pt>
                <c:pt idx="13">
                  <c:v>203730.45920318767</c:v>
                </c:pt>
                <c:pt idx="14">
                  <c:v>124585.39013159509</c:v>
                </c:pt>
                <c:pt idx="15">
                  <c:v>131852.69346723563</c:v>
                </c:pt>
                <c:pt idx="16">
                  <c:v>42834.420339734817</c:v>
                </c:pt>
                <c:pt idx="17">
                  <c:v>28485.748794540756</c:v>
                </c:pt>
                <c:pt idx="18">
                  <c:v>12175.72091618087</c:v>
                </c:pt>
              </c:numCache>
            </c:numRef>
          </c:xVal>
          <c:yVal>
            <c:numRef>
              <c:f>('CPiP Bubble Chart'!$F$8:$F$10,'CPiP Bubble Chart'!$F$13:$F$23,'CPiP Bubble Chart'!$F$26:$F$30)</c:f>
              <c:numCache>
                <c:formatCode>0.0%</c:formatCode>
                <c:ptCount val="19"/>
                <c:pt idx="0">
                  <c:v>-9.5341823123381131E-2</c:v>
                </c:pt>
                <c:pt idx="1">
                  <c:v>1.6684448496957049E-2</c:v>
                </c:pt>
                <c:pt idx="2">
                  <c:v>-2.990374171214838E-3</c:v>
                </c:pt>
                <c:pt idx="3">
                  <c:v>0.17378029905519177</c:v>
                </c:pt>
                <c:pt idx="4">
                  <c:v>3.9056605966945268E-2</c:v>
                </c:pt>
                <c:pt idx="5">
                  <c:v>2.4778825977214591E-2</c:v>
                </c:pt>
                <c:pt idx="6">
                  <c:v>0.1128632062471786</c:v>
                </c:pt>
                <c:pt idx="7">
                  <c:v>0.13788587224981486</c:v>
                </c:pt>
                <c:pt idx="8">
                  <c:v>0.12254856070997211</c:v>
                </c:pt>
                <c:pt idx="9">
                  <c:v>0.16547588099717903</c:v>
                </c:pt>
                <c:pt idx="10">
                  <c:v>9.5480603497034133E-2</c:v>
                </c:pt>
                <c:pt idx="11">
                  <c:v>0.11058518908058979</c:v>
                </c:pt>
                <c:pt idx="12">
                  <c:v>5.6356555527921737E-2</c:v>
                </c:pt>
                <c:pt idx="13">
                  <c:v>0.4485384482381789</c:v>
                </c:pt>
                <c:pt idx="14">
                  <c:v>0.11969312398382592</c:v>
                </c:pt>
                <c:pt idx="15">
                  <c:v>0.12324330382692406</c:v>
                </c:pt>
                <c:pt idx="16">
                  <c:v>0.20689020524762491</c:v>
                </c:pt>
                <c:pt idx="17">
                  <c:v>0.14785634244670143</c:v>
                </c:pt>
                <c:pt idx="18">
                  <c:v>0.20715655876990824</c:v>
                </c:pt>
              </c:numCache>
            </c:numRef>
          </c:yVal>
          <c:bubbleSize>
            <c:numRef>
              <c:f>('CPiP Bubble Chart'!$E$8:$E$10,'CPiP Bubble Chart'!$E$13:$E$23,'CPiP Bubble Chart'!$E$26:$E$30)</c:f>
              <c:numCache>
                <c:formatCode>0%</c:formatCode>
                <c:ptCount val="19"/>
                <c:pt idx="0">
                  <c:v>0.19309344311358662</c:v>
                </c:pt>
                <c:pt idx="1">
                  <c:v>7.0671013718505496E-2</c:v>
                </c:pt>
                <c:pt idx="2">
                  <c:v>0.18127766466804565</c:v>
                </c:pt>
                <c:pt idx="3">
                  <c:v>1.1973298569390783E-2</c:v>
                </c:pt>
                <c:pt idx="4">
                  <c:v>4.9630856570842659E-2</c:v>
                </c:pt>
                <c:pt idx="5">
                  <c:v>6.5453994057370846E-2</c:v>
                </c:pt>
                <c:pt idx="6">
                  <c:v>3.0976814381984883E-2</c:v>
                </c:pt>
                <c:pt idx="7">
                  <c:v>5.9310458234054134E-2</c:v>
                </c:pt>
                <c:pt idx="8">
                  <c:v>1.7376273772838275E-3</c:v>
                </c:pt>
                <c:pt idx="9">
                  <c:v>6.8490945195753949E-3</c:v>
                </c:pt>
                <c:pt idx="10">
                  <c:v>1.6550305314683256E-2</c:v>
                </c:pt>
                <c:pt idx="11">
                  <c:v>3.1891335136868745E-2</c:v>
                </c:pt>
                <c:pt idx="12">
                  <c:v>1.2489048789708393E-2</c:v>
                </c:pt>
                <c:pt idx="13">
                  <c:v>0.10046477834321542</c:v>
                </c:pt>
                <c:pt idx="14">
                  <c:v>6.1436290151835486E-2</c:v>
                </c:pt>
                <c:pt idx="15">
                  <c:v>6.5019986088238751E-2</c:v>
                </c:pt>
                <c:pt idx="16">
                  <c:v>2.11227646652467E-2</c:v>
                </c:pt>
                <c:pt idx="17">
                  <c:v>1.4047062230051047E-2</c:v>
                </c:pt>
                <c:pt idx="18">
                  <c:v>6.0041640695120153E-3</c:v>
                </c:pt>
              </c:numCache>
            </c:numRef>
          </c:bubbleSize>
          <c:bubble3D val="0"/>
          <c:extLst>
            <c:ext xmlns:c15="http://schemas.microsoft.com/office/drawing/2012/chart" uri="{02D57815-91ED-43cb-92C2-25804820EDAC}">
              <c15:datalabelsRange>
                <c15:f>('CPiP Bubble Chart'!$C$8:$C$10,'CPiP Bubble Chart'!$C$13:$C$23,'CPiP Bubble Chart'!$C$26:$C$30)</c15:f>
                <c15:dlblRangeCache>
                  <c:ptCount val="19"/>
                  <c:pt idx="0">
                    <c:v>Single Family</c:v>
                  </c:pt>
                  <c:pt idx="1">
                    <c:v>Multifamily</c:v>
                  </c:pt>
                  <c:pt idx="2">
                    <c:v>Improvements*</c:v>
                  </c:pt>
                  <c:pt idx="3">
                    <c:v>Lodging </c:v>
                  </c:pt>
                  <c:pt idx="4">
                    <c:v>Office</c:v>
                  </c:pt>
                  <c:pt idx="5">
                    <c:v>Commercial</c:v>
                  </c:pt>
                  <c:pt idx="6">
                    <c:v>Health Care</c:v>
                  </c:pt>
                  <c:pt idx="7">
                    <c:v>Educational</c:v>
                  </c:pt>
                  <c:pt idx="8">
                    <c:v>Religious</c:v>
                  </c:pt>
                  <c:pt idx="9">
                    <c:v>Public Safety</c:v>
                  </c:pt>
                  <c:pt idx="10">
                    <c:v>Amusement and Recreation</c:v>
                  </c:pt>
                  <c:pt idx="11">
                    <c:v>Transportation</c:v>
                  </c:pt>
                  <c:pt idx="12">
                    <c:v>Communication</c:v>
                  </c:pt>
                  <c:pt idx="13">
                    <c:v>Manufacturing</c:v>
                  </c:pt>
                  <c:pt idx="14">
                    <c:v>Power</c:v>
                  </c:pt>
                  <c:pt idx="15">
                    <c:v>Highway and Street</c:v>
                  </c:pt>
                  <c:pt idx="16">
                    <c:v>Sewage and Waste Disposal</c:v>
                  </c:pt>
                  <c:pt idx="17">
                    <c:v>Water Supply</c:v>
                  </c:pt>
                  <c:pt idx="18">
                    <c:v>Conservation and Development</c:v>
                  </c:pt>
                </c15:dlblRangeCache>
              </c15:datalabelsRange>
            </c:ext>
            <c:ext xmlns:c16="http://schemas.microsoft.com/office/drawing/2014/chart" uri="{C3380CC4-5D6E-409C-BE32-E72D297353CC}">
              <c16:uniqueId val="{00000024-5EFF-4693-A53A-6CB43C81320F}"/>
            </c:ext>
          </c:extLst>
        </c:ser>
        <c:dLbls>
          <c:dLblPos val="ctr"/>
          <c:showLegendKey val="0"/>
          <c:showVal val="1"/>
          <c:showCatName val="0"/>
          <c:showSerName val="0"/>
          <c:showPercent val="0"/>
          <c:showBubbleSize val="0"/>
        </c:dLbls>
        <c:bubbleScale val="100"/>
        <c:showNegBubbles val="0"/>
        <c:axId val="43931616"/>
        <c:axId val="43931136"/>
      </c:bubbleChart>
      <c:valAx>
        <c:axId val="43931616"/>
        <c:scaling>
          <c:orientation val="minMax"/>
          <c:max val="450000"/>
          <c:min val="0"/>
        </c:scaling>
        <c:delete val="0"/>
        <c:axPos val="b"/>
        <c:numFmt formatCode="_(* &quot;$&quot;#,##0,_);_(* \(&quot;$&quot;#,##0,\);_(* &quot;-&quot;??_);_(@_)" sourceLinked="0"/>
        <c:majorTickMark val="none"/>
        <c:minorTickMark val="none"/>
        <c:tickLblPos val="low"/>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43931136"/>
        <c:crosses val="autoZero"/>
        <c:crossBetween val="midCat"/>
      </c:valAx>
      <c:valAx>
        <c:axId val="43931136"/>
        <c:scaling>
          <c:orientation val="minMax"/>
          <c:max val="0.60000000000000009"/>
          <c:min val="-0.60000000000000009"/>
        </c:scaling>
        <c:delete val="0"/>
        <c:axPos val="l"/>
        <c:numFmt formatCode="0%" sourceLinked="0"/>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439316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'Fed Funds Rate'!$D$6</c:f>
              <c:strCache>
                <c:ptCount val="1"/>
                <c:pt idx="0">
                  <c:v>Federal Reserve Interest Rate</c:v>
                </c:pt>
              </c:strCache>
            </c:strRef>
          </c:tx>
          <c:spPr>
            <a:solidFill>
              <a:srgbClr val="5E976D"/>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ot"/>
            </a:ln>
            <a:effectLst/>
          </c:spPr>
          <c:invertIfNegative val="0"/>
          <c:dPt>
            <c:idx val="10"/>
            <c:invertIfNegative val="0"/>
            <c:bubble3D val="0"/>
            <c:extLst>
              <c:ext xmlns:c16="http://schemas.microsoft.com/office/drawing/2014/chart" uri="{C3380CC4-5D6E-409C-BE32-E72D297353CC}">
                <c16:uniqueId val="{00000000-3BEE-4203-BE60-01781B2A23BC}"/>
              </c:ext>
            </c:extLst>
          </c:dPt>
          <c:dPt>
            <c:idx val="12"/>
            <c:invertIfNegative val="0"/>
            <c:bubble3D val="0"/>
            <c:extLst>
              <c:ext xmlns:c16="http://schemas.microsoft.com/office/drawing/2014/chart" uri="{C3380CC4-5D6E-409C-BE32-E72D297353CC}">
                <c16:uniqueId val="{00000001-3BEE-4203-BE60-01781B2A23BC}"/>
              </c:ext>
            </c:extLst>
          </c:dPt>
          <c:dPt>
            <c:idx val="13"/>
            <c:invertIfNegative val="0"/>
            <c:bubble3D val="0"/>
            <c:extLst>
              <c:ext xmlns:c16="http://schemas.microsoft.com/office/drawing/2014/chart" uri="{C3380CC4-5D6E-409C-BE32-E72D297353CC}">
                <c16:uniqueId val="{00000002-3BEE-4203-BE60-01781B2A23BC}"/>
              </c:ext>
            </c:extLst>
          </c:dPt>
          <c:dPt>
            <c:idx val="14"/>
            <c:invertIfNegative val="0"/>
            <c:bubble3D val="0"/>
            <c:extLst>
              <c:ext xmlns:c16="http://schemas.microsoft.com/office/drawing/2014/chart" uri="{C3380CC4-5D6E-409C-BE32-E72D297353CC}">
                <c16:uniqueId val="{00000003-3BEE-4203-BE60-01781B2A23BC}"/>
              </c:ext>
            </c:extLst>
          </c:dPt>
          <c:dPt>
            <c:idx val="16"/>
            <c:invertIfNegative val="0"/>
            <c:bubble3D val="0"/>
            <c:extLst>
              <c:ext xmlns:c16="http://schemas.microsoft.com/office/drawing/2014/chart" uri="{C3380CC4-5D6E-409C-BE32-E72D297353CC}">
                <c16:uniqueId val="{00000004-3BEE-4203-BE60-01781B2A23BC}"/>
              </c:ext>
            </c:extLst>
          </c:dPt>
          <c:dPt>
            <c:idx val="18"/>
            <c:invertIfNegative val="0"/>
            <c:bubble3D val="0"/>
            <c:extLst>
              <c:ext xmlns:c16="http://schemas.microsoft.com/office/drawing/2014/chart" uri="{C3380CC4-5D6E-409C-BE32-E72D297353CC}">
                <c16:uniqueId val="{00000005-3BEE-4203-BE60-01781B2A23BC}"/>
              </c:ext>
            </c:extLst>
          </c:dPt>
          <c:dPt>
            <c:idx val="19"/>
            <c:invertIfNegative val="0"/>
            <c:bubble3D val="0"/>
            <c:extLst>
              <c:ext xmlns:c16="http://schemas.microsoft.com/office/drawing/2014/chart" uri="{C3380CC4-5D6E-409C-BE32-E72D297353CC}">
                <c16:uniqueId val="{00000006-3BEE-4203-BE60-01781B2A23BC}"/>
              </c:ext>
            </c:extLst>
          </c:dPt>
          <c:dPt>
            <c:idx val="20"/>
            <c:invertIfNegative val="0"/>
            <c:bubble3D val="0"/>
            <c:extLst>
              <c:ext xmlns:c16="http://schemas.microsoft.com/office/drawing/2014/chart" uri="{C3380CC4-5D6E-409C-BE32-E72D297353CC}">
                <c16:uniqueId val="{00000007-3BEE-4203-BE60-01781B2A23BC}"/>
              </c:ext>
            </c:extLst>
          </c:dPt>
          <c:dPt>
            <c:idx val="22"/>
            <c:invertIfNegative val="0"/>
            <c:bubble3D val="0"/>
            <c:spPr>
              <a:pattFill prst="wdUpDiag">
                <a:fgClr>
                  <a:schemeClr val="bg1"/>
                </a:fgClr>
                <a:bgClr>
                  <a:srgbClr val="5E976D"/>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ot"/>
              </a:ln>
              <a:effectLst/>
            </c:spPr>
            <c:extLst>
              <c:ext xmlns:c16="http://schemas.microsoft.com/office/drawing/2014/chart" uri="{C3380CC4-5D6E-409C-BE32-E72D297353CC}">
                <c16:uniqueId val="{00000009-3BEE-4203-BE60-01781B2A23BC}"/>
              </c:ext>
            </c:extLst>
          </c:dPt>
          <c:dLbls>
            <c:dLbl>
              <c:idx val="7"/>
              <c:layout>
                <c:manualLayout>
                  <c:x val="8.7226495357034962E-3"/>
                  <c:y val="-2.018604718519435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BEE-4203-BE60-01781B2A23BC}"/>
                </c:ext>
              </c:extLst>
            </c:dLbl>
            <c:dLbl>
              <c:idx val="10"/>
              <c:layout>
                <c:manualLayout>
                  <c:x val="0"/>
                  <c:y val="-1.3751375137513752E-2"/>
                </c:manualLayout>
              </c:layout>
              <c:spPr>
                <a:noFill/>
                <a:ln>
                  <a:noFill/>
                </a:ln>
                <a:effectLst/>
              </c:spPr>
              <c:txPr>
                <a:bodyPr wrap="square" lIns="38100" tIns="19050" rIns="38100" bIns="19050" anchor="ctr">
                  <a:spAutoFit/>
                </a:bodyPr>
                <a:lstStyle/>
                <a:p>
                  <a:pPr>
                    <a:defRPr sz="1000" b="0">
                      <a:solidFill>
                        <a:srgbClr val="474747"/>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EE-4203-BE60-01781B2A23BC}"/>
                </c:ext>
              </c:extLst>
            </c:dLbl>
            <c:dLbl>
              <c:idx val="12"/>
              <c:layout>
                <c:manualLayout>
                  <c:x val="0"/>
                  <c:y val="-6.4173083975064188E-2"/>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rgbClr val="474747"/>
                        </a:solidFill>
                        <a:latin typeface="Arial" panose="020B0604020202020204" pitchFamily="34" charset="0"/>
                        <a:ea typeface="+mn-ea"/>
                        <a:cs typeface="Arial" panose="020B0604020202020204" pitchFamily="34" charset="0"/>
                      </a:defRPr>
                    </a:pPr>
                    <a:r>
                      <a:rPr lang="en-US" sz="1000" b="0" i="0" u="none" strike="noStrike" kern="1200" baseline="0">
                        <a:solidFill>
                          <a:srgbClr val="474747"/>
                        </a:solidFill>
                        <a:latin typeface="Arial" panose="020B0604020202020204" pitchFamily="34" charset="0"/>
                        <a:cs typeface="Arial" panose="020B0604020202020204" pitchFamily="34" charset="0"/>
                      </a:rPr>
                      <a:t>5.25%</a:t>
                    </a:r>
                  </a:p>
                </c:rich>
              </c:tx>
              <c:numFmt formatCode="0.00%" sourceLinked="0"/>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BEE-4203-BE60-01781B2A23BC}"/>
                </c:ext>
              </c:extLst>
            </c:dLbl>
            <c:dLbl>
              <c:idx val="14"/>
              <c:layout>
                <c:manualLayout>
                  <c:x val="0"/>
                  <c:y val="-3.6670333700036667E-2"/>
                </c:manualLayout>
              </c:layout>
              <c:spPr>
                <a:noFill/>
                <a:ln>
                  <a:noFill/>
                </a:ln>
                <a:effectLst/>
              </c:spPr>
              <c:txPr>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EE-4203-BE60-01781B2A23BC}"/>
                </c:ext>
              </c:extLst>
            </c:dLbl>
            <c:dLbl>
              <c:idx val="18"/>
              <c:layout>
                <c:manualLayout>
                  <c:x val="-1.421199755619201E-16"/>
                  <c:y val="1.833516685001833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BEE-4203-BE60-01781B2A23BC}"/>
                </c:ext>
              </c:extLst>
            </c:dLbl>
            <c:dLbl>
              <c:idx val="19"/>
              <c:layout>
                <c:manualLayout>
                  <c:x val="-1.421199755619201E-16"/>
                  <c:y val="-3.17645937822128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BEE-4203-BE60-01781B2A23BC}"/>
                </c:ext>
              </c:extLst>
            </c:dLbl>
            <c:dLbl>
              <c:idx val="20"/>
              <c:layout>
                <c:manualLayout>
                  <c:x val="0"/>
                  <c:y val="2.291895856252291E-2"/>
                </c:manualLayout>
              </c:layout>
              <c:tx>
                <c:rich>
                  <a:bodyPr/>
                  <a:lstStyle/>
                  <a:p>
                    <a:r>
                      <a:rPr lang="en-US" sz="1000">
                        <a:solidFill>
                          <a:srgbClr val="474747"/>
                        </a:solidFill>
                      </a:rPr>
                      <a:t>5.50%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BEE-4203-BE60-01781B2A23BC}"/>
                </c:ext>
              </c:extLst>
            </c:dLbl>
            <c:dLbl>
              <c:idx val="22"/>
              <c:tx>
                <c:rich>
                  <a:bodyPr/>
                  <a:lstStyle/>
                  <a:p>
                    <a:r>
                      <a:rPr lang="en-US" sz="2000" b="1">
                        <a:solidFill>
                          <a:srgbClr val="F99B1C"/>
                        </a:solidFill>
                      </a:rPr>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3BEE-4203-BE60-01781B2A23BC}"/>
                </c:ext>
              </c:extLst>
            </c:dLbl>
            <c:spPr>
              <a:noFill/>
              <a:ln>
                <a:noFill/>
              </a:ln>
              <a:effectLst/>
            </c:spPr>
            <c:txPr>
              <a:bodyPr wrap="square" lIns="38100" tIns="19050" rIns="38100" bIns="19050" anchor="ctr">
                <a:spAutoFit/>
              </a:bodyPr>
              <a:lstStyle/>
              <a:p>
                <a:pPr>
                  <a:defRPr sz="1000">
                    <a:solidFill>
                      <a:srgbClr val="474747"/>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'Fed Funds Rate'!$C$7:$C$29</c:f>
              <c:numCache>
                <c:formatCode>mmm\-yy</c:formatCode>
                <c:ptCount val="23"/>
                <c:pt idx="0">
                  <c:v>44682</c:v>
                </c:pt>
                <c:pt idx="1">
                  <c:v>44713</c:v>
                </c:pt>
                <c:pt idx="2">
                  <c:v>44743</c:v>
                </c:pt>
                <c:pt idx="3">
                  <c:v>44774</c:v>
                </c:pt>
                <c:pt idx="4">
                  <c:v>44805</c:v>
                </c:pt>
                <c:pt idx="5">
                  <c:v>44835</c:v>
                </c:pt>
                <c:pt idx="6">
                  <c:v>44866</c:v>
                </c:pt>
                <c:pt idx="7">
                  <c:v>44896</c:v>
                </c:pt>
                <c:pt idx="8">
                  <c:v>44927</c:v>
                </c:pt>
                <c:pt idx="9">
                  <c:v>44958</c:v>
                </c:pt>
                <c:pt idx="10">
                  <c:v>44986</c:v>
                </c:pt>
                <c:pt idx="11">
                  <c:v>45017</c:v>
                </c:pt>
                <c:pt idx="12">
                  <c:v>45047</c:v>
                </c:pt>
                <c:pt idx="13">
                  <c:v>45078</c:v>
                </c:pt>
                <c:pt idx="14">
                  <c:v>45108</c:v>
                </c:pt>
                <c:pt idx="15">
                  <c:v>45139</c:v>
                </c:pt>
                <c:pt idx="16">
                  <c:v>45170</c:v>
                </c:pt>
                <c:pt idx="17">
                  <c:v>45230</c:v>
                </c:pt>
                <c:pt idx="18">
                  <c:v>45260</c:v>
                </c:pt>
                <c:pt idx="19">
                  <c:v>45291</c:v>
                </c:pt>
                <c:pt idx="20">
                  <c:v>45322</c:v>
                </c:pt>
                <c:pt idx="21">
                  <c:v>45351</c:v>
                </c:pt>
                <c:pt idx="22">
                  <c:v>45382</c:v>
                </c:pt>
              </c:numCache>
            </c:numRef>
          </c:cat>
          <c:val>
            <c:numRef>
              <c:f>'Fed Funds Rate'!$D$7:$D$29</c:f>
              <c:numCache>
                <c:formatCode>0.00%</c:formatCode>
                <c:ptCount val="23"/>
                <c:pt idx="0">
                  <c:v>0.01</c:v>
                </c:pt>
                <c:pt idx="1">
                  <c:v>1.7500000000000002E-2</c:v>
                </c:pt>
                <c:pt idx="2">
                  <c:v>2.5000000000000001E-2</c:v>
                </c:pt>
                <c:pt idx="4">
                  <c:v>3.2500000000000001E-2</c:v>
                </c:pt>
                <c:pt idx="6">
                  <c:v>0.04</c:v>
                </c:pt>
                <c:pt idx="7">
                  <c:v>4.4999999999999998E-2</c:v>
                </c:pt>
                <c:pt idx="9">
                  <c:v>4.7500000000000001E-2</c:v>
                </c:pt>
                <c:pt idx="10">
                  <c:v>0.05</c:v>
                </c:pt>
                <c:pt idx="12">
                  <c:v>5.2499999999999998E-2</c:v>
                </c:pt>
                <c:pt idx="13">
                  <c:v>5.2499999999999998E-2</c:v>
                </c:pt>
                <c:pt idx="14">
                  <c:v>5.5E-2</c:v>
                </c:pt>
                <c:pt idx="16">
                  <c:v>5.5E-2</c:v>
                </c:pt>
                <c:pt idx="18">
                  <c:v>5.5E-2</c:v>
                </c:pt>
                <c:pt idx="19">
                  <c:v>5.5E-2</c:v>
                </c:pt>
                <c:pt idx="20">
                  <c:v>5.5E-2</c:v>
                </c:pt>
                <c:pt idx="22">
                  <c:v>5.5E-2</c:v>
                </c:pt>
              </c:numCache>
            </c:numRef>
          </c:val>
          <c:extLst>
            <c:ext xmlns:c16="http://schemas.microsoft.com/office/drawing/2014/chart" uri="{C3380CC4-5D6E-409C-BE32-E72D297353CC}">
              <c16:uniqueId val="{0000000B-3BEE-4203-BE60-01781B2A23BC}"/>
            </c:ext>
          </c:extLst>
        </c:ser>
        <c:dLbls>
          <c:showLegendKey val="0"/>
          <c:showVal val="0"/>
          <c:showCatName val="0"/>
          <c:showSerName val="0"/>
          <c:showPercent val="0"/>
          <c:showBubbleSize val="0"/>
        </c:dLbls>
        <c:gapWidth val="40"/>
        <c:axId val="10387904"/>
        <c:axId val="10380000"/>
      </c:barChart>
      <c:dateAx>
        <c:axId val="10387904"/>
        <c:scaling>
          <c:orientation val="minMax"/>
        </c:scaling>
        <c:delete val="0"/>
        <c:axPos val="b"/>
        <c:numFmt formatCode="mmm\-yy" sourceLinked="0"/>
        <c:majorTickMark val="none"/>
        <c:minorTickMark val="none"/>
        <c:tickLblPos val="nextTo"/>
        <c:spPr>
          <a:noFill/>
          <a:ln w="9525" cap="flat" cmpd="sng" algn="ctr">
            <a:solidFill>
              <a:srgbClr val="474747"/>
            </a:solidFill>
            <a:round/>
          </a:ln>
          <a:effectLst/>
        </c:spPr>
        <c:txPr>
          <a:bodyPr rot="-54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0380000"/>
        <c:crosses val="autoZero"/>
        <c:auto val="1"/>
        <c:lblOffset val="100"/>
        <c:baseTimeUnit val="months"/>
        <c:majorUnit val="1"/>
        <c:majorTimeUnit val="months"/>
      </c:dateAx>
      <c:valAx>
        <c:axId val="10380000"/>
        <c:scaling>
          <c:orientation val="minMax"/>
          <c:max val="6.0000000000000012E-2"/>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0387904"/>
        <c:crosses val="autoZero"/>
        <c:crossBetween val="between"/>
      </c:valAx>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956081912376871E-2"/>
          <c:y val="0.13900481189851269"/>
          <c:w val="0.96204391808762313"/>
          <c:h val="0.65566517287452319"/>
        </c:manualLayout>
      </c:layout>
      <c:barChart>
        <c:barDir val="col"/>
        <c:grouping val="clustered"/>
        <c:varyColors val="0"/>
        <c:ser>
          <c:idx val="0"/>
          <c:order val="0"/>
          <c:tx>
            <c:strRef>
              <c:f>Earnings!$G$6</c:f>
              <c:strCache>
                <c:ptCount val="1"/>
                <c:pt idx="0">
                  <c:v>EBITDA Q3 2022</c:v>
                </c:pt>
              </c:strCache>
            </c:strRef>
          </c:tx>
          <c:spPr>
            <a:solidFill>
              <a:srgbClr val="6E7A84"/>
            </a:solidFill>
            <a:ln>
              <a:noFill/>
            </a:ln>
            <a:effectLst/>
          </c:spPr>
          <c:invertIfNegative val="0"/>
          <c:dLbls>
            <c:numFmt formatCode="&quot;$&quot;#,##0.0" sourceLinked="0"/>
            <c:spPr>
              <a:noFill/>
              <a:ln>
                <a:noFill/>
              </a:ln>
              <a:effectLst/>
            </c:spPr>
            <c:txPr>
              <a:bodyPr wrap="square" lIns="38100" tIns="19050" rIns="38100" bIns="19050" anchor="ctr">
                <a:spAutoFit/>
              </a:bodyPr>
              <a:lstStyle/>
              <a:p>
                <a:pPr>
                  <a:defRPr sz="1200" b="1">
                    <a:solidFill>
                      <a:srgbClr val="474747"/>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Earnings!$C$7:$C$19</c:f>
              <c:strCache>
                <c:ptCount val="13"/>
                <c:pt idx="0">
                  <c:v>GCC, S.A.B. de C.V.</c:v>
                </c:pt>
                <c:pt idx="1">
                  <c:v>*Construction Partners, Inc.</c:v>
                </c:pt>
                <c:pt idx="2">
                  <c:v>Arcosa, Inc.</c:v>
                </c:pt>
                <c:pt idx="3">
                  <c:v>**Eagle Materials Inc.</c:v>
                </c:pt>
                <c:pt idx="4">
                  <c:v>Titan Cement International S.A.</c:v>
                </c:pt>
                <c:pt idx="5">
                  <c:v>Cementos Argos S.A.</c:v>
                </c:pt>
                <c:pt idx="6">
                  <c:v>Summit Materials, Inc.</c:v>
                </c:pt>
                <c:pt idx="7">
                  <c:v>Knife River Corporation</c:v>
                </c:pt>
                <c:pt idx="8">
                  <c:v>Granite Construction Incorporated</c:v>
                </c:pt>
                <c:pt idx="9">
                  <c:v>Martin Marietta Materials, Inc.</c:v>
                </c:pt>
                <c:pt idx="10">
                  <c:v>Vulcan Materials Company</c:v>
                </c:pt>
                <c:pt idx="11">
                  <c:v>CEMEX, S.A.B. de C.V.</c:v>
                </c:pt>
                <c:pt idx="12">
                  <c:v>Heidelberg Materials AG</c:v>
                </c:pt>
              </c:strCache>
            </c:strRef>
          </c:cat>
          <c:val>
            <c:numRef>
              <c:f>Earnings!$G$7:$G$19</c:f>
              <c:numCache>
                <c:formatCode>"$"#,##0.0_);\("$"#,##0.0\)</c:formatCode>
                <c:ptCount val="13"/>
                <c:pt idx="0">
                  <c:v>117.4</c:v>
                </c:pt>
                <c:pt idx="1">
                  <c:v>39.353000000000002</c:v>
                </c:pt>
                <c:pt idx="2">
                  <c:v>90.8</c:v>
                </c:pt>
                <c:pt idx="3">
                  <c:v>227.018</c:v>
                </c:pt>
                <c:pt idx="4">
                  <c:v>95.665855000000008</c:v>
                </c:pt>
                <c:pt idx="5">
                  <c:v>134.976</c:v>
                </c:pt>
                <c:pt idx="6">
                  <c:v>184.88800000000001</c:v>
                </c:pt>
                <c:pt idx="7">
                  <c:v>173.1</c:v>
                </c:pt>
                <c:pt idx="8">
                  <c:v>91.337000000000003</c:v>
                </c:pt>
                <c:pt idx="9">
                  <c:v>533.1</c:v>
                </c:pt>
                <c:pt idx="10">
                  <c:v>507</c:v>
                </c:pt>
                <c:pt idx="11">
                  <c:v>649</c:v>
                </c:pt>
                <c:pt idx="12">
                  <c:v>1201.3617369999999</c:v>
                </c:pt>
              </c:numCache>
            </c:numRef>
          </c:val>
          <c:extLst>
            <c:ext xmlns:c16="http://schemas.microsoft.com/office/drawing/2014/chart" uri="{C3380CC4-5D6E-409C-BE32-E72D297353CC}">
              <c16:uniqueId val="{00000000-0CB6-479E-BE24-FAFDCC01E6E8}"/>
            </c:ext>
          </c:extLst>
        </c:ser>
        <c:ser>
          <c:idx val="1"/>
          <c:order val="1"/>
          <c:tx>
            <c:strRef>
              <c:f>Earnings!$H$6</c:f>
              <c:strCache>
                <c:ptCount val="1"/>
                <c:pt idx="0">
                  <c:v>EBITDA Q3 2023</c:v>
                </c:pt>
              </c:strCache>
            </c:strRef>
          </c:tx>
          <c:spPr>
            <a:solidFill>
              <a:srgbClr val="5E976D"/>
            </a:solidFill>
            <a:ln>
              <a:solidFill>
                <a:srgbClr val="5E976D"/>
              </a:solidFill>
            </a:ln>
            <a:effectLst/>
          </c:spPr>
          <c:invertIfNegative val="0"/>
          <c:dLbls>
            <c:numFmt formatCode="&quot;$&quot;#,##0.0" sourceLinked="0"/>
            <c:spPr>
              <a:noFill/>
              <a:ln>
                <a:noFill/>
              </a:ln>
              <a:effectLst/>
            </c:spPr>
            <c:txPr>
              <a:bodyPr wrap="square" lIns="38100" tIns="19050" rIns="38100" bIns="19050" anchor="ctr">
                <a:spAutoFit/>
              </a:bodyPr>
              <a:lstStyle/>
              <a:p>
                <a:pPr>
                  <a:defRPr sz="1200" b="1">
                    <a:solidFill>
                      <a:srgbClr val="474747"/>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Earnings!$C$7:$C$19</c:f>
              <c:strCache>
                <c:ptCount val="13"/>
                <c:pt idx="0">
                  <c:v>GCC, S.A.B. de C.V.</c:v>
                </c:pt>
                <c:pt idx="1">
                  <c:v>*Construction Partners, Inc.</c:v>
                </c:pt>
                <c:pt idx="2">
                  <c:v>Arcosa, Inc.</c:v>
                </c:pt>
                <c:pt idx="3">
                  <c:v>**Eagle Materials Inc.</c:v>
                </c:pt>
                <c:pt idx="4">
                  <c:v>Titan Cement International S.A.</c:v>
                </c:pt>
                <c:pt idx="5">
                  <c:v>Cementos Argos S.A.</c:v>
                </c:pt>
                <c:pt idx="6">
                  <c:v>Summit Materials, Inc.</c:v>
                </c:pt>
                <c:pt idx="7">
                  <c:v>Knife River Corporation</c:v>
                </c:pt>
                <c:pt idx="8">
                  <c:v>Granite Construction Incorporated</c:v>
                </c:pt>
                <c:pt idx="9">
                  <c:v>Martin Marietta Materials, Inc.</c:v>
                </c:pt>
                <c:pt idx="10">
                  <c:v>Vulcan Materials Company</c:v>
                </c:pt>
                <c:pt idx="11">
                  <c:v>CEMEX, S.A.B. de C.V.</c:v>
                </c:pt>
                <c:pt idx="12">
                  <c:v>Heidelberg Materials AG</c:v>
                </c:pt>
              </c:strCache>
            </c:strRef>
          </c:cat>
          <c:val>
            <c:numRef>
              <c:f>Earnings!$H$7:$H$19</c:f>
              <c:numCache>
                <c:formatCode>"$"#,##0.0_);\("$"#,##0.0\)</c:formatCode>
                <c:ptCount val="13"/>
                <c:pt idx="0">
                  <c:v>158.5</c:v>
                </c:pt>
                <c:pt idx="1">
                  <c:v>69.266000000000005</c:v>
                </c:pt>
                <c:pt idx="2">
                  <c:v>89.4</c:v>
                </c:pt>
                <c:pt idx="3">
                  <c:v>247.239</c:v>
                </c:pt>
                <c:pt idx="4">
                  <c:v>169.21385600000002</c:v>
                </c:pt>
                <c:pt idx="5">
                  <c:v>183.274</c:v>
                </c:pt>
                <c:pt idx="6">
                  <c:v>208.51900000000001</c:v>
                </c:pt>
                <c:pt idx="7">
                  <c:v>247.5</c:v>
                </c:pt>
                <c:pt idx="8">
                  <c:v>124.38500000000001</c:v>
                </c:pt>
                <c:pt idx="9">
                  <c:v>705.2</c:v>
                </c:pt>
                <c:pt idx="10">
                  <c:v>602</c:v>
                </c:pt>
                <c:pt idx="11">
                  <c:v>910</c:v>
                </c:pt>
                <c:pt idx="12">
                  <c:v>1515.8514560000001</c:v>
                </c:pt>
              </c:numCache>
            </c:numRef>
          </c:val>
          <c:extLst>
            <c:ext xmlns:c16="http://schemas.microsoft.com/office/drawing/2014/chart" uri="{C3380CC4-5D6E-409C-BE32-E72D297353CC}">
              <c16:uniqueId val="{00000001-0CB6-479E-BE24-FAFDCC01E6E8}"/>
            </c:ext>
          </c:extLst>
        </c:ser>
        <c:dLbls>
          <c:showLegendKey val="0"/>
          <c:showVal val="0"/>
          <c:showCatName val="0"/>
          <c:showSerName val="0"/>
          <c:showPercent val="0"/>
          <c:showBubbleSize val="0"/>
        </c:dLbls>
        <c:gapWidth val="15"/>
        <c:overlap val="-10"/>
        <c:axId val="1881437871"/>
        <c:axId val="1881440367"/>
      </c:barChart>
      <c:catAx>
        <c:axId val="1881437871"/>
        <c:scaling>
          <c:orientation val="minMax"/>
        </c:scaling>
        <c:delete val="0"/>
        <c:axPos val="b"/>
        <c:numFmt formatCode="General" sourceLinked="1"/>
        <c:majorTickMark val="none"/>
        <c:minorTickMark val="none"/>
        <c:tickLblPos val="none"/>
        <c:spPr>
          <a:noFill/>
          <a:ln w="9525" cap="flat" cmpd="sng" algn="ctr">
            <a:solidFill>
              <a:srgbClr val="474747"/>
            </a:solidFill>
            <a:round/>
          </a:ln>
          <a:effectLst/>
        </c:spPr>
        <c:txPr>
          <a:bodyPr rot="-60000000" vert="horz"/>
          <a:lstStyle/>
          <a:p>
            <a:pPr>
              <a:defRPr/>
            </a:pPr>
            <a:endParaRPr lang="en-US"/>
          </a:p>
        </c:txPr>
        <c:crossAx val="1881440367"/>
        <c:crosses val="autoZero"/>
        <c:auto val="1"/>
        <c:lblAlgn val="ctr"/>
        <c:lblOffset val="100"/>
        <c:noMultiLvlLbl val="0"/>
      </c:catAx>
      <c:valAx>
        <c:axId val="1881440367"/>
        <c:scaling>
          <c:orientation val="minMax"/>
          <c:max val="1600"/>
          <c:min val="0"/>
        </c:scaling>
        <c:delete val="0"/>
        <c:axPos val="l"/>
        <c:numFmt formatCode="&quot;$&quot;#,##0.0_);\(&quot;$&quot;#,##0.0\)" sourceLinked="0"/>
        <c:majorTickMark val="none"/>
        <c:minorTickMark val="none"/>
        <c:tickLblPos val="nextTo"/>
        <c:spPr>
          <a:noFill/>
          <a:ln>
            <a:noFill/>
          </a:ln>
          <a:effectLst/>
        </c:spPr>
        <c:txPr>
          <a:bodyPr rot="-60000000" vert="horz"/>
          <a:lstStyle/>
          <a:p>
            <a:pPr>
              <a:defRPr sz="1200">
                <a:solidFill>
                  <a:srgbClr val="474747"/>
                </a:solidFill>
              </a:defRPr>
            </a:pPr>
            <a:endParaRPr lang="en-US"/>
          </a:p>
        </c:txPr>
        <c:crossAx val="1881437871"/>
        <c:crosses val="autoZero"/>
        <c:crossBetween val="between"/>
        <c:majorUnit val="300"/>
        <c:dispUnits>
          <c:builtInUnit val="thousands"/>
          <c:dispUnitsLbl/>
        </c:dispUnits>
      </c:valAx>
    </c:plotArea>
    <c:plotVisOnly val="1"/>
    <c:dispBlanksAs val="gap"/>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5E976D"/>
            </a:solidFill>
            <a:ln>
              <a:noFill/>
            </a:ln>
            <a:effectLst/>
          </c:spPr>
          <c:invertIfNegative val="0"/>
          <c:dPt>
            <c:idx val="16"/>
            <c:invertIfNegative val="0"/>
            <c:bubble3D val="0"/>
            <c:spPr>
              <a:solidFill>
                <a:srgbClr val="A0C4AA"/>
              </a:solidFill>
              <a:ln>
                <a:noFill/>
              </a:ln>
              <a:effectLst/>
            </c:spPr>
            <c:extLst>
              <c:ext xmlns:c16="http://schemas.microsoft.com/office/drawing/2014/chart" uri="{C3380CC4-5D6E-409C-BE32-E72D297353CC}">
                <c16:uniqueId val="{00000001-F072-40C6-92C2-A2ABE1540D7C}"/>
              </c:ext>
            </c:extLst>
          </c:dPt>
          <c:dPt>
            <c:idx val="17"/>
            <c:invertIfNegative val="0"/>
            <c:bubble3D val="0"/>
            <c:spPr>
              <a:solidFill>
                <a:srgbClr val="A0C4AA"/>
              </a:solidFill>
              <a:ln>
                <a:noFill/>
              </a:ln>
              <a:effectLst/>
            </c:spPr>
            <c:extLst>
              <c:ext xmlns:c16="http://schemas.microsoft.com/office/drawing/2014/chart" uri="{C3380CC4-5D6E-409C-BE32-E72D297353CC}">
                <c16:uniqueId val="{00000003-F072-40C6-92C2-A2ABE1540D7C}"/>
              </c:ext>
            </c:extLst>
          </c:dPt>
          <c:dPt>
            <c:idx val="18"/>
            <c:invertIfNegative val="0"/>
            <c:bubble3D val="0"/>
            <c:spPr>
              <a:solidFill>
                <a:srgbClr val="A0C4AA"/>
              </a:solidFill>
              <a:ln>
                <a:noFill/>
              </a:ln>
              <a:effectLst/>
            </c:spPr>
            <c:extLst>
              <c:ext xmlns:c16="http://schemas.microsoft.com/office/drawing/2014/chart" uri="{C3380CC4-5D6E-409C-BE32-E72D297353CC}">
                <c16:uniqueId val="{00000005-F072-40C6-92C2-A2ABE1540D7C}"/>
              </c:ext>
            </c:extLst>
          </c:dPt>
          <c:dPt>
            <c:idx val="19"/>
            <c:invertIfNegative val="0"/>
            <c:bubble3D val="0"/>
            <c:spPr>
              <a:solidFill>
                <a:srgbClr val="A0C4AA"/>
              </a:solidFill>
              <a:ln>
                <a:noFill/>
              </a:ln>
              <a:effectLst/>
            </c:spPr>
            <c:extLst>
              <c:ext xmlns:c16="http://schemas.microsoft.com/office/drawing/2014/chart" uri="{C3380CC4-5D6E-409C-BE32-E72D297353CC}">
                <c16:uniqueId val="{00000007-F072-40C6-92C2-A2ABE1540D7C}"/>
              </c:ext>
            </c:extLst>
          </c:dPt>
          <c:cat>
            <c:strRef>
              <c:f>'CPI &amp; Core PCE'!$C$7:$C$26</c:f>
              <c:strCache>
                <c:ptCount val="20"/>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pt idx="14">
                  <c:v>Q3 2023</c:v>
                </c:pt>
                <c:pt idx="15">
                  <c:v>Q4 2023</c:v>
                </c:pt>
                <c:pt idx="16">
                  <c:v>Q1 2024F</c:v>
                </c:pt>
                <c:pt idx="17">
                  <c:v>Q2 2024F</c:v>
                </c:pt>
                <c:pt idx="18">
                  <c:v>Q3 2024F</c:v>
                </c:pt>
                <c:pt idx="19">
                  <c:v>Q4 2024F</c:v>
                </c:pt>
              </c:strCache>
            </c:strRef>
          </c:cat>
          <c:val>
            <c:numRef>
              <c:f>'CPI &amp; Core PCE'!$D$7:$D$26</c:f>
              <c:numCache>
                <c:formatCode>0.0%</c:formatCode>
                <c:ptCount val="20"/>
                <c:pt idx="0">
                  <c:v>1.7164800000000001E-2</c:v>
                </c:pt>
                <c:pt idx="1">
                  <c:v>-7.5900999999999998E-3</c:v>
                </c:pt>
                <c:pt idx="2">
                  <c:v>3.1064999999999999E-2</c:v>
                </c:pt>
                <c:pt idx="3">
                  <c:v>1.7725000000000001E-2</c:v>
                </c:pt>
                <c:pt idx="4">
                  <c:v>3.5681600000000001E-2</c:v>
                </c:pt>
                <c:pt idx="5">
                  <c:v>6.0177899999999999E-2</c:v>
                </c:pt>
                <c:pt idx="6">
                  <c:v>4.8270500000000001E-2</c:v>
                </c:pt>
                <c:pt idx="7">
                  <c:v>5.1903400000000002E-2</c:v>
                </c:pt>
                <c:pt idx="8">
                  <c:v>5.9620600000000003E-2</c:v>
                </c:pt>
                <c:pt idx="9">
                  <c:v>4.72068E-2</c:v>
                </c:pt>
                <c:pt idx="10">
                  <c:v>4.9874799999999997E-2</c:v>
                </c:pt>
                <c:pt idx="11">
                  <c:v>4.7065099999999999E-2</c:v>
                </c:pt>
                <c:pt idx="12">
                  <c:v>4.9565700000000004E-2</c:v>
                </c:pt>
                <c:pt idx="13">
                  <c:v>3.6598099999999995E-2</c:v>
                </c:pt>
                <c:pt idx="14">
                  <c:v>2.0422799999999998E-2</c:v>
                </c:pt>
                <c:pt idx="15">
                  <c:v>1.9877499999999999E-2</c:v>
                </c:pt>
                <c:pt idx="16">
                  <c:v>2.1999999999999999E-2</c:v>
                </c:pt>
                <c:pt idx="17">
                  <c:v>2.1999999999999999E-2</c:v>
                </c:pt>
                <c:pt idx="18">
                  <c:v>2.1999999999999999E-2</c:v>
                </c:pt>
                <c:pt idx="19">
                  <c:v>2.1999999999999999E-2</c:v>
                </c:pt>
              </c:numCache>
            </c:numRef>
          </c:val>
          <c:extLst>
            <c:ext xmlns:c16="http://schemas.microsoft.com/office/drawing/2014/chart" uri="{C3380CC4-5D6E-409C-BE32-E72D297353CC}">
              <c16:uniqueId val="{00000008-F072-40C6-92C2-A2ABE1540D7C}"/>
            </c:ext>
          </c:extLst>
        </c:ser>
        <c:dLbls>
          <c:showLegendKey val="0"/>
          <c:showVal val="0"/>
          <c:showCatName val="0"/>
          <c:showSerName val="0"/>
          <c:showPercent val="0"/>
          <c:showBubbleSize val="0"/>
        </c:dLbls>
        <c:gapWidth val="40"/>
        <c:axId val="132457312"/>
        <c:axId val="487156240"/>
      </c:barChart>
      <c:catAx>
        <c:axId val="132457312"/>
        <c:scaling>
          <c:orientation val="minMax"/>
        </c:scaling>
        <c:delete val="0"/>
        <c:axPos val="b"/>
        <c:numFmt formatCode="General" sourceLinked="1"/>
        <c:majorTickMark val="out"/>
        <c:minorTickMark val="none"/>
        <c:tickLblPos val="low"/>
        <c:spPr>
          <a:noFill/>
          <a:ln w="9525" cap="flat" cmpd="sng" algn="ctr">
            <a:solidFill>
              <a:srgbClr val="474747"/>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487156240"/>
        <c:crosses val="autoZero"/>
        <c:auto val="1"/>
        <c:lblAlgn val="ctr"/>
        <c:lblOffset val="100"/>
        <c:noMultiLvlLbl val="0"/>
      </c:catAx>
      <c:valAx>
        <c:axId val="487156240"/>
        <c:scaling>
          <c:orientation val="minMax"/>
          <c:max val="6.0000000000000012E-2"/>
          <c:min val="-1.0000000000000002E-2"/>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32457312"/>
        <c:crosses val="autoZero"/>
        <c:crossBetween val="between"/>
      </c:valAx>
      <c:spPr>
        <a:noFill/>
        <a:ln w="25400">
          <a:noFill/>
        </a:ln>
        <a:effectLst/>
      </c:spPr>
    </c:plotArea>
    <c:plotVisOnly val="1"/>
    <c:dispBlanksAs val="gap"/>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982914623874586E-2"/>
          <c:y val="0.10669406835696693"/>
          <c:w val="0.92539184342096448"/>
          <c:h val="0.80630471379205038"/>
        </c:manualLayout>
      </c:layout>
      <c:barChart>
        <c:barDir val="col"/>
        <c:grouping val="clustered"/>
        <c:varyColors val="0"/>
        <c:ser>
          <c:idx val="3"/>
          <c:order val="3"/>
          <c:tx>
            <c:strRef>
              <c:f>'CPI &amp; PPI'!$G$9</c:f>
              <c:strCache>
                <c:ptCount val="1"/>
              </c:strCache>
            </c:strRef>
          </c:tx>
          <c:spPr>
            <a:solidFill>
              <a:schemeClr val="bg1">
                <a:lumMod val="95000"/>
              </a:schemeClr>
            </a:solidFill>
            <a:ln>
              <a:solidFill>
                <a:schemeClr val="bg1">
                  <a:lumMod val="95000"/>
                </a:schemeClr>
              </a:solidFill>
            </a:ln>
            <a:effectLst/>
          </c:spPr>
          <c:invertIfNegative val="0"/>
          <c:val>
            <c:numRef>
              <c:f>'CPI &amp; PPI'!$G$10:$G$37</c:f>
              <c:numCache>
                <c:formatCode>General</c:formatCode>
                <c:ptCount val="28"/>
              </c:numCache>
            </c:numRef>
          </c:val>
          <c:extLst>
            <c:ext xmlns:c16="http://schemas.microsoft.com/office/drawing/2014/chart" uri="{C3380CC4-5D6E-409C-BE32-E72D297353CC}">
              <c16:uniqueId val="{00000000-C260-47FC-8AFC-402A46F39703}"/>
            </c:ext>
          </c:extLst>
        </c:ser>
        <c:dLbls>
          <c:showLegendKey val="0"/>
          <c:showVal val="0"/>
          <c:showCatName val="0"/>
          <c:showSerName val="0"/>
          <c:showPercent val="0"/>
          <c:showBubbleSize val="0"/>
        </c:dLbls>
        <c:gapWidth val="0"/>
        <c:axId val="1000249776"/>
        <c:axId val="1000248944"/>
      </c:barChart>
      <c:lineChart>
        <c:grouping val="standard"/>
        <c:varyColors val="0"/>
        <c:ser>
          <c:idx val="0"/>
          <c:order val="0"/>
          <c:spPr>
            <a:ln w="28575" cap="rnd">
              <a:solidFill>
                <a:srgbClr val="5E976D"/>
              </a:solidFill>
              <a:prstDash val="solid"/>
              <a:round/>
            </a:ln>
            <a:effectLst/>
          </c:spPr>
          <c:marker>
            <c:symbol val="none"/>
          </c:marker>
          <c:cat>
            <c:numRef>
              <c:f>'CPI &amp; PPI'!$C$7:$C$42</c:f>
              <c:numCache>
                <c:formatCode>mmm\-yy</c:formatCode>
                <c:ptCount val="36"/>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45169</c:v>
                </c:pt>
                <c:pt idx="32">
                  <c:v>45199</c:v>
                </c:pt>
                <c:pt idx="33">
                  <c:v>45230</c:v>
                </c:pt>
                <c:pt idx="34">
                  <c:v>45260</c:v>
                </c:pt>
                <c:pt idx="35">
                  <c:v>45291</c:v>
                </c:pt>
              </c:numCache>
            </c:numRef>
          </c:cat>
          <c:val>
            <c:numRef>
              <c:f>'CPI &amp; PPI'!$D$7:$D$42</c:f>
              <c:numCache>
                <c:formatCode>0.0%</c:formatCode>
                <c:ptCount val="36"/>
                <c:pt idx="0">
                  <c:v>1.3951E-2</c:v>
                </c:pt>
                <c:pt idx="1">
                  <c:v>1.6729299999999999E-2</c:v>
                </c:pt>
                <c:pt idx="2">
                  <c:v>2.6186299999999999E-2</c:v>
                </c:pt>
                <c:pt idx="3">
                  <c:v>4.1487400000000001E-2</c:v>
                </c:pt>
                <c:pt idx="4">
                  <c:v>4.9263599999999998E-2</c:v>
                </c:pt>
                <c:pt idx="5">
                  <c:v>5.3150899999999994E-2</c:v>
                </c:pt>
                <c:pt idx="6">
                  <c:v>5.2575799999999999E-2</c:v>
                </c:pt>
                <c:pt idx="7">
                  <c:v>5.1753099999999996E-2</c:v>
                </c:pt>
                <c:pt idx="8">
                  <c:v>5.3610100000000001E-2</c:v>
                </c:pt>
                <c:pt idx="9">
                  <c:v>6.21904E-2</c:v>
                </c:pt>
                <c:pt idx="10">
                  <c:v>6.86253E-2</c:v>
                </c:pt>
                <c:pt idx="11">
                  <c:v>7.1765800000000005E-2</c:v>
                </c:pt>
                <c:pt idx="12">
                  <c:v>7.5697700000000007E-2</c:v>
                </c:pt>
                <c:pt idx="13">
                  <c:v>7.9489199999999996E-2</c:v>
                </c:pt>
                <c:pt idx="14">
                  <c:v>8.5474300000000003E-2</c:v>
                </c:pt>
                <c:pt idx="15">
                  <c:v>8.2518600000000011E-2</c:v>
                </c:pt>
                <c:pt idx="16">
                  <c:v>8.5329999999999989E-2</c:v>
                </c:pt>
                <c:pt idx="17">
                  <c:v>8.9897399999999988E-2</c:v>
                </c:pt>
                <c:pt idx="18">
                  <c:v>8.4498200000000009E-2</c:v>
                </c:pt>
                <c:pt idx="19">
                  <c:v>8.21881E-2</c:v>
                </c:pt>
                <c:pt idx="20">
                  <c:v>8.1982700000000006E-2</c:v>
                </c:pt>
                <c:pt idx="21">
                  <c:v>7.7519400000000002E-2</c:v>
                </c:pt>
                <c:pt idx="22">
                  <c:v>7.11947E-2</c:v>
                </c:pt>
                <c:pt idx="23">
                  <c:v>6.4115000000000005E-2</c:v>
                </c:pt>
                <c:pt idx="24">
                  <c:v>6.3621200000000003E-2</c:v>
                </c:pt>
                <c:pt idx="25">
                  <c:v>5.9655199999999999E-2</c:v>
                </c:pt>
                <c:pt idx="26">
                  <c:v>4.9350899999999996E-2</c:v>
                </c:pt>
                <c:pt idx="27">
                  <c:v>4.9410599999999999E-2</c:v>
                </c:pt>
                <c:pt idx="28">
                  <c:v>4.1206899999999998E-2</c:v>
                </c:pt>
                <c:pt idx="29">
                  <c:v>3.05326E-2</c:v>
                </c:pt>
                <c:pt idx="30">
                  <c:v>3.2717799999999998E-2</c:v>
                </c:pt>
                <c:pt idx="31">
                  <c:v>3.7187199999999997E-2</c:v>
                </c:pt>
                <c:pt idx="32">
                  <c:v>3.6940599999999997E-2</c:v>
                </c:pt>
                <c:pt idx="33">
                  <c:v>3.2457899999999998E-2</c:v>
                </c:pt>
                <c:pt idx="34">
                  <c:v>3.13948E-2</c:v>
                </c:pt>
                <c:pt idx="35">
                  <c:v>3.32316E-2</c:v>
                </c:pt>
              </c:numCache>
            </c:numRef>
          </c:val>
          <c:smooth val="0"/>
          <c:extLst>
            <c:ext xmlns:c16="http://schemas.microsoft.com/office/drawing/2014/chart" uri="{C3380CC4-5D6E-409C-BE32-E72D297353CC}">
              <c16:uniqueId val="{00000001-C260-47FC-8AFC-402A46F39703}"/>
            </c:ext>
          </c:extLst>
        </c:ser>
        <c:ser>
          <c:idx val="1"/>
          <c:order val="1"/>
          <c:spPr>
            <a:ln w="28575" cap="rnd">
              <a:solidFill>
                <a:srgbClr val="81A3C2"/>
              </a:solidFill>
              <a:round/>
            </a:ln>
            <a:effectLst/>
          </c:spPr>
          <c:marker>
            <c:symbol val="none"/>
          </c:marker>
          <c:cat>
            <c:numRef>
              <c:f>'CPI &amp; PPI'!$C$7:$C$42</c:f>
              <c:numCache>
                <c:formatCode>mmm\-yy</c:formatCode>
                <c:ptCount val="36"/>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45169</c:v>
                </c:pt>
                <c:pt idx="32">
                  <c:v>45199</c:v>
                </c:pt>
                <c:pt idx="33">
                  <c:v>45230</c:v>
                </c:pt>
                <c:pt idx="34">
                  <c:v>45260</c:v>
                </c:pt>
                <c:pt idx="35">
                  <c:v>45291</c:v>
                </c:pt>
              </c:numCache>
            </c:numRef>
          </c:cat>
          <c:val>
            <c:numRef>
              <c:f>'CPI &amp; PPI'!$E$7:$E$42</c:f>
              <c:numCache>
                <c:formatCode>0.0%</c:formatCode>
                <c:ptCount val="36"/>
                <c:pt idx="0">
                  <c:v>8.4877000000000008E-3</c:v>
                </c:pt>
                <c:pt idx="1">
                  <c:v>9.2520999999999992E-3</c:v>
                </c:pt>
                <c:pt idx="2">
                  <c:v>1.3888899999999999E-2</c:v>
                </c:pt>
                <c:pt idx="3">
                  <c:v>2.1488900000000002E-2</c:v>
                </c:pt>
                <c:pt idx="4">
                  <c:v>2.84178E-2</c:v>
                </c:pt>
                <c:pt idx="5">
                  <c:v>3.1514199999999999E-2</c:v>
                </c:pt>
                <c:pt idx="6">
                  <c:v>4.3784400000000001E-2</c:v>
                </c:pt>
                <c:pt idx="7">
                  <c:v>4.9908000000000001E-2</c:v>
                </c:pt>
                <c:pt idx="8">
                  <c:v>5.3297499999999998E-2</c:v>
                </c:pt>
                <c:pt idx="9">
                  <c:v>0.11759600000000001</c:v>
                </c:pt>
                <c:pt idx="10">
                  <c:v>0.11976229999999999</c:v>
                </c:pt>
                <c:pt idx="11">
                  <c:v>0.1217101</c:v>
                </c:pt>
                <c:pt idx="12">
                  <c:v>0.15683239999999998</c:v>
                </c:pt>
                <c:pt idx="13">
                  <c:v>0.1617265</c:v>
                </c:pt>
                <c:pt idx="14">
                  <c:v>0.1644825</c:v>
                </c:pt>
                <c:pt idx="15">
                  <c:v>0.19123970000000001</c:v>
                </c:pt>
                <c:pt idx="16">
                  <c:v>0.18893950000000001</c:v>
                </c:pt>
                <c:pt idx="17">
                  <c:v>0.19283899999999998</c:v>
                </c:pt>
                <c:pt idx="18">
                  <c:v>0.23093599999999997</c:v>
                </c:pt>
                <c:pt idx="19">
                  <c:v>0.22841629999999999</c:v>
                </c:pt>
                <c:pt idx="20">
                  <c:v>0.2282563</c:v>
                </c:pt>
                <c:pt idx="21">
                  <c:v>0.18971759999999999</c:v>
                </c:pt>
                <c:pt idx="22">
                  <c:v>0.18634129999999999</c:v>
                </c:pt>
                <c:pt idx="23">
                  <c:v>0.1847393</c:v>
                </c:pt>
                <c:pt idx="24">
                  <c:v>0.16752210000000001</c:v>
                </c:pt>
                <c:pt idx="25">
                  <c:v>0.16116260000000002</c:v>
                </c:pt>
                <c:pt idx="26">
                  <c:v>0.15528749999999999</c:v>
                </c:pt>
                <c:pt idx="27">
                  <c:v>0.1129584</c:v>
                </c:pt>
                <c:pt idx="28">
                  <c:v>0.1098499</c:v>
                </c:pt>
                <c:pt idx="29">
                  <c:v>0.1040174</c:v>
                </c:pt>
                <c:pt idx="30">
                  <c:v>3.90287E-2</c:v>
                </c:pt>
                <c:pt idx="31">
                  <c:v>3.8369899999999998E-2</c:v>
                </c:pt>
                <c:pt idx="32">
                  <c:v>3.6526200000000002E-2</c:v>
                </c:pt>
                <c:pt idx="33">
                  <c:v>6.7815000000000002E-3</c:v>
                </c:pt>
                <c:pt idx="34">
                  <c:v>4.6933000000000001E-3</c:v>
                </c:pt>
                <c:pt idx="35">
                  <c:v>5.0666000000000001E-3</c:v>
                </c:pt>
              </c:numCache>
            </c:numRef>
          </c:val>
          <c:smooth val="0"/>
          <c:extLst>
            <c:ext xmlns:c16="http://schemas.microsoft.com/office/drawing/2014/chart" uri="{C3380CC4-5D6E-409C-BE32-E72D297353CC}">
              <c16:uniqueId val="{00000002-C260-47FC-8AFC-402A46F39703}"/>
            </c:ext>
          </c:extLst>
        </c:ser>
        <c:ser>
          <c:idx val="2"/>
          <c:order val="2"/>
          <c:spPr>
            <a:ln w="28575" cap="rnd">
              <a:solidFill>
                <a:srgbClr val="F59F1C"/>
              </a:solidFill>
              <a:round/>
            </a:ln>
            <a:effectLst/>
          </c:spPr>
          <c:marker>
            <c:symbol val="none"/>
          </c:marker>
          <c:cat>
            <c:numRef>
              <c:f>'CPI &amp; PPI'!$C$7:$C$42</c:f>
              <c:numCache>
                <c:formatCode>mmm\-yy</c:formatCode>
                <c:ptCount val="36"/>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45169</c:v>
                </c:pt>
                <c:pt idx="32">
                  <c:v>45199</c:v>
                </c:pt>
                <c:pt idx="33">
                  <c:v>45230</c:v>
                </c:pt>
                <c:pt idx="34">
                  <c:v>45260</c:v>
                </c:pt>
                <c:pt idx="35">
                  <c:v>45291</c:v>
                </c:pt>
              </c:numCache>
            </c:numRef>
          </c:cat>
          <c:val>
            <c:numRef>
              <c:f>'CPI &amp; PPI'!$F$7:$F$42</c:f>
              <c:numCache>
                <c:formatCode>0.0%</c:formatCode>
                <c:ptCount val="36"/>
                <c:pt idx="0">
                  <c:v>1.6764500000000002E-2</c:v>
                </c:pt>
                <c:pt idx="1">
                  <c:v>2.86678E-2</c:v>
                </c:pt>
                <c:pt idx="2">
                  <c:v>4.0677999999999999E-2</c:v>
                </c:pt>
                <c:pt idx="3">
                  <c:v>6.4322500000000005E-2</c:v>
                </c:pt>
                <c:pt idx="4">
                  <c:v>6.8259399999999998E-2</c:v>
                </c:pt>
                <c:pt idx="5">
                  <c:v>7.40426E-2</c:v>
                </c:pt>
                <c:pt idx="6">
                  <c:v>7.8282600000000008E-2</c:v>
                </c:pt>
                <c:pt idx="7">
                  <c:v>8.6233100000000007E-2</c:v>
                </c:pt>
                <c:pt idx="8">
                  <c:v>8.854250000000001E-2</c:v>
                </c:pt>
                <c:pt idx="9">
                  <c:v>8.9003399999999996E-2</c:v>
                </c:pt>
                <c:pt idx="10">
                  <c:v>0.10001670000000001</c:v>
                </c:pt>
                <c:pt idx="11">
                  <c:v>0.10203329999999999</c:v>
                </c:pt>
                <c:pt idx="12">
                  <c:v>0.10179719999999999</c:v>
                </c:pt>
                <c:pt idx="13">
                  <c:v>0.1055984</c:v>
                </c:pt>
                <c:pt idx="14">
                  <c:v>0.1159202</c:v>
                </c:pt>
                <c:pt idx="15">
                  <c:v>0.1108219</c:v>
                </c:pt>
                <c:pt idx="16">
                  <c:v>0.109385</c:v>
                </c:pt>
                <c:pt idx="17">
                  <c:v>0.1105864</c:v>
                </c:pt>
                <c:pt idx="18">
                  <c:v>9.6568900000000013E-2</c:v>
                </c:pt>
                <c:pt idx="19">
                  <c:v>8.6921700000000005E-2</c:v>
                </c:pt>
                <c:pt idx="20">
                  <c:v>8.4985700000000011E-2</c:v>
                </c:pt>
                <c:pt idx="21">
                  <c:v>8.16215E-2</c:v>
                </c:pt>
                <c:pt idx="22">
                  <c:v>7.396620000000001E-2</c:v>
                </c:pt>
                <c:pt idx="23">
                  <c:v>6.4101199999999997E-2</c:v>
                </c:pt>
                <c:pt idx="24">
                  <c:v>5.7449399999999998E-2</c:v>
                </c:pt>
                <c:pt idx="25">
                  <c:v>4.7500400000000005E-2</c:v>
                </c:pt>
                <c:pt idx="26">
                  <c:v>2.7080700000000003E-2</c:v>
                </c:pt>
                <c:pt idx="27">
                  <c:v>2.2995499999999999E-2</c:v>
                </c:pt>
                <c:pt idx="28">
                  <c:v>1.1994700000000001E-2</c:v>
                </c:pt>
                <c:pt idx="29">
                  <c:v>3.6531000000000003E-3</c:v>
                </c:pt>
                <c:pt idx="30">
                  <c:v>1.1777200000000002E-2</c:v>
                </c:pt>
                <c:pt idx="31">
                  <c:v>1.8871300000000001E-2</c:v>
                </c:pt>
                <c:pt idx="32">
                  <c:v>2.00655E-2</c:v>
                </c:pt>
                <c:pt idx="33">
                  <c:v>1.2286699999999999E-2</c:v>
                </c:pt>
                <c:pt idx="34">
                  <c:v>7.5650999999999999E-3</c:v>
                </c:pt>
                <c:pt idx="35">
                  <c:v>9.4798E-3</c:v>
                </c:pt>
              </c:numCache>
            </c:numRef>
          </c:val>
          <c:smooth val="0"/>
          <c:extLst>
            <c:ext xmlns:c16="http://schemas.microsoft.com/office/drawing/2014/chart" uri="{C3380CC4-5D6E-409C-BE32-E72D297353CC}">
              <c16:uniqueId val="{00000003-C260-47FC-8AFC-402A46F39703}"/>
            </c:ext>
          </c:extLst>
        </c:ser>
        <c:dLbls>
          <c:showLegendKey val="0"/>
          <c:showVal val="0"/>
          <c:showCatName val="0"/>
          <c:showSerName val="0"/>
          <c:showPercent val="0"/>
          <c:showBubbleSize val="0"/>
        </c:dLbls>
        <c:marker val="1"/>
        <c:smooth val="0"/>
        <c:axId val="994808112"/>
        <c:axId val="994814352"/>
      </c:lineChart>
      <c:dateAx>
        <c:axId val="994808112"/>
        <c:scaling>
          <c:orientation val="minMax"/>
          <c:max val="45322"/>
        </c:scaling>
        <c:delete val="0"/>
        <c:axPos val="b"/>
        <c:numFmt formatCode="mmm\-yy" sourceLinked="0"/>
        <c:majorTickMark val="out"/>
        <c:minorTickMark val="none"/>
        <c:tickLblPos val="low"/>
        <c:spPr>
          <a:noFill/>
          <a:ln w="9525" cap="flat" cmpd="sng" algn="ctr">
            <a:solidFill>
              <a:srgbClr val="474747"/>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994814352"/>
        <c:crosses val="autoZero"/>
        <c:auto val="1"/>
        <c:lblOffset val="100"/>
        <c:baseTimeUnit val="months"/>
        <c:majorUnit val="6"/>
        <c:majorTimeUnit val="months"/>
      </c:dateAx>
      <c:valAx>
        <c:axId val="994814352"/>
        <c:scaling>
          <c:orientation val="minMax"/>
          <c:max val="0.24000000000000002"/>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994808112"/>
        <c:crosses val="autoZero"/>
        <c:crossBetween val="midCat"/>
        <c:majorUnit val="4.0000000000000008E-2"/>
      </c:valAx>
      <c:valAx>
        <c:axId val="1000248944"/>
        <c:scaling>
          <c:orientation val="minMax"/>
          <c:max val="1"/>
        </c:scaling>
        <c:delete val="1"/>
        <c:axPos val="r"/>
        <c:numFmt formatCode="General" sourceLinked="1"/>
        <c:majorTickMark val="out"/>
        <c:minorTickMark val="none"/>
        <c:tickLblPos val="nextTo"/>
        <c:crossAx val="1000249776"/>
        <c:crosses val="max"/>
        <c:crossBetween val="between"/>
      </c:valAx>
      <c:catAx>
        <c:axId val="1000249776"/>
        <c:scaling>
          <c:orientation val="minMax"/>
        </c:scaling>
        <c:delete val="1"/>
        <c:axPos val="b"/>
        <c:majorTickMark val="out"/>
        <c:minorTickMark val="none"/>
        <c:tickLblPos val="nextTo"/>
        <c:crossAx val="1000248944"/>
        <c:crosses val="autoZero"/>
        <c:auto val="1"/>
        <c:lblAlgn val="ctr"/>
        <c:lblOffset val="100"/>
        <c:noMultiLvlLbl val="0"/>
      </c:catAx>
      <c:spPr>
        <a:noFill/>
        <a:ln>
          <a:noFill/>
        </a:ln>
        <a:effectLst/>
      </c:spPr>
    </c:plotArea>
    <c:plotVisOnly val="1"/>
    <c:dispBlanksAs val="gap"/>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GDP!$C$8</c:f>
              <c:strCache>
                <c:ptCount val="1"/>
                <c:pt idx="0">
                  <c:v>Quarter over Quarter Real GDP % Change</c:v>
                </c:pt>
              </c:strCache>
            </c:strRef>
          </c:tx>
          <c:spPr>
            <a:solidFill>
              <a:srgbClr val="5E976D"/>
            </a:solidFill>
            <a:ln>
              <a:noFill/>
            </a:ln>
            <a:effectLst/>
          </c:spPr>
          <c:invertIfNegative val="0"/>
          <c:dPt>
            <c:idx val="0"/>
            <c:invertIfNegative val="0"/>
            <c:bubble3D val="0"/>
            <c:spPr>
              <a:solidFill>
                <a:srgbClr val="4C5966"/>
              </a:solidFill>
              <a:ln>
                <a:noFill/>
              </a:ln>
              <a:effectLst/>
            </c:spPr>
            <c:extLst>
              <c:ext xmlns:c16="http://schemas.microsoft.com/office/drawing/2014/chart" uri="{C3380CC4-5D6E-409C-BE32-E72D297353CC}">
                <c16:uniqueId val="{00000001-0648-4000-BB8D-CCE8DC977AD9}"/>
              </c:ext>
            </c:extLst>
          </c:dPt>
          <c:dPt>
            <c:idx val="1"/>
            <c:invertIfNegative val="0"/>
            <c:bubble3D val="0"/>
            <c:spPr>
              <a:solidFill>
                <a:srgbClr val="4C5966"/>
              </a:solidFill>
              <a:ln>
                <a:noFill/>
              </a:ln>
              <a:effectLst/>
            </c:spPr>
            <c:extLst>
              <c:ext xmlns:c16="http://schemas.microsoft.com/office/drawing/2014/chart" uri="{C3380CC4-5D6E-409C-BE32-E72D297353CC}">
                <c16:uniqueId val="{00000003-0648-4000-BB8D-CCE8DC977AD9}"/>
              </c:ext>
            </c:extLst>
          </c:dPt>
          <c:dPt>
            <c:idx val="2"/>
            <c:invertIfNegative val="0"/>
            <c:bubble3D val="0"/>
            <c:extLst>
              <c:ext xmlns:c16="http://schemas.microsoft.com/office/drawing/2014/chart" uri="{C3380CC4-5D6E-409C-BE32-E72D297353CC}">
                <c16:uniqueId val="{00000004-0648-4000-BB8D-CCE8DC977AD9}"/>
              </c:ext>
            </c:extLst>
          </c:dPt>
          <c:dPt>
            <c:idx val="3"/>
            <c:invertIfNegative val="0"/>
            <c:bubble3D val="0"/>
            <c:extLst>
              <c:ext xmlns:c16="http://schemas.microsoft.com/office/drawing/2014/chart" uri="{C3380CC4-5D6E-409C-BE32-E72D297353CC}">
                <c16:uniqueId val="{00000005-0648-4000-BB8D-CCE8DC977AD9}"/>
              </c:ext>
            </c:extLst>
          </c:dPt>
          <c:dPt>
            <c:idx val="4"/>
            <c:invertIfNegative val="0"/>
            <c:bubble3D val="0"/>
            <c:extLst>
              <c:ext xmlns:c16="http://schemas.microsoft.com/office/drawing/2014/chart" uri="{C3380CC4-5D6E-409C-BE32-E72D297353CC}">
                <c16:uniqueId val="{00000006-0648-4000-BB8D-CCE8DC977AD9}"/>
              </c:ext>
            </c:extLst>
          </c:dPt>
          <c:dPt>
            <c:idx val="5"/>
            <c:invertIfNegative val="0"/>
            <c:bubble3D val="0"/>
            <c:extLst>
              <c:ext xmlns:c16="http://schemas.microsoft.com/office/drawing/2014/chart" uri="{C3380CC4-5D6E-409C-BE32-E72D297353CC}">
                <c16:uniqueId val="{00000007-0648-4000-BB8D-CCE8DC977AD9}"/>
              </c:ext>
            </c:extLst>
          </c:dPt>
          <c:dPt>
            <c:idx val="6"/>
            <c:invertIfNegative val="0"/>
            <c:bubble3D val="0"/>
            <c:extLst>
              <c:ext xmlns:c16="http://schemas.microsoft.com/office/drawing/2014/chart" uri="{C3380CC4-5D6E-409C-BE32-E72D297353CC}">
                <c16:uniqueId val="{00000008-0648-4000-BB8D-CCE8DC977AD9}"/>
              </c:ext>
            </c:extLst>
          </c:dPt>
          <c:dPt>
            <c:idx val="7"/>
            <c:invertIfNegative val="0"/>
            <c:bubble3D val="0"/>
            <c:extLst>
              <c:ext xmlns:c16="http://schemas.microsoft.com/office/drawing/2014/chart" uri="{C3380CC4-5D6E-409C-BE32-E72D297353CC}">
                <c16:uniqueId val="{00000009-0648-4000-BB8D-CCE8DC977AD9}"/>
              </c:ext>
            </c:extLst>
          </c:dPt>
          <c:dPt>
            <c:idx val="8"/>
            <c:invertIfNegative val="0"/>
            <c:bubble3D val="0"/>
            <c:spPr>
              <a:solidFill>
                <a:srgbClr val="4C5966"/>
              </a:solidFill>
              <a:ln>
                <a:noFill/>
              </a:ln>
              <a:effectLst/>
            </c:spPr>
            <c:extLst>
              <c:ext xmlns:c16="http://schemas.microsoft.com/office/drawing/2014/chart" uri="{C3380CC4-5D6E-409C-BE32-E72D297353CC}">
                <c16:uniqueId val="{0000000B-0648-4000-BB8D-CCE8DC977AD9}"/>
              </c:ext>
            </c:extLst>
          </c:dPt>
          <c:dPt>
            <c:idx val="9"/>
            <c:invertIfNegative val="0"/>
            <c:bubble3D val="0"/>
            <c:spPr>
              <a:solidFill>
                <a:srgbClr val="4C5966"/>
              </a:solidFill>
              <a:ln>
                <a:noFill/>
              </a:ln>
              <a:effectLst/>
            </c:spPr>
            <c:extLst>
              <c:ext xmlns:c16="http://schemas.microsoft.com/office/drawing/2014/chart" uri="{C3380CC4-5D6E-409C-BE32-E72D297353CC}">
                <c16:uniqueId val="{0000000D-0648-4000-BB8D-CCE8DC977AD9}"/>
              </c:ext>
            </c:extLst>
          </c:dPt>
          <c:dPt>
            <c:idx val="10"/>
            <c:invertIfNegative val="0"/>
            <c:bubble3D val="0"/>
            <c:extLst>
              <c:ext xmlns:c16="http://schemas.microsoft.com/office/drawing/2014/chart" uri="{C3380CC4-5D6E-409C-BE32-E72D297353CC}">
                <c16:uniqueId val="{0000000E-0648-4000-BB8D-CCE8DC977AD9}"/>
              </c:ext>
            </c:extLst>
          </c:dPt>
          <c:dPt>
            <c:idx val="11"/>
            <c:invertIfNegative val="0"/>
            <c:bubble3D val="0"/>
            <c:extLst>
              <c:ext xmlns:c16="http://schemas.microsoft.com/office/drawing/2014/chart" uri="{C3380CC4-5D6E-409C-BE32-E72D297353CC}">
                <c16:uniqueId val="{0000000F-0648-4000-BB8D-CCE8DC977AD9}"/>
              </c:ext>
            </c:extLst>
          </c:dPt>
          <c:dPt>
            <c:idx val="12"/>
            <c:invertIfNegative val="0"/>
            <c:bubble3D val="0"/>
            <c:spPr>
              <a:solidFill>
                <a:srgbClr val="5E976D"/>
              </a:solidFill>
              <a:ln w="19050">
                <a:noFill/>
                <a:prstDash val="solid"/>
              </a:ln>
              <a:effectLst/>
            </c:spPr>
            <c:extLst>
              <c:ext xmlns:c16="http://schemas.microsoft.com/office/drawing/2014/chart" uri="{C3380CC4-5D6E-409C-BE32-E72D297353CC}">
                <c16:uniqueId val="{00000011-0648-4000-BB8D-CCE8DC977AD9}"/>
              </c:ext>
            </c:extLst>
          </c:dPt>
          <c:dPt>
            <c:idx val="13"/>
            <c:invertIfNegative val="0"/>
            <c:bubble3D val="0"/>
            <c:spPr>
              <a:solidFill>
                <a:srgbClr val="5E976D"/>
              </a:solidFill>
              <a:ln w="28575">
                <a:noFill/>
                <a:prstDash val="dash"/>
              </a:ln>
              <a:effectLst/>
            </c:spPr>
            <c:extLst>
              <c:ext xmlns:c16="http://schemas.microsoft.com/office/drawing/2014/chart" uri="{C3380CC4-5D6E-409C-BE32-E72D297353CC}">
                <c16:uniqueId val="{00000013-0648-4000-BB8D-CCE8DC977AD9}"/>
              </c:ext>
            </c:extLst>
          </c:dPt>
          <c:dPt>
            <c:idx val="14"/>
            <c:invertIfNegative val="0"/>
            <c:bubble3D val="0"/>
            <c:spPr>
              <a:solidFill>
                <a:srgbClr val="5E976D"/>
              </a:solidFill>
              <a:ln w="28575">
                <a:noFill/>
                <a:prstDash val="dash"/>
              </a:ln>
              <a:effectLst/>
            </c:spPr>
            <c:extLst>
              <c:ext xmlns:c16="http://schemas.microsoft.com/office/drawing/2014/chart" uri="{C3380CC4-5D6E-409C-BE32-E72D297353CC}">
                <c16:uniqueId val="{00000015-0648-4000-BB8D-CCE8DC977AD9}"/>
              </c:ext>
            </c:extLst>
          </c:dPt>
          <c:dPt>
            <c:idx val="15"/>
            <c:invertIfNegative val="0"/>
            <c:bubble3D val="0"/>
            <c:spPr>
              <a:solidFill>
                <a:srgbClr val="5E976D"/>
              </a:solidFill>
              <a:ln w="28575">
                <a:noFill/>
                <a:prstDash val="dash"/>
              </a:ln>
              <a:effectLst/>
            </c:spPr>
            <c:extLst>
              <c:ext xmlns:c16="http://schemas.microsoft.com/office/drawing/2014/chart" uri="{C3380CC4-5D6E-409C-BE32-E72D297353CC}">
                <c16:uniqueId val="{00000017-0648-4000-BB8D-CCE8DC977AD9}"/>
              </c:ext>
            </c:extLst>
          </c:dPt>
          <c:dPt>
            <c:idx val="16"/>
            <c:invertIfNegative val="0"/>
            <c:bubble3D val="0"/>
            <c:spPr>
              <a:solidFill>
                <a:srgbClr val="A0C4AA"/>
              </a:solidFill>
              <a:ln w="28575">
                <a:noFill/>
                <a:prstDash val="dash"/>
              </a:ln>
              <a:effectLst/>
            </c:spPr>
            <c:extLst>
              <c:ext xmlns:c16="http://schemas.microsoft.com/office/drawing/2014/chart" uri="{C3380CC4-5D6E-409C-BE32-E72D297353CC}">
                <c16:uniqueId val="{00000019-0648-4000-BB8D-CCE8DC977AD9}"/>
              </c:ext>
            </c:extLst>
          </c:dPt>
          <c:dPt>
            <c:idx val="17"/>
            <c:invertIfNegative val="0"/>
            <c:bubble3D val="0"/>
            <c:spPr>
              <a:solidFill>
                <a:srgbClr val="A0C4AA"/>
              </a:solidFill>
              <a:ln>
                <a:noFill/>
              </a:ln>
              <a:effectLst/>
            </c:spPr>
            <c:extLst>
              <c:ext xmlns:c16="http://schemas.microsoft.com/office/drawing/2014/chart" uri="{C3380CC4-5D6E-409C-BE32-E72D297353CC}">
                <c16:uniqueId val="{0000001B-0648-4000-BB8D-CCE8DC977AD9}"/>
              </c:ext>
            </c:extLst>
          </c:dPt>
          <c:dPt>
            <c:idx val="18"/>
            <c:invertIfNegative val="0"/>
            <c:bubble3D val="0"/>
            <c:spPr>
              <a:solidFill>
                <a:srgbClr val="A0C4AA"/>
              </a:solidFill>
              <a:ln>
                <a:noFill/>
              </a:ln>
              <a:effectLst/>
            </c:spPr>
            <c:extLst>
              <c:ext xmlns:c16="http://schemas.microsoft.com/office/drawing/2014/chart" uri="{C3380CC4-5D6E-409C-BE32-E72D297353CC}">
                <c16:uniqueId val="{0000001D-0648-4000-BB8D-CCE8DC977AD9}"/>
              </c:ext>
            </c:extLst>
          </c:dPt>
          <c:dPt>
            <c:idx val="19"/>
            <c:invertIfNegative val="0"/>
            <c:bubble3D val="0"/>
            <c:spPr>
              <a:solidFill>
                <a:srgbClr val="A0C4AA"/>
              </a:solidFill>
              <a:ln>
                <a:noFill/>
              </a:ln>
              <a:effectLst/>
            </c:spPr>
            <c:extLst>
              <c:ext xmlns:c16="http://schemas.microsoft.com/office/drawing/2014/chart" uri="{C3380CC4-5D6E-409C-BE32-E72D297353CC}">
                <c16:uniqueId val="{0000001F-0648-4000-BB8D-CCE8DC977AD9}"/>
              </c:ext>
            </c:extLst>
          </c:dPt>
          <c:dLbls>
            <c:delete val="1"/>
          </c:dLbls>
          <c:cat>
            <c:strRef>
              <c:f>GDP!$H$7:$AA$7</c:f>
              <c:strCache>
                <c:ptCount val="20"/>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Q1F</c:v>
                </c:pt>
                <c:pt idx="17">
                  <c:v>Q2F</c:v>
                </c:pt>
                <c:pt idx="18">
                  <c:v>Q3F</c:v>
                </c:pt>
                <c:pt idx="19">
                  <c:v>Q4F</c:v>
                </c:pt>
              </c:strCache>
            </c:strRef>
          </c:cat>
          <c:val>
            <c:numRef>
              <c:f>GDP!$H$8:$AA$8</c:f>
              <c:numCache>
                <c:formatCode>0.0%</c:formatCode>
                <c:ptCount val="20"/>
                <c:pt idx="0">
                  <c:v>-5.2999999999999999E-2</c:v>
                </c:pt>
                <c:pt idx="1">
                  <c:v>-0.28000000000000003</c:v>
                </c:pt>
                <c:pt idx="2">
                  <c:v>0.34799999999999998</c:v>
                </c:pt>
                <c:pt idx="3">
                  <c:v>4.2000000000000003E-2</c:v>
                </c:pt>
                <c:pt idx="4">
                  <c:v>5.1999999999999998E-2</c:v>
                </c:pt>
                <c:pt idx="5">
                  <c:v>6.2E-2</c:v>
                </c:pt>
                <c:pt idx="6">
                  <c:v>3.3000000000000002E-2</c:v>
                </c:pt>
                <c:pt idx="7">
                  <c:v>7.0000000000000007E-2</c:v>
                </c:pt>
                <c:pt idx="8">
                  <c:v>-0.02</c:v>
                </c:pt>
                <c:pt idx="9">
                  <c:v>-6.0000000000000001E-3</c:v>
                </c:pt>
                <c:pt idx="10">
                  <c:v>2.7E-2</c:v>
                </c:pt>
                <c:pt idx="11">
                  <c:v>2.5999999999999999E-2</c:v>
                </c:pt>
                <c:pt idx="12">
                  <c:v>2.1999999999999999E-2</c:v>
                </c:pt>
                <c:pt idx="13">
                  <c:v>2.1000000000000001E-2</c:v>
                </c:pt>
                <c:pt idx="14">
                  <c:v>4.9000000000000002E-2</c:v>
                </c:pt>
                <c:pt idx="15">
                  <c:v>3.3000000000000002E-2</c:v>
                </c:pt>
                <c:pt idx="16">
                  <c:v>0.03</c:v>
                </c:pt>
                <c:pt idx="17">
                  <c:v>1.4999999999999999E-2</c:v>
                </c:pt>
                <c:pt idx="18">
                  <c:v>1.4999999999999999E-2</c:v>
                </c:pt>
                <c:pt idx="19">
                  <c:v>1.4999999999999999E-2</c:v>
                </c:pt>
              </c:numCache>
            </c:numRef>
          </c:val>
          <c:extLst>
            <c:ext xmlns:c16="http://schemas.microsoft.com/office/drawing/2014/chart" uri="{C3380CC4-5D6E-409C-BE32-E72D297353CC}">
              <c16:uniqueId val="{00000020-0648-4000-BB8D-CCE8DC977AD9}"/>
            </c:ext>
          </c:extLst>
        </c:ser>
        <c:dLbls>
          <c:dLblPos val="outEnd"/>
          <c:showLegendKey val="0"/>
          <c:showVal val="1"/>
          <c:showCatName val="0"/>
          <c:showSerName val="0"/>
          <c:showPercent val="0"/>
          <c:showBubbleSize val="0"/>
        </c:dLbls>
        <c:gapWidth val="20"/>
        <c:overlap val="-27"/>
        <c:axId val="1424238351"/>
        <c:axId val="1424235023"/>
      </c:barChart>
      <c:catAx>
        <c:axId val="1424238351"/>
        <c:scaling>
          <c:orientation val="minMax"/>
        </c:scaling>
        <c:delete val="0"/>
        <c:axPos val="b"/>
        <c:numFmt formatCode="General" sourceLinked="1"/>
        <c:majorTickMark val="out"/>
        <c:minorTickMark val="none"/>
        <c:tickLblPos val="low"/>
        <c:spPr>
          <a:noFill/>
          <a:ln w="9525" cap="flat" cmpd="sng" algn="ctr">
            <a:solidFill>
              <a:srgbClr val="474747"/>
            </a:solidFill>
            <a:round/>
          </a:ln>
          <a:effectLst/>
        </c:spPr>
        <c:txPr>
          <a:bodyPr rot="-60000000" vert="horz"/>
          <a:lstStyle/>
          <a:p>
            <a:pPr>
              <a:defRPr sz="1000"/>
            </a:pPr>
            <a:endParaRPr lang="en-US"/>
          </a:p>
        </c:txPr>
        <c:crossAx val="1424235023"/>
        <c:crosses val="autoZero"/>
        <c:auto val="1"/>
        <c:lblAlgn val="ctr"/>
        <c:lblOffset val="100"/>
        <c:noMultiLvlLbl val="0"/>
      </c:catAx>
      <c:valAx>
        <c:axId val="1424235023"/>
        <c:scaling>
          <c:orientation val="minMax"/>
          <c:max val="0.1"/>
          <c:min val="-4.0000000000000008E-2"/>
        </c:scaling>
        <c:delete val="0"/>
        <c:axPos val="l"/>
        <c:numFmt formatCode="0%" sourceLinked="0"/>
        <c:majorTickMark val="out"/>
        <c:minorTickMark val="none"/>
        <c:tickLblPos val="nextTo"/>
        <c:spPr>
          <a:ln>
            <a:solidFill>
              <a:srgbClr val="474747"/>
            </a:solidFill>
          </a:ln>
        </c:spPr>
        <c:crossAx val="1424238351"/>
        <c:crosses val="autoZero"/>
        <c:crossBetween val="between"/>
        <c:majorUnit val="2.0000000000000004E-2"/>
      </c:valAx>
    </c:plotArea>
    <c:plotVisOnly val="1"/>
    <c:dispBlanksAs val="gap"/>
    <c:showDLblsOverMax val="0"/>
  </c:chart>
  <c:spPr>
    <a:noFill/>
    <a:ln w="9525" cap="flat" cmpd="sng" algn="ctr">
      <a:noFill/>
      <a:round/>
    </a:ln>
    <a:effectLst/>
  </c:spPr>
  <c:txPr>
    <a:bodyPr/>
    <a:lstStyle/>
    <a:p>
      <a:pPr>
        <a:defRPr sz="1000">
          <a:solidFill>
            <a:srgbClr val="474747"/>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5E976D"/>
              </a:solidFill>
              <a:round/>
            </a:ln>
            <a:effectLst/>
          </c:spPr>
          <c:marker>
            <c:symbol val="none"/>
          </c:marker>
          <c:dPt>
            <c:idx val="21"/>
            <c:marker>
              <c:symbol val="none"/>
            </c:marker>
            <c:bubble3D val="0"/>
            <c:spPr>
              <a:ln w="28575" cap="rnd">
                <a:solidFill>
                  <a:srgbClr val="5E976D"/>
                </a:solidFill>
                <a:round/>
              </a:ln>
              <a:effectLst/>
            </c:spPr>
            <c:extLst>
              <c:ext xmlns:c16="http://schemas.microsoft.com/office/drawing/2014/chart" uri="{C3380CC4-5D6E-409C-BE32-E72D297353CC}">
                <c16:uniqueId val="{00000001-3431-4C24-999E-74DD34BC8722}"/>
              </c:ext>
            </c:extLst>
          </c:dPt>
          <c:dPt>
            <c:idx val="22"/>
            <c:marker>
              <c:symbol val="none"/>
            </c:marker>
            <c:bubble3D val="0"/>
            <c:spPr>
              <a:ln w="28575" cap="rnd">
                <a:solidFill>
                  <a:srgbClr val="5E976D"/>
                </a:solidFill>
                <a:round/>
              </a:ln>
              <a:effectLst/>
            </c:spPr>
            <c:extLst>
              <c:ext xmlns:c16="http://schemas.microsoft.com/office/drawing/2014/chart" uri="{C3380CC4-5D6E-409C-BE32-E72D297353CC}">
                <c16:uniqueId val="{00000003-3431-4C24-999E-74DD34BC8722}"/>
              </c:ext>
            </c:extLst>
          </c:dPt>
          <c:cat>
            <c:strRef>
              <c:f>'Credit Card Debt'!$C$7:$C$30</c:f>
              <c:strCache>
                <c:ptCount val="24"/>
                <c:pt idx="0">
                  <c:v>Q1 2018</c:v>
                </c:pt>
                <c:pt idx="1">
                  <c:v>Q2 2018</c:v>
                </c:pt>
                <c:pt idx="2">
                  <c:v>Q3 2018</c:v>
                </c:pt>
                <c:pt idx="3">
                  <c:v>Q4 2018</c:v>
                </c:pt>
                <c:pt idx="4">
                  <c:v>Q1 2019</c:v>
                </c:pt>
                <c:pt idx="5">
                  <c:v>Q2 2019</c:v>
                </c:pt>
                <c:pt idx="6">
                  <c:v>Q3 2019</c:v>
                </c:pt>
                <c:pt idx="7">
                  <c:v>Q4 2019</c:v>
                </c:pt>
                <c:pt idx="8">
                  <c:v>Q1 2020</c:v>
                </c:pt>
                <c:pt idx="9">
                  <c:v>Q2 2020</c:v>
                </c:pt>
                <c:pt idx="10">
                  <c:v>Q3 2020</c:v>
                </c:pt>
                <c:pt idx="11">
                  <c:v>Q4 2020</c:v>
                </c:pt>
                <c:pt idx="12">
                  <c:v>Q1 2021</c:v>
                </c:pt>
                <c:pt idx="13">
                  <c:v>Q2 2021</c:v>
                </c:pt>
                <c:pt idx="14">
                  <c:v>Q3 2021</c:v>
                </c:pt>
                <c:pt idx="15">
                  <c:v>Q4 2021</c:v>
                </c:pt>
                <c:pt idx="16">
                  <c:v>Q1 2022</c:v>
                </c:pt>
                <c:pt idx="17">
                  <c:v>Q2 2022</c:v>
                </c:pt>
                <c:pt idx="18">
                  <c:v>Q3 2022</c:v>
                </c:pt>
                <c:pt idx="19">
                  <c:v>Q4 2022</c:v>
                </c:pt>
                <c:pt idx="20">
                  <c:v>Q1 2023</c:v>
                </c:pt>
                <c:pt idx="21">
                  <c:v>Q2 2023</c:v>
                </c:pt>
                <c:pt idx="22">
                  <c:v>Q3 2023</c:v>
                </c:pt>
                <c:pt idx="23">
                  <c:v>Q4 2023</c:v>
                </c:pt>
              </c:strCache>
            </c:strRef>
          </c:cat>
          <c:val>
            <c:numRef>
              <c:f>'Credit Card Debt'!$D$7:$D$30</c:f>
              <c:numCache>
                <c:formatCode>"$"#,##0.00_);\("$"#,##0.00\)</c:formatCode>
                <c:ptCount val="24"/>
                <c:pt idx="0">
                  <c:v>0.81499999999999995</c:v>
                </c:pt>
                <c:pt idx="1">
                  <c:v>0.82899999999999996</c:v>
                </c:pt>
                <c:pt idx="2">
                  <c:v>0.84399999999999997</c:v>
                </c:pt>
                <c:pt idx="3">
                  <c:v>0.87</c:v>
                </c:pt>
                <c:pt idx="4">
                  <c:v>0.84799999999999998</c:v>
                </c:pt>
                <c:pt idx="5">
                  <c:v>0.86799999999999999</c:v>
                </c:pt>
                <c:pt idx="6">
                  <c:v>0.88100000000000001</c:v>
                </c:pt>
                <c:pt idx="7">
                  <c:v>0.92700000000000005</c:v>
                </c:pt>
                <c:pt idx="8">
                  <c:v>0.89300000000000002</c:v>
                </c:pt>
                <c:pt idx="9">
                  <c:v>0.81699999999999995</c:v>
                </c:pt>
                <c:pt idx="10">
                  <c:v>0.80700000000000005</c:v>
                </c:pt>
                <c:pt idx="11">
                  <c:v>0.81899999999999995</c:v>
                </c:pt>
                <c:pt idx="12">
                  <c:v>0.77</c:v>
                </c:pt>
                <c:pt idx="13">
                  <c:v>0.78700000000000003</c:v>
                </c:pt>
                <c:pt idx="14">
                  <c:v>0.80400000000000005</c:v>
                </c:pt>
                <c:pt idx="15">
                  <c:v>0.85599999999999998</c:v>
                </c:pt>
                <c:pt idx="16">
                  <c:v>0.84099999999999997</c:v>
                </c:pt>
                <c:pt idx="17">
                  <c:v>0.88700000000000001</c:v>
                </c:pt>
                <c:pt idx="18">
                  <c:v>0.92500000000000004</c:v>
                </c:pt>
                <c:pt idx="19">
                  <c:v>0.98599999999999999</c:v>
                </c:pt>
                <c:pt idx="20">
                  <c:v>0.98599999999999999</c:v>
                </c:pt>
                <c:pt idx="21">
                  <c:v>1.0309999999999999</c:v>
                </c:pt>
                <c:pt idx="22">
                  <c:v>1.079</c:v>
                </c:pt>
                <c:pt idx="23">
                  <c:v>1.129</c:v>
                </c:pt>
              </c:numCache>
            </c:numRef>
          </c:val>
          <c:smooth val="0"/>
          <c:extLst>
            <c:ext xmlns:c16="http://schemas.microsoft.com/office/drawing/2014/chart" uri="{C3380CC4-5D6E-409C-BE32-E72D297353CC}">
              <c16:uniqueId val="{00000004-3431-4C24-999E-74DD34BC8722}"/>
            </c:ext>
          </c:extLst>
        </c:ser>
        <c:ser>
          <c:idx val="1"/>
          <c:order val="1"/>
          <c:tx>
            <c:strRef>
              <c:f>'Credit Card Debt'!$E$6</c:f>
              <c:strCache>
                <c:ptCount val="1"/>
                <c:pt idx="0">
                  <c:v>$1T Threshold</c:v>
                </c:pt>
              </c:strCache>
            </c:strRef>
          </c:tx>
          <c:spPr>
            <a:ln w="28575" cap="rnd">
              <a:solidFill>
                <a:srgbClr val="F99B1C"/>
              </a:solidFill>
              <a:prstDash val="dash"/>
              <a:round/>
            </a:ln>
            <a:effectLst/>
          </c:spPr>
          <c:marker>
            <c:symbol val="none"/>
          </c:marker>
          <c:cat>
            <c:strRef>
              <c:f>'Credit Card Debt'!$C$7:$C$30</c:f>
              <c:strCache>
                <c:ptCount val="24"/>
                <c:pt idx="0">
                  <c:v>Q1 2018</c:v>
                </c:pt>
                <c:pt idx="1">
                  <c:v>Q2 2018</c:v>
                </c:pt>
                <c:pt idx="2">
                  <c:v>Q3 2018</c:v>
                </c:pt>
                <c:pt idx="3">
                  <c:v>Q4 2018</c:v>
                </c:pt>
                <c:pt idx="4">
                  <c:v>Q1 2019</c:v>
                </c:pt>
                <c:pt idx="5">
                  <c:v>Q2 2019</c:v>
                </c:pt>
                <c:pt idx="6">
                  <c:v>Q3 2019</c:v>
                </c:pt>
                <c:pt idx="7">
                  <c:v>Q4 2019</c:v>
                </c:pt>
                <c:pt idx="8">
                  <c:v>Q1 2020</c:v>
                </c:pt>
                <c:pt idx="9">
                  <c:v>Q2 2020</c:v>
                </c:pt>
                <c:pt idx="10">
                  <c:v>Q3 2020</c:v>
                </c:pt>
                <c:pt idx="11">
                  <c:v>Q4 2020</c:v>
                </c:pt>
                <c:pt idx="12">
                  <c:v>Q1 2021</c:v>
                </c:pt>
                <c:pt idx="13">
                  <c:v>Q2 2021</c:v>
                </c:pt>
                <c:pt idx="14">
                  <c:v>Q3 2021</c:v>
                </c:pt>
                <c:pt idx="15">
                  <c:v>Q4 2021</c:v>
                </c:pt>
                <c:pt idx="16">
                  <c:v>Q1 2022</c:v>
                </c:pt>
                <c:pt idx="17">
                  <c:v>Q2 2022</c:v>
                </c:pt>
                <c:pt idx="18">
                  <c:v>Q3 2022</c:v>
                </c:pt>
                <c:pt idx="19">
                  <c:v>Q4 2022</c:v>
                </c:pt>
                <c:pt idx="20">
                  <c:v>Q1 2023</c:v>
                </c:pt>
                <c:pt idx="21">
                  <c:v>Q2 2023</c:v>
                </c:pt>
                <c:pt idx="22">
                  <c:v>Q3 2023</c:v>
                </c:pt>
                <c:pt idx="23">
                  <c:v>Q4 2023</c:v>
                </c:pt>
              </c:strCache>
            </c:strRef>
          </c:cat>
          <c:val>
            <c:numRef>
              <c:f>'Credit Card Debt'!$E$7:$E$30</c:f>
              <c:numCache>
                <c:formatCode>"$"#,##0.00_);\("$"#,##0.00\)</c:formatCode>
                <c:ptCount val="2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smooth val="0"/>
          <c:extLst>
            <c:ext xmlns:c16="http://schemas.microsoft.com/office/drawing/2014/chart" uri="{C3380CC4-5D6E-409C-BE32-E72D297353CC}">
              <c16:uniqueId val="{00000005-3431-4C24-999E-74DD34BC8722}"/>
            </c:ext>
          </c:extLst>
        </c:ser>
        <c:dLbls>
          <c:showLegendKey val="0"/>
          <c:showVal val="0"/>
          <c:showCatName val="0"/>
          <c:showSerName val="0"/>
          <c:showPercent val="0"/>
          <c:showBubbleSize val="0"/>
        </c:dLbls>
        <c:smooth val="0"/>
        <c:axId val="1976739104"/>
        <c:axId val="1972806112"/>
      </c:lineChart>
      <c:catAx>
        <c:axId val="1976739104"/>
        <c:scaling>
          <c:orientation val="minMax"/>
        </c:scaling>
        <c:delete val="0"/>
        <c:axPos val="b"/>
        <c:numFmt formatCode="General" sourceLinked="1"/>
        <c:majorTickMark val="none"/>
        <c:minorTickMark val="none"/>
        <c:tickLblPos val="nextTo"/>
        <c:spPr>
          <a:noFill/>
          <a:ln w="9525" cap="flat" cmpd="sng" algn="ctr">
            <a:solidFill>
              <a:srgbClr val="474747"/>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972806112"/>
        <c:crosses val="autoZero"/>
        <c:auto val="1"/>
        <c:lblAlgn val="ctr"/>
        <c:lblOffset val="100"/>
        <c:noMultiLvlLbl val="0"/>
      </c:catAx>
      <c:valAx>
        <c:axId val="1972806112"/>
        <c:scaling>
          <c:orientation val="minMax"/>
          <c:min val="0.60000000000000009"/>
        </c:scaling>
        <c:delete val="0"/>
        <c:axPos val="l"/>
        <c:numFmt formatCode="&quot;$&quot;#,##0.0_);\(&quot;$&quot;#,##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976739104"/>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5E976D"/>
            </a:solidFill>
            <a:ln>
              <a:noFill/>
            </a:ln>
            <a:effectLst/>
          </c:spPr>
          <c:invertIfNegative val="0"/>
          <c:cat>
            <c:numRef>
              <c:f>'Job Creation'!$C$68:$C$92</c:f>
              <c:numCache>
                <c:formatCode>mmm\-yy</c:formatCode>
                <c:ptCount val="25"/>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numCache>
            </c:numRef>
          </c:cat>
          <c:val>
            <c:numRef>
              <c:f>'Job Creation'!$E$68:$E$92</c:f>
              <c:numCache>
                <c:formatCode>#,##0_);\(#,##0\)</c:formatCode>
                <c:ptCount val="25"/>
                <c:pt idx="0">
                  <c:v>251</c:v>
                </c:pt>
                <c:pt idx="1">
                  <c:v>862</c:v>
                </c:pt>
                <c:pt idx="2">
                  <c:v>494</c:v>
                </c:pt>
                <c:pt idx="3">
                  <c:v>272</c:v>
                </c:pt>
                <c:pt idx="4">
                  <c:v>286</c:v>
                </c:pt>
                <c:pt idx="5">
                  <c:v>420</c:v>
                </c:pt>
                <c:pt idx="6">
                  <c:v>690</c:v>
                </c:pt>
                <c:pt idx="7">
                  <c:v>243</c:v>
                </c:pt>
                <c:pt idx="8">
                  <c:v>255</c:v>
                </c:pt>
                <c:pt idx="9">
                  <c:v>361</c:v>
                </c:pt>
                <c:pt idx="10">
                  <c:v>258</c:v>
                </c:pt>
                <c:pt idx="11">
                  <c:v>136</c:v>
                </c:pt>
                <c:pt idx="12">
                  <c:v>482</c:v>
                </c:pt>
                <c:pt idx="13">
                  <c:v>287</c:v>
                </c:pt>
                <c:pt idx="14">
                  <c:v>146</c:v>
                </c:pt>
                <c:pt idx="15">
                  <c:v>278</c:v>
                </c:pt>
                <c:pt idx="16">
                  <c:v>303</c:v>
                </c:pt>
                <c:pt idx="17">
                  <c:v>240</c:v>
                </c:pt>
                <c:pt idx="18">
                  <c:v>184</c:v>
                </c:pt>
                <c:pt idx="19">
                  <c:v>210</c:v>
                </c:pt>
                <c:pt idx="20">
                  <c:v>246</c:v>
                </c:pt>
                <c:pt idx="21">
                  <c:v>165</c:v>
                </c:pt>
                <c:pt idx="22">
                  <c:v>182</c:v>
                </c:pt>
                <c:pt idx="23">
                  <c:v>333</c:v>
                </c:pt>
                <c:pt idx="24">
                  <c:v>353</c:v>
                </c:pt>
              </c:numCache>
            </c:numRef>
          </c:val>
          <c:extLst>
            <c:ext xmlns:c16="http://schemas.microsoft.com/office/drawing/2014/chart" uri="{C3380CC4-5D6E-409C-BE32-E72D297353CC}">
              <c16:uniqueId val="{00000000-897F-4BAB-B5A9-3AA9003F5854}"/>
            </c:ext>
          </c:extLst>
        </c:ser>
        <c:dLbls>
          <c:showLegendKey val="0"/>
          <c:showVal val="0"/>
          <c:showCatName val="0"/>
          <c:showSerName val="0"/>
          <c:showPercent val="0"/>
          <c:showBubbleSize val="0"/>
        </c:dLbls>
        <c:gapWidth val="25"/>
        <c:axId val="602775888"/>
        <c:axId val="1724756416"/>
      </c:barChart>
      <c:lineChart>
        <c:grouping val="standard"/>
        <c:varyColors val="0"/>
        <c:ser>
          <c:idx val="1"/>
          <c:order val="1"/>
          <c:spPr>
            <a:ln w="28575">
              <a:solidFill>
                <a:srgbClr val="FA9B1C"/>
              </a:solidFill>
              <a:prstDash val="sysDash"/>
            </a:ln>
          </c:spPr>
          <c:marker>
            <c:symbol val="none"/>
          </c:marker>
          <c:cat>
            <c:numRef>
              <c:f>'Job Creation'!$C$68:$C$92</c:f>
              <c:numCache>
                <c:formatCode>mmm\-yy</c:formatCode>
                <c:ptCount val="25"/>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numCache>
            </c:numRef>
          </c:cat>
          <c:val>
            <c:numRef>
              <c:f>'Job Creation'!$F$68:$F$92</c:f>
              <c:numCache>
                <c:formatCode>#,##0_);\(#,##0\)</c:formatCode>
                <c:ptCount val="25"/>
                <c:pt idx="0">
                  <c:v>177.27777777777777</c:v>
                </c:pt>
                <c:pt idx="1">
                  <c:v>177.27777777777777</c:v>
                </c:pt>
                <c:pt idx="2">
                  <c:v>177.27777777777777</c:v>
                </c:pt>
                <c:pt idx="3">
                  <c:v>177.27777777777777</c:v>
                </c:pt>
                <c:pt idx="4">
                  <c:v>177.27777777777777</c:v>
                </c:pt>
                <c:pt idx="5">
                  <c:v>177.27777777777777</c:v>
                </c:pt>
                <c:pt idx="6">
                  <c:v>177.27777777777777</c:v>
                </c:pt>
                <c:pt idx="7">
                  <c:v>177.27777777777777</c:v>
                </c:pt>
                <c:pt idx="8">
                  <c:v>177.27777777777777</c:v>
                </c:pt>
                <c:pt idx="9">
                  <c:v>177.27777777777777</c:v>
                </c:pt>
                <c:pt idx="10">
                  <c:v>177.27777777777777</c:v>
                </c:pt>
                <c:pt idx="11">
                  <c:v>177.27777777777777</c:v>
                </c:pt>
                <c:pt idx="12">
                  <c:v>177.27777777777777</c:v>
                </c:pt>
                <c:pt idx="13">
                  <c:v>177.27777777777777</c:v>
                </c:pt>
                <c:pt idx="14">
                  <c:v>177.27777777777777</c:v>
                </c:pt>
                <c:pt idx="15">
                  <c:v>177.27777777777777</c:v>
                </c:pt>
                <c:pt idx="16">
                  <c:v>177.27777777777777</c:v>
                </c:pt>
                <c:pt idx="17">
                  <c:v>177.27777777777777</c:v>
                </c:pt>
                <c:pt idx="18">
                  <c:v>177.27777777777777</c:v>
                </c:pt>
                <c:pt idx="19">
                  <c:v>177.27777777777777</c:v>
                </c:pt>
                <c:pt idx="20">
                  <c:v>177.27777777777777</c:v>
                </c:pt>
                <c:pt idx="21">
                  <c:v>177.27777777777777</c:v>
                </c:pt>
                <c:pt idx="22">
                  <c:v>177.27777777777777</c:v>
                </c:pt>
                <c:pt idx="23">
                  <c:v>177.27777777777777</c:v>
                </c:pt>
                <c:pt idx="24">
                  <c:v>177.27777777777777</c:v>
                </c:pt>
              </c:numCache>
            </c:numRef>
          </c:val>
          <c:smooth val="0"/>
          <c:extLst>
            <c:ext xmlns:c16="http://schemas.microsoft.com/office/drawing/2014/chart" uri="{C3380CC4-5D6E-409C-BE32-E72D297353CC}">
              <c16:uniqueId val="{00000001-897F-4BAB-B5A9-3AA9003F5854}"/>
            </c:ext>
          </c:extLst>
        </c:ser>
        <c:dLbls>
          <c:showLegendKey val="0"/>
          <c:showVal val="0"/>
          <c:showCatName val="0"/>
          <c:showSerName val="0"/>
          <c:showPercent val="0"/>
          <c:showBubbleSize val="0"/>
        </c:dLbls>
        <c:marker val="1"/>
        <c:smooth val="0"/>
        <c:axId val="602775888"/>
        <c:axId val="1724756416"/>
      </c:lineChart>
      <c:dateAx>
        <c:axId val="602775888"/>
        <c:scaling>
          <c:orientation val="minMax"/>
        </c:scaling>
        <c:delete val="0"/>
        <c:axPos val="b"/>
        <c:numFmt formatCode="mmm\-yy" sourceLinked="0"/>
        <c:majorTickMark val="out"/>
        <c:minorTickMark val="none"/>
        <c:tickLblPos val="nextTo"/>
        <c:spPr>
          <a:noFill/>
          <a:ln w="9525" cap="flat" cmpd="sng" algn="ctr">
            <a:solidFill>
              <a:srgbClr val="474747"/>
            </a:solidFill>
            <a:round/>
          </a:ln>
          <a:effectLst/>
        </c:spPr>
        <c:txPr>
          <a:bodyPr rot="-54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724756416"/>
        <c:crosses val="autoZero"/>
        <c:auto val="1"/>
        <c:lblOffset val="100"/>
        <c:baseTimeUnit val="months"/>
      </c:dateAx>
      <c:valAx>
        <c:axId val="1724756416"/>
        <c:scaling>
          <c:orientation val="minMax"/>
        </c:scaling>
        <c:delete val="0"/>
        <c:axPos val="l"/>
        <c:numFmt formatCode="#,##0.0_);\(#,##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602775888"/>
        <c:crosses val="autoZero"/>
        <c:crossBetween val="between"/>
        <c:majorUnit val="200"/>
        <c:dispUnits>
          <c:builtInUnit val="thousands"/>
        </c:dispUnits>
      </c:valAx>
      <c:spPr>
        <a:noFill/>
      </c:spPr>
    </c:plotArea>
    <c:plotVisOnly val="1"/>
    <c:dispBlanksAs val="gap"/>
    <c:showDLblsOverMax val="0"/>
  </c:chart>
  <c:spPr>
    <a:noFill/>
    <a:ln w="9525" cap="flat" cmpd="sng" algn="ctr">
      <a:noFill/>
      <a:round/>
    </a:ln>
    <a:effectLst/>
  </c:spPr>
  <c:txPr>
    <a:bodyPr/>
    <a:lstStyle/>
    <a:p>
      <a:pPr>
        <a:defRPr sz="1000">
          <a:solidFill>
            <a:srgbClr val="474747"/>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spPr>
            <a:solidFill>
              <a:srgbClr val="5E976D"/>
            </a:solidFill>
            <a:ln>
              <a:noFill/>
            </a:ln>
            <a:effectLst/>
          </c:spPr>
          <c:cat>
            <c:numRef>
              <c:f>'Excess Savings'!$C$7:$C$52</c:f>
              <c:numCache>
                <c:formatCode>mmm\-yy</c:formatCode>
                <c:ptCount val="46"/>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pt idx="34">
                  <c:v>44927</c:v>
                </c:pt>
                <c:pt idx="35">
                  <c:v>44958</c:v>
                </c:pt>
                <c:pt idx="36">
                  <c:v>44986</c:v>
                </c:pt>
                <c:pt idx="37">
                  <c:v>45017</c:v>
                </c:pt>
                <c:pt idx="38">
                  <c:v>45047</c:v>
                </c:pt>
                <c:pt idx="39">
                  <c:v>45078</c:v>
                </c:pt>
                <c:pt idx="40">
                  <c:v>45108</c:v>
                </c:pt>
                <c:pt idx="41">
                  <c:v>45139</c:v>
                </c:pt>
                <c:pt idx="42">
                  <c:v>45170</c:v>
                </c:pt>
                <c:pt idx="43">
                  <c:v>45200</c:v>
                </c:pt>
                <c:pt idx="44">
                  <c:v>45231</c:v>
                </c:pt>
                <c:pt idx="45">
                  <c:v>45261</c:v>
                </c:pt>
              </c:numCache>
            </c:numRef>
          </c:cat>
          <c:val>
            <c:numRef>
              <c:f>'Excess Savings'!$D$7:$D$52</c:f>
              <c:numCache>
                <c:formatCode>"$"#,##0.0_);\("$"#,##0.0\)</c:formatCode>
                <c:ptCount val="46"/>
                <c:pt idx="0">
                  <c:v>64.5</c:v>
                </c:pt>
                <c:pt idx="1">
                  <c:v>456</c:v>
                </c:pt>
                <c:pt idx="2">
                  <c:v>684.7</c:v>
                </c:pt>
                <c:pt idx="3">
                  <c:v>847.6</c:v>
                </c:pt>
                <c:pt idx="4">
                  <c:v>1006.3</c:v>
                </c:pt>
                <c:pt idx="5">
                  <c:v>1098.4000000000001</c:v>
                </c:pt>
                <c:pt idx="6">
                  <c:v>1179</c:v>
                </c:pt>
                <c:pt idx="7">
                  <c:v>1252.2</c:v>
                </c:pt>
                <c:pt idx="8">
                  <c:v>1311.6</c:v>
                </c:pt>
                <c:pt idx="9">
                  <c:v>1370.5</c:v>
                </c:pt>
                <c:pt idx="10">
                  <c:v>1562.9</c:v>
                </c:pt>
                <c:pt idx="11">
                  <c:v>1634</c:v>
                </c:pt>
                <c:pt idx="12">
                  <c:v>1992.1</c:v>
                </c:pt>
                <c:pt idx="13">
                  <c:v>2063.5</c:v>
                </c:pt>
                <c:pt idx="14">
                  <c:v>2093.5</c:v>
                </c:pt>
                <c:pt idx="15">
                  <c:v>2104.1</c:v>
                </c:pt>
                <c:pt idx="16">
                  <c:v>2126.1999999999998</c:v>
                </c:pt>
                <c:pt idx="17">
                  <c:v>2136.6999999999998</c:v>
                </c:pt>
                <c:pt idx="18">
                  <c:v>2122.6</c:v>
                </c:pt>
                <c:pt idx="19">
                  <c:v>2097.6</c:v>
                </c:pt>
                <c:pt idx="20">
                  <c:v>2066.1</c:v>
                </c:pt>
                <c:pt idx="21">
                  <c:v>2031.7</c:v>
                </c:pt>
                <c:pt idx="22">
                  <c:v>1965.1</c:v>
                </c:pt>
                <c:pt idx="23">
                  <c:v>1898.2</c:v>
                </c:pt>
                <c:pt idx="24">
                  <c:v>1819.5</c:v>
                </c:pt>
                <c:pt idx="25">
                  <c:v>1736.2</c:v>
                </c:pt>
                <c:pt idx="26">
                  <c:v>1651.8</c:v>
                </c:pt>
                <c:pt idx="27">
                  <c:v>1560.2</c:v>
                </c:pt>
                <c:pt idx="28">
                  <c:v>1479.7</c:v>
                </c:pt>
                <c:pt idx="29">
                  <c:v>1395.2</c:v>
                </c:pt>
                <c:pt idx="30">
                  <c:v>1306.5999999999999</c:v>
                </c:pt>
                <c:pt idx="31">
                  <c:v>1217.2</c:v>
                </c:pt>
                <c:pt idx="32">
                  <c:v>1131.5</c:v>
                </c:pt>
                <c:pt idx="33">
                  <c:v>1046.0999999999999</c:v>
                </c:pt>
                <c:pt idx="34">
                  <c:v>977.9</c:v>
                </c:pt>
                <c:pt idx="35">
                  <c:v>913.2</c:v>
                </c:pt>
                <c:pt idx="36">
                  <c:v>857.7</c:v>
                </c:pt>
                <c:pt idx="37">
                  <c:v>800.7</c:v>
                </c:pt>
                <c:pt idx="38">
                  <c:v>744.1</c:v>
                </c:pt>
                <c:pt idx="39">
                  <c:v>679.8</c:v>
                </c:pt>
                <c:pt idx="40">
                  <c:v>606.29999999999995</c:v>
                </c:pt>
                <c:pt idx="41">
                  <c:v>532.9</c:v>
                </c:pt>
                <c:pt idx="42">
                  <c:v>448.6</c:v>
                </c:pt>
                <c:pt idx="43">
                  <c:v>368.5</c:v>
                </c:pt>
                <c:pt idx="44">
                  <c:v>288.2</c:v>
                </c:pt>
                <c:pt idx="45">
                  <c:v>199.9</c:v>
                </c:pt>
              </c:numCache>
            </c:numRef>
          </c:val>
          <c:extLst>
            <c:ext xmlns:c16="http://schemas.microsoft.com/office/drawing/2014/chart" uri="{C3380CC4-5D6E-409C-BE32-E72D297353CC}">
              <c16:uniqueId val="{00000000-8E4D-4641-BB20-1DCD9FE65302}"/>
            </c:ext>
          </c:extLst>
        </c:ser>
        <c:dLbls>
          <c:showLegendKey val="0"/>
          <c:showVal val="0"/>
          <c:showCatName val="0"/>
          <c:showSerName val="0"/>
          <c:showPercent val="0"/>
          <c:showBubbleSize val="0"/>
        </c:dLbls>
        <c:axId val="728076768"/>
        <c:axId val="803455152"/>
      </c:areaChart>
      <c:dateAx>
        <c:axId val="728076768"/>
        <c:scaling>
          <c:orientation val="minMax"/>
          <c:max val="45280"/>
        </c:scaling>
        <c:delete val="0"/>
        <c:axPos val="b"/>
        <c:numFmt formatCode="mmm\-yy" sourceLinked="0"/>
        <c:majorTickMark val="out"/>
        <c:minorTickMark val="none"/>
        <c:tickLblPos val="nextTo"/>
        <c:spPr>
          <a:noFill/>
          <a:ln w="9525" cap="flat" cmpd="sng" algn="ctr">
            <a:solidFill>
              <a:srgbClr val="474747"/>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803455152"/>
        <c:crosses val="autoZero"/>
        <c:auto val="1"/>
        <c:lblOffset val="100"/>
        <c:baseTimeUnit val="months"/>
        <c:majorUnit val="137"/>
        <c:majorTimeUnit val="days"/>
      </c:dateAx>
      <c:valAx>
        <c:axId val="803455152"/>
        <c:scaling>
          <c:orientation val="minMax"/>
          <c:max val="2600"/>
          <c:min val="0"/>
        </c:scaling>
        <c:delete val="0"/>
        <c:axPos val="l"/>
        <c:numFmt formatCode="&quot;$&quot;#,##0_);\(&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728076768"/>
        <c:crosses val="autoZero"/>
        <c:crossBetween val="midCat"/>
        <c:majorUnit val="1100"/>
        <c:dispUnits>
          <c:builtInUnit val="thousands"/>
        </c:dispUnits>
      </c:valAx>
      <c:spPr>
        <a:noFill/>
        <a:ln>
          <a:noFill/>
        </a:ln>
        <a:effectLst/>
      </c:spPr>
    </c:plotArea>
    <c:plotVisOnly val="1"/>
    <c:dispBlanksAs val="gap"/>
    <c:showDLblsOverMax val="0"/>
  </c:chart>
  <c:spPr>
    <a:no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5E976D"/>
              </a:solidFill>
              <a:round/>
            </a:ln>
            <a:effectLst/>
          </c:spPr>
          <c:marker>
            <c:symbol val="none"/>
          </c:marker>
          <c:cat>
            <c:numRef>
              <c:f>'Consumer Sentiment'!$C$7:$C$199</c:f>
              <c:numCache>
                <c:formatCode>mmm\-yy</c:formatCode>
                <c:ptCount val="193"/>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pt idx="134">
                  <c:v>43525</c:v>
                </c:pt>
                <c:pt idx="135">
                  <c:v>43556</c:v>
                </c:pt>
                <c:pt idx="136">
                  <c:v>43586</c:v>
                </c:pt>
                <c:pt idx="137">
                  <c:v>43617</c:v>
                </c:pt>
                <c:pt idx="138">
                  <c:v>43647</c:v>
                </c:pt>
                <c:pt idx="139">
                  <c:v>43678</c:v>
                </c:pt>
                <c:pt idx="140">
                  <c:v>43709</c:v>
                </c:pt>
                <c:pt idx="141">
                  <c:v>43739</c:v>
                </c:pt>
                <c:pt idx="142">
                  <c:v>43770</c:v>
                </c:pt>
                <c:pt idx="143">
                  <c:v>43800</c:v>
                </c:pt>
                <c:pt idx="144">
                  <c:v>43831</c:v>
                </c:pt>
                <c:pt idx="145">
                  <c:v>43862</c:v>
                </c:pt>
                <c:pt idx="146">
                  <c:v>43891</c:v>
                </c:pt>
                <c:pt idx="147">
                  <c:v>43922</c:v>
                </c:pt>
                <c:pt idx="148">
                  <c:v>43952</c:v>
                </c:pt>
                <c:pt idx="149">
                  <c:v>43983</c:v>
                </c:pt>
                <c:pt idx="150">
                  <c:v>44013</c:v>
                </c:pt>
                <c:pt idx="151">
                  <c:v>44044</c:v>
                </c:pt>
                <c:pt idx="152">
                  <c:v>44075</c:v>
                </c:pt>
                <c:pt idx="153">
                  <c:v>44105</c:v>
                </c:pt>
                <c:pt idx="154">
                  <c:v>44136</c:v>
                </c:pt>
                <c:pt idx="155">
                  <c:v>44166</c:v>
                </c:pt>
                <c:pt idx="156">
                  <c:v>44197</c:v>
                </c:pt>
                <c:pt idx="157">
                  <c:v>44228</c:v>
                </c:pt>
                <c:pt idx="158">
                  <c:v>44256</c:v>
                </c:pt>
                <c:pt idx="159">
                  <c:v>44287</c:v>
                </c:pt>
                <c:pt idx="160">
                  <c:v>44317</c:v>
                </c:pt>
                <c:pt idx="161">
                  <c:v>44348</c:v>
                </c:pt>
                <c:pt idx="162">
                  <c:v>44378</c:v>
                </c:pt>
                <c:pt idx="163">
                  <c:v>44409</c:v>
                </c:pt>
                <c:pt idx="164">
                  <c:v>44440</c:v>
                </c:pt>
                <c:pt idx="165">
                  <c:v>44470</c:v>
                </c:pt>
                <c:pt idx="166">
                  <c:v>44501</c:v>
                </c:pt>
                <c:pt idx="167">
                  <c:v>44531</c:v>
                </c:pt>
                <c:pt idx="168">
                  <c:v>44562</c:v>
                </c:pt>
                <c:pt idx="169">
                  <c:v>44593</c:v>
                </c:pt>
                <c:pt idx="170">
                  <c:v>44621</c:v>
                </c:pt>
                <c:pt idx="171">
                  <c:v>44652</c:v>
                </c:pt>
                <c:pt idx="172">
                  <c:v>44682</c:v>
                </c:pt>
                <c:pt idx="173">
                  <c:v>44713</c:v>
                </c:pt>
                <c:pt idx="174">
                  <c:v>44743</c:v>
                </c:pt>
                <c:pt idx="175">
                  <c:v>44774</c:v>
                </c:pt>
                <c:pt idx="176">
                  <c:v>44805</c:v>
                </c:pt>
                <c:pt idx="177">
                  <c:v>44835</c:v>
                </c:pt>
                <c:pt idx="178">
                  <c:v>44866</c:v>
                </c:pt>
                <c:pt idx="179">
                  <c:v>44896</c:v>
                </c:pt>
                <c:pt idx="180">
                  <c:v>44927</c:v>
                </c:pt>
                <c:pt idx="181">
                  <c:v>44958</c:v>
                </c:pt>
                <c:pt idx="182">
                  <c:v>44986</c:v>
                </c:pt>
                <c:pt idx="183">
                  <c:v>45017</c:v>
                </c:pt>
                <c:pt idx="184">
                  <c:v>45047</c:v>
                </c:pt>
                <c:pt idx="185">
                  <c:v>45078</c:v>
                </c:pt>
                <c:pt idx="186">
                  <c:v>45108</c:v>
                </c:pt>
                <c:pt idx="187">
                  <c:v>45139</c:v>
                </c:pt>
                <c:pt idx="188">
                  <c:v>45170</c:v>
                </c:pt>
                <c:pt idx="189">
                  <c:v>45200</c:v>
                </c:pt>
                <c:pt idx="190">
                  <c:v>45231</c:v>
                </c:pt>
                <c:pt idx="191">
                  <c:v>45261</c:v>
                </c:pt>
                <c:pt idx="192">
                  <c:v>45292</c:v>
                </c:pt>
              </c:numCache>
            </c:numRef>
          </c:cat>
          <c:val>
            <c:numRef>
              <c:f>'Consumer Sentiment'!$D$7:$D$199</c:f>
              <c:numCache>
                <c:formatCode>0.0</c:formatCode>
                <c:ptCount val="193"/>
                <c:pt idx="0">
                  <c:v>78.400000000000006</c:v>
                </c:pt>
                <c:pt idx="1">
                  <c:v>70.8</c:v>
                </c:pt>
                <c:pt idx="2">
                  <c:v>69.5</c:v>
                </c:pt>
                <c:pt idx="3">
                  <c:v>62.6</c:v>
                </c:pt>
                <c:pt idx="4">
                  <c:v>59.8</c:v>
                </c:pt>
                <c:pt idx="5">
                  <c:v>56.4</c:v>
                </c:pt>
                <c:pt idx="6">
                  <c:v>61.2</c:v>
                </c:pt>
                <c:pt idx="7">
                  <c:v>63</c:v>
                </c:pt>
                <c:pt idx="8">
                  <c:v>70.3</c:v>
                </c:pt>
                <c:pt idx="9">
                  <c:v>57.6</c:v>
                </c:pt>
                <c:pt idx="10">
                  <c:v>55.3</c:v>
                </c:pt>
                <c:pt idx="11">
                  <c:v>60.1</c:v>
                </c:pt>
                <c:pt idx="12">
                  <c:v>61.2</c:v>
                </c:pt>
                <c:pt idx="13">
                  <c:v>56.3</c:v>
                </c:pt>
                <c:pt idx="14">
                  <c:v>57.3</c:v>
                </c:pt>
                <c:pt idx="15">
                  <c:v>65.099999999999994</c:v>
                </c:pt>
                <c:pt idx="16">
                  <c:v>68.7</c:v>
                </c:pt>
                <c:pt idx="17">
                  <c:v>70.8</c:v>
                </c:pt>
                <c:pt idx="18">
                  <c:v>66</c:v>
                </c:pt>
                <c:pt idx="19">
                  <c:v>65.7</c:v>
                </c:pt>
                <c:pt idx="20">
                  <c:v>73.5</c:v>
                </c:pt>
                <c:pt idx="21">
                  <c:v>70.599999999999994</c:v>
                </c:pt>
                <c:pt idx="22">
                  <c:v>67.400000000000006</c:v>
                </c:pt>
                <c:pt idx="23">
                  <c:v>72.5</c:v>
                </c:pt>
                <c:pt idx="24">
                  <c:v>74.400000000000006</c:v>
                </c:pt>
                <c:pt idx="25">
                  <c:v>73.599999999999994</c:v>
                </c:pt>
                <c:pt idx="26">
                  <c:v>73.599999999999994</c:v>
                </c:pt>
                <c:pt idx="27">
                  <c:v>72.2</c:v>
                </c:pt>
                <c:pt idx="28">
                  <c:v>73.599999999999994</c:v>
                </c:pt>
                <c:pt idx="29">
                  <c:v>76</c:v>
                </c:pt>
                <c:pt idx="30">
                  <c:v>67.8</c:v>
                </c:pt>
                <c:pt idx="31">
                  <c:v>68.900000000000006</c:v>
                </c:pt>
                <c:pt idx="32">
                  <c:v>68.2</c:v>
                </c:pt>
                <c:pt idx="33">
                  <c:v>67.7</c:v>
                </c:pt>
                <c:pt idx="34">
                  <c:v>71.599999999999994</c:v>
                </c:pt>
                <c:pt idx="35">
                  <c:v>74.5</c:v>
                </c:pt>
                <c:pt idx="36">
                  <c:v>74.2</c:v>
                </c:pt>
                <c:pt idx="37">
                  <c:v>77.5</c:v>
                </c:pt>
                <c:pt idx="38">
                  <c:v>67.5</c:v>
                </c:pt>
                <c:pt idx="39">
                  <c:v>69.8</c:v>
                </c:pt>
                <c:pt idx="40">
                  <c:v>74.3</c:v>
                </c:pt>
                <c:pt idx="41">
                  <c:v>71.5</c:v>
                </c:pt>
                <c:pt idx="42">
                  <c:v>63.7</c:v>
                </c:pt>
                <c:pt idx="43">
                  <c:v>55.8</c:v>
                </c:pt>
                <c:pt idx="44">
                  <c:v>59.5</c:v>
                </c:pt>
                <c:pt idx="45">
                  <c:v>60.8</c:v>
                </c:pt>
                <c:pt idx="46">
                  <c:v>63.7</c:v>
                </c:pt>
                <c:pt idx="47">
                  <c:v>69.900000000000006</c:v>
                </c:pt>
                <c:pt idx="48">
                  <c:v>75</c:v>
                </c:pt>
                <c:pt idx="49">
                  <c:v>75.3</c:v>
                </c:pt>
                <c:pt idx="50">
                  <c:v>76.2</c:v>
                </c:pt>
                <c:pt idx="51">
                  <c:v>76.400000000000006</c:v>
                </c:pt>
                <c:pt idx="52">
                  <c:v>79.3</c:v>
                </c:pt>
                <c:pt idx="53">
                  <c:v>73.2</c:v>
                </c:pt>
                <c:pt idx="54">
                  <c:v>72.3</c:v>
                </c:pt>
                <c:pt idx="55">
                  <c:v>74.3</c:v>
                </c:pt>
                <c:pt idx="56">
                  <c:v>78.3</c:v>
                </c:pt>
                <c:pt idx="57">
                  <c:v>82.6</c:v>
                </c:pt>
                <c:pt idx="58">
                  <c:v>82.7</c:v>
                </c:pt>
                <c:pt idx="59">
                  <c:v>72.900000000000006</c:v>
                </c:pt>
                <c:pt idx="60">
                  <c:v>73.8</c:v>
                </c:pt>
                <c:pt idx="61">
                  <c:v>77.599999999999994</c:v>
                </c:pt>
                <c:pt idx="62">
                  <c:v>78.599999999999994</c:v>
                </c:pt>
                <c:pt idx="63">
                  <c:v>76.400000000000006</c:v>
                </c:pt>
                <c:pt idx="64">
                  <c:v>84.5</c:v>
                </c:pt>
                <c:pt idx="65">
                  <c:v>84.1</c:v>
                </c:pt>
                <c:pt idx="66">
                  <c:v>85.1</c:v>
                </c:pt>
                <c:pt idx="67">
                  <c:v>82.1</c:v>
                </c:pt>
                <c:pt idx="68">
                  <c:v>77.5</c:v>
                </c:pt>
                <c:pt idx="69">
                  <c:v>73.2</c:v>
                </c:pt>
                <c:pt idx="70">
                  <c:v>75.099999999999994</c:v>
                </c:pt>
                <c:pt idx="71">
                  <c:v>82.5</c:v>
                </c:pt>
                <c:pt idx="72">
                  <c:v>81.2</c:v>
                </c:pt>
                <c:pt idx="73">
                  <c:v>81.599999999999994</c:v>
                </c:pt>
                <c:pt idx="74">
                  <c:v>80</c:v>
                </c:pt>
                <c:pt idx="75">
                  <c:v>84.1</c:v>
                </c:pt>
                <c:pt idx="76">
                  <c:v>81.900000000000006</c:v>
                </c:pt>
                <c:pt idx="77">
                  <c:v>82.5</c:v>
                </c:pt>
                <c:pt idx="78">
                  <c:v>81.8</c:v>
                </c:pt>
                <c:pt idx="79">
                  <c:v>82.5</c:v>
                </c:pt>
                <c:pt idx="80">
                  <c:v>84.6</c:v>
                </c:pt>
                <c:pt idx="81">
                  <c:v>86.9</c:v>
                </c:pt>
                <c:pt idx="82">
                  <c:v>88.8</c:v>
                </c:pt>
                <c:pt idx="83">
                  <c:v>93.6</c:v>
                </c:pt>
                <c:pt idx="84">
                  <c:v>98.1</c:v>
                </c:pt>
                <c:pt idx="85">
                  <c:v>95.4</c:v>
                </c:pt>
                <c:pt idx="86">
                  <c:v>93</c:v>
                </c:pt>
                <c:pt idx="87">
                  <c:v>95.9</c:v>
                </c:pt>
                <c:pt idx="88">
                  <c:v>90.7</c:v>
                </c:pt>
                <c:pt idx="89">
                  <c:v>96.1</c:v>
                </c:pt>
                <c:pt idx="90">
                  <c:v>93.1</c:v>
                </c:pt>
                <c:pt idx="91">
                  <c:v>91.9</c:v>
                </c:pt>
                <c:pt idx="92">
                  <c:v>87.2</c:v>
                </c:pt>
                <c:pt idx="93">
                  <c:v>90</c:v>
                </c:pt>
                <c:pt idx="94">
                  <c:v>91.3</c:v>
                </c:pt>
                <c:pt idx="95">
                  <c:v>92.6</c:v>
                </c:pt>
                <c:pt idx="96">
                  <c:v>92</c:v>
                </c:pt>
                <c:pt idx="97">
                  <c:v>91.7</c:v>
                </c:pt>
                <c:pt idx="98">
                  <c:v>91</c:v>
                </c:pt>
                <c:pt idx="99">
                  <c:v>89</c:v>
                </c:pt>
                <c:pt idx="100">
                  <c:v>94.7</c:v>
                </c:pt>
                <c:pt idx="101">
                  <c:v>93.5</c:v>
                </c:pt>
                <c:pt idx="102">
                  <c:v>90</c:v>
                </c:pt>
                <c:pt idx="103">
                  <c:v>89.8</c:v>
                </c:pt>
                <c:pt idx="104">
                  <c:v>91.2</c:v>
                </c:pt>
                <c:pt idx="105">
                  <c:v>87.2</c:v>
                </c:pt>
                <c:pt idx="106">
                  <c:v>93.8</c:v>
                </c:pt>
                <c:pt idx="107">
                  <c:v>98.2</c:v>
                </c:pt>
                <c:pt idx="108">
                  <c:v>98.5</c:v>
                </c:pt>
                <c:pt idx="109">
                  <c:v>96.3</c:v>
                </c:pt>
                <c:pt idx="110">
                  <c:v>96.9</c:v>
                </c:pt>
                <c:pt idx="111">
                  <c:v>97</c:v>
                </c:pt>
                <c:pt idx="112">
                  <c:v>97.1</c:v>
                </c:pt>
                <c:pt idx="113">
                  <c:v>95</c:v>
                </c:pt>
                <c:pt idx="114">
                  <c:v>93.4</c:v>
                </c:pt>
                <c:pt idx="115">
                  <c:v>96.8</c:v>
                </c:pt>
                <c:pt idx="116">
                  <c:v>95.1</c:v>
                </c:pt>
                <c:pt idx="117">
                  <c:v>100.7</c:v>
                </c:pt>
                <c:pt idx="118">
                  <c:v>98.5</c:v>
                </c:pt>
                <c:pt idx="119">
                  <c:v>95.9</c:v>
                </c:pt>
                <c:pt idx="120">
                  <c:v>95.7</c:v>
                </c:pt>
                <c:pt idx="121">
                  <c:v>99.7</c:v>
                </c:pt>
                <c:pt idx="122">
                  <c:v>101.4</c:v>
                </c:pt>
                <c:pt idx="123">
                  <c:v>98.8</c:v>
                </c:pt>
                <c:pt idx="124">
                  <c:v>98</c:v>
                </c:pt>
                <c:pt idx="125">
                  <c:v>98.2</c:v>
                </c:pt>
                <c:pt idx="126">
                  <c:v>97.9</c:v>
                </c:pt>
                <c:pt idx="127">
                  <c:v>96.2</c:v>
                </c:pt>
                <c:pt idx="128">
                  <c:v>100.1</c:v>
                </c:pt>
                <c:pt idx="129">
                  <c:v>98.6</c:v>
                </c:pt>
                <c:pt idx="130">
                  <c:v>97.5</c:v>
                </c:pt>
                <c:pt idx="131">
                  <c:v>98.3</c:v>
                </c:pt>
                <c:pt idx="132">
                  <c:v>91.2</c:v>
                </c:pt>
                <c:pt idx="133">
                  <c:v>93.8</c:v>
                </c:pt>
                <c:pt idx="134">
                  <c:v>98.4</c:v>
                </c:pt>
                <c:pt idx="135">
                  <c:v>97.2</c:v>
                </c:pt>
                <c:pt idx="136">
                  <c:v>100</c:v>
                </c:pt>
                <c:pt idx="137">
                  <c:v>98.2</c:v>
                </c:pt>
                <c:pt idx="138">
                  <c:v>98.4</c:v>
                </c:pt>
                <c:pt idx="139">
                  <c:v>89.8</c:v>
                </c:pt>
                <c:pt idx="140">
                  <c:v>93.2</c:v>
                </c:pt>
                <c:pt idx="141">
                  <c:v>95.5</c:v>
                </c:pt>
                <c:pt idx="142">
                  <c:v>96.8</c:v>
                </c:pt>
                <c:pt idx="143">
                  <c:v>99.3</c:v>
                </c:pt>
                <c:pt idx="144">
                  <c:v>99.8</c:v>
                </c:pt>
                <c:pt idx="145">
                  <c:v>101</c:v>
                </c:pt>
                <c:pt idx="146">
                  <c:v>89.1</c:v>
                </c:pt>
                <c:pt idx="147">
                  <c:v>71.8</c:v>
                </c:pt>
                <c:pt idx="148">
                  <c:v>72.3</c:v>
                </c:pt>
                <c:pt idx="149">
                  <c:v>78.099999999999994</c:v>
                </c:pt>
                <c:pt idx="150">
                  <c:v>72.5</c:v>
                </c:pt>
                <c:pt idx="151">
                  <c:v>74.099999999999994</c:v>
                </c:pt>
                <c:pt idx="152">
                  <c:v>80.400000000000006</c:v>
                </c:pt>
                <c:pt idx="153">
                  <c:v>81.8</c:v>
                </c:pt>
                <c:pt idx="154">
                  <c:v>76.900000000000006</c:v>
                </c:pt>
                <c:pt idx="155">
                  <c:v>80.7</c:v>
                </c:pt>
                <c:pt idx="156">
                  <c:v>79</c:v>
                </c:pt>
                <c:pt idx="157">
                  <c:v>76.8</c:v>
                </c:pt>
                <c:pt idx="158">
                  <c:v>84.9</c:v>
                </c:pt>
                <c:pt idx="159">
                  <c:v>88.3</c:v>
                </c:pt>
                <c:pt idx="160">
                  <c:v>82.9</c:v>
                </c:pt>
                <c:pt idx="161">
                  <c:v>85.5</c:v>
                </c:pt>
                <c:pt idx="162">
                  <c:v>81.2</c:v>
                </c:pt>
                <c:pt idx="163">
                  <c:v>70.3</c:v>
                </c:pt>
                <c:pt idx="164">
                  <c:v>72.8</c:v>
                </c:pt>
                <c:pt idx="165">
                  <c:v>71.7</c:v>
                </c:pt>
                <c:pt idx="166">
                  <c:v>67.400000000000006</c:v>
                </c:pt>
                <c:pt idx="167">
                  <c:v>70.599999999999994</c:v>
                </c:pt>
                <c:pt idx="168">
                  <c:v>67.2</c:v>
                </c:pt>
                <c:pt idx="169">
                  <c:v>62.8</c:v>
                </c:pt>
                <c:pt idx="170">
                  <c:v>59.4</c:v>
                </c:pt>
                <c:pt idx="171">
                  <c:v>65.2</c:v>
                </c:pt>
                <c:pt idx="172">
                  <c:v>58.4</c:v>
                </c:pt>
                <c:pt idx="173">
                  <c:v>50</c:v>
                </c:pt>
                <c:pt idx="174">
                  <c:v>51.5</c:v>
                </c:pt>
                <c:pt idx="175">
                  <c:v>58.2</c:v>
                </c:pt>
                <c:pt idx="176">
                  <c:v>58.6</c:v>
                </c:pt>
                <c:pt idx="177">
                  <c:v>59.9</c:v>
                </c:pt>
                <c:pt idx="178">
                  <c:v>56.7</c:v>
                </c:pt>
                <c:pt idx="179">
                  <c:v>59.8</c:v>
                </c:pt>
                <c:pt idx="180">
                  <c:v>64.900000000000006</c:v>
                </c:pt>
                <c:pt idx="181">
                  <c:v>66.900000000000006</c:v>
                </c:pt>
                <c:pt idx="182">
                  <c:v>62</c:v>
                </c:pt>
                <c:pt idx="183">
                  <c:v>63.7</c:v>
                </c:pt>
                <c:pt idx="184">
                  <c:v>59</c:v>
                </c:pt>
                <c:pt idx="185">
                  <c:v>64.2</c:v>
                </c:pt>
                <c:pt idx="186">
                  <c:v>71.5</c:v>
                </c:pt>
                <c:pt idx="187">
                  <c:v>69.400000000000006</c:v>
                </c:pt>
                <c:pt idx="188">
                  <c:v>67.900000000000006</c:v>
                </c:pt>
                <c:pt idx="189" formatCode="General">
                  <c:v>63.8</c:v>
                </c:pt>
                <c:pt idx="190" formatCode="General">
                  <c:v>61.3</c:v>
                </c:pt>
                <c:pt idx="191" formatCode="General">
                  <c:v>69.7</c:v>
                </c:pt>
                <c:pt idx="192" formatCode="General">
                  <c:v>78.8</c:v>
                </c:pt>
              </c:numCache>
            </c:numRef>
          </c:val>
          <c:smooth val="0"/>
          <c:extLst>
            <c:ext xmlns:c16="http://schemas.microsoft.com/office/drawing/2014/chart" uri="{C3380CC4-5D6E-409C-BE32-E72D297353CC}">
              <c16:uniqueId val="{00000000-2BBD-480F-B5A8-CD1F296B39AA}"/>
            </c:ext>
          </c:extLst>
        </c:ser>
        <c:dLbls>
          <c:showLegendKey val="0"/>
          <c:showVal val="0"/>
          <c:showCatName val="0"/>
          <c:showSerName val="0"/>
          <c:showPercent val="0"/>
          <c:showBubbleSize val="0"/>
        </c:dLbls>
        <c:smooth val="0"/>
        <c:axId val="645178415"/>
        <c:axId val="1753407"/>
      </c:lineChart>
      <c:dateAx>
        <c:axId val="645178415"/>
        <c:scaling>
          <c:orientation val="minMax"/>
          <c:max val="45322"/>
        </c:scaling>
        <c:delete val="0"/>
        <c:axPos val="b"/>
        <c:numFmt formatCode="mmm\-yy" sourceLinked="0"/>
        <c:majorTickMark val="out"/>
        <c:minorTickMark val="none"/>
        <c:tickLblPos val="nextTo"/>
        <c:spPr>
          <a:noFill/>
          <a:ln w="9525" cap="flat" cmpd="sng" algn="ctr">
            <a:solidFill>
              <a:srgbClr val="474747"/>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753407"/>
        <c:crosses val="autoZero"/>
        <c:auto val="1"/>
        <c:lblOffset val="100"/>
        <c:baseTimeUnit val="months"/>
        <c:majorUnit val="48"/>
        <c:majorTimeUnit val="months"/>
      </c:dateAx>
      <c:valAx>
        <c:axId val="1753407"/>
        <c:scaling>
          <c:orientation val="minMax"/>
          <c:max val="125"/>
          <c:min val="5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645178415"/>
        <c:crosses val="autoZero"/>
        <c:crossBetween val="between"/>
        <c:majorUnit val="20"/>
      </c:valAx>
      <c:spPr>
        <a:noFill/>
        <a:ln>
          <a:noFill/>
        </a:ln>
        <a:effectLst/>
      </c:spPr>
    </c:plotArea>
    <c:plotVisOnly val="1"/>
    <c:dispBlanksAs val="gap"/>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'Wells Fargo Index'!$D$6</c:f>
              <c:strCache>
                <c:ptCount val="1"/>
                <c:pt idx="0">
                  <c:v>Index </c:v>
                </c:pt>
              </c:strCache>
            </c:strRef>
          </c:tx>
          <c:spPr>
            <a:solidFill>
              <a:srgbClr val="BCC7CE"/>
            </a:solidFill>
            <a:ln>
              <a:noFill/>
            </a:ln>
            <a:effectLst/>
          </c:spPr>
          <c:invertIfNegative val="0"/>
          <c:dPt>
            <c:idx val="1"/>
            <c:invertIfNegative val="0"/>
            <c:bubble3D val="0"/>
            <c:extLst>
              <c:ext xmlns:c16="http://schemas.microsoft.com/office/drawing/2014/chart" uri="{C3380CC4-5D6E-409C-BE32-E72D297353CC}">
                <c16:uniqueId val="{00000000-EEFD-4A3C-A20F-60800AB49C1B}"/>
              </c:ext>
            </c:extLst>
          </c:dPt>
          <c:dPt>
            <c:idx val="2"/>
            <c:invertIfNegative val="0"/>
            <c:bubble3D val="0"/>
            <c:extLst>
              <c:ext xmlns:c16="http://schemas.microsoft.com/office/drawing/2014/chart" uri="{C3380CC4-5D6E-409C-BE32-E72D297353CC}">
                <c16:uniqueId val="{00000001-EEFD-4A3C-A20F-60800AB49C1B}"/>
              </c:ext>
            </c:extLst>
          </c:dPt>
          <c:dPt>
            <c:idx val="3"/>
            <c:invertIfNegative val="0"/>
            <c:bubble3D val="0"/>
            <c:extLst>
              <c:ext xmlns:c16="http://schemas.microsoft.com/office/drawing/2014/chart" uri="{C3380CC4-5D6E-409C-BE32-E72D297353CC}">
                <c16:uniqueId val="{00000002-EEFD-4A3C-A20F-60800AB49C1B}"/>
              </c:ext>
            </c:extLst>
          </c:dPt>
          <c:dPt>
            <c:idx val="4"/>
            <c:invertIfNegative val="0"/>
            <c:bubble3D val="0"/>
            <c:extLst>
              <c:ext xmlns:c16="http://schemas.microsoft.com/office/drawing/2014/chart" uri="{C3380CC4-5D6E-409C-BE32-E72D297353CC}">
                <c16:uniqueId val="{00000003-EEFD-4A3C-A20F-60800AB49C1B}"/>
              </c:ext>
            </c:extLst>
          </c:dPt>
          <c:dPt>
            <c:idx val="5"/>
            <c:invertIfNegative val="0"/>
            <c:bubble3D val="0"/>
            <c:extLst>
              <c:ext xmlns:c16="http://schemas.microsoft.com/office/drawing/2014/chart" uri="{C3380CC4-5D6E-409C-BE32-E72D297353CC}">
                <c16:uniqueId val="{00000004-EEFD-4A3C-A20F-60800AB49C1B}"/>
              </c:ext>
            </c:extLst>
          </c:dPt>
          <c:dPt>
            <c:idx val="6"/>
            <c:invertIfNegative val="0"/>
            <c:bubble3D val="0"/>
            <c:extLst>
              <c:ext xmlns:c16="http://schemas.microsoft.com/office/drawing/2014/chart" uri="{C3380CC4-5D6E-409C-BE32-E72D297353CC}">
                <c16:uniqueId val="{00000005-EEFD-4A3C-A20F-60800AB49C1B}"/>
              </c:ext>
            </c:extLst>
          </c:dPt>
          <c:dPt>
            <c:idx val="7"/>
            <c:invertIfNegative val="0"/>
            <c:bubble3D val="0"/>
            <c:extLst>
              <c:ext xmlns:c16="http://schemas.microsoft.com/office/drawing/2014/chart" uri="{C3380CC4-5D6E-409C-BE32-E72D297353CC}">
                <c16:uniqueId val="{00000006-EEFD-4A3C-A20F-60800AB49C1B}"/>
              </c:ext>
            </c:extLst>
          </c:dPt>
          <c:dPt>
            <c:idx val="8"/>
            <c:invertIfNegative val="0"/>
            <c:bubble3D val="0"/>
            <c:extLst>
              <c:ext xmlns:c16="http://schemas.microsoft.com/office/drawing/2014/chart" uri="{C3380CC4-5D6E-409C-BE32-E72D297353CC}">
                <c16:uniqueId val="{00000007-EEFD-4A3C-A20F-60800AB49C1B}"/>
              </c:ext>
            </c:extLst>
          </c:dPt>
          <c:dPt>
            <c:idx val="9"/>
            <c:invertIfNegative val="0"/>
            <c:bubble3D val="0"/>
            <c:extLst>
              <c:ext xmlns:c16="http://schemas.microsoft.com/office/drawing/2014/chart" uri="{C3380CC4-5D6E-409C-BE32-E72D297353CC}">
                <c16:uniqueId val="{00000008-EEFD-4A3C-A20F-60800AB49C1B}"/>
              </c:ext>
            </c:extLst>
          </c:dPt>
          <c:dPt>
            <c:idx val="10"/>
            <c:invertIfNegative val="0"/>
            <c:bubble3D val="0"/>
            <c:extLst>
              <c:ext xmlns:c16="http://schemas.microsoft.com/office/drawing/2014/chart" uri="{C3380CC4-5D6E-409C-BE32-E72D297353CC}">
                <c16:uniqueId val="{00000009-EEFD-4A3C-A20F-60800AB49C1B}"/>
              </c:ext>
            </c:extLst>
          </c:dPt>
          <c:dPt>
            <c:idx val="11"/>
            <c:invertIfNegative val="0"/>
            <c:bubble3D val="0"/>
            <c:spPr>
              <a:solidFill>
                <a:srgbClr val="4C5966"/>
              </a:solidFill>
              <a:ln>
                <a:noFill/>
              </a:ln>
              <a:effectLst/>
            </c:spPr>
            <c:extLst>
              <c:ext xmlns:c16="http://schemas.microsoft.com/office/drawing/2014/chart" uri="{C3380CC4-5D6E-409C-BE32-E72D297353CC}">
                <c16:uniqueId val="{0000000B-EEFD-4A3C-A20F-60800AB49C1B}"/>
              </c:ext>
            </c:extLst>
          </c:dPt>
          <c:dPt>
            <c:idx val="12"/>
            <c:invertIfNegative val="0"/>
            <c:bubble3D val="0"/>
            <c:spPr>
              <a:solidFill>
                <a:srgbClr val="5E976D"/>
              </a:solidFill>
              <a:ln>
                <a:noFill/>
              </a:ln>
              <a:effectLst/>
            </c:spPr>
            <c:extLst>
              <c:ext xmlns:c16="http://schemas.microsoft.com/office/drawing/2014/chart" uri="{C3380CC4-5D6E-409C-BE32-E72D297353CC}">
                <c16:uniqueId val="{0000000D-EEFD-4A3C-A20F-60800AB49C1B}"/>
              </c:ext>
            </c:extLst>
          </c:dPt>
          <c:cat>
            <c:strRef>
              <c:f>'Wells Fargo Index'!$C$17:$C$29</c:f>
              <c:strCache>
                <c:ptCount val="13"/>
                <c:pt idx="0">
                  <c:v>Jan
2023</c:v>
                </c:pt>
                <c:pt idx="3">
                  <c:v>Apr
2023</c:v>
                </c:pt>
                <c:pt idx="6">
                  <c:v>Jul
2023</c:v>
                </c:pt>
                <c:pt idx="9">
                  <c:v>Oct
2023</c:v>
                </c:pt>
                <c:pt idx="12">
                  <c:v>Jan
2024</c:v>
                </c:pt>
              </c:strCache>
            </c:strRef>
          </c:cat>
          <c:val>
            <c:numRef>
              <c:f>'Wells Fargo Index'!$D$17:$D$29</c:f>
              <c:numCache>
                <c:formatCode>General</c:formatCode>
                <c:ptCount val="13"/>
                <c:pt idx="0">
                  <c:v>35</c:v>
                </c:pt>
                <c:pt idx="1">
                  <c:v>42</c:v>
                </c:pt>
                <c:pt idx="2">
                  <c:v>44</c:v>
                </c:pt>
                <c:pt idx="3">
                  <c:v>45</c:v>
                </c:pt>
                <c:pt idx="4">
                  <c:v>50</c:v>
                </c:pt>
                <c:pt idx="5">
                  <c:v>55</c:v>
                </c:pt>
                <c:pt idx="6">
                  <c:v>56</c:v>
                </c:pt>
                <c:pt idx="7">
                  <c:v>50</c:v>
                </c:pt>
                <c:pt idx="8">
                  <c:v>44</c:v>
                </c:pt>
                <c:pt idx="9">
                  <c:v>40</c:v>
                </c:pt>
                <c:pt idx="10">
                  <c:v>34</c:v>
                </c:pt>
                <c:pt idx="11">
                  <c:v>37</c:v>
                </c:pt>
                <c:pt idx="12">
                  <c:v>44</c:v>
                </c:pt>
              </c:numCache>
            </c:numRef>
          </c:val>
          <c:extLst>
            <c:ext xmlns:c16="http://schemas.microsoft.com/office/drawing/2014/chart" uri="{C3380CC4-5D6E-409C-BE32-E72D297353CC}">
              <c16:uniqueId val="{0000000E-EEFD-4A3C-A20F-60800AB49C1B}"/>
            </c:ext>
          </c:extLst>
        </c:ser>
        <c:dLbls>
          <c:showLegendKey val="0"/>
          <c:showVal val="0"/>
          <c:showCatName val="0"/>
          <c:showSerName val="0"/>
          <c:showPercent val="0"/>
          <c:showBubbleSize val="0"/>
        </c:dLbls>
        <c:gapWidth val="50"/>
        <c:overlap val="-27"/>
        <c:axId val="1303711968"/>
        <c:axId val="1303711136"/>
      </c:barChart>
      <c:catAx>
        <c:axId val="1303711968"/>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vert="horz"/>
          <a:lstStyle/>
          <a:p>
            <a:pPr>
              <a:defRPr sz="1200">
                <a:solidFill>
                  <a:srgbClr val="474747"/>
                </a:solidFill>
              </a:defRPr>
            </a:pPr>
            <a:endParaRPr lang="en-US"/>
          </a:p>
        </c:txPr>
        <c:crossAx val="1303711136"/>
        <c:crosses val="autoZero"/>
        <c:auto val="1"/>
        <c:lblAlgn val="ctr"/>
        <c:lblOffset val="100"/>
        <c:noMultiLvlLbl val="0"/>
      </c:catAx>
      <c:valAx>
        <c:axId val="1303711136"/>
        <c:scaling>
          <c:orientation val="minMax"/>
          <c:max val="100"/>
        </c:scaling>
        <c:delete val="0"/>
        <c:axPos val="l"/>
        <c:numFmt formatCode="General" sourceLinked="1"/>
        <c:majorTickMark val="none"/>
        <c:minorTickMark val="none"/>
        <c:tickLblPos val="nextTo"/>
        <c:spPr>
          <a:noFill/>
          <a:ln>
            <a:noFill/>
          </a:ln>
          <a:effectLst/>
        </c:spPr>
        <c:txPr>
          <a:bodyPr rot="-60000000" vert="horz"/>
          <a:lstStyle/>
          <a:p>
            <a:pPr>
              <a:defRPr sz="1200">
                <a:solidFill>
                  <a:srgbClr val="474747"/>
                </a:solidFill>
              </a:defRPr>
            </a:pPr>
            <a:endParaRPr lang="en-US"/>
          </a:p>
        </c:txPr>
        <c:crossAx val="1303711968"/>
        <c:crosses val="autoZero"/>
        <c:crossBetween val="between"/>
        <c:majorUnit val="20"/>
      </c:valAx>
    </c:plotArea>
    <c:plotVisOnly val="1"/>
    <c:dispBlanksAs val="gap"/>
    <c:showDLblsOverMax val="0"/>
  </c:chart>
  <c:spPr>
    <a:noFill/>
    <a:ln w="9525" cap="flat" cmpd="sng" algn="ctr">
      <a:noFill/>
      <a:round/>
    </a:ln>
    <a:effectLst/>
  </c:spPr>
  <c:txPr>
    <a:bodyPr/>
    <a:lstStyle/>
    <a:p>
      <a:pPr>
        <a:defRPr sz="1000">
          <a:latin typeface="Arial" panose="020B0604020202020204" pitchFamily="34" charset="0"/>
          <a:cs typeface="Arial" panose="020B0604020202020204" pitchFamily="34" charset="0"/>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BCC7CE"/>
            </a:solidFill>
            <a:ln>
              <a:noFill/>
            </a:ln>
            <a:effectLst/>
          </c:spPr>
          <c:invertIfNegative val="0"/>
          <c:dPt>
            <c:idx val="6"/>
            <c:invertIfNegative val="0"/>
            <c:bubble3D val="0"/>
            <c:extLst>
              <c:ext xmlns:c16="http://schemas.microsoft.com/office/drawing/2014/chart" uri="{C3380CC4-5D6E-409C-BE32-E72D297353CC}">
                <c16:uniqueId val="{00000000-78EF-4253-91D9-E494CCCB3B1D}"/>
              </c:ext>
            </c:extLst>
          </c:dPt>
          <c:dPt>
            <c:idx val="7"/>
            <c:invertIfNegative val="0"/>
            <c:bubble3D val="0"/>
            <c:extLst>
              <c:ext xmlns:c16="http://schemas.microsoft.com/office/drawing/2014/chart" uri="{C3380CC4-5D6E-409C-BE32-E72D297353CC}">
                <c16:uniqueId val="{00000001-78EF-4253-91D9-E494CCCB3B1D}"/>
              </c:ext>
            </c:extLst>
          </c:dPt>
          <c:dPt>
            <c:idx val="8"/>
            <c:invertIfNegative val="0"/>
            <c:bubble3D val="0"/>
            <c:extLst>
              <c:ext xmlns:c16="http://schemas.microsoft.com/office/drawing/2014/chart" uri="{C3380CC4-5D6E-409C-BE32-E72D297353CC}">
                <c16:uniqueId val="{00000002-78EF-4253-91D9-E494CCCB3B1D}"/>
              </c:ext>
            </c:extLst>
          </c:dPt>
          <c:dPt>
            <c:idx val="9"/>
            <c:invertIfNegative val="0"/>
            <c:bubble3D val="0"/>
            <c:extLst>
              <c:ext xmlns:c16="http://schemas.microsoft.com/office/drawing/2014/chart" uri="{C3380CC4-5D6E-409C-BE32-E72D297353CC}">
                <c16:uniqueId val="{00000003-78EF-4253-91D9-E494CCCB3B1D}"/>
              </c:ext>
            </c:extLst>
          </c:dPt>
          <c:dPt>
            <c:idx val="10"/>
            <c:invertIfNegative val="0"/>
            <c:bubble3D val="0"/>
            <c:extLst>
              <c:ext xmlns:c16="http://schemas.microsoft.com/office/drawing/2014/chart" uri="{C3380CC4-5D6E-409C-BE32-E72D297353CC}">
                <c16:uniqueId val="{00000004-78EF-4253-91D9-E494CCCB3B1D}"/>
              </c:ext>
            </c:extLst>
          </c:dPt>
          <c:dPt>
            <c:idx val="11"/>
            <c:invertIfNegative val="0"/>
            <c:bubble3D val="0"/>
            <c:extLst>
              <c:ext xmlns:c16="http://schemas.microsoft.com/office/drawing/2014/chart" uri="{C3380CC4-5D6E-409C-BE32-E72D297353CC}">
                <c16:uniqueId val="{00000005-78EF-4253-91D9-E494CCCB3B1D}"/>
              </c:ext>
            </c:extLst>
          </c:dPt>
          <c:dPt>
            <c:idx val="12"/>
            <c:invertIfNegative val="0"/>
            <c:bubble3D val="0"/>
            <c:extLst>
              <c:ext xmlns:c16="http://schemas.microsoft.com/office/drawing/2014/chart" uri="{C3380CC4-5D6E-409C-BE32-E72D297353CC}">
                <c16:uniqueId val="{00000006-78EF-4253-91D9-E494CCCB3B1D}"/>
              </c:ext>
            </c:extLst>
          </c:dPt>
          <c:dPt>
            <c:idx val="13"/>
            <c:invertIfNegative val="0"/>
            <c:bubble3D val="0"/>
            <c:extLst>
              <c:ext xmlns:c16="http://schemas.microsoft.com/office/drawing/2014/chart" uri="{C3380CC4-5D6E-409C-BE32-E72D297353CC}">
                <c16:uniqueId val="{00000007-78EF-4253-91D9-E494CCCB3B1D}"/>
              </c:ext>
            </c:extLst>
          </c:dPt>
          <c:dPt>
            <c:idx val="14"/>
            <c:invertIfNegative val="0"/>
            <c:bubble3D val="0"/>
            <c:extLst>
              <c:ext xmlns:c16="http://schemas.microsoft.com/office/drawing/2014/chart" uri="{C3380CC4-5D6E-409C-BE32-E72D297353CC}">
                <c16:uniqueId val="{00000008-78EF-4253-91D9-E494CCCB3B1D}"/>
              </c:ext>
            </c:extLst>
          </c:dPt>
          <c:dPt>
            <c:idx val="15"/>
            <c:invertIfNegative val="0"/>
            <c:bubble3D val="0"/>
            <c:spPr>
              <a:solidFill>
                <a:srgbClr val="4C5966"/>
              </a:solidFill>
              <a:ln>
                <a:noFill/>
              </a:ln>
              <a:effectLst/>
            </c:spPr>
            <c:extLst>
              <c:ext xmlns:c16="http://schemas.microsoft.com/office/drawing/2014/chart" uri="{C3380CC4-5D6E-409C-BE32-E72D297353CC}">
                <c16:uniqueId val="{0000000A-78EF-4253-91D9-E494CCCB3B1D}"/>
              </c:ext>
            </c:extLst>
          </c:dPt>
          <c:dPt>
            <c:idx val="16"/>
            <c:invertIfNegative val="0"/>
            <c:bubble3D val="0"/>
            <c:spPr>
              <a:solidFill>
                <a:srgbClr val="5E976D"/>
              </a:solidFill>
              <a:ln>
                <a:noFill/>
              </a:ln>
              <a:effectLst/>
            </c:spPr>
            <c:extLst>
              <c:ext xmlns:c16="http://schemas.microsoft.com/office/drawing/2014/chart" uri="{C3380CC4-5D6E-409C-BE32-E72D297353CC}">
                <c16:uniqueId val="{0000000C-78EF-4253-91D9-E494CCCB3B1D}"/>
              </c:ext>
            </c:extLst>
          </c:dPt>
          <c:cat>
            <c:strRef>
              <c:f>NRCI!$C$55:$C$71</c:f>
              <c:strCache>
                <c:ptCount val="17"/>
                <c:pt idx="0">
                  <c:v>Q4
2019</c:v>
                </c:pt>
                <c:pt idx="4">
                  <c:v>Q4
2020</c:v>
                </c:pt>
                <c:pt idx="8">
                  <c:v>Q4
2021</c:v>
                </c:pt>
                <c:pt idx="12">
                  <c:v>Q4
2022</c:v>
                </c:pt>
                <c:pt idx="16">
                  <c:v>Q4
2023</c:v>
                </c:pt>
              </c:strCache>
            </c:strRef>
          </c:cat>
          <c:val>
            <c:numRef>
              <c:f>NRCI!$D$55:$D$71</c:f>
              <c:numCache>
                <c:formatCode>General</c:formatCode>
                <c:ptCount val="17"/>
                <c:pt idx="0">
                  <c:v>50.4</c:v>
                </c:pt>
                <c:pt idx="1">
                  <c:v>53.9</c:v>
                </c:pt>
                <c:pt idx="2">
                  <c:v>53.2</c:v>
                </c:pt>
                <c:pt idx="3">
                  <c:v>36.9</c:v>
                </c:pt>
                <c:pt idx="4">
                  <c:v>45.6</c:v>
                </c:pt>
                <c:pt idx="5">
                  <c:v>47.1</c:v>
                </c:pt>
                <c:pt idx="6">
                  <c:v>54.4</c:v>
                </c:pt>
                <c:pt idx="7">
                  <c:v>59.7</c:v>
                </c:pt>
                <c:pt idx="8">
                  <c:v>53.8</c:v>
                </c:pt>
                <c:pt idx="9">
                  <c:v>54.8</c:v>
                </c:pt>
                <c:pt idx="10">
                  <c:v>53.8</c:v>
                </c:pt>
                <c:pt idx="11">
                  <c:v>45.2</c:v>
                </c:pt>
                <c:pt idx="12">
                  <c:v>46.3</c:v>
                </c:pt>
                <c:pt idx="13">
                  <c:v>46.4</c:v>
                </c:pt>
                <c:pt idx="14">
                  <c:v>48</c:v>
                </c:pt>
                <c:pt idx="15">
                  <c:v>49.8</c:v>
                </c:pt>
                <c:pt idx="16">
                  <c:v>45.9</c:v>
                </c:pt>
              </c:numCache>
            </c:numRef>
          </c:val>
          <c:extLst>
            <c:ext xmlns:c16="http://schemas.microsoft.com/office/drawing/2014/chart" uri="{C3380CC4-5D6E-409C-BE32-E72D297353CC}">
              <c16:uniqueId val="{0000000D-78EF-4253-91D9-E494CCCB3B1D}"/>
            </c:ext>
          </c:extLst>
        </c:ser>
        <c:dLbls>
          <c:showLegendKey val="0"/>
          <c:showVal val="0"/>
          <c:showCatName val="0"/>
          <c:showSerName val="0"/>
          <c:showPercent val="0"/>
          <c:showBubbleSize val="0"/>
        </c:dLbls>
        <c:gapWidth val="50"/>
        <c:overlap val="-27"/>
        <c:axId val="1961046783"/>
        <c:axId val="1961047199"/>
      </c:barChart>
      <c:catAx>
        <c:axId val="1961046783"/>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961047199"/>
        <c:crosses val="autoZero"/>
        <c:auto val="1"/>
        <c:lblAlgn val="ctr"/>
        <c:lblOffset val="100"/>
        <c:noMultiLvlLbl val="0"/>
      </c:catAx>
      <c:valAx>
        <c:axId val="1961047199"/>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961046783"/>
        <c:crosses val="autoZero"/>
        <c:crossBetween val="between"/>
        <c:majorUnit val="20"/>
      </c:valAx>
    </c:plotArea>
    <c:plotVisOnly val="1"/>
    <c:dispBlanksAs val="gap"/>
    <c:showDLblsOverMax val="0"/>
    <c:extLst/>
  </c:chart>
  <c:spPr>
    <a:noFill/>
    <a:ln w="9525" cap="flat" cmpd="sng" algn="ctr">
      <a:noFill/>
      <a:round/>
    </a:ln>
    <a:effectLst/>
  </c:spPr>
  <c:txPr>
    <a:bodyPr/>
    <a:lstStyle/>
    <a:p>
      <a:pPr>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HCCI!$D$6</c:f>
              <c:strCache>
                <c:ptCount val="1"/>
                <c:pt idx="0">
                  <c:v>Index </c:v>
                </c:pt>
              </c:strCache>
            </c:strRef>
          </c:tx>
          <c:spPr>
            <a:solidFill>
              <a:srgbClr val="BCC7CE"/>
            </a:solidFill>
            <a:ln>
              <a:noFill/>
            </a:ln>
            <a:effectLst/>
          </c:spPr>
          <c:invertIfNegative val="0"/>
          <c:dPt>
            <c:idx val="6"/>
            <c:invertIfNegative val="0"/>
            <c:bubble3D val="0"/>
            <c:extLst>
              <c:ext xmlns:c16="http://schemas.microsoft.com/office/drawing/2014/chart" uri="{C3380CC4-5D6E-409C-BE32-E72D297353CC}">
                <c16:uniqueId val="{00000000-0235-41AE-8D45-B0E435E76346}"/>
              </c:ext>
            </c:extLst>
          </c:dPt>
          <c:dPt>
            <c:idx val="7"/>
            <c:invertIfNegative val="0"/>
            <c:bubble3D val="0"/>
            <c:extLst>
              <c:ext xmlns:c16="http://schemas.microsoft.com/office/drawing/2014/chart" uri="{C3380CC4-5D6E-409C-BE32-E72D297353CC}">
                <c16:uniqueId val="{00000001-0235-41AE-8D45-B0E435E76346}"/>
              </c:ext>
            </c:extLst>
          </c:dPt>
          <c:dPt>
            <c:idx val="8"/>
            <c:invertIfNegative val="0"/>
            <c:bubble3D val="0"/>
            <c:extLst>
              <c:ext xmlns:c16="http://schemas.microsoft.com/office/drawing/2014/chart" uri="{C3380CC4-5D6E-409C-BE32-E72D297353CC}">
                <c16:uniqueId val="{00000002-0235-41AE-8D45-B0E435E76346}"/>
              </c:ext>
            </c:extLst>
          </c:dPt>
          <c:dPt>
            <c:idx val="9"/>
            <c:invertIfNegative val="0"/>
            <c:bubble3D val="0"/>
            <c:spPr>
              <a:solidFill>
                <a:srgbClr val="BCC7CE"/>
              </a:solidFill>
              <a:ln>
                <a:noFill/>
              </a:ln>
              <a:effectLst/>
            </c:spPr>
            <c:extLst>
              <c:ext xmlns:c16="http://schemas.microsoft.com/office/drawing/2014/chart" uri="{C3380CC4-5D6E-409C-BE32-E72D297353CC}">
                <c16:uniqueId val="{00000004-0235-41AE-8D45-B0E435E76346}"/>
              </c:ext>
            </c:extLst>
          </c:dPt>
          <c:dPt>
            <c:idx val="10"/>
            <c:invertIfNegative val="0"/>
            <c:bubble3D val="0"/>
            <c:spPr>
              <a:solidFill>
                <a:srgbClr val="BCC7CE"/>
              </a:solidFill>
              <a:ln>
                <a:noFill/>
              </a:ln>
              <a:effectLst/>
            </c:spPr>
            <c:extLst>
              <c:ext xmlns:c16="http://schemas.microsoft.com/office/drawing/2014/chart" uri="{C3380CC4-5D6E-409C-BE32-E72D297353CC}">
                <c16:uniqueId val="{00000006-0235-41AE-8D45-B0E435E76346}"/>
              </c:ext>
            </c:extLst>
          </c:dPt>
          <c:dPt>
            <c:idx val="11"/>
            <c:invertIfNegative val="0"/>
            <c:bubble3D val="0"/>
            <c:spPr>
              <a:solidFill>
                <a:srgbClr val="BCC7CE"/>
              </a:solidFill>
              <a:ln>
                <a:noFill/>
              </a:ln>
              <a:effectLst/>
            </c:spPr>
            <c:extLst>
              <c:ext xmlns:c16="http://schemas.microsoft.com/office/drawing/2014/chart" uri="{C3380CC4-5D6E-409C-BE32-E72D297353CC}">
                <c16:uniqueId val="{00000008-0235-41AE-8D45-B0E435E76346}"/>
              </c:ext>
            </c:extLst>
          </c:dPt>
          <c:dPt>
            <c:idx val="12"/>
            <c:invertIfNegative val="0"/>
            <c:bubble3D val="0"/>
            <c:spPr>
              <a:solidFill>
                <a:srgbClr val="BCC7CE"/>
              </a:solidFill>
              <a:ln>
                <a:noFill/>
              </a:ln>
              <a:effectLst/>
            </c:spPr>
            <c:extLst>
              <c:ext xmlns:c16="http://schemas.microsoft.com/office/drawing/2014/chart" uri="{C3380CC4-5D6E-409C-BE32-E72D297353CC}">
                <c16:uniqueId val="{0000000A-0235-41AE-8D45-B0E435E76346}"/>
              </c:ext>
            </c:extLst>
          </c:dPt>
          <c:dPt>
            <c:idx val="13"/>
            <c:invertIfNegative val="0"/>
            <c:bubble3D val="0"/>
            <c:spPr>
              <a:solidFill>
                <a:srgbClr val="BCC7CE"/>
              </a:solidFill>
              <a:ln>
                <a:noFill/>
              </a:ln>
              <a:effectLst/>
            </c:spPr>
            <c:extLst>
              <c:ext xmlns:c16="http://schemas.microsoft.com/office/drawing/2014/chart" uri="{C3380CC4-5D6E-409C-BE32-E72D297353CC}">
                <c16:uniqueId val="{0000000C-0235-41AE-8D45-B0E435E76346}"/>
              </c:ext>
            </c:extLst>
          </c:dPt>
          <c:dPt>
            <c:idx val="14"/>
            <c:invertIfNegative val="0"/>
            <c:bubble3D val="0"/>
            <c:spPr>
              <a:solidFill>
                <a:srgbClr val="BCC7CE"/>
              </a:solidFill>
              <a:ln>
                <a:noFill/>
              </a:ln>
              <a:effectLst/>
            </c:spPr>
            <c:extLst>
              <c:ext xmlns:c16="http://schemas.microsoft.com/office/drawing/2014/chart" uri="{C3380CC4-5D6E-409C-BE32-E72D297353CC}">
                <c16:uniqueId val="{0000000E-0235-41AE-8D45-B0E435E76346}"/>
              </c:ext>
            </c:extLst>
          </c:dPt>
          <c:dPt>
            <c:idx val="15"/>
            <c:invertIfNegative val="0"/>
            <c:bubble3D val="0"/>
            <c:spPr>
              <a:solidFill>
                <a:srgbClr val="4C5966"/>
              </a:solidFill>
              <a:ln>
                <a:noFill/>
              </a:ln>
              <a:effectLst/>
            </c:spPr>
            <c:extLst>
              <c:ext xmlns:c16="http://schemas.microsoft.com/office/drawing/2014/chart" uri="{C3380CC4-5D6E-409C-BE32-E72D297353CC}">
                <c16:uniqueId val="{00000010-0235-41AE-8D45-B0E435E76346}"/>
              </c:ext>
            </c:extLst>
          </c:dPt>
          <c:dPt>
            <c:idx val="16"/>
            <c:invertIfNegative val="0"/>
            <c:bubble3D val="0"/>
            <c:spPr>
              <a:solidFill>
                <a:srgbClr val="5E976D"/>
              </a:solidFill>
              <a:ln>
                <a:noFill/>
              </a:ln>
              <a:effectLst/>
            </c:spPr>
            <c:extLst>
              <c:ext xmlns:c16="http://schemas.microsoft.com/office/drawing/2014/chart" uri="{C3380CC4-5D6E-409C-BE32-E72D297353CC}">
                <c16:uniqueId val="{00000012-0235-41AE-8D45-B0E435E76346}"/>
              </c:ext>
            </c:extLst>
          </c:dPt>
          <c:dLbls>
            <c:delete val="1"/>
          </c:dLbls>
          <c:cat>
            <c:strRef>
              <c:f>HCCI!$C$14:$C$30</c:f>
              <c:strCache>
                <c:ptCount val="17"/>
                <c:pt idx="0">
                  <c:v>Q4
2019</c:v>
                </c:pt>
                <c:pt idx="4">
                  <c:v>Q4
2020</c:v>
                </c:pt>
                <c:pt idx="8">
                  <c:v>Q4
2021</c:v>
                </c:pt>
                <c:pt idx="12">
                  <c:v>Q4
2022</c:v>
                </c:pt>
                <c:pt idx="16">
                  <c:v>Q4
2023</c:v>
                </c:pt>
              </c:strCache>
            </c:strRef>
          </c:cat>
          <c:val>
            <c:numRef>
              <c:f>HCCI!$D$14:$D$30</c:f>
              <c:numCache>
                <c:formatCode>General</c:formatCode>
                <c:ptCount val="17"/>
                <c:pt idx="0">
                  <c:v>55.7</c:v>
                </c:pt>
                <c:pt idx="1">
                  <c:v>61.9</c:v>
                </c:pt>
                <c:pt idx="2">
                  <c:v>52.5</c:v>
                </c:pt>
                <c:pt idx="3">
                  <c:v>34.9</c:v>
                </c:pt>
                <c:pt idx="4">
                  <c:v>43.3</c:v>
                </c:pt>
                <c:pt idx="5">
                  <c:v>44.9</c:v>
                </c:pt>
                <c:pt idx="6">
                  <c:v>55.8</c:v>
                </c:pt>
                <c:pt idx="7">
                  <c:v>58.2</c:v>
                </c:pt>
                <c:pt idx="8">
                  <c:v>51.7</c:v>
                </c:pt>
                <c:pt idx="9">
                  <c:v>55.4</c:v>
                </c:pt>
                <c:pt idx="10">
                  <c:v>57.7</c:v>
                </c:pt>
                <c:pt idx="11">
                  <c:v>48.4</c:v>
                </c:pt>
                <c:pt idx="12">
                  <c:v>50.8</c:v>
                </c:pt>
                <c:pt idx="13">
                  <c:v>51.3</c:v>
                </c:pt>
                <c:pt idx="14">
                  <c:v>55.5</c:v>
                </c:pt>
                <c:pt idx="15">
                  <c:v>56.1</c:v>
                </c:pt>
                <c:pt idx="16">
                  <c:v>52.6</c:v>
                </c:pt>
              </c:numCache>
            </c:numRef>
          </c:val>
          <c:extLst>
            <c:ext xmlns:c16="http://schemas.microsoft.com/office/drawing/2014/chart" uri="{C3380CC4-5D6E-409C-BE32-E72D297353CC}">
              <c16:uniqueId val="{00000013-0235-41AE-8D45-B0E435E76346}"/>
            </c:ext>
          </c:extLst>
        </c:ser>
        <c:dLbls>
          <c:dLblPos val="outEnd"/>
          <c:showLegendKey val="0"/>
          <c:showVal val="1"/>
          <c:showCatName val="0"/>
          <c:showSerName val="0"/>
          <c:showPercent val="0"/>
          <c:showBubbleSize val="0"/>
        </c:dLbls>
        <c:gapWidth val="50"/>
        <c:overlap val="-27"/>
        <c:axId val="1961046783"/>
        <c:axId val="1961047199"/>
      </c:barChart>
      <c:catAx>
        <c:axId val="1961046783"/>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961047199"/>
        <c:crosses val="autoZero"/>
        <c:auto val="1"/>
        <c:lblAlgn val="ctr"/>
        <c:lblOffset val="100"/>
        <c:noMultiLvlLbl val="0"/>
      </c:catAx>
      <c:valAx>
        <c:axId val="1961047199"/>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961046783"/>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956081912376871E-2"/>
          <c:y val="0.13900481189851269"/>
          <c:w val="0.96204391808762313"/>
          <c:h val="0.65566517287452319"/>
        </c:manualLayout>
      </c:layout>
      <c:barChart>
        <c:barDir val="col"/>
        <c:grouping val="clustered"/>
        <c:varyColors val="0"/>
        <c:ser>
          <c:idx val="0"/>
          <c:order val="0"/>
          <c:tx>
            <c:strRef>
              <c:f>Earnings!$D$6</c:f>
              <c:strCache>
                <c:ptCount val="1"/>
                <c:pt idx="0">
                  <c:v>Revenue Q3 2022</c:v>
                </c:pt>
              </c:strCache>
            </c:strRef>
          </c:tx>
          <c:spPr>
            <a:solidFill>
              <a:srgbClr val="6E7A84"/>
            </a:solidFill>
            <a:ln>
              <a:noFill/>
            </a:ln>
            <a:effectLst/>
          </c:spPr>
          <c:invertIfNegative val="0"/>
          <c:dLbls>
            <c:numFmt formatCode="&quot;$&quot;#,##0.0" sourceLinked="0"/>
            <c:spPr>
              <a:noFill/>
              <a:ln>
                <a:noFill/>
              </a:ln>
              <a:effectLst/>
            </c:spPr>
            <c:txPr>
              <a:bodyPr wrap="square" lIns="38100" tIns="19050" rIns="38100" bIns="19050" anchor="ctr">
                <a:spAutoFit/>
              </a:bodyPr>
              <a:lstStyle/>
              <a:p>
                <a:pPr>
                  <a:defRPr sz="1200" b="1">
                    <a:solidFill>
                      <a:srgbClr val="474747"/>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Earnings!$C$7:$C$19</c:f>
              <c:strCache>
                <c:ptCount val="13"/>
                <c:pt idx="0">
                  <c:v>GCC, S.A.B. de C.V.</c:v>
                </c:pt>
                <c:pt idx="1">
                  <c:v>*Construction Partners, Inc.</c:v>
                </c:pt>
                <c:pt idx="2">
                  <c:v>Arcosa, Inc.</c:v>
                </c:pt>
                <c:pt idx="3">
                  <c:v>**Eagle Materials Inc.</c:v>
                </c:pt>
                <c:pt idx="4">
                  <c:v>Titan Cement International S.A.</c:v>
                </c:pt>
                <c:pt idx="5">
                  <c:v>Cementos Argos S.A.</c:v>
                </c:pt>
                <c:pt idx="6">
                  <c:v>Summit Materials, Inc.</c:v>
                </c:pt>
                <c:pt idx="7">
                  <c:v>Knife River Corporation</c:v>
                </c:pt>
                <c:pt idx="8">
                  <c:v>Granite Construction Incorporated</c:v>
                </c:pt>
                <c:pt idx="9">
                  <c:v>Martin Marietta Materials, Inc.</c:v>
                </c:pt>
                <c:pt idx="10">
                  <c:v>Vulcan Materials Company</c:v>
                </c:pt>
                <c:pt idx="11">
                  <c:v>CEMEX, S.A.B. de C.V.</c:v>
                </c:pt>
                <c:pt idx="12">
                  <c:v>Heidelberg Materials AG</c:v>
                </c:pt>
              </c:strCache>
            </c:strRef>
          </c:cat>
          <c:val>
            <c:numRef>
              <c:f>Earnings!$D$7:$D$19</c:f>
              <c:numCache>
                <c:formatCode>"$"#,##0.0_);\("$"#,##0.0\)</c:formatCode>
                <c:ptCount val="13"/>
                <c:pt idx="0">
                  <c:v>352.8</c:v>
                </c:pt>
                <c:pt idx="1">
                  <c:v>393.053</c:v>
                </c:pt>
                <c:pt idx="2">
                  <c:v>603.9</c:v>
                </c:pt>
                <c:pt idx="3">
                  <c:v>605.06799999999998</c:v>
                </c:pt>
                <c:pt idx="4">
                  <c:v>630.68973670000003</c:v>
                </c:pt>
                <c:pt idx="5">
                  <c:v>710.904</c:v>
                </c:pt>
                <c:pt idx="6">
                  <c:v>752.74699999999996</c:v>
                </c:pt>
                <c:pt idx="7">
                  <c:v>975.428</c:v>
                </c:pt>
                <c:pt idx="8">
                  <c:v>1008.91</c:v>
                </c:pt>
                <c:pt idx="9">
                  <c:v>1811.7</c:v>
                </c:pt>
                <c:pt idx="10">
                  <c:v>2088</c:v>
                </c:pt>
                <c:pt idx="11">
                  <c:v>3956</c:v>
                </c:pt>
                <c:pt idx="12">
                  <c:v>5893.0166680000002</c:v>
                </c:pt>
              </c:numCache>
            </c:numRef>
          </c:val>
          <c:extLst>
            <c:ext xmlns:c16="http://schemas.microsoft.com/office/drawing/2014/chart" uri="{C3380CC4-5D6E-409C-BE32-E72D297353CC}">
              <c16:uniqueId val="{00000000-A18A-4F32-9402-3BD80F4DDB57}"/>
            </c:ext>
          </c:extLst>
        </c:ser>
        <c:ser>
          <c:idx val="1"/>
          <c:order val="1"/>
          <c:tx>
            <c:strRef>
              <c:f>Earnings!$E$6</c:f>
              <c:strCache>
                <c:ptCount val="1"/>
                <c:pt idx="0">
                  <c:v>Revenue Q3 2023</c:v>
                </c:pt>
              </c:strCache>
            </c:strRef>
          </c:tx>
          <c:spPr>
            <a:solidFill>
              <a:srgbClr val="5E976D"/>
            </a:solidFill>
            <a:ln>
              <a:solidFill>
                <a:srgbClr val="5E976D"/>
              </a:solidFill>
            </a:ln>
            <a:effectLst/>
          </c:spPr>
          <c:invertIfNegative val="0"/>
          <c:dLbls>
            <c:numFmt formatCode="&quot;$&quot;#,##0.0" sourceLinked="0"/>
            <c:spPr>
              <a:noFill/>
              <a:ln>
                <a:noFill/>
              </a:ln>
              <a:effectLst/>
            </c:spPr>
            <c:txPr>
              <a:bodyPr wrap="square" lIns="38100" tIns="19050" rIns="38100" bIns="19050" anchor="ctr">
                <a:spAutoFit/>
              </a:bodyPr>
              <a:lstStyle/>
              <a:p>
                <a:pPr>
                  <a:defRPr sz="1200" b="1">
                    <a:solidFill>
                      <a:srgbClr val="474747"/>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Earnings!$C$7:$C$19</c:f>
              <c:strCache>
                <c:ptCount val="13"/>
                <c:pt idx="0">
                  <c:v>GCC, S.A.B. de C.V.</c:v>
                </c:pt>
                <c:pt idx="1">
                  <c:v>*Construction Partners, Inc.</c:v>
                </c:pt>
                <c:pt idx="2">
                  <c:v>Arcosa, Inc.</c:v>
                </c:pt>
                <c:pt idx="3">
                  <c:v>**Eagle Materials Inc.</c:v>
                </c:pt>
                <c:pt idx="4">
                  <c:v>Titan Cement International S.A.</c:v>
                </c:pt>
                <c:pt idx="5">
                  <c:v>Cementos Argos S.A.</c:v>
                </c:pt>
                <c:pt idx="6">
                  <c:v>Summit Materials, Inc.</c:v>
                </c:pt>
                <c:pt idx="7">
                  <c:v>Knife River Corporation</c:v>
                </c:pt>
                <c:pt idx="8">
                  <c:v>Granite Construction Incorporated</c:v>
                </c:pt>
                <c:pt idx="9">
                  <c:v>Martin Marietta Materials, Inc.</c:v>
                </c:pt>
                <c:pt idx="10">
                  <c:v>Vulcan Materials Company</c:v>
                </c:pt>
                <c:pt idx="11">
                  <c:v>CEMEX, S.A.B. de C.V.</c:v>
                </c:pt>
                <c:pt idx="12">
                  <c:v>Heidelberg Materials AG</c:v>
                </c:pt>
              </c:strCache>
            </c:strRef>
          </c:cat>
          <c:val>
            <c:numRef>
              <c:f>Earnings!$E$7:$E$19</c:f>
              <c:numCache>
                <c:formatCode>"$"#,##0.0_);\("$"#,##0.0\)</c:formatCode>
                <c:ptCount val="13"/>
                <c:pt idx="0">
                  <c:v>416.1</c:v>
                </c:pt>
                <c:pt idx="1">
                  <c:v>475.02600000000001</c:v>
                </c:pt>
                <c:pt idx="2">
                  <c:v>591.70000000000005</c:v>
                </c:pt>
                <c:pt idx="3">
                  <c:v>622.23599999999999</c:v>
                </c:pt>
                <c:pt idx="4">
                  <c:v>721.68893440000011</c:v>
                </c:pt>
                <c:pt idx="5">
                  <c:v>762.48899999999992</c:v>
                </c:pt>
                <c:pt idx="6">
                  <c:v>794.79700000000003</c:v>
                </c:pt>
                <c:pt idx="7">
                  <c:v>1090.3720000000001</c:v>
                </c:pt>
                <c:pt idx="8">
                  <c:v>1116.82</c:v>
                </c:pt>
                <c:pt idx="9">
                  <c:v>1994.1</c:v>
                </c:pt>
                <c:pt idx="10">
                  <c:v>2186</c:v>
                </c:pt>
                <c:pt idx="11">
                  <c:v>4571</c:v>
                </c:pt>
                <c:pt idx="12">
                  <c:v>6105.8453120000004</c:v>
                </c:pt>
              </c:numCache>
            </c:numRef>
          </c:val>
          <c:extLst>
            <c:ext xmlns:c16="http://schemas.microsoft.com/office/drawing/2014/chart" uri="{C3380CC4-5D6E-409C-BE32-E72D297353CC}">
              <c16:uniqueId val="{00000001-A18A-4F32-9402-3BD80F4DDB57}"/>
            </c:ext>
          </c:extLst>
        </c:ser>
        <c:dLbls>
          <c:showLegendKey val="0"/>
          <c:showVal val="0"/>
          <c:showCatName val="0"/>
          <c:showSerName val="0"/>
          <c:showPercent val="0"/>
          <c:showBubbleSize val="0"/>
        </c:dLbls>
        <c:gapWidth val="15"/>
        <c:overlap val="-10"/>
        <c:axId val="1881437871"/>
        <c:axId val="1881440367"/>
      </c:barChart>
      <c:catAx>
        <c:axId val="1881437871"/>
        <c:scaling>
          <c:orientation val="minMax"/>
        </c:scaling>
        <c:delete val="0"/>
        <c:axPos val="b"/>
        <c:numFmt formatCode="General" sourceLinked="1"/>
        <c:majorTickMark val="none"/>
        <c:minorTickMark val="none"/>
        <c:tickLblPos val="none"/>
        <c:spPr>
          <a:noFill/>
          <a:ln w="9525" cap="flat" cmpd="sng" algn="ctr">
            <a:solidFill>
              <a:srgbClr val="474747"/>
            </a:solidFill>
            <a:round/>
          </a:ln>
          <a:effectLst/>
        </c:spPr>
        <c:txPr>
          <a:bodyPr rot="-60000000" vert="horz"/>
          <a:lstStyle/>
          <a:p>
            <a:pPr>
              <a:defRPr/>
            </a:pPr>
            <a:endParaRPr lang="en-US"/>
          </a:p>
        </c:txPr>
        <c:crossAx val="1881440367"/>
        <c:crosses val="autoZero"/>
        <c:auto val="1"/>
        <c:lblAlgn val="ctr"/>
        <c:lblOffset val="100"/>
        <c:tickMarkSkip val="2"/>
        <c:noMultiLvlLbl val="0"/>
      </c:catAx>
      <c:valAx>
        <c:axId val="1881440367"/>
        <c:scaling>
          <c:orientation val="minMax"/>
          <c:max val="7500"/>
          <c:min val="0"/>
        </c:scaling>
        <c:delete val="0"/>
        <c:axPos val="l"/>
        <c:numFmt formatCode="&quot;$&quot;#,##0.0_);\(&quot;$&quot;#,##0.0\)" sourceLinked="0"/>
        <c:majorTickMark val="none"/>
        <c:minorTickMark val="none"/>
        <c:tickLblPos val="nextTo"/>
        <c:spPr>
          <a:noFill/>
          <a:ln>
            <a:noFill/>
          </a:ln>
          <a:effectLst/>
        </c:spPr>
        <c:txPr>
          <a:bodyPr rot="-60000000" vert="horz"/>
          <a:lstStyle/>
          <a:p>
            <a:pPr>
              <a:defRPr sz="1200">
                <a:solidFill>
                  <a:srgbClr val="474747"/>
                </a:solidFill>
              </a:defRPr>
            </a:pPr>
            <a:endParaRPr lang="en-US"/>
          </a:p>
        </c:txPr>
        <c:crossAx val="1881437871"/>
        <c:crosses val="autoZero"/>
        <c:crossBetween val="between"/>
        <c:majorUnit val="1500"/>
        <c:dispUnits>
          <c:builtInUnit val="thousands"/>
          <c:dispUnitsLbl/>
        </c:dispUnits>
      </c:valAx>
    </c:plotArea>
    <c:plotVisOnly val="1"/>
    <c:dispBlanksAs val="gap"/>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23431315452188"/>
          <c:y val="2.6568451513812173E-2"/>
          <c:w val="0.48124768666095008"/>
          <c:h val="0.9468630969723757"/>
        </c:manualLayout>
      </c:layout>
      <c:barChart>
        <c:barDir val="bar"/>
        <c:grouping val="clustered"/>
        <c:varyColors val="0"/>
        <c:ser>
          <c:idx val="0"/>
          <c:order val="0"/>
          <c:spPr>
            <a:solidFill>
              <a:srgbClr val="5E976D"/>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62C2-475A-827F-3C59B084E55A}"/>
              </c:ext>
            </c:extLst>
          </c:dPt>
          <c:dPt>
            <c:idx val="2"/>
            <c:invertIfNegative val="0"/>
            <c:bubble3D val="0"/>
            <c:spPr>
              <a:solidFill>
                <a:srgbClr val="C00000"/>
              </a:solidFill>
              <a:ln>
                <a:noFill/>
              </a:ln>
              <a:effectLst/>
            </c:spPr>
            <c:extLst>
              <c:ext xmlns:c16="http://schemas.microsoft.com/office/drawing/2014/chart" uri="{C3380CC4-5D6E-409C-BE32-E72D297353CC}">
                <c16:uniqueId val="{00000003-62C2-475A-827F-3C59B084E55A}"/>
              </c:ext>
            </c:extLst>
          </c:dPt>
          <c:dPt>
            <c:idx val="3"/>
            <c:invertIfNegative val="0"/>
            <c:bubble3D val="0"/>
            <c:extLst>
              <c:ext xmlns:c16="http://schemas.microsoft.com/office/drawing/2014/chart" uri="{C3380CC4-5D6E-409C-BE32-E72D297353CC}">
                <c16:uniqueId val="{00000004-62C2-475A-827F-3C59B084E55A}"/>
              </c:ext>
            </c:extLst>
          </c:dPt>
          <c:dLbls>
            <c:spPr>
              <a:noFill/>
              <a:ln>
                <a:noFill/>
              </a:ln>
              <a:effectLst/>
            </c:spPr>
            <c:txPr>
              <a:bodyPr rot="0" spcFirstLastPara="1" vertOverflow="ellipsis" vert="horz" wrap="square" anchor="ctr" anchorCtr="1"/>
              <a:lstStyle/>
              <a:p>
                <a:pPr>
                  <a:defRPr sz="16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'Hiring Expectations'!$C$7:$C$10</c:f>
              <c:strCache>
                <c:ptCount val="4"/>
                <c:pt idx="0">
                  <c:v>Become Harder / Remain Hard to Hire</c:v>
                </c:pt>
                <c:pt idx="1">
                  <c:v>Become Easier / Remain Easy to Hire</c:v>
                </c:pt>
                <c:pt idx="2">
                  <c:v>Decrease</c:v>
                </c:pt>
                <c:pt idx="3">
                  <c:v>Increase</c:v>
                </c:pt>
              </c:strCache>
            </c:strRef>
          </c:cat>
          <c:val>
            <c:numRef>
              <c:f>'Hiring Expectations'!$D$7:$D$10</c:f>
              <c:numCache>
                <c:formatCode>0%</c:formatCode>
                <c:ptCount val="4"/>
                <c:pt idx="0">
                  <c:v>0.55000000000000004</c:v>
                </c:pt>
                <c:pt idx="1">
                  <c:v>0.13</c:v>
                </c:pt>
                <c:pt idx="2">
                  <c:v>0.1</c:v>
                </c:pt>
                <c:pt idx="3">
                  <c:v>0.69</c:v>
                </c:pt>
              </c:numCache>
            </c:numRef>
          </c:val>
          <c:extLst>
            <c:ext xmlns:c16="http://schemas.microsoft.com/office/drawing/2014/chart" uri="{C3380CC4-5D6E-409C-BE32-E72D297353CC}">
              <c16:uniqueId val="{00000005-62C2-475A-827F-3C59B084E55A}"/>
            </c:ext>
          </c:extLst>
        </c:ser>
        <c:dLbls>
          <c:dLblPos val="outEnd"/>
          <c:showLegendKey val="0"/>
          <c:showVal val="1"/>
          <c:showCatName val="0"/>
          <c:showSerName val="0"/>
          <c:showPercent val="0"/>
          <c:showBubbleSize val="0"/>
        </c:dLbls>
        <c:gapWidth val="50"/>
        <c:axId val="1508466799"/>
        <c:axId val="1681393487"/>
      </c:barChart>
      <c:catAx>
        <c:axId val="1508466799"/>
        <c:scaling>
          <c:orientation val="minMax"/>
        </c:scaling>
        <c:delete val="0"/>
        <c:axPos val="l"/>
        <c:numFmt formatCode="General" sourceLinked="1"/>
        <c:majorTickMark val="out"/>
        <c:minorTickMark val="none"/>
        <c:tickLblPos val="nextTo"/>
        <c:spPr>
          <a:noFill/>
          <a:ln w="9525" cap="flat" cmpd="sng" algn="ctr">
            <a:solidFill>
              <a:srgbClr val="5B5B5B"/>
            </a:solidFill>
            <a:round/>
          </a:ln>
          <a:effectLst/>
        </c:spPr>
        <c:txPr>
          <a:bodyPr rot="-60000000" spcFirstLastPara="1" vertOverflow="ellipsis" vert="horz" wrap="square" anchor="ctr" anchorCtr="1"/>
          <a:lstStyle/>
          <a:p>
            <a:pPr>
              <a:defRPr sz="16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681393487"/>
        <c:crosses val="autoZero"/>
        <c:auto val="1"/>
        <c:lblAlgn val="ctr"/>
        <c:lblOffset val="100"/>
        <c:noMultiLvlLbl val="0"/>
      </c:catAx>
      <c:valAx>
        <c:axId val="1681393487"/>
        <c:scaling>
          <c:orientation val="minMax"/>
        </c:scaling>
        <c:delete val="1"/>
        <c:axPos val="b"/>
        <c:numFmt formatCode="0%" sourceLinked="1"/>
        <c:majorTickMark val="out"/>
        <c:minorTickMark val="none"/>
        <c:tickLblPos val="nextTo"/>
        <c:crossAx val="1508466799"/>
        <c:crosses val="autoZero"/>
        <c:crossBetween val="between"/>
      </c:valAx>
    </c:plotArea>
    <c:plotVisOnly val="1"/>
    <c:dispBlanksAs val="gap"/>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5292021416333722E-2"/>
          <c:y val="5.0925925925925923E-2"/>
          <c:w val="0.96809214220454243"/>
          <c:h val="0.82210918655151388"/>
        </c:manualLayout>
      </c:layout>
      <c:barChart>
        <c:barDir val="col"/>
        <c:grouping val="clustered"/>
        <c:varyColors val="0"/>
        <c:ser>
          <c:idx val="0"/>
          <c:order val="0"/>
          <c:spPr>
            <a:solidFill>
              <a:srgbClr val="BCC7CE"/>
            </a:solidFill>
            <a:ln>
              <a:noFill/>
            </a:ln>
            <a:effectLst/>
          </c:spPr>
          <c:invertIfNegative val="0"/>
          <c:dPt>
            <c:idx val="0"/>
            <c:invertIfNegative val="0"/>
            <c:bubble3D val="0"/>
            <c:spPr>
              <a:solidFill>
                <a:srgbClr val="5E976D"/>
              </a:solidFill>
              <a:ln>
                <a:noFill/>
              </a:ln>
              <a:effectLst/>
            </c:spPr>
            <c:extLst>
              <c:ext xmlns:c16="http://schemas.microsoft.com/office/drawing/2014/chart" uri="{C3380CC4-5D6E-409C-BE32-E72D297353CC}">
                <c16:uniqueId val="{00000001-2EBC-4D67-A3F5-C0C7E4511504}"/>
              </c:ext>
            </c:extLst>
          </c:dPt>
          <c:dPt>
            <c:idx val="1"/>
            <c:invertIfNegative val="0"/>
            <c:bubble3D val="0"/>
            <c:spPr>
              <a:solidFill>
                <a:srgbClr val="5E976D"/>
              </a:solidFill>
              <a:ln>
                <a:noFill/>
              </a:ln>
              <a:effectLst/>
            </c:spPr>
            <c:extLst>
              <c:ext xmlns:c16="http://schemas.microsoft.com/office/drawing/2014/chart" uri="{C3380CC4-5D6E-409C-BE32-E72D297353CC}">
                <c16:uniqueId val="{00000003-2EBC-4D67-A3F5-C0C7E4511504}"/>
              </c:ext>
            </c:extLst>
          </c:dPt>
          <c:dPt>
            <c:idx val="2"/>
            <c:invertIfNegative val="0"/>
            <c:bubble3D val="0"/>
            <c:spPr>
              <a:solidFill>
                <a:srgbClr val="5E976D"/>
              </a:solidFill>
              <a:ln>
                <a:noFill/>
              </a:ln>
              <a:effectLst/>
            </c:spPr>
            <c:extLst>
              <c:ext xmlns:c16="http://schemas.microsoft.com/office/drawing/2014/chart" uri="{C3380CC4-5D6E-409C-BE32-E72D297353CC}">
                <c16:uniqueId val="{00000005-2EBC-4D67-A3F5-C0C7E4511504}"/>
              </c:ext>
            </c:extLst>
          </c:dPt>
          <c:dPt>
            <c:idx val="3"/>
            <c:invertIfNegative val="0"/>
            <c:bubble3D val="0"/>
            <c:spPr>
              <a:solidFill>
                <a:srgbClr val="5E976D"/>
              </a:solidFill>
              <a:ln>
                <a:noFill/>
              </a:ln>
              <a:effectLst/>
            </c:spPr>
            <c:extLst>
              <c:ext xmlns:c16="http://schemas.microsoft.com/office/drawing/2014/chart" uri="{C3380CC4-5D6E-409C-BE32-E72D297353CC}">
                <c16:uniqueId val="{00000007-2EBC-4D67-A3F5-C0C7E4511504}"/>
              </c:ext>
            </c:extLst>
          </c:dPt>
          <c:dPt>
            <c:idx val="4"/>
            <c:invertIfNegative val="0"/>
            <c:bubble3D val="0"/>
            <c:spPr>
              <a:solidFill>
                <a:srgbClr val="5E976D"/>
              </a:solidFill>
              <a:ln>
                <a:noFill/>
              </a:ln>
              <a:effectLst/>
            </c:spPr>
            <c:extLst>
              <c:ext xmlns:c16="http://schemas.microsoft.com/office/drawing/2014/chart" uri="{C3380CC4-5D6E-409C-BE32-E72D297353CC}">
                <c16:uniqueId val="{00000009-2EBC-4D67-A3F5-C0C7E4511504}"/>
              </c:ext>
            </c:extLst>
          </c:dPt>
          <c:dPt>
            <c:idx val="5"/>
            <c:invertIfNegative val="0"/>
            <c:bubble3D val="0"/>
            <c:spPr>
              <a:solidFill>
                <a:srgbClr val="5E976D"/>
              </a:solidFill>
              <a:ln>
                <a:noFill/>
              </a:ln>
              <a:effectLst/>
            </c:spPr>
            <c:extLst>
              <c:ext xmlns:c16="http://schemas.microsoft.com/office/drawing/2014/chart" uri="{C3380CC4-5D6E-409C-BE32-E72D297353CC}">
                <c16:uniqueId val="{0000000B-2EBC-4D67-A3F5-C0C7E4511504}"/>
              </c:ext>
            </c:extLst>
          </c:dPt>
          <c:dPt>
            <c:idx val="6"/>
            <c:invertIfNegative val="0"/>
            <c:bubble3D val="0"/>
            <c:spPr>
              <a:solidFill>
                <a:srgbClr val="5E976D"/>
              </a:solidFill>
              <a:ln>
                <a:noFill/>
              </a:ln>
              <a:effectLst/>
            </c:spPr>
            <c:extLst>
              <c:ext xmlns:c16="http://schemas.microsoft.com/office/drawing/2014/chart" uri="{C3380CC4-5D6E-409C-BE32-E72D297353CC}">
                <c16:uniqueId val="{0000000D-2EBC-4D67-A3F5-C0C7E4511504}"/>
              </c:ext>
            </c:extLst>
          </c:dPt>
          <c:dPt>
            <c:idx val="7"/>
            <c:invertIfNegative val="0"/>
            <c:bubble3D val="0"/>
            <c:spPr>
              <a:solidFill>
                <a:srgbClr val="5E976D"/>
              </a:solidFill>
              <a:ln>
                <a:noFill/>
              </a:ln>
              <a:effectLst/>
            </c:spPr>
            <c:extLst>
              <c:ext xmlns:c16="http://schemas.microsoft.com/office/drawing/2014/chart" uri="{C3380CC4-5D6E-409C-BE32-E72D297353CC}">
                <c16:uniqueId val="{0000000F-2EBC-4D67-A3F5-C0C7E4511504}"/>
              </c:ext>
            </c:extLst>
          </c:dPt>
          <c:dPt>
            <c:idx val="8"/>
            <c:invertIfNegative val="0"/>
            <c:bubble3D val="0"/>
            <c:spPr>
              <a:solidFill>
                <a:srgbClr val="5E976D"/>
              </a:solidFill>
              <a:ln>
                <a:noFill/>
              </a:ln>
              <a:effectLst/>
            </c:spPr>
            <c:extLst>
              <c:ext xmlns:c16="http://schemas.microsoft.com/office/drawing/2014/chart" uri="{C3380CC4-5D6E-409C-BE32-E72D297353CC}">
                <c16:uniqueId val="{00000011-2EBC-4D67-A3F5-C0C7E4511504}"/>
              </c:ext>
            </c:extLst>
          </c:dPt>
          <c:dPt>
            <c:idx val="9"/>
            <c:invertIfNegative val="0"/>
            <c:bubble3D val="0"/>
            <c:spPr>
              <a:solidFill>
                <a:srgbClr val="4C5966"/>
              </a:solidFill>
              <a:ln>
                <a:noFill/>
              </a:ln>
              <a:effectLst/>
            </c:spPr>
            <c:extLst>
              <c:ext xmlns:c16="http://schemas.microsoft.com/office/drawing/2014/chart" uri="{C3380CC4-5D6E-409C-BE32-E72D297353CC}">
                <c16:uniqueId val="{00000013-2EBC-4D67-A3F5-C0C7E4511504}"/>
              </c:ext>
            </c:extLst>
          </c:dPt>
          <c:dPt>
            <c:idx val="10"/>
            <c:invertIfNegative val="0"/>
            <c:bubble3D val="0"/>
            <c:spPr>
              <a:solidFill>
                <a:srgbClr val="4C5966"/>
              </a:solidFill>
              <a:ln>
                <a:noFill/>
              </a:ln>
              <a:effectLst/>
            </c:spPr>
            <c:extLst>
              <c:ext xmlns:c16="http://schemas.microsoft.com/office/drawing/2014/chart" uri="{C3380CC4-5D6E-409C-BE32-E72D297353CC}">
                <c16:uniqueId val="{00000015-2EBC-4D67-A3F5-C0C7E4511504}"/>
              </c:ext>
            </c:extLst>
          </c:dPt>
          <c:dPt>
            <c:idx val="11"/>
            <c:invertIfNegative val="0"/>
            <c:bubble3D val="0"/>
            <c:spPr>
              <a:solidFill>
                <a:srgbClr val="4C5966"/>
              </a:solidFill>
              <a:ln>
                <a:noFill/>
              </a:ln>
              <a:effectLst/>
            </c:spPr>
            <c:extLst>
              <c:ext xmlns:c16="http://schemas.microsoft.com/office/drawing/2014/chart" uri="{C3380CC4-5D6E-409C-BE32-E72D297353CC}">
                <c16:uniqueId val="{00000017-2EBC-4D67-A3F5-C0C7E4511504}"/>
              </c:ext>
            </c:extLst>
          </c:dPt>
          <c:dPt>
            <c:idx val="12"/>
            <c:invertIfNegative val="0"/>
            <c:bubble3D val="0"/>
            <c:spPr>
              <a:solidFill>
                <a:srgbClr val="4C5966"/>
              </a:solidFill>
              <a:ln>
                <a:noFill/>
              </a:ln>
              <a:effectLst/>
            </c:spPr>
            <c:extLst>
              <c:ext xmlns:c16="http://schemas.microsoft.com/office/drawing/2014/chart" uri="{C3380CC4-5D6E-409C-BE32-E72D297353CC}">
                <c16:uniqueId val="{00000019-2EBC-4D67-A3F5-C0C7E4511504}"/>
              </c:ext>
            </c:extLst>
          </c:dPt>
          <c:dPt>
            <c:idx val="13"/>
            <c:invertIfNegative val="0"/>
            <c:bubble3D val="0"/>
            <c:spPr>
              <a:solidFill>
                <a:srgbClr val="4C5966"/>
              </a:solidFill>
              <a:ln>
                <a:noFill/>
              </a:ln>
              <a:effectLst/>
            </c:spPr>
            <c:extLst>
              <c:ext xmlns:c16="http://schemas.microsoft.com/office/drawing/2014/chart" uri="{C3380CC4-5D6E-409C-BE32-E72D297353CC}">
                <c16:uniqueId val="{0000001B-2EBC-4D67-A3F5-C0C7E4511504}"/>
              </c:ext>
            </c:extLst>
          </c:dPt>
          <c:dPt>
            <c:idx val="14"/>
            <c:invertIfNegative val="0"/>
            <c:bubble3D val="0"/>
            <c:spPr>
              <a:solidFill>
                <a:srgbClr val="4C5966"/>
              </a:solidFill>
              <a:ln>
                <a:noFill/>
              </a:ln>
              <a:effectLst/>
            </c:spPr>
            <c:extLst>
              <c:ext xmlns:c16="http://schemas.microsoft.com/office/drawing/2014/chart" uri="{C3380CC4-5D6E-409C-BE32-E72D297353CC}">
                <c16:uniqueId val="{0000001D-2EBC-4D67-A3F5-C0C7E4511504}"/>
              </c:ext>
            </c:extLst>
          </c:dPt>
          <c:dPt>
            <c:idx val="15"/>
            <c:invertIfNegative val="0"/>
            <c:bubble3D val="0"/>
            <c:spPr>
              <a:solidFill>
                <a:srgbClr val="4C5966"/>
              </a:solidFill>
              <a:ln>
                <a:noFill/>
              </a:ln>
              <a:effectLst/>
            </c:spPr>
            <c:extLst>
              <c:ext xmlns:c16="http://schemas.microsoft.com/office/drawing/2014/chart" uri="{C3380CC4-5D6E-409C-BE32-E72D297353CC}">
                <c16:uniqueId val="{0000001F-2EBC-4D67-A3F5-C0C7E4511504}"/>
              </c:ext>
            </c:extLst>
          </c:dPt>
          <c:dPt>
            <c:idx val="16"/>
            <c:invertIfNegative val="0"/>
            <c:bubble3D val="0"/>
            <c:spPr>
              <a:solidFill>
                <a:srgbClr val="4C5966"/>
              </a:solidFill>
              <a:ln>
                <a:noFill/>
              </a:ln>
              <a:effectLst/>
            </c:spPr>
            <c:extLst>
              <c:ext xmlns:c16="http://schemas.microsoft.com/office/drawing/2014/chart" uri="{C3380CC4-5D6E-409C-BE32-E72D297353CC}">
                <c16:uniqueId val="{00000021-2EBC-4D67-A3F5-C0C7E4511504}"/>
              </c:ext>
            </c:extLst>
          </c:dPt>
          <c:dPt>
            <c:idx val="17"/>
            <c:invertIfNegative val="0"/>
            <c:bubble3D val="0"/>
            <c:spPr>
              <a:solidFill>
                <a:srgbClr val="4C5966"/>
              </a:solidFill>
              <a:ln>
                <a:noFill/>
              </a:ln>
              <a:effectLst/>
            </c:spPr>
            <c:extLst>
              <c:ext xmlns:c16="http://schemas.microsoft.com/office/drawing/2014/chart" uri="{C3380CC4-5D6E-409C-BE32-E72D297353CC}">
                <c16:uniqueId val="{00000023-2EBC-4D67-A3F5-C0C7E4511504}"/>
              </c:ext>
            </c:extLst>
          </c:dPt>
          <c:dPt>
            <c:idx val="18"/>
            <c:invertIfNegative val="0"/>
            <c:bubble3D val="0"/>
            <c:spPr>
              <a:solidFill>
                <a:srgbClr val="4C5966"/>
              </a:solidFill>
              <a:ln>
                <a:noFill/>
              </a:ln>
              <a:effectLst/>
            </c:spPr>
            <c:extLst>
              <c:ext xmlns:c16="http://schemas.microsoft.com/office/drawing/2014/chart" uri="{C3380CC4-5D6E-409C-BE32-E72D297353CC}">
                <c16:uniqueId val="{00000025-2EBC-4D67-A3F5-C0C7E4511504}"/>
              </c:ext>
            </c:extLst>
          </c:dPt>
          <c:dPt>
            <c:idx val="19"/>
            <c:invertIfNegative val="0"/>
            <c:bubble3D val="0"/>
            <c:spPr>
              <a:solidFill>
                <a:srgbClr val="4C5966"/>
              </a:solidFill>
              <a:ln>
                <a:noFill/>
              </a:ln>
              <a:effectLst/>
            </c:spPr>
            <c:extLst>
              <c:ext xmlns:c16="http://schemas.microsoft.com/office/drawing/2014/chart" uri="{C3380CC4-5D6E-409C-BE32-E72D297353CC}">
                <c16:uniqueId val="{00000027-2EBC-4D67-A3F5-C0C7E4511504}"/>
              </c:ext>
            </c:extLst>
          </c:dPt>
          <c:dPt>
            <c:idx val="20"/>
            <c:invertIfNegative val="0"/>
            <c:bubble3D val="0"/>
            <c:spPr>
              <a:solidFill>
                <a:srgbClr val="4C5966"/>
              </a:solidFill>
              <a:ln>
                <a:noFill/>
              </a:ln>
              <a:effectLst/>
            </c:spPr>
            <c:extLst>
              <c:ext xmlns:c16="http://schemas.microsoft.com/office/drawing/2014/chart" uri="{C3380CC4-5D6E-409C-BE32-E72D297353CC}">
                <c16:uniqueId val="{00000029-2EBC-4D67-A3F5-C0C7E4511504}"/>
              </c:ext>
            </c:extLst>
          </c:dPt>
          <c:dPt>
            <c:idx val="21"/>
            <c:invertIfNegative val="0"/>
            <c:bubble3D val="0"/>
            <c:spPr>
              <a:solidFill>
                <a:srgbClr val="4C5966"/>
              </a:solidFill>
              <a:ln>
                <a:noFill/>
              </a:ln>
              <a:effectLst/>
            </c:spPr>
            <c:extLst>
              <c:ext xmlns:c16="http://schemas.microsoft.com/office/drawing/2014/chart" uri="{C3380CC4-5D6E-409C-BE32-E72D297353CC}">
                <c16:uniqueId val="{0000002B-2EBC-4D67-A3F5-C0C7E4511504}"/>
              </c:ext>
            </c:extLst>
          </c:dPt>
          <c:dPt>
            <c:idx val="22"/>
            <c:invertIfNegative val="0"/>
            <c:bubble3D val="0"/>
            <c:spPr>
              <a:solidFill>
                <a:srgbClr val="4C5966"/>
              </a:solidFill>
              <a:ln>
                <a:noFill/>
              </a:ln>
              <a:effectLst/>
            </c:spPr>
            <c:extLst>
              <c:ext xmlns:c16="http://schemas.microsoft.com/office/drawing/2014/chart" uri="{C3380CC4-5D6E-409C-BE32-E72D297353CC}">
                <c16:uniqueId val="{0000002D-2EBC-4D67-A3F5-C0C7E4511504}"/>
              </c:ext>
            </c:extLst>
          </c:dPt>
          <c:dPt>
            <c:idx val="23"/>
            <c:invertIfNegative val="0"/>
            <c:bubble3D val="0"/>
            <c:spPr>
              <a:solidFill>
                <a:srgbClr val="4C5966"/>
              </a:solidFill>
              <a:ln>
                <a:noFill/>
              </a:ln>
              <a:effectLst/>
            </c:spPr>
            <c:extLst>
              <c:ext xmlns:c16="http://schemas.microsoft.com/office/drawing/2014/chart" uri="{C3380CC4-5D6E-409C-BE32-E72D297353CC}">
                <c16:uniqueId val="{0000002F-2EBC-4D67-A3F5-C0C7E4511504}"/>
              </c:ext>
            </c:extLst>
          </c:dPt>
          <c:dPt>
            <c:idx val="24"/>
            <c:invertIfNegative val="0"/>
            <c:bubble3D val="0"/>
            <c:spPr>
              <a:solidFill>
                <a:srgbClr val="A0C4AA"/>
              </a:solidFill>
              <a:ln>
                <a:noFill/>
              </a:ln>
              <a:effectLst/>
            </c:spPr>
            <c:extLst>
              <c:ext xmlns:c16="http://schemas.microsoft.com/office/drawing/2014/chart" uri="{C3380CC4-5D6E-409C-BE32-E72D297353CC}">
                <c16:uniqueId val="{00000031-2EBC-4D67-A3F5-C0C7E4511504}"/>
              </c:ext>
            </c:extLst>
          </c:dPt>
          <c:dLbls>
            <c:dLbl>
              <c:idx val="0"/>
              <c:delete val="1"/>
              <c:extLst>
                <c:ext xmlns:c15="http://schemas.microsoft.com/office/drawing/2012/chart" uri="{CE6537A1-D6FC-4f65-9D91-7224C49458BB}"/>
                <c:ext xmlns:c16="http://schemas.microsoft.com/office/drawing/2014/chart" uri="{C3380CC4-5D6E-409C-BE32-E72D297353CC}">
                  <c16:uniqueId val="{00000001-2EBC-4D67-A3F5-C0C7E4511504}"/>
                </c:ext>
              </c:extLst>
            </c:dLbl>
            <c:dLbl>
              <c:idx val="1"/>
              <c:delete val="1"/>
              <c:extLst>
                <c:ext xmlns:c15="http://schemas.microsoft.com/office/drawing/2012/chart" uri="{CE6537A1-D6FC-4f65-9D91-7224C49458BB}"/>
                <c:ext xmlns:c16="http://schemas.microsoft.com/office/drawing/2014/chart" uri="{C3380CC4-5D6E-409C-BE32-E72D297353CC}">
                  <c16:uniqueId val="{00000003-2EBC-4D67-A3F5-C0C7E4511504}"/>
                </c:ext>
              </c:extLst>
            </c:dLbl>
            <c:dLbl>
              <c:idx val="2"/>
              <c:delete val="1"/>
              <c:extLst>
                <c:ext xmlns:c15="http://schemas.microsoft.com/office/drawing/2012/chart" uri="{CE6537A1-D6FC-4f65-9D91-7224C49458BB}"/>
                <c:ext xmlns:c16="http://schemas.microsoft.com/office/drawing/2014/chart" uri="{C3380CC4-5D6E-409C-BE32-E72D297353CC}">
                  <c16:uniqueId val="{00000005-2EBC-4D67-A3F5-C0C7E4511504}"/>
                </c:ext>
              </c:extLst>
            </c:dLbl>
            <c:dLbl>
              <c:idx val="3"/>
              <c:delete val="1"/>
              <c:extLst>
                <c:ext xmlns:c15="http://schemas.microsoft.com/office/drawing/2012/chart" uri="{CE6537A1-D6FC-4f65-9D91-7224C49458BB}"/>
                <c:ext xmlns:c16="http://schemas.microsoft.com/office/drawing/2014/chart" uri="{C3380CC4-5D6E-409C-BE32-E72D297353CC}">
                  <c16:uniqueId val="{00000007-2EBC-4D67-A3F5-C0C7E4511504}"/>
                </c:ext>
              </c:extLst>
            </c:dLbl>
            <c:dLbl>
              <c:idx val="4"/>
              <c:delete val="1"/>
              <c:extLst>
                <c:ext xmlns:c15="http://schemas.microsoft.com/office/drawing/2012/chart" uri="{CE6537A1-D6FC-4f65-9D91-7224C49458BB}"/>
                <c:ext xmlns:c16="http://schemas.microsoft.com/office/drawing/2014/chart" uri="{C3380CC4-5D6E-409C-BE32-E72D297353CC}">
                  <c16:uniqueId val="{00000009-2EBC-4D67-A3F5-C0C7E4511504}"/>
                </c:ext>
              </c:extLst>
            </c:dLbl>
            <c:dLbl>
              <c:idx val="5"/>
              <c:delete val="1"/>
              <c:extLst>
                <c:ext xmlns:c15="http://schemas.microsoft.com/office/drawing/2012/chart" uri="{CE6537A1-D6FC-4f65-9D91-7224C49458BB}"/>
                <c:ext xmlns:c16="http://schemas.microsoft.com/office/drawing/2014/chart" uri="{C3380CC4-5D6E-409C-BE32-E72D297353CC}">
                  <c16:uniqueId val="{0000000B-2EBC-4D67-A3F5-C0C7E4511504}"/>
                </c:ext>
              </c:extLst>
            </c:dLbl>
            <c:dLbl>
              <c:idx val="6"/>
              <c:delete val="1"/>
              <c:extLst>
                <c:ext xmlns:c15="http://schemas.microsoft.com/office/drawing/2012/chart" uri="{CE6537A1-D6FC-4f65-9D91-7224C49458BB}"/>
                <c:ext xmlns:c16="http://schemas.microsoft.com/office/drawing/2014/chart" uri="{C3380CC4-5D6E-409C-BE32-E72D297353CC}">
                  <c16:uniqueId val="{0000000D-2EBC-4D67-A3F5-C0C7E4511504}"/>
                </c:ext>
              </c:extLst>
            </c:dLbl>
            <c:dLbl>
              <c:idx val="7"/>
              <c:delete val="1"/>
              <c:extLst>
                <c:ext xmlns:c15="http://schemas.microsoft.com/office/drawing/2012/chart" uri="{CE6537A1-D6FC-4f65-9D91-7224C49458BB}"/>
                <c:ext xmlns:c16="http://schemas.microsoft.com/office/drawing/2014/chart" uri="{C3380CC4-5D6E-409C-BE32-E72D297353CC}">
                  <c16:uniqueId val="{0000000F-2EBC-4D67-A3F5-C0C7E4511504}"/>
                </c:ext>
              </c:extLst>
            </c:dLbl>
            <c:dLbl>
              <c:idx val="8"/>
              <c:delete val="1"/>
              <c:extLst>
                <c:ext xmlns:c15="http://schemas.microsoft.com/office/drawing/2012/chart" uri="{CE6537A1-D6FC-4f65-9D91-7224C49458BB}"/>
                <c:ext xmlns:c16="http://schemas.microsoft.com/office/drawing/2014/chart" uri="{C3380CC4-5D6E-409C-BE32-E72D297353CC}">
                  <c16:uniqueId val="{00000011-2EBC-4D67-A3F5-C0C7E4511504}"/>
                </c:ext>
              </c:extLst>
            </c:dLbl>
            <c:dLbl>
              <c:idx val="10"/>
              <c:layout>
                <c:manualLayout>
                  <c:x val="0"/>
                  <c:y val="2.578571300948101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EBC-4D67-A3F5-C0C7E4511504}"/>
                </c:ext>
              </c:extLst>
            </c:dLbl>
            <c:dLbl>
              <c:idx val="11"/>
              <c:layout>
                <c:manualLayout>
                  <c:x val="7.1981562300992078E-17"/>
                  <c:y val="7.735713902844306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EBC-4D67-A3F5-C0C7E4511504}"/>
                </c:ext>
              </c:extLst>
            </c:dLbl>
            <c:dLbl>
              <c:idx val="13"/>
              <c:layout>
                <c:manualLayout>
                  <c:x val="0"/>
                  <c:y val="2.578571300948101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EBC-4D67-A3F5-C0C7E4511504}"/>
                </c:ext>
              </c:extLst>
            </c:dLbl>
            <c:dLbl>
              <c:idx val="14"/>
              <c:layout>
                <c:manualLayout>
                  <c:x val="0"/>
                  <c:y val="-3.094285561137724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EBC-4D67-A3F5-C0C7E4511504}"/>
                </c:ext>
              </c:extLst>
            </c:dLbl>
            <c:dLbl>
              <c:idx val="15"/>
              <c:layout>
                <c:manualLayout>
                  <c:x val="-1.4396312460198416E-16"/>
                  <c:y val="5.15714260189618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EBC-4D67-A3F5-C0C7E4511504}"/>
                </c:ext>
              </c:extLst>
            </c:dLbl>
            <c:dLbl>
              <c:idx val="16"/>
              <c:layout>
                <c:manualLayout>
                  <c:x val="-1.4396312460198416E-16"/>
                  <c:y val="-1.804999910663673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EBC-4D67-A3F5-C0C7E4511504}"/>
                </c:ext>
              </c:extLst>
            </c:dLbl>
            <c:dLbl>
              <c:idx val="17"/>
              <c:layout>
                <c:manualLayout>
                  <c:x val="0"/>
                  <c:y val="-3.35214269123253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2EBC-4D67-A3F5-C0C7E4511504}"/>
                </c:ext>
              </c:extLst>
            </c:dLbl>
            <c:dLbl>
              <c:idx val="18"/>
              <c:layout>
                <c:manualLayout>
                  <c:x val="-1.4396312460198416E-16"/>
                  <c:y val="1.031428520379240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2EBC-4D67-A3F5-C0C7E4511504}"/>
                </c:ext>
              </c:extLst>
            </c:dLbl>
            <c:dLbl>
              <c:idx val="19"/>
              <c:layout>
                <c:manualLayout>
                  <c:x val="-1.4396312460198416E-16"/>
                  <c:y val="5.157142601896203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2EBC-4D67-A3F5-C0C7E4511504}"/>
                </c:ext>
              </c:extLst>
            </c:dLbl>
            <c:spPr>
              <a:noFill/>
              <a:ln>
                <a:noFill/>
              </a:ln>
              <a:effectLst/>
            </c:spPr>
            <c:txPr>
              <a:bodyPr wrap="square" lIns="38100" tIns="19050" rIns="38100" bIns="19050" anchor="ctr">
                <a:spAutoFit/>
              </a:bodyPr>
              <a:lstStyle/>
              <a:p>
                <a:pPr>
                  <a:defRPr sz="1200" b="1">
                    <a:solidFill>
                      <a:srgbClr val="474747"/>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'ABC Backlog Data'!$A$36:$A$60</c:f>
              <c:strCache>
                <c:ptCount val="25"/>
                <c:pt idx="0">
                  <c:v>Q4
2017</c:v>
                </c:pt>
                <c:pt idx="4">
                  <c:v>Q4
2018</c:v>
                </c:pt>
                <c:pt idx="8">
                  <c:v>Q4
2019</c:v>
                </c:pt>
                <c:pt idx="12">
                  <c:v>Q4
2020</c:v>
                </c:pt>
                <c:pt idx="16">
                  <c:v>Q4 
2021</c:v>
                </c:pt>
                <c:pt idx="20">
                  <c:v>Q4 
2022</c:v>
                </c:pt>
                <c:pt idx="24">
                  <c:v>Q4
 2023</c:v>
                </c:pt>
              </c:strCache>
            </c:strRef>
          </c:cat>
          <c:val>
            <c:numRef>
              <c:f>'ABC Backlog Data'!$B$36:$B$60</c:f>
              <c:numCache>
                <c:formatCode>0.0</c:formatCode>
                <c:ptCount val="25"/>
                <c:pt idx="0">
                  <c:v>9.4499999999999993</c:v>
                </c:pt>
                <c:pt idx="1">
                  <c:v>9.67</c:v>
                </c:pt>
                <c:pt idx="2">
                  <c:v>8.8000000000000007</c:v>
                </c:pt>
                <c:pt idx="3">
                  <c:v>9.8699999999999992</c:v>
                </c:pt>
                <c:pt idx="4">
                  <c:v>9.0399999999999991</c:v>
                </c:pt>
                <c:pt idx="5">
                  <c:v>8.6001547842746913</c:v>
                </c:pt>
                <c:pt idx="6">
                  <c:v>9.0352050143831377</c:v>
                </c:pt>
                <c:pt idx="7">
                  <c:v>8.7666666666666675</c:v>
                </c:pt>
                <c:pt idx="8">
                  <c:v>8.8509327172697763</c:v>
                </c:pt>
                <c:pt idx="9">
                  <c:v>8.5008966543724895</c:v>
                </c:pt>
                <c:pt idx="10">
                  <c:v>7.9401724157418165</c:v>
                </c:pt>
                <c:pt idx="11">
                  <c:v>7.7393031874178293</c:v>
                </c:pt>
                <c:pt idx="12">
                  <c:v>7.4290324114600708</c:v>
                </c:pt>
                <c:pt idx="13">
                  <c:v>7.8625331431348089</c:v>
                </c:pt>
                <c:pt idx="14">
                  <c:v>8.1360694705044452</c:v>
                </c:pt>
                <c:pt idx="15">
                  <c:v>7.9232625287387606</c:v>
                </c:pt>
                <c:pt idx="16">
                  <c:v>8.2365709821750173</c:v>
                </c:pt>
                <c:pt idx="17">
                  <c:v>8.1</c:v>
                </c:pt>
                <c:pt idx="18">
                  <c:v>8.9</c:v>
                </c:pt>
                <c:pt idx="19">
                  <c:v>8.7999999999999989</c:v>
                </c:pt>
                <c:pt idx="20">
                  <c:v>9.0582473182301513</c:v>
                </c:pt>
                <c:pt idx="21">
                  <c:v>8.9551231978275307</c:v>
                </c:pt>
                <c:pt idx="22">
                  <c:v>8.9</c:v>
                </c:pt>
                <c:pt idx="23">
                  <c:v>9.1666666666666661</c:v>
                </c:pt>
                <c:pt idx="24">
                  <c:v>8.5</c:v>
                </c:pt>
              </c:numCache>
            </c:numRef>
          </c:val>
          <c:extLst>
            <c:ext xmlns:c16="http://schemas.microsoft.com/office/drawing/2014/chart" uri="{C3380CC4-5D6E-409C-BE32-E72D297353CC}">
              <c16:uniqueId val="{00000032-2EBC-4D67-A3F5-C0C7E4511504}"/>
            </c:ext>
          </c:extLst>
        </c:ser>
        <c:dLbls>
          <c:showLegendKey val="0"/>
          <c:showVal val="0"/>
          <c:showCatName val="0"/>
          <c:showSerName val="0"/>
          <c:showPercent val="0"/>
          <c:showBubbleSize val="0"/>
        </c:dLbls>
        <c:gapWidth val="50"/>
        <c:overlap val="-27"/>
        <c:axId val="71837584"/>
        <c:axId val="1709240448"/>
      </c:barChart>
      <c:catAx>
        <c:axId val="71837584"/>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0" spcFirstLastPara="1" vertOverflow="ellipsis" vert="horz" wrap="square" anchor="ctr" anchorCtr="1"/>
          <a:lstStyle/>
          <a:p>
            <a:pPr algn="ctr">
              <a:defRPr lang="en-US"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709240448"/>
        <c:crosses val="autoZero"/>
        <c:auto val="1"/>
        <c:lblAlgn val="ctr"/>
        <c:lblOffset val="100"/>
        <c:noMultiLvlLbl val="0"/>
      </c:catAx>
      <c:valAx>
        <c:axId val="1709240448"/>
        <c:scaling>
          <c:orientation val="minMax"/>
          <c:max val="10.5"/>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71837584"/>
        <c:crosses val="autoZero"/>
        <c:crossBetween val="between"/>
        <c:majorUnit val="1"/>
      </c:valAx>
      <c:spPr>
        <a:noFill/>
      </c:spPr>
    </c:plotArea>
    <c:plotVisOnly val="1"/>
    <c:dispBlanksAs val="gap"/>
    <c:showDLblsOverMax val="0"/>
  </c:chart>
  <c:spPr>
    <a:noFill/>
    <a:ln>
      <a:noFill/>
    </a:ln>
  </c:spPr>
  <c:txPr>
    <a:bodyPr/>
    <a:lstStyle/>
    <a:p>
      <a:pPr>
        <a:defRPr sz="1000">
          <a:solidFill>
            <a:srgbClr val="474747"/>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2076374869174524E-2"/>
          <c:y val="3.7977128637898247E-2"/>
          <c:w val="0.93264235900800885"/>
          <c:h val="0.65951932794926238"/>
        </c:manualLayout>
      </c:layout>
      <c:lineChart>
        <c:grouping val="standard"/>
        <c:varyColors val="0"/>
        <c:ser>
          <c:idx val="2"/>
          <c:order val="0"/>
          <c:tx>
            <c:v>Index: MLM, VMC, ACA, CEMARGOS, HOLN, GVA, CEMEX CPO, EXP, SUM, ROAD, RE, MCEM, GCC *, TITK, BZU, CRH, HEI, KNF - Index Value</c:v>
          </c:tx>
          <c:spPr>
            <a:ln w="28575" cap="rnd">
              <a:solidFill>
                <a:srgbClr val="2F4C37"/>
              </a:solidFill>
              <a:round/>
            </a:ln>
            <a:effectLst/>
          </c:spPr>
          <c:marker>
            <c:symbol val="none"/>
          </c:marker>
          <c:cat>
            <c:numRef>
              <c:f>'Chart (1yr)'!$A$37:$A$294</c:f>
              <c:numCache>
                <c:formatCode>[$-409]mmm\-dd\-yyyy;@</c:formatCode>
                <c:ptCount val="258"/>
                <c:pt idx="0">
                  <c:v>44970</c:v>
                </c:pt>
                <c:pt idx="1">
                  <c:v>44971</c:v>
                </c:pt>
                <c:pt idx="2">
                  <c:v>44972</c:v>
                </c:pt>
                <c:pt idx="3">
                  <c:v>44973</c:v>
                </c:pt>
                <c:pt idx="4">
                  <c:v>44974</c:v>
                </c:pt>
                <c:pt idx="5">
                  <c:v>44977</c:v>
                </c:pt>
                <c:pt idx="6">
                  <c:v>44978</c:v>
                </c:pt>
                <c:pt idx="7">
                  <c:v>44979</c:v>
                </c:pt>
                <c:pt idx="8">
                  <c:v>44980</c:v>
                </c:pt>
                <c:pt idx="9">
                  <c:v>44981</c:v>
                </c:pt>
                <c:pt idx="10">
                  <c:v>44984</c:v>
                </c:pt>
                <c:pt idx="11">
                  <c:v>44985</c:v>
                </c:pt>
                <c:pt idx="12">
                  <c:v>44986</c:v>
                </c:pt>
                <c:pt idx="13">
                  <c:v>44987</c:v>
                </c:pt>
                <c:pt idx="14">
                  <c:v>44988</c:v>
                </c:pt>
                <c:pt idx="15">
                  <c:v>44991</c:v>
                </c:pt>
                <c:pt idx="16">
                  <c:v>44992</c:v>
                </c:pt>
                <c:pt idx="17">
                  <c:v>44993</c:v>
                </c:pt>
                <c:pt idx="18">
                  <c:v>44994</c:v>
                </c:pt>
                <c:pt idx="19">
                  <c:v>44995</c:v>
                </c:pt>
                <c:pt idx="20">
                  <c:v>44998</c:v>
                </c:pt>
                <c:pt idx="21">
                  <c:v>44999</c:v>
                </c:pt>
                <c:pt idx="22">
                  <c:v>45000</c:v>
                </c:pt>
                <c:pt idx="23">
                  <c:v>45001</c:v>
                </c:pt>
                <c:pt idx="24">
                  <c:v>45002</c:v>
                </c:pt>
                <c:pt idx="25">
                  <c:v>45005</c:v>
                </c:pt>
                <c:pt idx="26">
                  <c:v>45006</c:v>
                </c:pt>
                <c:pt idx="27">
                  <c:v>45007</c:v>
                </c:pt>
                <c:pt idx="28">
                  <c:v>45008</c:v>
                </c:pt>
                <c:pt idx="29">
                  <c:v>45009</c:v>
                </c:pt>
                <c:pt idx="30">
                  <c:v>45012</c:v>
                </c:pt>
                <c:pt idx="31">
                  <c:v>45013</c:v>
                </c:pt>
                <c:pt idx="32">
                  <c:v>45014</c:v>
                </c:pt>
                <c:pt idx="33">
                  <c:v>45015</c:v>
                </c:pt>
                <c:pt idx="34">
                  <c:v>45016</c:v>
                </c:pt>
                <c:pt idx="35">
                  <c:v>45019</c:v>
                </c:pt>
                <c:pt idx="36">
                  <c:v>45020</c:v>
                </c:pt>
                <c:pt idx="37">
                  <c:v>45021</c:v>
                </c:pt>
                <c:pt idx="38">
                  <c:v>45022</c:v>
                </c:pt>
                <c:pt idx="39">
                  <c:v>45026</c:v>
                </c:pt>
                <c:pt idx="40">
                  <c:v>45027</c:v>
                </c:pt>
                <c:pt idx="41">
                  <c:v>45028</c:v>
                </c:pt>
                <c:pt idx="42">
                  <c:v>45029</c:v>
                </c:pt>
                <c:pt idx="43">
                  <c:v>45030</c:v>
                </c:pt>
                <c:pt idx="44">
                  <c:v>45033</c:v>
                </c:pt>
                <c:pt idx="45">
                  <c:v>45034</c:v>
                </c:pt>
                <c:pt idx="46">
                  <c:v>45035</c:v>
                </c:pt>
                <c:pt idx="47">
                  <c:v>45036</c:v>
                </c:pt>
                <c:pt idx="48">
                  <c:v>45037</c:v>
                </c:pt>
                <c:pt idx="49">
                  <c:v>45040</c:v>
                </c:pt>
                <c:pt idx="50">
                  <c:v>45041</c:v>
                </c:pt>
                <c:pt idx="51">
                  <c:v>45042</c:v>
                </c:pt>
                <c:pt idx="52">
                  <c:v>45043</c:v>
                </c:pt>
                <c:pt idx="53">
                  <c:v>45044</c:v>
                </c:pt>
                <c:pt idx="54">
                  <c:v>45047</c:v>
                </c:pt>
                <c:pt idx="55">
                  <c:v>45048</c:v>
                </c:pt>
                <c:pt idx="56">
                  <c:v>45049</c:v>
                </c:pt>
                <c:pt idx="57">
                  <c:v>45050</c:v>
                </c:pt>
                <c:pt idx="58">
                  <c:v>45051</c:v>
                </c:pt>
                <c:pt idx="59">
                  <c:v>45054</c:v>
                </c:pt>
                <c:pt idx="60">
                  <c:v>45055</c:v>
                </c:pt>
                <c:pt idx="61">
                  <c:v>45056</c:v>
                </c:pt>
                <c:pt idx="62">
                  <c:v>45057</c:v>
                </c:pt>
                <c:pt idx="63">
                  <c:v>45058</c:v>
                </c:pt>
                <c:pt idx="64">
                  <c:v>45061</c:v>
                </c:pt>
                <c:pt idx="65">
                  <c:v>45062</c:v>
                </c:pt>
                <c:pt idx="66">
                  <c:v>45063</c:v>
                </c:pt>
                <c:pt idx="67">
                  <c:v>45064</c:v>
                </c:pt>
                <c:pt idx="68">
                  <c:v>45065</c:v>
                </c:pt>
                <c:pt idx="69">
                  <c:v>45068</c:v>
                </c:pt>
                <c:pt idx="70">
                  <c:v>45069</c:v>
                </c:pt>
                <c:pt idx="71">
                  <c:v>45070</c:v>
                </c:pt>
                <c:pt idx="72">
                  <c:v>45071</c:v>
                </c:pt>
                <c:pt idx="73">
                  <c:v>45072</c:v>
                </c:pt>
                <c:pt idx="74">
                  <c:v>45075</c:v>
                </c:pt>
                <c:pt idx="75">
                  <c:v>45076</c:v>
                </c:pt>
                <c:pt idx="76">
                  <c:v>45077</c:v>
                </c:pt>
                <c:pt idx="77">
                  <c:v>45078</c:v>
                </c:pt>
                <c:pt idx="78">
                  <c:v>45079</c:v>
                </c:pt>
                <c:pt idx="79">
                  <c:v>45082</c:v>
                </c:pt>
                <c:pt idx="80">
                  <c:v>45083</c:v>
                </c:pt>
                <c:pt idx="81">
                  <c:v>45084</c:v>
                </c:pt>
                <c:pt idx="82">
                  <c:v>45085</c:v>
                </c:pt>
                <c:pt idx="83">
                  <c:v>45086</c:v>
                </c:pt>
                <c:pt idx="84">
                  <c:v>45089</c:v>
                </c:pt>
                <c:pt idx="85">
                  <c:v>45090</c:v>
                </c:pt>
                <c:pt idx="86">
                  <c:v>45091</c:v>
                </c:pt>
                <c:pt idx="87">
                  <c:v>45092</c:v>
                </c:pt>
                <c:pt idx="88">
                  <c:v>45093</c:v>
                </c:pt>
                <c:pt idx="89">
                  <c:v>45096</c:v>
                </c:pt>
                <c:pt idx="90">
                  <c:v>45097</c:v>
                </c:pt>
                <c:pt idx="91">
                  <c:v>45098</c:v>
                </c:pt>
                <c:pt idx="92">
                  <c:v>45099</c:v>
                </c:pt>
                <c:pt idx="93">
                  <c:v>45100</c:v>
                </c:pt>
                <c:pt idx="94">
                  <c:v>45103</c:v>
                </c:pt>
                <c:pt idx="95">
                  <c:v>45104</c:v>
                </c:pt>
                <c:pt idx="96">
                  <c:v>45105</c:v>
                </c:pt>
                <c:pt idx="97">
                  <c:v>45106</c:v>
                </c:pt>
                <c:pt idx="98">
                  <c:v>45107</c:v>
                </c:pt>
                <c:pt idx="99">
                  <c:v>45110</c:v>
                </c:pt>
                <c:pt idx="100">
                  <c:v>45111</c:v>
                </c:pt>
                <c:pt idx="101">
                  <c:v>45112</c:v>
                </c:pt>
                <c:pt idx="102">
                  <c:v>45113</c:v>
                </c:pt>
                <c:pt idx="103">
                  <c:v>45114</c:v>
                </c:pt>
                <c:pt idx="104">
                  <c:v>45117</c:v>
                </c:pt>
                <c:pt idx="105">
                  <c:v>45118</c:v>
                </c:pt>
                <c:pt idx="106">
                  <c:v>45119</c:v>
                </c:pt>
                <c:pt idx="107">
                  <c:v>45120</c:v>
                </c:pt>
                <c:pt idx="108">
                  <c:v>45121</c:v>
                </c:pt>
                <c:pt idx="109">
                  <c:v>45124</c:v>
                </c:pt>
                <c:pt idx="110">
                  <c:v>45125</c:v>
                </c:pt>
                <c:pt idx="111">
                  <c:v>45126</c:v>
                </c:pt>
                <c:pt idx="112">
                  <c:v>45127</c:v>
                </c:pt>
                <c:pt idx="113">
                  <c:v>45128</c:v>
                </c:pt>
                <c:pt idx="114">
                  <c:v>45131</c:v>
                </c:pt>
                <c:pt idx="115">
                  <c:v>45132</c:v>
                </c:pt>
                <c:pt idx="116">
                  <c:v>45133</c:v>
                </c:pt>
                <c:pt idx="117">
                  <c:v>45134</c:v>
                </c:pt>
                <c:pt idx="118">
                  <c:v>45135</c:v>
                </c:pt>
                <c:pt idx="119">
                  <c:v>45138</c:v>
                </c:pt>
                <c:pt idx="120">
                  <c:v>45139</c:v>
                </c:pt>
                <c:pt idx="121">
                  <c:v>45140</c:v>
                </c:pt>
                <c:pt idx="122">
                  <c:v>45141</c:v>
                </c:pt>
                <c:pt idx="123">
                  <c:v>45142</c:v>
                </c:pt>
                <c:pt idx="124">
                  <c:v>45145</c:v>
                </c:pt>
                <c:pt idx="125">
                  <c:v>45146</c:v>
                </c:pt>
                <c:pt idx="126">
                  <c:v>45147</c:v>
                </c:pt>
                <c:pt idx="127">
                  <c:v>45148</c:v>
                </c:pt>
                <c:pt idx="128">
                  <c:v>45149</c:v>
                </c:pt>
                <c:pt idx="129">
                  <c:v>45152</c:v>
                </c:pt>
                <c:pt idx="130">
                  <c:v>45153</c:v>
                </c:pt>
                <c:pt idx="131">
                  <c:v>45154</c:v>
                </c:pt>
                <c:pt idx="132">
                  <c:v>45155</c:v>
                </c:pt>
                <c:pt idx="133">
                  <c:v>45156</c:v>
                </c:pt>
                <c:pt idx="134">
                  <c:v>45159</c:v>
                </c:pt>
                <c:pt idx="135">
                  <c:v>45160</c:v>
                </c:pt>
                <c:pt idx="136">
                  <c:v>45161</c:v>
                </c:pt>
                <c:pt idx="137">
                  <c:v>45162</c:v>
                </c:pt>
                <c:pt idx="138">
                  <c:v>45163</c:v>
                </c:pt>
                <c:pt idx="139">
                  <c:v>45166</c:v>
                </c:pt>
                <c:pt idx="140">
                  <c:v>45167</c:v>
                </c:pt>
                <c:pt idx="141">
                  <c:v>45168</c:v>
                </c:pt>
                <c:pt idx="142">
                  <c:v>45169</c:v>
                </c:pt>
                <c:pt idx="143">
                  <c:v>45170</c:v>
                </c:pt>
                <c:pt idx="144">
                  <c:v>45173</c:v>
                </c:pt>
                <c:pt idx="145">
                  <c:v>45174</c:v>
                </c:pt>
                <c:pt idx="146">
                  <c:v>45175</c:v>
                </c:pt>
                <c:pt idx="147">
                  <c:v>45176</c:v>
                </c:pt>
                <c:pt idx="148">
                  <c:v>45177</c:v>
                </c:pt>
                <c:pt idx="149">
                  <c:v>45180</c:v>
                </c:pt>
                <c:pt idx="150">
                  <c:v>45181</c:v>
                </c:pt>
                <c:pt idx="151">
                  <c:v>45182</c:v>
                </c:pt>
                <c:pt idx="152">
                  <c:v>45183</c:v>
                </c:pt>
                <c:pt idx="153">
                  <c:v>45184</c:v>
                </c:pt>
                <c:pt idx="154">
                  <c:v>45187</c:v>
                </c:pt>
                <c:pt idx="155">
                  <c:v>45188</c:v>
                </c:pt>
                <c:pt idx="156">
                  <c:v>45189</c:v>
                </c:pt>
                <c:pt idx="157">
                  <c:v>45190</c:v>
                </c:pt>
                <c:pt idx="158">
                  <c:v>45191</c:v>
                </c:pt>
                <c:pt idx="159">
                  <c:v>45194</c:v>
                </c:pt>
                <c:pt idx="160">
                  <c:v>45195</c:v>
                </c:pt>
                <c:pt idx="161">
                  <c:v>45196</c:v>
                </c:pt>
                <c:pt idx="162">
                  <c:v>45197</c:v>
                </c:pt>
                <c:pt idx="163">
                  <c:v>45198</c:v>
                </c:pt>
                <c:pt idx="164">
                  <c:v>45201</c:v>
                </c:pt>
                <c:pt idx="165">
                  <c:v>45202</c:v>
                </c:pt>
                <c:pt idx="166">
                  <c:v>45203</c:v>
                </c:pt>
                <c:pt idx="167">
                  <c:v>45204</c:v>
                </c:pt>
                <c:pt idx="168">
                  <c:v>45205</c:v>
                </c:pt>
                <c:pt idx="169">
                  <c:v>45208</c:v>
                </c:pt>
                <c:pt idx="170">
                  <c:v>45209</c:v>
                </c:pt>
                <c:pt idx="171">
                  <c:v>45210</c:v>
                </c:pt>
                <c:pt idx="172">
                  <c:v>45211</c:v>
                </c:pt>
                <c:pt idx="173">
                  <c:v>45212</c:v>
                </c:pt>
                <c:pt idx="174">
                  <c:v>45215</c:v>
                </c:pt>
                <c:pt idx="175">
                  <c:v>45216</c:v>
                </c:pt>
                <c:pt idx="176">
                  <c:v>45217</c:v>
                </c:pt>
                <c:pt idx="177">
                  <c:v>45218</c:v>
                </c:pt>
                <c:pt idx="178">
                  <c:v>45219</c:v>
                </c:pt>
                <c:pt idx="179">
                  <c:v>45222</c:v>
                </c:pt>
                <c:pt idx="180">
                  <c:v>45223</c:v>
                </c:pt>
                <c:pt idx="181">
                  <c:v>45224</c:v>
                </c:pt>
                <c:pt idx="182">
                  <c:v>45225</c:v>
                </c:pt>
                <c:pt idx="183">
                  <c:v>45226</c:v>
                </c:pt>
                <c:pt idx="184">
                  <c:v>45229</c:v>
                </c:pt>
                <c:pt idx="185">
                  <c:v>45230</c:v>
                </c:pt>
                <c:pt idx="186">
                  <c:v>45231</c:v>
                </c:pt>
                <c:pt idx="187">
                  <c:v>45232</c:v>
                </c:pt>
                <c:pt idx="188">
                  <c:v>45233</c:v>
                </c:pt>
                <c:pt idx="189">
                  <c:v>45236</c:v>
                </c:pt>
                <c:pt idx="190">
                  <c:v>45237</c:v>
                </c:pt>
                <c:pt idx="191">
                  <c:v>45238</c:v>
                </c:pt>
                <c:pt idx="192">
                  <c:v>45239</c:v>
                </c:pt>
                <c:pt idx="193">
                  <c:v>45240</c:v>
                </c:pt>
                <c:pt idx="194">
                  <c:v>45243</c:v>
                </c:pt>
                <c:pt idx="195">
                  <c:v>45244</c:v>
                </c:pt>
                <c:pt idx="196">
                  <c:v>45245</c:v>
                </c:pt>
                <c:pt idx="197">
                  <c:v>45246</c:v>
                </c:pt>
                <c:pt idx="198">
                  <c:v>45247</c:v>
                </c:pt>
                <c:pt idx="199">
                  <c:v>45250</c:v>
                </c:pt>
                <c:pt idx="200">
                  <c:v>45251</c:v>
                </c:pt>
                <c:pt idx="201">
                  <c:v>45252</c:v>
                </c:pt>
                <c:pt idx="202">
                  <c:v>45253</c:v>
                </c:pt>
                <c:pt idx="203">
                  <c:v>45254</c:v>
                </c:pt>
                <c:pt idx="204">
                  <c:v>45257</c:v>
                </c:pt>
                <c:pt idx="205">
                  <c:v>45258</c:v>
                </c:pt>
                <c:pt idx="206">
                  <c:v>45259</c:v>
                </c:pt>
                <c:pt idx="207">
                  <c:v>45260</c:v>
                </c:pt>
                <c:pt idx="208">
                  <c:v>45261</c:v>
                </c:pt>
                <c:pt idx="209">
                  <c:v>45264</c:v>
                </c:pt>
                <c:pt idx="210">
                  <c:v>45265</c:v>
                </c:pt>
                <c:pt idx="211">
                  <c:v>45266</c:v>
                </c:pt>
                <c:pt idx="212">
                  <c:v>45267</c:v>
                </c:pt>
                <c:pt idx="213">
                  <c:v>45268</c:v>
                </c:pt>
                <c:pt idx="214">
                  <c:v>45271</c:v>
                </c:pt>
                <c:pt idx="215">
                  <c:v>45272</c:v>
                </c:pt>
                <c:pt idx="216">
                  <c:v>45273</c:v>
                </c:pt>
                <c:pt idx="217">
                  <c:v>45274</c:v>
                </c:pt>
                <c:pt idx="218">
                  <c:v>45275</c:v>
                </c:pt>
                <c:pt idx="219">
                  <c:v>45278</c:v>
                </c:pt>
                <c:pt idx="220">
                  <c:v>45279</c:v>
                </c:pt>
                <c:pt idx="221">
                  <c:v>45280</c:v>
                </c:pt>
                <c:pt idx="222">
                  <c:v>45281</c:v>
                </c:pt>
                <c:pt idx="223">
                  <c:v>45282</c:v>
                </c:pt>
                <c:pt idx="224">
                  <c:v>45286</c:v>
                </c:pt>
                <c:pt idx="225">
                  <c:v>45287</c:v>
                </c:pt>
                <c:pt idx="226">
                  <c:v>45288</c:v>
                </c:pt>
                <c:pt idx="227">
                  <c:v>45289</c:v>
                </c:pt>
                <c:pt idx="228">
                  <c:v>45293</c:v>
                </c:pt>
                <c:pt idx="229">
                  <c:v>45294</c:v>
                </c:pt>
                <c:pt idx="230">
                  <c:v>45295</c:v>
                </c:pt>
                <c:pt idx="231">
                  <c:v>45296</c:v>
                </c:pt>
                <c:pt idx="232">
                  <c:v>45299</c:v>
                </c:pt>
                <c:pt idx="233">
                  <c:v>45300</c:v>
                </c:pt>
                <c:pt idx="234">
                  <c:v>45301</c:v>
                </c:pt>
                <c:pt idx="235">
                  <c:v>45302</c:v>
                </c:pt>
                <c:pt idx="236">
                  <c:v>45303</c:v>
                </c:pt>
                <c:pt idx="237">
                  <c:v>45306</c:v>
                </c:pt>
                <c:pt idx="238">
                  <c:v>45307</c:v>
                </c:pt>
                <c:pt idx="239">
                  <c:v>45308</c:v>
                </c:pt>
                <c:pt idx="240">
                  <c:v>45309</c:v>
                </c:pt>
                <c:pt idx="241">
                  <c:v>45310</c:v>
                </c:pt>
                <c:pt idx="242">
                  <c:v>45313</c:v>
                </c:pt>
                <c:pt idx="243">
                  <c:v>45314</c:v>
                </c:pt>
                <c:pt idx="244">
                  <c:v>45315</c:v>
                </c:pt>
                <c:pt idx="245">
                  <c:v>45316</c:v>
                </c:pt>
                <c:pt idx="246">
                  <c:v>45317</c:v>
                </c:pt>
                <c:pt idx="247">
                  <c:v>45320</c:v>
                </c:pt>
                <c:pt idx="248">
                  <c:v>45321</c:v>
                </c:pt>
                <c:pt idx="249">
                  <c:v>45322</c:v>
                </c:pt>
                <c:pt idx="250">
                  <c:v>45323</c:v>
                </c:pt>
                <c:pt idx="251">
                  <c:v>45324</c:v>
                </c:pt>
                <c:pt idx="252">
                  <c:v>45327</c:v>
                </c:pt>
                <c:pt idx="253">
                  <c:v>45328</c:v>
                </c:pt>
                <c:pt idx="254">
                  <c:v>45329</c:v>
                </c:pt>
                <c:pt idx="255">
                  <c:v>45330</c:v>
                </c:pt>
                <c:pt idx="256">
                  <c:v>45331</c:v>
                </c:pt>
                <c:pt idx="257">
                  <c:v>45334</c:v>
                </c:pt>
              </c:numCache>
            </c:numRef>
          </c:cat>
          <c:val>
            <c:numRef>
              <c:f>'Chart (1yr)'!$B$37:$B$294</c:f>
              <c:numCache>
                <c:formatCode>0%</c:formatCode>
                <c:ptCount val="258"/>
                <c:pt idx="0">
                  <c:v>0</c:v>
                </c:pt>
                <c:pt idx="1">
                  <c:v>-4.0000000000000002E-4</c:v>
                </c:pt>
                <c:pt idx="2">
                  <c:v>4.41E-2</c:v>
                </c:pt>
                <c:pt idx="3">
                  <c:v>1.9099999999999999E-2</c:v>
                </c:pt>
                <c:pt idx="4">
                  <c:v>2.1600000000000001E-2</c:v>
                </c:pt>
                <c:pt idx="5">
                  <c:v>2.2700000000000001E-2</c:v>
                </c:pt>
                <c:pt idx="6">
                  <c:v>-4.0999999999999995E-3</c:v>
                </c:pt>
                <c:pt idx="7">
                  <c:v>-3.7000000000000002E-3</c:v>
                </c:pt>
                <c:pt idx="8">
                  <c:v>1.6000000000000001E-3</c:v>
                </c:pt>
                <c:pt idx="9">
                  <c:v>3.9000000000000003E-3</c:v>
                </c:pt>
                <c:pt idx="10">
                  <c:v>4.4000000000000003E-3</c:v>
                </c:pt>
                <c:pt idx="11">
                  <c:v>1.9E-3</c:v>
                </c:pt>
                <c:pt idx="12">
                  <c:v>2.7000000000000001E-3</c:v>
                </c:pt>
                <c:pt idx="13">
                  <c:v>1.55E-2</c:v>
                </c:pt>
                <c:pt idx="14">
                  <c:v>2.1400000000000002E-2</c:v>
                </c:pt>
                <c:pt idx="15">
                  <c:v>1.0800000000000001E-2</c:v>
                </c:pt>
                <c:pt idx="16">
                  <c:v>2.7000000000000001E-3</c:v>
                </c:pt>
                <c:pt idx="17">
                  <c:v>1.01E-2</c:v>
                </c:pt>
                <c:pt idx="18">
                  <c:v>-1.1200000000000002E-2</c:v>
                </c:pt>
                <c:pt idx="19">
                  <c:v>-3.5799999999999998E-2</c:v>
                </c:pt>
                <c:pt idx="20">
                  <c:v>-5.4699999999999999E-2</c:v>
                </c:pt>
                <c:pt idx="21">
                  <c:v>-4.3299999999999998E-2</c:v>
                </c:pt>
                <c:pt idx="22">
                  <c:v>-6.9000000000000006E-2</c:v>
                </c:pt>
                <c:pt idx="23">
                  <c:v>-5.0999999999999997E-2</c:v>
                </c:pt>
                <c:pt idx="24">
                  <c:v>-7.1399999999999991E-2</c:v>
                </c:pt>
                <c:pt idx="25">
                  <c:v>-5.6500000000000002E-2</c:v>
                </c:pt>
                <c:pt idx="26">
                  <c:v>-3.2199999999999999E-2</c:v>
                </c:pt>
                <c:pt idx="27">
                  <c:v>-4.5499999999999999E-2</c:v>
                </c:pt>
                <c:pt idx="28">
                  <c:v>-3.9100000000000003E-2</c:v>
                </c:pt>
                <c:pt idx="29">
                  <c:v>-4.0099999999999997E-2</c:v>
                </c:pt>
                <c:pt idx="30">
                  <c:v>-3.3700000000000001E-2</c:v>
                </c:pt>
                <c:pt idx="31">
                  <c:v>-1.95E-2</c:v>
                </c:pt>
                <c:pt idx="32">
                  <c:v>-1.03E-2</c:v>
                </c:pt>
                <c:pt idx="33">
                  <c:v>-7.8000000000000005E-3</c:v>
                </c:pt>
                <c:pt idx="34">
                  <c:v>2.2000000000000001E-3</c:v>
                </c:pt>
                <c:pt idx="35">
                  <c:v>3.5999999999999999E-3</c:v>
                </c:pt>
                <c:pt idx="36">
                  <c:v>-1.4999999999999999E-2</c:v>
                </c:pt>
                <c:pt idx="37">
                  <c:v>-4.3700000000000003E-2</c:v>
                </c:pt>
                <c:pt idx="38">
                  <c:v>-4.3400000000000001E-2</c:v>
                </c:pt>
                <c:pt idx="39">
                  <c:v>-3.5499999999999997E-2</c:v>
                </c:pt>
                <c:pt idx="40">
                  <c:v>-2.5699999999999997E-2</c:v>
                </c:pt>
                <c:pt idx="41">
                  <c:v>-2.0899999999999998E-2</c:v>
                </c:pt>
                <c:pt idx="42">
                  <c:v>-1.1399999999999999E-2</c:v>
                </c:pt>
                <c:pt idx="43">
                  <c:v>-1.1899999999999999E-2</c:v>
                </c:pt>
                <c:pt idx="44">
                  <c:v>-3.9000000000000003E-3</c:v>
                </c:pt>
                <c:pt idx="45">
                  <c:v>-2.5000000000000001E-3</c:v>
                </c:pt>
                <c:pt idx="46">
                  <c:v>4.0999999999999995E-3</c:v>
                </c:pt>
                <c:pt idx="47">
                  <c:v>4.7999999999999996E-3</c:v>
                </c:pt>
                <c:pt idx="48">
                  <c:v>1.8E-3</c:v>
                </c:pt>
                <c:pt idx="49">
                  <c:v>5.6000000000000008E-3</c:v>
                </c:pt>
                <c:pt idx="50">
                  <c:v>-3.3E-3</c:v>
                </c:pt>
                <c:pt idx="51">
                  <c:v>-1.77E-2</c:v>
                </c:pt>
                <c:pt idx="52">
                  <c:v>5.1999999999999998E-3</c:v>
                </c:pt>
                <c:pt idx="53">
                  <c:v>2.2200000000000001E-2</c:v>
                </c:pt>
                <c:pt idx="54">
                  <c:v>2.98E-2</c:v>
                </c:pt>
                <c:pt idx="55">
                  <c:v>3.3099999999999997E-2</c:v>
                </c:pt>
                <c:pt idx="56">
                  <c:v>2.92E-2</c:v>
                </c:pt>
                <c:pt idx="57">
                  <c:v>6.4899999999999999E-2</c:v>
                </c:pt>
                <c:pt idx="58">
                  <c:v>8.3400000000000002E-2</c:v>
                </c:pt>
                <c:pt idx="59">
                  <c:v>8.2899999999999988E-2</c:v>
                </c:pt>
                <c:pt idx="60">
                  <c:v>8.3900000000000002E-2</c:v>
                </c:pt>
                <c:pt idx="61">
                  <c:v>8.8300000000000003E-2</c:v>
                </c:pt>
                <c:pt idx="62">
                  <c:v>8.48E-2</c:v>
                </c:pt>
                <c:pt idx="63">
                  <c:v>8.8300000000000003E-2</c:v>
                </c:pt>
                <c:pt idx="64">
                  <c:v>9.820000000000001E-2</c:v>
                </c:pt>
                <c:pt idx="65">
                  <c:v>8.5500000000000007E-2</c:v>
                </c:pt>
                <c:pt idx="66">
                  <c:v>9.98E-2</c:v>
                </c:pt>
                <c:pt idx="67">
                  <c:v>0.10580000000000001</c:v>
                </c:pt>
                <c:pt idx="68">
                  <c:v>0.10970000000000001</c:v>
                </c:pt>
                <c:pt idx="69">
                  <c:v>0.1067</c:v>
                </c:pt>
                <c:pt idx="70">
                  <c:v>9.3399999999999997E-2</c:v>
                </c:pt>
                <c:pt idx="71">
                  <c:v>8.2299999999999998E-2</c:v>
                </c:pt>
                <c:pt idx="72">
                  <c:v>8.6300000000000002E-2</c:v>
                </c:pt>
                <c:pt idx="73">
                  <c:v>8.6199999999999999E-2</c:v>
                </c:pt>
                <c:pt idx="74">
                  <c:v>8.6500000000000007E-2</c:v>
                </c:pt>
                <c:pt idx="75">
                  <c:v>7.980000000000001E-2</c:v>
                </c:pt>
                <c:pt idx="76">
                  <c:v>7.3800000000000004E-2</c:v>
                </c:pt>
                <c:pt idx="77">
                  <c:v>8.5800000000000001E-2</c:v>
                </c:pt>
                <c:pt idx="78">
                  <c:v>0.11720000000000001</c:v>
                </c:pt>
                <c:pt idx="79">
                  <c:v>0.11359999999999999</c:v>
                </c:pt>
                <c:pt idx="80">
                  <c:v>0.1195</c:v>
                </c:pt>
                <c:pt idx="81">
                  <c:v>0.1346</c:v>
                </c:pt>
                <c:pt idx="82">
                  <c:v>0.14330000000000001</c:v>
                </c:pt>
                <c:pt idx="83">
                  <c:v>0.1444</c:v>
                </c:pt>
                <c:pt idx="84">
                  <c:v>0.14410000000000001</c:v>
                </c:pt>
                <c:pt idx="85">
                  <c:v>0.15390000000000001</c:v>
                </c:pt>
                <c:pt idx="86">
                  <c:v>0.1545</c:v>
                </c:pt>
                <c:pt idx="87">
                  <c:v>0.15920000000000001</c:v>
                </c:pt>
                <c:pt idx="88">
                  <c:v>0.155</c:v>
                </c:pt>
                <c:pt idx="89">
                  <c:v>0.15380000000000002</c:v>
                </c:pt>
                <c:pt idx="90">
                  <c:v>0.16210000000000002</c:v>
                </c:pt>
                <c:pt idx="91">
                  <c:v>0.17399999999999999</c:v>
                </c:pt>
                <c:pt idx="92">
                  <c:v>0.17859999999999998</c:v>
                </c:pt>
                <c:pt idx="93">
                  <c:v>0.17899999999999999</c:v>
                </c:pt>
                <c:pt idx="94">
                  <c:v>0.18239999999999998</c:v>
                </c:pt>
                <c:pt idx="95">
                  <c:v>0.20559999999999998</c:v>
                </c:pt>
                <c:pt idx="96">
                  <c:v>0.2082</c:v>
                </c:pt>
                <c:pt idx="97">
                  <c:v>0.21780000000000002</c:v>
                </c:pt>
                <c:pt idx="98">
                  <c:v>0.22329999999999997</c:v>
                </c:pt>
                <c:pt idx="99">
                  <c:v>0.217</c:v>
                </c:pt>
                <c:pt idx="100">
                  <c:v>0.21390000000000001</c:v>
                </c:pt>
                <c:pt idx="101">
                  <c:v>0.20079999999999998</c:v>
                </c:pt>
                <c:pt idx="102">
                  <c:v>0.1744</c:v>
                </c:pt>
                <c:pt idx="103">
                  <c:v>0.1754</c:v>
                </c:pt>
                <c:pt idx="104">
                  <c:v>0.18690000000000001</c:v>
                </c:pt>
                <c:pt idx="105">
                  <c:v>0.20129999999999998</c:v>
                </c:pt>
                <c:pt idx="106">
                  <c:v>0.1986</c:v>
                </c:pt>
                <c:pt idx="107">
                  <c:v>0.2175</c:v>
                </c:pt>
                <c:pt idx="108">
                  <c:v>0.21989999999999998</c:v>
                </c:pt>
                <c:pt idx="109">
                  <c:v>0.22289999999999999</c:v>
                </c:pt>
                <c:pt idx="110">
                  <c:v>0.23280000000000001</c:v>
                </c:pt>
                <c:pt idx="111">
                  <c:v>0.22390000000000002</c:v>
                </c:pt>
                <c:pt idx="112">
                  <c:v>0.22760000000000002</c:v>
                </c:pt>
                <c:pt idx="113">
                  <c:v>0.2238</c:v>
                </c:pt>
                <c:pt idx="114">
                  <c:v>0.222</c:v>
                </c:pt>
                <c:pt idx="115">
                  <c:v>0.22239999999999999</c:v>
                </c:pt>
                <c:pt idx="116">
                  <c:v>0.2253</c:v>
                </c:pt>
                <c:pt idx="117">
                  <c:v>0.20430000000000001</c:v>
                </c:pt>
                <c:pt idx="118">
                  <c:v>0.21030000000000001</c:v>
                </c:pt>
                <c:pt idx="119">
                  <c:v>0.21030000000000001</c:v>
                </c:pt>
                <c:pt idx="120">
                  <c:v>0.22289999999999999</c:v>
                </c:pt>
                <c:pt idx="121">
                  <c:v>0.22190000000000001</c:v>
                </c:pt>
                <c:pt idx="122">
                  <c:v>0.2324</c:v>
                </c:pt>
                <c:pt idx="123">
                  <c:v>0.2404</c:v>
                </c:pt>
                <c:pt idx="124">
                  <c:v>0.254</c:v>
                </c:pt>
                <c:pt idx="125">
                  <c:v>0.24590000000000001</c:v>
                </c:pt>
                <c:pt idx="126">
                  <c:v>0.2349</c:v>
                </c:pt>
                <c:pt idx="127">
                  <c:v>0.2412</c:v>
                </c:pt>
                <c:pt idx="128">
                  <c:v>0.24429999999999999</c:v>
                </c:pt>
                <c:pt idx="129">
                  <c:v>0.26319999999999999</c:v>
                </c:pt>
                <c:pt idx="130">
                  <c:v>0.26050000000000001</c:v>
                </c:pt>
                <c:pt idx="131">
                  <c:v>0.24969999999999998</c:v>
                </c:pt>
                <c:pt idx="132">
                  <c:v>0.20960000000000001</c:v>
                </c:pt>
                <c:pt idx="133">
                  <c:v>0.2034</c:v>
                </c:pt>
                <c:pt idx="134">
                  <c:v>0.20550000000000002</c:v>
                </c:pt>
                <c:pt idx="135">
                  <c:v>0.2122</c:v>
                </c:pt>
                <c:pt idx="136">
                  <c:v>0.223</c:v>
                </c:pt>
                <c:pt idx="137">
                  <c:v>0.20929999999999999</c:v>
                </c:pt>
                <c:pt idx="138">
                  <c:v>0.2127</c:v>
                </c:pt>
                <c:pt idx="139">
                  <c:v>0.2213</c:v>
                </c:pt>
                <c:pt idx="140">
                  <c:v>0.23829999999999998</c:v>
                </c:pt>
                <c:pt idx="141">
                  <c:v>0.23960000000000001</c:v>
                </c:pt>
                <c:pt idx="142">
                  <c:v>0.24399999999999999</c:v>
                </c:pt>
                <c:pt idx="143">
                  <c:v>0.26440000000000002</c:v>
                </c:pt>
                <c:pt idx="144">
                  <c:v>0.26379999999999998</c:v>
                </c:pt>
                <c:pt idx="145">
                  <c:v>0.217</c:v>
                </c:pt>
                <c:pt idx="146">
                  <c:v>0.21489999999999998</c:v>
                </c:pt>
                <c:pt idx="147">
                  <c:v>0.2109</c:v>
                </c:pt>
                <c:pt idx="148">
                  <c:v>0.20949999999999999</c:v>
                </c:pt>
                <c:pt idx="149">
                  <c:v>0.21590000000000001</c:v>
                </c:pt>
                <c:pt idx="150">
                  <c:v>0.21079999999999999</c:v>
                </c:pt>
                <c:pt idx="151">
                  <c:v>0.20449999999999999</c:v>
                </c:pt>
                <c:pt idx="152">
                  <c:v>0.21160000000000001</c:v>
                </c:pt>
                <c:pt idx="153">
                  <c:v>0.1968</c:v>
                </c:pt>
                <c:pt idx="154">
                  <c:v>0.19640000000000002</c:v>
                </c:pt>
                <c:pt idx="155">
                  <c:v>0.19289999999999999</c:v>
                </c:pt>
                <c:pt idx="156">
                  <c:v>0.1905</c:v>
                </c:pt>
                <c:pt idx="157">
                  <c:v>0.15759999999999999</c:v>
                </c:pt>
                <c:pt idx="158">
                  <c:v>0.1527</c:v>
                </c:pt>
                <c:pt idx="159">
                  <c:v>0.1603</c:v>
                </c:pt>
                <c:pt idx="160">
                  <c:v>0.15310000000000001</c:v>
                </c:pt>
                <c:pt idx="161">
                  <c:v>0.16519999999999999</c:v>
                </c:pt>
                <c:pt idx="162">
                  <c:v>0.17960000000000001</c:v>
                </c:pt>
                <c:pt idx="163">
                  <c:v>0.16829999999999998</c:v>
                </c:pt>
                <c:pt idx="164">
                  <c:v>0.15720000000000001</c:v>
                </c:pt>
                <c:pt idx="165">
                  <c:v>0.1474</c:v>
                </c:pt>
                <c:pt idx="166">
                  <c:v>0.17550000000000002</c:v>
                </c:pt>
                <c:pt idx="167">
                  <c:v>0.17910000000000001</c:v>
                </c:pt>
                <c:pt idx="168">
                  <c:v>0.2021</c:v>
                </c:pt>
                <c:pt idx="169">
                  <c:v>0.19190000000000002</c:v>
                </c:pt>
                <c:pt idx="170">
                  <c:v>0.19769999999999999</c:v>
                </c:pt>
                <c:pt idx="171">
                  <c:v>0.21129999999999999</c:v>
                </c:pt>
                <c:pt idx="172">
                  <c:v>0.19159999999999999</c:v>
                </c:pt>
                <c:pt idx="173">
                  <c:v>0.1789</c:v>
                </c:pt>
                <c:pt idx="174">
                  <c:v>0.1938</c:v>
                </c:pt>
                <c:pt idx="175">
                  <c:v>0.2034</c:v>
                </c:pt>
                <c:pt idx="176">
                  <c:v>0.15439999999999998</c:v>
                </c:pt>
                <c:pt idx="177">
                  <c:v>0.14730000000000001</c:v>
                </c:pt>
                <c:pt idx="178">
                  <c:v>0.13170000000000001</c:v>
                </c:pt>
                <c:pt idx="179">
                  <c:v>0.1336</c:v>
                </c:pt>
                <c:pt idx="180">
                  <c:v>0.13780000000000001</c:v>
                </c:pt>
                <c:pt idx="181">
                  <c:v>0.1255</c:v>
                </c:pt>
                <c:pt idx="182">
                  <c:v>0.1</c:v>
                </c:pt>
                <c:pt idx="183">
                  <c:v>9.5899999999999999E-2</c:v>
                </c:pt>
                <c:pt idx="184">
                  <c:v>0.1182</c:v>
                </c:pt>
                <c:pt idx="185">
                  <c:v>0.12939999999999999</c:v>
                </c:pt>
                <c:pt idx="186">
                  <c:v>0.17399999999999999</c:v>
                </c:pt>
                <c:pt idx="187">
                  <c:v>0.17960000000000001</c:v>
                </c:pt>
                <c:pt idx="188">
                  <c:v>0.19120000000000001</c:v>
                </c:pt>
                <c:pt idx="189">
                  <c:v>0.1938</c:v>
                </c:pt>
                <c:pt idx="190">
                  <c:v>0.19020000000000001</c:v>
                </c:pt>
                <c:pt idx="191">
                  <c:v>0.20069999999999999</c:v>
                </c:pt>
                <c:pt idx="192">
                  <c:v>0.20010000000000003</c:v>
                </c:pt>
                <c:pt idx="193">
                  <c:v>0.20780000000000001</c:v>
                </c:pt>
                <c:pt idx="194">
                  <c:v>0.21059999999999998</c:v>
                </c:pt>
                <c:pt idx="195">
                  <c:v>0.25059999999999999</c:v>
                </c:pt>
                <c:pt idx="196">
                  <c:v>0.23050000000000001</c:v>
                </c:pt>
                <c:pt idx="197">
                  <c:v>0.2404</c:v>
                </c:pt>
                <c:pt idx="198">
                  <c:v>0.25390000000000001</c:v>
                </c:pt>
                <c:pt idx="199">
                  <c:v>0.24480000000000002</c:v>
                </c:pt>
                <c:pt idx="200">
                  <c:v>0.2492</c:v>
                </c:pt>
                <c:pt idx="201">
                  <c:v>0.26200000000000001</c:v>
                </c:pt>
                <c:pt idx="202">
                  <c:v>0.26250000000000001</c:v>
                </c:pt>
                <c:pt idx="203">
                  <c:v>0.27260000000000001</c:v>
                </c:pt>
                <c:pt idx="204">
                  <c:v>0.27910000000000001</c:v>
                </c:pt>
                <c:pt idx="205">
                  <c:v>0.2697</c:v>
                </c:pt>
                <c:pt idx="206">
                  <c:v>0.27260000000000001</c:v>
                </c:pt>
                <c:pt idx="207">
                  <c:v>0.28050000000000003</c:v>
                </c:pt>
                <c:pt idx="208">
                  <c:v>0.29160000000000003</c:v>
                </c:pt>
                <c:pt idx="209">
                  <c:v>0.28839999999999999</c:v>
                </c:pt>
                <c:pt idx="210">
                  <c:v>0.27750000000000002</c:v>
                </c:pt>
                <c:pt idx="211">
                  <c:v>0.28309999999999996</c:v>
                </c:pt>
                <c:pt idx="212">
                  <c:v>0.29630000000000001</c:v>
                </c:pt>
                <c:pt idx="213">
                  <c:v>0.3004</c:v>
                </c:pt>
                <c:pt idx="214">
                  <c:v>0.30630000000000002</c:v>
                </c:pt>
                <c:pt idx="215">
                  <c:v>0.32170000000000004</c:v>
                </c:pt>
                <c:pt idx="216">
                  <c:v>0.33600000000000002</c:v>
                </c:pt>
                <c:pt idx="217">
                  <c:v>0.35880000000000001</c:v>
                </c:pt>
                <c:pt idx="218">
                  <c:v>0.35840000000000005</c:v>
                </c:pt>
                <c:pt idx="219">
                  <c:v>0.35439999999999999</c:v>
                </c:pt>
                <c:pt idx="220">
                  <c:v>0.36630000000000001</c:v>
                </c:pt>
                <c:pt idx="221">
                  <c:v>0.35340000000000005</c:v>
                </c:pt>
                <c:pt idx="222">
                  <c:v>0.3629</c:v>
                </c:pt>
                <c:pt idx="223">
                  <c:v>0.36990000000000001</c:v>
                </c:pt>
                <c:pt idx="224">
                  <c:v>0.37689999999999996</c:v>
                </c:pt>
                <c:pt idx="225">
                  <c:v>0.38150000000000001</c:v>
                </c:pt>
                <c:pt idx="226">
                  <c:v>0.37709999999999999</c:v>
                </c:pt>
                <c:pt idx="227">
                  <c:v>0.37450000000000006</c:v>
                </c:pt>
                <c:pt idx="228">
                  <c:v>0.35780000000000001</c:v>
                </c:pt>
                <c:pt idx="229">
                  <c:v>0.32799999999999996</c:v>
                </c:pt>
                <c:pt idx="230">
                  <c:v>0.33810000000000001</c:v>
                </c:pt>
                <c:pt idx="231">
                  <c:v>0.34289999999999998</c:v>
                </c:pt>
                <c:pt idx="232">
                  <c:v>0.36270000000000002</c:v>
                </c:pt>
                <c:pt idx="233">
                  <c:v>0.35969999999999996</c:v>
                </c:pt>
                <c:pt idx="234">
                  <c:v>0.36950000000000005</c:v>
                </c:pt>
                <c:pt idx="235">
                  <c:v>0.36320000000000002</c:v>
                </c:pt>
                <c:pt idx="236">
                  <c:v>0.3604</c:v>
                </c:pt>
                <c:pt idx="237">
                  <c:v>0.35880000000000001</c:v>
                </c:pt>
                <c:pt idx="238">
                  <c:v>0.35100000000000003</c:v>
                </c:pt>
                <c:pt idx="239">
                  <c:v>0.34200000000000003</c:v>
                </c:pt>
                <c:pt idx="240">
                  <c:v>0.3589</c:v>
                </c:pt>
                <c:pt idx="241">
                  <c:v>0.3644</c:v>
                </c:pt>
                <c:pt idx="242">
                  <c:v>0.37709999999999999</c:v>
                </c:pt>
                <c:pt idx="243">
                  <c:v>0.35299999999999998</c:v>
                </c:pt>
                <c:pt idx="244">
                  <c:v>0.34909999999999997</c:v>
                </c:pt>
                <c:pt idx="245">
                  <c:v>0.36899999999999999</c:v>
                </c:pt>
                <c:pt idx="246">
                  <c:v>0.3725</c:v>
                </c:pt>
                <c:pt idx="247">
                  <c:v>0.40649999999999997</c:v>
                </c:pt>
                <c:pt idx="248">
                  <c:v>0.4168</c:v>
                </c:pt>
                <c:pt idx="249">
                  <c:v>0.39510000000000001</c:v>
                </c:pt>
                <c:pt idx="250">
                  <c:v>0.41670000000000001</c:v>
                </c:pt>
                <c:pt idx="251">
                  <c:v>0.42880000000000001</c:v>
                </c:pt>
                <c:pt idx="252">
                  <c:v>0.40560000000000002</c:v>
                </c:pt>
                <c:pt idx="253">
                  <c:v>0.4168</c:v>
                </c:pt>
                <c:pt idx="254">
                  <c:v>0.44020000000000004</c:v>
                </c:pt>
                <c:pt idx="255">
                  <c:v>0.44590000000000002</c:v>
                </c:pt>
                <c:pt idx="256">
                  <c:v>0.44569999999999999</c:v>
                </c:pt>
                <c:pt idx="257">
                  <c:v>0.45750000000000002</c:v>
                </c:pt>
              </c:numCache>
            </c:numRef>
          </c:val>
          <c:smooth val="0"/>
          <c:extLst>
            <c:ext xmlns:c16="http://schemas.microsoft.com/office/drawing/2014/chart" uri="{C3380CC4-5D6E-409C-BE32-E72D297353CC}">
              <c16:uniqueId val="{00000000-98DD-4F8B-9C5C-29091A28A624}"/>
            </c:ext>
          </c:extLst>
        </c:ser>
        <c:ser>
          <c:idx val="0"/>
          <c:order val="1"/>
          <c:tx>
            <c:v>S&amp;P 500 (^SPX) - Index Value</c:v>
          </c:tx>
          <c:spPr>
            <a:ln w="28575" cap="rnd">
              <a:solidFill>
                <a:srgbClr val="5E976D"/>
              </a:solidFill>
              <a:round/>
            </a:ln>
            <a:effectLst/>
          </c:spPr>
          <c:marker>
            <c:symbol val="none"/>
          </c:marker>
          <c:cat>
            <c:numRef>
              <c:f>'Chart (1yr)'!$A$37:$A$294</c:f>
              <c:numCache>
                <c:formatCode>[$-409]mmm\-dd\-yyyy;@</c:formatCode>
                <c:ptCount val="258"/>
                <c:pt idx="0">
                  <c:v>44970</c:v>
                </c:pt>
                <c:pt idx="1">
                  <c:v>44971</c:v>
                </c:pt>
                <c:pt idx="2">
                  <c:v>44972</c:v>
                </c:pt>
                <c:pt idx="3">
                  <c:v>44973</c:v>
                </c:pt>
                <c:pt idx="4">
                  <c:v>44974</c:v>
                </c:pt>
                <c:pt idx="5">
                  <c:v>44977</c:v>
                </c:pt>
                <c:pt idx="6">
                  <c:v>44978</c:v>
                </c:pt>
                <c:pt idx="7">
                  <c:v>44979</c:v>
                </c:pt>
                <c:pt idx="8">
                  <c:v>44980</c:v>
                </c:pt>
                <c:pt idx="9">
                  <c:v>44981</c:v>
                </c:pt>
                <c:pt idx="10">
                  <c:v>44984</c:v>
                </c:pt>
                <c:pt idx="11">
                  <c:v>44985</c:v>
                </c:pt>
                <c:pt idx="12">
                  <c:v>44986</c:v>
                </c:pt>
                <c:pt idx="13">
                  <c:v>44987</c:v>
                </c:pt>
                <c:pt idx="14">
                  <c:v>44988</c:v>
                </c:pt>
                <c:pt idx="15">
                  <c:v>44991</c:v>
                </c:pt>
                <c:pt idx="16">
                  <c:v>44992</c:v>
                </c:pt>
                <c:pt idx="17">
                  <c:v>44993</c:v>
                </c:pt>
                <c:pt idx="18">
                  <c:v>44994</c:v>
                </c:pt>
                <c:pt idx="19">
                  <c:v>44995</c:v>
                </c:pt>
                <c:pt idx="20">
                  <c:v>44998</c:v>
                </c:pt>
                <c:pt idx="21">
                  <c:v>44999</c:v>
                </c:pt>
                <c:pt idx="22">
                  <c:v>45000</c:v>
                </c:pt>
                <c:pt idx="23">
                  <c:v>45001</c:v>
                </c:pt>
                <c:pt idx="24">
                  <c:v>45002</c:v>
                </c:pt>
                <c:pt idx="25">
                  <c:v>45005</c:v>
                </c:pt>
                <c:pt idx="26">
                  <c:v>45006</c:v>
                </c:pt>
                <c:pt idx="27">
                  <c:v>45007</c:v>
                </c:pt>
                <c:pt idx="28">
                  <c:v>45008</c:v>
                </c:pt>
                <c:pt idx="29">
                  <c:v>45009</c:v>
                </c:pt>
                <c:pt idx="30">
                  <c:v>45012</c:v>
                </c:pt>
                <c:pt idx="31">
                  <c:v>45013</c:v>
                </c:pt>
                <c:pt idx="32">
                  <c:v>45014</c:v>
                </c:pt>
                <c:pt idx="33">
                  <c:v>45015</c:v>
                </c:pt>
                <c:pt idx="34">
                  <c:v>45016</c:v>
                </c:pt>
                <c:pt idx="35">
                  <c:v>45019</c:v>
                </c:pt>
                <c:pt idx="36">
                  <c:v>45020</c:v>
                </c:pt>
                <c:pt idx="37">
                  <c:v>45021</c:v>
                </c:pt>
                <c:pt idx="38">
                  <c:v>45022</c:v>
                </c:pt>
                <c:pt idx="39">
                  <c:v>45026</c:v>
                </c:pt>
                <c:pt idx="40">
                  <c:v>45027</c:v>
                </c:pt>
                <c:pt idx="41">
                  <c:v>45028</c:v>
                </c:pt>
                <c:pt idx="42">
                  <c:v>45029</c:v>
                </c:pt>
                <c:pt idx="43">
                  <c:v>45030</c:v>
                </c:pt>
                <c:pt idx="44">
                  <c:v>45033</c:v>
                </c:pt>
                <c:pt idx="45">
                  <c:v>45034</c:v>
                </c:pt>
                <c:pt idx="46">
                  <c:v>45035</c:v>
                </c:pt>
                <c:pt idx="47">
                  <c:v>45036</c:v>
                </c:pt>
                <c:pt idx="48">
                  <c:v>45037</c:v>
                </c:pt>
                <c:pt idx="49">
                  <c:v>45040</c:v>
                </c:pt>
                <c:pt idx="50">
                  <c:v>45041</c:v>
                </c:pt>
                <c:pt idx="51">
                  <c:v>45042</c:v>
                </c:pt>
                <c:pt idx="52">
                  <c:v>45043</c:v>
                </c:pt>
                <c:pt idx="53">
                  <c:v>45044</c:v>
                </c:pt>
                <c:pt idx="54">
                  <c:v>45047</c:v>
                </c:pt>
                <c:pt idx="55">
                  <c:v>45048</c:v>
                </c:pt>
                <c:pt idx="56">
                  <c:v>45049</c:v>
                </c:pt>
                <c:pt idx="57">
                  <c:v>45050</c:v>
                </c:pt>
                <c:pt idx="58">
                  <c:v>45051</c:v>
                </c:pt>
                <c:pt idx="59">
                  <c:v>45054</c:v>
                </c:pt>
                <c:pt idx="60">
                  <c:v>45055</c:v>
                </c:pt>
                <c:pt idx="61">
                  <c:v>45056</c:v>
                </c:pt>
                <c:pt idx="62">
                  <c:v>45057</c:v>
                </c:pt>
                <c:pt idx="63">
                  <c:v>45058</c:v>
                </c:pt>
                <c:pt idx="64">
                  <c:v>45061</c:v>
                </c:pt>
                <c:pt idx="65">
                  <c:v>45062</c:v>
                </c:pt>
                <c:pt idx="66">
                  <c:v>45063</c:v>
                </c:pt>
                <c:pt idx="67">
                  <c:v>45064</c:v>
                </c:pt>
                <c:pt idx="68">
                  <c:v>45065</c:v>
                </c:pt>
                <c:pt idx="69">
                  <c:v>45068</c:v>
                </c:pt>
                <c:pt idx="70">
                  <c:v>45069</c:v>
                </c:pt>
                <c:pt idx="71">
                  <c:v>45070</c:v>
                </c:pt>
                <c:pt idx="72">
                  <c:v>45071</c:v>
                </c:pt>
                <c:pt idx="73">
                  <c:v>45072</c:v>
                </c:pt>
                <c:pt idx="74">
                  <c:v>45075</c:v>
                </c:pt>
                <c:pt idx="75">
                  <c:v>45076</c:v>
                </c:pt>
                <c:pt idx="76">
                  <c:v>45077</c:v>
                </c:pt>
                <c:pt idx="77">
                  <c:v>45078</c:v>
                </c:pt>
                <c:pt idx="78">
                  <c:v>45079</c:v>
                </c:pt>
                <c:pt idx="79">
                  <c:v>45082</c:v>
                </c:pt>
                <c:pt idx="80">
                  <c:v>45083</c:v>
                </c:pt>
                <c:pt idx="81">
                  <c:v>45084</c:v>
                </c:pt>
                <c:pt idx="82">
                  <c:v>45085</c:v>
                </c:pt>
                <c:pt idx="83">
                  <c:v>45086</c:v>
                </c:pt>
                <c:pt idx="84">
                  <c:v>45089</c:v>
                </c:pt>
                <c:pt idx="85">
                  <c:v>45090</c:v>
                </c:pt>
                <c:pt idx="86">
                  <c:v>45091</c:v>
                </c:pt>
                <c:pt idx="87">
                  <c:v>45092</c:v>
                </c:pt>
                <c:pt idx="88">
                  <c:v>45093</c:v>
                </c:pt>
                <c:pt idx="89">
                  <c:v>45096</c:v>
                </c:pt>
                <c:pt idx="90">
                  <c:v>45097</c:v>
                </c:pt>
                <c:pt idx="91">
                  <c:v>45098</c:v>
                </c:pt>
                <c:pt idx="92">
                  <c:v>45099</c:v>
                </c:pt>
                <c:pt idx="93">
                  <c:v>45100</c:v>
                </c:pt>
                <c:pt idx="94">
                  <c:v>45103</c:v>
                </c:pt>
                <c:pt idx="95">
                  <c:v>45104</c:v>
                </c:pt>
                <c:pt idx="96">
                  <c:v>45105</c:v>
                </c:pt>
                <c:pt idx="97">
                  <c:v>45106</c:v>
                </c:pt>
                <c:pt idx="98">
                  <c:v>45107</c:v>
                </c:pt>
                <c:pt idx="99">
                  <c:v>45110</c:v>
                </c:pt>
                <c:pt idx="100">
                  <c:v>45111</c:v>
                </c:pt>
                <c:pt idx="101">
                  <c:v>45112</c:v>
                </c:pt>
                <c:pt idx="102">
                  <c:v>45113</c:v>
                </c:pt>
                <c:pt idx="103">
                  <c:v>45114</c:v>
                </c:pt>
                <c:pt idx="104">
                  <c:v>45117</c:v>
                </c:pt>
                <c:pt idx="105">
                  <c:v>45118</c:v>
                </c:pt>
                <c:pt idx="106">
                  <c:v>45119</c:v>
                </c:pt>
                <c:pt idx="107">
                  <c:v>45120</c:v>
                </c:pt>
                <c:pt idx="108">
                  <c:v>45121</c:v>
                </c:pt>
                <c:pt idx="109">
                  <c:v>45124</c:v>
                </c:pt>
                <c:pt idx="110">
                  <c:v>45125</c:v>
                </c:pt>
                <c:pt idx="111">
                  <c:v>45126</c:v>
                </c:pt>
                <c:pt idx="112">
                  <c:v>45127</c:v>
                </c:pt>
                <c:pt idx="113">
                  <c:v>45128</c:v>
                </c:pt>
                <c:pt idx="114">
                  <c:v>45131</c:v>
                </c:pt>
                <c:pt idx="115">
                  <c:v>45132</c:v>
                </c:pt>
                <c:pt idx="116">
                  <c:v>45133</c:v>
                </c:pt>
                <c:pt idx="117">
                  <c:v>45134</c:v>
                </c:pt>
                <c:pt idx="118">
                  <c:v>45135</c:v>
                </c:pt>
                <c:pt idx="119">
                  <c:v>45138</c:v>
                </c:pt>
                <c:pt idx="120">
                  <c:v>45139</c:v>
                </c:pt>
                <c:pt idx="121">
                  <c:v>45140</c:v>
                </c:pt>
                <c:pt idx="122">
                  <c:v>45141</c:v>
                </c:pt>
                <c:pt idx="123">
                  <c:v>45142</c:v>
                </c:pt>
                <c:pt idx="124">
                  <c:v>45145</c:v>
                </c:pt>
                <c:pt idx="125">
                  <c:v>45146</c:v>
                </c:pt>
                <c:pt idx="126">
                  <c:v>45147</c:v>
                </c:pt>
                <c:pt idx="127">
                  <c:v>45148</c:v>
                </c:pt>
                <c:pt idx="128">
                  <c:v>45149</c:v>
                </c:pt>
                <c:pt idx="129">
                  <c:v>45152</c:v>
                </c:pt>
                <c:pt idx="130">
                  <c:v>45153</c:v>
                </c:pt>
                <c:pt idx="131">
                  <c:v>45154</c:v>
                </c:pt>
                <c:pt idx="132">
                  <c:v>45155</c:v>
                </c:pt>
                <c:pt idx="133">
                  <c:v>45156</c:v>
                </c:pt>
                <c:pt idx="134">
                  <c:v>45159</c:v>
                </c:pt>
                <c:pt idx="135">
                  <c:v>45160</c:v>
                </c:pt>
                <c:pt idx="136">
                  <c:v>45161</c:v>
                </c:pt>
                <c:pt idx="137">
                  <c:v>45162</c:v>
                </c:pt>
                <c:pt idx="138">
                  <c:v>45163</c:v>
                </c:pt>
                <c:pt idx="139">
                  <c:v>45166</c:v>
                </c:pt>
                <c:pt idx="140">
                  <c:v>45167</c:v>
                </c:pt>
                <c:pt idx="141">
                  <c:v>45168</c:v>
                </c:pt>
                <c:pt idx="142">
                  <c:v>45169</c:v>
                </c:pt>
                <c:pt idx="143">
                  <c:v>45170</c:v>
                </c:pt>
                <c:pt idx="144">
                  <c:v>45173</c:v>
                </c:pt>
                <c:pt idx="145">
                  <c:v>45174</c:v>
                </c:pt>
                <c:pt idx="146">
                  <c:v>45175</c:v>
                </c:pt>
                <c:pt idx="147">
                  <c:v>45176</c:v>
                </c:pt>
                <c:pt idx="148">
                  <c:v>45177</c:v>
                </c:pt>
                <c:pt idx="149">
                  <c:v>45180</c:v>
                </c:pt>
                <c:pt idx="150">
                  <c:v>45181</c:v>
                </c:pt>
                <c:pt idx="151">
                  <c:v>45182</c:v>
                </c:pt>
                <c:pt idx="152">
                  <c:v>45183</c:v>
                </c:pt>
                <c:pt idx="153">
                  <c:v>45184</c:v>
                </c:pt>
                <c:pt idx="154">
                  <c:v>45187</c:v>
                </c:pt>
                <c:pt idx="155">
                  <c:v>45188</c:v>
                </c:pt>
                <c:pt idx="156">
                  <c:v>45189</c:v>
                </c:pt>
                <c:pt idx="157">
                  <c:v>45190</c:v>
                </c:pt>
                <c:pt idx="158">
                  <c:v>45191</c:v>
                </c:pt>
                <c:pt idx="159">
                  <c:v>45194</c:v>
                </c:pt>
                <c:pt idx="160">
                  <c:v>45195</c:v>
                </c:pt>
                <c:pt idx="161">
                  <c:v>45196</c:v>
                </c:pt>
                <c:pt idx="162">
                  <c:v>45197</c:v>
                </c:pt>
                <c:pt idx="163">
                  <c:v>45198</c:v>
                </c:pt>
                <c:pt idx="164">
                  <c:v>45201</c:v>
                </c:pt>
                <c:pt idx="165">
                  <c:v>45202</c:v>
                </c:pt>
                <c:pt idx="166">
                  <c:v>45203</c:v>
                </c:pt>
                <c:pt idx="167">
                  <c:v>45204</c:v>
                </c:pt>
                <c:pt idx="168">
                  <c:v>45205</c:v>
                </c:pt>
                <c:pt idx="169">
                  <c:v>45208</c:v>
                </c:pt>
                <c:pt idx="170">
                  <c:v>45209</c:v>
                </c:pt>
                <c:pt idx="171">
                  <c:v>45210</c:v>
                </c:pt>
                <c:pt idx="172">
                  <c:v>45211</c:v>
                </c:pt>
                <c:pt idx="173">
                  <c:v>45212</c:v>
                </c:pt>
                <c:pt idx="174">
                  <c:v>45215</c:v>
                </c:pt>
                <c:pt idx="175">
                  <c:v>45216</c:v>
                </c:pt>
                <c:pt idx="176">
                  <c:v>45217</c:v>
                </c:pt>
                <c:pt idx="177">
                  <c:v>45218</c:v>
                </c:pt>
                <c:pt idx="178">
                  <c:v>45219</c:v>
                </c:pt>
                <c:pt idx="179">
                  <c:v>45222</c:v>
                </c:pt>
                <c:pt idx="180">
                  <c:v>45223</c:v>
                </c:pt>
                <c:pt idx="181">
                  <c:v>45224</c:v>
                </c:pt>
                <c:pt idx="182">
                  <c:v>45225</c:v>
                </c:pt>
                <c:pt idx="183">
                  <c:v>45226</c:v>
                </c:pt>
                <c:pt idx="184">
                  <c:v>45229</c:v>
                </c:pt>
                <c:pt idx="185">
                  <c:v>45230</c:v>
                </c:pt>
                <c:pt idx="186">
                  <c:v>45231</c:v>
                </c:pt>
                <c:pt idx="187">
                  <c:v>45232</c:v>
                </c:pt>
                <c:pt idx="188">
                  <c:v>45233</c:v>
                </c:pt>
                <c:pt idx="189">
                  <c:v>45236</c:v>
                </c:pt>
                <c:pt idx="190">
                  <c:v>45237</c:v>
                </c:pt>
                <c:pt idx="191">
                  <c:v>45238</c:v>
                </c:pt>
                <c:pt idx="192">
                  <c:v>45239</c:v>
                </c:pt>
                <c:pt idx="193">
                  <c:v>45240</c:v>
                </c:pt>
                <c:pt idx="194">
                  <c:v>45243</c:v>
                </c:pt>
                <c:pt idx="195">
                  <c:v>45244</c:v>
                </c:pt>
                <c:pt idx="196">
                  <c:v>45245</c:v>
                </c:pt>
                <c:pt idx="197">
                  <c:v>45246</c:v>
                </c:pt>
                <c:pt idx="198">
                  <c:v>45247</c:v>
                </c:pt>
                <c:pt idx="199">
                  <c:v>45250</c:v>
                </c:pt>
                <c:pt idx="200">
                  <c:v>45251</c:v>
                </c:pt>
                <c:pt idx="201">
                  <c:v>45252</c:v>
                </c:pt>
                <c:pt idx="202">
                  <c:v>45253</c:v>
                </c:pt>
                <c:pt idx="203">
                  <c:v>45254</c:v>
                </c:pt>
                <c:pt idx="204">
                  <c:v>45257</c:v>
                </c:pt>
                <c:pt idx="205">
                  <c:v>45258</c:v>
                </c:pt>
                <c:pt idx="206">
                  <c:v>45259</c:v>
                </c:pt>
                <c:pt idx="207">
                  <c:v>45260</c:v>
                </c:pt>
                <c:pt idx="208">
                  <c:v>45261</c:v>
                </c:pt>
                <c:pt idx="209">
                  <c:v>45264</c:v>
                </c:pt>
                <c:pt idx="210">
                  <c:v>45265</c:v>
                </c:pt>
                <c:pt idx="211">
                  <c:v>45266</c:v>
                </c:pt>
                <c:pt idx="212">
                  <c:v>45267</c:v>
                </c:pt>
                <c:pt idx="213">
                  <c:v>45268</c:v>
                </c:pt>
                <c:pt idx="214">
                  <c:v>45271</c:v>
                </c:pt>
                <c:pt idx="215">
                  <c:v>45272</c:v>
                </c:pt>
                <c:pt idx="216">
                  <c:v>45273</c:v>
                </c:pt>
                <c:pt idx="217">
                  <c:v>45274</c:v>
                </c:pt>
                <c:pt idx="218">
                  <c:v>45275</c:v>
                </c:pt>
                <c:pt idx="219">
                  <c:v>45278</c:v>
                </c:pt>
                <c:pt idx="220">
                  <c:v>45279</c:v>
                </c:pt>
                <c:pt idx="221">
                  <c:v>45280</c:v>
                </c:pt>
                <c:pt idx="222">
                  <c:v>45281</c:v>
                </c:pt>
                <c:pt idx="223">
                  <c:v>45282</c:v>
                </c:pt>
                <c:pt idx="224">
                  <c:v>45286</c:v>
                </c:pt>
                <c:pt idx="225">
                  <c:v>45287</c:v>
                </c:pt>
                <c:pt idx="226">
                  <c:v>45288</c:v>
                </c:pt>
                <c:pt idx="227">
                  <c:v>45289</c:v>
                </c:pt>
                <c:pt idx="228">
                  <c:v>45293</c:v>
                </c:pt>
                <c:pt idx="229">
                  <c:v>45294</c:v>
                </c:pt>
                <c:pt idx="230">
                  <c:v>45295</c:v>
                </c:pt>
                <c:pt idx="231">
                  <c:v>45296</c:v>
                </c:pt>
                <c:pt idx="232">
                  <c:v>45299</c:v>
                </c:pt>
                <c:pt idx="233">
                  <c:v>45300</c:v>
                </c:pt>
                <c:pt idx="234">
                  <c:v>45301</c:v>
                </c:pt>
                <c:pt idx="235">
                  <c:v>45302</c:v>
                </c:pt>
                <c:pt idx="236">
                  <c:v>45303</c:v>
                </c:pt>
                <c:pt idx="237">
                  <c:v>45306</c:v>
                </c:pt>
                <c:pt idx="238">
                  <c:v>45307</c:v>
                </c:pt>
                <c:pt idx="239">
                  <c:v>45308</c:v>
                </c:pt>
                <c:pt idx="240">
                  <c:v>45309</c:v>
                </c:pt>
                <c:pt idx="241">
                  <c:v>45310</c:v>
                </c:pt>
                <c:pt idx="242">
                  <c:v>45313</c:v>
                </c:pt>
                <c:pt idx="243">
                  <c:v>45314</c:v>
                </c:pt>
                <c:pt idx="244">
                  <c:v>45315</c:v>
                </c:pt>
                <c:pt idx="245">
                  <c:v>45316</c:v>
                </c:pt>
                <c:pt idx="246">
                  <c:v>45317</c:v>
                </c:pt>
                <c:pt idx="247">
                  <c:v>45320</c:v>
                </c:pt>
                <c:pt idx="248">
                  <c:v>45321</c:v>
                </c:pt>
                <c:pt idx="249">
                  <c:v>45322</c:v>
                </c:pt>
                <c:pt idx="250">
                  <c:v>45323</c:v>
                </c:pt>
                <c:pt idx="251">
                  <c:v>45324</c:v>
                </c:pt>
                <c:pt idx="252">
                  <c:v>45327</c:v>
                </c:pt>
                <c:pt idx="253">
                  <c:v>45328</c:v>
                </c:pt>
                <c:pt idx="254">
                  <c:v>45329</c:v>
                </c:pt>
                <c:pt idx="255">
                  <c:v>45330</c:v>
                </c:pt>
                <c:pt idx="256">
                  <c:v>45331</c:v>
                </c:pt>
                <c:pt idx="257">
                  <c:v>45334</c:v>
                </c:pt>
              </c:numCache>
            </c:numRef>
          </c:cat>
          <c:val>
            <c:numRef>
              <c:f>'Chart (1yr)'!$C$37:$C$294</c:f>
              <c:numCache>
                <c:formatCode>0%</c:formatCode>
                <c:ptCount val="258"/>
                <c:pt idx="0">
                  <c:v>0</c:v>
                </c:pt>
                <c:pt idx="1">
                  <c:v>-2.9999999999999997E-4</c:v>
                </c:pt>
                <c:pt idx="2">
                  <c:v>2.5000000000000001E-3</c:v>
                </c:pt>
                <c:pt idx="3">
                  <c:v>-1.1299999999999999E-2</c:v>
                </c:pt>
                <c:pt idx="4">
                  <c:v>-1.41E-2</c:v>
                </c:pt>
                <c:pt idx="5">
                  <c:v>#N/A</c:v>
                </c:pt>
                <c:pt idx="6">
                  <c:v>-3.3799999999999997E-2</c:v>
                </c:pt>
                <c:pt idx="7">
                  <c:v>-3.5299999999999998E-2</c:v>
                </c:pt>
                <c:pt idx="8">
                  <c:v>-3.0200000000000001E-2</c:v>
                </c:pt>
                <c:pt idx="9">
                  <c:v>-4.0399999999999998E-2</c:v>
                </c:pt>
                <c:pt idx="10">
                  <c:v>-3.7499999999999999E-2</c:v>
                </c:pt>
                <c:pt idx="11">
                  <c:v>-4.0399999999999998E-2</c:v>
                </c:pt>
                <c:pt idx="12">
                  <c:v>-4.4900000000000002E-2</c:v>
                </c:pt>
                <c:pt idx="13">
                  <c:v>-3.7699999999999997E-2</c:v>
                </c:pt>
                <c:pt idx="14">
                  <c:v>-2.2200000000000001E-2</c:v>
                </c:pt>
                <c:pt idx="15">
                  <c:v>-2.1499999999999998E-2</c:v>
                </c:pt>
                <c:pt idx="16">
                  <c:v>-3.6499999999999998E-2</c:v>
                </c:pt>
                <c:pt idx="17">
                  <c:v>-3.5099999999999999E-2</c:v>
                </c:pt>
                <c:pt idx="18">
                  <c:v>-5.2900000000000003E-2</c:v>
                </c:pt>
                <c:pt idx="19">
                  <c:v>-6.6600000000000006E-2</c:v>
                </c:pt>
                <c:pt idx="20">
                  <c:v>-6.8000000000000005E-2</c:v>
                </c:pt>
                <c:pt idx="21">
                  <c:v>-5.2699999999999997E-2</c:v>
                </c:pt>
                <c:pt idx="22">
                  <c:v>-5.9299999999999999E-2</c:v>
                </c:pt>
                <c:pt idx="23">
                  <c:v>-4.2800000000000005E-2</c:v>
                </c:pt>
                <c:pt idx="24">
                  <c:v>-5.33E-2</c:v>
                </c:pt>
                <c:pt idx="25">
                  <c:v>-4.4900000000000002E-2</c:v>
                </c:pt>
                <c:pt idx="26">
                  <c:v>-3.2500000000000001E-2</c:v>
                </c:pt>
                <c:pt idx="27">
                  <c:v>-4.8399999999999999E-2</c:v>
                </c:pt>
                <c:pt idx="28">
                  <c:v>-4.5599999999999995E-2</c:v>
                </c:pt>
                <c:pt idx="29">
                  <c:v>-4.0199999999999993E-2</c:v>
                </c:pt>
                <c:pt idx="30">
                  <c:v>-3.8599999999999995E-2</c:v>
                </c:pt>
                <c:pt idx="31">
                  <c:v>-4.0099999999999997E-2</c:v>
                </c:pt>
                <c:pt idx="32">
                  <c:v>-2.6499999999999999E-2</c:v>
                </c:pt>
                <c:pt idx="33">
                  <c:v>-2.0899999999999998E-2</c:v>
                </c:pt>
                <c:pt idx="34">
                  <c:v>-6.8000000000000005E-3</c:v>
                </c:pt>
                <c:pt idx="35">
                  <c:v>-3.0999999999999999E-3</c:v>
                </c:pt>
                <c:pt idx="36">
                  <c:v>-8.8999999999999999E-3</c:v>
                </c:pt>
                <c:pt idx="37">
                  <c:v>-1.1299999999999999E-2</c:v>
                </c:pt>
                <c:pt idx="38">
                  <c:v>-7.8000000000000005E-3</c:v>
                </c:pt>
                <c:pt idx="39">
                  <c:v>-6.8000000000000005E-3</c:v>
                </c:pt>
                <c:pt idx="40">
                  <c:v>-6.8999999999999999E-3</c:v>
                </c:pt>
                <c:pt idx="41">
                  <c:v>-1.1000000000000001E-2</c:v>
                </c:pt>
                <c:pt idx="42">
                  <c:v>2.2000000000000001E-3</c:v>
                </c:pt>
                <c:pt idx="43">
                  <c:v>1E-4</c:v>
                </c:pt>
                <c:pt idx="44">
                  <c:v>3.4000000000000002E-3</c:v>
                </c:pt>
                <c:pt idx="45">
                  <c:v>4.1999999999999997E-3</c:v>
                </c:pt>
                <c:pt idx="46">
                  <c:v>4.1999999999999997E-3</c:v>
                </c:pt>
                <c:pt idx="47">
                  <c:v>-1.8E-3</c:v>
                </c:pt>
                <c:pt idx="48">
                  <c:v>-8.9999999999999998E-4</c:v>
                </c:pt>
                <c:pt idx="49">
                  <c:v>-1E-4</c:v>
                </c:pt>
                <c:pt idx="50">
                  <c:v>-1.5900000000000001E-2</c:v>
                </c:pt>
                <c:pt idx="51">
                  <c:v>-1.9699999999999999E-2</c:v>
                </c:pt>
                <c:pt idx="52">
                  <c:v>-5.0000000000000001E-4</c:v>
                </c:pt>
                <c:pt idx="53">
                  <c:v>7.8000000000000005E-3</c:v>
                </c:pt>
                <c:pt idx="54">
                  <c:v>7.4000000000000003E-3</c:v>
                </c:pt>
                <c:pt idx="55">
                  <c:v>-4.3E-3</c:v>
                </c:pt>
                <c:pt idx="56">
                  <c:v>-1.1200000000000002E-2</c:v>
                </c:pt>
                <c:pt idx="57">
                  <c:v>-1.84E-2</c:v>
                </c:pt>
                <c:pt idx="58">
                  <c:v>-2.0000000000000001E-4</c:v>
                </c:pt>
                <c:pt idx="59">
                  <c:v>2.0000000000000001E-4</c:v>
                </c:pt>
                <c:pt idx="60">
                  <c:v>-4.4000000000000003E-3</c:v>
                </c:pt>
                <c:pt idx="61">
                  <c:v>1E-4</c:v>
                </c:pt>
                <c:pt idx="62">
                  <c:v>-1.6000000000000001E-3</c:v>
                </c:pt>
                <c:pt idx="63">
                  <c:v>-3.2000000000000002E-3</c:v>
                </c:pt>
                <c:pt idx="64">
                  <c:v>-2.0000000000000001E-4</c:v>
                </c:pt>
                <c:pt idx="65">
                  <c:v>-6.6E-3</c:v>
                </c:pt>
                <c:pt idx="66">
                  <c:v>5.1999999999999998E-3</c:v>
                </c:pt>
                <c:pt idx="67">
                  <c:v>1.47E-2</c:v>
                </c:pt>
                <c:pt idx="68">
                  <c:v>1.32E-2</c:v>
                </c:pt>
                <c:pt idx="69">
                  <c:v>1.34E-2</c:v>
                </c:pt>
                <c:pt idx="70">
                  <c:v>2E-3</c:v>
                </c:pt>
                <c:pt idx="71">
                  <c:v>-5.3E-3</c:v>
                </c:pt>
                <c:pt idx="72">
                  <c:v>3.4000000000000002E-3</c:v>
                </c:pt>
                <c:pt idx="73">
                  <c:v>1.6500000000000001E-2</c:v>
                </c:pt>
                <c:pt idx="74">
                  <c:v>#N/A</c:v>
                </c:pt>
                <c:pt idx="75">
                  <c:v>1.6500000000000001E-2</c:v>
                </c:pt>
                <c:pt idx="76">
                  <c:v>1.03E-2</c:v>
                </c:pt>
                <c:pt idx="77">
                  <c:v>2.0199999999999999E-2</c:v>
                </c:pt>
                <c:pt idx="78">
                  <c:v>3.5099999999999999E-2</c:v>
                </c:pt>
                <c:pt idx="79">
                  <c:v>3.3000000000000002E-2</c:v>
                </c:pt>
                <c:pt idx="80">
                  <c:v>3.5400000000000001E-2</c:v>
                </c:pt>
                <c:pt idx="81">
                  <c:v>3.15E-2</c:v>
                </c:pt>
                <c:pt idx="82">
                  <c:v>3.7900000000000003E-2</c:v>
                </c:pt>
                <c:pt idx="83">
                  <c:v>3.9100000000000003E-2</c:v>
                </c:pt>
                <c:pt idx="84">
                  <c:v>4.87E-2</c:v>
                </c:pt>
                <c:pt idx="85">
                  <c:v>5.5999999999999994E-2</c:v>
                </c:pt>
                <c:pt idx="86">
                  <c:v>5.6900000000000006E-2</c:v>
                </c:pt>
                <c:pt idx="87">
                  <c:v>6.9699999999999998E-2</c:v>
                </c:pt>
                <c:pt idx="88">
                  <c:v>6.5799999999999997E-2</c:v>
                </c:pt>
                <c:pt idx="89">
                  <c:v>#N/A</c:v>
                </c:pt>
                <c:pt idx="90">
                  <c:v>6.08E-2</c:v>
                </c:pt>
                <c:pt idx="91">
                  <c:v>5.5199999999999999E-2</c:v>
                </c:pt>
                <c:pt idx="92">
                  <c:v>5.91E-2</c:v>
                </c:pt>
                <c:pt idx="93">
                  <c:v>5.0999999999999997E-2</c:v>
                </c:pt>
                <c:pt idx="94">
                  <c:v>4.6300000000000001E-2</c:v>
                </c:pt>
                <c:pt idx="95">
                  <c:v>5.8299999999999998E-2</c:v>
                </c:pt>
                <c:pt idx="96">
                  <c:v>5.79E-2</c:v>
                </c:pt>
                <c:pt idx="97">
                  <c:v>6.2600000000000003E-2</c:v>
                </c:pt>
                <c:pt idx="98">
                  <c:v>7.5700000000000003E-2</c:v>
                </c:pt>
                <c:pt idx="99">
                  <c:v>7.690000000000001E-2</c:v>
                </c:pt>
                <c:pt idx="100">
                  <c:v>#N/A</c:v>
                </c:pt>
                <c:pt idx="101">
                  <c:v>7.4800000000000005E-2</c:v>
                </c:pt>
                <c:pt idx="102">
                  <c:v>6.6299999999999998E-2</c:v>
                </c:pt>
                <c:pt idx="103">
                  <c:v>6.3200000000000006E-2</c:v>
                </c:pt>
                <c:pt idx="104">
                  <c:v>6.5799999999999997E-2</c:v>
                </c:pt>
                <c:pt idx="105">
                  <c:v>7.2999999999999995E-2</c:v>
                </c:pt>
                <c:pt idx="106">
                  <c:v>8.09E-2</c:v>
                </c:pt>
                <c:pt idx="107">
                  <c:v>9.01E-2</c:v>
                </c:pt>
                <c:pt idx="108">
                  <c:v>8.900000000000001E-2</c:v>
                </c:pt>
                <c:pt idx="109">
                  <c:v>9.3200000000000005E-2</c:v>
                </c:pt>
                <c:pt idx="110">
                  <c:v>0.10099999999999999</c:v>
                </c:pt>
                <c:pt idx="111">
                  <c:v>0.1036</c:v>
                </c:pt>
                <c:pt idx="112">
                  <c:v>9.6099999999999991E-2</c:v>
                </c:pt>
                <c:pt idx="113">
                  <c:v>9.6500000000000002E-2</c:v>
                </c:pt>
                <c:pt idx="114">
                  <c:v>0.1009</c:v>
                </c:pt>
                <c:pt idx="115">
                  <c:v>0.10400000000000001</c:v>
                </c:pt>
                <c:pt idx="116">
                  <c:v>0.1038</c:v>
                </c:pt>
                <c:pt idx="117">
                  <c:v>9.6699999999999994E-2</c:v>
                </c:pt>
                <c:pt idx="118">
                  <c:v>0.1075</c:v>
                </c:pt>
                <c:pt idx="119">
                  <c:v>0.10920000000000001</c:v>
                </c:pt>
                <c:pt idx="120">
                  <c:v>0.10619999999999999</c:v>
                </c:pt>
                <c:pt idx="121">
                  <c:v>9.0899999999999995E-2</c:v>
                </c:pt>
                <c:pt idx="122">
                  <c:v>8.8100000000000012E-2</c:v>
                </c:pt>
                <c:pt idx="123">
                  <c:v>8.2400000000000001E-2</c:v>
                </c:pt>
                <c:pt idx="124">
                  <c:v>9.2100000000000015E-2</c:v>
                </c:pt>
                <c:pt idx="125">
                  <c:v>8.7499999999999994E-2</c:v>
                </c:pt>
                <c:pt idx="126">
                  <c:v>7.9899999999999999E-2</c:v>
                </c:pt>
                <c:pt idx="127">
                  <c:v>8.0100000000000005E-2</c:v>
                </c:pt>
                <c:pt idx="128">
                  <c:v>7.9000000000000001E-2</c:v>
                </c:pt>
                <c:pt idx="129">
                  <c:v>8.5199999999999998E-2</c:v>
                </c:pt>
                <c:pt idx="130">
                  <c:v>7.2599999999999998E-2</c:v>
                </c:pt>
                <c:pt idx="131">
                  <c:v>6.4500000000000002E-2</c:v>
                </c:pt>
                <c:pt idx="132">
                  <c:v>5.6299999999999996E-2</c:v>
                </c:pt>
                <c:pt idx="133">
                  <c:v>5.62E-2</c:v>
                </c:pt>
                <c:pt idx="134">
                  <c:v>6.3399999999999998E-2</c:v>
                </c:pt>
                <c:pt idx="135">
                  <c:v>6.0499999999999998E-2</c:v>
                </c:pt>
                <c:pt idx="136">
                  <c:v>7.22E-2</c:v>
                </c:pt>
                <c:pt idx="137">
                  <c:v>5.7800000000000004E-2</c:v>
                </c:pt>
                <c:pt idx="138">
                  <c:v>6.4899999999999999E-2</c:v>
                </c:pt>
                <c:pt idx="139">
                  <c:v>7.1500000000000008E-2</c:v>
                </c:pt>
                <c:pt idx="140">
                  <c:v>8.7100000000000011E-2</c:v>
                </c:pt>
                <c:pt idx="141">
                  <c:v>9.1300000000000006E-2</c:v>
                </c:pt>
                <c:pt idx="142">
                  <c:v>8.9499999999999996E-2</c:v>
                </c:pt>
                <c:pt idx="143">
                  <c:v>9.1499999999999998E-2</c:v>
                </c:pt>
                <c:pt idx="144">
                  <c:v>#N/A</c:v>
                </c:pt>
                <c:pt idx="145">
                  <c:v>8.6899999999999991E-2</c:v>
                </c:pt>
                <c:pt idx="146">
                  <c:v>7.9299999999999995E-2</c:v>
                </c:pt>
                <c:pt idx="147">
                  <c:v>7.5899999999999995E-2</c:v>
                </c:pt>
                <c:pt idx="148">
                  <c:v>7.7399999999999997E-2</c:v>
                </c:pt>
                <c:pt idx="149">
                  <c:v>8.4600000000000009E-2</c:v>
                </c:pt>
                <c:pt idx="150">
                  <c:v>7.85E-2</c:v>
                </c:pt>
                <c:pt idx="151">
                  <c:v>7.980000000000001E-2</c:v>
                </c:pt>
                <c:pt idx="152">
                  <c:v>8.8900000000000007E-2</c:v>
                </c:pt>
                <c:pt idx="153">
                  <c:v>7.5700000000000003E-2</c:v>
                </c:pt>
                <c:pt idx="154">
                  <c:v>7.6399999999999996E-2</c:v>
                </c:pt>
                <c:pt idx="155">
                  <c:v>7.4099999999999999E-2</c:v>
                </c:pt>
                <c:pt idx="156">
                  <c:v>6.4000000000000001E-2</c:v>
                </c:pt>
                <c:pt idx="157">
                  <c:v>4.6600000000000003E-2</c:v>
                </c:pt>
                <c:pt idx="158">
                  <c:v>4.4199999999999996E-2</c:v>
                </c:pt>
                <c:pt idx="159">
                  <c:v>4.8399999999999999E-2</c:v>
                </c:pt>
                <c:pt idx="160">
                  <c:v>3.2899999999999999E-2</c:v>
                </c:pt>
                <c:pt idx="161">
                  <c:v>3.32E-2</c:v>
                </c:pt>
                <c:pt idx="162">
                  <c:v>3.9300000000000002E-2</c:v>
                </c:pt>
                <c:pt idx="163">
                  <c:v>3.6400000000000002E-2</c:v>
                </c:pt>
                <c:pt idx="164">
                  <c:v>3.6499999999999998E-2</c:v>
                </c:pt>
                <c:pt idx="165">
                  <c:v>2.23E-2</c:v>
                </c:pt>
                <c:pt idx="166">
                  <c:v>3.0600000000000002E-2</c:v>
                </c:pt>
                <c:pt idx="167">
                  <c:v>2.92E-2</c:v>
                </c:pt>
                <c:pt idx="168">
                  <c:v>4.1399999999999999E-2</c:v>
                </c:pt>
                <c:pt idx="169">
                  <c:v>4.7899999999999998E-2</c:v>
                </c:pt>
                <c:pt idx="170">
                  <c:v>5.3399999999999996E-2</c:v>
                </c:pt>
                <c:pt idx="171">
                  <c:v>5.79E-2</c:v>
                </c:pt>
                <c:pt idx="172">
                  <c:v>5.1299999999999998E-2</c:v>
                </c:pt>
                <c:pt idx="173">
                  <c:v>4.5999999999999999E-2</c:v>
                </c:pt>
                <c:pt idx="174">
                  <c:v>5.7099999999999998E-2</c:v>
                </c:pt>
                <c:pt idx="175">
                  <c:v>5.7000000000000002E-2</c:v>
                </c:pt>
                <c:pt idx="176">
                  <c:v>4.2900000000000001E-2</c:v>
                </c:pt>
                <c:pt idx="177">
                  <c:v>3.4000000000000002E-2</c:v>
                </c:pt>
                <c:pt idx="178">
                  <c:v>2.1000000000000001E-2</c:v>
                </c:pt>
                <c:pt idx="179">
                  <c:v>1.9299999999999998E-2</c:v>
                </c:pt>
                <c:pt idx="180">
                  <c:v>2.6699999999999998E-2</c:v>
                </c:pt>
                <c:pt idx="181">
                  <c:v>1.2E-2</c:v>
                </c:pt>
                <c:pt idx="182">
                  <c:v>0</c:v>
                </c:pt>
                <c:pt idx="183">
                  <c:v>-4.7999999999999996E-3</c:v>
                </c:pt>
                <c:pt idx="184">
                  <c:v>7.0999999999999995E-3</c:v>
                </c:pt>
                <c:pt idx="185">
                  <c:v>1.37E-2</c:v>
                </c:pt>
                <c:pt idx="186">
                  <c:v>2.4300000000000002E-2</c:v>
                </c:pt>
                <c:pt idx="187">
                  <c:v>4.36E-2</c:v>
                </c:pt>
                <c:pt idx="188">
                  <c:v>5.3399999999999996E-2</c:v>
                </c:pt>
                <c:pt idx="189">
                  <c:v>5.5300000000000002E-2</c:v>
                </c:pt>
                <c:pt idx="190">
                  <c:v>5.8299999999999998E-2</c:v>
                </c:pt>
                <c:pt idx="191">
                  <c:v>5.9299999999999999E-2</c:v>
                </c:pt>
                <c:pt idx="192">
                  <c:v>5.0799999999999998E-2</c:v>
                </c:pt>
                <c:pt idx="193">
                  <c:v>6.7199999999999996E-2</c:v>
                </c:pt>
                <c:pt idx="194">
                  <c:v>6.6299999999999998E-2</c:v>
                </c:pt>
                <c:pt idx="195">
                  <c:v>8.6599999999999996E-2</c:v>
                </c:pt>
                <c:pt idx="196">
                  <c:v>8.8399999999999992E-2</c:v>
                </c:pt>
                <c:pt idx="197">
                  <c:v>8.9700000000000002E-2</c:v>
                </c:pt>
                <c:pt idx="198">
                  <c:v>9.11E-2</c:v>
                </c:pt>
                <c:pt idx="199">
                  <c:v>9.9100000000000008E-2</c:v>
                </c:pt>
                <c:pt idx="200">
                  <c:v>9.69E-2</c:v>
                </c:pt>
                <c:pt idx="201">
                  <c:v>0.1014</c:v>
                </c:pt>
                <c:pt idx="202">
                  <c:v>#N/A</c:v>
                </c:pt>
                <c:pt idx="203">
                  <c:v>0.10199999999999999</c:v>
                </c:pt>
                <c:pt idx="204">
                  <c:v>9.9900000000000003E-2</c:v>
                </c:pt>
                <c:pt idx="205">
                  <c:v>0.1009</c:v>
                </c:pt>
                <c:pt idx="206">
                  <c:v>9.9900000000000003E-2</c:v>
                </c:pt>
                <c:pt idx="207">
                  <c:v>0.1041</c:v>
                </c:pt>
                <c:pt idx="208">
                  <c:v>0.1105</c:v>
                </c:pt>
                <c:pt idx="209">
                  <c:v>0.1045</c:v>
                </c:pt>
                <c:pt idx="210">
                  <c:v>0.10390000000000001</c:v>
                </c:pt>
                <c:pt idx="211">
                  <c:v>9.9600000000000008E-2</c:v>
                </c:pt>
                <c:pt idx="212">
                  <c:v>0.1084</c:v>
                </c:pt>
                <c:pt idx="213">
                  <c:v>0.11289999999999999</c:v>
                </c:pt>
                <c:pt idx="214">
                  <c:v>0.1173</c:v>
                </c:pt>
                <c:pt idx="215">
                  <c:v>0.12240000000000001</c:v>
                </c:pt>
                <c:pt idx="216">
                  <c:v>0.13769999999999999</c:v>
                </c:pt>
                <c:pt idx="217">
                  <c:v>0.14069999999999999</c:v>
                </c:pt>
                <c:pt idx="218">
                  <c:v>0.1406</c:v>
                </c:pt>
                <c:pt idx="219">
                  <c:v>0.14580000000000001</c:v>
                </c:pt>
                <c:pt idx="220">
                  <c:v>0.1525</c:v>
                </c:pt>
                <c:pt idx="221">
                  <c:v>0.1356</c:v>
                </c:pt>
                <c:pt idx="222">
                  <c:v>0.14730000000000001</c:v>
                </c:pt>
                <c:pt idx="223">
                  <c:v>0.1492</c:v>
                </c:pt>
                <c:pt idx="224">
                  <c:v>0.15410000000000001</c:v>
                </c:pt>
                <c:pt idx="225">
                  <c:v>0.15570000000000001</c:v>
                </c:pt>
                <c:pt idx="226">
                  <c:v>0.15620000000000001</c:v>
                </c:pt>
                <c:pt idx="227">
                  <c:v>0.15289999999999998</c:v>
                </c:pt>
                <c:pt idx="228">
                  <c:v>0.1464</c:v>
                </c:pt>
                <c:pt idx="229">
                  <c:v>0.13720000000000002</c:v>
                </c:pt>
                <c:pt idx="230">
                  <c:v>0.1333</c:v>
                </c:pt>
                <c:pt idx="231">
                  <c:v>0.1353</c:v>
                </c:pt>
                <c:pt idx="232">
                  <c:v>0.15140000000000001</c:v>
                </c:pt>
                <c:pt idx="233">
                  <c:v>0.1497</c:v>
                </c:pt>
                <c:pt idx="234">
                  <c:v>0.15620000000000001</c:v>
                </c:pt>
                <c:pt idx="235">
                  <c:v>0.15539999999999998</c:v>
                </c:pt>
                <c:pt idx="236">
                  <c:v>0.15629999999999999</c:v>
                </c:pt>
                <c:pt idx="237">
                  <c:v>#N/A</c:v>
                </c:pt>
                <c:pt idx="238">
                  <c:v>0.152</c:v>
                </c:pt>
                <c:pt idx="239">
                  <c:v>0.14550000000000002</c:v>
                </c:pt>
                <c:pt idx="240">
                  <c:v>0.15560000000000002</c:v>
                </c:pt>
                <c:pt idx="241">
                  <c:v>0.16980000000000001</c:v>
                </c:pt>
                <c:pt idx="242">
                  <c:v>0.1724</c:v>
                </c:pt>
                <c:pt idx="243">
                  <c:v>0.17579999999999998</c:v>
                </c:pt>
                <c:pt idx="244">
                  <c:v>0.17679999999999998</c:v>
                </c:pt>
                <c:pt idx="245">
                  <c:v>0.18289999999999998</c:v>
                </c:pt>
                <c:pt idx="246">
                  <c:v>0.1822</c:v>
                </c:pt>
                <c:pt idx="247">
                  <c:v>0.19109999999999999</c:v>
                </c:pt>
                <c:pt idx="248">
                  <c:v>0.19039999999999999</c:v>
                </c:pt>
                <c:pt idx="249">
                  <c:v>0.17120000000000002</c:v>
                </c:pt>
                <c:pt idx="250">
                  <c:v>0.18579999999999999</c:v>
                </c:pt>
                <c:pt idx="251">
                  <c:v>0.19850000000000001</c:v>
                </c:pt>
                <c:pt idx="252">
                  <c:v>0.19469999999999998</c:v>
                </c:pt>
                <c:pt idx="253">
                  <c:v>0.19750000000000001</c:v>
                </c:pt>
                <c:pt idx="254">
                  <c:v>0.20730000000000001</c:v>
                </c:pt>
                <c:pt idx="255">
                  <c:v>0.20800000000000002</c:v>
                </c:pt>
                <c:pt idx="256">
                  <c:v>0.215</c:v>
                </c:pt>
                <c:pt idx="257">
                  <c:v>0.21379999999999999</c:v>
                </c:pt>
              </c:numCache>
            </c:numRef>
          </c:val>
          <c:smooth val="0"/>
          <c:extLst>
            <c:ext xmlns:c16="http://schemas.microsoft.com/office/drawing/2014/chart" uri="{C3380CC4-5D6E-409C-BE32-E72D297353CC}">
              <c16:uniqueId val="{00000001-98DD-4F8B-9C5C-29091A28A624}"/>
            </c:ext>
          </c:extLst>
        </c:ser>
        <c:ser>
          <c:idx val="1"/>
          <c:order val="2"/>
          <c:tx>
            <c:v>Dow Jones Industrial Average (^DJI) - Index Value</c:v>
          </c:tx>
          <c:spPr>
            <a:ln w="28575" cap="rnd">
              <a:solidFill>
                <a:srgbClr val="A0C4AA"/>
              </a:solidFill>
              <a:round/>
            </a:ln>
            <a:effectLst/>
          </c:spPr>
          <c:marker>
            <c:symbol val="none"/>
          </c:marker>
          <c:cat>
            <c:numRef>
              <c:f>'Chart (1yr)'!$A$37:$A$294</c:f>
              <c:numCache>
                <c:formatCode>[$-409]mmm\-dd\-yyyy;@</c:formatCode>
                <c:ptCount val="258"/>
                <c:pt idx="0">
                  <c:v>44970</c:v>
                </c:pt>
                <c:pt idx="1">
                  <c:v>44971</c:v>
                </c:pt>
                <c:pt idx="2">
                  <c:v>44972</c:v>
                </c:pt>
                <c:pt idx="3">
                  <c:v>44973</c:v>
                </c:pt>
                <c:pt idx="4">
                  <c:v>44974</c:v>
                </c:pt>
                <c:pt idx="5">
                  <c:v>44977</c:v>
                </c:pt>
                <c:pt idx="6">
                  <c:v>44978</c:v>
                </c:pt>
                <c:pt idx="7">
                  <c:v>44979</c:v>
                </c:pt>
                <c:pt idx="8">
                  <c:v>44980</c:v>
                </c:pt>
                <c:pt idx="9">
                  <c:v>44981</c:v>
                </c:pt>
                <c:pt idx="10">
                  <c:v>44984</c:v>
                </c:pt>
                <c:pt idx="11">
                  <c:v>44985</c:v>
                </c:pt>
                <c:pt idx="12">
                  <c:v>44986</c:v>
                </c:pt>
                <c:pt idx="13">
                  <c:v>44987</c:v>
                </c:pt>
                <c:pt idx="14">
                  <c:v>44988</c:v>
                </c:pt>
                <c:pt idx="15">
                  <c:v>44991</c:v>
                </c:pt>
                <c:pt idx="16">
                  <c:v>44992</c:v>
                </c:pt>
                <c:pt idx="17">
                  <c:v>44993</c:v>
                </c:pt>
                <c:pt idx="18">
                  <c:v>44994</c:v>
                </c:pt>
                <c:pt idx="19">
                  <c:v>44995</c:v>
                </c:pt>
                <c:pt idx="20">
                  <c:v>44998</c:v>
                </c:pt>
                <c:pt idx="21">
                  <c:v>44999</c:v>
                </c:pt>
                <c:pt idx="22">
                  <c:v>45000</c:v>
                </c:pt>
                <c:pt idx="23">
                  <c:v>45001</c:v>
                </c:pt>
                <c:pt idx="24">
                  <c:v>45002</c:v>
                </c:pt>
                <c:pt idx="25">
                  <c:v>45005</c:v>
                </c:pt>
                <c:pt idx="26">
                  <c:v>45006</c:v>
                </c:pt>
                <c:pt idx="27">
                  <c:v>45007</c:v>
                </c:pt>
                <c:pt idx="28">
                  <c:v>45008</c:v>
                </c:pt>
                <c:pt idx="29">
                  <c:v>45009</c:v>
                </c:pt>
                <c:pt idx="30">
                  <c:v>45012</c:v>
                </c:pt>
                <c:pt idx="31">
                  <c:v>45013</c:v>
                </c:pt>
                <c:pt idx="32">
                  <c:v>45014</c:v>
                </c:pt>
                <c:pt idx="33">
                  <c:v>45015</c:v>
                </c:pt>
                <c:pt idx="34">
                  <c:v>45016</c:v>
                </c:pt>
                <c:pt idx="35">
                  <c:v>45019</c:v>
                </c:pt>
                <c:pt idx="36">
                  <c:v>45020</c:v>
                </c:pt>
                <c:pt idx="37">
                  <c:v>45021</c:v>
                </c:pt>
                <c:pt idx="38">
                  <c:v>45022</c:v>
                </c:pt>
                <c:pt idx="39">
                  <c:v>45026</c:v>
                </c:pt>
                <c:pt idx="40">
                  <c:v>45027</c:v>
                </c:pt>
                <c:pt idx="41">
                  <c:v>45028</c:v>
                </c:pt>
                <c:pt idx="42">
                  <c:v>45029</c:v>
                </c:pt>
                <c:pt idx="43">
                  <c:v>45030</c:v>
                </c:pt>
                <c:pt idx="44">
                  <c:v>45033</c:v>
                </c:pt>
                <c:pt idx="45">
                  <c:v>45034</c:v>
                </c:pt>
                <c:pt idx="46">
                  <c:v>45035</c:v>
                </c:pt>
                <c:pt idx="47">
                  <c:v>45036</c:v>
                </c:pt>
                <c:pt idx="48">
                  <c:v>45037</c:v>
                </c:pt>
                <c:pt idx="49">
                  <c:v>45040</c:v>
                </c:pt>
                <c:pt idx="50">
                  <c:v>45041</c:v>
                </c:pt>
                <c:pt idx="51">
                  <c:v>45042</c:v>
                </c:pt>
                <c:pt idx="52">
                  <c:v>45043</c:v>
                </c:pt>
                <c:pt idx="53">
                  <c:v>45044</c:v>
                </c:pt>
                <c:pt idx="54">
                  <c:v>45047</c:v>
                </c:pt>
                <c:pt idx="55">
                  <c:v>45048</c:v>
                </c:pt>
                <c:pt idx="56">
                  <c:v>45049</c:v>
                </c:pt>
                <c:pt idx="57">
                  <c:v>45050</c:v>
                </c:pt>
                <c:pt idx="58">
                  <c:v>45051</c:v>
                </c:pt>
                <c:pt idx="59">
                  <c:v>45054</c:v>
                </c:pt>
                <c:pt idx="60">
                  <c:v>45055</c:v>
                </c:pt>
                <c:pt idx="61">
                  <c:v>45056</c:v>
                </c:pt>
                <c:pt idx="62">
                  <c:v>45057</c:v>
                </c:pt>
                <c:pt idx="63">
                  <c:v>45058</c:v>
                </c:pt>
                <c:pt idx="64">
                  <c:v>45061</c:v>
                </c:pt>
                <c:pt idx="65">
                  <c:v>45062</c:v>
                </c:pt>
                <c:pt idx="66">
                  <c:v>45063</c:v>
                </c:pt>
                <c:pt idx="67">
                  <c:v>45064</c:v>
                </c:pt>
                <c:pt idx="68">
                  <c:v>45065</c:v>
                </c:pt>
                <c:pt idx="69">
                  <c:v>45068</c:v>
                </c:pt>
                <c:pt idx="70">
                  <c:v>45069</c:v>
                </c:pt>
                <c:pt idx="71">
                  <c:v>45070</c:v>
                </c:pt>
                <c:pt idx="72">
                  <c:v>45071</c:v>
                </c:pt>
                <c:pt idx="73">
                  <c:v>45072</c:v>
                </c:pt>
                <c:pt idx="74">
                  <c:v>45075</c:v>
                </c:pt>
                <c:pt idx="75">
                  <c:v>45076</c:v>
                </c:pt>
                <c:pt idx="76">
                  <c:v>45077</c:v>
                </c:pt>
                <c:pt idx="77">
                  <c:v>45078</c:v>
                </c:pt>
                <c:pt idx="78">
                  <c:v>45079</c:v>
                </c:pt>
                <c:pt idx="79">
                  <c:v>45082</c:v>
                </c:pt>
                <c:pt idx="80">
                  <c:v>45083</c:v>
                </c:pt>
                <c:pt idx="81">
                  <c:v>45084</c:v>
                </c:pt>
                <c:pt idx="82">
                  <c:v>45085</c:v>
                </c:pt>
                <c:pt idx="83">
                  <c:v>45086</c:v>
                </c:pt>
                <c:pt idx="84">
                  <c:v>45089</c:v>
                </c:pt>
                <c:pt idx="85">
                  <c:v>45090</c:v>
                </c:pt>
                <c:pt idx="86">
                  <c:v>45091</c:v>
                </c:pt>
                <c:pt idx="87">
                  <c:v>45092</c:v>
                </c:pt>
                <c:pt idx="88">
                  <c:v>45093</c:v>
                </c:pt>
                <c:pt idx="89">
                  <c:v>45096</c:v>
                </c:pt>
                <c:pt idx="90">
                  <c:v>45097</c:v>
                </c:pt>
                <c:pt idx="91">
                  <c:v>45098</c:v>
                </c:pt>
                <c:pt idx="92">
                  <c:v>45099</c:v>
                </c:pt>
                <c:pt idx="93">
                  <c:v>45100</c:v>
                </c:pt>
                <c:pt idx="94">
                  <c:v>45103</c:v>
                </c:pt>
                <c:pt idx="95">
                  <c:v>45104</c:v>
                </c:pt>
                <c:pt idx="96">
                  <c:v>45105</c:v>
                </c:pt>
                <c:pt idx="97">
                  <c:v>45106</c:v>
                </c:pt>
                <c:pt idx="98">
                  <c:v>45107</c:v>
                </c:pt>
                <c:pt idx="99">
                  <c:v>45110</c:v>
                </c:pt>
                <c:pt idx="100">
                  <c:v>45111</c:v>
                </c:pt>
                <c:pt idx="101">
                  <c:v>45112</c:v>
                </c:pt>
                <c:pt idx="102">
                  <c:v>45113</c:v>
                </c:pt>
                <c:pt idx="103">
                  <c:v>45114</c:v>
                </c:pt>
                <c:pt idx="104">
                  <c:v>45117</c:v>
                </c:pt>
                <c:pt idx="105">
                  <c:v>45118</c:v>
                </c:pt>
                <c:pt idx="106">
                  <c:v>45119</c:v>
                </c:pt>
                <c:pt idx="107">
                  <c:v>45120</c:v>
                </c:pt>
                <c:pt idx="108">
                  <c:v>45121</c:v>
                </c:pt>
                <c:pt idx="109">
                  <c:v>45124</c:v>
                </c:pt>
                <c:pt idx="110">
                  <c:v>45125</c:v>
                </c:pt>
                <c:pt idx="111">
                  <c:v>45126</c:v>
                </c:pt>
                <c:pt idx="112">
                  <c:v>45127</c:v>
                </c:pt>
                <c:pt idx="113">
                  <c:v>45128</c:v>
                </c:pt>
                <c:pt idx="114">
                  <c:v>45131</c:v>
                </c:pt>
                <c:pt idx="115">
                  <c:v>45132</c:v>
                </c:pt>
                <c:pt idx="116">
                  <c:v>45133</c:v>
                </c:pt>
                <c:pt idx="117">
                  <c:v>45134</c:v>
                </c:pt>
                <c:pt idx="118">
                  <c:v>45135</c:v>
                </c:pt>
                <c:pt idx="119">
                  <c:v>45138</c:v>
                </c:pt>
                <c:pt idx="120">
                  <c:v>45139</c:v>
                </c:pt>
                <c:pt idx="121">
                  <c:v>45140</c:v>
                </c:pt>
                <c:pt idx="122">
                  <c:v>45141</c:v>
                </c:pt>
                <c:pt idx="123">
                  <c:v>45142</c:v>
                </c:pt>
                <c:pt idx="124">
                  <c:v>45145</c:v>
                </c:pt>
                <c:pt idx="125">
                  <c:v>45146</c:v>
                </c:pt>
                <c:pt idx="126">
                  <c:v>45147</c:v>
                </c:pt>
                <c:pt idx="127">
                  <c:v>45148</c:v>
                </c:pt>
                <c:pt idx="128">
                  <c:v>45149</c:v>
                </c:pt>
                <c:pt idx="129">
                  <c:v>45152</c:v>
                </c:pt>
                <c:pt idx="130">
                  <c:v>45153</c:v>
                </c:pt>
                <c:pt idx="131">
                  <c:v>45154</c:v>
                </c:pt>
                <c:pt idx="132">
                  <c:v>45155</c:v>
                </c:pt>
                <c:pt idx="133">
                  <c:v>45156</c:v>
                </c:pt>
                <c:pt idx="134">
                  <c:v>45159</c:v>
                </c:pt>
                <c:pt idx="135">
                  <c:v>45160</c:v>
                </c:pt>
                <c:pt idx="136">
                  <c:v>45161</c:v>
                </c:pt>
                <c:pt idx="137">
                  <c:v>45162</c:v>
                </c:pt>
                <c:pt idx="138">
                  <c:v>45163</c:v>
                </c:pt>
                <c:pt idx="139">
                  <c:v>45166</c:v>
                </c:pt>
                <c:pt idx="140">
                  <c:v>45167</c:v>
                </c:pt>
                <c:pt idx="141">
                  <c:v>45168</c:v>
                </c:pt>
                <c:pt idx="142">
                  <c:v>45169</c:v>
                </c:pt>
                <c:pt idx="143">
                  <c:v>45170</c:v>
                </c:pt>
                <c:pt idx="144">
                  <c:v>45173</c:v>
                </c:pt>
                <c:pt idx="145">
                  <c:v>45174</c:v>
                </c:pt>
                <c:pt idx="146">
                  <c:v>45175</c:v>
                </c:pt>
                <c:pt idx="147">
                  <c:v>45176</c:v>
                </c:pt>
                <c:pt idx="148">
                  <c:v>45177</c:v>
                </c:pt>
                <c:pt idx="149">
                  <c:v>45180</c:v>
                </c:pt>
                <c:pt idx="150">
                  <c:v>45181</c:v>
                </c:pt>
                <c:pt idx="151">
                  <c:v>45182</c:v>
                </c:pt>
                <c:pt idx="152">
                  <c:v>45183</c:v>
                </c:pt>
                <c:pt idx="153">
                  <c:v>45184</c:v>
                </c:pt>
                <c:pt idx="154">
                  <c:v>45187</c:v>
                </c:pt>
                <c:pt idx="155">
                  <c:v>45188</c:v>
                </c:pt>
                <c:pt idx="156">
                  <c:v>45189</c:v>
                </c:pt>
                <c:pt idx="157">
                  <c:v>45190</c:v>
                </c:pt>
                <c:pt idx="158">
                  <c:v>45191</c:v>
                </c:pt>
                <c:pt idx="159">
                  <c:v>45194</c:v>
                </c:pt>
                <c:pt idx="160">
                  <c:v>45195</c:v>
                </c:pt>
                <c:pt idx="161">
                  <c:v>45196</c:v>
                </c:pt>
                <c:pt idx="162">
                  <c:v>45197</c:v>
                </c:pt>
                <c:pt idx="163">
                  <c:v>45198</c:v>
                </c:pt>
                <c:pt idx="164">
                  <c:v>45201</c:v>
                </c:pt>
                <c:pt idx="165">
                  <c:v>45202</c:v>
                </c:pt>
                <c:pt idx="166">
                  <c:v>45203</c:v>
                </c:pt>
                <c:pt idx="167">
                  <c:v>45204</c:v>
                </c:pt>
                <c:pt idx="168">
                  <c:v>45205</c:v>
                </c:pt>
                <c:pt idx="169">
                  <c:v>45208</c:v>
                </c:pt>
                <c:pt idx="170">
                  <c:v>45209</c:v>
                </c:pt>
                <c:pt idx="171">
                  <c:v>45210</c:v>
                </c:pt>
                <c:pt idx="172">
                  <c:v>45211</c:v>
                </c:pt>
                <c:pt idx="173">
                  <c:v>45212</c:v>
                </c:pt>
                <c:pt idx="174">
                  <c:v>45215</c:v>
                </c:pt>
                <c:pt idx="175">
                  <c:v>45216</c:v>
                </c:pt>
                <c:pt idx="176">
                  <c:v>45217</c:v>
                </c:pt>
                <c:pt idx="177">
                  <c:v>45218</c:v>
                </c:pt>
                <c:pt idx="178">
                  <c:v>45219</c:v>
                </c:pt>
                <c:pt idx="179">
                  <c:v>45222</c:v>
                </c:pt>
                <c:pt idx="180">
                  <c:v>45223</c:v>
                </c:pt>
                <c:pt idx="181">
                  <c:v>45224</c:v>
                </c:pt>
                <c:pt idx="182">
                  <c:v>45225</c:v>
                </c:pt>
                <c:pt idx="183">
                  <c:v>45226</c:v>
                </c:pt>
                <c:pt idx="184">
                  <c:v>45229</c:v>
                </c:pt>
                <c:pt idx="185">
                  <c:v>45230</c:v>
                </c:pt>
                <c:pt idx="186">
                  <c:v>45231</c:v>
                </c:pt>
                <c:pt idx="187">
                  <c:v>45232</c:v>
                </c:pt>
                <c:pt idx="188">
                  <c:v>45233</c:v>
                </c:pt>
                <c:pt idx="189">
                  <c:v>45236</c:v>
                </c:pt>
                <c:pt idx="190">
                  <c:v>45237</c:v>
                </c:pt>
                <c:pt idx="191">
                  <c:v>45238</c:v>
                </c:pt>
                <c:pt idx="192">
                  <c:v>45239</c:v>
                </c:pt>
                <c:pt idx="193">
                  <c:v>45240</c:v>
                </c:pt>
                <c:pt idx="194">
                  <c:v>45243</c:v>
                </c:pt>
                <c:pt idx="195">
                  <c:v>45244</c:v>
                </c:pt>
                <c:pt idx="196">
                  <c:v>45245</c:v>
                </c:pt>
                <c:pt idx="197">
                  <c:v>45246</c:v>
                </c:pt>
                <c:pt idx="198">
                  <c:v>45247</c:v>
                </c:pt>
                <c:pt idx="199">
                  <c:v>45250</c:v>
                </c:pt>
                <c:pt idx="200">
                  <c:v>45251</c:v>
                </c:pt>
                <c:pt idx="201">
                  <c:v>45252</c:v>
                </c:pt>
                <c:pt idx="202">
                  <c:v>45253</c:v>
                </c:pt>
                <c:pt idx="203">
                  <c:v>45254</c:v>
                </c:pt>
                <c:pt idx="204">
                  <c:v>45257</c:v>
                </c:pt>
                <c:pt idx="205">
                  <c:v>45258</c:v>
                </c:pt>
                <c:pt idx="206">
                  <c:v>45259</c:v>
                </c:pt>
                <c:pt idx="207">
                  <c:v>45260</c:v>
                </c:pt>
                <c:pt idx="208">
                  <c:v>45261</c:v>
                </c:pt>
                <c:pt idx="209">
                  <c:v>45264</c:v>
                </c:pt>
                <c:pt idx="210">
                  <c:v>45265</c:v>
                </c:pt>
                <c:pt idx="211">
                  <c:v>45266</c:v>
                </c:pt>
                <c:pt idx="212">
                  <c:v>45267</c:v>
                </c:pt>
                <c:pt idx="213">
                  <c:v>45268</c:v>
                </c:pt>
                <c:pt idx="214">
                  <c:v>45271</c:v>
                </c:pt>
                <c:pt idx="215">
                  <c:v>45272</c:v>
                </c:pt>
                <c:pt idx="216">
                  <c:v>45273</c:v>
                </c:pt>
                <c:pt idx="217">
                  <c:v>45274</c:v>
                </c:pt>
                <c:pt idx="218">
                  <c:v>45275</c:v>
                </c:pt>
                <c:pt idx="219">
                  <c:v>45278</c:v>
                </c:pt>
                <c:pt idx="220">
                  <c:v>45279</c:v>
                </c:pt>
                <c:pt idx="221">
                  <c:v>45280</c:v>
                </c:pt>
                <c:pt idx="222">
                  <c:v>45281</c:v>
                </c:pt>
                <c:pt idx="223">
                  <c:v>45282</c:v>
                </c:pt>
                <c:pt idx="224">
                  <c:v>45286</c:v>
                </c:pt>
                <c:pt idx="225">
                  <c:v>45287</c:v>
                </c:pt>
                <c:pt idx="226">
                  <c:v>45288</c:v>
                </c:pt>
                <c:pt idx="227">
                  <c:v>45289</c:v>
                </c:pt>
                <c:pt idx="228">
                  <c:v>45293</c:v>
                </c:pt>
                <c:pt idx="229">
                  <c:v>45294</c:v>
                </c:pt>
                <c:pt idx="230">
                  <c:v>45295</c:v>
                </c:pt>
                <c:pt idx="231">
                  <c:v>45296</c:v>
                </c:pt>
                <c:pt idx="232">
                  <c:v>45299</c:v>
                </c:pt>
                <c:pt idx="233">
                  <c:v>45300</c:v>
                </c:pt>
                <c:pt idx="234">
                  <c:v>45301</c:v>
                </c:pt>
                <c:pt idx="235">
                  <c:v>45302</c:v>
                </c:pt>
                <c:pt idx="236">
                  <c:v>45303</c:v>
                </c:pt>
                <c:pt idx="237">
                  <c:v>45306</c:v>
                </c:pt>
                <c:pt idx="238">
                  <c:v>45307</c:v>
                </c:pt>
                <c:pt idx="239">
                  <c:v>45308</c:v>
                </c:pt>
                <c:pt idx="240">
                  <c:v>45309</c:v>
                </c:pt>
                <c:pt idx="241">
                  <c:v>45310</c:v>
                </c:pt>
                <c:pt idx="242">
                  <c:v>45313</c:v>
                </c:pt>
                <c:pt idx="243">
                  <c:v>45314</c:v>
                </c:pt>
                <c:pt idx="244">
                  <c:v>45315</c:v>
                </c:pt>
                <c:pt idx="245">
                  <c:v>45316</c:v>
                </c:pt>
                <c:pt idx="246">
                  <c:v>45317</c:v>
                </c:pt>
                <c:pt idx="247">
                  <c:v>45320</c:v>
                </c:pt>
                <c:pt idx="248">
                  <c:v>45321</c:v>
                </c:pt>
                <c:pt idx="249">
                  <c:v>45322</c:v>
                </c:pt>
                <c:pt idx="250">
                  <c:v>45323</c:v>
                </c:pt>
                <c:pt idx="251">
                  <c:v>45324</c:v>
                </c:pt>
                <c:pt idx="252">
                  <c:v>45327</c:v>
                </c:pt>
                <c:pt idx="253">
                  <c:v>45328</c:v>
                </c:pt>
                <c:pt idx="254">
                  <c:v>45329</c:v>
                </c:pt>
                <c:pt idx="255">
                  <c:v>45330</c:v>
                </c:pt>
                <c:pt idx="256">
                  <c:v>45331</c:v>
                </c:pt>
                <c:pt idx="257">
                  <c:v>45334</c:v>
                </c:pt>
              </c:numCache>
            </c:numRef>
          </c:cat>
          <c:val>
            <c:numRef>
              <c:f>'Chart (1yr)'!$D$37:$D$294</c:f>
              <c:numCache>
                <c:formatCode>0%</c:formatCode>
                <c:ptCount val="258"/>
                <c:pt idx="0">
                  <c:v>0</c:v>
                </c:pt>
                <c:pt idx="1">
                  <c:v>-4.5999999999999999E-3</c:v>
                </c:pt>
                <c:pt idx="2">
                  <c:v>-3.4000000000000002E-3</c:v>
                </c:pt>
                <c:pt idx="3">
                  <c:v>-1.6E-2</c:v>
                </c:pt>
                <c:pt idx="4">
                  <c:v>-1.2199999999999999E-2</c:v>
                </c:pt>
                <c:pt idx="5">
                  <c:v>#N/A</c:v>
                </c:pt>
                <c:pt idx="6">
                  <c:v>-3.2599999999999997E-2</c:v>
                </c:pt>
                <c:pt idx="7">
                  <c:v>-3.5099999999999999E-2</c:v>
                </c:pt>
                <c:pt idx="8">
                  <c:v>-3.1899999999999998E-2</c:v>
                </c:pt>
                <c:pt idx="9">
                  <c:v>-4.1700000000000001E-2</c:v>
                </c:pt>
                <c:pt idx="10">
                  <c:v>-3.9599999999999996E-2</c:v>
                </c:pt>
                <c:pt idx="11">
                  <c:v>-4.6399999999999997E-2</c:v>
                </c:pt>
                <c:pt idx="12">
                  <c:v>-4.6300000000000001E-2</c:v>
                </c:pt>
                <c:pt idx="13">
                  <c:v>-3.6299999999999999E-2</c:v>
                </c:pt>
                <c:pt idx="14">
                  <c:v>-2.5000000000000001E-2</c:v>
                </c:pt>
                <c:pt idx="15">
                  <c:v>-2.3799999999999998E-2</c:v>
                </c:pt>
                <c:pt idx="16">
                  <c:v>-4.0599999999999997E-2</c:v>
                </c:pt>
                <c:pt idx="17">
                  <c:v>-4.2300000000000004E-2</c:v>
                </c:pt>
                <c:pt idx="18">
                  <c:v>-5.8099999999999999E-2</c:v>
                </c:pt>
                <c:pt idx="19">
                  <c:v>-6.8199999999999997E-2</c:v>
                </c:pt>
                <c:pt idx="20">
                  <c:v>-7.0900000000000005E-2</c:v>
                </c:pt>
                <c:pt idx="21">
                  <c:v>-6.0999999999999999E-2</c:v>
                </c:pt>
                <c:pt idx="22">
                  <c:v>-6.9199999999999998E-2</c:v>
                </c:pt>
                <c:pt idx="23">
                  <c:v>-5.8400000000000001E-2</c:v>
                </c:pt>
                <c:pt idx="24">
                  <c:v>-6.9599999999999995E-2</c:v>
                </c:pt>
                <c:pt idx="25">
                  <c:v>-5.8400000000000001E-2</c:v>
                </c:pt>
                <c:pt idx="26">
                  <c:v>-4.9200000000000001E-2</c:v>
                </c:pt>
                <c:pt idx="27">
                  <c:v>-6.4699999999999994E-2</c:v>
                </c:pt>
                <c:pt idx="28">
                  <c:v>-6.25E-2</c:v>
                </c:pt>
                <c:pt idx="29">
                  <c:v>-5.8600000000000006E-2</c:v>
                </c:pt>
                <c:pt idx="30">
                  <c:v>-5.2999999999999999E-2</c:v>
                </c:pt>
                <c:pt idx="31">
                  <c:v>-5.4100000000000002E-2</c:v>
                </c:pt>
                <c:pt idx="32">
                  <c:v>-4.4600000000000001E-2</c:v>
                </c:pt>
                <c:pt idx="33">
                  <c:v>-4.0500000000000001E-2</c:v>
                </c:pt>
                <c:pt idx="34">
                  <c:v>-2.8399999999999998E-2</c:v>
                </c:pt>
                <c:pt idx="35">
                  <c:v>-1.8799999999999997E-2</c:v>
                </c:pt>
                <c:pt idx="36">
                  <c:v>-2.46E-2</c:v>
                </c:pt>
                <c:pt idx="37">
                  <c:v>-2.23E-2</c:v>
                </c:pt>
                <c:pt idx="38">
                  <c:v>-2.2200000000000001E-2</c:v>
                </c:pt>
                <c:pt idx="39">
                  <c:v>-1.9299999999999998E-2</c:v>
                </c:pt>
                <c:pt idx="40">
                  <c:v>-1.6399999999999998E-2</c:v>
                </c:pt>
                <c:pt idx="41">
                  <c:v>-1.7500000000000002E-2</c:v>
                </c:pt>
                <c:pt idx="42">
                  <c:v>-6.3E-3</c:v>
                </c:pt>
                <c:pt idx="43">
                  <c:v>-1.0500000000000001E-2</c:v>
                </c:pt>
                <c:pt idx="44">
                  <c:v>-7.6E-3</c:v>
                </c:pt>
                <c:pt idx="45">
                  <c:v>-7.9000000000000008E-3</c:v>
                </c:pt>
                <c:pt idx="46">
                  <c:v>-1.0200000000000001E-2</c:v>
                </c:pt>
                <c:pt idx="47">
                  <c:v>-1.34E-2</c:v>
                </c:pt>
                <c:pt idx="48">
                  <c:v>-1.2800000000000001E-2</c:v>
                </c:pt>
                <c:pt idx="49">
                  <c:v>-1.0800000000000001E-2</c:v>
                </c:pt>
                <c:pt idx="50">
                  <c:v>-2.0899999999999998E-2</c:v>
                </c:pt>
                <c:pt idx="51">
                  <c:v>-2.76E-2</c:v>
                </c:pt>
                <c:pt idx="52">
                  <c:v>-1.23E-2</c:v>
                </c:pt>
                <c:pt idx="53">
                  <c:v>-4.3E-3</c:v>
                </c:pt>
                <c:pt idx="54">
                  <c:v>-5.6999999999999993E-3</c:v>
                </c:pt>
                <c:pt idx="55">
                  <c:v>-1.6399999999999998E-2</c:v>
                </c:pt>
                <c:pt idx="56">
                  <c:v>-2.4300000000000002E-2</c:v>
                </c:pt>
                <c:pt idx="57">
                  <c:v>-3.27E-2</c:v>
                </c:pt>
                <c:pt idx="58">
                  <c:v>-1.67E-2</c:v>
                </c:pt>
                <c:pt idx="59">
                  <c:v>-1.83E-2</c:v>
                </c:pt>
                <c:pt idx="60">
                  <c:v>-0.02</c:v>
                </c:pt>
                <c:pt idx="61">
                  <c:v>-2.0899999999999998E-2</c:v>
                </c:pt>
                <c:pt idx="62">
                  <c:v>-2.7300000000000001E-2</c:v>
                </c:pt>
                <c:pt idx="63">
                  <c:v>-2.76E-2</c:v>
                </c:pt>
                <c:pt idx="64">
                  <c:v>-2.6200000000000001E-2</c:v>
                </c:pt>
                <c:pt idx="65">
                  <c:v>-3.6000000000000004E-2</c:v>
                </c:pt>
                <c:pt idx="66">
                  <c:v>-2.41E-2</c:v>
                </c:pt>
                <c:pt idx="67">
                  <c:v>-2.07E-2</c:v>
                </c:pt>
                <c:pt idx="68">
                  <c:v>-2.3900000000000001E-2</c:v>
                </c:pt>
                <c:pt idx="69">
                  <c:v>-2.7999999999999997E-2</c:v>
                </c:pt>
                <c:pt idx="70">
                  <c:v>-3.4799999999999998E-2</c:v>
                </c:pt>
                <c:pt idx="71">
                  <c:v>-4.2199999999999994E-2</c:v>
                </c:pt>
                <c:pt idx="72">
                  <c:v>-4.3299999999999998E-2</c:v>
                </c:pt>
                <c:pt idx="73">
                  <c:v>-3.3700000000000001E-2</c:v>
                </c:pt>
                <c:pt idx="74">
                  <c:v>#N/A</c:v>
                </c:pt>
                <c:pt idx="75">
                  <c:v>-3.5099999999999999E-2</c:v>
                </c:pt>
                <c:pt idx="76">
                  <c:v>-3.9100000000000003E-2</c:v>
                </c:pt>
                <c:pt idx="77">
                  <c:v>-3.4599999999999999E-2</c:v>
                </c:pt>
                <c:pt idx="78">
                  <c:v>-1.41E-2</c:v>
                </c:pt>
                <c:pt idx="79">
                  <c:v>-1.9900000000000001E-2</c:v>
                </c:pt>
                <c:pt idx="80">
                  <c:v>-1.9599999999999999E-2</c:v>
                </c:pt>
                <c:pt idx="81">
                  <c:v>-1.7000000000000001E-2</c:v>
                </c:pt>
                <c:pt idx="82">
                  <c:v>-1.2E-2</c:v>
                </c:pt>
                <c:pt idx="83">
                  <c:v>-1.0800000000000001E-2</c:v>
                </c:pt>
                <c:pt idx="84">
                  <c:v>-5.1999999999999998E-3</c:v>
                </c:pt>
                <c:pt idx="85">
                  <c:v>-1E-3</c:v>
                </c:pt>
                <c:pt idx="86">
                  <c:v>-7.8000000000000005E-3</c:v>
                </c:pt>
                <c:pt idx="87">
                  <c:v>4.6999999999999993E-3</c:v>
                </c:pt>
                <c:pt idx="88">
                  <c:v>1.6000000000000001E-3</c:v>
                </c:pt>
                <c:pt idx="89">
                  <c:v>#N/A</c:v>
                </c:pt>
                <c:pt idx="90">
                  <c:v>-5.6000000000000008E-3</c:v>
                </c:pt>
                <c:pt idx="91">
                  <c:v>-8.6E-3</c:v>
                </c:pt>
                <c:pt idx="92">
                  <c:v>-8.6999999999999994E-3</c:v>
                </c:pt>
                <c:pt idx="93">
                  <c:v>-1.5100000000000001E-2</c:v>
                </c:pt>
                <c:pt idx="94">
                  <c:v>-1.55E-2</c:v>
                </c:pt>
                <c:pt idx="95">
                  <c:v>-9.300000000000001E-3</c:v>
                </c:pt>
                <c:pt idx="96">
                  <c:v>-1.15E-2</c:v>
                </c:pt>
                <c:pt idx="97">
                  <c:v>-3.5999999999999999E-3</c:v>
                </c:pt>
                <c:pt idx="98">
                  <c:v>4.6999999999999993E-3</c:v>
                </c:pt>
                <c:pt idx="99">
                  <c:v>5.0000000000000001E-3</c:v>
                </c:pt>
                <c:pt idx="100">
                  <c:v>#N/A</c:v>
                </c:pt>
                <c:pt idx="101">
                  <c:v>1.1999999999999999E-3</c:v>
                </c:pt>
                <c:pt idx="102">
                  <c:v>-9.4999999999999998E-3</c:v>
                </c:pt>
                <c:pt idx="103">
                  <c:v>-1.49E-2</c:v>
                </c:pt>
                <c:pt idx="104">
                  <c:v>-8.8000000000000005E-3</c:v>
                </c:pt>
                <c:pt idx="105">
                  <c:v>5.0000000000000001E-4</c:v>
                </c:pt>
                <c:pt idx="106">
                  <c:v>3.0000000000000001E-3</c:v>
                </c:pt>
                <c:pt idx="107">
                  <c:v>4.4000000000000003E-3</c:v>
                </c:pt>
                <c:pt idx="108">
                  <c:v>7.7000000000000002E-3</c:v>
                </c:pt>
                <c:pt idx="109">
                  <c:v>9.8999999999999991E-3</c:v>
                </c:pt>
                <c:pt idx="110">
                  <c:v>2.06E-2</c:v>
                </c:pt>
                <c:pt idx="111">
                  <c:v>2.3799999999999998E-2</c:v>
                </c:pt>
                <c:pt idx="112">
                  <c:v>2.86E-2</c:v>
                </c:pt>
                <c:pt idx="113">
                  <c:v>2.87E-2</c:v>
                </c:pt>
                <c:pt idx="114">
                  <c:v>3.4000000000000002E-2</c:v>
                </c:pt>
                <c:pt idx="115">
                  <c:v>3.4799999999999998E-2</c:v>
                </c:pt>
                <c:pt idx="116">
                  <c:v>3.7200000000000004E-2</c:v>
                </c:pt>
                <c:pt idx="117">
                  <c:v>3.0299999999999997E-2</c:v>
                </c:pt>
                <c:pt idx="118">
                  <c:v>3.5400000000000001E-2</c:v>
                </c:pt>
                <c:pt idx="119">
                  <c:v>3.8399999999999997E-2</c:v>
                </c:pt>
                <c:pt idx="120">
                  <c:v>4.0399999999999998E-2</c:v>
                </c:pt>
                <c:pt idx="121">
                  <c:v>3.0299999999999997E-2</c:v>
                </c:pt>
                <c:pt idx="122">
                  <c:v>2.8300000000000002E-2</c:v>
                </c:pt>
                <c:pt idx="123">
                  <c:v>2.3900000000000001E-2</c:v>
                </c:pt>
                <c:pt idx="124">
                  <c:v>3.5799999999999998E-2</c:v>
                </c:pt>
                <c:pt idx="125">
                  <c:v>3.1200000000000002E-2</c:v>
                </c:pt>
                <c:pt idx="126">
                  <c:v>2.5600000000000001E-2</c:v>
                </c:pt>
                <c:pt idx="127">
                  <c:v>2.7200000000000002E-2</c:v>
                </c:pt>
                <c:pt idx="128">
                  <c:v>3.0200000000000001E-2</c:v>
                </c:pt>
                <c:pt idx="129">
                  <c:v>3.1E-2</c:v>
                </c:pt>
                <c:pt idx="130">
                  <c:v>2.0499999999999997E-2</c:v>
                </c:pt>
                <c:pt idx="131">
                  <c:v>1.52E-2</c:v>
                </c:pt>
                <c:pt idx="132">
                  <c:v>6.7000000000000002E-3</c:v>
                </c:pt>
                <c:pt idx="133">
                  <c:v>7.4000000000000003E-3</c:v>
                </c:pt>
                <c:pt idx="134">
                  <c:v>6.4000000000000003E-3</c:v>
                </c:pt>
                <c:pt idx="135">
                  <c:v>1.2999999999999999E-3</c:v>
                </c:pt>
                <c:pt idx="136">
                  <c:v>6.6E-3</c:v>
                </c:pt>
                <c:pt idx="137">
                  <c:v>-4.3E-3</c:v>
                </c:pt>
                <c:pt idx="138">
                  <c:v>2.8999999999999998E-3</c:v>
                </c:pt>
                <c:pt idx="139">
                  <c:v>9.1999999999999998E-3</c:v>
                </c:pt>
                <c:pt idx="140">
                  <c:v>1.77E-2</c:v>
                </c:pt>
                <c:pt idx="141">
                  <c:v>1.8799999999999997E-2</c:v>
                </c:pt>
                <c:pt idx="142">
                  <c:v>1.3899999999999999E-2</c:v>
                </c:pt>
                <c:pt idx="143">
                  <c:v>1.7299999999999999E-2</c:v>
                </c:pt>
                <c:pt idx="144">
                  <c:v>#N/A</c:v>
                </c:pt>
                <c:pt idx="145">
                  <c:v>1.1599999999999999E-2</c:v>
                </c:pt>
                <c:pt idx="146">
                  <c:v>5.7999999999999996E-3</c:v>
                </c:pt>
                <c:pt idx="147">
                  <c:v>7.4000000000000003E-3</c:v>
                </c:pt>
                <c:pt idx="148">
                  <c:v>9.7000000000000003E-3</c:v>
                </c:pt>
                <c:pt idx="149">
                  <c:v>1.2199999999999999E-2</c:v>
                </c:pt>
                <c:pt idx="150">
                  <c:v>1.1699999999999999E-2</c:v>
                </c:pt>
                <c:pt idx="151">
                  <c:v>9.5999999999999992E-3</c:v>
                </c:pt>
                <c:pt idx="152">
                  <c:v>1.9299999999999998E-2</c:v>
                </c:pt>
                <c:pt idx="153">
                  <c:v>1.09E-2</c:v>
                </c:pt>
                <c:pt idx="154">
                  <c:v>1.1000000000000001E-2</c:v>
                </c:pt>
                <c:pt idx="155">
                  <c:v>7.9000000000000008E-3</c:v>
                </c:pt>
                <c:pt idx="156">
                  <c:v>5.6999999999999993E-3</c:v>
                </c:pt>
                <c:pt idx="157">
                  <c:v>-5.1000000000000004E-3</c:v>
                </c:pt>
                <c:pt idx="158">
                  <c:v>-8.199999999999999E-3</c:v>
                </c:pt>
                <c:pt idx="159">
                  <c:v>-6.9999999999999993E-3</c:v>
                </c:pt>
                <c:pt idx="160">
                  <c:v>-1.83E-2</c:v>
                </c:pt>
                <c:pt idx="161">
                  <c:v>-2.0299999999999999E-2</c:v>
                </c:pt>
                <c:pt idx="162">
                  <c:v>-1.6899999999999998E-2</c:v>
                </c:pt>
                <c:pt idx="163">
                  <c:v>-2.1600000000000001E-2</c:v>
                </c:pt>
                <c:pt idx="164">
                  <c:v>-2.3700000000000002E-2</c:v>
                </c:pt>
                <c:pt idx="165">
                  <c:v>-3.6299999999999999E-2</c:v>
                </c:pt>
                <c:pt idx="166">
                  <c:v>-3.2599999999999997E-2</c:v>
                </c:pt>
                <c:pt idx="167">
                  <c:v>-3.2899999999999999E-2</c:v>
                </c:pt>
                <c:pt idx="168">
                  <c:v>-2.4500000000000001E-2</c:v>
                </c:pt>
                <c:pt idx="169">
                  <c:v>-1.8700000000000001E-2</c:v>
                </c:pt>
                <c:pt idx="170">
                  <c:v>-1.4800000000000001E-2</c:v>
                </c:pt>
                <c:pt idx="171">
                  <c:v>-1.29E-2</c:v>
                </c:pt>
                <c:pt idx="172">
                  <c:v>-1.8000000000000002E-2</c:v>
                </c:pt>
                <c:pt idx="173">
                  <c:v>-1.6799999999999999E-2</c:v>
                </c:pt>
                <c:pt idx="174">
                  <c:v>-7.6E-3</c:v>
                </c:pt>
                <c:pt idx="175">
                  <c:v>-7.1999999999999998E-3</c:v>
                </c:pt>
                <c:pt idx="176">
                  <c:v>-1.7000000000000001E-2</c:v>
                </c:pt>
                <c:pt idx="177">
                  <c:v>-2.4300000000000002E-2</c:v>
                </c:pt>
                <c:pt idx="178">
                  <c:v>-3.27E-2</c:v>
                </c:pt>
                <c:pt idx="179">
                  <c:v>-3.8199999999999998E-2</c:v>
                </c:pt>
                <c:pt idx="180">
                  <c:v>-3.2300000000000002E-2</c:v>
                </c:pt>
                <c:pt idx="181">
                  <c:v>-3.5299999999999998E-2</c:v>
                </c:pt>
                <c:pt idx="182">
                  <c:v>-4.2699999999999995E-2</c:v>
                </c:pt>
                <c:pt idx="183">
                  <c:v>-5.3399999999999996E-2</c:v>
                </c:pt>
                <c:pt idx="184">
                  <c:v>-3.85E-2</c:v>
                </c:pt>
                <c:pt idx="185">
                  <c:v>-3.4799999999999998E-2</c:v>
                </c:pt>
                <c:pt idx="186">
                  <c:v>-2.8399999999999998E-2</c:v>
                </c:pt>
                <c:pt idx="187">
                  <c:v>-1.1899999999999999E-2</c:v>
                </c:pt>
                <c:pt idx="188">
                  <c:v>-5.4000000000000003E-3</c:v>
                </c:pt>
                <c:pt idx="189">
                  <c:v>-4.4000000000000003E-3</c:v>
                </c:pt>
                <c:pt idx="190">
                  <c:v>-2.7000000000000001E-3</c:v>
                </c:pt>
                <c:pt idx="191">
                  <c:v>-3.9000000000000003E-3</c:v>
                </c:pt>
                <c:pt idx="192">
                  <c:v>-1.03E-2</c:v>
                </c:pt>
                <c:pt idx="193">
                  <c:v>1.1000000000000001E-3</c:v>
                </c:pt>
                <c:pt idx="194">
                  <c:v>2.7000000000000001E-3</c:v>
                </c:pt>
                <c:pt idx="195">
                  <c:v>1.7000000000000001E-2</c:v>
                </c:pt>
                <c:pt idx="196">
                  <c:v>2.18E-2</c:v>
                </c:pt>
                <c:pt idx="197">
                  <c:v>2.0400000000000001E-2</c:v>
                </c:pt>
                <c:pt idx="198">
                  <c:v>2.0499999999999997E-2</c:v>
                </c:pt>
                <c:pt idx="199">
                  <c:v>2.64E-2</c:v>
                </c:pt>
                <c:pt idx="200">
                  <c:v>2.46E-2</c:v>
                </c:pt>
                <c:pt idx="201">
                  <c:v>0.03</c:v>
                </c:pt>
                <c:pt idx="202">
                  <c:v>#N/A</c:v>
                </c:pt>
                <c:pt idx="203">
                  <c:v>3.3399999999999999E-2</c:v>
                </c:pt>
                <c:pt idx="204">
                  <c:v>3.1800000000000002E-2</c:v>
                </c:pt>
                <c:pt idx="205">
                  <c:v>3.4200000000000001E-2</c:v>
                </c:pt>
                <c:pt idx="206">
                  <c:v>3.4599999999999999E-2</c:v>
                </c:pt>
                <c:pt idx="207">
                  <c:v>4.9800000000000004E-2</c:v>
                </c:pt>
                <c:pt idx="208">
                  <c:v>5.8400000000000001E-2</c:v>
                </c:pt>
                <c:pt idx="209">
                  <c:v>5.7200000000000001E-2</c:v>
                </c:pt>
                <c:pt idx="210">
                  <c:v>5.4900000000000004E-2</c:v>
                </c:pt>
                <c:pt idx="211">
                  <c:v>5.28E-2</c:v>
                </c:pt>
                <c:pt idx="212">
                  <c:v>5.4600000000000003E-2</c:v>
                </c:pt>
                <c:pt idx="213">
                  <c:v>5.8499999999999996E-2</c:v>
                </c:pt>
                <c:pt idx="214">
                  <c:v>6.3E-2</c:v>
                </c:pt>
                <c:pt idx="215">
                  <c:v>6.8099999999999994E-2</c:v>
                </c:pt>
                <c:pt idx="216">
                  <c:v>8.3100000000000007E-2</c:v>
                </c:pt>
                <c:pt idx="217">
                  <c:v>8.77E-2</c:v>
                </c:pt>
                <c:pt idx="218">
                  <c:v>8.929999999999999E-2</c:v>
                </c:pt>
                <c:pt idx="219">
                  <c:v>8.9399999999999993E-2</c:v>
                </c:pt>
                <c:pt idx="220">
                  <c:v>9.6699999999999994E-2</c:v>
                </c:pt>
                <c:pt idx="221">
                  <c:v>8.2799999999999999E-2</c:v>
                </c:pt>
                <c:pt idx="222">
                  <c:v>9.2200000000000004E-2</c:v>
                </c:pt>
                <c:pt idx="223">
                  <c:v>9.1700000000000004E-2</c:v>
                </c:pt>
                <c:pt idx="224">
                  <c:v>9.6300000000000011E-2</c:v>
                </c:pt>
                <c:pt idx="225">
                  <c:v>9.9600000000000008E-2</c:v>
                </c:pt>
                <c:pt idx="226">
                  <c:v>0.1012</c:v>
                </c:pt>
                <c:pt idx="227">
                  <c:v>0.10060000000000001</c:v>
                </c:pt>
                <c:pt idx="228">
                  <c:v>0.1013</c:v>
                </c:pt>
                <c:pt idx="229">
                  <c:v>9.3000000000000013E-2</c:v>
                </c:pt>
                <c:pt idx="230">
                  <c:v>9.3299999999999994E-2</c:v>
                </c:pt>
                <c:pt idx="231">
                  <c:v>9.4E-2</c:v>
                </c:pt>
                <c:pt idx="232">
                  <c:v>0.10039999999999999</c:v>
                </c:pt>
                <c:pt idx="233">
                  <c:v>9.5799999999999996E-2</c:v>
                </c:pt>
                <c:pt idx="234">
                  <c:v>0.1007</c:v>
                </c:pt>
                <c:pt idx="235">
                  <c:v>0.1012</c:v>
                </c:pt>
                <c:pt idx="236">
                  <c:v>9.7699999999999995E-2</c:v>
                </c:pt>
                <c:pt idx="237">
                  <c:v>#N/A</c:v>
                </c:pt>
                <c:pt idx="238">
                  <c:v>9.0999999999999998E-2</c:v>
                </c:pt>
                <c:pt idx="239">
                  <c:v>8.8200000000000001E-2</c:v>
                </c:pt>
                <c:pt idx="240">
                  <c:v>9.4100000000000003E-2</c:v>
                </c:pt>
                <c:pt idx="241">
                  <c:v>0.1056</c:v>
                </c:pt>
                <c:pt idx="242">
                  <c:v>0.10970000000000001</c:v>
                </c:pt>
                <c:pt idx="243">
                  <c:v>0.1069</c:v>
                </c:pt>
                <c:pt idx="244">
                  <c:v>0.10400000000000001</c:v>
                </c:pt>
                <c:pt idx="245">
                  <c:v>0.11109999999999999</c:v>
                </c:pt>
                <c:pt idx="246">
                  <c:v>0.1128</c:v>
                </c:pt>
                <c:pt idx="247">
                  <c:v>0.11939999999999999</c:v>
                </c:pt>
                <c:pt idx="248">
                  <c:v>0.12330000000000001</c:v>
                </c:pt>
                <c:pt idx="249">
                  <c:v>0.114</c:v>
                </c:pt>
                <c:pt idx="250">
                  <c:v>0.12480000000000001</c:v>
                </c:pt>
                <c:pt idx="251">
                  <c:v>0.12869999999999998</c:v>
                </c:pt>
                <c:pt idx="252">
                  <c:v>0.1207</c:v>
                </c:pt>
                <c:pt idx="253">
                  <c:v>0.12480000000000001</c:v>
                </c:pt>
                <c:pt idx="254">
                  <c:v>0.12939999999999999</c:v>
                </c:pt>
                <c:pt idx="255">
                  <c:v>0.1308</c:v>
                </c:pt>
                <c:pt idx="256">
                  <c:v>0.12920000000000001</c:v>
                </c:pt>
                <c:pt idx="257">
                  <c:v>0.13289999999999999</c:v>
                </c:pt>
              </c:numCache>
            </c:numRef>
          </c:val>
          <c:smooth val="0"/>
          <c:extLst>
            <c:ext xmlns:c16="http://schemas.microsoft.com/office/drawing/2014/chart" uri="{C3380CC4-5D6E-409C-BE32-E72D297353CC}">
              <c16:uniqueId val="{00000002-98DD-4F8B-9C5C-29091A28A624}"/>
            </c:ext>
          </c:extLst>
        </c:ser>
        <c:dLbls>
          <c:showLegendKey val="0"/>
          <c:showVal val="0"/>
          <c:showCatName val="0"/>
          <c:showSerName val="0"/>
          <c:showPercent val="0"/>
          <c:showBubbleSize val="0"/>
        </c:dLbls>
        <c:smooth val="0"/>
        <c:axId val="258969584"/>
        <c:axId val="1"/>
      </c:lineChart>
      <c:dateAx>
        <c:axId val="258969584"/>
        <c:scaling>
          <c:orientation val="minMax"/>
          <c:max val="45334"/>
          <c:min val="44963"/>
        </c:scaling>
        <c:delete val="0"/>
        <c:axPos val="b"/>
        <c:numFmt formatCode="mmm\-yyyy" sourceLinked="0"/>
        <c:majorTickMark val="out"/>
        <c:minorTickMark val="none"/>
        <c:tickLblPos val="nextTo"/>
        <c:spPr>
          <a:noFill/>
          <a:ln w="9525" cap="flat" cmpd="sng" algn="ctr">
            <a:solidFill>
              <a:srgbClr val="474747"/>
            </a:solidFill>
            <a:round/>
          </a:ln>
          <a:effectLst/>
        </c:spPr>
        <c:txPr>
          <a:bodyPr rot="2700000"/>
          <a:lstStyle/>
          <a:p>
            <a:pPr>
              <a:defRPr sz="1200"/>
            </a:pPr>
            <a:endParaRPr lang="en-US"/>
          </a:p>
        </c:txPr>
        <c:crossAx val="1"/>
        <c:crossesAt val="-0.30000000000000004"/>
        <c:auto val="1"/>
        <c:lblOffset val="100"/>
        <c:baseTimeUnit val="days"/>
        <c:majorUnit val="1"/>
        <c:majorTimeUnit val="months"/>
        <c:minorUnit val="1"/>
        <c:minorTimeUnit val="days"/>
      </c:dateAx>
      <c:valAx>
        <c:axId val="1"/>
        <c:scaling>
          <c:orientation val="minMax"/>
          <c:max val="0.5"/>
          <c:min val="-0.1"/>
        </c:scaling>
        <c:delete val="0"/>
        <c:axPos val="l"/>
        <c:numFmt formatCode="#,##0%_);\(#,##0%\);\-\-\%" sourceLinked="0"/>
        <c:majorTickMark val="none"/>
        <c:minorTickMark val="none"/>
        <c:tickLblPos val="nextTo"/>
        <c:spPr>
          <a:ln w="6350">
            <a:noFill/>
          </a:ln>
        </c:spPr>
        <c:txPr>
          <a:bodyPr rot="-60000000" vert="horz"/>
          <a:lstStyle/>
          <a:p>
            <a:pPr>
              <a:defRPr sz="1200" i="1"/>
            </a:pPr>
            <a:endParaRPr lang="en-US"/>
          </a:p>
        </c:txPr>
        <c:crossAx val="258969584"/>
        <c:crosses val="autoZero"/>
        <c:crossBetween val="midCat"/>
        <c:majorUnit val="0.1"/>
      </c:valAx>
      <c:spPr>
        <a:noFill/>
        <a:ln w="25400">
          <a:noFill/>
        </a:ln>
      </c:spPr>
    </c:plotArea>
    <c:plotVisOnly val="1"/>
    <c:dispBlanksAs val="gap"/>
    <c:showDLblsOverMax val="0"/>
  </c:chart>
  <c:spPr>
    <a:noFill/>
    <a:ln>
      <a:noFill/>
    </a:ln>
  </c:spPr>
  <c:txPr>
    <a:bodyPr/>
    <a:lstStyle/>
    <a:p>
      <a:pPr>
        <a:defRPr>
          <a:solidFill>
            <a:srgbClr val="474747"/>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5E976D"/>
            </a:solidFill>
          </c:spPr>
          <c:invertIfNegative val="0"/>
          <c:dLbls>
            <c:numFmt formatCode="0.0\x"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'Cash, Debt, Debt to EBITDA,Marg'!$D$50:$U$50</c:f>
              <c:strCache>
                <c:ptCount val="18"/>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LTM</c:v>
                </c:pt>
              </c:strCache>
            </c:strRef>
          </c:cat>
          <c:val>
            <c:numRef>
              <c:f>'Cash, Debt, Debt to EBITDA,Marg'!$D$70:$U$70</c:f>
              <c:numCache>
                <c:formatCode>0.00\x</c:formatCode>
                <c:ptCount val="18"/>
                <c:pt idx="0">
                  <c:v>1.3901555000000001</c:v>
                </c:pt>
                <c:pt idx="1">
                  <c:v>1.906784</c:v>
                </c:pt>
                <c:pt idx="2">
                  <c:v>2.9575225000000001</c:v>
                </c:pt>
                <c:pt idx="3">
                  <c:v>3.1173500000000001</c:v>
                </c:pt>
                <c:pt idx="4">
                  <c:v>3.6005659999999997</c:v>
                </c:pt>
                <c:pt idx="5">
                  <c:v>3.6568890000000001</c:v>
                </c:pt>
                <c:pt idx="6">
                  <c:v>3.2550330000000001</c:v>
                </c:pt>
                <c:pt idx="7">
                  <c:v>3.1056210000000002</c:v>
                </c:pt>
                <c:pt idx="8">
                  <c:v>2.9076029999999999</c:v>
                </c:pt>
                <c:pt idx="9">
                  <c:v>2.5975524999999999</c:v>
                </c:pt>
                <c:pt idx="10">
                  <c:v>2.3519139999999998</c:v>
                </c:pt>
                <c:pt idx="11">
                  <c:v>2.6124909999999999</c:v>
                </c:pt>
                <c:pt idx="12">
                  <c:v>2.7228330000000001</c:v>
                </c:pt>
                <c:pt idx="13">
                  <c:v>2.2718370000000001</c:v>
                </c:pt>
                <c:pt idx="14">
                  <c:v>1.9859020000000001</c:v>
                </c:pt>
                <c:pt idx="15">
                  <c:v>2.201959</c:v>
                </c:pt>
                <c:pt idx="16">
                  <c:v>1.9690510000000001</c:v>
                </c:pt>
                <c:pt idx="17">
                  <c:v>1.8774044999999999</c:v>
                </c:pt>
              </c:numCache>
            </c:numRef>
          </c:val>
          <c:extLst>
            <c:ext xmlns:c16="http://schemas.microsoft.com/office/drawing/2014/chart" uri="{C3380CC4-5D6E-409C-BE32-E72D297353CC}">
              <c16:uniqueId val="{00000000-1028-4E1B-A63C-ADAEE76A6BA2}"/>
            </c:ext>
          </c:extLst>
        </c:ser>
        <c:dLbls>
          <c:showLegendKey val="0"/>
          <c:showVal val="0"/>
          <c:showCatName val="0"/>
          <c:showSerName val="0"/>
          <c:showPercent val="0"/>
          <c:showBubbleSize val="0"/>
        </c:dLbls>
        <c:gapWidth val="50"/>
        <c:axId val="193224704"/>
        <c:axId val="193226240"/>
      </c:barChart>
      <c:catAx>
        <c:axId val="193224704"/>
        <c:scaling>
          <c:orientation val="minMax"/>
        </c:scaling>
        <c:delete val="0"/>
        <c:axPos val="b"/>
        <c:numFmt formatCode="General" sourceLinked="1"/>
        <c:majorTickMark val="out"/>
        <c:minorTickMark val="none"/>
        <c:tickLblPos val="nextTo"/>
        <c:spPr>
          <a:ln w="9525">
            <a:solidFill>
              <a:srgbClr val="474747"/>
            </a:solidFill>
          </a:ln>
        </c:spPr>
        <c:txPr>
          <a:bodyPr rot="-5400000" vert="horz"/>
          <a:lstStyle/>
          <a:p>
            <a:pPr>
              <a:defRPr/>
            </a:pPr>
            <a:endParaRPr lang="en-US"/>
          </a:p>
        </c:txPr>
        <c:crossAx val="193226240"/>
        <c:crosses val="autoZero"/>
        <c:auto val="1"/>
        <c:lblAlgn val="ctr"/>
        <c:lblOffset val="100"/>
        <c:tickLblSkip val="1"/>
        <c:noMultiLvlLbl val="0"/>
      </c:catAx>
      <c:valAx>
        <c:axId val="193226240"/>
        <c:scaling>
          <c:orientation val="minMax"/>
        </c:scaling>
        <c:delete val="0"/>
        <c:axPos val="l"/>
        <c:numFmt formatCode="0\x;;\-\-\x" sourceLinked="0"/>
        <c:majorTickMark val="out"/>
        <c:minorTickMark val="none"/>
        <c:tickLblPos val="nextTo"/>
        <c:spPr>
          <a:ln>
            <a:noFill/>
          </a:ln>
        </c:spPr>
        <c:crossAx val="193224704"/>
        <c:crossesAt val="1"/>
        <c:crossBetween val="between"/>
        <c:majorUnit val="1"/>
      </c:valAx>
      <c:spPr>
        <a:ln>
          <a:noFill/>
        </a:ln>
      </c:spPr>
    </c:plotArea>
    <c:plotVisOnly val="1"/>
    <c:dispBlanksAs val="gap"/>
    <c:showDLblsOverMax val="0"/>
  </c:chart>
  <c:spPr>
    <a:noFill/>
    <a:ln>
      <a:noFill/>
    </a:ln>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734252030339157E-2"/>
          <c:y val="8.6396257663364021E-2"/>
          <c:w val="0.86480476331305189"/>
          <c:h val="0.71961409574725665"/>
        </c:manualLayout>
      </c:layout>
      <c:barChart>
        <c:barDir val="col"/>
        <c:grouping val="clustered"/>
        <c:varyColors val="0"/>
        <c:ser>
          <c:idx val="0"/>
          <c:order val="0"/>
          <c:spPr>
            <a:solidFill>
              <a:srgbClr val="5E976D"/>
            </a:solidFill>
            <a:ln>
              <a:noFill/>
            </a:ln>
            <a:effectLst/>
          </c:spPr>
          <c:invertIfNegative val="0"/>
          <c:dLbls>
            <c:numFmt formatCode="##,#00&quot;%&quot;_);\(##,#00&quot;%&quot;\)" sourceLinked="0"/>
            <c:spPr>
              <a:noFill/>
              <a:ln>
                <a:noFill/>
              </a:ln>
              <a:effectLst/>
            </c:spPr>
            <c:txPr>
              <a:bodyPr wrap="square" lIns="38100" tIns="19050" rIns="38100" bIns="19050" anchor="ctr">
                <a:spAutoFit/>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'Cash, Debt, Debt to EBITDA,Marg'!$D$72:$U$72</c:f>
              <c:strCache>
                <c:ptCount val="18"/>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LTM</c:v>
                </c:pt>
              </c:strCache>
            </c:strRef>
          </c:cat>
          <c:val>
            <c:numRef>
              <c:f>'Cash, Debt, Debt to EBITDA,Marg'!$D$92:$U$92</c:f>
              <c:numCache>
                <c:formatCode>#,##0.00"%"_);\(#,##0.00"%"\)</c:formatCode>
                <c:ptCount val="18"/>
                <c:pt idx="0">
                  <c:v>23.082330769230772</c:v>
                </c:pt>
                <c:pt idx="1">
                  <c:v>23.943515384615388</c:v>
                </c:pt>
                <c:pt idx="2">
                  <c:v>20.507000000000001</c:v>
                </c:pt>
                <c:pt idx="3">
                  <c:v>18.232900000000001</c:v>
                </c:pt>
                <c:pt idx="4">
                  <c:v>15.829746153846154</c:v>
                </c:pt>
                <c:pt idx="5">
                  <c:v>15.136300000000002</c:v>
                </c:pt>
                <c:pt idx="6">
                  <c:v>14.808585714285714</c:v>
                </c:pt>
                <c:pt idx="7">
                  <c:v>14.982700000000003</c:v>
                </c:pt>
                <c:pt idx="8">
                  <c:v>16.715985714285715</c:v>
                </c:pt>
                <c:pt idx="9">
                  <c:v>17.33118</c:v>
                </c:pt>
                <c:pt idx="10">
                  <c:v>19.536481250000001</c:v>
                </c:pt>
                <c:pt idx="11">
                  <c:v>18.511625000000002</c:v>
                </c:pt>
                <c:pt idx="12">
                  <c:v>18.641118749999997</c:v>
                </c:pt>
                <c:pt idx="13">
                  <c:v>18.700162499999998</c:v>
                </c:pt>
                <c:pt idx="14">
                  <c:v>19.763541176470589</c:v>
                </c:pt>
                <c:pt idx="15">
                  <c:v>19.456076470588233</c:v>
                </c:pt>
                <c:pt idx="16">
                  <c:v>18.572599999999998</c:v>
                </c:pt>
                <c:pt idx="17">
                  <c:v>20.562917647058828</c:v>
                </c:pt>
              </c:numCache>
            </c:numRef>
          </c:val>
          <c:extLst>
            <c:ext xmlns:c16="http://schemas.microsoft.com/office/drawing/2014/chart" uri="{C3380CC4-5D6E-409C-BE32-E72D297353CC}">
              <c16:uniqueId val="{00000000-C414-488C-A20A-FE27CC912BA5}"/>
            </c:ext>
          </c:extLst>
        </c:ser>
        <c:dLbls>
          <c:dLblPos val="outEnd"/>
          <c:showLegendKey val="0"/>
          <c:showVal val="1"/>
          <c:showCatName val="0"/>
          <c:showSerName val="0"/>
          <c:showPercent val="0"/>
          <c:showBubbleSize val="0"/>
        </c:dLbls>
        <c:gapWidth val="50"/>
        <c:overlap val="-27"/>
        <c:axId val="1133577712"/>
        <c:axId val="1133579352"/>
      </c:barChart>
      <c:catAx>
        <c:axId val="1133577712"/>
        <c:scaling>
          <c:orientation val="minMax"/>
        </c:scaling>
        <c:delete val="0"/>
        <c:axPos val="b"/>
        <c:numFmt formatCode="General" sourceLinked="1"/>
        <c:majorTickMark val="out"/>
        <c:minorTickMark val="none"/>
        <c:tickLblPos val="nextTo"/>
        <c:spPr>
          <a:noFill/>
          <a:ln w="9525" cap="flat" cmpd="sng" algn="ctr">
            <a:solidFill>
              <a:srgbClr val="000000"/>
            </a:solidFill>
            <a:round/>
          </a:ln>
          <a:effectLst/>
        </c:spPr>
        <c:txPr>
          <a:bodyPr rot="-5400000" vert="horz"/>
          <a:lstStyle/>
          <a:p>
            <a:pPr>
              <a:defRPr sz="1200">
                <a:solidFill>
                  <a:srgbClr val="474747"/>
                </a:solidFill>
              </a:defRPr>
            </a:pPr>
            <a:endParaRPr lang="en-US"/>
          </a:p>
        </c:txPr>
        <c:crossAx val="1133579352"/>
        <c:crosses val="autoZero"/>
        <c:auto val="1"/>
        <c:lblAlgn val="ctr"/>
        <c:lblOffset val="100"/>
        <c:noMultiLvlLbl val="0"/>
      </c:catAx>
      <c:valAx>
        <c:axId val="1133579352"/>
        <c:scaling>
          <c:orientation val="minMax"/>
          <c:max val="25"/>
          <c:min val="0"/>
        </c:scaling>
        <c:delete val="0"/>
        <c:axPos val="l"/>
        <c:numFmt formatCode="#,##0&quot;%&quot;_);\(#,##0&quot;%&quot;\)" sourceLinked="0"/>
        <c:majorTickMark val="out"/>
        <c:minorTickMark val="none"/>
        <c:tickLblPos val="nextTo"/>
        <c:spPr>
          <a:noFill/>
          <a:ln>
            <a:noFill/>
          </a:ln>
          <a:effectLst/>
        </c:spPr>
        <c:txPr>
          <a:bodyPr rot="-60000000" vert="horz"/>
          <a:lstStyle/>
          <a:p>
            <a:pPr>
              <a:defRPr sz="1200"/>
            </a:pPr>
            <a:endParaRPr lang="en-US"/>
          </a:p>
        </c:txPr>
        <c:crossAx val="1133577712"/>
        <c:crosses val="autoZero"/>
        <c:crossBetween val="between"/>
      </c:valAx>
    </c:plotArea>
    <c:plotVisOnly val="1"/>
    <c:dispBlanksAs val="gap"/>
    <c:showDLblsOverMax val="0"/>
  </c:chart>
  <c:spPr>
    <a:noFill/>
    <a:ln w="9525" cap="flat" cmpd="sng" algn="ctr">
      <a:noFill/>
      <a:round/>
    </a:ln>
    <a:effectLst/>
  </c:spPr>
  <c:txPr>
    <a:bodyPr/>
    <a:lstStyle/>
    <a:p>
      <a:pPr>
        <a:defRPr sz="1000">
          <a:solidFill>
            <a:srgbClr val="474747"/>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5E976D"/>
              </a:solidFill>
              <a:round/>
            </a:ln>
            <a:effectLst/>
          </c:spPr>
          <c:marker>
            <c:symbol val="none"/>
          </c:marker>
          <c:cat>
            <c:strRef>
              <c:f>'Cash, Debt, Debt to EBITDA,Marg'!$D$6:$U$6</c:f>
              <c:strCache>
                <c:ptCount val="18"/>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LTM</c:v>
                </c:pt>
              </c:strCache>
            </c:strRef>
          </c:cat>
          <c:val>
            <c:numRef>
              <c:f>'Cash, Debt, Debt to EBITDA,Marg'!$D$26:$U$26</c:f>
              <c:numCache>
                <c:formatCode>_(* #,##0_);_(* \(#,##0\);_(* "-"_);_(@_)</c:formatCode>
                <c:ptCount val="18"/>
                <c:pt idx="0">
                  <c:v>8472.4795279999998</c:v>
                </c:pt>
                <c:pt idx="1">
                  <c:v>9026.9503589999986</c:v>
                </c:pt>
                <c:pt idx="2">
                  <c:v>8858.5489759999982</c:v>
                </c:pt>
                <c:pt idx="3">
                  <c:v>10873.394515999998</c:v>
                </c:pt>
                <c:pt idx="4">
                  <c:v>9354.0099899999987</c:v>
                </c:pt>
                <c:pt idx="5">
                  <c:v>10411.704270999999</c:v>
                </c:pt>
                <c:pt idx="6">
                  <c:v>10909.000134999998</c:v>
                </c:pt>
                <c:pt idx="7">
                  <c:v>11125.529194000002</c:v>
                </c:pt>
                <c:pt idx="8">
                  <c:v>10262.289476</c:v>
                </c:pt>
                <c:pt idx="9">
                  <c:v>11556.443278999999</c:v>
                </c:pt>
                <c:pt idx="10">
                  <c:v>12353.455252000003</c:v>
                </c:pt>
                <c:pt idx="11">
                  <c:v>14292.847538999997</c:v>
                </c:pt>
                <c:pt idx="12">
                  <c:v>17154.952105</c:v>
                </c:pt>
                <c:pt idx="13">
                  <c:v>21926.754398000001</c:v>
                </c:pt>
                <c:pt idx="14">
                  <c:v>23262.682936999994</c:v>
                </c:pt>
                <c:pt idx="15">
                  <c:v>21507.863208000006</c:v>
                </c:pt>
                <c:pt idx="16">
                  <c:v>23105.412927000005</c:v>
                </c:pt>
                <c:pt idx="17">
                  <c:v>20891.993115999991</c:v>
                </c:pt>
              </c:numCache>
            </c:numRef>
          </c:val>
          <c:smooth val="0"/>
          <c:extLst>
            <c:ext xmlns:c16="http://schemas.microsoft.com/office/drawing/2014/chart" uri="{C3380CC4-5D6E-409C-BE32-E72D297353CC}">
              <c16:uniqueId val="{00000000-A1FD-4AF2-AD2A-4C2C340739EB}"/>
            </c:ext>
          </c:extLst>
        </c:ser>
        <c:ser>
          <c:idx val="1"/>
          <c:order val="1"/>
          <c:spPr>
            <a:ln w="28575" cap="rnd">
              <a:solidFill>
                <a:srgbClr val="F99B1C"/>
              </a:solidFill>
              <a:round/>
            </a:ln>
            <a:effectLst/>
          </c:spPr>
          <c:marker>
            <c:symbol val="none"/>
          </c:marker>
          <c:cat>
            <c:strRef>
              <c:f>'Cash, Debt, Debt to EBITDA,Marg'!$D$6:$U$6</c:f>
              <c:strCache>
                <c:ptCount val="18"/>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LTM</c:v>
                </c:pt>
              </c:strCache>
            </c:strRef>
          </c:cat>
          <c:val>
            <c:numRef>
              <c:f>'Cash, Debt, Debt to EBITDA,Marg'!$D$48:$U$48</c:f>
              <c:numCache>
                <c:formatCode>_(* #,##0_);_(* \(#,##0\);_(* "-"_);_(@_)</c:formatCode>
                <c:ptCount val="18"/>
                <c:pt idx="0">
                  <c:v>39155.230501000005</c:v>
                </c:pt>
                <c:pt idx="1">
                  <c:v>76550.22817300001</c:v>
                </c:pt>
                <c:pt idx="2">
                  <c:v>75760.115284000014</c:v>
                </c:pt>
                <c:pt idx="3">
                  <c:v>65924.102975999995</c:v>
                </c:pt>
                <c:pt idx="4">
                  <c:v>61915.179781999999</c:v>
                </c:pt>
                <c:pt idx="5">
                  <c:v>62395.317641000001</c:v>
                </c:pt>
                <c:pt idx="6">
                  <c:v>59742.787994999991</c:v>
                </c:pt>
                <c:pt idx="7">
                  <c:v>60442.035190999995</c:v>
                </c:pt>
                <c:pt idx="8">
                  <c:v>55950.385125000008</c:v>
                </c:pt>
                <c:pt idx="9">
                  <c:v>64861.787910000006</c:v>
                </c:pt>
                <c:pt idx="10">
                  <c:v>64374.839962000005</c:v>
                </c:pt>
                <c:pt idx="11">
                  <c:v>69164.130791999996</c:v>
                </c:pt>
                <c:pt idx="12">
                  <c:v>72561.030002999993</c:v>
                </c:pt>
                <c:pt idx="13">
                  <c:v>72983.666878000033</c:v>
                </c:pt>
                <c:pt idx="14">
                  <c:v>69557.194361000002</c:v>
                </c:pt>
                <c:pt idx="15">
                  <c:v>69316.425956999985</c:v>
                </c:pt>
                <c:pt idx="16">
                  <c:v>64324.481999000011</c:v>
                </c:pt>
                <c:pt idx="17">
                  <c:v>61622.547459999994</c:v>
                </c:pt>
              </c:numCache>
            </c:numRef>
          </c:val>
          <c:smooth val="0"/>
          <c:extLst>
            <c:ext xmlns:c16="http://schemas.microsoft.com/office/drawing/2014/chart" uri="{C3380CC4-5D6E-409C-BE32-E72D297353CC}">
              <c16:uniqueId val="{00000001-A1FD-4AF2-AD2A-4C2C340739EB}"/>
            </c:ext>
          </c:extLst>
        </c:ser>
        <c:dLbls>
          <c:showLegendKey val="0"/>
          <c:showVal val="0"/>
          <c:showCatName val="0"/>
          <c:showSerName val="0"/>
          <c:showPercent val="0"/>
          <c:showBubbleSize val="0"/>
        </c:dLbls>
        <c:smooth val="0"/>
        <c:axId val="1577092943"/>
        <c:axId val="1577084303"/>
      </c:lineChart>
      <c:catAx>
        <c:axId val="1577092943"/>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577084303"/>
        <c:crosses val="autoZero"/>
        <c:auto val="1"/>
        <c:lblAlgn val="ctr"/>
        <c:lblOffset val="100"/>
        <c:noMultiLvlLbl val="0"/>
      </c:catAx>
      <c:valAx>
        <c:axId val="1577084303"/>
        <c:scaling>
          <c:orientation val="minMax"/>
        </c:scaling>
        <c:delete val="0"/>
        <c:axPos val="l"/>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577092943"/>
        <c:crosses val="autoZero"/>
        <c:crossBetween val="midCat"/>
        <c:majorUnit val="15000"/>
        <c:dispUnits>
          <c:builtInUnit val="thousands"/>
        </c:dispUnits>
      </c:valAx>
      <c:spPr>
        <a:noFill/>
        <a:ln>
          <a:noFill/>
        </a:ln>
        <a:effectLst/>
      </c:spPr>
    </c:plotArea>
    <c:plotVisOnly val="1"/>
    <c:dispBlanksAs val="gap"/>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479613779575786E-2"/>
          <c:y val="5.0308148101205652E-2"/>
          <c:w val="0.93864813277084191"/>
          <c:h val="0.80494830537487161"/>
        </c:manualLayout>
      </c:layout>
      <c:lineChart>
        <c:grouping val="standard"/>
        <c:varyColors val="0"/>
        <c:ser>
          <c:idx val="0"/>
          <c:order val="0"/>
          <c:spPr>
            <a:ln w="19050">
              <a:solidFill>
                <a:srgbClr val="5E976D"/>
              </a:solidFill>
              <a:prstDash val="solid"/>
            </a:ln>
          </c:spPr>
          <c:marker>
            <c:symbol val="none"/>
          </c:marker>
          <c:cat>
            <c:numRef>
              <c:f>'TEV_EBITDA (2)'!$A$37:$A$4722</c:f>
              <c:numCache>
                <c:formatCode>[$-409]mmm\-dd\-yyyy;@</c:formatCode>
                <c:ptCount val="4686"/>
                <c:pt idx="0">
                  <c:v>38719</c:v>
                </c:pt>
                <c:pt idx="1">
                  <c:v>38720</c:v>
                </c:pt>
                <c:pt idx="2">
                  <c:v>38721</c:v>
                </c:pt>
                <c:pt idx="3">
                  <c:v>38722</c:v>
                </c:pt>
                <c:pt idx="4">
                  <c:v>38723</c:v>
                </c:pt>
                <c:pt idx="5">
                  <c:v>38726</c:v>
                </c:pt>
                <c:pt idx="6">
                  <c:v>38727</c:v>
                </c:pt>
                <c:pt idx="7">
                  <c:v>38728</c:v>
                </c:pt>
                <c:pt idx="8">
                  <c:v>38729</c:v>
                </c:pt>
                <c:pt idx="9">
                  <c:v>38730</c:v>
                </c:pt>
                <c:pt idx="10">
                  <c:v>38733</c:v>
                </c:pt>
                <c:pt idx="11">
                  <c:v>38734</c:v>
                </c:pt>
                <c:pt idx="12">
                  <c:v>38735</c:v>
                </c:pt>
                <c:pt idx="13">
                  <c:v>38736</c:v>
                </c:pt>
                <c:pt idx="14">
                  <c:v>38737</c:v>
                </c:pt>
                <c:pt idx="15">
                  <c:v>38740</c:v>
                </c:pt>
                <c:pt idx="16">
                  <c:v>38741</c:v>
                </c:pt>
                <c:pt idx="17">
                  <c:v>38742</c:v>
                </c:pt>
                <c:pt idx="18">
                  <c:v>38743</c:v>
                </c:pt>
                <c:pt idx="19">
                  <c:v>38744</c:v>
                </c:pt>
                <c:pt idx="20">
                  <c:v>38747</c:v>
                </c:pt>
                <c:pt idx="21">
                  <c:v>38748</c:v>
                </c:pt>
                <c:pt idx="22">
                  <c:v>38749</c:v>
                </c:pt>
                <c:pt idx="23">
                  <c:v>38750</c:v>
                </c:pt>
                <c:pt idx="24">
                  <c:v>38751</c:v>
                </c:pt>
                <c:pt idx="25">
                  <c:v>38754</c:v>
                </c:pt>
                <c:pt idx="26">
                  <c:v>38755</c:v>
                </c:pt>
                <c:pt idx="27">
                  <c:v>38756</c:v>
                </c:pt>
                <c:pt idx="28">
                  <c:v>38757</c:v>
                </c:pt>
                <c:pt idx="29">
                  <c:v>38758</c:v>
                </c:pt>
                <c:pt idx="30">
                  <c:v>38761</c:v>
                </c:pt>
                <c:pt idx="31">
                  <c:v>38762</c:v>
                </c:pt>
                <c:pt idx="32">
                  <c:v>38763</c:v>
                </c:pt>
                <c:pt idx="33">
                  <c:v>38764</c:v>
                </c:pt>
                <c:pt idx="34">
                  <c:v>38765</c:v>
                </c:pt>
                <c:pt idx="35">
                  <c:v>38768</c:v>
                </c:pt>
                <c:pt idx="36">
                  <c:v>38769</c:v>
                </c:pt>
                <c:pt idx="37">
                  <c:v>38770</c:v>
                </c:pt>
                <c:pt idx="38">
                  <c:v>38771</c:v>
                </c:pt>
                <c:pt idx="39">
                  <c:v>38772</c:v>
                </c:pt>
                <c:pt idx="40">
                  <c:v>38775</c:v>
                </c:pt>
                <c:pt idx="41">
                  <c:v>38776</c:v>
                </c:pt>
                <c:pt idx="42">
                  <c:v>38777</c:v>
                </c:pt>
                <c:pt idx="43">
                  <c:v>38778</c:v>
                </c:pt>
                <c:pt idx="44">
                  <c:v>38779</c:v>
                </c:pt>
                <c:pt idx="45">
                  <c:v>38782</c:v>
                </c:pt>
                <c:pt idx="46">
                  <c:v>38783</c:v>
                </c:pt>
                <c:pt idx="47">
                  <c:v>38784</c:v>
                </c:pt>
                <c:pt idx="48">
                  <c:v>38785</c:v>
                </c:pt>
                <c:pt idx="49">
                  <c:v>38786</c:v>
                </c:pt>
                <c:pt idx="50">
                  <c:v>38789</c:v>
                </c:pt>
                <c:pt idx="51">
                  <c:v>38790</c:v>
                </c:pt>
                <c:pt idx="52">
                  <c:v>38791</c:v>
                </c:pt>
                <c:pt idx="53">
                  <c:v>38792</c:v>
                </c:pt>
                <c:pt idx="54">
                  <c:v>38793</c:v>
                </c:pt>
                <c:pt idx="55">
                  <c:v>38796</c:v>
                </c:pt>
                <c:pt idx="56">
                  <c:v>38797</c:v>
                </c:pt>
                <c:pt idx="57">
                  <c:v>38798</c:v>
                </c:pt>
                <c:pt idx="58">
                  <c:v>38799</c:v>
                </c:pt>
                <c:pt idx="59">
                  <c:v>38800</c:v>
                </c:pt>
                <c:pt idx="60">
                  <c:v>38803</c:v>
                </c:pt>
                <c:pt idx="61">
                  <c:v>38804</c:v>
                </c:pt>
                <c:pt idx="62">
                  <c:v>38805</c:v>
                </c:pt>
                <c:pt idx="63">
                  <c:v>38806</c:v>
                </c:pt>
                <c:pt idx="64">
                  <c:v>38807</c:v>
                </c:pt>
                <c:pt idx="65">
                  <c:v>38810</c:v>
                </c:pt>
                <c:pt idx="66">
                  <c:v>38811</c:v>
                </c:pt>
                <c:pt idx="67">
                  <c:v>38812</c:v>
                </c:pt>
                <c:pt idx="68">
                  <c:v>38813</c:v>
                </c:pt>
                <c:pt idx="69">
                  <c:v>38814</c:v>
                </c:pt>
                <c:pt idx="70">
                  <c:v>38817</c:v>
                </c:pt>
                <c:pt idx="71">
                  <c:v>38818</c:v>
                </c:pt>
                <c:pt idx="72">
                  <c:v>38819</c:v>
                </c:pt>
                <c:pt idx="73">
                  <c:v>38820</c:v>
                </c:pt>
                <c:pt idx="74">
                  <c:v>38821</c:v>
                </c:pt>
                <c:pt idx="75">
                  <c:v>38824</c:v>
                </c:pt>
                <c:pt idx="76">
                  <c:v>38825</c:v>
                </c:pt>
                <c:pt idx="77">
                  <c:v>38826</c:v>
                </c:pt>
                <c:pt idx="78">
                  <c:v>38827</c:v>
                </c:pt>
                <c:pt idx="79">
                  <c:v>38828</c:v>
                </c:pt>
                <c:pt idx="80">
                  <c:v>38831</c:v>
                </c:pt>
                <c:pt idx="81">
                  <c:v>38832</c:v>
                </c:pt>
                <c:pt idx="82">
                  <c:v>38833</c:v>
                </c:pt>
                <c:pt idx="83">
                  <c:v>38834</c:v>
                </c:pt>
                <c:pt idx="84">
                  <c:v>38835</c:v>
                </c:pt>
                <c:pt idx="85">
                  <c:v>38838</c:v>
                </c:pt>
                <c:pt idx="86">
                  <c:v>38839</c:v>
                </c:pt>
                <c:pt idx="87">
                  <c:v>38840</c:v>
                </c:pt>
                <c:pt idx="88">
                  <c:v>38841</c:v>
                </c:pt>
                <c:pt idx="89">
                  <c:v>38842</c:v>
                </c:pt>
                <c:pt idx="90">
                  <c:v>38845</c:v>
                </c:pt>
                <c:pt idx="91">
                  <c:v>38846</c:v>
                </c:pt>
                <c:pt idx="92">
                  <c:v>38847</c:v>
                </c:pt>
                <c:pt idx="93">
                  <c:v>38848</c:v>
                </c:pt>
                <c:pt idx="94">
                  <c:v>38849</c:v>
                </c:pt>
                <c:pt idx="95">
                  <c:v>38852</c:v>
                </c:pt>
                <c:pt idx="96">
                  <c:v>38853</c:v>
                </c:pt>
                <c:pt idx="97">
                  <c:v>38854</c:v>
                </c:pt>
                <c:pt idx="98">
                  <c:v>38855</c:v>
                </c:pt>
                <c:pt idx="99">
                  <c:v>38856</c:v>
                </c:pt>
                <c:pt idx="100">
                  <c:v>38859</c:v>
                </c:pt>
                <c:pt idx="101">
                  <c:v>38860</c:v>
                </c:pt>
                <c:pt idx="102">
                  <c:v>38861</c:v>
                </c:pt>
                <c:pt idx="103">
                  <c:v>38862</c:v>
                </c:pt>
                <c:pt idx="104">
                  <c:v>38863</c:v>
                </c:pt>
                <c:pt idx="105">
                  <c:v>38866</c:v>
                </c:pt>
                <c:pt idx="106">
                  <c:v>38867</c:v>
                </c:pt>
                <c:pt idx="107">
                  <c:v>38868</c:v>
                </c:pt>
                <c:pt idx="108">
                  <c:v>38869</c:v>
                </c:pt>
                <c:pt idx="109">
                  <c:v>38870</c:v>
                </c:pt>
                <c:pt idx="110">
                  <c:v>38873</c:v>
                </c:pt>
                <c:pt idx="111">
                  <c:v>38874</c:v>
                </c:pt>
                <c:pt idx="112">
                  <c:v>38875</c:v>
                </c:pt>
                <c:pt idx="113">
                  <c:v>38876</c:v>
                </c:pt>
                <c:pt idx="114">
                  <c:v>38877</c:v>
                </c:pt>
                <c:pt idx="115">
                  <c:v>38880</c:v>
                </c:pt>
                <c:pt idx="116">
                  <c:v>38881</c:v>
                </c:pt>
                <c:pt idx="117">
                  <c:v>38882</c:v>
                </c:pt>
                <c:pt idx="118">
                  <c:v>38883</c:v>
                </c:pt>
                <c:pt idx="119">
                  <c:v>38884</c:v>
                </c:pt>
                <c:pt idx="120">
                  <c:v>38887</c:v>
                </c:pt>
                <c:pt idx="121">
                  <c:v>38888</c:v>
                </c:pt>
                <c:pt idx="122">
                  <c:v>38889</c:v>
                </c:pt>
                <c:pt idx="123">
                  <c:v>38890</c:v>
                </c:pt>
                <c:pt idx="124">
                  <c:v>38891</c:v>
                </c:pt>
                <c:pt idx="125">
                  <c:v>38894</c:v>
                </c:pt>
                <c:pt idx="126">
                  <c:v>38895</c:v>
                </c:pt>
                <c:pt idx="127">
                  <c:v>38896</c:v>
                </c:pt>
                <c:pt idx="128">
                  <c:v>38897</c:v>
                </c:pt>
                <c:pt idx="129">
                  <c:v>38898</c:v>
                </c:pt>
                <c:pt idx="130">
                  <c:v>38901</c:v>
                </c:pt>
                <c:pt idx="131">
                  <c:v>38902</c:v>
                </c:pt>
                <c:pt idx="132">
                  <c:v>38903</c:v>
                </c:pt>
                <c:pt idx="133">
                  <c:v>38904</c:v>
                </c:pt>
                <c:pt idx="134">
                  <c:v>38905</c:v>
                </c:pt>
                <c:pt idx="135">
                  <c:v>38908</c:v>
                </c:pt>
                <c:pt idx="136">
                  <c:v>38909</c:v>
                </c:pt>
                <c:pt idx="137">
                  <c:v>38910</c:v>
                </c:pt>
                <c:pt idx="138">
                  <c:v>38911</c:v>
                </c:pt>
                <c:pt idx="139">
                  <c:v>38912</c:v>
                </c:pt>
                <c:pt idx="140">
                  <c:v>38915</c:v>
                </c:pt>
                <c:pt idx="141">
                  <c:v>38916</c:v>
                </c:pt>
                <c:pt idx="142">
                  <c:v>38917</c:v>
                </c:pt>
                <c:pt idx="143">
                  <c:v>38918</c:v>
                </c:pt>
                <c:pt idx="144">
                  <c:v>38919</c:v>
                </c:pt>
                <c:pt idx="145">
                  <c:v>38922</c:v>
                </c:pt>
                <c:pt idx="146">
                  <c:v>38923</c:v>
                </c:pt>
                <c:pt idx="147">
                  <c:v>38924</c:v>
                </c:pt>
                <c:pt idx="148">
                  <c:v>38925</c:v>
                </c:pt>
                <c:pt idx="149">
                  <c:v>38926</c:v>
                </c:pt>
                <c:pt idx="150">
                  <c:v>38929</c:v>
                </c:pt>
                <c:pt idx="151">
                  <c:v>38930</c:v>
                </c:pt>
                <c:pt idx="152">
                  <c:v>38931</c:v>
                </c:pt>
                <c:pt idx="153">
                  <c:v>38932</c:v>
                </c:pt>
                <c:pt idx="154">
                  <c:v>38933</c:v>
                </c:pt>
                <c:pt idx="155">
                  <c:v>38936</c:v>
                </c:pt>
                <c:pt idx="156">
                  <c:v>38937</c:v>
                </c:pt>
                <c:pt idx="157">
                  <c:v>38938</c:v>
                </c:pt>
                <c:pt idx="158">
                  <c:v>38939</c:v>
                </c:pt>
                <c:pt idx="159">
                  <c:v>38940</c:v>
                </c:pt>
                <c:pt idx="160">
                  <c:v>38943</c:v>
                </c:pt>
                <c:pt idx="161">
                  <c:v>38944</c:v>
                </c:pt>
                <c:pt idx="162">
                  <c:v>38945</c:v>
                </c:pt>
                <c:pt idx="163">
                  <c:v>38946</c:v>
                </c:pt>
                <c:pt idx="164">
                  <c:v>38947</c:v>
                </c:pt>
                <c:pt idx="165">
                  <c:v>38950</c:v>
                </c:pt>
                <c:pt idx="166">
                  <c:v>38951</c:v>
                </c:pt>
                <c:pt idx="167">
                  <c:v>38952</c:v>
                </c:pt>
                <c:pt idx="168">
                  <c:v>38953</c:v>
                </c:pt>
                <c:pt idx="169">
                  <c:v>38954</c:v>
                </c:pt>
                <c:pt idx="170">
                  <c:v>38957</c:v>
                </c:pt>
                <c:pt idx="171">
                  <c:v>38958</c:v>
                </c:pt>
                <c:pt idx="172">
                  <c:v>38959</c:v>
                </c:pt>
                <c:pt idx="173">
                  <c:v>38960</c:v>
                </c:pt>
                <c:pt idx="174">
                  <c:v>38961</c:v>
                </c:pt>
                <c:pt idx="175">
                  <c:v>38964</c:v>
                </c:pt>
                <c:pt idx="176">
                  <c:v>38965</c:v>
                </c:pt>
                <c:pt idx="177">
                  <c:v>38966</c:v>
                </c:pt>
                <c:pt idx="178">
                  <c:v>38967</c:v>
                </c:pt>
                <c:pt idx="179">
                  <c:v>38968</c:v>
                </c:pt>
                <c:pt idx="180">
                  <c:v>38971</c:v>
                </c:pt>
                <c:pt idx="181">
                  <c:v>38972</c:v>
                </c:pt>
                <c:pt idx="182">
                  <c:v>38973</c:v>
                </c:pt>
                <c:pt idx="183">
                  <c:v>38974</c:v>
                </c:pt>
                <c:pt idx="184">
                  <c:v>38975</c:v>
                </c:pt>
                <c:pt idx="185">
                  <c:v>38978</c:v>
                </c:pt>
                <c:pt idx="186">
                  <c:v>38979</c:v>
                </c:pt>
                <c:pt idx="187">
                  <c:v>38980</c:v>
                </c:pt>
                <c:pt idx="188">
                  <c:v>38981</c:v>
                </c:pt>
                <c:pt idx="189">
                  <c:v>38982</c:v>
                </c:pt>
                <c:pt idx="190">
                  <c:v>38985</c:v>
                </c:pt>
                <c:pt idx="191">
                  <c:v>38986</c:v>
                </c:pt>
                <c:pt idx="192">
                  <c:v>38987</c:v>
                </c:pt>
                <c:pt idx="193">
                  <c:v>38988</c:v>
                </c:pt>
                <c:pt idx="194">
                  <c:v>38989</c:v>
                </c:pt>
                <c:pt idx="195">
                  <c:v>38992</c:v>
                </c:pt>
                <c:pt idx="196">
                  <c:v>38993</c:v>
                </c:pt>
                <c:pt idx="197">
                  <c:v>38994</c:v>
                </c:pt>
                <c:pt idx="198">
                  <c:v>38995</c:v>
                </c:pt>
                <c:pt idx="199">
                  <c:v>38996</c:v>
                </c:pt>
                <c:pt idx="200">
                  <c:v>38999</c:v>
                </c:pt>
                <c:pt idx="201">
                  <c:v>39000</c:v>
                </c:pt>
                <c:pt idx="202">
                  <c:v>39001</c:v>
                </c:pt>
                <c:pt idx="203">
                  <c:v>39002</c:v>
                </c:pt>
                <c:pt idx="204">
                  <c:v>39003</c:v>
                </c:pt>
                <c:pt idx="205">
                  <c:v>39006</c:v>
                </c:pt>
                <c:pt idx="206">
                  <c:v>39007</c:v>
                </c:pt>
                <c:pt idx="207">
                  <c:v>39008</c:v>
                </c:pt>
                <c:pt idx="208">
                  <c:v>39009</c:v>
                </c:pt>
                <c:pt idx="209">
                  <c:v>39010</c:v>
                </c:pt>
                <c:pt idx="210">
                  <c:v>39013</c:v>
                </c:pt>
                <c:pt idx="211">
                  <c:v>39014</c:v>
                </c:pt>
                <c:pt idx="212">
                  <c:v>39015</c:v>
                </c:pt>
                <c:pt idx="213">
                  <c:v>39016</c:v>
                </c:pt>
                <c:pt idx="214">
                  <c:v>39017</c:v>
                </c:pt>
                <c:pt idx="215">
                  <c:v>39020</c:v>
                </c:pt>
                <c:pt idx="216">
                  <c:v>39021</c:v>
                </c:pt>
                <c:pt idx="217">
                  <c:v>39022</c:v>
                </c:pt>
                <c:pt idx="218">
                  <c:v>39023</c:v>
                </c:pt>
                <c:pt idx="219">
                  <c:v>39024</c:v>
                </c:pt>
                <c:pt idx="220">
                  <c:v>39027</c:v>
                </c:pt>
                <c:pt idx="221">
                  <c:v>39028</c:v>
                </c:pt>
                <c:pt idx="222">
                  <c:v>39029</c:v>
                </c:pt>
                <c:pt idx="223">
                  <c:v>39030</c:v>
                </c:pt>
                <c:pt idx="224">
                  <c:v>39031</c:v>
                </c:pt>
                <c:pt idx="225">
                  <c:v>39034</c:v>
                </c:pt>
                <c:pt idx="226">
                  <c:v>39035</c:v>
                </c:pt>
                <c:pt idx="227">
                  <c:v>39036</c:v>
                </c:pt>
                <c:pt idx="228">
                  <c:v>39037</c:v>
                </c:pt>
                <c:pt idx="229">
                  <c:v>39038</c:v>
                </c:pt>
                <c:pt idx="230">
                  <c:v>39041</c:v>
                </c:pt>
                <c:pt idx="231">
                  <c:v>39042</c:v>
                </c:pt>
                <c:pt idx="232">
                  <c:v>39043</c:v>
                </c:pt>
                <c:pt idx="233">
                  <c:v>39044</c:v>
                </c:pt>
                <c:pt idx="234">
                  <c:v>39045</c:v>
                </c:pt>
                <c:pt idx="235">
                  <c:v>39048</c:v>
                </c:pt>
                <c:pt idx="236">
                  <c:v>39049</c:v>
                </c:pt>
                <c:pt idx="237">
                  <c:v>39050</c:v>
                </c:pt>
                <c:pt idx="238">
                  <c:v>39051</c:v>
                </c:pt>
                <c:pt idx="239">
                  <c:v>39052</c:v>
                </c:pt>
                <c:pt idx="240">
                  <c:v>39055</c:v>
                </c:pt>
                <c:pt idx="241">
                  <c:v>39056</c:v>
                </c:pt>
                <c:pt idx="242">
                  <c:v>39057</c:v>
                </c:pt>
                <c:pt idx="243">
                  <c:v>39058</c:v>
                </c:pt>
                <c:pt idx="244">
                  <c:v>39059</c:v>
                </c:pt>
                <c:pt idx="245">
                  <c:v>39062</c:v>
                </c:pt>
                <c:pt idx="246">
                  <c:v>39063</c:v>
                </c:pt>
                <c:pt idx="247">
                  <c:v>39064</c:v>
                </c:pt>
                <c:pt idx="248">
                  <c:v>39065</c:v>
                </c:pt>
                <c:pt idx="249">
                  <c:v>39066</c:v>
                </c:pt>
                <c:pt idx="250">
                  <c:v>39069</c:v>
                </c:pt>
                <c:pt idx="251">
                  <c:v>39070</c:v>
                </c:pt>
                <c:pt idx="252">
                  <c:v>39071</c:v>
                </c:pt>
                <c:pt idx="253">
                  <c:v>39072</c:v>
                </c:pt>
                <c:pt idx="254">
                  <c:v>39073</c:v>
                </c:pt>
                <c:pt idx="255">
                  <c:v>39076</c:v>
                </c:pt>
                <c:pt idx="256">
                  <c:v>39077</c:v>
                </c:pt>
                <c:pt idx="257">
                  <c:v>39078</c:v>
                </c:pt>
                <c:pt idx="258">
                  <c:v>39079</c:v>
                </c:pt>
                <c:pt idx="259">
                  <c:v>39080</c:v>
                </c:pt>
                <c:pt idx="260">
                  <c:v>39083</c:v>
                </c:pt>
                <c:pt idx="261">
                  <c:v>39084</c:v>
                </c:pt>
                <c:pt idx="262">
                  <c:v>39085</c:v>
                </c:pt>
                <c:pt idx="263">
                  <c:v>39086</c:v>
                </c:pt>
                <c:pt idx="264">
                  <c:v>39087</c:v>
                </c:pt>
                <c:pt idx="265">
                  <c:v>39090</c:v>
                </c:pt>
                <c:pt idx="266">
                  <c:v>39091</c:v>
                </c:pt>
                <c:pt idx="267">
                  <c:v>39092</c:v>
                </c:pt>
                <c:pt idx="268">
                  <c:v>39093</c:v>
                </c:pt>
                <c:pt idx="269">
                  <c:v>39094</c:v>
                </c:pt>
                <c:pt idx="270">
                  <c:v>39097</c:v>
                </c:pt>
                <c:pt idx="271">
                  <c:v>39098</c:v>
                </c:pt>
                <c:pt idx="272">
                  <c:v>39099</c:v>
                </c:pt>
                <c:pt idx="273">
                  <c:v>39100</c:v>
                </c:pt>
                <c:pt idx="274">
                  <c:v>39101</c:v>
                </c:pt>
                <c:pt idx="275">
                  <c:v>39104</c:v>
                </c:pt>
                <c:pt idx="276">
                  <c:v>39105</c:v>
                </c:pt>
                <c:pt idx="277">
                  <c:v>39106</c:v>
                </c:pt>
                <c:pt idx="278">
                  <c:v>39107</c:v>
                </c:pt>
                <c:pt idx="279">
                  <c:v>39108</c:v>
                </c:pt>
                <c:pt idx="280">
                  <c:v>39111</c:v>
                </c:pt>
                <c:pt idx="281">
                  <c:v>39112</c:v>
                </c:pt>
                <c:pt idx="282">
                  <c:v>39113</c:v>
                </c:pt>
                <c:pt idx="283">
                  <c:v>39114</c:v>
                </c:pt>
                <c:pt idx="284">
                  <c:v>39115</c:v>
                </c:pt>
                <c:pt idx="285">
                  <c:v>39118</c:v>
                </c:pt>
                <c:pt idx="286">
                  <c:v>39119</c:v>
                </c:pt>
                <c:pt idx="287">
                  <c:v>39120</c:v>
                </c:pt>
                <c:pt idx="288">
                  <c:v>39121</c:v>
                </c:pt>
                <c:pt idx="289">
                  <c:v>39122</c:v>
                </c:pt>
                <c:pt idx="290">
                  <c:v>39125</c:v>
                </c:pt>
                <c:pt idx="291">
                  <c:v>39126</c:v>
                </c:pt>
                <c:pt idx="292">
                  <c:v>39127</c:v>
                </c:pt>
                <c:pt idx="293">
                  <c:v>39128</c:v>
                </c:pt>
                <c:pt idx="294">
                  <c:v>39129</c:v>
                </c:pt>
                <c:pt idx="295">
                  <c:v>39132</c:v>
                </c:pt>
                <c:pt idx="296">
                  <c:v>39133</c:v>
                </c:pt>
                <c:pt idx="297">
                  <c:v>39134</c:v>
                </c:pt>
                <c:pt idx="298">
                  <c:v>39135</c:v>
                </c:pt>
                <c:pt idx="299">
                  <c:v>39136</c:v>
                </c:pt>
                <c:pt idx="300">
                  <c:v>39139</c:v>
                </c:pt>
                <c:pt idx="301">
                  <c:v>39140</c:v>
                </c:pt>
                <c:pt idx="302">
                  <c:v>39141</c:v>
                </c:pt>
                <c:pt idx="303">
                  <c:v>39142</c:v>
                </c:pt>
                <c:pt idx="304">
                  <c:v>39143</c:v>
                </c:pt>
                <c:pt idx="305">
                  <c:v>39146</c:v>
                </c:pt>
                <c:pt idx="306">
                  <c:v>39147</c:v>
                </c:pt>
                <c:pt idx="307">
                  <c:v>39148</c:v>
                </c:pt>
                <c:pt idx="308">
                  <c:v>39149</c:v>
                </c:pt>
                <c:pt idx="309">
                  <c:v>39150</c:v>
                </c:pt>
                <c:pt idx="310">
                  <c:v>39153</c:v>
                </c:pt>
                <c:pt idx="311">
                  <c:v>39154</c:v>
                </c:pt>
                <c:pt idx="312">
                  <c:v>39155</c:v>
                </c:pt>
                <c:pt idx="313">
                  <c:v>39156</c:v>
                </c:pt>
                <c:pt idx="314">
                  <c:v>39157</c:v>
                </c:pt>
                <c:pt idx="315">
                  <c:v>39160</c:v>
                </c:pt>
                <c:pt idx="316">
                  <c:v>39161</c:v>
                </c:pt>
                <c:pt idx="317">
                  <c:v>39162</c:v>
                </c:pt>
                <c:pt idx="318">
                  <c:v>39163</c:v>
                </c:pt>
                <c:pt idx="319">
                  <c:v>39164</c:v>
                </c:pt>
                <c:pt idx="320">
                  <c:v>39167</c:v>
                </c:pt>
                <c:pt idx="321">
                  <c:v>39168</c:v>
                </c:pt>
                <c:pt idx="322">
                  <c:v>39169</c:v>
                </c:pt>
                <c:pt idx="323">
                  <c:v>39170</c:v>
                </c:pt>
                <c:pt idx="324">
                  <c:v>39171</c:v>
                </c:pt>
                <c:pt idx="325">
                  <c:v>39174</c:v>
                </c:pt>
                <c:pt idx="326">
                  <c:v>39175</c:v>
                </c:pt>
                <c:pt idx="327">
                  <c:v>39176</c:v>
                </c:pt>
                <c:pt idx="328">
                  <c:v>39177</c:v>
                </c:pt>
                <c:pt idx="329">
                  <c:v>39178</c:v>
                </c:pt>
                <c:pt idx="330">
                  <c:v>39181</c:v>
                </c:pt>
                <c:pt idx="331">
                  <c:v>39182</c:v>
                </c:pt>
                <c:pt idx="332">
                  <c:v>39183</c:v>
                </c:pt>
                <c:pt idx="333">
                  <c:v>39184</c:v>
                </c:pt>
                <c:pt idx="334">
                  <c:v>39185</c:v>
                </c:pt>
                <c:pt idx="335">
                  <c:v>39188</c:v>
                </c:pt>
                <c:pt idx="336">
                  <c:v>39189</c:v>
                </c:pt>
                <c:pt idx="337">
                  <c:v>39190</c:v>
                </c:pt>
                <c:pt idx="338">
                  <c:v>39191</c:v>
                </c:pt>
                <c:pt idx="339">
                  <c:v>39192</c:v>
                </c:pt>
                <c:pt idx="340">
                  <c:v>39195</c:v>
                </c:pt>
                <c:pt idx="341">
                  <c:v>39196</c:v>
                </c:pt>
                <c:pt idx="342">
                  <c:v>39197</c:v>
                </c:pt>
                <c:pt idx="343">
                  <c:v>39198</c:v>
                </c:pt>
                <c:pt idx="344">
                  <c:v>39199</c:v>
                </c:pt>
                <c:pt idx="345">
                  <c:v>39202</c:v>
                </c:pt>
                <c:pt idx="346">
                  <c:v>39203</c:v>
                </c:pt>
                <c:pt idx="347">
                  <c:v>39204</c:v>
                </c:pt>
                <c:pt idx="348">
                  <c:v>39205</c:v>
                </c:pt>
                <c:pt idx="349">
                  <c:v>39206</c:v>
                </c:pt>
                <c:pt idx="350">
                  <c:v>39209</c:v>
                </c:pt>
                <c:pt idx="351">
                  <c:v>39210</c:v>
                </c:pt>
                <c:pt idx="352">
                  <c:v>39211</c:v>
                </c:pt>
                <c:pt idx="353">
                  <c:v>39212</c:v>
                </c:pt>
                <c:pt idx="354">
                  <c:v>39213</c:v>
                </c:pt>
                <c:pt idx="355">
                  <c:v>39216</c:v>
                </c:pt>
                <c:pt idx="356">
                  <c:v>39217</c:v>
                </c:pt>
                <c:pt idx="357">
                  <c:v>39218</c:v>
                </c:pt>
                <c:pt idx="358">
                  <c:v>39219</c:v>
                </c:pt>
                <c:pt idx="359">
                  <c:v>39220</c:v>
                </c:pt>
                <c:pt idx="360">
                  <c:v>39223</c:v>
                </c:pt>
                <c:pt idx="361">
                  <c:v>39224</c:v>
                </c:pt>
                <c:pt idx="362">
                  <c:v>39225</c:v>
                </c:pt>
                <c:pt idx="363">
                  <c:v>39226</c:v>
                </c:pt>
                <c:pt idx="364">
                  <c:v>39227</c:v>
                </c:pt>
                <c:pt idx="365">
                  <c:v>39230</c:v>
                </c:pt>
                <c:pt idx="366">
                  <c:v>39231</c:v>
                </c:pt>
                <c:pt idx="367">
                  <c:v>39232</c:v>
                </c:pt>
                <c:pt idx="368">
                  <c:v>39233</c:v>
                </c:pt>
                <c:pt idx="369">
                  <c:v>39234</c:v>
                </c:pt>
                <c:pt idx="370">
                  <c:v>39237</c:v>
                </c:pt>
                <c:pt idx="371">
                  <c:v>39238</c:v>
                </c:pt>
                <c:pt idx="372">
                  <c:v>39239</c:v>
                </c:pt>
                <c:pt idx="373">
                  <c:v>39240</c:v>
                </c:pt>
                <c:pt idx="374">
                  <c:v>39241</c:v>
                </c:pt>
                <c:pt idx="375">
                  <c:v>39244</c:v>
                </c:pt>
                <c:pt idx="376">
                  <c:v>39245</c:v>
                </c:pt>
                <c:pt idx="377">
                  <c:v>39246</c:v>
                </c:pt>
                <c:pt idx="378">
                  <c:v>39247</c:v>
                </c:pt>
                <c:pt idx="379">
                  <c:v>39248</c:v>
                </c:pt>
                <c:pt idx="380">
                  <c:v>39251</c:v>
                </c:pt>
                <c:pt idx="381">
                  <c:v>39252</c:v>
                </c:pt>
                <c:pt idx="382">
                  <c:v>39253</c:v>
                </c:pt>
                <c:pt idx="383">
                  <c:v>39254</c:v>
                </c:pt>
                <c:pt idx="384">
                  <c:v>39255</c:v>
                </c:pt>
                <c:pt idx="385">
                  <c:v>39258</c:v>
                </c:pt>
                <c:pt idx="386">
                  <c:v>39259</c:v>
                </c:pt>
                <c:pt idx="387">
                  <c:v>39260</c:v>
                </c:pt>
                <c:pt idx="388">
                  <c:v>39261</c:v>
                </c:pt>
                <c:pt idx="389">
                  <c:v>39262</c:v>
                </c:pt>
                <c:pt idx="390">
                  <c:v>39265</c:v>
                </c:pt>
                <c:pt idx="391">
                  <c:v>39266</c:v>
                </c:pt>
                <c:pt idx="392">
                  <c:v>39267</c:v>
                </c:pt>
                <c:pt idx="393">
                  <c:v>39268</c:v>
                </c:pt>
                <c:pt idx="394">
                  <c:v>39269</c:v>
                </c:pt>
                <c:pt idx="395">
                  <c:v>39272</c:v>
                </c:pt>
                <c:pt idx="396">
                  <c:v>39273</c:v>
                </c:pt>
                <c:pt idx="397">
                  <c:v>39274</c:v>
                </c:pt>
                <c:pt idx="398">
                  <c:v>39275</c:v>
                </c:pt>
                <c:pt idx="399">
                  <c:v>39276</c:v>
                </c:pt>
                <c:pt idx="400">
                  <c:v>39279</c:v>
                </c:pt>
                <c:pt idx="401">
                  <c:v>39280</c:v>
                </c:pt>
                <c:pt idx="402">
                  <c:v>39281</c:v>
                </c:pt>
                <c:pt idx="403">
                  <c:v>39282</c:v>
                </c:pt>
                <c:pt idx="404">
                  <c:v>39283</c:v>
                </c:pt>
                <c:pt idx="405">
                  <c:v>39286</c:v>
                </c:pt>
                <c:pt idx="406">
                  <c:v>39287</c:v>
                </c:pt>
                <c:pt idx="407">
                  <c:v>39288</c:v>
                </c:pt>
                <c:pt idx="408">
                  <c:v>39289</c:v>
                </c:pt>
                <c:pt idx="409">
                  <c:v>39290</c:v>
                </c:pt>
                <c:pt idx="410">
                  <c:v>39293</c:v>
                </c:pt>
                <c:pt idx="411">
                  <c:v>39294</c:v>
                </c:pt>
                <c:pt idx="412">
                  <c:v>39295</c:v>
                </c:pt>
                <c:pt idx="413">
                  <c:v>39296</c:v>
                </c:pt>
                <c:pt idx="414">
                  <c:v>39297</c:v>
                </c:pt>
                <c:pt idx="415">
                  <c:v>39300</c:v>
                </c:pt>
                <c:pt idx="416">
                  <c:v>39301</c:v>
                </c:pt>
                <c:pt idx="417">
                  <c:v>39302</c:v>
                </c:pt>
                <c:pt idx="418">
                  <c:v>39303</c:v>
                </c:pt>
                <c:pt idx="419">
                  <c:v>39304</c:v>
                </c:pt>
                <c:pt idx="420">
                  <c:v>39307</c:v>
                </c:pt>
                <c:pt idx="421">
                  <c:v>39308</c:v>
                </c:pt>
                <c:pt idx="422">
                  <c:v>39309</c:v>
                </c:pt>
                <c:pt idx="423">
                  <c:v>39310</c:v>
                </c:pt>
                <c:pt idx="424">
                  <c:v>39311</c:v>
                </c:pt>
                <c:pt idx="425">
                  <c:v>39314</c:v>
                </c:pt>
                <c:pt idx="426">
                  <c:v>39315</c:v>
                </c:pt>
                <c:pt idx="427">
                  <c:v>39316</c:v>
                </c:pt>
                <c:pt idx="428">
                  <c:v>39317</c:v>
                </c:pt>
                <c:pt idx="429">
                  <c:v>39318</c:v>
                </c:pt>
                <c:pt idx="430">
                  <c:v>39321</c:v>
                </c:pt>
                <c:pt idx="431">
                  <c:v>39322</c:v>
                </c:pt>
                <c:pt idx="432">
                  <c:v>39323</c:v>
                </c:pt>
                <c:pt idx="433">
                  <c:v>39324</c:v>
                </c:pt>
                <c:pt idx="434">
                  <c:v>39325</c:v>
                </c:pt>
                <c:pt idx="435">
                  <c:v>39328</c:v>
                </c:pt>
                <c:pt idx="436">
                  <c:v>39329</c:v>
                </c:pt>
                <c:pt idx="437">
                  <c:v>39330</c:v>
                </c:pt>
                <c:pt idx="438">
                  <c:v>39331</c:v>
                </c:pt>
                <c:pt idx="439">
                  <c:v>39332</c:v>
                </c:pt>
                <c:pt idx="440">
                  <c:v>39335</c:v>
                </c:pt>
                <c:pt idx="441">
                  <c:v>39336</c:v>
                </c:pt>
                <c:pt idx="442">
                  <c:v>39337</c:v>
                </c:pt>
                <c:pt idx="443">
                  <c:v>39338</c:v>
                </c:pt>
                <c:pt idx="444">
                  <c:v>39339</c:v>
                </c:pt>
                <c:pt idx="445">
                  <c:v>39342</c:v>
                </c:pt>
                <c:pt idx="446">
                  <c:v>39343</c:v>
                </c:pt>
                <c:pt idx="447">
                  <c:v>39344</c:v>
                </c:pt>
                <c:pt idx="448">
                  <c:v>39345</c:v>
                </c:pt>
                <c:pt idx="449">
                  <c:v>39346</c:v>
                </c:pt>
                <c:pt idx="450">
                  <c:v>39349</c:v>
                </c:pt>
                <c:pt idx="451">
                  <c:v>39350</c:v>
                </c:pt>
                <c:pt idx="452">
                  <c:v>39351</c:v>
                </c:pt>
                <c:pt idx="453">
                  <c:v>39352</c:v>
                </c:pt>
                <c:pt idx="454">
                  <c:v>39353</c:v>
                </c:pt>
                <c:pt idx="455">
                  <c:v>39356</c:v>
                </c:pt>
                <c:pt idx="456">
                  <c:v>39357</c:v>
                </c:pt>
                <c:pt idx="457">
                  <c:v>39358</c:v>
                </c:pt>
                <c:pt idx="458">
                  <c:v>39359</c:v>
                </c:pt>
                <c:pt idx="459">
                  <c:v>39360</c:v>
                </c:pt>
                <c:pt idx="460">
                  <c:v>39363</c:v>
                </c:pt>
                <c:pt idx="461">
                  <c:v>39364</c:v>
                </c:pt>
                <c:pt idx="462">
                  <c:v>39365</c:v>
                </c:pt>
                <c:pt idx="463">
                  <c:v>39366</c:v>
                </c:pt>
                <c:pt idx="464">
                  <c:v>39367</c:v>
                </c:pt>
                <c:pt idx="465">
                  <c:v>39370</c:v>
                </c:pt>
                <c:pt idx="466">
                  <c:v>39371</c:v>
                </c:pt>
                <c:pt idx="467">
                  <c:v>39372</c:v>
                </c:pt>
                <c:pt idx="468">
                  <c:v>39373</c:v>
                </c:pt>
                <c:pt idx="469">
                  <c:v>39374</c:v>
                </c:pt>
                <c:pt idx="470">
                  <c:v>39377</c:v>
                </c:pt>
                <c:pt idx="471">
                  <c:v>39378</c:v>
                </c:pt>
                <c:pt idx="472">
                  <c:v>39379</c:v>
                </c:pt>
                <c:pt idx="473">
                  <c:v>39380</c:v>
                </c:pt>
                <c:pt idx="474">
                  <c:v>39381</c:v>
                </c:pt>
                <c:pt idx="475">
                  <c:v>39384</c:v>
                </c:pt>
                <c:pt idx="476">
                  <c:v>39385</c:v>
                </c:pt>
                <c:pt idx="477">
                  <c:v>39386</c:v>
                </c:pt>
                <c:pt idx="478">
                  <c:v>39387</c:v>
                </c:pt>
                <c:pt idx="479">
                  <c:v>39388</c:v>
                </c:pt>
                <c:pt idx="480">
                  <c:v>39391</c:v>
                </c:pt>
                <c:pt idx="481">
                  <c:v>39392</c:v>
                </c:pt>
                <c:pt idx="482">
                  <c:v>39393</c:v>
                </c:pt>
                <c:pt idx="483">
                  <c:v>39394</c:v>
                </c:pt>
                <c:pt idx="484">
                  <c:v>39395</c:v>
                </c:pt>
                <c:pt idx="485">
                  <c:v>39398</c:v>
                </c:pt>
                <c:pt idx="486">
                  <c:v>39399</c:v>
                </c:pt>
                <c:pt idx="487">
                  <c:v>39400</c:v>
                </c:pt>
                <c:pt idx="488">
                  <c:v>39401</c:v>
                </c:pt>
                <c:pt idx="489">
                  <c:v>39402</c:v>
                </c:pt>
                <c:pt idx="490">
                  <c:v>39405</c:v>
                </c:pt>
                <c:pt idx="491">
                  <c:v>39406</c:v>
                </c:pt>
                <c:pt idx="492">
                  <c:v>39407</c:v>
                </c:pt>
                <c:pt idx="493">
                  <c:v>39408</c:v>
                </c:pt>
                <c:pt idx="494">
                  <c:v>39409</c:v>
                </c:pt>
                <c:pt idx="495">
                  <c:v>39412</c:v>
                </c:pt>
                <c:pt idx="496">
                  <c:v>39413</c:v>
                </c:pt>
                <c:pt idx="497">
                  <c:v>39414</c:v>
                </c:pt>
                <c:pt idx="498">
                  <c:v>39415</c:v>
                </c:pt>
                <c:pt idx="499">
                  <c:v>39416</c:v>
                </c:pt>
                <c:pt idx="500">
                  <c:v>39419</c:v>
                </c:pt>
                <c:pt idx="501">
                  <c:v>39420</c:v>
                </c:pt>
                <c:pt idx="502">
                  <c:v>39421</c:v>
                </c:pt>
                <c:pt idx="503">
                  <c:v>39422</c:v>
                </c:pt>
                <c:pt idx="504">
                  <c:v>39423</c:v>
                </c:pt>
                <c:pt idx="505">
                  <c:v>39426</c:v>
                </c:pt>
                <c:pt idx="506">
                  <c:v>39427</c:v>
                </c:pt>
                <c:pt idx="507">
                  <c:v>39428</c:v>
                </c:pt>
                <c:pt idx="508">
                  <c:v>39429</c:v>
                </c:pt>
                <c:pt idx="509">
                  <c:v>39430</c:v>
                </c:pt>
                <c:pt idx="510">
                  <c:v>39433</c:v>
                </c:pt>
                <c:pt idx="511">
                  <c:v>39434</c:v>
                </c:pt>
                <c:pt idx="512">
                  <c:v>39435</c:v>
                </c:pt>
                <c:pt idx="513">
                  <c:v>39436</c:v>
                </c:pt>
                <c:pt idx="514">
                  <c:v>39437</c:v>
                </c:pt>
                <c:pt idx="515">
                  <c:v>39440</c:v>
                </c:pt>
                <c:pt idx="516">
                  <c:v>39442</c:v>
                </c:pt>
                <c:pt idx="517">
                  <c:v>39443</c:v>
                </c:pt>
                <c:pt idx="518">
                  <c:v>39444</c:v>
                </c:pt>
                <c:pt idx="519">
                  <c:v>39447</c:v>
                </c:pt>
                <c:pt idx="520">
                  <c:v>39449</c:v>
                </c:pt>
                <c:pt idx="521">
                  <c:v>39450</c:v>
                </c:pt>
                <c:pt idx="522">
                  <c:v>39451</c:v>
                </c:pt>
                <c:pt idx="523">
                  <c:v>39454</c:v>
                </c:pt>
                <c:pt idx="524">
                  <c:v>39455</c:v>
                </c:pt>
                <c:pt idx="525">
                  <c:v>39456</c:v>
                </c:pt>
                <c:pt idx="526">
                  <c:v>39457</c:v>
                </c:pt>
                <c:pt idx="527">
                  <c:v>39458</c:v>
                </c:pt>
                <c:pt idx="528">
                  <c:v>39461</c:v>
                </c:pt>
                <c:pt idx="529">
                  <c:v>39462</c:v>
                </c:pt>
                <c:pt idx="530">
                  <c:v>39463</c:v>
                </c:pt>
                <c:pt idx="531">
                  <c:v>39464</c:v>
                </c:pt>
                <c:pt idx="532">
                  <c:v>39465</c:v>
                </c:pt>
                <c:pt idx="533">
                  <c:v>39468</c:v>
                </c:pt>
                <c:pt idx="534">
                  <c:v>39469</c:v>
                </c:pt>
                <c:pt idx="535">
                  <c:v>39470</c:v>
                </c:pt>
                <c:pt idx="536">
                  <c:v>39471</c:v>
                </c:pt>
                <c:pt idx="537">
                  <c:v>39472</c:v>
                </c:pt>
                <c:pt idx="538">
                  <c:v>39475</c:v>
                </c:pt>
                <c:pt idx="539">
                  <c:v>39476</c:v>
                </c:pt>
                <c:pt idx="540">
                  <c:v>39477</c:v>
                </c:pt>
                <c:pt idx="541">
                  <c:v>39478</c:v>
                </c:pt>
                <c:pt idx="542">
                  <c:v>39479</c:v>
                </c:pt>
                <c:pt idx="543">
                  <c:v>39482</c:v>
                </c:pt>
                <c:pt idx="544">
                  <c:v>39483</c:v>
                </c:pt>
                <c:pt idx="545">
                  <c:v>39484</c:v>
                </c:pt>
                <c:pt idx="546">
                  <c:v>39485</c:v>
                </c:pt>
                <c:pt idx="547">
                  <c:v>39486</c:v>
                </c:pt>
                <c:pt idx="548">
                  <c:v>39489</c:v>
                </c:pt>
                <c:pt idx="549">
                  <c:v>39490</c:v>
                </c:pt>
                <c:pt idx="550">
                  <c:v>39491</c:v>
                </c:pt>
                <c:pt idx="551">
                  <c:v>39492</c:v>
                </c:pt>
                <c:pt idx="552">
                  <c:v>39493</c:v>
                </c:pt>
                <c:pt idx="553">
                  <c:v>39496</c:v>
                </c:pt>
                <c:pt idx="554">
                  <c:v>39497</c:v>
                </c:pt>
                <c:pt idx="555">
                  <c:v>39498</c:v>
                </c:pt>
                <c:pt idx="556">
                  <c:v>39499</c:v>
                </c:pt>
                <c:pt idx="557">
                  <c:v>39500</c:v>
                </c:pt>
                <c:pt idx="558">
                  <c:v>39503</c:v>
                </c:pt>
                <c:pt idx="559">
                  <c:v>39504</c:v>
                </c:pt>
                <c:pt idx="560">
                  <c:v>39505</c:v>
                </c:pt>
                <c:pt idx="561">
                  <c:v>39506</c:v>
                </c:pt>
                <c:pt idx="562">
                  <c:v>39507</c:v>
                </c:pt>
                <c:pt idx="563">
                  <c:v>39510</c:v>
                </c:pt>
                <c:pt idx="564">
                  <c:v>39511</c:v>
                </c:pt>
                <c:pt idx="565">
                  <c:v>39512</c:v>
                </c:pt>
                <c:pt idx="566">
                  <c:v>39513</c:v>
                </c:pt>
                <c:pt idx="567">
                  <c:v>39514</c:v>
                </c:pt>
                <c:pt idx="568">
                  <c:v>39517</c:v>
                </c:pt>
                <c:pt idx="569">
                  <c:v>39518</c:v>
                </c:pt>
                <c:pt idx="570">
                  <c:v>39519</c:v>
                </c:pt>
                <c:pt idx="571">
                  <c:v>39520</c:v>
                </c:pt>
                <c:pt idx="572">
                  <c:v>39521</c:v>
                </c:pt>
                <c:pt idx="573">
                  <c:v>39524</c:v>
                </c:pt>
                <c:pt idx="574">
                  <c:v>39525</c:v>
                </c:pt>
                <c:pt idx="575">
                  <c:v>39526</c:v>
                </c:pt>
                <c:pt idx="576">
                  <c:v>39527</c:v>
                </c:pt>
                <c:pt idx="577">
                  <c:v>39531</c:v>
                </c:pt>
                <c:pt idx="578">
                  <c:v>39532</c:v>
                </c:pt>
                <c:pt idx="579">
                  <c:v>39533</c:v>
                </c:pt>
                <c:pt idx="580">
                  <c:v>39534</c:v>
                </c:pt>
                <c:pt idx="581">
                  <c:v>39535</c:v>
                </c:pt>
                <c:pt idx="582">
                  <c:v>39538</c:v>
                </c:pt>
                <c:pt idx="583">
                  <c:v>39539</c:v>
                </c:pt>
                <c:pt idx="584">
                  <c:v>39540</c:v>
                </c:pt>
                <c:pt idx="585">
                  <c:v>39541</c:v>
                </c:pt>
                <c:pt idx="586">
                  <c:v>39542</c:v>
                </c:pt>
                <c:pt idx="587">
                  <c:v>39545</c:v>
                </c:pt>
                <c:pt idx="588">
                  <c:v>39546</c:v>
                </c:pt>
                <c:pt idx="589">
                  <c:v>39547</c:v>
                </c:pt>
                <c:pt idx="590">
                  <c:v>39548</c:v>
                </c:pt>
                <c:pt idx="591">
                  <c:v>39549</c:v>
                </c:pt>
                <c:pt idx="592">
                  <c:v>39552</c:v>
                </c:pt>
                <c:pt idx="593">
                  <c:v>39553</c:v>
                </c:pt>
                <c:pt idx="594">
                  <c:v>39554</c:v>
                </c:pt>
                <c:pt idx="595">
                  <c:v>39555</c:v>
                </c:pt>
                <c:pt idx="596">
                  <c:v>39556</c:v>
                </c:pt>
                <c:pt idx="597">
                  <c:v>39559</c:v>
                </c:pt>
                <c:pt idx="598">
                  <c:v>39560</c:v>
                </c:pt>
                <c:pt idx="599">
                  <c:v>39561</c:v>
                </c:pt>
                <c:pt idx="600">
                  <c:v>39562</c:v>
                </c:pt>
                <c:pt idx="601">
                  <c:v>39563</c:v>
                </c:pt>
                <c:pt idx="602">
                  <c:v>39566</c:v>
                </c:pt>
                <c:pt idx="603">
                  <c:v>39567</c:v>
                </c:pt>
                <c:pt idx="604">
                  <c:v>39568</c:v>
                </c:pt>
                <c:pt idx="605">
                  <c:v>39569</c:v>
                </c:pt>
                <c:pt idx="606">
                  <c:v>39570</c:v>
                </c:pt>
                <c:pt idx="607">
                  <c:v>39573</c:v>
                </c:pt>
                <c:pt idx="608">
                  <c:v>39574</c:v>
                </c:pt>
                <c:pt idx="609">
                  <c:v>39575</c:v>
                </c:pt>
                <c:pt idx="610">
                  <c:v>39576</c:v>
                </c:pt>
                <c:pt idx="611">
                  <c:v>39577</c:v>
                </c:pt>
                <c:pt idx="612">
                  <c:v>39580</c:v>
                </c:pt>
                <c:pt idx="613">
                  <c:v>39581</c:v>
                </c:pt>
                <c:pt idx="614">
                  <c:v>39582</c:v>
                </c:pt>
                <c:pt idx="615">
                  <c:v>39583</c:v>
                </c:pt>
                <c:pt idx="616">
                  <c:v>39584</c:v>
                </c:pt>
                <c:pt idx="617">
                  <c:v>39587</c:v>
                </c:pt>
                <c:pt idx="618">
                  <c:v>39588</c:v>
                </c:pt>
                <c:pt idx="619">
                  <c:v>39589</c:v>
                </c:pt>
                <c:pt idx="620">
                  <c:v>39590</c:v>
                </c:pt>
                <c:pt idx="621">
                  <c:v>39591</c:v>
                </c:pt>
                <c:pt idx="622">
                  <c:v>39594</c:v>
                </c:pt>
                <c:pt idx="623">
                  <c:v>39595</c:v>
                </c:pt>
                <c:pt idx="624">
                  <c:v>39596</c:v>
                </c:pt>
                <c:pt idx="625">
                  <c:v>39597</c:v>
                </c:pt>
                <c:pt idx="626">
                  <c:v>39598</c:v>
                </c:pt>
                <c:pt idx="627">
                  <c:v>39601</c:v>
                </c:pt>
                <c:pt idx="628">
                  <c:v>39602</c:v>
                </c:pt>
                <c:pt idx="629">
                  <c:v>39603</c:v>
                </c:pt>
                <c:pt idx="630">
                  <c:v>39604</c:v>
                </c:pt>
                <c:pt idx="631">
                  <c:v>39605</c:v>
                </c:pt>
                <c:pt idx="632">
                  <c:v>39608</c:v>
                </c:pt>
                <c:pt idx="633">
                  <c:v>39609</c:v>
                </c:pt>
                <c:pt idx="634">
                  <c:v>39610</c:v>
                </c:pt>
                <c:pt idx="635">
                  <c:v>39611</c:v>
                </c:pt>
                <c:pt idx="636">
                  <c:v>39612</c:v>
                </c:pt>
                <c:pt idx="637">
                  <c:v>39615</c:v>
                </c:pt>
                <c:pt idx="638">
                  <c:v>39616</c:v>
                </c:pt>
                <c:pt idx="639">
                  <c:v>39617</c:v>
                </c:pt>
                <c:pt idx="640">
                  <c:v>39618</c:v>
                </c:pt>
                <c:pt idx="641">
                  <c:v>39619</c:v>
                </c:pt>
                <c:pt idx="642">
                  <c:v>39622</c:v>
                </c:pt>
                <c:pt idx="643">
                  <c:v>39623</c:v>
                </c:pt>
                <c:pt idx="644">
                  <c:v>39624</c:v>
                </c:pt>
                <c:pt idx="645">
                  <c:v>39625</c:v>
                </c:pt>
                <c:pt idx="646">
                  <c:v>39626</c:v>
                </c:pt>
                <c:pt idx="647">
                  <c:v>39629</c:v>
                </c:pt>
                <c:pt idx="648">
                  <c:v>39630</c:v>
                </c:pt>
                <c:pt idx="649">
                  <c:v>39631</c:v>
                </c:pt>
                <c:pt idx="650">
                  <c:v>39632</c:v>
                </c:pt>
                <c:pt idx="651">
                  <c:v>39633</c:v>
                </c:pt>
                <c:pt idx="652">
                  <c:v>39636</c:v>
                </c:pt>
                <c:pt idx="653">
                  <c:v>39637</c:v>
                </c:pt>
                <c:pt idx="654">
                  <c:v>39638</c:v>
                </c:pt>
                <c:pt idx="655">
                  <c:v>39639</c:v>
                </c:pt>
                <c:pt idx="656">
                  <c:v>39640</c:v>
                </c:pt>
                <c:pt idx="657">
                  <c:v>39643</c:v>
                </c:pt>
                <c:pt idx="658">
                  <c:v>39644</c:v>
                </c:pt>
                <c:pt idx="659">
                  <c:v>39645</c:v>
                </c:pt>
                <c:pt idx="660">
                  <c:v>39646</c:v>
                </c:pt>
                <c:pt idx="661">
                  <c:v>39647</c:v>
                </c:pt>
                <c:pt idx="662">
                  <c:v>39650</c:v>
                </c:pt>
                <c:pt idx="663">
                  <c:v>39651</c:v>
                </c:pt>
                <c:pt idx="664">
                  <c:v>39652</c:v>
                </c:pt>
                <c:pt idx="665">
                  <c:v>39653</c:v>
                </c:pt>
                <c:pt idx="666">
                  <c:v>39654</c:v>
                </c:pt>
                <c:pt idx="667">
                  <c:v>39657</c:v>
                </c:pt>
                <c:pt idx="668">
                  <c:v>39658</c:v>
                </c:pt>
                <c:pt idx="669">
                  <c:v>39659</c:v>
                </c:pt>
                <c:pt idx="670">
                  <c:v>39660</c:v>
                </c:pt>
                <c:pt idx="671">
                  <c:v>39661</c:v>
                </c:pt>
                <c:pt idx="672">
                  <c:v>39664</c:v>
                </c:pt>
                <c:pt idx="673">
                  <c:v>39665</c:v>
                </c:pt>
                <c:pt idx="674">
                  <c:v>39666</c:v>
                </c:pt>
                <c:pt idx="675">
                  <c:v>39667</c:v>
                </c:pt>
                <c:pt idx="676">
                  <c:v>39668</c:v>
                </c:pt>
                <c:pt idx="677">
                  <c:v>39671</c:v>
                </c:pt>
                <c:pt idx="678">
                  <c:v>39672</c:v>
                </c:pt>
                <c:pt idx="679">
                  <c:v>39673</c:v>
                </c:pt>
                <c:pt idx="680">
                  <c:v>39674</c:v>
                </c:pt>
                <c:pt idx="681">
                  <c:v>39675</c:v>
                </c:pt>
                <c:pt idx="682">
                  <c:v>39678</c:v>
                </c:pt>
                <c:pt idx="683">
                  <c:v>39679</c:v>
                </c:pt>
                <c:pt idx="684">
                  <c:v>39680</c:v>
                </c:pt>
                <c:pt idx="685">
                  <c:v>39681</c:v>
                </c:pt>
                <c:pt idx="686">
                  <c:v>39682</c:v>
                </c:pt>
                <c:pt idx="687">
                  <c:v>39685</c:v>
                </c:pt>
                <c:pt idx="688">
                  <c:v>39686</c:v>
                </c:pt>
                <c:pt idx="689">
                  <c:v>39687</c:v>
                </c:pt>
                <c:pt idx="690">
                  <c:v>39688</c:v>
                </c:pt>
                <c:pt idx="691">
                  <c:v>39689</c:v>
                </c:pt>
                <c:pt idx="692">
                  <c:v>39692</c:v>
                </c:pt>
                <c:pt idx="693">
                  <c:v>39693</c:v>
                </c:pt>
                <c:pt idx="694">
                  <c:v>39694</c:v>
                </c:pt>
                <c:pt idx="695">
                  <c:v>39695</c:v>
                </c:pt>
                <c:pt idx="696">
                  <c:v>39696</c:v>
                </c:pt>
                <c:pt idx="697">
                  <c:v>39699</c:v>
                </c:pt>
                <c:pt idx="698">
                  <c:v>39700</c:v>
                </c:pt>
                <c:pt idx="699">
                  <c:v>39701</c:v>
                </c:pt>
                <c:pt idx="700">
                  <c:v>39702</c:v>
                </c:pt>
                <c:pt idx="701">
                  <c:v>39703</c:v>
                </c:pt>
                <c:pt idx="702">
                  <c:v>39706</c:v>
                </c:pt>
                <c:pt idx="703">
                  <c:v>39707</c:v>
                </c:pt>
                <c:pt idx="704">
                  <c:v>39708</c:v>
                </c:pt>
                <c:pt idx="705">
                  <c:v>39709</c:v>
                </c:pt>
                <c:pt idx="706">
                  <c:v>39710</c:v>
                </c:pt>
                <c:pt idx="707">
                  <c:v>39713</c:v>
                </c:pt>
                <c:pt idx="708">
                  <c:v>39714</c:v>
                </c:pt>
                <c:pt idx="709">
                  <c:v>39715</c:v>
                </c:pt>
                <c:pt idx="710">
                  <c:v>39716</c:v>
                </c:pt>
                <c:pt idx="711">
                  <c:v>39717</c:v>
                </c:pt>
                <c:pt idx="712">
                  <c:v>39720</c:v>
                </c:pt>
                <c:pt idx="713">
                  <c:v>39721</c:v>
                </c:pt>
                <c:pt idx="714">
                  <c:v>39722</c:v>
                </c:pt>
                <c:pt idx="715">
                  <c:v>39723</c:v>
                </c:pt>
                <c:pt idx="716">
                  <c:v>39724</c:v>
                </c:pt>
                <c:pt idx="717">
                  <c:v>39727</c:v>
                </c:pt>
                <c:pt idx="718">
                  <c:v>39728</c:v>
                </c:pt>
                <c:pt idx="719">
                  <c:v>39729</c:v>
                </c:pt>
                <c:pt idx="720">
                  <c:v>39730</c:v>
                </c:pt>
                <c:pt idx="721">
                  <c:v>39731</c:v>
                </c:pt>
                <c:pt idx="722">
                  <c:v>39734</c:v>
                </c:pt>
                <c:pt idx="723">
                  <c:v>39735</c:v>
                </c:pt>
                <c:pt idx="724">
                  <c:v>39736</c:v>
                </c:pt>
                <c:pt idx="725">
                  <c:v>39737</c:v>
                </c:pt>
                <c:pt idx="726">
                  <c:v>39738</c:v>
                </c:pt>
                <c:pt idx="727">
                  <c:v>39741</c:v>
                </c:pt>
                <c:pt idx="728">
                  <c:v>39742</c:v>
                </c:pt>
                <c:pt idx="729">
                  <c:v>39743</c:v>
                </c:pt>
                <c:pt idx="730">
                  <c:v>39744</c:v>
                </c:pt>
                <c:pt idx="731">
                  <c:v>39745</c:v>
                </c:pt>
                <c:pt idx="732">
                  <c:v>39748</c:v>
                </c:pt>
                <c:pt idx="733">
                  <c:v>39749</c:v>
                </c:pt>
                <c:pt idx="734">
                  <c:v>39750</c:v>
                </c:pt>
                <c:pt idx="735">
                  <c:v>39751</c:v>
                </c:pt>
                <c:pt idx="736">
                  <c:v>39752</c:v>
                </c:pt>
                <c:pt idx="737">
                  <c:v>39755</c:v>
                </c:pt>
                <c:pt idx="738">
                  <c:v>39756</c:v>
                </c:pt>
                <c:pt idx="739">
                  <c:v>39757</c:v>
                </c:pt>
                <c:pt idx="740">
                  <c:v>39758</c:v>
                </c:pt>
                <c:pt idx="741">
                  <c:v>39759</c:v>
                </c:pt>
                <c:pt idx="742">
                  <c:v>39762</c:v>
                </c:pt>
                <c:pt idx="743">
                  <c:v>39763</c:v>
                </c:pt>
                <c:pt idx="744">
                  <c:v>39764</c:v>
                </c:pt>
                <c:pt idx="745">
                  <c:v>39765</c:v>
                </c:pt>
                <c:pt idx="746">
                  <c:v>39766</c:v>
                </c:pt>
                <c:pt idx="747">
                  <c:v>39769</c:v>
                </c:pt>
                <c:pt idx="748">
                  <c:v>39770</c:v>
                </c:pt>
                <c:pt idx="749">
                  <c:v>39771</c:v>
                </c:pt>
                <c:pt idx="750">
                  <c:v>39772</c:v>
                </c:pt>
                <c:pt idx="751">
                  <c:v>39773</c:v>
                </c:pt>
                <c:pt idx="752">
                  <c:v>39776</c:v>
                </c:pt>
                <c:pt idx="753">
                  <c:v>39777</c:v>
                </c:pt>
                <c:pt idx="754">
                  <c:v>39778</c:v>
                </c:pt>
                <c:pt idx="755">
                  <c:v>39779</c:v>
                </c:pt>
                <c:pt idx="756">
                  <c:v>39780</c:v>
                </c:pt>
                <c:pt idx="757">
                  <c:v>39783</c:v>
                </c:pt>
                <c:pt idx="758">
                  <c:v>39784</c:v>
                </c:pt>
                <c:pt idx="759">
                  <c:v>39785</c:v>
                </c:pt>
                <c:pt idx="760">
                  <c:v>39786</c:v>
                </c:pt>
                <c:pt idx="761">
                  <c:v>39787</c:v>
                </c:pt>
                <c:pt idx="762">
                  <c:v>39790</c:v>
                </c:pt>
                <c:pt idx="763">
                  <c:v>39791</c:v>
                </c:pt>
                <c:pt idx="764">
                  <c:v>39792</c:v>
                </c:pt>
                <c:pt idx="765">
                  <c:v>39793</c:v>
                </c:pt>
                <c:pt idx="766">
                  <c:v>39794</c:v>
                </c:pt>
                <c:pt idx="767">
                  <c:v>39797</c:v>
                </c:pt>
                <c:pt idx="768">
                  <c:v>39798</c:v>
                </c:pt>
                <c:pt idx="769">
                  <c:v>39799</c:v>
                </c:pt>
                <c:pt idx="770">
                  <c:v>39800</c:v>
                </c:pt>
                <c:pt idx="771">
                  <c:v>39801</c:v>
                </c:pt>
                <c:pt idx="772">
                  <c:v>39804</c:v>
                </c:pt>
                <c:pt idx="773">
                  <c:v>39805</c:v>
                </c:pt>
                <c:pt idx="774">
                  <c:v>39806</c:v>
                </c:pt>
                <c:pt idx="775">
                  <c:v>39808</c:v>
                </c:pt>
                <c:pt idx="776">
                  <c:v>39811</c:v>
                </c:pt>
                <c:pt idx="777">
                  <c:v>39812</c:v>
                </c:pt>
                <c:pt idx="778">
                  <c:v>39813</c:v>
                </c:pt>
                <c:pt idx="779">
                  <c:v>39815</c:v>
                </c:pt>
                <c:pt idx="780">
                  <c:v>39818</c:v>
                </c:pt>
                <c:pt idx="781">
                  <c:v>39819</c:v>
                </c:pt>
                <c:pt idx="782">
                  <c:v>39820</c:v>
                </c:pt>
                <c:pt idx="783">
                  <c:v>39821</c:v>
                </c:pt>
                <c:pt idx="784">
                  <c:v>39822</c:v>
                </c:pt>
                <c:pt idx="785">
                  <c:v>39825</c:v>
                </c:pt>
                <c:pt idx="786">
                  <c:v>39826</c:v>
                </c:pt>
                <c:pt idx="787">
                  <c:v>39827</c:v>
                </c:pt>
                <c:pt idx="788">
                  <c:v>39828</c:v>
                </c:pt>
                <c:pt idx="789">
                  <c:v>39829</c:v>
                </c:pt>
                <c:pt idx="790">
                  <c:v>39832</c:v>
                </c:pt>
                <c:pt idx="791">
                  <c:v>39833</c:v>
                </c:pt>
                <c:pt idx="792">
                  <c:v>39834</c:v>
                </c:pt>
                <c:pt idx="793">
                  <c:v>39835</c:v>
                </c:pt>
                <c:pt idx="794">
                  <c:v>39836</c:v>
                </c:pt>
                <c:pt idx="795">
                  <c:v>39839</c:v>
                </c:pt>
                <c:pt idx="796">
                  <c:v>39840</c:v>
                </c:pt>
                <c:pt idx="797">
                  <c:v>39841</c:v>
                </c:pt>
                <c:pt idx="798">
                  <c:v>39842</c:v>
                </c:pt>
                <c:pt idx="799">
                  <c:v>39843</c:v>
                </c:pt>
                <c:pt idx="800">
                  <c:v>39846</c:v>
                </c:pt>
                <c:pt idx="801">
                  <c:v>39847</c:v>
                </c:pt>
                <c:pt idx="802">
                  <c:v>39848</c:v>
                </c:pt>
                <c:pt idx="803">
                  <c:v>39849</c:v>
                </c:pt>
                <c:pt idx="804">
                  <c:v>39850</c:v>
                </c:pt>
                <c:pt idx="805">
                  <c:v>39853</c:v>
                </c:pt>
                <c:pt idx="806">
                  <c:v>39854</c:v>
                </c:pt>
                <c:pt idx="807">
                  <c:v>39855</c:v>
                </c:pt>
                <c:pt idx="808">
                  <c:v>39856</c:v>
                </c:pt>
                <c:pt idx="809">
                  <c:v>39857</c:v>
                </c:pt>
                <c:pt idx="810">
                  <c:v>39860</c:v>
                </c:pt>
                <c:pt idx="811">
                  <c:v>39861</c:v>
                </c:pt>
                <c:pt idx="812">
                  <c:v>39862</c:v>
                </c:pt>
                <c:pt idx="813">
                  <c:v>39863</c:v>
                </c:pt>
                <c:pt idx="814">
                  <c:v>39864</c:v>
                </c:pt>
                <c:pt idx="815">
                  <c:v>39867</c:v>
                </c:pt>
                <c:pt idx="816">
                  <c:v>39868</c:v>
                </c:pt>
                <c:pt idx="817">
                  <c:v>39869</c:v>
                </c:pt>
                <c:pt idx="818">
                  <c:v>39870</c:v>
                </c:pt>
                <c:pt idx="819">
                  <c:v>39871</c:v>
                </c:pt>
                <c:pt idx="820">
                  <c:v>39874</c:v>
                </c:pt>
                <c:pt idx="821">
                  <c:v>39875</c:v>
                </c:pt>
                <c:pt idx="822">
                  <c:v>39876</c:v>
                </c:pt>
                <c:pt idx="823">
                  <c:v>39877</c:v>
                </c:pt>
                <c:pt idx="824">
                  <c:v>39878</c:v>
                </c:pt>
                <c:pt idx="825">
                  <c:v>39881</c:v>
                </c:pt>
                <c:pt idx="826">
                  <c:v>39882</c:v>
                </c:pt>
                <c:pt idx="827">
                  <c:v>39883</c:v>
                </c:pt>
                <c:pt idx="828">
                  <c:v>39884</c:v>
                </c:pt>
                <c:pt idx="829">
                  <c:v>39885</c:v>
                </c:pt>
                <c:pt idx="830">
                  <c:v>39888</c:v>
                </c:pt>
                <c:pt idx="831">
                  <c:v>39889</c:v>
                </c:pt>
                <c:pt idx="832">
                  <c:v>39890</c:v>
                </c:pt>
                <c:pt idx="833">
                  <c:v>39891</c:v>
                </c:pt>
                <c:pt idx="834">
                  <c:v>39892</c:v>
                </c:pt>
                <c:pt idx="835">
                  <c:v>39895</c:v>
                </c:pt>
                <c:pt idx="836">
                  <c:v>39896</c:v>
                </c:pt>
                <c:pt idx="837">
                  <c:v>39897</c:v>
                </c:pt>
                <c:pt idx="838">
                  <c:v>39898</c:v>
                </c:pt>
                <c:pt idx="839">
                  <c:v>39899</c:v>
                </c:pt>
                <c:pt idx="840">
                  <c:v>39902</c:v>
                </c:pt>
                <c:pt idx="841">
                  <c:v>39903</c:v>
                </c:pt>
                <c:pt idx="842">
                  <c:v>39904</c:v>
                </c:pt>
                <c:pt idx="843">
                  <c:v>39905</c:v>
                </c:pt>
                <c:pt idx="844">
                  <c:v>39906</c:v>
                </c:pt>
                <c:pt idx="845">
                  <c:v>39909</c:v>
                </c:pt>
                <c:pt idx="846">
                  <c:v>39910</c:v>
                </c:pt>
                <c:pt idx="847">
                  <c:v>39911</c:v>
                </c:pt>
                <c:pt idx="848">
                  <c:v>39912</c:v>
                </c:pt>
                <c:pt idx="849">
                  <c:v>39916</c:v>
                </c:pt>
                <c:pt idx="850">
                  <c:v>39917</c:v>
                </c:pt>
                <c:pt idx="851">
                  <c:v>39918</c:v>
                </c:pt>
                <c:pt idx="852">
                  <c:v>39919</c:v>
                </c:pt>
                <c:pt idx="853">
                  <c:v>39920</c:v>
                </c:pt>
                <c:pt idx="854">
                  <c:v>39923</c:v>
                </c:pt>
                <c:pt idx="855">
                  <c:v>39924</c:v>
                </c:pt>
                <c:pt idx="856">
                  <c:v>39925</c:v>
                </c:pt>
                <c:pt idx="857">
                  <c:v>39926</c:v>
                </c:pt>
                <c:pt idx="858">
                  <c:v>39927</c:v>
                </c:pt>
                <c:pt idx="859">
                  <c:v>39930</c:v>
                </c:pt>
                <c:pt idx="860">
                  <c:v>39931</c:v>
                </c:pt>
                <c:pt idx="861">
                  <c:v>39932</c:v>
                </c:pt>
                <c:pt idx="862">
                  <c:v>39933</c:v>
                </c:pt>
                <c:pt idx="863">
                  <c:v>39934</c:v>
                </c:pt>
                <c:pt idx="864">
                  <c:v>39937</c:v>
                </c:pt>
                <c:pt idx="865">
                  <c:v>39938</c:v>
                </c:pt>
                <c:pt idx="866">
                  <c:v>39939</c:v>
                </c:pt>
                <c:pt idx="867">
                  <c:v>39940</c:v>
                </c:pt>
                <c:pt idx="868">
                  <c:v>39941</c:v>
                </c:pt>
                <c:pt idx="869">
                  <c:v>39944</c:v>
                </c:pt>
                <c:pt idx="870">
                  <c:v>39945</c:v>
                </c:pt>
                <c:pt idx="871">
                  <c:v>39946</c:v>
                </c:pt>
                <c:pt idx="872">
                  <c:v>39947</c:v>
                </c:pt>
                <c:pt idx="873">
                  <c:v>39948</c:v>
                </c:pt>
                <c:pt idx="874">
                  <c:v>39951</c:v>
                </c:pt>
                <c:pt idx="875">
                  <c:v>39952</c:v>
                </c:pt>
                <c:pt idx="876">
                  <c:v>39953</c:v>
                </c:pt>
                <c:pt idx="877">
                  <c:v>39954</c:v>
                </c:pt>
                <c:pt idx="878">
                  <c:v>39955</c:v>
                </c:pt>
                <c:pt idx="879">
                  <c:v>39958</c:v>
                </c:pt>
                <c:pt idx="880">
                  <c:v>39959</c:v>
                </c:pt>
                <c:pt idx="881">
                  <c:v>39960</c:v>
                </c:pt>
                <c:pt idx="882">
                  <c:v>39961</c:v>
                </c:pt>
                <c:pt idx="883">
                  <c:v>39962</c:v>
                </c:pt>
                <c:pt idx="884">
                  <c:v>39965</c:v>
                </c:pt>
                <c:pt idx="885">
                  <c:v>39966</c:v>
                </c:pt>
                <c:pt idx="886">
                  <c:v>39967</c:v>
                </c:pt>
                <c:pt idx="887">
                  <c:v>39968</c:v>
                </c:pt>
                <c:pt idx="888">
                  <c:v>39969</c:v>
                </c:pt>
                <c:pt idx="889">
                  <c:v>39972</c:v>
                </c:pt>
                <c:pt idx="890">
                  <c:v>39973</c:v>
                </c:pt>
                <c:pt idx="891">
                  <c:v>39974</c:v>
                </c:pt>
                <c:pt idx="892">
                  <c:v>39975</c:v>
                </c:pt>
                <c:pt idx="893">
                  <c:v>39976</c:v>
                </c:pt>
                <c:pt idx="894">
                  <c:v>39979</c:v>
                </c:pt>
                <c:pt idx="895">
                  <c:v>39980</c:v>
                </c:pt>
                <c:pt idx="896">
                  <c:v>39981</c:v>
                </c:pt>
                <c:pt idx="897">
                  <c:v>39982</c:v>
                </c:pt>
                <c:pt idx="898">
                  <c:v>39983</c:v>
                </c:pt>
                <c:pt idx="899">
                  <c:v>39986</c:v>
                </c:pt>
                <c:pt idx="900">
                  <c:v>39987</c:v>
                </c:pt>
                <c:pt idx="901">
                  <c:v>39988</c:v>
                </c:pt>
                <c:pt idx="902">
                  <c:v>39989</c:v>
                </c:pt>
                <c:pt idx="903">
                  <c:v>39990</c:v>
                </c:pt>
                <c:pt idx="904">
                  <c:v>39993</c:v>
                </c:pt>
                <c:pt idx="905">
                  <c:v>39994</c:v>
                </c:pt>
                <c:pt idx="906">
                  <c:v>39995</c:v>
                </c:pt>
                <c:pt idx="907">
                  <c:v>39996</c:v>
                </c:pt>
                <c:pt idx="908">
                  <c:v>39997</c:v>
                </c:pt>
                <c:pt idx="909">
                  <c:v>40000</c:v>
                </c:pt>
                <c:pt idx="910">
                  <c:v>40001</c:v>
                </c:pt>
                <c:pt idx="911">
                  <c:v>40002</c:v>
                </c:pt>
                <c:pt idx="912">
                  <c:v>40003</c:v>
                </c:pt>
                <c:pt idx="913">
                  <c:v>40004</c:v>
                </c:pt>
                <c:pt idx="914">
                  <c:v>40007</c:v>
                </c:pt>
                <c:pt idx="915">
                  <c:v>40008</c:v>
                </c:pt>
                <c:pt idx="916">
                  <c:v>40009</c:v>
                </c:pt>
                <c:pt idx="917">
                  <c:v>40010</c:v>
                </c:pt>
                <c:pt idx="918">
                  <c:v>40011</c:v>
                </c:pt>
                <c:pt idx="919">
                  <c:v>40014</c:v>
                </c:pt>
                <c:pt idx="920">
                  <c:v>40015</c:v>
                </c:pt>
                <c:pt idx="921">
                  <c:v>40016</c:v>
                </c:pt>
                <c:pt idx="922">
                  <c:v>40017</c:v>
                </c:pt>
                <c:pt idx="923">
                  <c:v>40018</c:v>
                </c:pt>
                <c:pt idx="924">
                  <c:v>40021</c:v>
                </c:pt>
                <c:pt idx="925">
                  <c:v>40022</c:v>
                </c:pt>
                <c:pt idx="926">
                  <c:v>40023</c:v>
                </c:pt>
                <c:pt idx="927">
                  <c:v>40024</c:v>
                </c:pt>
                <c:pt idx="928">
                  <c:v>40025</c:v>
                </c:pt>
                <c:pt idx="929">
                  <c:v>40028</c:v>
                </c:pt>
                <c:pt idx="930">
                  <c:v>40029</c:v>
                </c:pt>
                <c:pt idx="931">
                  <c:v>40030</c:v>
                </c:pt>
                <c:pt idx="932">
                  <c:v>40031</c:v>
                </c:pt>
                <c:pt idx="933">
                  <c:v>40032</c:v>
                </c:pt>
                <c:pt idx="934">
                  <c:v>40035</c:v>
                </c:pt>
                <c:pt idx="935">
                  <c:v>40036</c:v>
                </c:pt>
                <c:pt idx="936">
                  <c:v>40037</c:v>
                </c:pt>
                <c:pt idx="937">
                  <c:v>40038</c:v>
                </c:pt>
                <c:pt idx="938">
                  <c:v>40039</c:v>
                </c:pt>
                <c:pt idx="939">
                  <c:v>40042</c:v>
                </c:pt>
                <c:pt idx="940">
                  <c:v>40043</c:v>
                </c:pt>
                <c:pt idx="941">
                  <c:v>40044</c:v>
                </c:pt>
                <c:pt idx="942">
                  <c:v>40045</c:v>
                </c:pt>
                <c:pt idx="943">
                  <c:v>40046</c:v>
                </c:pt>
                <c:pt idx="944">
                  <c:v>40049</c:v>
                </c:pt>
                <c:pt idx="945">
                  <c:v>40050</c:v>
                </c:pt>
                <c:pt idx="946">
                  <c:v>40051</c:v>
                </c:pt>
                <c:pt idx="947">
                  <c:v>40052</c:v>
                </c:pt>
                <c:pt idx="948">
                  <c:v>40053</c:v>
                </c:pt>
                <c:pt idx="949">
                  <c:v>40056</c:v>
                </c:pt>
                <c:pt idx="950">
                  <c:v>40057</c:v>
                </c:pt>
                <c:pt idx="951">
                  <c:v>40058</c:v>
                </c:pt>
                <c:pt idx="952">
                  <c:v>40059</c:v>
                </c:pt>
                <c:pt idx="953">
                  <c:v>40060</c:v>
                </c:pt>
                <c:pt idx="954">
                  <c:v>40063</c:v>
                </c:pt>
                <c:pt idx="955">
                  <c:v>40064</c:v>
                </c:pt>
                <c:pt idx="956">
                  <c:v>40065</c:v>
                </c:pt>
                <c:pt idx="957">
                  <c:v>40066</c:v>
                </c:pt>
                <c:pt idx="958">
                  <c:v>40067</c:v>
                </c:pt>
                <c:pt idx="959">
                  <c:v>40070</c:v>
                </c:pt>
                <c:pt idx="960">
                  <c:v>40071</c:v>
                </c:pt>
                <c:pt idx="961">
                  <c:v>40072</c:v>
                </c:pt>
                <c:pt idx="962">
                  <c:v>40073</c:v>
                </c:pt>
                <c:pt idx="963">
                  <c:v>40074</c:v>
                </c:pt>
                <c:pt idx="964">
                  <c:v>40077</c:v>
                </c:pt>
                <c:pt idx="965">
                  <c:v>40078</c:v>
                </c:pt>
                <c:pt idx="966">
                  <c:v>40079</c:v>
                </c:pt>
                <c:pt idx="967">
                  <c:v>40080</c:v>
                </c:pt>
                <c:pt idx="968">
                  <c:v>40081</c:v>
                </c:pt>
                <c:pt idx="969">
                  <c:v>40084</c:v>
                </c:pt>
                <c:pt idx="970">
                  <c:v>40085</c:v>
                </c:pt>
                <c:pt idx="971">
                  <c:v>40086</c:v>
                </c:pt>
                <c:pt idx="972">
                  <c:v>40087</c:v>
                </c:pt>
                <c:pt idx="973">
                  <c:v>40088</c:v>
                </c:pt>
                <c:pt idx="974">
                  <c:v>40091</c:v>
                </c:pt>
                <c:pt idx="975">
                  <c:v>40092</c:v>
                </c:pt>
                <c:pt idx="976">
                  <c:v>40093</c:v>
                </c:pt>
                <c:pt idx="977">
                  <c:v>40094</c:v>
                </c:pt>
                <c:pt idx="978">
                  <c:v>40095</c:v>
                </c:pt>
                <c:pt idx="979">
                  <c:v>40098</c:v>
                </c:pt>
                <c:pt idx="980">
                  <c:v>40099</c:v>
                </c:pt>
                <c:pt idx="981">
                  <c:v>40100</c:v>
                </c:pt>
                <c:pt idx="982">
                  <c:v>40101</c:v>
                </c:pt>
                <c:pt idx="983">
                  <c:v>40102</c:v>
                </c:pt>
                <c:pt idx="984">
                  <c:v>40105</c:v>
                </c:pt>
                <c:pt idx="985">
                  <c:v>40106</c:v>
                </c:pt>
                <c:pt idx="986">
                  <c:v>40107</c:v>
                </c:pt>
                <c:pt idx="987">
                  <c:v>40108</c:v>
                </c:pt>
                <c:pt idx="988">
                  <c:v>40109</c:v>
                </c:pt>
                <c:pt idx="989">
                  <c:v>40112</c:v>
                </c:pt>
                <c:pt idx="990">
                  <c:v>40113</c:v>
                </c:pt>
                <c:pt idx="991">
                  <c:v>40114</c:v>
                </c:pt>
                <c:pt idx="992">
                  <c:v>40115</c:v>
                </c:pt>
                <c:pt idx="993">
                  <c:v>40116</c:v>
                </c:pt>
                <c:pt idx="994">
                  <c:v>40119</c:v>
                </c:pt>
                <c:pt idx="995">
                  <c:v>40120</c:v>
                </c:pt>
                <c:pt idx="996">
                  <c:v>40121</c:v>
                </c:pt>
                <c:pt idx="997">
                  <c:v>40122</c:v>
                </c:pt>
                <c:pt idx="998">
                  <c:v>40123</c:v>
                </c:pt>
                <c:pt idx="999">
                  <c:v>40126</c:v>
                </c:pt>
                <c:pt idx="1000">
                  <c:v>40127</c:v>
                </c:pt>
                <c:pt idx="1001">
                  <c:v>40128</c:v>
                </c:pt>
                <c:pt idx="1002">
                  <c:v>40129</c:v>
                </c:pt>
                <c:pt idx="1003">
                  <c:v>40130</c:v>
                </c:pt>
                <c:pt idx="1004">
                  <c:v>40133</c:v>
                </c:pt>
                <c:pt idx="1005">
                  <c:v>40134</c:v>
                </c:pt>
                <c:pt idx="1006">
                  <c:v>40135</c:v>
                </c:pt>
                <c:pt idx="1007">
                  <c:v>40136</c:v>
                </c:pt>
                <c:pt idx="1008">
                  <c:v>40137</c:v>
                </c:pt>
                <c:pt idx="1009">
                  <c:v>40140</c:v>
                </c:pt>
                <c:pt idx="1010">
                  <c:v>40141</c:v>
                </c:pt>
                <c:pt idx="1011">
                  <c:v>40142</c:v>
                </c:pt>
                <c:pt idx="1012">
                  <c:v>40143</c:v>
                </c:pt>
                <c:pt idx="1013">
                  <c:v>40144</c:v>
                </c:pt>
                <c:pt idx="1014">
                  <c:v>40147</c:v>
                </c:pt>
                <c:pt idx="1015">
                  <c:v>40148</c:v>
                </c:pt>
                <c:pt idx="1016">
                  <c:v>40149</c:v>
                </c:pt>
                <c:pt idx="1017">
                  <c:v>40150</c:v>
                </c:pt>
                <c:pt idx="1018">
                  <c:v>40151</c:v>
                </c:pt>
                <c:pt idx="1019">
                  <c:v>40154</c:v>
                </c:pt>
                <c:pt idx="1020">
                  <c:v>40155</c:v>
                </c:pt>
                <c:pt idx="1021">
                  <c:v>40156</c:v>
                </c:pt>
                <c:pt idx="1022">
                  <c:v>40157</c:v>
                </c:pt>
                <c:pt idx="1023">
                  <c:v>40158</c:v>
                </c:pt>
                <c:pt idx="1024">
                  <c:v>40161</c:v>
                </c:pt>
                <c:pt idx="1025">
                  <c:v>40162</c:v>
                </c:pt>
                <c:pt idx="1026">
                  <c:v>40163</c:v>
                </c:pt>
                <c:pt idx="1027">
                  <c:v>40164</c:v>
                </c:pt>
                <c:pt idx="1028">
                  <c:v>40165</c:v>
                </c:pt>
                <c:pt idx="1029">
                  <c:v>40168</c:v>
                </c:pt>
                <c:pt idx="1030">
                  <c:v>40169</c:v>
                </c:pt>
                <c:pt idx="1031">
                  <c:v>40170</c:v>
                </c:pt>
                <c:pt idx="1032">
                  <c:v>40171</c:v>
                </c:pt>
                <c:pt idx="1033">
                  <c:v>40175</c:v>
                </c:pt>
                <c:pt idx="1034">
                  <c:v>40176</c:v>
                </c:pt>
                <c:pt idx="1035">
                  <c:v>40177</c:v>
                </c:pt>
                <c:pt idx="1036">
                  <c:v>40178</c:v>
                </c:pt>
                <c:pt idx="1037">
                  <c:v>40182</c:v>
                </c:pt>
                <c:pt idx="1038">
                  <c:v>40183</c:v>
                </c:pt>
                <c:pt idx="1039">
                  <c:v>40184</c:v>
                </c:pt>
                <c:pt idx="1040">
                  <c:v>40185</c:v>
                </c:pt>
                <c:pt idx="1041">
                  <c:v>40186</c:v>
                </c:pt>
                <c:pt idx="1042">
                  <c:v>40189</c:v>
                </c:pt>
                <c:pt idx="1043">
                  <c:v>40190</c:v>
                </c:pt>
                <c:pt idx="1044">
                  <c:v>40191</c:v>
                </c:pt>
                <c:pt idx="1045">
                  <c:v>40192</c:v>
                </c:pt>
                <c:pt idx="1046">
                  <c:v>40193</c:v>
                </c:pt>
                <c:pt idx="1047">
                  <c:v>40196</c:v>
                </c:pt>
                <c:pt idx="1048">
                  <c:v>40197</c:v>
                </c:pt>
                <c:pt idx="1049">
                  <c:v>40198</c:v>
                </c:pt>
                <c:pt idx="1050">
                  <c:v>40199</c:v>
                </c:pt>
                <c:pt idx="1051">
                  <c:v>40200</c:v>
                </c:pt>
                <c:pt idx="1052">
                  <c:v>40203</c:v>
                </c:pt>
                <c:pt idx="1053">
                  <c:v>40204</c:v>
                </c:pt>
                <c:pt idx="1054">
                  <c:v>40205</c:v>
                </c:pt>
                <c:pt idx="1055">
                  <c:v>40206</c:v>
                </c:pt>
                <c:pt idx="1056">
                  <c:v>40207</c:v>
                </c:pt>
                <c:pt idx="1057">
                  <c:v>40210</c:v>
                </c:pt>
                <c:pt idx="1058">
                  <c:v>40211</c:v>
                </c:pt>
                <c:pt idx="1059">
                  <c:v>40212</c:v>
                </c:pt>
                <c:pt idx="1060">
                  <c:v>40213</c:v>
                </c:pt>
                <c:pt idx="1061">
                  <c:v>40214</c:v>
                </c:pt>
                <c:pt idx="1062">
                  <c:v>40217</c:v>
                </c:pt>
                <c:pt idx="1063">
                  <c:v>40218</c:v>
                </c:pt>
                <c:pt idx="1064">
                  <c:v>40219</c:v>
                </c:pt>
                <c:pt idx="1065">
                  <c:v>40220</c:v>
                </c:pt>
                <c:pt idx="1066">
                  <c:v>40221</c:v>
                </c:pt>
                <c:pt idx="1067">
                  <c:v>40224</c:v>
                </c:pt>
                <c:pt idx="1068">
                  <c:v>40225</c:v>
                </c:pt>
                <c:pt idx="1069">
                  <c:v>40226</c:v>
                </c:pt>
                <c:pt idx="1070">
                  <c:v>40227</c:v>
                </c:pt>
                <c:pt idx="1071">
                  <c:v>40228</c:v>
                </c:pt>
                <c:pt idx="1072">
                  <c:v>40231</c:v>
                </c:pt>
                <c:pt idx="1073">
                  <c:v>40232</c:v>
                </c:pt>
                <c:pt idx="1074">
                  <c:v>40233</c:v>
                </c:pt>
                <c:pt idx="1075">
                  <c:v>40234</c:v>
                </c:pt>
                <c:pt idx="1076">
                  <c:v>40235</c:v>
                </c:pt>
                <c:pt idx="1077">
                  <c:v>40238</c:v>
                </c:pt>
                <c:pt idx="1078">
                  <c:v>40239</c:v>
                </c:pt>
                <c:pt idx="1079">
                  <c:v>40240</c:v>
                </c:pt>
                <c:pt idx="1080">
                  <c:v>40241</c:v>
                </c:pt>
                <c:pt idx="1081">
                  <c:v>40242</c:v>
                </c:pt>
                <c:pt idx="1082">
                  <c:v>40245</c:v>
                </c:pt>
                <c:pt idx="1083">
                  <c:v>40246</c:v>
                </c:pt>
                <c:pt idx="1084">
                  <c:v>40247</c:v>
                </c:pt>
                <c:pt idx="1085">
                  <c:v>40248</c:v>
                </c:pt>
                <c:pt idx="1086">
                  <c:v>40249</c:v>
                </c:pt>
                <c:pt idx="1087">
                  <c:v>40252</c:v>
                </c:pt>
                <c:pt idx="1088">
                  <c:v>40253</c:v>
                </c:pt>
                <c:pt idx="1089">
                  <c:v>40254</c:v>
                </c:pt>
                <c:pt idx="1090">
                  <c:v>40255</c:v>
                </c:pt>
                <c:pt idx="1091">
                  <c:v>40256</c:v>
                </c:pt>
                <c:pt idx="1092">
                  <c:v>40259</c:v>
                </c:pt>
                <c:pt idx="1093">
                  <c:v>40260</c:v>
                </c:pt>
                <c:pt idx="1094">
                  <c:v>40261</c:v>
                </c:pt>
                <c:pt idx="1095">
                  <c:v>40262</c:v>
                </c:pt>
                <c:pt idx="1096">
                  <c:v>40263</c:v>
                </c:pt>
                <c:pt idx="1097">
                  <c:v>40266</c:v>
                </c:pt>
                <c:pt idx="1098">
                  <c:v>40267</c:v>
                </c:pt>
                <c:pt idx="1099">
                  <c:v>40268</c:v>
                </c:pt>
                <c:pt idx="1100">
                  <c:v>40269</c:v>
                </c:pt>
                <c:pt idx="1101">
                  <c:v>40273</c:v>
                </c:pt>
                <c:pt idx="1102">
                  <c:v>40274</c:v>
                </c:pt>
                <c:pt idx="1103">
                  <c:v>40275</c:v>
                </c:pt>
                <c:pt idx="1104">
                  <c:v>40276</c:v>
                </c:pt>
                <c:pt idx="1105">
                  <c:v>40277</c:v>
                </c:pt>
                <c:pt idx="1106">
                  <c:v>40280</c:v>
                </c:pt>
                <c:pt idx="1107">
                  <c:v>40281</c:v>
                </c:pt>
                <c:pt idx="1108">
                  <c:v>40282</c:v>
                </c:pt>
                <c:pt idx="1109">
                  <c:v>40283</c:v>
                </c:pt>
                <c:pt idx="1110">
                  <c:v>40284</c:v>
                </c:pt>
                <c:pt idx="1111">
                  <c:v>40287</c:v>
                </c:pt>
                <c:pt idx="1112">
                  <c:v>40288</c:v>
                </c:pt>
                <c:pt idx="1113">
                  <c:v>40289</c:v>
                </c:pt>
                <c:pt idx="1114">
                  <c:v>40290</c:v>
                </c:pt>
                <c:pt idx="1115">
                  <c:v>40291</c:v>
                </c:pt>
                <c:pt idx="1116">
                  <c:v>40294</c:v>
                </c:pt>
                <c:pt idx="1117">
                  <c:v>40295</c:v>
                </c:pt>
                <c:pt idx="1118">
                  <c:v>40296</c:v>
                </c:pt>
                <c:pt idx="1119">
                  <c:v>40297</c:v>
                </c:pt>
                <c:pt idx="1120">
                  <c:v>40298</c:v>
                </c:pt>
                <c:pt idx="1121">
                  <c:v>40301</c:v>
                </c:pt>
                <c:pt idx="1122">
                  <c:v>40302</c:v>
                </c:pt>
                <c:pt idx="1123">
                  <c:v>40303</c:v>
                </c:pt>
                <c:pt idx="1124">
                  <c:v>40304</c:v>
                </c:pt>
                <c:pt idx="1125">
                  <c:v>40305</c:v>
                </c:pt>
                <c:pt idx="1126">
                  <c:v>40308</c:v>
                </c:pt>
                <c:pt idx="1127">
                  <c:v>40309</c:v>
                </c:pt>
                <c:pt idx="1128">
                  <c:v>40310</c:v>
                </c:pt>
                <c:pt idx="1129">
                  <c:v>40311</c:v>
                </c:pt>
                <c:pt idx="1130">
                  <c:v>40312</c:v>
                </c:pt>
                <c:pt idx="1131">
                  <c:v>40315</c:v>
                </c:pt>
                <c:pt idx="1132">
                  <c:v>40316</c:v>
                </c:pt>
                <c:pt idx="1133">
                  <c:v>40317</c:v>
                </c:pt>
                <c:pt idx="1134">
                  <c:v>40318</c:v>
                </c:pt>
                <c:pt idx="1135">
                  <c:v>40319</c:v>
                </c:pt>
                <c:pt idx="1136">
                  <c:v>40322</c:v>
                </c:pt>
                <c:pt idx="1137">
                  <c:v>40323</c:v>
                </c:pt>
                <c:pt idx="1138">
                  <c:v>40324</c:v>
                </c:pt>
                <c:pt idx="1139">
                  <c:v>40325</c:v>
                </c:pt>
                <c:pt idx="1140">
                  <c:v>40326</c:v>
                </c:pt>
                <c:pt idx="1141">
                  <c:v>40329</c:v>
                </c:pt>
                <c:pt idx="1142">
                  <c:v>40330</c:v>
                </c:pt>
                <c:pt idx="1143">
                  <c:v>40331</c:v>
                </c:pt>
                <c:pt idx="1144">
                  <c:v>40332</c:v>
                </c:pt>
                <c:pt idx="1145">
                  <c:v>40333</c:v>
                </c:pt>
                <c:pt idx="1146">
                  <c:v>40336</c:v>
                </c:pt>
                <c:pt idx="1147">
                  <c:v>40337</c:v>
                </c:pt>
                <c:pt idx="1148">
                  <c:v>40338</c:v>
                </c:pt>
                <c:pt idx="1149">
                  <c:v>40339</c:v>
                </c:pt>
                <c:pt idx="1150">
                  <c:v>40340</c:v>
                </c:pt>
                <c:pt idx="1151">
                  <c:v>40343</c:v>
                </c:pt>
                <c:pt idx="1152">
                  <c:v>40344</c:v>
                </c:pt>
                <c:pt idx="1153">
                  <c:v>40345</c:v>
                </c:pt>
                <c:pt idx="1154">
                  <c:v>40346</c:v>
                </c:pt>
                <c:pt idx="1155">
                  <c:v>40347</c:v>
                </c:pt>
                <c:pt idx="1156">
                  <c:v>40350</c:v>
                </c:pt>
                <c:pt idx="1157">
                  <c:v>40351</c:v>
                </c:pt>
                <c:pt idx="1158">
                  <c:v>40352</c:v>
                </c:pt>
                <c:pt idx="1159">
                  <c:v>40353</c:v>
                </c:pt>
                <c:pt idx="1160">
                  <c:v>40354</c:v>
                </c:pt>
                <c:pt idx="1161">
                  <c:v>40357</c:v>
                </c:pt>
                <c:pt idx="1162">
                  <c:v>40358</c:v>
                </c:pt>
                <c:pt idx="1163">
                  <c:v>40359</c:v>
                </c:pt>
                <c:pt idx="1164">
                  <c:v>40360</c:v>
                </c:pt>
                <c:pt idx="1165">
                  <c:v>40361</c:v>
                </c:pt>
                <c:pt idx="1166">
                  <c:v>40364</c:v>
                </c:pt>
                <c:pt idx="1167">
                  <c:v>40365</c:v>
                </c:pt>
                <c:pt idx="1168">
                  <c:v>40366</c:v>
                </c:pt>
                <c:pt idx="1169">
                  <c:v>40367</c:v>
                </c:pt>
                <c:pt idx="1170">
                  <c:v>40368</c:v>
                </c:pt>
                <c:pt idx="1171">
                  <c:v>40371</c:v>
                </c:pt>
                <c:pt idx="1172">
                  <c:v>40372</c:v>
                </c:pt>
                <c:pt idx="1173">
                  <c:v>40373</c:v>
                </c:pt>
                <c:pt idx="1174">
                  <c:v>40374</c:v>
                </c:pt>
                <c:pt idx="1175">
                  <c:v>40375</c:v>
                </c:pt>
                <c:pt idx="1176">
                  <c:v>40378</c:v>
                </c:pt>
                <c:pt idx="1177">
                  <c:v>40379</c:v>
                </c:pt>
                <c:pt idx="1178">
                  <c:v>40380</c:v>
                </c:pt>
                <c:pt idx="1179">
                  <c:v>40381</c:v>
                </c:pt>
                <c:pt idx="1180">
                  <c:v>40382</c:v>
                </c:pt>
                <c:pt idx="1181">
                  <c:v>40385</c:v>
                </c:pt>
                <c:pt idx="1182">
                  <c:v>40386</c:v>
                </c:pt>
                <c:pt idx="1183">
                  <c:v>40387</c:v>
                </c:pt>
                <c:pt idx="1184">
                  <c:v>40388</c:v>
                </c:pt>
                <c:pt idx="1185">
                  <c:v>40389</c:v>
                </c:pt>
                <c:pt idx="1186">
                  <c:v>40392</c:v>
                </c:pt>
                <c:pt idx="1187">
                  <c:v>40393</c:v>
                </c:pt>
                <c:pt idx="1188">
                  <c:v>40394</c:v>
                </c:pt>
                <c:pt idx="1189">
                  <c:v>40395</c:v>
                </c:pt>
                <c:pt idx="1190">
                  <c:v>40396</c:v>
                </c:pt>
                <c:pt idx="1191">
                  <c:v>40399</c:v>
                </c:pt>
                <c:pt idx="1192">
                  <c:v>40400</c:v>
                </c:pt>
                <c:pt idx="1193">
                  <c:v>40401</c:v>
                </c:pt>
                <c:pt idx="1194">
                  <c:v>40402</c:v>
                </c:pt>
                <c:pt idx="1195">
                  <c:v>40403</c:v>
                </c:pt>
                <c:pt idx="1196">
                  <c:v>40406</c:v>
                </c:pt>
                <c:pt idx="1197">
                  <c:v>40407</c:v>
                </c:pt>
                <c:pt idx="1198">
                  <c:v>40408</c:v>
                </c:pt>
                <c:pt idx="1199">
                  <c:v>40409</c:v>
                </c:pt>
                <c:pt idx="1200">
                  <c:v>40410</c:v>
                </c:pt>
                <c:pt idx="1201">
                  <c:v>40413</c:v>
                </c:pt>
                <c:pt idx="1202">
                  <c:v>40414</c:v>
                </c:pt>
                <c:pt idx="1203">
                  <c:v>40415</c:v>
                </c:pt>
                <c:pt idx="1204">
                  <c:v>40416</c:v>
                </c:pt>
                <c:pt idx="1205">
                  <c:v>40417</c:v>
                </c:pt>
                <c:pt idx="1206">
                  <c:v>40420</c:v>
                </c:pt>
                <c:pt idx="1207">
                  <c:v>40421</c:v>
                </c:pt>
                <c:pt idx="1208">
                  <c:v>40422</c:v>
                </c:pt>
                <c:pt idx="1209">
                  <c:v>40423</c:v>
                </c:pt>
                <c:pt idx="1210">
                  <c:v>40424</c:v>
                </c:pt>
                <c:pt idx="1211">
                  <c:v>40427</c:v>
                </c:pt>
                <c:pt idx="1212">
                  <c:v>40428</c:v>
                </c:pt>
                <c:pt idx="1213">
                  <c:v>40429</c:v>
                </c:pt>
                <c:pt idx="1214">
                  <c:v>40430</c:v>
                </c:pt>
                <c:pt idx="1215">
                  <c:v>40431</c:v>
                </c:pt>
                <c:pt idx="1216">
                  <c:v>40434</c:v>
                </c:pt>
                <c:pt idx="1217">
                  <c:v>40435</c:v>
                </c:pt>
                <c:pt idx="1218">
                  <c:v>40436</c:v>
                </c:pt>
                <c:pt idx="1219">
                  <c:v>40437</c:v>
                </c:pt>
                <c:pt idx="1220">
                  <c:v>40438</c:v>
                </c:pt>
                <c:pt idx="1221">
                  <c:v>40441</c:v>
                </c:pt>
                <c:pt idx="1222">
                  <c:v>40442</c:v>
                </c:pt>
                <c:pt idx="1223">
                  <c:v>40443</c:v>
                </c:pt>
                <c:pt idx="1224">
                  <c:v>40444</c:v>
                </c:pt>
                <c:pt idx="1225">
                  <c:v>40445</c:v>
                </c:pt>
                <c:pt idx="1226">
                  <c:v>40448</c:v>
                </c:pt>
                <c:pt idx="1227">
                  <c:v>40449</c:v>
                </c:pt>
                <c:pt idx="1228">
                  <c:v>40450</c:v>
                </c:pt>
                <c:pt idx="1229">
                  <c:v>40451</c:v>
                </c:pt>
                <c:pt idx="1230">
                  <c:v>40452</c:v>
                </c:pt>
                <c:pt idx="1231">
                  <c:v>40455</c:v>
                </c:pt>
                <c:pt idx="1232">
                  <c:v>40456</c:v>
                </c:pt>
                <c:pt idx="1233">
                  <c:v>40457</c:v>
                </c:pt>
                <c:pt idx="1234">
                  <c:v>40458</c:v>
                </c:pt>
                <c:pt idx="1235">
                  <c:v>40459</c:v>
                </c:pt>
                <c:pt idx="1236">
                  <c:v>40462</c:v>
                </c:pt>
                <c:pt idx="1237">
                  <c:v>40463</c:v>
                </c:pt>
                <c:pt idx="1238">
                  <c:v>40464</c:v>
                </c:pt>
                <c:pt idx="1239">
                  <c:v>40465</c:v>
                </c:pt>
                <c:pt idx="1240">
                  <c:v>40466</c:v>
                </c:pt>
                <c:pt idx="1241">
                  <c:v>40469</c:v>
                </c:pt>
                <c:pt idx="1242">
                  <c:v>40470</c:v>
                </c:pt>
                <c:pt idx="1243">
                  <c:v>40471</c:v>
                </c:pt>
                <c:pt idx="1244">
                  <c:v>40472</c:v>
                </c:pt>
                <c:pt idx="1245">
                  <c:v>40473</c:v>
                </c:pt>
                <c:pt idx="1246">
                  <c:v>40476</c:v>
                </c:pt>
                <c:pt idx="1247">
                  <c:v>40477</c:v>
                </c:pt>
                <c:pt idx="1248">
                  <c:v>40478</c:v>
                </c:pt>
                <c:pt idx="1249">
                  <c:v>40479</c:v>
                </c:pt>
                <c:pt idx="1250">
                  <c:v>40480</c:v>
                </c:pt>
                <c:pt idx="1251">
                  <c:v>40483</c:v>
                </c:pt>
                <c:pt idx="1252">
                  <c:v>40484</c:v>
                </c:pt>
                <c:pt idx="1253">
                  <c:v>40485</c:v>
                </c:pt>
                <c:pt idx="1254">
                  <c:v>40486</c:v>
                </c:pt>
                <c:pt idx="1255">
                  <c:v>40487</c:v>
                </c:pt>
                <c:pt idx="1256">
                  <c:v>40490</c:v>
                </c:pt>
                <c:pt idx="1257">
                  <c:v>40491</c:v>
                </c:pt>
                <c:pt idx="1258">
                  <c:v>40492</c:v>
                </c:pt>
                <c:pt idx="1259">
                  <c:v>40493</c:v>
                </c:pt>
                <c:pt idx="1260">
                  <c:v>40494</c:v>
                </c:pt>
                <c:pt idx="1261">
                  <c:v>40497</c:v>
                </c:pt>
                <c:pt idx="1262">
                  <c:v>40498</c:v>
                </c:pt>
                <c:pt idx="1263">
                  <c:v>40499</c:v>
                </c:pt>
                <c:pt idx="1264">
                  <c:v>40500</c:v>
                </c:pt>
                <c:pt idx="1265">
                  <c:v>40501</c:v>
                </c:pt>
                <c:pt idx="1266">
                  <c:v>40504</c:v>
                </c:pt>
                <c:pt idx="1267">
                  <c:v>40505</c:v>
                </c:pt>
                <c:pt idx="1268">
                  <c:v>40506</c:v>
                </c:pt>
                <c:pt idx="1269">
                  <c:v>40507</c:v>
                </c:pt>
                <c:pt idx="1270">
                  <c:v>40508</c:v>
                </c:pt>
                <c:pt idx="1271">
                  <c:v>40511</c:v>
                </c:pt>
                <c:pt idx="1272">
                  <c:v>40512</c:v>
                </c:pt>
                <c:pt idx="1273">
                  <c:v>40513</c:v>
                </c:pt>
                <c:pt idx="1274">
                  <c:v>40514</c:v>
                </c:pt>
                <c:pt idx="1275">
                  <c:v>40515</c:v>
                </c:pt>
                <c:pt idx="1276">
                  <c:v>40518</c:v>
                </c:pt>
                <c:pt idx="1277">
                  <c:v>40519</c:v>
                </c:pt>
                <c:pt idx="1278">
                  <c:v>40520</c:v>
                </c:pt>
                <c:pt idx="1279">
                  <c:v>40521</c:v>
                </c:pt>
                <c:pt idx="1280">
                  <c:v>40522</c:v>
                </c:pt>
                <c:pt idx="1281">
                  <c:v>40525</c:v>
                </c:pt>
                <c:pt idx="1282">
                  <c:v>40526</c:v>
                </c:pt>
                <c:pt idx="1283">
                  <c:v>40527</c:v>
                </c:pt>
                <c:pt idx="1284">
                  <c:v>40528</c:v>
                </c:pt>
                <c:pt idx="1285">
                  <c:v>40529</c:v>
                </c:pt>
                <c:pt idx="1286">
                  <c:v>40532</c:v>
                </c:pt>
                <c:pt idx="1287">
                  <c:v>40533</c:v>
                </c:pt>
                <c:pt idx="1288">
                  <c:v>40534</c:v>
                </c:pt>
                <c:pt idx="1289">
                  <c:v>40535</c:v>
                </c:pt>
                <c:pt idx="1290">
                  <c:v>40536</c:v>
                </c:pt>
                <c:pt idx="1291">
                  <c:v>40539</c:v>
                </c:pt>
                <c:pt idx="1292">
                  <c:v>40540</c:v>
                </c:pt>
                <c:pt idx="1293">
                  <c:v>40541</c:v>
                </c:pt>
                <c:pt idx="1294">
                  <c:v>40542</c:v>
                </c:pt>
                <c:pt idx="1295">
                  <c:v>40543</c:v>
                </c:pt>
                <c:pt idx="1296">
                  <c:v>40546</c:v>
                </c:pt>
                <c:pt idx="1297">
                  <c:v>40547</c:v>
                </c:pt>
                <c:pt idx="1298">
                  <c:v>40548</c:v>
                </c:pt>
                <c:pt idx="1299">
                  <c:v>40549</c:v>
                </c:pt>
                <c:pt idx="1300">
                  <c:v>40550</c:v>
                </c:pt>
                <c:pt idx="1301">
                  <c:v>40553</c:v>
                </c:pt>
                <c:pt idx="1302">
                  <c:v>40554</c:v>
                </c:pt>
                <c:pt idx="1303">
                  <c:v>40555</c:v>
                </c:pt>
                <c:pt idx="1304">
                  <c:v>40556</c:v>
                </c:pt>
                <c:pt idx="1305">
                  <c:v>40557</c:v>
                </c:pt>
                <c:pt idx="1306">
                  <c:v>40560</c:v>
                </c:pt>
                <c:pt idx="1307">
                  <c:v>40561</c:v>
                </c:pt>
                <c:pt idx="1308">
                  <c:v>40562</c:v>
                </c:pt>
                <c:pt idx="1309">
                  <c:v>40563</c:v>
                </c:pt>
                <c:pt idx="1310">
                  <c:v>40564</c:v>
                </c:pt>
                <c:pt idx="1311">
                  <c:v>40567</c:v>
                </c:pt>
                <c:pt idx="1312">
                  <c:v>40568</c:v>
                </c:pt>
                <c:pt idx="1313">
                  <c:v>40569</c:v>
                </c:pt>
                <c:pt idx="1314">
                  <c:v>40570</c:v>
                </c:pt>
                <c:pt idx="1315">
                  <c:v>40571</c:v>
                </c:pt>
                <c:pt idx="1316">
                  <c:v>40574</c:v>
                </c:pt>
                <c:pt idx="1317">
                  <c:v>40575</c:v>
                </c:pt>
                <c:pt idx="1318">
                  <c:v>40576</c:v>
                </c:pt>
                <c:pt idx="1319">
                  <c:v>40577</c:v>
                </c:pt>
                <c:pt idx="1320">
                  <c:v>40578</c:v>
                </c:pt>
                <c:pt idx="1321">
                  <c:v>40581</c:v>
                </c:pt>
                <c:pt idx="1322">
                  <c:v>40582</c:v>
                </c:pt>
                <c:pt idx="1323">
                  <c:v>40583</c:v>
                </c:pt>
                <c:pt idx="1324">
                  <c:v>40584</c:v>
                </c:pt>
                <c:pt idx="1325">
                  <c:v>40585</c:v>
                </c:pt>
                <c:pt idx="1326">
                  <c:v>40588</c:v>
                </c:pt>
                <c:pt idx="1327">
                  <c:v>40589</c:v>
                </c:pt>
                <c:pt idx="1328">
                  <c:v>40590</c:v>
                </c:pt>
                <c:pt idx="1329">
                  <c:v>40591</c:v>
                </c:pt>
                <c:pt idx="1330">
                  <c:v>40592</c:v>
                </c:pt>
                <c:pt idx="1331">
                  <c:v>40595</c:v>
                </c:pt>
                <c:pt idx="1332">
                  <c:v>40596</c:v>
                </c:pt>
                <c:pt idx="1333">
                  <c:v>40597</c:v>
                </c:pt>
                <c:pt idx="1334">
                  <c:v>40598</c:v>
                </c:pt>
                <c:pt idx="1335">
                  <c:v>40599</c:v>
                </c:pt>
                <c:pt idx="1336">
                  <c:v>40602</c:v>
                </c:pt>
                <c:pt idx="1337">
                  <c:v>40603</c:v>
                </c:pt>
                <c:pt idx="1338">
                  <c:v>40604</c:v>
                </c:pt>
                <c:pt idx="1339">
                  <c:v>40605</c:v>
                </c:pt>
                <c:pt idx="1340">
                  <c:v>40606</c:v>
                </c:pt>
                <c:pt idx="1341">
                  <c:v>40609</c:v>
                </c:pt>
                <c:pt idx="1342">
                  <c:v>40610</c:v>
                </c:pt>
                <c:pt idx="1343">
                  <c:v>40611</c:v>
                </c:pt>
                <c:pt idx="1344">
                  <c:v>40612</c:v>
                </c:pt>
                <c:pt idx="1345">
                  <c:v>40613</c:v>
                </c:pt>
                <c:pt idx="1346">
                  <c:v>40616</c:v>
                </c:pt>
                <c:pt idx="1347">
                  <c:v>40617</c:v>
                </c:pt>
                <c:pt idx="1348">
                  <c:v>40618</c:v>
                </c:pt>
                <c:pt idx="1349">
                  <c:v>40619</c:v>
                </c:pt>
                <c:pt idx="1350">
                  <c:v>40620</c:v>
                </c:pt>
                <c:pt idx="1351">
                  <c:v>40623</c:v>
                </c:pt>
                <c:pt idx="1352">
                  <c:v>40624</c:v>
                </c:pt>
                <c:pt idx="1353">
                  <c:v>40625</c:v>
                </c:pt>
                <c:pt idx="1354">
                  <c:v>40626</c:v>
                </c:pt>
                <c:pt idx="1355">
                  <c:v>40627</c:v>
                </c:pt>
                <c:pt idx="1356">
                  <c:v>40630</c:v>
                </c:pt>
                <c:pt idx="1357">
                  <c:v>40631</c:v>
                </c:pt>
                <c:pt idx="1358">
                  <c:v>40632</c:v>
                </c:pt>
                <c:pt idx="1359">
                  <c:v>40633</c:v>
                </c:pt>
                <c:pt idx="1360">
                  <c:v>40634</c:v>
                </c:pt>
                <c:pt idx="1361">
                  <c:v>40637</c:v>
                </c:pt>
                <c:pt idx="1362">
                  <c:v>40638</c:v>
                </c:pt>
                <c:pt idx="1363">
                  <c:v>40639</c:v>
                </c:pt>
                <c:pt idx="1364">
                  <c:v>40640</c:v>
                </c:pt>
                <c:pt idx="1365">
                  <c:v>40641</c:v>
                </c:pt>
                <c:pt idx="1366">
                  <c:v>40644</c:v>
                </c:pt>
                <c:pt idx="1367">
                  <c:v>40645</c:v>
                </c:pt>
                <c:pt idx="1368">
                  <c:v>40646</c:v>
                </c:pt>
                <c:pt idx="1369">
                  <c:v>40647</c:v>
                </c:pt>
                <c:pt idx="1370">
                  <c:v>40648</c:v>
                </c:pt>
                <c:pt idx="1371">
                  <c:v>40651</c:v>
                </c:pt>
                <c:pt idx="1372">
                  <c:v>40652</c:v>
                </c:pt>
                <c:pt idx="1373">
                  <c:v>40653</c:v>
                </c:pt>
                <c:pt idx="1374">
                  <c:v>40654</c:v>
                </c:pt>
                <c:pt idx="1375">
                  <c:v>40658</c:v>
                </c:pt>
                <c:pt idx="1376">
                  <c:v>40659</c:v>
                </c:pt>
                <c:pt idx="1377">
                  <c:v>40660</c:v>
                </c:pt>
                <c:pt idx="1378">
                  <c:v>40661</c:v>
                </c:pt>
                <c:pt idx="1379">
                  <c:v>40662</c:v>
                </c:pt>
                <c:pt idx="1380">
                  <c:v>40665</c:v>
                </c:pt>
                <c:pt idx="1381">
                  <c:v>40666</c:v>
                </c:pt>
                <c:pt idx="1382">
                  <c:v>40667</c:v>
                </c:pt>
                <c:pt idx="1383">
                  <c:v>40668</c:v>
                </c:pt>
                <c:pt idx="1384">
                  <c:v>40669</c:v>
                </c:pt>
                <c:pt idx="1385">
                  <c:v>40672</c:v>
                </c:pt>
                <c:pt idx="1386">
                  <c:v>40673</c:v>
                </c:pt>
                <c:pt idx="1387">
                  <c:v>40674</c:v>
                </c:pt>
                <c:pt idx="1388">
                  <c:v>40675</c:v>
                </c:pt>
                <c:pt idx="1389">
                  <c:v>40676</c:v>
                </c:pt>
                <c:pt idx="1390">
                  <c:v>40679</c:v>
                </c:pt>
                <c:pt idx="1391">
                  <c:v>40680</c:v>
                </c:pt>
                <c:pt idx="1392">
                  <c:v>40681</c:v>
                </c:pt>
                <c:pt idx="1393">
                  <c:v>40682</c:v>
                </c:pt>
                <c:pt idx="1394">
                  <c:v>40683</c:v>
                </c:pt>
                <c:pt idx="1395">
                  <c:v>40686</c:v>
                </c:pt>
                <c:pt idx="1396">
                  <c:v>40687</c:v>
                </c:pt>
                <c:pt idx="1397">
                  <c:v>40688</c:v>
                </c:pt>
                <c:pt idx="1398">
                  <c:v>40689</c:v>
                </c:pt>
                <c:pt idx="1399">
                  <c:v>40690</c:v>
                </c:pt>
                <c:pt idx="1400">
                  <c:v>40693</c:v>
                </c:pt>
                <c:pt idx="1401">
                  <c:v>40694</c:v>
                </c:pt>
                <c:pt idx="1402">
                  <c:v>40695</c:v>
                </c:pt>
                <c:pt idx="1403">
                  <c:v>40696</c:v>
                </c:pt>
                <c:pt idx="1404">
                  <c:v>40697</c:v>
                </c:pt>
                <c:pt idx="1405">
                  <c:v>40700</c:v>
                </c:pt>
                <c:pt idx="1406">
                  <c:v>40701</c:v>
                </c:pt>
                <c:pt idx="1407">
                  <c:v>40702</c:v>
                </c:pt>
                <c:pt idx="1408">
                  <c:v>40703</c:v>
                </c:pt>
                <c:pt idx="1409">
                  <c:v>40704</c:v>
                </c:pt>
                <c:pt idx="1410">
                  <c:v>40707</c:v>
                </c:pt>
                <c:pt idx="1411">
                  <c:v>40708</c:v>
                </c:pt>
                <c:pt idx="1412">
                  <c:v>40709</c:v>
                </c:pt>
                <c:pt idx="1413">
                  <c:v>40710</c:v>
                </c:pt>
                <c:pt idx="1414">
                  <c:v>40711</c:v>
                </c:pt>
                <c:pt idx="1415">
                  <c:v>40714</c:v>
                </c:pt>
                <c:pt idx="1416">
                  <c:v>40715</c:v>
                </c:pt>
                <c:pt idx="1417">
                  <c:v>40716</c:v>
                </c:pt>
                <c:pt idx="1418">
                  <c:v>40717</c:v>
                </c:pt>
                <c:pt idx="1419">
                  <c:v>40718</c:v>
                </c:pt>
                <c:pt idx="1420">
                  <c:v>40721</c:v>
                </c:pt>
                <c:pt idx="1421">
                  <c:v>40722</c:v>
                </c:pt>
                <c:pt idx="1422">
                  <c:v>40723</c:v>
                </c:pt>
                <c:pt idx="1423">
                  <c:v>40724</c:v>
                </c:pt>
                <c:pt idx="1424">
                  <c:v>40725</c:v>
                </c:pt>
                <c:pt idx="1425">
                  <c:v>40728</c:v>
                </c:pt>
                <c:pt idx="1426">
                  <c:v>40729</c:v>
                </c:pt>
                <c:pt idx="1427">
                  <c:v>40730</c:v>
                </c:pt>
                <c:pt idx="1428">
                  <c:v>40731</c:v>
                </c:pt>
                <c:pt idx="1429">
                  <c:v>40732</c:v>
                </c:pt>
                <c:pt idx="1430">
                  <c:v>40735</c:v>
                </c:pt>
                <c:pt idx="1431">
                  <c:v>40736</c:v>
                </c:pt>
                <c:pt idx="1432">
                  <c:v>40737</c:v>
                </c:pt>
                <c:pt idx="1433">
                  <c:v>40738</c:v>
                </c:pt>
                <c:pt idx="1434">
                  <c:v>40739</c:v>
                </c:pt>
                <c:pt idx="1435">
                  <c:v>40742</c:v>
                </c:pt>
                <c:pt idx="1436">
                  <c:v>40743</c:v>
                </c:pt>
                <c:pt idx="1437">
                  <c:v>40744</c:v>
                </c:pt>
                <c:pt idx="1438">
                  <c:v>40745</c:v>
                </c:pt>
                <c:pt idx="1439">
                  <c:v>40746</c:v>
                </c:pt>
                <c:pt idx="1440">
                  <c:v>40749</c:v>
                </c:pt>
                <c:pt idx="1441">
                  <c:v>40750</c:v>
                </c:pt>
                <c:pt idx="1442">
                  <c:v>40751</c:v>
                </c:pt>
                <c:pt idx="1443">
                  <c:v>40752</c:v>
                </c:pt>
                <c:pt idx="1444">
                  <c:v>40753</c:v>
                </c:pt>
                <c:pt idx="1445">
                  <c:v>40756</c:v>
                </c:pt>
                <c:pt idx="1446">
                  <c:v>40757</c:v>
                </c:pt>
                <c:pt idx="1447">
                  <c:v>40758</c:v>
                </c:pt>
                <c:pt idx="1448">
                  <c:v>40759</c:v>
                </c:pt>
                <c:pt idx="1449">
                  <c:v>40760</c:v>
                </c:pt>
                <c:pt idx="1450">
                  <c:v>40763</c:v>
                </c:pt>
                <c:pt idx="1451">
                  <c:v>40764</c:v>
                </c:pt>
                <c:pt idx="1452">
                  <c:v>40765</c:v>
                </c:pt>
                <c:pt idx="1453">
                  <c:v>40766</c:v>
                </c:pt>
                <c:pt idx="1454">
                  <c:v>40767</c:v>
                </c:pt>
                <c:pt idx="1455">
                  <c:v>40770</c:v>
                </c:pt>
                <c:pt idx="1456">
                  <c:v>40771</c:v>
                </c:pt>
                <c:pt idx="1457">
                  <c:v>40772</c:v>
                </c:pt>
                <c:pt idx="1458">
                  <c:v>40773</c:v>
                </c:pt>
                <c:pt idx="1459">
                  <c:v>40774</c:v>
                </c:pt>
                <c:pt idx="1460">
                  <c:v>40777</c:v>
                </c:pt>
                <c:pt idx="1461">
                  <c:v>40778</c:v>
                </c:pt>
                <c:pt idx="1462">
                  <c:v>40779</c:v>
                </c:pt>
                <c:pt idx="1463">
                  <c:v>40780</c:v>
                </c:pt>
                <c:pt idx="1464">
                  <c:v>40781</c:v>
                </c:pt>
                <c:pt idx="1465">
                  <c:v>40784</c:v>
                </c:pt>
                <c:pt idx="1466">
                  <c:v>40785</c:v>
                </c:pt>
                <c:pt idx="1467">
                  <c:v>40786</c:v>
                </c:pt>
                <c:pt idx="1468">
                  <c:v>40787</c:v>
                </c:pt>
                <c:pt idx="1469">
                  <c:v>40788</c:v>
                </c:pt>
                <c:pt idx="1470">
                  <c:v>40791</c:v>
                </c:pt>
                <c:pt idx="1471">
                  <c:v>40792</c:v>
                </c:pt>
                <c:pt idx="1472">
                  <c:v>40793</c:v>
                </c:pt>
                <c:pt idx="1473">
                  <c:v>40794</c:v>
                </c:pt>
                <c:pt idx="1474">
                  <c:v>40795</c:v>
                </c:pt>
                <c:pt idx="1475">
                  <c:v>40798</c:v>
                </c:pt>
                <c:pt idx="1476">
                  <c:v>40799</c:v>
                </c:pt>
                <c:pt idx="1477">
                  <c:v>40800</c:v>
                </c:pt>
                <c:pt idx="1478">
                  <c:v>40801</c:v>
                </c:pt>
                <c:pt idx="1479">
                  <c:v>40802</c:v>
                </c:pt>
                <c:pt idx="1480">
                  <c:v>40805</c:v>
                </c:pt>
                <c:pt idx="1481">
                  <c:v>40806</c:v>
                </c:pt>
                <c:pt idx="1482">
                  <c:v>40807</c:v>
                </c:pt>
                <c:pt idx="1483">
                  <c:v>40808</c:v>
                </c:pt>
                <c:pt idx="1484">
                  <c:v>40809</c:v>
                </c:pt>
                <c:pt idx="1485">
                  <c:v>40812</c:v>
                </c:pt>
                <c:pt idx="1486">
                  <c:v>40813</c:v>
                </c:pt>
                <c:pt idx="1487">
                  <c:v>40814</c:v>
                </c:pt>
                <c:pt idx="1488">
                  <c:v>40815</c:v>
                </c:pt>
                <c:pt idx="1489">
                  <c:v>40816</c:v>
                </c:pt>
                <c:pt idx="1490">
                  <c:v>40819</c:v>
                </c:pt>
                <c:pt idx="1491">
                  <c:v>40820</c:v>
                </c:pt>
                <c:pt idx="1492">
                  <c:v>40821</c:v>
                </c:pt>
                <c:pt idx="1493">
                  <c:v>40822</c:v>
                </c:pt>
                <c:pt idx="1494">
                  <c:v>40823</c:v>
                </c:pt>
                <c:pt idx="1495">
                  <c:v>40826</c:v>
                </c:pt>
                <c:pt idx="1496">
                  <c:v>40827</c:v>
                </c:pt>
                <c:pt idx="1497">
                  <c:v>40828</c:v>
                </c:pt>
                <c:pt idx="1498">
                  <c:v>40829</c:v>
                </c:pt>
                <c:pt idx="1499">
                  <c:v>40830</c:v>
                </c:pt>
                <c:pt idx="1500">
                  <c:v>40833</c:v>
                </c:pt>
                <c:pt idx="1501">
                  <c:v>40834</c:v>
                </c:pt>
                <c:pt idx="1502">
                  <c:v>40835</c:v>
                </c:pt>
                <c:pt idx="1503">
                  <c:v>40836</c:v>
                </c:pt>
                <c:pt idx="1504">
                  <c:v>40837</c:v>
                </c:pt>
                <c:pt idx="1505">
                  <c:v>40840</c:v>
                </c:pt>
                <c:pt idx="1506">
                  <c:v>40841</c:v>
                </c:pt>
                <c:pt idx="1507">
                  <c:v>40842</c:v>
                </c:pt>
                <c:pt idx="1508">
                  <c:v>40843</c:v>
                </c:pt>
                <c:pt idx="1509">
                  <c:v>40844</c:v>
                </c:pt>
                <c:pt idx="1510">
                  <c:v>40847</c:v>
                </c:pt>
                <c:pt idx="1511">
                  <c:v>40848</c:v>
                </c:pt>
                <c:pt idx="1512">
                  <c:v>40849</c:v>
                </c:pt>
                <c:pt idx="1513">
                  <c:v>40850</c:v>
                </c:pt>
                <c:pt idx="1514">
                  <c:v>40851</c:v>
                </c:pt>
                <c:pt idx="1515">
                  <c:v>40854</c:v>
                </c:pt>
                <c:pt idx="1516">
                  <c:v>40855</c:v>
                </c:pt>
                <c:pt idx="1517">
                  <c:v>40856</c:v>
                </c:pt>
                <c:pt idx="1518">
                  <c:v>40857</c:v>
                </c:pt>
                <c:pt idx="1519">
                  <c:v>40858</c:v>
                </c:pt>
                <c:pt idx="1520">
                  <c:v>40861</c:v>
                </c:pt>
                <c:pt idx="1521">
                  <c:v>40862</c:v>
                </c:pt>
                <c:pt idx="1522">
                  <c:v>40863</c:v>
                </c:pt>
                <c:pt idx="1523">
                  <c:v>40864</c:v>
                </c:pt>
                <c:pt idx="1524">
                  <c:v>40865</c:v>
                </c:pt>
                <c:pt idx="1525">
                  <c:v>40868</c:v>
                </c:pt>
                <c:pt idx="1526">
                  <c:v>40869</c:v>
                </c:pt>
                <c:pt idx="1527">
                  <c:v>40870</c:v>
                </c:pt>
                <c:pt idx="1528">
                  <c:v>40871</c:v>
                </c:pt>
                <c:pt idx="1529">
                  <c:v>40872</c:v>
                </c:pt>
                <c:pt idx="1530">
                  <c:v>40875</c:v>
                </c:pt>
                <c:pt idx="1531">
                  <c:v>40876</c:v>
                </c:pt>
                <c:pt idx="1532">
                  <c:v>40877</c:v>
                </c:pt>
                <c:pt idx="1533">
                  <c:v>40878</c:v>
                </c:pt>
                <c:pt idx="1534">
                  <c:v>40879</c:v>
                </c:pt>
                <c:pt idx="1535">
                  <c:v>40882</c:v>
                </c:pt>
                <c:pt idx="1536">
                  <c:v>40883</c:v>
                </c:pt>
                <c:pt idx="1537">
                  <c:v>40884</c:v>
                </c:pt>
                <c:pt idx="1538">
                  <c:v>40885</c:v>
                </c:pt>
                <c:pt idx="1539">
                  <c:v>40886</c:v>
                </c:pt>
                <c:pt idx="1540">
                  <c:v>40889</c:v>
                </c:pt>
                <c:pt idx="1541">
                  <c:v>40890</c:v>
                </c:pt>
                <c:pt idx="1542">
                  <c:v>40891</c:v>
                </c:pt>
                <c:pt idx="1543">
                  <c:v>40892</c:v>
                </c:pt>
                <c:pt idx="1544">
                  <c:v>40893</c:v>
                </c:pt>
                <c:pt idx="1545">
                  <c:v>40896</c:v>
                </c:pt>
                <c:pt idx="1546">
                  <c:v>40897</c:v>
                </c:pt>
                <c:pt idx="1547">
                  <c:v>40898</c:v>
                </c:pt>
                <c:pt idx="1548">
                  <c:v>40899</c:v>
                </c:pt>
                <c:pt idx="1549">
                  <c:v>40900</c:v>
                </c:pt>
                <c:pt idx="1550">
                  <c:v>40903</c:v>
                </c:pt>
                <c:pt idx="1551">
                  <c:v>40904</c:v>
                </c:pt>
                <c:pt idx="1552">
                  <c:v>40905</c:v>
                </c:pt>
                <c:pt idx="1553">
                  <c:v>40906</c:v>
                </c:pt>
                <c:pt idx="1554">
                  <c:v>40907</c:v>
                </c:pt>
                <c:pt idx="1555">
                  <c:v>40910</c:v>
                </c:pt>
                <c:pt idx="1556">
                  <c:v>40911</c:v>
                </c:pt>
                <c:pt idx="1557">
                  <c:v>40912</c:v>
                </c:pt>
                <c:pt idx="1558">
                  <c:v>40913</c:v>
                </c:pt>
                <c:pt idx="1559">
                  <c:v>40914</c:v>
                </c:pt>
                <c:pt idx="1560">
                  <c:v>40917</c:v>
                </c:pt>
                <c:pt idx="1561">
                  <c:v>40918</c:v>
                </c:pt>
                <c:pt idx="1562">
                  <c:v>40919</c:v>
                </c:pt>
                <c:pt idx="1563">
                  <c:v>40920</c:v>
                </c:pt>
                <c:pt idx="1564">
                  <c:v>40921</c:v>
                </c:pt>
                <c:pt idx="1565">
                  <c:v>40924</c:v>
                </c:pt>
                <c:pt idx="1566">
                  <c:v>40925</c:v>
                </c:pt>
                <c:pt idx="1567">
                  <c:v>40926</c:v>
                </c:pt>
                <c:pt idx="1568">
                  <c:v>40927</c:v>
                </c:pt>
                <c:pt idx="1569">
                  <c:v>40928</c:v>
                </c:pt>
                <c:pt idx="1570">
                  <c:v>40931</c:v>
                </c:pt>
                <c:pt idx="1571">
                  <c:v>40932</c:v>
                </c:pt>
                <c:pt idx="1572">
                  <c:v>40933</c:v>
                </c:pt>
                <c:pt idx="1573">
                  <c:v>40934</c:v>
                </c:pt>
                <c:pt idx="1574">
                  <c:v>40935</c:v>
                </c:pt>
                <c:pt idx="1575">
                  <c:v>40938</c:v>
                </c:pt>
                <c:pt idx="1576">
                  <c:v>40939</c:v>
                </c:pt>
                <c:pt idx="1577">
                  <c:v>40940</c:v>
                </c:pt>
                <c:pt idx="1578">
                  <c:v>40941</c:v>
                </c:pt>
                <c:pt idx="1579">
                  <c:v>40942</c:v>
                </c:pt>
                <c:pt idx="1580">
                  <c:v>40945</c:v>
                </c:pt>
                <c:pt idx="1581">
                  <c:v>40946</c:v>
                </c:pt>
                <c:pt idx="1582">
                  <c:v>40947</c:v>
                </c:pt>
                <c:pt idx="1583">
                  <c:v>40948</c:v>
                </c:pt>
                <c:pt idx="1584">
                  <c:v>40949</c:v>
                </c:pt>
                <c:pt idx="1585">
                  <c:v>40952</c:v>
                </c:pt>
                <c:pt idx="1586">
                  <c:v>40953</c:v>
                </c:pt>
                <c:pt idx="1587">
                  <c:v>40954</c:v>
                </c:pt>
                <c:pt idx="1588">
                  <c:v>40955</c:v>
                </c:pt>
                <c:pt idx="1589">
                  <c:v>40956</c:v>
                </c:pt>
                <c:pt idx="1590">
                  <c:v>40959</c:v>
                </c:pt>
                <c:pt idx="1591">
                  <c:v>40960</c:v>
                </c:pt>
                <c:pt idx="1592">
                  <c:v>40961</c:v>
                </c:pt>
                <c:pt idx="1593">
                  <c:v>40962</c:v>
                </c:pt>
                <c:pt idx="1594">
                  <c:v>40963</c:v>
                </c:pt>
                <c:pt idx="1595">
                  <c:v>40966</c:v>
                </c:pt>
                <c:pt idx="1596">
                  <c:v>40967</c:v>
                </c:pt>
                <c:pt idx="1597">
                  <c:v>40968</c:v>
                </c:pt>
                <c:pt idx="1598">
                  <c:v>40969</c:v>
                </c:pt>
                <c:pt idx="1599">
                  <c:v>40970</c:v>
                </c:pt>
                <c:pt idx="1600">
                  <c:v>40973</c:v>
                </c:pt>
                <c:pt idx="1601">
                  <c:v>40974</c:v>
                </c:pt>
                <c:pt idx="1602">
                  <c:v>40975</c:v>
                </c:pt>
                <c:pt idx="1603">
                  <c:v>40976</c:v>
                </c:pt>
                <c:pt idx="1604">
                  <c:v>40977</c:v>
                </c:pt>
                <c:pt idx="1605">
                  <c:v>40980</c:v>
                </c:pt>
                <c:pt idx="1606">
                  <c:v>40981</c:v>
                </c:pt>
                <c:pt idx="1607">
                  <c:v>40982</c:v>
                </c:pt>
                <c:pt idx="1608">
                  <c:v>40983</c:v>
                </c:pt>
                <c:pt idx="1609">
                  <c:v>40984</c:v>
                </c:pt>
                <c:pt idx="1610">
                  <c:v>40987</c:v>
                </c:pt>
                <c:pt idx="1611">
                  <c:v>40988</c:v>
                </c:pt>
                <c:pt idx="1612">
                  <c:v>40989</c:v>
                </c:pt>
                <c:pt idx="1613">
                  <c:v>40990</c:v>
                </c:pt>
                <c:pt idx="1614">
                  <c:v>40991</c:v>
                </c:pt>
                <c:pt idx="1615">
                  <c:v>40994</c:v>
                </c:pt>
                <c:pt idx="1616">
                  <c:v>40995</c:v>
                </c:pt>
                <c:pt idx="1617">
                  <c:v>40996</c:v>
                </c:pt>
                <c:pt idx="1618">
                  <c:v>40997</c:v>
                </c:pt>
                <c:pt idx="1619">
                  <c:v>40998</c:v>
                </c:pt>
                <c:pt idx="1620">
                  <c:v>41001</c:v>
                </c:pt>
                <c:pt idx="1621">
                  <c:v>41002</c:v>
                </c:pt>
                <c:pt idx="1622">
                  <c:v>41003</c:v>
                </c:pt>
                <c:pt idx="1623">
                  <c:v>41004</c:v>
                </c:pt>
                <c:pt idx="1624">
                  <c:v>41008</c:v>
                </c:pt>
                <c:pt idx="1625">
                  <c:v>41009</c:v>
                </c:pt>
                <c:pt idx="1626">
                  <c:v>41010</c:v>
                </c:pt>
                <c:pt idx="1627">
                  <c:v>41011</c:v>
                </c:pt>
                <c:pt idx="1628">
                  <c:v>41012</c:v>
                </c:pt>
                <c:pt idx="1629">
                  <c:v>41015</c:v>
                </c:pt>
                <c:pt idx="1630">
                  <c:v>41016</c:v>
                </c:pt>
                <c:pt idx="1631">
                  <c:v>41017</c:v>
                </c:pt>
                <c:pt idx="1632">
                  <c:v>41018</c:v>
                </c:pt>
                <c:pt idx="1633">
                  <c:v>41019</c:v>
                </c:pt>
                <c:pt idx="1634">
                  <c:v>41022</c:v>
                </c:pt>
                <c:pt idx="1635">
                  <c:v>41023</c:v>
                </c:pt>
                <c:pt idx="1636">
                  <c:v>41024</c:v>
                </c:pt>
                <c:pt idx="1637">
                  <c:v>41025</c:v>
                </c:pt>
                <c:pt idx="1638">
                  <c:v>41026</c:v>
                </c:pt>
                <c:pt idx="1639">
                  <c:v>41029</c:v>
                </c:pt>
                <c:pt idx="1640">
                  <c:v>41030</c:v>
                </c:pt>
                <c:pt idx="1641">
                  <c:v>41031</c:v>
                </c:pt>
                <c:pt idx="1642">
                  <c:v>41032</c:v>
                </c:pt>
                <c:pt idx="1643">
                  <c:v>41033</c:v>
                </c:pt>
                <c:pt idx="1644">
                  <c:v>41036</c:v>
                </c:pt>
                <c:pt idx="1645">
                  <c:v>41037</c:v>
                </c:pt>
                <c:pt idx="1646">
                  <c:v>41038</c:v>
                </c:pt>
                <c:pt idx="1647">
                  <c:v>41039</c:v>
                </c:pt>
                <c:pt idx="1648">
                  <c:v>41040</c:v>
                </c:pt>
                <c:pt idx="1649">
                  <c:v>41043</c:v>
                </c:pt>
                <c:pt idx="1650">
                  <c:v>41044</c:v>
                </c:pt>
                <c:pt idx="1651">
                  <c:v>41045</c:v>
                </c:pt>
                <c:pt idx="1652">
                  <c:v>41046</c:v>
                </c:pt>
                <c:pt idx="1653">
                  <c:v>41047</c:v>
                </c:pt>
                <c:pt idx="1654">
                  <c:v>41050</c:v>
                </c:pt>
                <c:pt idx="1655">
                  <c:v>41051</c:v>
                </c:pt>
                <c:pt idx="1656">
                  <c:v>41052</c:v>
                </c:pt>
                <c:pt idx="1657">
                  <c:v>41053</c:v>
                </c:pt>
                <c:pt idx="1658">
                  <c:v>41054</c:v>
                </c:pt>
                <c:pt idx="1659">
                  <c:v>41057</c:v>
                </c:pt>
                <c:pt idx="1660">
                  <c:v>41058</c:v>
                </c:pt>
                <c:pt idx="1661">
                  <c:v>41059</c:v>
                </c:pt>
                <c:pt idx="1662">
                  <c:v>41060</c:v>
                </c:pt>
                <c:pt idx="1663">
                  <c:v>41061</c:v>
                </c:pt>
                <c:pt idx="1664">
                  <c:v>41064</c:v>
                </c:pt>
                <c:pt idx="1665">
                  <c:v>41065</c:v>
                </c:pt>
                <c:pt idx="1666">
                  <c:v>41066</c:v>
                </c:pt>
                <c:pt idx="1667">
                  <c:v>41067</c:v>
                </c:pt>
                <c:pt idx="1668">
                  <c:v>41068</c:v>
                </c:pt>
                <c:pt idx="1669">
                  <c:v>41071</c:v>
                </c:pt>
                <c:pt idx="1670">
                  <c:v>41072</c:v>
                </c:pt>
                <c:pt idx="1671">
                  <c:v>41073</c:v>
                </c:pt>
                <c:pt idx="1672">
                  <c:v>41074</c:v>
                </c:pt>
                <c:pt idx="1673">
                  <c:v>41075</c:v>
                </c:pt>
                <c:pt idx="1674">
                  <c:v>41078</c:v>
                </c:pt>
                <c:pt idx="1675">
                  <c:v>41079</c:v>
                </c:pt>
                <c:pt idx="1676">
                  <c:v>41080</c:v>
                </c:pt>
                <c:pt idx="1677">
                  <c:v>41081</c:v>
                </c:pt>
                <c:pt idx="1678">
                  <c:v>41082</c:v>
                </c:pt>
                <c:pt idx="1679">
                  <c:v>41085</c:v>
                </c:pt>
                <c:pt idx="1680">
                  <c:v>41086</c:v>
                </c:pt>
                <c:pt idx="1681">
                  <c:v>41087</c:v>
                </c:pt>
                <c:pt idx="1682">
                  <c:v>41088</c:v>
                </c:pt>
                <c:pt idx="1683">
                  <c:v>41089</c:v>
                </c:pt>
                <c:pt idx="1684">
                  <c:v>41092</c:v>
                </c:pt>
                <c:pt idx="1685">
                  <c:v>41093</c:v>
                </c:pt>
                <c:pt idx="1686">
                  <c:v>41094</c:v>
                </c:pt>
                <c:pt idx="1687">
                  <c:v>41095</c:v>
                </c:pt>
                <c:pt idx="1688">
                  <c:v>41096</c:v>
                </c:pt>
                <c:pt idx="1689">
                  <c:v>41099</c:v>
                </c:pt>
                <c:pt idx="1690">
                  <c:v>41100</c:v>
                </c:pt>
                <c:pt idx="1691">
                  <c:v>41101</c:v>
                </c:pt>
                <c:pt idx="1692">
                  <c:v>41102</c:v>
                </c:pt>
                <c:pt idx="1693">
                  <c:v>41103</c:v>
                </c:pt>
                <c:pt idx="1694">
                  <c:v>41106</c:v>
                </c:pt>
                <c:pt idx="1695">
                  <c:v>41107</c:v>
                </c:pt>
                <c:pt idx="1696">
                  <c:v>41108</c:v>
                </c:pt>
                <c:pt idx="1697">
                  <c:v>41109</c:v>
                </c:pt>
                <c:pt idx="1698">
                  <c:v>41110</c:v>
                </c:pt>
                <c:pt idx="1699">
                  <c:v>41113</c:v>
                </c:pt>
                <c:pt idx="1700">
                  <c:v>41114</c:v>
                </c:pt>
                <c:pt idx="1701">
                  <c:v>41115</c:v>
                </c:pt>
                <c:pt idx="1702">
                  <c:v>41116</c:v>
                </c:pt>
                <c:pt idx="1703">
                  <c:v>41117</c:v>
                </c:pt>
                <c:pt idx="1704">
                  <c:v>41120</c:v>
                </c:pt>
                <c:pt idx="1705">
                  <c:v>41121</c:v>
                </c:pt>
                <c:pt idx="1706">
                  <c:v>41122</c:v>
                </c:pt>
                <c:pt idx="1707">
                  <c:v>41123</c:v>
                </c:pt>
                <c:pt idx="1708">
                  <c:v>41124</c:v>
                </c:pt>
                <c:pt idx="1709">
                  <c:v>41127</c:v>
                </c:pt>
                <c:pt idx="1710">
                  <c:v>41128</c:v>
                </c:pt>
                <c:pt idx="1711">
                  <c:v>41129</c:v>
                </c:pt>
                <c:pt idx="1712">
                  <c:v>41130</c:v>
                </c:pt>
                <c:pt idx="1713">
                  <c:v>41131</c:v>
                </c:pt>
                <c:pt idx="1714">
                  <c:v>41134</c:v>
                </c:pt>
                <c:pt idx="1715">
                  <c:v>41135</c:v>
                </c:pt>
                <c:pt idx="1716">
                  <c:v>41136</c:v>
                </c:pt>
                <c:pt idx="1717">
                  <c:v>41137</c:v>
                </c:pt>
                <c:pt idx="1718">
                  <c:v>41138</c:v>
                </c:pt>
                <c:pt idx="1719">
                  <c:v>41141</c:v>
                </c:pt>
                <c:pt idx="1720">
                  <c:v>41142</c:v>
                </c:pt>
                <c:pt idx="1721">
                  <c:v>41143</c:v>
                </c:pt>
                <c:pt idx="1722">
                  <c:v>41144</c:v>
                </c:pt>
                <c:pt idx="1723">
                  <c:v>41145</c:v>
                </c:pt>
                <c:pt idx="1724">
                  <c:v>41148</c:v>
                </c:pt>
                <c:pt idx="1725">
                  <c:v>41149</c:v>
                </c:pt>
                <c:pt idx="1726">
                  <c:v>41150</c:v>
                </c:pt>
                <c:pt idx="1727">
                  <c:v>41151</c:v>
                </c:pt>
                <c:pt idx="1728">
                  <c:v>41152</c:v>
                </c:pt>
                <c:pt idx="1729">
                  <c:v>41155</c:v>
                </c:pt>
                <c:pt idx="1730">
                  <c:v>41156</c:v>
                </c:pt>
                <c:pt idx="1731">
                  <c:v>41157</c:v>
                </c:pt>
                <c:pt idx="1732">
                  <c:v>41158</c:v>
                </c:pt>
                <c:pt idx="1733">
                  <c:v>41159</c:v>
                </c:pt>
                <c:pt idx="1734">
                  <c:v>41162</c:v>
                </c:pt>
                <c:pt idx="1735">
                  <c:v>41163</c:v>
                </c:pt>
                <c:pt idx="1736">
                  <c:v>41164</c:v>
                </c:pt>
                <c:pt idx="1737">
                  <c:v>41165</c:v>
                </c:pt>
                <c:pt idx="1738">
                  <c:v>41166</c:v>
                </c:pt>
                <c:pt idx="1739">
                  <c:v>41169</c:v>
                </c:pt>
                <c:pt idx="1740">
                  <c:v>41170</c:v>
                </c:pt>
                <c:pt idx="1741">
                  <c:v>41171</c:v>
                </c:pt>
                <c:pt idx="1742">
                  <c:v>41172</c:v>
                </c:pt>
                <c:pt idx="1743">
                  <c:v>41173</c:v>
                </c:pt>
                <c:pt idx="1744">
                  <c:v>41176</c:v>
                </c:pt>
                <c:pt idx="1745">
                  <c:v>41177</c:v>
                </c:pt>
                <c:pt idx="1746">
                  <c:v>41178</c:v>
                </c:pt>
                <c:pt idx="1747">
                  <c:v>41179</c:v>
                </c:pt>
                <c:pt idx="1748">
                  <c:v>41180</c:v>
                </c:pt>
                <c:pt idx="1749">
                  <c:v>41183</c:v>
                </c:pt>
                <c:pt idx="1750">
                  <c:v>41184</c:v>
                </c:pt>
                <c:pt idx="1751">
                  <c:v>41185</c:v>
                </c:pt>
                <c:pt idx="1752">
                  <c:v>41186</c:v>
                </c:pt>
                <c:pt idx="1753">
                  <c:v>41187</c:v>
                </c:pt>
                <c:pt idx="1754">
                  <c:v>41190</c:v>
                </c:pt>
                <c:pt idx="1755">
                  <c:v>41191</c:v>
                </c:pt>
                <c:pt idx="1756">
                  <c:v>41192</c:v>
                </c:pt>
                <c:pt idx="1757">
                  <c:v>41193</c:v>
                </c:pt>
                <c:pt idx="1758">
                  <c:v>41194</c:v>
                </c:pt>
                <c:pt idx="1759">
                  <c:v>41197</c:v>
                </c:pt>
                <c:pt idx="1760">
                  <c:v>41198</c:v>
                </c:pt>
                <c:pt idx="1761">
                  <c:v>41199</c:v>
                </c:pt>
                <c:pt idx="1762">
                  <c:v>41200</c:v>
                </c:pt>
                <c:pt idx="1763">
                  <c:v>41201</c:v>
                </c:pt>
                <c:pt idx="1764">
                  <c:v>41204</c:v>
                </c:pt>
                <c:pt idx="1765">
                  <c:v>41205</c:v>
                </c:pt>
                <c:pt idx="1766">
                  <c:v>41206</c:v>
                </c:pt>
                <c:pt idx="1767">
                  <c:v>41207</c:v>
                </c:pt>
                <c:pt idx="1768">
                  <c:v>41208</c:v>
                </c:pt>
                <c:pt idx="1769">
                  <c:v>41211</c:v>
                </c:pt>
                <c:pt idx="1770">
                  <c:v>41212</c:v>
                </c:pt>
                <c:pt idx="1771">
                  <c:v>41213</c:v>
                </c:pt>
                <c:pt idx="1772">
                  <c:v>41214</c:v>
                </c:pt>
                <c:pt idx="1773">
                  <c:v>41215</c:v>
                </c:pt>
                <c:pt idx="1774">
                  <c:v>41218</c:v>
                </c:pt>
                <c:pt idx="1775">
                  <c:v>41219</c:v>
                </c:pt>
                <c:pt idx="1776">
                  <c:v>41220</c:v>
                </c:pt>
                <c:pt idx="1777">
                  <c:v>41221</c:v>
                </c:pt>
                <c:pt idx="1778">
                  <c:v>41222</c:v>
                </c:pt>
                <c:pt idx="1779">
                  <c:v>41225</c:v>
                </c:pt>
                <c:pt idx="1780">
                  <c:v>41226</c:v>
                </c:pt>
                <c:pt idx="1781">
                  <c:v>41227</c:v>
                </c:pt>
                <c:pt idx="1782">
                  <c:v>41228</c:v>
                </c:pt>
                <c:pt idx="1783">
                  <c:v>41229</c:v>
                </c:pt>
                <c:pt idx="1784">
                  <c:v>41232</c:v>
                </c:pt>
                <c:pt idx="1785">
                  <c:v>41233</c:v>
                </c:pt>
                <c:pt idx="1786">
                  <c:v>41234</c:v>
                </c:pt>
                <c:pt idx="1787">
                  <c:v>41235</c:v>
                </c:pt>
                <c:pt idx="1788">
                  <c:v>41236</c:v>
                </c:pt>
                <c:pt idx="1789">
                  <c:v>41239</c:v>
                </c:pt>
                <c:pt idx="1790">
                  <c:v>41240</c:v>
                </c:pt>
                <c:pt idx="1791">
                  <c:v>41241</c:v>
                </c:pt>
                <c:pt idx="1792">
                  <c:v>41242</c:v>
                </c:pt>
                <c:pt idx="1793">
                  <c:v>41243</c:v>
                </c:pt>
                <c:pt idx="1794">
                  <c:v>41246</c:v>
                </c:pt>
                <c:pt idx="1795">
                  <c:v>41247</c:v>
                </c:pt>
                <c:pt idx="1796">
                  <c:v>41248</c:v>
                </c:pt>
                <c:pt idx="1797">
                  <c:v>41249</c:v>
                </c:pt>
                <c:pt idx="1798">
                  <c:v>41250</c:v>
                </c:pt>
                <c:pt idx="1799">
                  <c:v>41253</c:v>
                </c:pt>
                <c:pt idx="1800">
                  <c:v>41254</c:v>
                </c:pt>
                <c:pt idx="1801">
                  <c:v>41255</c:v>
                </c:pt>
                <c:pt idx="1802">
                  <c:v>41256</c:v>
                </c:pt>
                <c:pt idx="1803">
                  <c:v>41257</c:v>
                </c:pt>
                <c:pt idx="1804">
                  <c:v>41260</c:v>
                </c:pt>
                <c:pt idx="1805">
                  <c:v>41261</c:v>
                </c:pt>
                <c:pt idx="1806">
                  <c:v>41262</c:v>
                </c:pt>
                <c:pt idx="1807">
                  <c:v>41263</c:v>
                </c:pt>
                <c:pt idx="1808">
                  <c:v>41264</c:v>
                </c:pt>
                <c:pt idx="1809">
                  <c:v>41267</c:v>
                </c:pt>
                <c:pt idx="1810">
                  <c:v>41269</c:v>
                </c:pt>
                <c:pt idx="1811">
                  <c:v>41270</c:v>
                </c:pt>
                <c:pt idx="1812">
                  <c:v>41271</c:v>
                </c:pt>
                <c:pt idx="1813">
                  <c:v>41274</c:v>
                </c:pt>
                <c:pt idx="1814">
                  <c:v>41276</c:v>
                </c:pt>
                <c:pt idx="1815">
                  <c:v>41277</c:v>
                </c:pt>
                <c:pt idx="1816">
                  <c:v>41278</c:v>
                </c:pt>
                <c:pt idx="1817">
                  <c:v>41281</c:v>
                </c:pt>
                <c:pt idx="1818">
                  <c:v>41282</c:v>
                </c:pt>
                <c:pt idx="1819">
                  <c:v>41283</c:v>
                </c:pt>
                <c:pt idx="1820">
                  <c:v>41284</c:v>
                </c:pt>
                <c:pt idx="1821">
                  <c:v>41285</c:v>
                </c:pt>
                <c:pt idx="1822">
                  <c:v>41288</c:v>
                </c:pt>
                <c:pt idx="1823">
                  <c:v>41289</c:v>
                </c:pt>
                <c:pt idx="1824">
                  <c:v>41290</c:v>
                </c:pt>
                <c:pt idx="1825">
                  <c:v>41291</c:v>
                </c:pt>
                <c:pt idx="1826">
                  <c:v>41292</c:v>
                </c:pt>
                <c:pt idx="1827">
                  <c:v>41295</c:v>
                </c:pt>
                <c:pt idx="1828">
                  <c:v>41296</c:v>
                </c:pt>
                <c:pt idx="1829">
                  <c:v>41297</c:v>
                </c:pt>
                <c:pt idx="1830">
                  <c:v>41298</c:v>
                </c:pt>
                <c:pt idx="1831">
                  <c:v>41299</c:v>
                </c:pt>
                <c:pt idx="1832">
                  <c:v>41302</c:v>
                </c:pt>
                <c:pt idx="1833">
                  <c:v>41303</c:v>
                </c:pt>
                <c:pt idx="1834">
                  <c:v>41304</c:v>
                </c:pt>
                <c:pt idx="1835">
                  <c:v>41305</c:v>
                </c:pt>
                <c:pt idx="1836">
                  <c:v>41306</c:v>
                </c:pt>
                <c:pt idx="1837">
                  <c:v>41309</c:v>
                </c:pt>
                <c:pt idx="1838">
                  <c:v>41310</c:v>
                </c:pt>
                <c:pt idx="1839">
                  <c:v>41311</c:v>
                </c:pt>
                <c:pt idx="1840">
                  <c:v>41312</c:v>
                </c:pt>
                <c:pt idx="1841">
                  <c:v>41313</c:v>
                </c:pt>
                <c:pt idx="1842">
                  <c:v>41316</c:v>
                </c:pt>
                <c:pt idx="1843">
                  <c:v>41317</c:v>
                </c:pt>
                <c:pt idx="1844">
                  <c:v>41318</c:v>
                </c:pt>
                <c:pt idx="1845">
                  <c:v>41319</c:v>
                </c:pt>
                <c:pt idx="1846">
                  <c:v>41320</c:v>
                </c:pt>
                <c:pt idx="1847">
                  <c:v>41323</c:v>
                </c:pt>
                <c:pt idx="1848">
                  <c:v>41324</c:v>
                </c:pt>
                <c:pt idx="1849">
                  <c:v>41325</c:v>
                </c:pt>
                <c:pt idx="1850">
                  <c:v>41326</c:v>
                </c:pt>
                <c:pt idx="1851">
                  <c:v>41327</c:v>
                </c:pt>
                <c:pt idx="1852">
                  <c:v>41330</c:v>
                </c:pt>
                <c:pt idx="1853">
                  <c:v>41331</c:v>
                </c:pt>
                <c:pt idx="1854">
                  <c:v>41332</c:v>
                </c:pt>
                <c:pt idx="1855">
                  <c:v>41333</c:v>
                </c:pt>
                <c:pt idx="1856">
                  <c:v>41334</c:v>
                </c:pt>
                <c:pt idx="1857">
                  <c:v>41337</c:v>
                </c:pt>
                <c:pt idx="1858">
                  <c:v>41338</c:v>
                </c:pt>
                <c:pt idx="1859">
                  <c:v>41339</c:v>
                </c:pt>
                <c:pt idx="1860">
                  <c:v>41340</c:v>
                </c:pt>
                <c:pt idx="1861">
                  <c:v>41341</c:v>
                </c:pt>
                <c:pt idx="1862">
                  <c:v>41344</c:v>
                </c:pt>
                <c:pt idx="1863">
                  <c:v>41345</c:v>
                </c:pt>
                <c:pt idx="1864">
                  <c:v>41346</c:v>
                </c:pt>
                <c:pt idx="1865">
                  <c:v>41347</c:v>
                </c:pt>
                <c:pt idx="1866">
                  <c:v>41348</c:v>
                </c:pt>
                <c:pt idx="1867">
                  <c:v>41351</c:v>
                </c:pt>
                <c:pt idx="1868">
                  <c:v>41352</c:v>
                </c:pt>
                <c:pt idx="1869">
                  <c:v>41353</c:v>
                </c:pt>
                <c:pt idx="1870">
                  <c:v>41354</c:v>
                </c:pt>
                <c:pt idx="1871">
                  <c:v>41355</c:v>
                </c:pt>
                <c:pt idx="1872">
                  <c:v>41358</c:v>
                </c:pt>
                <c:pt idx="1873">
                  <c:v>41359</c:v>
                </c:pt>
                <c:pt idx="1874">
                  <c:v>41360</c:v>
                </c:pt>
                <c:pt idx="1875">
                  <c:v>41361</c:v>
                </c:pt>
                <c:pt idx="1876">
                  <c:v>41365</c:v>
                </c:pt>
                <c:pt idx="1877">
                  <c:v>41366</c:v>
                </c:pt>
                <c:pt idx="1878">
                  <c:v>41367</c:v>
                </c:pt>
                <c:pt idx="1879">
                  <c:v>41368</c:v>
                </c:pt>
                <c:pt idx="1880">
                  <c:v>41369</c:v>
                </c:pt>
                <c:pt idx="1881">
                  <c:v>41372</c:v>
                </c:pt>
                <c:pt idx="1882">
                  <c:v>41373</c:v>
                </c:pt>
                <c:pt idx="1883">
                  <c:v>41374</c:v>
                </c:pt>
                <c:pt idx="1884">
                  <c:v>41375</c:v>
                </c:pt>
                <c:pt idx="1885">
                  <c:v>41376</c:v>
                </c:pt>
                <c:pt idx="1886">
                  <c:v>41379</c:v>
                </c:pt>
                <c:pt idx="1887">
                  <c:v>41380</c:v>
                </c:pt>
                <c:pt idx="1888">
                  <c:v>41381</c:v>
                </c:pt>
                <c:pt idx="1889">
                  <c:v>41382</c:v>
                </c:pt>
                <c:pt idx="1890">
                  <c:v>41383</c:v>
                </c:pt>
                <c:pt idx="1891">
                  <c:v>41386</c:v>
                </c:pt>
                <c:pt idx="1892">
                  <c:v>41387</c:v>
                </c:pt>
                <c:pt idx="1893">
                  <c:v>41388</c:v>
                </c:pt>
                <c:pt idx="1894">
                  <c:v>41389</c:v>
                </c:pt>
                <c:pt idx="1895">
                  <c:v>41390</c:v>
                </c:pt>
                <c:pt idx="1896">
                  <c:v>41393</c:v>
                </c:pt>
                <c:pt idx="1897">
                  <c:v>41394</c:v>
                </c:pt>
                <c:pt idx="1898">
                  <c:v>41395</c:v>
                </c:pt>
                <c:pt idx="1899">
                  <c:v>41396</c:v>
                </c:pt>
                <c:pt idx="1900">
                  <c:v>41397</c:v>
                </c:pt>
                <c:pt idx="1901">
                  <c:v>41400</c:v>
                </c:pt>
                <c:pt idx="1902">
                  <c:v>41401</c:v>
                </c:pt>
                <c:pt idx="1903">
                  <c:v>41402</c:v>
                </c:pt>
                <c:pt idx="1904">
                  <c:v>41403</c:v>
                </c:pt>
                <c:pt idx="1905">
                  <c:v>41404</c:v>
                </c:pt>
                <c:pt idx="1906">
                  <c:v>41407</c:v>
                </c:pt>
                <c:pt idx="1907">
                  <c:v>41408</c:v>
                </c:pt>
                <c:pt idx="1908">
                  <c:v>41409</c:v>
                </c:pt>
                <c:pt idx="1909">
                  <c:v>41410</c:v>
                </c:pt>
                <c:pt idx="1910">
                  <c:v>41411</c:v>
                </c:pt>
                <c:pt idx="1911">
                  <c:v>41414</c:v>
                </c:pt>
                <c:pt idx="1912">
                  <c:v>41415</c:v>
                </c:pt>
                <c:pt idx="1913">
                  <c:v>41416</c:v>
                </c:pt>
                <c:pt idx="1914">
                  <c:v>41417</c:v>
                </c:pt>
                <c:pt idx="1915">
                  <c:v>41418</c:v>
                </c:pt>
                <c:pt idx="1916">
                  <c:v>41421</c:v>
                </c:pt>
                <c:pt idx="1917">
                  <c:v>41422</c:v>
                </c:pt>
                <c:pt idx="1918">
                  <c:v>41423</c:v>
                </c:pt>
                <c:pt idx="1919">
                  <c:v>41424</c:v>
                </c:pt>
                <c:pt idx="1920">
                  <c:v>41425</c:v>
                </c:pt>
                <c:pt idx="1921">
                  <c:v>41428</c:v>
                </c:pt>
                <c:pt idx="1922">
                  <c:v>41429</c:v>
                </c:pt>
                <c:pt idx="1923">
                  <c:v>41430</c:v>
                </c:pt>
                <c:pt idx="1924">
                  <c:v>41431</c:v>
                </c:pt>
                <c:pt idx="1925">
                  <c:v>41432</c:v>
                </c:pt>
                <c:pt idx="1926">
                  <c:v>41435</c:v>
                </c:pt>
                <c:pt idx="1927">
                  <c:v>41436</c:v>
                </c:pt>
                <c:pt idx="1928">
                  <c:v>41437</c:v>
                </c:pt>
                <c:pt idx="1929">
                  <c:v>41438</c:v>
                </c:pt>
                <c:pt idx="1930">
                  <c:v>41439</c:v>
                </c:pt>
                <c:pt idx="1931">
                  <c:v>41442</c:v>
                </c:pt>
                <c:pt idx="1932">
                  <c:v>41443</c:v>
                </c:pt>
                <c:pt idx="1933">
                  <c:v>41444</c:v>
                </c:pt>
                <c:pt idx="1934">
                  <c:v>41445</c:v>
                </c:pt>
                <c:pt idx="1935">
                  <c:v>41446</c:v>
                </c:pt>
                <c:pt idx="1936">
                  <c:v>41449</c:v>
                </c:pt>
                <c:pt idx="1937">
                  <c:v>41450</c:v>
                </c:pt>
                <c:pt idx="1938">
                  <c:v>41451</c:v>
                </c:pt>
                <c:pt idx="1939">
                  <c:v>41452</c:v>
                </c:pt>
                <c:pt idx="1940">
                  <c:v>41453</c:v>
                </c:pt>
                <c:pt idx="1941">
                  <c:v>41456</c:v>
                </c:pt>
                <c:pt idx="1942">
                  <c:v>41457</c:v>
                </c:pt>
                <c:pt idx="1943">
                  <c:v>41458</c:v>
                </c:pt>
                <c:pt idx="1944">
                  <c:v>41459</c:v>
                </c:pt>
                <c:pt idx="1945">
                  <c:v>41460</c:v>
                </c:pt>
                <c:pt idx="1946">
                  <c:v>41463</c:v>
                </c:pt>
                <c:pt idx="1947">
                  <c:v>41464</c:v>
                </c:pt>
                <c:pt idx="1948">
                  <c:v>41465</c:v>
                </c:pt>
                <c:pt idx="1949">
                  <c:v>41466</c:v>
                </c:pt>
                <c:pt idx="1950">
                  <c:v>41467</c:v>
                </c:pt>
                <c:pt idx="1951">
                  <c:v>41470</c:v>
                </c:pt>
                <c:pt idx="1952">
                  <c:v>41471</c:v>
                </c:pt>
                <c:pt idx="1953">
                  <c:v>41472</c:v>
                </c:pt>
                <c:pt idx="1954">
                  <c:v>41473</c:v>
                </c:pt>
                <c:pt idx="1955">
                  <c:v>41474</c:v>
                </c:pt>
                <c:pt idx="1956">
                  <c:v>41477</c:v>
                </c:pt>
                <c:pt idx="1957">
                  <c:v>41478</c:v>
                </c:pt>
                <c:pt idx="1958">
                  <c:v>41479</c:v>
                </c:pt>
                <c:pt idx="1959">
                  <c:v>41480</c:v>
                </c:pt>
                <c:pt idx="1960">
                  <c:v>41481</c:v>
                </c:pt>
                <c:pt idx="1961">
                  <c:v>41484</c:v>
                </c:pt>
                <c:pt idx="1962">
                  <c:v>41485</c:v>
                </c:pt>
                <c:pt idx="1963">
                  <c:v>41486</c:v>
                </c:pt>
                <c:pt idx="1964">
                  <c:v>41487</c:v>
                </c:pt>
                <c:pt idx="1965">
                  <c:v>41488</c:v>
                </c:pt>
                <c:pt idx="1966">
                  <c:v>41491</c:v>
                </c:pt>
                <c:pt idx="1967">
                  <c:v>41492</c:v>
                </c:pt>
                <c:pt idx="1968">
                  <c:v>41493</c:v>
                </c:pt>
                <c:pt idx="1969">
                  <c:v>41494</c:v>
                </c:pt>
                <c:pt idx="1970">
                  <c:v>41495</c:v>
                </c:pt>
                <c:pt idx="1971">
                  <c:v>41498</c:v>
                </c:pt>
                <c:pt idx="1972">
                  <c:v>41499</c:v>
                </c:pt>
                <c:pt idx="1973">
                  <c:v>41500</c:v>
                </c:pt>
                <c:pt idx="1974">
                  <c:v>41501</c:v>
                </c:pt>
                <c:pt idx="1975">
                  <c:v>41502</c:v>
                </c:pt>
                <c:pt idx="1976">
                  <c:v>41505</c:v>
                </c:pt>
                <c:pt idx="1977">
                  <c:v>41506</c:v>
                </c:pt>
                <c:pt idx="1978">
                  <c:v>41507</c:v>
                </c:pt>
                <c:pt idx="1979">
                  <c:v>41508</c:v>
                </c:pt>
                <c:pt idx="1980">
                  <c:v>41509</c:v>
                </c:pt>
                <c:pt idx="1981">
                  <c:v>41512</c:v>
                </c:pt>
                <c:pt idx="1982">
                  <c:v>41513</c:v>
                </c:pt>
                <c:pt idx="1983">
                  <c:v>41514</c:v>
                </c:pt>
                <c:pt idx="1984">
                  <c:v>41515</c:v>
                </c:pt>
                <c:pt idx="1985">
                  <c:v>41516</c:v>
                </c:pt>
                <c:pt idx="1986">
                  <c:v>41519</c:v>
                </c:pt>
                <c:pt idx="1987">
                  <c:v>41520</c:v>
                </c:pt>
                <c:pt idx="1988">
                  <c:v>41521</c:v>
                </c:pt>
                <c:pt idx="1989">
                  <c:v>41522</c:v>
                </c:pt>
                <c:pt idx="1990">
                  <c:v>41523</c:v>
                </c:pt>
                <c:pt idx="1991">
                  <c:v>41526</c:v>
                </c:pt>
                <c:pt idx="1992">
                  <c:v>41527</c:v>
                </c:pt>
                <c:pt idx="1993">
                  <c:v>41528</c:v>
                </c:pt>
                <c:pt idx="1994">
                  <c:v>41529</c:v>
                </c:pt>
                <c:pt idx="1995">
                  <c:v>41530</c:v>
                </c:pt>
                <c:pt idx="1996">
                  <c:v>41533</c:v>
                </c:pt>
                <c:pt idx="1997">
                  <c:v>41534</c:v>
                </c:pt>
                <c:pt idx="1998">
                  <c:v>41535</c:v>
                </c:pt>
                <c:pt idx="1999">
                  <c:v>41536</c:v>
                </c:pt>
                <c:pt idx="2000">
                  <c:v>41537</c:v>
                </c:pt>
                <c:pt idx="2001">
                  <c:v>41540</c:v>
                </c:pt>
                <c:pt idx="2002">
                  <c:v>41541</c:v>
                </c:pt>
                <c:pt idx="2003">
                  <c:v>41542</c:v>
                </c:pt>
                <c:pt idx="2004">
                  <c:v>41543</c:v>
                </c:pt>
                <c:pt idx="2005">
                  <c:v>41544</c:v>
                </c:pt>
                <c:pt idx="2006">
                  <c:v>41547</c:v>
                </c:pt>
                <c:pt idx="2007">
                  <c:v>41548</c:v>
                </c:pt>
                <c:pt idx="2008">
                  <c:v>41549</c:v>
                </c:pt>
                <c:pt idx="2009">
                  <c:v>41550</c:v>
                </c:pt>
                <c:pt idx="2010">
                  <c:v>41551</c:v>
                </c:pt>
                <c:pt idx="2011">
                  <c:v>41554</c:v>
                </c:pt>
                <c:pt idx="2012">
                  <c:v>41555</c:v>
                </c:pt>
                <c:pt idx="2013">
                  <c:v>41556</c:v>
                </c:pt>
                <c:pt idx="2014">
                  <c:v>41557</c:v>
                </c:pt>
                <c:pt idx="2015">
                  <c:v>41558</c:v>
                </c:pt>
                <c:pt idx="2016">
                  <c:v>41561</c:v>
                </c:pt>
                <c:pt idx="2017">
                  <c:v>41562</c:v>
                </c:pt>
                <c:pt idx="2018">
                  <c:v>41563</c:v>
                </c:pt>
                <c:pt idx="2019">
                  <c:v>41564</c:v>
                </c:pt>
                <c:pt idx="2020">
                  <c:v>41565</c:v>
                </c:pt>
                <c:pt idx="2021">
                  <c:v>41568</c:v>
                </c:pt>
                <c:pt idx="2022">
                  <c:v>41569</c:v>
                </c:pt>
                <c:pt idx="2023">
                  <c:v>41570</c:v>
                </c:pt>
                <c:pt idx="2024">
                  <c:v>41571</c:v>
                </c:pt>
                <c:pt idx="2025">
                  <c:v>41572</c:v>
                </c:pt>
                <c:pt idx="2026">
                  <c:v>41575</c:v>
                </c:pt>
                <c:pt idx="2027">
                  <c:v>41576</c:v>
                </c:pt>
                <c:pt idx="2028">
                  <c:v>41577</c:v>
                </c:pt>
                <c:pt idx="2029">
                  <c:v>41578</c:v>
                </c:pt>
                <c:pt idx="2030">
                  <c:v>41579</c:v>
                </c:pt>
                <c:pt idx="2031">
                  <c:v>41582</c:v>
                </c:pt>
                <c:pt idx="2032">
                  <c:v>41583</c:v>
                </c:pt>
                <c:pt idx="2033">
                  <c:v>41584</c:v>
                </c:pt>
                <c:pt idx="2034">
                  <c:v>41585</c:v>
                </c:pt>
                <c:pt idx="2035">
                  <c:v>41586</c:v>
                </c:pt>
                <c:pt idx="2036">
                  <c:v>41589</c:v>
                </c:pt>
                <c:pt idx="2037">
                  <c:v>41590</c:v>
                </c:pt>
                <c:pt idx="2038">
                  <c:v>41591</c:v>
                </c:pt>
                <c:pt idx="2039">
                  <c:v>41592</c:v>
                </c:pt>
                <c:pt idx="2040">
                  <c:v>41593</c:v>
                </c:pt>
                <c:pt idx="2041">
                  <c:v>41596</c:v>
                </c:pt>
                <c:pt idx="2042">
                  <c:v>41597</c:v>
                </c:pt>
                <c:pt idx="2043">
                  <c:v>41598</c:v>
                </c:pt>
                <c:pt idx="2044">
                  <c:v>41599</c:v>
                </c:pt>
                <c:pt idx="2045">
                  <c:v>41600</c:v>
                </c:pt>
                <c:pt idx="2046">
                  <c:v>41603</c:v>
                </c:pt>
                <c:pt idx="2047">
                  <c:v>41604</c:v>
                </c:pt>
                <c:pt idx="2048">
                  <c:v>41605</c:v>
                </c:pt>
                <c:pt idx="2049">
                  <c:v>41606</c:v>
                </c:pt>
                <c:pt idx="2050">
                  <c:v>41607</c:v>
                </c:pt>
                <c:pt idx="2051">
                  <c:v>41610</c:v>
                </c:pt>
                <c:pt idx="2052">
                  <c:v>41611</c:v>
                </c:pt>
                <c:pt idx="2053">
                  <c:v>41612</c:v>
                </c:pt>
                <c:pt idx="2054">
                  <c:v>41613</c:v>
                </c:pt>
                <c:pt idx="2055">
                  <c:v>41614</c:v>
                </c:pt>
                <c:pt idx="2056">
                  <c:v>41617</c:v>
                </c:pt>
                <c:pt idx="2057">
                  <c:v>41618</c:v>
                </c:pt>
                <c:pt idx="2058">
                  <c:v>41619</c:v>
                </c:pt>
                <c:pt idx="2059">
                  <c:v>41620</c:v>
                </c:pt>
                <c:pt idx="2060">
                  <c:v>41621</c:v>
                </c:pt>
                <c:pt idx="2061">
                  <c:v>41624</c:v>
                </c:pt>
                <c:pt idx="2062">
                  <c:v>41625</c:v>
                </c:pt>
                <c:pt idx="2063">
                  <c:v>41626</c:v>
                </c:pt>
                <c:pt idx="2064">
                  <c:v>41627</c:v>
                </c:pt>
                <c:pt idx="2065">
                  <c:v>41628</c:v>
                </c:pt>
                <c:pt idx="2066">
                  <c:v>41631</c:v>
                </c:pt>
                <c:pt idx="2067">
                  <c:v>41632</c:v>
                </c:pt>
                <c:pt idx="2068">
                  <c:v>41634</c:v>
                </c:pt>
                <c:pt idx="2069">
                  <c:v>41635</c:v>
                </c:pt>
                <c:pt idx="2070">
                  <c:v>41638</c:v>
                </c:pt>
                <c:pt idx="2071">
                  <c:v>41639</c:v>
                </c:pt>
                <c:pt idx="2072">
                  <c:v>41641</c:v>
                </c:pt>
                <c:pt idx="2073">
                  <c:v>41642</c:v>
                </c:pt>
                <c:pt idx="2074">
                  <c:v>41645</c:v>
                </c:pt>
                <c:pt idx="2075">
                  <c:v>41646</c:v>
                </c:pt>
                <c:pt idx="2076">
                  <c:v>41647</c:v>
                </c:pt>
                <c:pt idx="2077">
                  <c:v>41648</c:v>
                </c:pt>
                <c:pt idx="2078">
                  <c:v>41649</c:v>
                </c:pt>
                <c:pt idx="2079">
                  <c:v>41652</c:v>
                </c:pt>
                <c:pt idx="2080">
                  <c:v>41653</c:v>
                </c:pt>
                <c:pt idx="2081">
                  <c:v>41654</c:v>
                </c:pt>
                <c:pt idx="2082">
                  <c:v>41655</c:v>
                </c:pt>
                <c:pt idx="2083">
                  <c:v>41656</c:v>
                </c:pt>
                <c:pt idx="2084">
                  <c:v>41659</c:v>
                </c:pt>
                <c:pt idx="2085">
                  <c:v>41660</c:v>
                </c:pt>
                <c:pt idx="2086">
                  <c:v>41661</c:v>
                </c:pt>
                <c:pt idx="2087">
                  <c:v>41662</c:v>
                </c:pt>
                <c:pt idx="2088">
                  <c:v>41663</c:v>
                </c:pt>
                <c:pt idx="2089">
                  <c:v>41666</c:v>
                </c:pt>
                <c:pt idx="2090">
                  <c:v>41667</c:v>
                </c:pt>
                <c:pt idx="2091">
                  <c:v>41668</c:v>
                </c:pt>
                <c:pt idx="2092">
                  <c:v>41669</c:v>
                </c:pt>
                <c:pt idx="2093">
                  <c:v>41670</c:v>
                </c:pt>
                <c:pt idx="2094">
                  <c:v>41673</c:v>
                </c:pt>
                <c:pt idx="2095">
                  <c:v>41674</c:v>
                </c:pt>
                <c:pt idx="2096">
                  <c:v>41675</c:v>
                </c:pt>
                <c:pt idx="2097">
                  <c:v>41676</c:v>
                </c:pt>
                <c:pt idx="2098">
                  <c:v>41677</c:v>
                </c:pt>
                <c:pt idx="2099">
                  <c:v>41680</c:v>
                </c:pt>
                <c:pt idx="2100">
                  <c:v>41681</c:v>
                </c:pt>
                <c:pt idx="2101">
                  <c:v>41682</c:v>
                </c:pt>
                <c:pt idx="2102">
                  <c:v>41683</c:v>
                </c:pt>
                <c:pt idx="2103">
                  <c:v>41684</c:v>
                </c:pt>
                <c:pt idx="2104">
                  <c:v>41687</c:v>
                </c:pt>
                <c:pt idx="2105">
                  <c:v>41688</c:v>
                </c:pt>
                <c:pt idx="2106">
                  <c:v>41689</c:v>
                </c:pt>
                <c:pt idx="2107">
                  <c:v>41690</c:v>
                </c:pt>
                <c:pt idx="2108">
                  <c:v>41691</c:v>
                </c:pt>
                <c:pt idx="2109">
                  <c:v>41694</c:v>
                </c:pt>
                <c:pt idx="2110">
                  <c:v>41695</c:v>
                </c:pt>
                <c:pt idx="2111">
                  <c:v>41696</c:v>
                </c:pt>
                <c:pt idx="2112">
                  <c:v>41697</c:v>
                </c:pt>
                <c:pt idx="2113">
                  <c:v>41698</c:v>
                </c:pt>
                <c:pt idx="2114">
                  <c:v>41701</c:v>
                </c:pt>
                <c:pt idx="2115">
                  <c:v>41702</c:v>
                </c:pt>
                <c:pt idx="2116">
                  <c:v>41703</c:v>
                </c:pt>
                <c:pt idx="2117">
                  <c:v>41704</c:v>
                </c:pt>
                <c:pt idx="2118">
                  <c:v>41705</c:v>
                </c:pt>
                <c:pt idx="2119">
                  <c:v>41708</c:v>
                </c:pt>
                <c:pt idx="2120">
                  <c:v>41709</c:v>
                </c:pt>
                <c:pt idx="2121">
                  <c:v>41710</c:v>
                </c:pt>
                <c:pt idx="2122">
                  <c:v>41711</c:v>
                </c:pt>
                <c:pt idx="2123">
                  <c:v>41712</c:v>
                </c:pt>
                <c:pt idx="2124">
                  <c:v>41715</c:v>
                </c:pt>
                <c:pt idx="2125">
                  <c:v>41716</c:v>
                </c:pt>
                <c:pt idx="2126">
                  <c:v>41717</c:v>
                </c:pt>
                <c:pt idx="2127">
                  <c:v>41718</c:v>
                </c:pt>
                <c:pt idx="2128">
                  <c:v>41719</c:v>
                </c:pt>
                <c:pt idx="2129">
                  <c:v>41722</c:v>
                </c:pt>
                <c:pt idx="2130">
                  <c:v>41723</c:v>
                </c:pt>
                <c:pt idx="2131">
                  <c:v>41724</c:v>
                </c:pt>
                <c:pt idx="2132">
                  <c:v>41725</c:v>
                </c:pt>
                <c:pt idx="2133">
                  <c:v>41726</c:v>
                </c:pt>
                <c:pt idx="2134">
                  <c:v>41729</c:v>
                </c:pt>
                <c:pt idx="2135">
                  <c:v>41730</c:v>
                </c:pt>
                <c:pt idx="2136">
                  <c:v>41731</c:v>
                </c:pt>
                <c:pt idx="2137">
                  <c:v>41732</c:v>
                </c:pt>
                <c:pt idx="2138">
                  <c:v>41733</c:v>
                </c:pt>
                <c:pt idx="2139">
                  <c:v>41736</c:v>
                </c:pt>
                <c:pt idx="2140">
                  <c:v>41737</c:v>
                </c:pt>
                <c:pt idx="2141">
                  <c:v>41738</c:v>
                </c:pt>
                <c:pt idx="2142">
                  <c:v>41739</c:v>
                </c:pt>
                <c:pt idx="2143">
                  <c:v>41740</c:v>
                </c:pt>
                <c:pt idx="2144">
                  <c:v>41743</c:v>
                </c:pt>
                <c:pt idx="2145">
                  <c:v>41744</c:v>
                </c:pt>
                <c:pt idx="2146">
                  <c:v>41745</c:v>
                </c:pt>
                <c:pt idx="2147">
                  <c:v>41746</c:v>
                </c:pt>
                <c:pt idx="2148">
                  <c:v>41750</c:v>
                </c:pt>
                <c:pt idx="2149">
                  <c:v>41751</c:v>
                </c:pt>
                <c:pt idx="2150">
                  <c:v>41752</c:v>
                </c:pt>
                <c:pt idx="2151">
                  <c:v>41753</c:v>
                </c:pt>
                <c:pt idx="2152">
                  <c:v>41754</c:v>
                </c:pt>
                <c:pt idx="2153">
                  <c:v>41757</c:v>
                </c:pt>
                <c:pt idx="2154">
                  <c:v>41758</c:v>
                </c:pt>
                <c:pt idx="2155">
                  <c:v>41759</c:v>
                </c:pt>
                <c:pt idx="2156">
                  <c:v>41760</c:v>
                </c:pt>
                <c:pt idx="2157">
                  <c:v>41761</c:v>
                </c:pt>
                <c:pt idx="2158">
                  <c:v>41764</c:v>
                </c:pt>
                <c:pt idx="2159">
                  <c:v>41765</c:v>
                </c:pt>
                <c:pt idx="2160">
                  <c:v>41766</c:v>
                </c:pt>
                <c:pt idx="2161">
                  <c:v>41767</c:v>
                </c:pt>
                <c:pt idx="2162">
                  <c:v>41768</c:v>
                </c:pt>
                <c:pt idx="2163">
                  <c:v>41771</c:v>
                </c:pt>
                <c:pt idx="2164">
                  <c:v>41772</c:v>
                </c:pt>
                <c:pt idx="2165">
                  <c:v>41773</c:v>
                </c:pt>
                <c:pt idx="2166">
                  <c:v>41774</c:v>
                </c:pt>
                <c:pt idx="2167">
                  <c:v>41775</c:v>
                </c:pt>
                <c:pt idx="2168">
                  <c:v>41778</c:v>
                </c:pt>
                <c:pt idx="2169">
                  <c:v>41779</c:v>
                </c:pt>
                <c:pt idx="2170">
                  <c:v>41780</c:v>
                </c:pt>
                <c:pt idx="2171">
                  <c:v>41781</c:v>
                </c:pt>
                <c:pt idx="2172">
                  <c:v>41782</c:v>
                </c:pt>
                <c:pt idx="2173">
                  <c:v>41785</c:v>
                </c:pt>
                <c:pt idx="2174">
                  <c:v>41786</c:v>
                </c:pt>
                <c:pt idx="2175">
                  <c:v>41787</c:v>
                </c:pt>
                <c:pt idx="2176">
                  <c:v>41788</c:v>
                </c:pt>
                <c:pt idx="2177">
                  <c:v>41789</c:v>
                </c:pt>
                <c:pt idx="2178">
                  <c:v>41792</c:v>
                </c:pt>
                <c:pt idx="2179">
                  <c:v>41793</c:v>
                </c:pt>
                <c:pt idx="2180">
                  <c:v>41794</c:v>
                </c:pt>
                <c:pt idx="2181">
                  <c:v>41795</c:v>
                </c:pt>
                <c:pt idx="2182">
                  <c:v>41796</c:v>
                </c:pt>
                <c:pt idx="2183">
                  <c:v>41799</c:v>
                </c:pt>
                <c:pt idx="2184">
                  <c:v>41800</c:v>
                </c:pt>
                <c:pt idx="2185">
                  <c:v>41801</c:v>
                </c:pt>
                <c:pt idx="2186">
                  <c:v>41802</c:v>
                </c:pt>
                <c:pt idx="2187">
                  <c:v>41803</c:v>
                </c:pt>
                <c:pt idx="2188">
                  <c:v>41806</c:v>
                </c:pt>
                <c:pt idx="2189">
                  <c:v>41807</c:v>
                </c:pt>
                <c:pt idx="2190">
                  <c:v>41808</c:v>
                </c:pt>
                <c:pt idx="2191">
                  <c:v>41809</c:v>
                </c:pt>
                <c:pt idx="2192">
                  <c:v>41810</c:v>
                </c:pt>
                <c:pt idx="2193">
                  <c:v>41813</c:v>
                </c:pt>
                <c:pt idx="2194">
                  <c:v>41814</c:v>
                </c:pt>
                <c:pt idx="2195">
                  <c:v>41815</c:v>
                </c:pt>
                <c:pt idx="2196">
                  <c:v>41816</c:v>
                </c:pt>
                <c:pt idx="2197">
                  <c:v>41817</c:v>
                </c:pt>
                <c:pt idx="2198">
                  <c:v>41820</c:v>
                </c:pt>
                <c:pt idx="2199">
                  <c:v>41821</c:v>
                </c:pt>
                <c:pt idx="2200">
                  <c:v>41822</c:v>
                </c:pt>
                <c:pt idx="2201">
                  <c:v>41823</c:v>
                </c:pt>
                <c:pt idx="2202">
                  <c:v>41824</c:v>
                </c:pt>
                <c:pt idx="2203">
                  <c:v>41827</c:v>
                </c:pt>
                <c:pt idx="2204">
                  <c:v>41828</c:v>
                </c:pt>
                <c:pt idx="2205">
                  <c:v>41829</c:v>
                </c:pt>
                <c:pt idx="2206">
                  <c:v>41830</c:v>
                </c:pt>
                <c:pt idx="2207">
                  <c:v>41831</c:v>
                </c:pt>
                <c:pt idx="2208">
                  <c:v>41834</c:v>
                </c:pt>
                <c:pt idx="2209">
                  <c:v>41835</c:v>
                </c:pt>
                <c:pt idx="2210">
                  <c:v>41836</c:v>
                </c:pt>
                <c:pt idx="2211">
                  <c:v>41837</c:v>
                </c:pt>
                <c:pt idx="2212">
                  <c:v>41838</c:v>
                </c:pt>
                <c:pt idx="2213">
                  <c:v>41841</c:v>
                </c:pt>
                <c:pt idx="2214">
                  <c:v>41842</c:v>
                </c:pt>
                <c:pt idx="2215">
                  <c:v>41843</c:v>
                </c:pt>
                <c:pt idx="2216">
                  <c:v>41844</c:v>
                </c:pt>
                <c:pt idx="2217">
                  <c:v>41845</c:v>
                </c:pt>
                <c:pt idx="2218">
                  <c:v>41848</c:v>
                </c:pt>
                <c:pt idx="2219">
                  <c:v>41849</c:v>
                </c:pt>
                <c:pt idx="2220">
                  <c:v>41850</c:v>
                </c:pt>
                <c:pt idx="2221">
                  <c:v>41851</c:v>
                </c:pt>
                <c:pt idx="2222">
                  <c:v>41852</c:v>
                </c:pt>
                <c:pt idx="2223">
                  <c:v>41855</c:v>
                </c:pt>
                <c:pt idx="2224">
                  <c:v>41856</c:v>
                </c:pt>
                <c:pt idx="2225">
                  <c:v>41857</c:v>
                </c:pt>
                <c:pt idx="2226">
                  <c:v>41858</c:v>
                </c:pt>
                <c:pt idx="2227">
                  <c:v>41859</c:v>
                </c:pt>
                <c:pt idx="2228">
                  <c:v>41862</c:v>
                </c:pt>
                <c:pt idx="2229">
                  <c:v>41863</c:v>
                </c:pt>
                <c:pt idx="2230">
                  <c:v>41864</c:v>
                </c:pt>
                <c:pt idx="2231">
                  <c:v>41865</c:v>
                </c:pt>
                <c:pt idx="2232">
                  <c:v>41866</c:v>
                </c:pt>
                <c:pt idx="2233">
                  <c:v>41869</c:v>
                </c:pt>
                <c:pt idx="2234">
                  <c:v>41870</c:v>
                </c:pt>
                <c:pt idx="2235">
                  <c:v>41871</c:v>
                </c:pt>
                <c:pt idx="2236">
                  <c:v>41872</c:v>
                </c:pt>
                <c:pt idx="2237">
                  <c:v>41873</c:v>
                </c:pt>
                <c:pt idx="2238">
                  <c:v>41876</c:v>
                </c:pt>
                <c:pt idx="2239">
                  <c:v>41877</c:v>
                </c:pt>
                <c:pt idx="2240">
                  <c:v>41878</c:v>
                </c:pt>
                <c:pt idx="2241">
                  <c:v>41879</c:v>
                </c:pt>
                <c:pt idx="2242">
                  <c:v>41880</c:v>
                </c:pt>
                <c:pt idx="2243">
                  <c:v>41883</c:v>
                </c:pt>
                <c:pt idx="2244">
                  <c:v>41884</c:v>
                </c:pt>
                <c:pt idx="2245">
                  <c:v>41885</c:v>
                </c:pt>
                <c:pt idx="2246">
                  <c:v>41886</c:v>
                </c:pt>
                <c:pt idx="2247">
                  <c:v>41887</c:v>
                </c:pt>
                <c:pt idx="2248">
                  <c:v>41890</c:v>
                </c:pt>
                <c:pt idx="2249">
                  <c:v>41891</c:v>
                </c:pt>
                <c:pt idx="2250">
                  <c:v>41892</c:v>
                </c:pt>
                <c:pt idx="2251">
                  <c:v>41893</c:v>
                </c:pt>
                <c:pt idx="2252">
                  <c:v>41894</c:v>
                </c:pt>
                <c:pt idx="2253">
                  <c:v>41897</c:v>
                </c:pt>
                <c:pt idx="2254">
                  <c:v>41898</c:v>
                </c:pt>
                <c:pt idx="2255">
                  <c:v>41899</c:v>
                </c:pt>
                <c:pt idx="2256">
                  <c:v>41900</c:v>
                </c:pt>
                <c:pt idx="2257">
                  <c:v>41901</c:v>
                </c:pt>
                <c:pt idx="2258">
                  <c:v>41904</c:v>
                </c:pt>
                <c:pt idx="2259">
                  <c:v>41905</c:v>
                </c:pt>
                <c:pt idx="2260">
                  <c:v>41906</c:v>
                </c:pt>
                <c:pt idx="2261">
                  <c:v>41907</c:v>
                </c:pt>
                <c:pt idx="2262">
                  <c:v>41908</c:v>
                </c:pt>
                <c:pt idx="2263">
                  <c:v>41911</c:v>
                </c:pt>
                <c:pt idx="2264">
                  <c:v>41912</c:v>
                </c:pt>
                <c:pt idx="2265">
                  <c:v>41913</c:v>
                </c:pt>
                <c:pt idx="2266">
                  <c:v>41914</c:v>
                </c:pt>
                <c:pt idx="2267">
                  <c:v>41915</c:v>
                </c:pt>
                <c:pt idx="2268">
                  <c:v>41918</c:v>
                </c:pt>
                <c:pt idx="2269">
                  <c:v>41919</c:v>
                </c:pt>
                <c:pt idx="2270">
                  <c:v>41920</c:v>
                </c:pt>
                <c:pt idx="2271">
                  <c:v>41921</c:v>
                </c:pt>
                <c:pt idx="2272">
                  <c:v>41922</c:v>
                </c:pt>
                <c:pt idx="2273">
                  <c:v>41925</c:v>
                </c:pt>
                <c:pt idx="2274">
                  <c:v>41926</c:v>
                </c:pt>
                <c:pt idx="2275">
                  <c:v>41927</c:v>
                </c:pt>
                <c:pt idx="2276">
                  <c:v>41928</c:v>
                </c:pt>
                <c:pt idx="2277">
                  <c:v>41929</c:v>
                </c:pt>
                <c:pt idx="2278">
                  <c:v>41932</c:v>
                </c:pt>
                <c:pt idx="2279">
                  <c:v>41933</c:v>
                </c:pt>
                <c:pt idx="2280">
                  <c:v>41934</c:v>
                </c:pt>
                <c:pt idx="2281">
                  <c:v>41935</c:v>
                </c:pt>
                <c:pt idx="2282">
                  <c:v>41936</c:v>
                </c:pt>
                <c:pt idx="2283">
                  <c:v>41939</c:v>
                </c:pt>
                <c:pt idx="2284">
                  <c:v>41940</c:v>
                </c:pt>
                <c:pt idx="2285">
                  <c:v>41941</c:v>
                </c:pt>
                <c:pt idx="2286">
                  <c:v>41942</c:v>
                </c:pt>
                <c:pt idx="2287">
                  <c:v>41943</c:v>
                </c:pt>
                <c:pt idx="2288">
                  <c:v>41946</c:v>
                </c:pt>
                <c:pt idx="2289">
                  <c:v>41947</c:v>
                </c:pt>
                <c:pt idx="2290">
                  <c:v>41948</c:v>
                </c:pt>
                <c:pt idx="2291">
                  <c:v>41949</c:v>
                </c:pt>
                <c:pt idx="2292">
                  <c:v>41950</c:v>
                </c:pt>
                <c:pt idx="2293">
                  <c:v>41953</c:v>
                </c:pt>
                <c:pt idx="2294">
                  <c:v>41954</c:v>
                </c:pt>
                <c:pt idx="2295">
                  <c:v>41955</c:v>
                </c:pt>
                <c:pt idx="2296">
                  <c:v>41956</c:v>
                </c:pt>
                <c:pt idx="2297">
                  <c:v>41957</c:v>
                </c:pt>
                <c:pt idx="2298">
                  <c:v>41960</c:v>
                </c:pt>
                <c:pt idx="2299">
                  <c:v>41961</c:v>
                </c:pt>
                <c:pt idx="2300">
                  <c:v>41962</c:v>
                </c:pt>
                <c:pt idx="2301">
                  <c:v>41963</c:v>
                </c:pt>
                <c:pt idx="2302">
                  <c:v>41964</c:v>
                </c:pt>
                <c:pt idx="2303">
                  <c:v>41967</c:v>
                </c:pt>
                <c:pt idx="2304">
                  <c:v>41968</c:v>
                </c:pt>
                <c:pt idx="2305">
                  <c:v>41969</c:v>
                </c:pt>
                <c:pt idx="2306">
                  <c:v>41970</c:v>
                </c:pt>
                <c:pt idx="2307">
                  <c:v>41971</c:v>
                </c:pt>
                <c:pt idx="2308">
                  <c:v>41974</c:v>
                </c:pt>
                <c:pt idx="2309">
                  <c:v>41975</c:v>
                </c:pt>
                <c:pt idx="2310">
                  <c:v>41976</c:v>
                </c:pt>
                <c:pt idx="2311">
                  <c:v>41977</c:v>
                </c:pt>
                <c:pt idx="2312">
                  <c:v>41978</c:v>
                </c:pt>
                <c:pt idx="2313">
                  <c:v>41981</c:v>
                </c:pt>
                <c:pt idx="2314">
                  <c:v>41982</c:v>
                </c:pt>
                <c:pt idx="2315">
                  <c:v>41983</c:v>
                </c:pt>
                <c:pt idx="2316">
                  <c:v>41984</c:v>
                </c:pt>
                <c:pt idx="2317">
                  <c:v>41985</c:v>
                </c:pt>
                <c:pt idx="2318">
                  <c:v>41988</c:v>
                </c:pt>
                <c:pt idx="2319">
                  <c:v>41989</c:v>
                </c:pt>
                <c:pt idx="2320">
                  <c:v>41990</c:v>
                </c:pt>
                <c:pt idx="2321">
                  <c:v>41991</c:v>
                </c:pt>
                <c:pt idx="2322">
                  <c:v>41992</c:v>
                </c:pt>
                <c:pt idx="2323">
                  <c:v>41995</c:v>
                </c:pt>
                <c:pt idx="2324">
                  <c:v>41996</c:v>
                </c:pt>
                <c:pt idx="2325">
                  <c:v>41997</c:v>
                </c:pt>
                <c:pt idx="2326">
                  <c:v>41999</c:v>
                </c:pt>
                <c:pt idx="2327">
                  <c:v>42002</c:v>
                </c:pt>
                <c:pt idx="2328">
                  <c:v>42003</c:v>
                </c:pt>
                <c:pt idx="2329">
                  <c:v>42004</c:v>
                </c:pt>
                <c:pt idx="2330">
                  <c:v>42006</c:v>
                </c:pt>
                <c:pt idx="2331">
                  <c:v>42009</c:v>
                </c:pt>
                <c:pt idx="2332">
                  <c:v>42010</c:v>
                </c:pt>
                <c:pt idx="2333">
                  <c:v>42011</c:v>
                </c:pt>
                <c:pt idx="2334">
                  <c:v>42012</c:v>
                </c:pt>
                <c:pt idx="2335">
                  <c:v>42013</c:v>
                </c:pt>
                <c:pt idx="2336">
                  <c:v>42016</c:v>
                </c:pt>
                <c:pt idx="2337">
                  <c:v>42017</c:v>
                </c:pt>
                <c:pt idx="2338">
                  <c:v>42018</c:v>
                </c:pt>
                <c:pt idx="2339">
                  <c:v>42019</c:v>
                </c:pt>
                <c:pt idx="2340">
                  <c:v>42020</c:v>
                </c:pt>
                <c:pt idx="2341">
                  <c:v>42023</c:v>
                </c:pt>
                <c:pt idx="2342">
                  <c:v>42024</c:v>
                </c:pt>
                <c:pt idx="2343">
                  <c:v>42025</c:v>
                </c:pt>
                <c:pt idx="2344">
                  <c:v>42026</c:v>
                </c:pt>
                <c:pt idx="2345">
                  <c:v>42027</c:v>
                </c:pt>
                <c:pt idx="2346">
                  <c:v>42030</c:v>
                </c:pt>
                <c:pt idx="2347">
                  <c:v>42031</c:v>
                </c:pt>
                <c:pt idx="2348">
                  <c:v>42032</c:v>
                </c:pt>
                <c:pt idx="2349">
                  <c:v>42033</c:v>
                </c:pt>
                <c:pt idx="2350">
                  <c:v>42034</c:v>
                </c:pt>
                <c:pt idx="2351">
                  <c:v>42037</c:v>
                </c:pt>
                <c:pt idx="2352">
                  <c:v>42038</c:v>
                </c:pt>
                <c:pt idx="2353">
                  <c:v>42039</c:v>
                </c:pt>
                <c:pt idx="2354">
                  <c:v>42040</c:v>
                </c:pt>
                <c:pt idx="2355">
                  <c:v>42041</c:v>
                </c:pt>
                <c:pt idx="2356">
                  <c:v>42044</c:v>
                </c:pt>
                <c:pt idx="2357">
                  <c:v>42045</c:v>
                </c:pt>
                <c:pt idx="2358">
                  <c:v>42046</c:v>
                </c:pt>
                <c:pt idx="2359">
                  <c:v>42047</c:v>
                </c:pt>
                <c:pt idx="2360">
                  <c:v>42048</c:v>
                </c:pt>
                <c:pt idx="2361">
                  <c:v>42051</c:v>
                </c:pt>
                <c:pt idx="2362">
                  <c:v>42052</c:v>
                </c:pt>
                <c:pt idx="2363">
                  <c:v>42053</c:v>
                </c:pt>
                <c:pt idx="2364">
                  <c:v>42054</c:v>
                </c:pt>
                <c:pt idx="2365">
                  <c:v>42055</c:v>
                </c:pt>
                <c:pt idx="2366">
                  <c:v>42058</c:v>
                </c:pt>
                <c:pt idx="2367">
                  <c:v>42059</c:v>
                </c:pt>
                <c:pt idx="2368">
                  <c:v>42060</c:v>
                </c:pt>
                <c:pt idx="2369">
                  <c:v>42061</c:v>
                </c:pt>
                <c:pt idx="2370">
                  <c:v>42062</c:v>
                </c:pt>
                <c:pt idx="2371">
                  <c:v>42065</c:v>
                </c:pt>
                <c:pt idx="2372">
                  <c:v>42066</c:v>
                </c:pt>
                <c:pt idx="2373">
                  <c:v>42067</c:v>
                </c:pt>
                <c:pt idx="2374">
                  <c:v>42068</c:v>
                </c:pt>
                <c:pt idx="2375">
                  <c:v>42069</c:v>
                </c:pt>
                <c:pt idx="2376">
                  <c:v>42072</c:v>
                </c:pt>
                <c:pt idx="2377">
                  <c:v>42073</c:v>
                </c:pt>
                <c:pt idx="2378">
                  <c:v>42074</c:v>
                </c:pt>
                <c:pt idx="2379">
                  <c:v>42075</c:v>
                </c:pt>
                <c:pt idx="2380">
                  <c:v>42076</c:v>
                </c:pt>
                <c:pt idx="2381">
                  <c:v>42079</c:v>
                </c:pt>
                <c:pt idx="2382">
                  <c:v>42080</c:v>
                </c:pt>
                <c:pt idx="2383">
                  <c:v>42081</c:v>
                </c:pt>
                <c:pt idx="2384">
                  <c:v>42082</c:v>
                </c:pt>
                <c:pt idx="2385">
                  <c:v>42083</c:v>
                </c:pt>
                <c:pt idx="2386">
                  <c:v>42086</c:v>
                </c:pt>
                <c:pt idx="2387">
                  <c:v>42087</c:v>
                </c:pt>
                <c:pt idx="2388">
                  <c:v>42088</c:v>
                </c:pt>
                <c:pt idx="2389">
                  <c:v>42089</c:v>
                </c:pt>
                <c:pt idx="2390">
                  <c:v>42090</c:v>
                </c:pt>
                <c:pt idx="2391">
                  <c:v>42093</c:v>
                </c:pt>
                <c:pt idx="2392">
                  <c:v>42094</c:v>
                </c:pt>
                <c:pt idx="2393">
                  <c:v>42095</c:v>
                </c:pt>
                <c:pt idx="2394">
                  <c:v>42096</c:v>
                </c:pt>
                <c:pt idx="2395">
                  <c:v>42100</c:v>
                </c:pt>
                <c:pt idx="2396">
                  <c:v>42101</c:v>
                </c:pt>
                <c:pt idx="2397">
                  <c:v>42102</c:v>
                </c:pt>
                <c:pt idx="2398">
                  <c:v>42103</c:v>
                </c:pt>
                <c:pt idx="2399">
                  <c:v>42104</c:v>
                </c:pt>
                <c:pt idx="2400">
                  <c:v>42107</c:v>
                </c:pt>
                <c:pt idx="2401">
                  <c:v>42108</c:v>
                </c:pt>
                <c:pt idx="2402">
                  <c:v>42109</c:v>
                </c:pt>
                <c:pt idx="2403">
                  <c:v>42110</c:v>
                </c:pt>
                <c:pt idx="2404">
                  <c:v>42111</c:v>
                </c:pt>
                <c:pt idx="2405">
                  <c:v>42114</c:v>
                </c:pt>
                <c:pt idx="2406">
                  <c:v>42115</c:v>
                </c:pt>
                <c:pt idx="2407">
                  <c:v>42116</c:v>
                </c:pt>
                <c:pt idx="2408">
                  <c:v>42117</c:v>
                </c:pt>
                <c:pt idx="2409">
                  <c:v>42118</c:v>
                </c:pt>
                <c:pt idx="2410">
                  <c:v>42121</c:v>
                </c:pt>
                <c:pt idx="2411">
                  <c:v>42122</c:v>
                </c:pt>
                <c:pt idx="2412">
                  <c:v>42123</c:v>
                </c:pt>
                <c:pt idx="2413">
                  <c:v>42124</c:v>
                </c:pt>
                <c:pt idx="2414">
                  <c:v>42125</c:v>
                </c:pt>
                <c:pt idx="2415">
                  <c:v>42128</c:v>
                </c:pt>
                <c:pt idx="2416">
                  <c:v>42129</c:v>
                </c:pt>
                <c:pt idx="2417">
                  <c:v>42130</c:v>
                </c:pt>
                <c:pt idx="2418">
                  <c:v>42131</c:v>
                </c:pt>
                <c:pt idx="2419">
                  <c:v>42132</c:v>
                </c:pt>
                <c:pt idx="2420">
                  <c:v>42135</c:v>
                </c:pt>
                <c:pt idx="2421">
                  <c:v>42136</c:v>
                </c:pt>
                <c:pt idx="2422">
                  <c:v>42137</c:v>
                </c:pt>
                <c:pt idx="2423">
                  <c:v>42138</c:v>
                </c:pt>
                <c:pt idx="2424">
                  <c:v>42139</c:v>
                </c:pt>
                <c:pt idx="2425">
                  <c:v>42142</c:v>
                </c:pt>
                <c:pt idx="2426">
                  <c:v>42143</c:v>
                </c:pt>
                <c:pt idx="2427">
                  <c:v>42144</c:v>
                </c:pt>
                <c:pt idx="2428">
                  <c:v>42145</c:v>
                </c:pt>
                <c:pt idx="2429">
                  <c:v>42146</c:v>
                </c:pt>
                <c:pt idx="2430">
                  <c:v>42149</c:v>
                </c:pt>
                <c:pt idx="2431">
                  <c:v>42150</c:v>
                </c:pt>
                <c:pt idx="2432">
                  <c:v>42151</c:v>
                </c:pt>
                <c:pt idx="2433">
                  <c:v>42152</c:v>
                </c:pt>
                <c:pt idx="2434">
                  <c:v>42153</c:v>
                </c:pt>
                <c:pt idx="2435">
                  <c:v>42156</c:v>
                </c:pt>
                <c:pt idx="2436">
                  <c:v>42157</c:v>
                </c:pt>
                <c:pt idx="2437">
                  <c:v>42158</c:v>
                </c:pt>
                <c:pt idx="2438">
                  <c:v>42159</c:v>
                </c:pt>
                <c:pt idx="2439">
                  <c:v>42160</c:v>
                </c:pt>
                <c:pt idx="2440">
                  <c:v>42163</c:v>
                </c:pt>
                <c:pt idx="2441">
                  <c:v>42164</c:v>
                </c:pt>
                <c:pt idx="2442">
                  <c:v>42165</c:v>
                </c:pt>
                <c:pt idx="2443">
                  <c:v>42166</c:v>
                </c:pt>
                <c:pt idx="2444">
                  <c:v>42167</c:v>
                </c:pt>
                <c:pt idx="2445">
                  <c:v>42170</c:v>
                </c:pt>
                <c:pt idx="2446">
                  <c:v>42171</c:v>
                </c:pt>
                <c:pt idx="2447">
                  <c:v>42172</c:v>
                </c:pt>
                <c:pt idx="2448">
                  <c:v>42173</c:v>
                </c:pt>
                <c:pt idx="2449">
                  <c:v>42174</c:v>
                </c:pt>
                <c:pt idx="2450">
                  <c:v>42177</c:v>
                </c:pt>
                <c:pt idx="2451">
                  <c:v>42178</c:v>
                </c:pt>
                <c:pt idx="2452">
                  <c:v>42179</c:v>
                </c:pt>
                <c:pt idx="2453">
                  <c:v>42180</c:v>
                </c:pt>
                <c:pt idx="2454">
                  <c:v>42181</c:v>
                </c:pt>
                <c:pt idx="2455">
                  <c:v>42184</c:v>
                </c:pt>
                <c:pt idx="2456">
                  <c:v>42185</c:v>
                </c:pt>
                <c:pt idx="2457">
                  <c:v>42186</c:v>
                </c:pt>
                <c:pt idx="2458">
                  <c:v>42187</c:v>
                </c:pt>
                <c:pt idx="2459">
                  <c:v>42188</c:v>
                </c:pt>
                <c:pt idx="2460">
                  <c:v>42191</c:v>
                </c:pt>
                <c:pt idx="2461">
                  <c:v>42192</c:v>
                </c:pt>
                <c:pt idx="2462">
                  <c:v>42193</c:v>
                </c:pt>
                <c:pt idx="2463">
                  <c:v>42194</c:v>
                </c:pt>
                <c:pt idx="2464">
                  <c:v>42195</c:v>
                </c:pt>
                <c:pt idx="2465">
                  <c:v>42198</c:v>
                </c:pt>
                <c:pt idx="2466">
                  <c:v>42199</c:v>
                </c:pt>
                <c:pt idx="2467">
                  <c:v>42200</c:v>
                </c:pt>
                <c:pt idx="2468">
                  <c:v>42201</c:v>
                </c:pt>
                <c:pt idx="2469">
                  <c:v>42202</c:v>
                </c:pt>
                <c:pt idx="2470">
                  <c:v>42205</c:v>
                </c:pt>
                <c:pt idx="2471">
                  <c:v>42206</c:v>
                </c:pt>
                <c:pt idx="2472">
                  <c:v>42207</c:v>
                </c:pt>
                <c:pt idx="2473">
                  <c:v>42208</c:v>
                </c:pt>
                <c:pt idx="2474">
                  <c:v>42209</c:v>
                </c:pt>
                <c:pt idx="2475">
                  <c:v>42212</c:v>
                </c:pt>
                <c:pt idx="2476">
                  <c:v>42213</c:v>
                </c:pt>
                <c:pt idx="2477">
                  <c:v>42214</c:v>
                </c:pt>
                <c:pt idx="2478">
                  <c:v>42215</c:v>
                </c:pt>
                <c:pt idx="2479">
                  <c:v>42216</c:v>
                </c:pt>
                <c:pt idx="2480">
                  <c:v>42219</c:v>
                </c:pt>
                <c:pt idx="2481">
                  <c:v>42220</c:v>
                </c:pt>
                <c:pt idx="2482">
                  <c:v>42221</c:v>
                </c:pt>
                <c:pt idx="2483">
                  <c:v>42222</c:v>
                </c:pt>
                <c:pt idx="2484">
                  <c:v>42223</c:v>
                </c:pt>
                <c:pt idx="2485">
                  <c:v>42226</c:v>
                </c:pt>
                <c:pt idx="2486">
                  <c:v>42227</c:v>
                </c:pt>
                <c:pt idx="2487">
                  <c:v>42228</c:v>
                </c:pt>
                <c:pt idx="2488">
                  <c:v>42229</c:v>
                </c:pt>
                <c:pt idx="2489">
                  <c:v>42230</c:v>
                </c:pt>
                <c:pt idx="2490">
                  <c:v>42233</c:v>
                </c:pt>
                <c:pt idx="2491">
                  <c:v>42234</c:v>
                </c:pt>
                <c:pt idx="2492">
                  <c:v>42235</c:v>
                </c:pt>
                <c:pt idx="2493">
                  <c:v>42236</c:v>
                </c:pt>
                <c:pt idx="2494">
                  <c:v>42237</c:v>
                </c:pt>
                <c:pt idx="2495">
                  <c:v>42240</c:v>
                </c:pt>
                <c:pt idx="2496">
                  <c:v>42241</c:v>
                </c:pt>
                <c:pt idx="2497">
                  <c:v>42242</c:v>
                </c:pt>
                <c:pt idx="2498">
                  <c:v>42243</c:v>
                </c:pt>
                <c:pt idx="2499">
                  <c:v>42244</c:v>
                </c:pt>
                <c:pt idx="2500">
                  <c:v>42247</c:v>
                </c:pt>
                <c:pt idx="2501">
                  <c:v>42248</c:v>
                </c:pt>
                <c:pt idx="2502">
                  <c:v>42249</c:v>
                </c:pt>
                <c:pt idx="2503">
                  <c:v>42250</c:v>
                </c:pt>
                <c:pt idx="2504">
                  <c:v>42251</c:v>
                </c:pt>
                <c:pt idx="2505">
                  <c:v>42254</c:v>
                </c:pt>
                <c:pt idx="2506">
                  <c:v>42255</c:v>
                </c:pt>
                <c:pt idx="2507">
                  <c:v>42256</c:v>
                </c:pt>
                <c:pt idx="2508">
                  <c:v>42257</c:v>
                </c:pt>
                <c:pt idx="2509">
                  <c:v>42258</c:v>
                </c:pt>
                <c:pt idx="2510">
                  <c:v>42261</c:v>
                </c:pt>
                <c:pt idx="2511">
                  <c:v>42262</c:v>
                </c:pt>
                <c:pt idx="2512">
                  <c:v>42263</c:v>
                </c:pt>
                <c:pt idx="2513">
                  <c:v>42264</c:v>
                </c:pt>
                <c:pt idx="2514">
                  <c:v>42265</c:v>
                </c:pt>
                <c:pt idx="2515">
                  <c:v>42268</c:v>
                </c:pt>
                <c:pt idx="2516">
                  <c:v>42269</c:v>
                </c:pt>
                <c:pt idx="2517">
                  <c:v>42270</c:v>
                </c:pt>
                <c:pt idx="2518">
                  <c:v>42271</c:v>
                </c:pt>
                <c:pt idx="2519">
                  <c:v>42272</c:v>
                </c:pt>
                <c:pt idx="2520">
                  <c:v>42275</c:v>
                </c:pt>
                <c:pt idx="2521">
                  <c:v>42276</c:v>
                </c:pt>
                <c:pt idx="2522">
                  <c:v>42277</c:v>
                </c:pt>
                <c:pt idx="2523">
                  <c:v>42278</c:v>
                </c:pt>
                <c:pt idx="2524">
                  <c:v>42279</c:v>
                </c:pt>
                <c:pt idx="2525">
                  <c:v>42282</c:v>
                </c:pt>
                <c:pt idx="2526">
                  <c:v>42283</c:v>
                </c:pt>
                <c:pt idx="2527">
                  <c:v>42284</c:v>
                </c:pt>
                <c:pt idx="2528">
                  <c:v>42285</c:v>
                </c:pt>
                <c:pt idx="2529">
                  <c:v>42286</c:v>
                </c:pt>
                <c:pt idx="2530">
                  <c:v>42289</c:v>
                </c:pt>
                <c:pt idx="2531">
                  <c:v>42290</c:v>
                </c:pt>
                <c:pt idx="2532">
                  <c:v>42291</c:v>
                </c:pt>
                <c:pt idx="2533">
                  <c:v>42292</c:v>
                </c:pt>
                <c:pt idx="2534">
                  <c:v>42293</c:v>
                </c:pt>
                <c:pt idx="2535">
                  <c:v>42296</c:v>
                </c:pt>
                <c:pt idx="2536">
                  <c:v>42297</c:v>
                </c:pt>
                <c:pt idx="2537">
                  <c:v>42298</c:v>
                </c:pt>
                <c:pt idx="2538">
                  <c:v>42299</c:v>
                </c:pt>
                <c:pt idx="2539">
                  <c:v>42300</c:v>
                </c:pt>
                <c:pt idx="2540">
                  <c:v>42303</c:v>
                </c:pt>
                <c:pt idx="2541">
                  <c:v>42304</c:v>
                </c:pt>
                <c:pt idx="2542">
                  <c:v>42305</c:v>
                </c:pt>
                <c:pt idx="2543">
                  <c:v>42306</c:v>
                </c:pt>
                <c:pt idx="2544">
                  <c:v>42307</c:v>
                </c:pt>
                <c:pt idx="2545">
                  <c:v>42310</c:v>
                </c:pt>
                <c:pt idx="2546">
                  <c:v>42311</c:v>
                </c:pt>
                <c:pt idx="2547">
                  <c:v>42312</c:v>
                </c:pt>
                <c:pt idx="2548">
                  <c:v>42313</c:v>
                </c:pt>
                <c:pt idx="2549">
                  <c:v>42314</c:v>
                </c:pt>
                <c:pt idx="2550">
                  <c:v>42317</c:v>
                </c:pt>
                <c:pt idx="2551">
                  <c:v>42318</c:v>
                </c:pt>
                <c:pt idx="2552">
                  <c:v>42319</c:v>
                </c:pt>
                <c:pt idx="2553">
                  <c:v>42320</c:v>
                </c:pt>
                <c:pt idx="2554">
                  <c:v>42321</c:v>
                </c:pt>
                <c:pt idx="2555">
                  <c:v>42324</c:v>
                </c:pt>
                <c:pt idx="2556">
                  <c:v>42325</c:v>
                </c:pt>
                <c:pt idx="2557">
                  <c:v>42326</c:v>
                </c:pt>
                <c:pt idx="2558">
                  <c:v>42327</c:v>
                </c:pt>
                <c:pt idx="2559">
                  <c:v>42328</c:v>
                </c:pt>
                <c:pt idx="2560">
                  <c:v>42331</c:v>
                </c:pt>
                <c:pt idx="2561">
                  <c:v>42332</c:v>
                </c:pt>
                <c:pt idx="2562">
                  <c:v>42333</c:v>
                </c:pt>
                <c:pt idx="2563">
                  <c:v>42334</c:v>
                </c:pt>
                <c:pt idx="2564">
                  <c:v>42335</c:v>
                </c:pt>
                <c:pt idx="2565">
                  <c:v>42338</c:v>
                </c:pt>
                <c:pt idx="2566">
                  <c:v>42339</c:v>
                </c:pt>
                <c:pt idx="2567">
                  <c:v>42340</c:v>
                </c:pt>
                <c:pt idx="2568">
                  <c:v>42341</c:v>
                </c:pt>
                <c:pt idx="2569">
                  <c:v>42342</c:v>
                </c:pt>
                <c:pt idx="2570">
                  <c:v>42345</c:v>
                </c:pt>
                <c:pt idx="2571">
                  <c:v>42346</c:v>
                </c:pt>
                <c:pt idx="2572">
                  <c:v>42347</c:v>
                </c:pt>
                <c:pt idx="2573">
                  <c:v>42348</c:v>
                </c:pt>
                <c:pt idx="2574">
                  <c:v>42349</c:v>
                </c:pt>
                <c:pt idx="2575">
                  <c:v>42352</c:v>
                </c:pt>
                <c:pt idx="2576">
                  <c:v>42353</c:v>
                </c:pt>
                <c:pt idx="2577">
                  <c:v>42354</c:v>
                </c:pt>
                <c:pt idx="2578">
                  <c:v>42355</c:v>
                </c:pt>
                <c:pt idx="2579">
                  <c:v>42356</c:v>
                </c:pt>
                <c:pt idx="2580">
                  <c:v>42359</c:v>
                </c:pt>
                <c:pt idx="2581">
                  <c:v>42360</c:v>
                </c:pt>
                <c:pt idx="2582">
                  <c:v>42361</c:v>
                </c:pt>
                <c:pt idx="2583">
                  <c:v>42362</c:v>
                </c:pt>
                <c:pt idx="2584">
                  <c:v>42366</c:v>
                </c:pt>
                <c:pt idx="2585">
                  <c:v>42367</c:v>
                </c:pt>
                <c:pt idx="2586">
                  <c:v>42368</c:v>
                </c:pt>
                <c:pt idx="2587">
                  <c:v>42369</c:v>
                </c:pt>
                <c:pt idx="2588">
                  <c:v>42373</c:v>
                </c:pt>
                <c:pt idx="2589">
                  <c:v>42374</c:v>
                </c:pt>
                <c:pt idx="2590">
                  <c:v>42375</c:v>
                </c:pt>
                <c:pt idx="2591">
                  <c:v>42376</c:v>
                </c:pt>
                <c:pt idx="2592">
                  <c:v>42377</c:v>
                </c:pt>
                <c:pt idx="2593">
                  <c:v>42380</c:v>
                </c:pt>
                <c:pt idx="2594">
                  <c:v>42381</c:v>
                </c:pt>
                <c:pt idx="2595">
                  <c:v>42382</c:v>
                </c:pt>
                <c:pt idx="2596">
                  <c:v>42383</c:v>
                </c:pt>
                <c:pt idx="2597">
                  <c:v>42384</c:v>
                </c:pt>
                <c:pt idx="2598">
                  <c:v>42387</c:v>
                </c:pt>
                <c:pt idx="2599">
                  <c:v>42388</c:v>
                </c:pt>
                <c:pt idx="2600">
                  <c:v>42389</c:v>
                </c:pt>
                <c:pt idx="2601">
                  <c:v>42390</c:v>
                </c:pt>
                <c:pt idx="2602">
                  <c:v>42391</c:v>
                </c:pt>
                <c:pt idx="2603">
                  <c:v>42394</c:v>
                </c:pt>
                <c:pt idx="2604">
                  <c:v>42395</c:v>
                </c:pt>
                <c:pt idx="2605">
                  <c:v>42396</c:v>
                </c:pt>
                <c:pt idx="2606">
                  <c:v>42397</c:v>
                </c:pt>
                <c:pt idx="2607">
                  <c:v>42398</c:v>
                </c:pt>
                <c:pt idx="2608">
                  <c:v>42401</c:v>
                </c:pt>
                <c:pt idx="2609">
                  <c:v>42402</c:v>
                </c:pt>
                <c:pt idx="2610">
                  <c:v>42403</c:v>
                </c:pt>
                <c:pt idx="2611">
                  <c:v>42404</c:v>
                </c:pt>
                <c:pt idx="2612">
                  <c:v>42405</c:v>
                </c:pt>
                <c:pt idx="2613">
                  <c:v>42408</c:v>
                </c:pt>
                <c:pt idx="2614">
                  <c:v>42409</c:v>
                </c:pt>
                <c:pt idx="2615">
                  <c:v>42410</c:v>
                </c:pt>
                <c:pt idx="2616">
                  <c:v>42411</c:v>
                </c:pt>
                <c:pt idx="2617">
                  <c:v>42412</c:v>
                </c:pt>
                <c:pt idx="2618">
                  <c:v>42415</c:v>
                </c:pt>
                <c:pt idx="2619">
                  <c:v>42416</c:v>
                </c:pt>
                <c:pt idx="2620">
                  <c:v>42417</c:v>
                </c:pt>
                <c:pt idx="2621">
                  <c:v>42418</c:v>
                </c:pt>
                <c:pt idx="2622">
                  <c:v>42419</c:v>
                </c:pt>
                <c:pt idx="2623">
                  <c:v>42422</c:v>
                </c:pt>
                <c:pt idx="2624">
                  <c:v>42423</c:v>
                </c:pt>
                <c:pt idx="2625">
                  <c:v>42424</c:v>
                </c:pt>
                <c:pt idx="2626">
                  <c:v>42425</c:v>
                </c:pt>
                <c:pt idx="2627">
                  <c:v>42426</c:v>
                </c:pt>
                <c:pt idx="2628">
                  <c:v>42429</c:v>
                </c:pt>
                <c:pt idx="2629">
                  <c:v>42430</c:v>
                </c:pt>
                <c:pt idx="2630">
                  <c:v>42431</c:v>
                </c:pt>
                <c:pt idx="2631">
                  <c:v>42432</c:v>
                </c:pt>
                <c:pt idx="2632">
                  <c:v>42433</c:v>
                </c:pt>
                <c:pt idx="2633">
                  <c:v>42436</c:v>
                </c:pt>
                <c:pt idx="2634">
                  <c:v>42437</c:v>
                </c:pt>
                <c:pt idx="2635">
                  <c:v>42438</c:v>
                </c:pt>
                <c:pt idx="2636">
                  <c:v>42439</c:v>
                </c:pt>
                <c:pt idx="2637">
                  <c:v>42440</c:v>
                </c:pt>
                <c:pt idx="2638">
                  <c:v>42443</c:v>
                </c:pt>
                <c:pt idx="2639">
                  <c:v>42444</c:v>
                </c:pt>
                <c:pt idx="2640">
                  <c:v>42445</c:v>
                </c:pt>
                <c:pt idx="2641">
                  <c:v>42446</c:v>
                </c:pt>
                <c:pt idx="2642">
                  <c:v>42447</c:v>
                </c:pt>
                <c:pt idx="2643">
                  <c:v>42450</c:v>
                </c:pt>
                <c:pt idx="2644">
                  <c:v>42451</c:v>
                </c:pt>
                <c:pt idx="2645">
                  <c:v>42452</c:v>
                </c:pt>
                <c:pt idx="2646">
                  <c:v>42453</c:v>
                </c:pt>
                <c:pt idx="2647">
                  <c:v>42457</c:v>
                </c:pt>
                <c:pt idx="2648">
                  <c:v>42458</c:v>
                </c:pt>
                <c:pt idx="2649">
                  <c:v>42459</c:v>
                </c:pt>
                <c:pt idx="2650">
                  <c:v>42460</c:v>
                </c:pt>
                <c:pt idx="2651">
                  <c:v>42461</c:v>
                </c:pt>
                <c:pt idx="2652">
                  <c:v>42464</c:v>
                </c:pt>
                <c:pt idx="2653">
                  <c:v>42465</c:v>
                </c:pt>
                <c:pt idx="2654">
                  <c:v>42466</c:v>
                </c:pt>
                <c:pt idx="2655">
                  <c:v>42467</c:v>
                </c:pt>
                <c:pt idx="2656">
                  <c:v>42468</c:v>
                </c:pt>
                <c:pt idx="2657">
                  <c:v>42471</c:v>
                </c:pt>
                <c:pt idx="2658">
                  <c:v>42472</c:v>
                </c:pt>
                <c:pt idx="2659">
                  <c:v>42473</c:v>
                </c:pt>
                <c:pt idx="2660">
                  <c:v>42474</c:v>
                </c:pt>
                <c:pt idx="2661">
                  <c:v>42475</c:v>
                </c:pt>
                <c:pt idx="2662">
                  <c:v>42478</c:v>
                </c:pt>
                <c:pt idx="2663">
                  <c:v>42479</c:v>
                </c:pt>
                <c:pt idx="2664">
                  <c:v>42480</c:v>
                </c:pt>
                <c:pt idx="2665">
                  <c:v>42481</c:v>
                </c:pt>
                <c:pt idx="2666">
                  <c:v>42482</c:v>
                </c:pt>
                <c:pt idx="2667">
                  <c:v>42485</c:v>
                </c:pt>
                <c:pt idx="2668">
                  <c:v>42486</c:v>
                </c:pt>
                <c:pt idx="2669">
                  <c:v>42487</c:v>
                </c:pt>
                <c:pt idx="2670">
                  <c:v>42488</c:v>
                </c:pt>
                <c:pt idx="2671">
                  <c:v>42489</c:v>
                </c:pt>
                <c:pt idx="2672">
                  <c:v>42492</c:v>
                </c:pt>
                <c:pt idx="2673">
                  <c:v>42493</c:v>
                </c:pt>
                <c:pt idx="2674">
                  <c:v>42494</c:v>
                </c:pt>
                <c:pt idx="2675">
                  <c:v>42495</c:v>
                </c:pt>
                <c:pt idx="2676">
                  <c:v>42496</c:v>
                </c:pt>
                <c:pt idx="2677">
                  <c:v>42499</c:v>
                </c:pt>
                <c:pt idx="2678">
                  <c:v>42500</c:v>
                </c:pt>
                <c:pt idx="2679">
                  <c:v>42501</c:v>
                </c:pt>
                <c:pt idx="2680">
                  <c:v>42502</c:v>
                </c:pt>
                <c:pt idx="2681">
                  <c:v>42503</c:v>
                </c:pt>
                <c:pt idx="2682">
                  <c:v>42506</c:v>
                </c:pt>
                <c:pt idx="2683">
                  <c:v>42507</c:v>
                </c:pt>
                <c:pt idx="2684">
                  <c:v>42508</c:v>
                </c:pt>
                <c:pt idx="2685">
                  <c:v>42509</c:v>
                </c:pt>
                <c:pt idx="2686">
                  <c:v>42510</c:v>
                </c:pt>
                <c:pt idx="2687">
                  <c:v>42513</c:v>
                </c:pt>
                <c:pt idx="2688">
                  <c:v>42514</c:v>
                </c:pt>
                <c:pt idx="2689">
                  <c:v>42515</c:v>
                </c:pt>
                <c:pt idx="2690">
                  <c:v>42516</c:v>
                </c:pt>
                <c:pt idx="2691">
                  <c:v>42517</c:v>
                </c:pt>
                <c:pt idx="2692">
                  <c:v>42520</c:v>
                </c:pt>
                <c:pt idx="2693">
                  <c:v>42521</c:v>
                </c:pt>
                <c:pt idx="2694">
                  <c:v>42522</c:v>
                </c:pt>
                <c:pt idx="2695">
                  <c:v>42523</c:v>
                </c:pt>
                <c:pt idx="2696">
                  <c:v>42524</c:v>
                </c:pt>
                <c:pt idx="2697">
                  <c:v>42527</c:v>
                </c:pt>
                <c:pt idx="2698">
                  <c:v>42528</c:v>
                </c:pt>
                <c:pt idx="2699">
                  <c:v>42529</c:v>
                </c:pt>
                <c:pt idx="2700">
                  <c:v>42530</c:v>
                </c:pt>
                <c:pt idx="2701">
                  <c:v>42531</c:v>
                </c:pt>
                <c:pt idx="2702">
                  <c:v>42534</c:v>
                </c:pt>
                <c:pt idx="2703">
                  <c:v>42535</c:v>
                </c:pt>
                <c:pt idx="2704">
                  <c:v>42536</c:v>
                </c:pt>
                <c:pt idx="2705">
                  <c:v>42537</c:v>
                </c:pt>
                <c:pt idx="2706">
                  <c:v>42538</c:v>
                </c:pt>
                <c:pt idx="2707">
                  <c:v>42541</c:v>
                </c:pt>
                <c:pt idx="2708">
                  <c:v>42542</c:v>
                </c:pt>
                <c:pt idx="2709">
                  <c:v>42543</c:v>
                </c:pt>
                <c:pt idx="2710">
                  <c:v>42544</c:v>
                </c:pt>
                <c:pt idx="2711">
                  <c:v>42545</c:v>
                </c:pt>
                <c:pt idx="2712">
                  <c:v>42548</c:v>
                </c:pt>
                <c:pt idx="2713">
                  <c:v>42549</c:v>
                </c:pt>
                <c:pt idx="2714">
                  <c:v>42550</c:v>
                </c:pt>
                <c:pt idx="2715">
                  <c:v>42551</c:v>
                </c:pt>
                <c:pt idx="2716">
                  <c:v>42552</c:v>
                </c:pt>
                <c:pt idx="2717">
                  <c:v>42555</c:v>
                </c:pt>
                <c:pt idx="2718">
                  <c:v>42556</c:v>
                </c:pt>
                <c:pt idx="2719">
                  <c:v>42557</c:v>
                </c:pt>
                <c:pt idx="2720">
                  <c:v>42558</c:v>
                </c:pt>
                <c:pt idx="2721">
                  <c:v>42559</c:v>
                </c:pt>
                <c:pt idx="2722">
                  <c:v>42562</c:v>
                </c:pt>
                <c:pt idx="2723">
                  <c:v>42563</c:v>
                </c:pt>
                <c:pt idx="2724">
                  <c:v>42564</c:v>
                </c:pt>
                <c:pt idx="2725">
                  <c:v>42565</c:v>
                </c:pt>
                <c:pt idx="2726">
                  <c:v>42566</c:v>
                </c:pt>
                <c:pt idx="2727">
                  <c:v>42569</c:v>
                </c:pt>
                <c:pt idx="2728">
                  <c:v>42570</c:v>
                </c:pt>
                <c:pt idx="2729">
                  <c:v>42571</c:v>
                </c:pt>
                <c:pt idx="2730">
                  <c:v>42572</c:v>
                </c:pt>
                <c:pt idx="2731">
                  <c:v>42573</c:v>
                </c:pt>
                <c:pt idx="2732">
                  <c:v>42576</c:v>
                </c:pt>
                <c:pt idx="2733">
                  <c:v>42577</c:v>
                </c:pt>
                <c:pt idx="2734">
                  <c:v>42578</c:v>
                </c:pt>
                <c:pt idx="2735">
                  <c:v>42579</c:v>
                </c:pt>
                <c:pt idx="2736">
                  <c:v>42580</c:v>
                </c:pt>
                <c:pt idx="2737">
                  <c:v>42583</c:v>
                </c:pt>
                <c:pt idx="2738">
                  <c:v>42584</c:v>
                </c:pt>
                <c:pt idx="2739">
                  <c:v>42585</c:v>
                </c:pt>
                <c:pt idx="2740">
                  <c:v>42586</c:v>
                </c:pt>
                <c:pt idx="2741">
                  <c:v>42587</c:v>
                </c:pt>
                <c:pt idx="2742">
                  <c:v>42590</c:v>
                </c:pt>
                <c:pt idx="2743">
                  <c:v>42591</c:v>
                </c:pt>
                <c:pt idx="2744">
                  <c:v>42592</c:v>
                </c:pt>
                <c:pt idx="2745">
                  <c:v>42593</c:v>
                </c:pt>
                <c:pt idx="2746">
                  <c:v>42594</c:v>
                </c:pt>
                <c:pt idx="2747">
                  <c:v>42597</c:v>
                </c:pt>
                <c:pt idx="2748">
                  <c:v>42598</c:v>
                </c:pt>
                <c:pt idx="2749">
                  <c:v>42599</c:v>
                </c:pt>
                <c:pt idx="2750">
                  <c:v>42600</c:v>
                </c:pt>
                <c:pt idx="2751">
                  <c:v>42601</c:v>
                </c:pt>
                <c:pt idx="2752">
                  <c:v>42604</c:v>
                </c:pt>
                <c:pt idx="2753">
                  <c:v>42605</c:v>
                </c:pt>
                <c:pt idx="2754">
                  <c:v>42606</c:v>
                </c:pt>
                <c:pt idx="2755">
                  <c:v>42607</c:v>
                </c:pt>
                <c:pt idx="2756">
                  <c:v>42608</c:v>
                </c:pt>
                <c:pt idx="2757">
                  <c:v>42611</c:v>
                </c:pt>
                <c:pt idx="2758">
                  <c:v>42612</c:v>
                </c:pt>
                <c:pt idx="2759">
                  <c:v>42613</c:v>
                </c:pt>
                <c:pt idx="2760">
                  <c:v>42614</c:v>
                </c:pt>
                <c:pt idx="2761">
                  <c:v>42615</c:v>
                </c:pt>
                <c:pt idx="2762">
                  <c:v>42618</c:v>
                </c:pt>
                <c:pt idx="2763">
                  <c:v>42619</c:v>
                </c:pt>
                <c:pt idx="2764">
                  <c:v>42620</c:v>
                </c:pt>
                <c:pt idx="2765">
                  <c:v>42621</c:v>
                </c:pt>
                <c:pt idx="2766">
                  <c:v>42622</c:v>
                </c:pt>
                <c:pt idx="2767">
                  <c:v>42625</c:v>
                </c:pt>
                <c:pt idx="2768">
                  <c:v>42626</c:v>
                </c:pt>
                <c:pt idx="2769">
                  <c:v>42627</c:v>
                </c:pt>
                <c:pt idx="2770">
                  <c:v>42628</c:v>
                </c:pt>
                <c:pt idx="2771">
                  <c:v>42629</c:v>
                </c:pt>
                <c:pt idx="2772">
                  <c:v>42632</c:v>
                </c:pt>
                <c:pt idx="2773">
                  <c:v>42633</c:v>
                </c:pt>
                <c:pt idx="2774">
                  <c:v>42634</c:v>
                </c:pt>
                <c:pt idx="2775">
                  <c:v>42635</c:v>
                </c:pt>
                <c:pt idx="2776">
                  <c:v>42636</c:v>
                </c:pt>
                <c:pt idx="2777">
                  <c:v>42639</c:v>
                </c:pt>
                <c:pt idx="2778">
                  <c:v>42640</c:v>
                </c:pt>
                <c:pt idx="2779">
                  <c:v>42641</c:v>
                </c:pt>
                <c:pt idx="2780">
                  <c:v>42642</c:v>
                </c:pt>
                <c:pt idx="2781">
                  <c:v>42643</c:v>
                </c:pt>
                <c:pt idx="2782">
                  <c:v>42646</c:v>
                </c:pt>
                <c:pt idx="2783">
                  <c:v>42647</c:v>
                </c:pt>
                <c:pt idx="2784">
                  <c:v>42648</c:v>
                </c:pt>
                <c:pt idx="2785">
                  <c:v>42649</c:v>
                </c:pt>
                <c:pt idx="2786">
                  <c:v>42650</c:v>
                </c:pt>
                <c:pt idx="2787">
                  <c:v>42653</c:v>
                </c:pt>
                <c:pt idx="2788">
                  <c:v>42654</c:v>
                </c:pt>
                <c:pt idx="2789">
                  <c:v>42655</c:v>
                </c:pt>
                <c:pt idx="2790">
                  <c:v>42656</c:v>
                </c:pt>
                <c:pt idx="2791">
                  <c:v>42657</c:v>
                </c:pt>
                <c:pt idx="2792">
                  <c:v>42660</c:v>
                </c:pt>
                <c:pt idx="2793">
                  <c:v>42661</c:v>
                </c:pt>
                <c:pt idx="2794">
                  <c:v>42662</c:v>
                </c:pt>
                <c:pt idx="2795">
                  <c:v>42663</c:v>
                </c:pt>
                <c:pt idx="2796">
                  <c:v>42664</c:v>
                </c:pt>
                <c:pt idx="2797">
                  <c:v>42667</c:v>
                </c:pt>
                <c:pt idx="2798">
                  <c:v>42668</c:v>
                </c:pt>
                <c:pt idx="2799">
                  <c:v>42669</c:v>
                </c:pt>
                <c:pt idx="2800">
                  <c:v>42670</c:v>
                </c:pt>
                <c:pt idx="2801">
                  <c:v>42671</c:v>
                </c:pt>
                <c:pt idx="2802">
                  <c:v>42674</c:v>
                </c:pt>
                <c:pt idx="2803">
                  <c:v>42675</c:v>
                </c:pt>
                <c:pt idx="2804">
                  <c:v>42676</c:v>
                </c:pt>
                <c:pt idx="2805">
                  <c:v>42677</c:v>
                </c:pt>
                <c:pt idx="2806">
                  <c:v>42678</c:v>
                </c:pt>
                <c:pt idx="2807">
                  <c:v>42681</c:v>
                </c:pt>
                <c:pt idx="2808">
                  <c:v>42682</c:v>
                </c:pt>
                <c:pt idx="2809">
                  <c:v>42683</c:v>
                </c:pt>
                <c:pt idx="2810">
                  <c:v>42684</c:v>
                </c:pt>
                <c:pt idx="2811">
                  <c:v>42685</c:v>
                </c:pt>
                <c:pt idx="2812">
                  <c:v>42688</c:v>
                </c:pt>
                <c:pt idx="2813">
                  <c:v>42689</c:v>
                </c:pt>
                <c:pt idx="2814">
                  <c:v>42690</c:v>
                </c:pt>
                <c:pt idx="2815">
                  <c:v>42691</c:v>
                </c:pt>
                <c:pt idx="2816">
                  <c:v>42692</c:v>
                </c:pt>
                <c:pt idx="2817">
                  <c:v>42695</c:v>
                </c:pt>
                <c:pt idx="2818">
                  <c:v>42696</c:v>
                </c:pt>
                <c:pt idx="2819">
                  <c:v>42697</c:v>
                </c:pt>
                <c:pt idx="2820">
                  <c:v>42698</c:v>
                </c:pt>
                <c:pt idx="2821">
                  <c:v>42699</c:v>
                </c:pt>
                <c:pt idx="2822">
                  <c:v>42702</c:v>
                </c:pt>
                <c:pt idx="2823">
                  <c:v>42703</c:v>
                </c:pt>
                <c:pt idx="2824">
                  <c:v>42704</c:v>
                </c:pt>
                <c:pt idx="2825">
                  <c:v>42705</c:v>
                </c:pt>
                <c:pt idx="2826">
                  <c:v>42706</c:v>
                </c:pt>
                <c:pt idx="2827">
                  <c:v>42709</c:v>
                </c:pt>
                <c:pt idx="2828">
                  <c:v>42710</c:v>
                </c:pt>
                <c:pt idx="2829">
                  <c:v>42711</c:v>
                </c:pt>
                <c:pt idx="2830">
                  <c:v>42712</c:v>
                </c:pt>
                <c:pt idx="2831">
                  <c:v>42713</c:v>
                </c:pt>
                <c:pt idx="2832">
                  <c:v>42716</c:v>
                </c:pt>
                <c:pt idx="2833">
                  <c:v>42717</c:v>
                </c:pt>
                <c:pt idx="2834">
                  <c:v>42718</c:v>
                </c:pt>
                <c:pt idx="2835">
                  <c:v>42719</c:v>
                </c:pt>
                <c:pt idx="2836">
                  <c:v>42720</c:v>
                </c:pt>
                <c:pt idx="2837">
                  <c:v>42723</c:v>
                </c:pt>
                <c:pt idx="2838">
                  <c:v>42724</c:v>
                </c:pt>
                <c:pt idx="2839">
                  <c:v>42725</c:v>
                </c:pt>
                <c:pt idx="2840">
                  <c:v>42726</c:v>
                </c:pt>
                <c:pt idx="2841">
                  <c:v>42727</c:v>
                </c:pt>
                <c:pt idx="2842">
                  <c:v>42730</c:v>
                </c:pt>
                <c:pt idx="2843">
                  <c:v>42731</c:v>
                </c:pt>
                <c:pt idx="2844">
                  <c:v>42732</c:v>
                </c:pt>
                <c:pt idx="2845">
                  <c:v>42733</c:v>
                </c:pt>
                <c:pt idx="2846">
                  <c:v>42734</c:v>
                </c:pt>
                <c:pt idx="2847">
                  <c:v>42737</c:v>
                </c:pt>
                <c:pt idx="2848">
                  <c:v>42738</c:v>
                </c:pt>
                <c:pt idx="2849">
                  <c:v>42739</c:v>
                </c:pt>
                <c:pt idx="2850">
                  <c:v>42740</c:v>
                </c:pt>
                <c:pt idx="2851">
                  <c:v>42741</c:v>
                </c:pt>
                <c:pt idx="2852">
                  <c:v>42744</c:v>
                </c:pt>
                <c:pt idx="2853">
                  <c:v>42745</c:v>
                </c:pt>
                <c:pt idx="2854">
                  <c:v>42746</c:v>
                </c:pt>
                <c:pt idx="2855">
                  <c:v>42747</c:v>
                </c:pt>
                <c:pt idx="2856">
                  <c:v>42748</c:v>
                </c:pt>
                <c:pt idx="2857">
                  <c:v>42751</c:v>
                </c:pt>
                <c:pt idx="2858">
                  <c:v>42752</c:v>
                </c:pt>
                <c:pt idx="2859">
                  <c:v>42753</c:v>
                </c:pt>
                <c:pt idx="2860">
                  <c:v>42754</c:v>
                </c:pt>
                <c:pt idx="2861">
                  <c:v>42755</c:v>
                </c:pt>
                <c:pt idx="2862">
                  <c:v>42758</c:v>
                </c:pt>
                <c:pt idx="2863">
                  <c:v>42759</c:v>
                </c:pt>
                <c:pt idx="2864">
                  <c:v>42760</c:v>
                </c:pt>
                <c:pt idx="2865">
                  <c:v>42761</c:v>
                </c:pt>
                <c:pt idx="2866">
                  <c:v>42762</c:v>
                </c:pt>
                <c:pt idx="2867">
                  <c:v>42765</c:v>
                </c:pt>
                <c:pt idx="2868">
                  <c:v>42766</c:v>
                </c:pt>
                <c:pt idx="2869">
                  <c:v>42767</c:v>
                </c:pt>
                <c:pt idx="2870">
                  <c:v>42768</c:v>
                </c:pt>
                <c:pt idx="2871">
                  <c:v>42769</c:v>
                </c:pt>
                <c:pt idx="2872">
                  <c:v>42772</c:v>
                </c:pt>
                <c:pt idx="2873">
                  <c:v>42773</c:v>
                </c:pt>
                <c:pt idx="2874">
                  <c:v>42774</c:v>
                </c:pt>
                <c:pt idx="2875">
                  <c:v>42775</c:v>
                </c:pt>
                <c:pt idx="2876">
                  <c:v>42776</c:v>
                </c:pt>
                <c:pt idx="2877">
                  <c:v>42779</c:v>
                </c:pt>
                <c:pt idx="2878">
                  <c:v>42780</c:v>
                </c:pt>
                <c:pt idx="2879">
                  <c:v>42781</c:v>
                </c:pt>
                <c:pt idx="2880">
                  <c:v>42782</c:v>
                </c:pt>
                <c:pt idx="2881">
                  <c:v>42783</c:v>
                </c:pt>
                <c:pt idx="2882">
                  <c:v>42786</c:v>
                </c:pt>
                <c:pt idx="2883">
                  <c:v>42787</c:v>
                </c:pt>
                <c:pt idx="2884">
                  <c:v>42788</c:v>
                </c:pt>
                <c:pt idx="2885">
                  <c:v>42789</c:v>
                </c:pt>
                <c:pt idx="2886">
                  <c:v>42790</c:v>
                </c:pt>
                <c:pt idx="2887">
                  <c:v>42793</c:v>
                </c:pt>
                <c:pt idx="2888">
                  <c:v>42794</c:v>
                </c:pt>
                <c:pt idx="2889">
                  <c:v>42795</c:v>
                </c:pt>
                <c:pt idx="2890">
                  <c:v>42796</c:v>
                </c:pt>
                <c:pt idx="2891">
                  <c:v>42797</c:v>
                </c:pt>
                <c:pt idx="2892">
                  <c:v>42800</c:v>
                </c:pt>
                <c:pt idx="2893">
                  <c:v>42801</c:v>
                </c:pt>
                <c:pt idx="2894">
                  <c:v>42802</c:v>
                </c:pt>
                <c:pt idx="2895">
                  <c:v>42803</c:v>
                </c:pt>
                <c:pt idx="2896">
                  <c:v>42804</c:v>
                </c:pt>
                <c:pt idx="2897">
                  <c:v>42807</c:v>
                </c:pt>
                <c:pt idx="2898">
                  <c:v>42808</c:v>
                </c:pt>
                <c:pt idx="2899">
                  <c:v>42809</c:v>
                </c:pt>
                <c:pt idx="2900">
                  <c:v>42810</c:v>
                </c:pt>
                <c:pt idx="2901">
                  <c:v>42811</c:v>
                </c:pt>
                <c:pt idx="2902">
                  <c:v>42814</c:v>
                </c:pt>
                <c:pt idx="2903">
                  <c:v>42815</c:v>
                </c:pt>
                <c:pt idx="2904">
                  <c:v>42816</c:v>
                </c:pt>
                <c:pt idx="2905">
                  <c:v>42817</c:v>
                </c:pt>
                <c:pt idx="2906">
                  <c:v>42818</c:v>
                </c:pt>
                <c:pt idx="2907">
                  <c:v>42821</c:v>
                </c:pt>
                <c:pt idx="2908">
                  <c:v>42822</c:v>
                </c:pt>
                <c:pt idx="2909">
                  <c:v>42823</c:v>
                </c:pt>
                <c:pt idx="2910">
                  <c:v>42824</c:v>
                </c:pt>
                <c:pt idx="2911">
                  <c:v>42825</c:v>
                </c:pt>
                <c:pt idx="2912">
                  <c:v>42828</c:v>
                </c:pt>
                <c:pt idx="2913">
                  <c:v>42829</c:v>
                </c:pt>
                <c:pt idx="2914">
                  <c:v>42830</c:v>
                </c:pt>
                <c:pt idx="2915">
                  <c:v>42831</c:v>
                </c:pt>
                <c:pt idx="2916">
                  <c:v>42832</c:v>
                </c:pt>
                <c:pt idx="2917">
                  <c:v>42835</c:v>
                </c:pt>
                <c:pt idx="2918">
                  <c:v>42836</c:v>
                </c:pt>
                <c:pt idx="2919">
                  <c:v>42837</c:v>
                </c:pt>
                <c:pt idx="2920">
                  <c:v>42838</c:v>
                </c:pt>
                <c:pt idx="2921">
                  <c:v>42842</c:v>
                </c:pt>
                <c:pt idx="2922">
                  <c:v>42843</c:v>
                </c:pt>
                <c:pt idx="2923">
                  <c:v>42844</c:v>
                </c:pt>
                <c:pt idx="2924">
                  <c:v>42845</c:v>
                </c:pt>
                <c:pt idx="2925">
                  <c:v>42846</c:v>
                </c:pt>
                <c:pt idx="2926">
                  <c:v>42849</c:v>
                </c:pt>
                <c:pt idx="2927">
                  <c:v>42850</c:v>
                </c:pt>
                <c:pt idx="2928">
                  <c:v>42851</c:v>
                </c:pt>
                <c:pt idx="2929">
                  <c:v>42852</c:v>
                </c:pt>
                <c:pt idx="2930">
                  <c:v>42853</c:v>
                </c:pt>
                <c:pt idx="2931">
                  <c:v>42856</c:v>
                </c:pt>
                <c:pt idx="2932">
                  <c:v>42857</c:v>
                </c:pt>
                <c:pt idx="2933">
                  <c:v>42858</c:v>
                </c:pt>
                <c:pt idx="2934">
                  <c:v>42859</c:v>
                </c:pt>
                <c:pt idx="2935">
                  <c:v>42860</c:v>
                </c:pt>
                <c:pt idx="2936">
                  <c:v>42863</c:v>
                </c:pt>
                <c:pt idx="2937">
                  <c:v>42864</c:v>
                </c:pt>
                <c:pt idx="2938">
                  <c:v>42865</c:v>
                </c:pt>
                <c:pt idx="2939">
                  <c:v>42866</c:v>
                </c:pt>
                <c:pt idx="2940">
                  <c:v>42867</c:v>
                </c:pt>
                <c:pt idx="2941">
                  <c:v>42870</c:v>
                </c:pt>
                <c:pt idx="2942">
                  <c:v>42871</c:v>
                </c:pt>
                <c:pt idx="2943">
                  <c:v>42872</c:v>
                </c:pt>
                <c:pt idx="2944">
                  <c:v>42873</c:v>
                </c:pt>
                <c:pt idx="2945">
                  <c:v>42874</c:v>
                </c:pt>
                <c:pt idx="2946">
                  <c:v>42877</c:v>
                </c:pt>
                <c:pt idx="2947">
                  <c:v>42878</c:v>
                </c:pt>
                <c:pt idx="2948">
                  <c:v>42879</c:v>
                </c:pt>
                <c:pt idx="2949">
                  <c:v>42880</c:v>
                </c:pt>
                <c:pt idx="2950">
                  <c:v>42881</c:v>
                </c:pt>
                <c:pt idx="2951">
                  <c:v>42884</c:v>
                </c:pt>
                <c:pt idx="2952">
                  <c:v>42885</c:v>
                </c:pt>
                <c:pt idx="2953">
                  <c:v>42886</c:v>
                </c:pt>
                <c:pt idx="2954">
                  <c:v>42887</c:v>
                </c:pt>
                <c:pt idx="2955">
                  <c:v>42888</c:v>
                </c:pt>
                <c:pt idx="2956">
                  <c:v>42891</c:v>
                </c:pt>
                <c:pt idx="2957">
                  <c:v>42892</c:v>
                </c:pt>
                <c:pt idx="2958">
                  <c:v>42893</c:v>
                </c:pt>
                <c:pt idx="2959">
                  <c:v>42894</c:v>
                </c:pt>
                <c:pt idx="2960">
                  <c:v>42895</c:v>
                </c:pt>
                <c:pt idx="2961">
                  <c:v>42898</c:v>
                </c:pt>
                <c:pt idx="2962">
                  <c:v>42899</c:v>
                </c:pt>
                <c:pt idx="2963">
                  <c:v>42900</c:v>
                </c:pt>
                <c:pt idx="2964">
                  <c:v>42901</c:v>
                </c:pt>
                <c:pt idx="2965">
                  <c:v>42902</c:v>
                </c:pt>
                <c:pt idx="2966">
                  <c:v>42905</c:v>
                </c:pt>
                <c:pt idx="2967">
                  <c:v>42906</c:v>
                </c:pt>
                <c:pt idx="2968">
                  <c:v>42907</c:v>
                </c:pt>
                <c:pt idx="2969">
                  <c:v>42908</c:v>
                </c:pt>
                <c:pt idx="2970">
                  <c:v>42909</c:v>
                </c:pt>
                <c:pt idx="2971">
                  <c:v>42912</c:v>
                </c:pt>
                <c:pt idx="2972">
                  <c:v>42913</c:v>
                </c:pt>
                <c:pt idx="2973">
                  <c:v>42914</c:v>
                </c:pt>
                <c:pt idx="2974">
                  <c:v>42915</c:v>
                </c:pt>
                <c:pt idx="2975">
                  <c:v>42916</c:v>
                </c:pt>
                <c:pt idx="2976">
                  <c:v>42919</c:v>
                </c:pt>
                <c:pt idx="2977">
                  <c:v>42920</c:v>
                </c:pt>
                <c:pt idx="2978">
                  <c:v>42921</c:v>
                </c:pt>
                <c:pt idx="2979">
                  <c:v>42922</c:v>
                </c:pt>
                <c:pt idx="2980">
                  <c:v>42923</c:v>
                </c:pt>
                <c:pt idx="2981">
                  <c:v>42926</c:v>
                </c:pt>
                <c:pt idx="2982">
                  <c:v>42927</c:v>
                </c:pt>
                <c:pt idx="2983">
                  <c:v>42928</c:v>
                </c:pt>
                <c:pt idx="2984">
                  <c:v>42929</c:v>
                </c:pt>
                <c:pt idx="2985">
                  <c:v>42930</c:v>
                </c:pt>
                <c:pt idx="2986">
                  <c:v>42933</c:v>
                </c:pt>
                <c:pt idx="2987">
                  <c:v>42934</c:v>
                </c:pt>
                <c:pt idx="2988">
                  <c:v>42935</c:v>
                </c:pt>
                <c:pt idx="2989">
                  <c:v>42936</c:v>
                </c:pt>
                <c:pt idx="2990">
                  <c:v>42937</c:v>
                </c:pt>
                <c:pt idx="2991">
                  <c:v>42940</c:v>
                </c:pt>
                <c:pt idx="2992">
                  <c:v>42941</c:v>
                </c:pt>
                <c:pt idx="2993">
                  <c:v>42942</c:v>
                </c:pt>
                <c:pt idx="2994">
                  <c:v>42943</c:v>
                </c:pt>
                <c:pt idx="2995">
                  <c:v>42944</c:v>
                </c:pt>
                <c:pt idx="2996">
                  <c:v>42947</c:v>
                </c:pt>
                <c:pt idx="2997">
                  <c:v>42948</c:v>
                </c:pt>
                <c:pt idx="2998">
                  <c:v>42949</c:v>
                </c:pt>
                <c:pt idx="2999">
                  <c:v>42950</c:v>
                </c:pt>
                <c:pt idx="3000">
                  <c:v>42951</c:v>
                </c:pt>
                <c:pt idx="3001">
                  <c:v>42954</c:v>
                </c:pt>
                <c:pt idx="3002">
                  <c:v>42955</c:v>
                </c:pt>
                <c:pt idx="3003">
                  <c:v>42956</c:v>
                </c:pt>
                <c:pt idx="3004">
                  <c:v>42957</c:v>
                </c:pt>
                <c:pt idx="3005">
                  <c:v>42958</c:v>
                </c:pt>
                <c:pt idx="3006">
                  <c:v>42961</c:v>
                </c:pt>
                <c:pt idx="3007">
                  <c:v>42962</c:v>
                </c:pt>
                <c:pt idx="3008">
                  <c:v>42963</c:v>
                </c:pt>
                <c:pt idx="3009">
                  <c:v>42964</c:v>
                </c:pt>
                <c:pt idx="3010">
                  <c:v>42965</c:v>
                </c:pt>
                <c:pt idx="3011">
                  <c:v>42968</c:v>
                </c:pt>
                <c:pt idx="3012">
                  <c:v>42969</c:v>
                </c:pt>
                <c:pt idx="3013">
                  <c:v>42970</c:v>
                </c:pt>
                <c:pt idx="3014">
                  <c:v>42971</c:v>
                </c:pt>
                <c:pt idx="3015">
                  <c:v>42972</c:v>
                </c:pt>
                <c:pt idx="3016">
                  <c:v>42975</c:v>
                </c:pt>
                <c:pt idx="3017">
                  <c:v>42976</c:v>
                </c:pt>
                <c:pt idx="3018">
                  <c:v>42977</c:v>
                </c:pt>
                <c:pt idx="3019">
                  <c:v>42978</c:v>
                </c:pt>
                <c:pt idx="3020">
                  <c:v>42979</c:v>
                </c:pt>
                <c:pt idx="3021">
                  <c:v>42982</c:v>
                </c:pt>
                <c:pt idx="3022">
                  <c:v>42983</c:v>
                </c:pt>
                <c:pt idx="3023">
                  <c:v>42984</c:v>
                </c:pt>
                <c:pt idx="3024">
                  <c:v>42985</c:v>
                </c:pt>
                <c:pt idx="3025">
                  <c:v>42986</c:v>
                </c:pt>
                <c:pt idx="3026">
                  <c:v>42989</c:v>
                </c:pt>
                <c:pt idx="3027">
                  <c:v>42990</c:v>
                </c:pt>
                <c:pt idx="3028">
                  <c:v>42991</c:v>
                </c:pt>
                <c:pt idx="3029">
                  <c:v>42992</c:v>
                </c:pt>
                <c:pt idx="3030">
                  <c:v>42993</c:v>
                </c:pt>
                <c:pt idx="3031">
                  <c:v>42996</c:v>
                </c:pt>
                <c:pt idx="3032">
                  <c:v>42997</c:v>
                </c:pt>
                <c:pt idx="3033">
                  <c:v>42998</c:v>
                </c:pt>
                <c:pt idx="3034">
                  <c:v>42999</c:v>
                </c:pt>
                <c:pt idx="3035">
                  <c:v>43000</c:v>
                </c:pt>
                <c:pt idx="3036">
                  <c:v>43003</c:v>
                </c:pt>
                <c:pt idx="3037">
                  <c:v>43004</c:v>
                </c:pt>
                <c:pt idx="3038">
                  <c:v>43005</c:v>
                </c:pt>
                <c:pt idx="3039">
                  <c:v>43006</c:v>
                </c:pt>
                <c:pt idx="3040">
                  <c:v>43007</c:v>
                </c:pt>
                <c:pt idx="3041">
                  <c:v>43010</c:v>
                </c:pt>
                <c:pt idx="3042">
                  <c:v>43011</c:v>
                </c:pt>
                <c:pt idx="3043">
                  <c:v>43012</c:v>
                </c:pt>
                <c:pt idx="3044">
                  <c:v>43013</c:v>
                </c:pt>
                <c:pt idx="3045">
                  <c:v>43014</c:v>
                </c:pt>
                <c:pt idx="3046">
                  <c:v>43017</c:v>
                </c:pt>
                <c:pt idx="3047">
                  <c:v>43018</c:v>
                </c:pt>
                <c:pt idx="3048">
                  <c:v>43019</c:v>
                </c:pt>
                <c:pt idx="3049">
                  <c:v>43020</c:v>
                </c:pt>
                <c:pt idx="3050">
                  <c:v>43021</c:v>
                </c:pt>
                <c:pt idx="3051">
                  <c:v>43024</c:v>
                </c:pt>
                <c:pt idx="3052">
                  <c:v>43025</c:v>
                </c:pt>
                <c:pt idx="3053">
                  <c:v>43026</c:v>
                </c:pt>
                <c:pt idx="3054">
                  <c:v>43027</c:v>
                </c:pt>
                <c:pt idx="3055">
                  <c:v>43028</c:v>
                </c:pt>
                <c:pt idx="3056">
                  <c:v>43031</c:v>
                </c:pt>
                <c:pt idx="3057">
                  <c:v>43032</c:v>
                </c:pt>
                <c:pt idx="3058">
                  <c:v>43033</c:v>
                </c:pt>
                <c:pt idx="3059">
                  <c:v>43034</c:v>
                </c:pt>
                <c:pt idx="3060">
                  <c:v>43035</c:v>
                </c:pt>
                <c:pt idx="3061">
                  <c:v>43038</c:v>
                </c:pt>
                <c:pt idx="3062">
                  <c:v>43039</c:v>
                </c:pt>
                <c:pt idx="3063">
                  <c:v>43040</c:v>
                </c:pt>
                <c:pt idx="3064">
                  <c:v>43041</c:v>
                </c:pt>
                <c:pt idx="3065">
                  <c:v>43042</c:v>
                </c:pt>
                <c:pt idx="3066">
                  <c:v>43045</c:v>
                </c:pt>
                <c:pt idx="3067">
                  <c:v>43046</c:v>
                </c:pt>
                <c:pt idx="3068">
                  <c:v>43047</c:v>
                </c:pt>
                <c:pt idx="3069">
                  <c:v>43048</c:v>
                </c:pt>
                <c:pt idx="3070">
                  <c:v>43049</c:v>
                </c:pt>
                <c:pt idx="3071">
                  <c:v>43052</c:v>
                </c:pt>
                <c:pt idx="3072">
                  <c:v>43053</c:v>
                </c:pt>
                <c:pt idx="3073">
                  <c:v>43054</c:v>
                </c:pt>
                <c:pt idx="3074">
                  <c:v>43055</c:v>
                </c:pt>
                <c:pt idx="3075">
                  <c:v>43056</c:v>
                </c:pt>
                <c:pt idx="3076">
                  <c:v>43059</c:v>
                </c:pt>
                <c:pt idx="3077">
                  <c:v>43060</c:v>
                </c:pt>
                <c:pt idx="3078">
                  <c:v>43061</c:v>
                </c:pt>
                <c:pt idx="3079">
                  <c:v>43062</c:v>
                </c:pt>
                <c:pt idx="3080">
                  <c:v>43063</c:v>
                </c:pt>
                <c:pt idx="3081">
                  <c:v>43066</c:v>
                </c:pt>
                <c:pt idx="3082">
                  <c:v>43067</c:v>
                </c:pt>
                <c:pt idx="3083">
                  <c:v>43068</c:v>
                </c:pt>
                <c:pt idx="3084">
                  <c:v>43069</c:v>
                </c:pt>
                <c:pt idx="3085">
                  <c:v>43070</c:v>
                </c:pt>
                <c:pt idx="3086">
                  <c:v>43073</c:v>
                </c:pt>
                <c:pt idx="3087">
                  <c:v>43074</c:v>
                </c:pt>
                <c:pt idx="3088">
                  <c:v>43075</c:v>
                </c:pt>
                <c:pt idx="3089">
                  <c:v>43076</c:v>
                </c:pt>
                <c:pt idx="3090">
                  <c:v>43077</c:v>
                </c:pt>
                <c:pt idx="3091">
                  <c:v>43080</c:v>
                </c:pt>
                <c:pt idx="3092">
                  <c:v>43081</c:v>
                </c:pt>
                <c:pt idx="3093">
                  <c:v>43082</c:v>
                </c:pt>
                <c:pt idx="3094">
                  <c:v>43083</c:v>
                </c:pt>
                <c:pt idx="3095">
                  <c:v>43084</c:v>
                </c:pt>
                <c:pt idx="3096">
                  <c:v>43087</c:v>
                </c:pt>
                <c:pt idx="3097">
                  <c:v>43088</c:v>
                </c:pt>
                <c:pt idx="3098">
                  <c:v>43089</c:v>
                </c:pt>
                <c:pt idx="3099">
                  <c:v>43090</c:v>
                </c:pt>
                <c:pt idx="3100">
                  <c:v>43091</c:v>
                </c:pt>
                <c:pt idx="3101">
                  <c:v>43095</c:v>
                </c:pt>
                <c:pt idx="3102">
                  <c:v>43096</c:v>
                </c:pt>
                <c:pt idx="3103">
                  <c:v>43097</c:v>
                </c:pt>
                <c:pt idx="3104">
                  <c:v>43098</c:v>
                </c:pt>
                <c:pt idx="3105">
                  <c:v>43102</c:v>
                </c:pt>
                <c:pt idx="3106">
                  <c:v>43103</c:v>
                </c:pt>
                <c:pt idx="3107">
                  <c:v>43104</c:v>
                </c:pt>
                <c:pt idx="3108">
                  <c:v>43105</c:v>
                </c:pt>
                <c:pt idx="3109">
                  <c:v>43108</c:v>
                </c:pt>
                <c:pt idx="3110">
                  <c:v>43109</c:v>
                </c:pt>
                <c:pt idx="3111">
                  <c:v>43110</c:v>
                </c:pt>
                <c:pt idx="3112">
                  <c:v>43111</c:v>
                </c:pt>
                <c:pt idx="3113">
                  <c:v>43112</c:v>
                </c:pt>
                <c:pt idx="3114">
                  <c:v>43115</c:v>
                </c:pt>
                <c:pt idx="3115">
                  <c:v>43116</c:v>
                </c:pt>
                <c:pt idx="3116">
                  <c:v>43117</c:v>
                </c:pt>
                <c:pt idx="3117">
                  <c:v>43118</c:v>
                </c:pt>
                <c:pt idx="3118">
                  <c:v>43119</c:v>
                </c:pt>
                <c:pt idx="3119">
                  <c:v>43122</c:v>
                </c:pt>
                <c:pt idx="3120">
                  <c:v>43123</c:v>
                </c:pt>
                <c:pt idx="3121">
                  <c:v>43124</c:v>
                </c:pt>
                <c:pt idx="3122">
                  <c:v>43125</c:v>
                </c:pt>
                <c:pt idx="3123">
                  <c:v>43126</c:v>
                </c:pt>
                <c:pt idx="3124">
                  <c:v>43129</c:v>
                </c:pt>
                <c:pt idx="3125">
                  <c:v>43130</c:v>
                </c:pt>
                <c:pt idx="3126">
                  <c:v>43131</c:v>
                </c:pt>
                <c:pt idx="3127">
                  <c:v>43132</c:v>
                </c:pt>
                <c:pt idx="3128">
                  <c:v>43133</c:v>
                </c:pt>
                <c:pt idx="3129">
                  <c:v>43136</c:v>
                </c:pt>
                <c:pt idx="3130">
                  <c:v>43137</c:v>
                </c:pt>
                <c:pt idx="3131">
                  <c:v>43138</c:v>
                </c:pt>
                <c:pt idx="3132">
                  <c:v>43139</c:v>
                </c:pt>
                <c:pt idx="3133">
                  <c:v>43140</c:v>
                </c:pt>
                <c:pt idx="3134">
                  <c:v>43143</c:v>
                </c:pt>
                <c:pt idx="3135">
                  <c:v>43144</c:v>
                </c:pt>
                <c:pt idx="3136">
                  <c:v>43145</c:v>
                </c:pt>
                <c:pt idx="3137">
                  <c:v>43146</c:v>
                </c:pt>
                <c:pt idx="3138">
                  <c:v>43147</c:v>
                </c:pt>
                <c:pt idx="3139">
                  <c:v>43150</c:v>
                </c:pt>
                <c:pt idx="3140">
                  <c:v>43151</c:v>
                </c:pt>
                <c:pt idx="3141">
                  <c:v>43152</c:v>
                </c:pt>
                <c:pt idx="3142">
                  <c:v>43153</c:v>
                </c:pt>
                <c:pt idx="3143">
                  <c:v>43154</c:v>
                </c:pt>
                <c:pt idx="3144">
                  <c:v>43157</c:v>
                </c:pt>
                <c:pt idx="3145">
                  <c:v>43158</c:v>
                </c:pt>
                <c:pt idx="3146">
                  <c:v>43159</c:v>
                </c:pt>
                <c:pt idx="3147">
                  <c:v>43160</c:v>
                </c:pt>
                <c:pt idx="3148">
                  <c:v>43161</c:v>
                </c:pt>
                <c:pt idx="3149">
                  <c:v>43164</c:v>
                </c:pt>
                <c:pt idx="3150">
                  <c:v>43165</c:v>
                </c:pt>
                <c:pt idx="3151">
                  <c:v>43166</c:v>
                </c:pt>
                <c:pt idx="3152">
                  <c:v>43167</c:v>
                </c:pt>
                <c:pt idx="3153">
                  <c:v>43168</c:v>
                </c:pt>
                <c:pt idx="3154">
                  <c:v>43171</c:v>
                </c:pt>
                <c:pt idx="3155">
                  <c:v>43172</c:v>
                </c:pt>
                <c:pt idx="3156">
                  <c:v>43173</c:v>
                </c:pt>
                <c:pt idx="3157">
                  <c:v>43174</c:v>
                </c:pt>
                <c:pt idx="3158">
                  <c:v>43175</c:v>
                </c:pt>
                <c:pt idx="3159">
                  <c:v>43178</c:v>
                </c:pt>
                <c:pt idx="3160">
                  <c:v>43179</c:v>
                </c:pt>
                <c:pt idx="3161">
                  <c:v>43180</c:v>
                </c:pt>
                <c:pt idx="3162">
                  <c:v>43181</c:v>
                </c:pt>
                <c:pt idx="3163">
                  <c:v>43182</c:v>
                </c:pt>
                <c:pt idx="3164">
                  <c:v>43185</c:v>
                </c:pt>
                <c:pt idx="3165">
                  <c:v>43186</c:v>
                </c:pt>
                <c:pt idx="3166">
                  <c:v>43187</c:v>
                </c:pt>
                <c:pt idx="3167">
                  <c:v>43188</c:v>
                </c:pt>
                <c:pt idx="3168">
                  <c:v>43192</c:v>
                </c:pt>
                <c:pt idx="3169">
                  <c:v>43193</c:v>
                </c:pt>
                <c:pt idx="3170">
                  <c:v>43194</c:v>
                </c:pt>
                <c:pt idx="3171">
                  <c:v>43195</c:v>
                </c:pt>
                <c:pt idx="3172">
                  <c:v>43196</c:v>
                </c:pt>
                <c:pt idx="3173">
                  <c:v>43199</c:v>
                </c:pt>
                <c:pt idx="3174">
                  <c:v>43200</c:v>
                </c:pt>
                <c:pt idx="3175">
                  <c:v>43201</c:v>
                </c:pt>
                <c:pt idx="3176">
                  <c:v>43202</c:v>
                </c:pt>
                <c:pt idx="3177">
                  <c:v>43203</c:v>
                </c:pt>
                <c:pt idx="3178">
                  <c:v>43206</c:v>
                </c:pt>
                <c:pt idx="3179">
                  <c:v>43207</c:v>
                </c:pt>
                <c:pt idx="3180">
                  <c:v>43208</c:v>
                </c:pt>
                <c:pt idx="3181">
                  <c:v>43209</c:v>
                </c:pt>
                <c:pt idx="3182">
                  <c:v>43210</c:v>
                </c:pt>
                <c:pt idx="3183">
                  <c:v>43213</c:v>
                </c:pt>
                <c:pt idx="3184">
                  <c:v>43214</c:v>
                </c:pt>
                <c:pt idx="3185">
                  <c:v>43215</c:v>
                </c:pt>
                <c:pt idx="3186">
                  <c:v>43216</c:v>
                </c:pt>
                <c:pt idx="3187">
                  <c:v>43217</c:v>
                </c:pt>
                <c:pt idx="3188">
                  <c:v>43220</c:v>
                </c:pt>
                <c:pt idx="3189">
                  <c:v>43221</c:v>
                </c:pt>
                <c:pt idx="3190">
                  <c:v>43222</c:v>
                </c:pt>
                <c:pt idx="3191">
                  <c:v>43223</c:v>
                </c:pt>
                <c:pt idx="3192">
                  <c:v>43224</c:v>
                </c:pt>
                <c:pt idx="3193">
                  <c:v>43227</c:v>
                </c:pt>
                <c:pt idx="3194">
                  <c:v>43228</c:v>
                </c:pt>
                <c:pt idx="3195">
                  <c:v>43229</c:v>
                </c:pt>
                <c:pt idx="3196">
                  <c:v>43230</c:v>
                </c:pt>
                <c:pt idx="3197">
                  <c:v>43231</c:v>
                </c:pt>
                <c:pt idx="3198">
                  <c:v>43234</c:v>
                </c:pt>
                <c:pt idx="3199">
                  <c:v>43235</c:v>
                </c:pt>
                <c:pt idx="3200">
                  <c:v>43236</c:v>
                </c:pt>
                <c:pt idx="3201">
                  <c:v>43237</c:v>
                </c:pt>
                <c:pt idx="3202">
                  <c:v>43238</c:v>
                </c:pt>
                <c:pt idx="3203">
                  <c:v>43241</c:v>
                </c:pt>
                <c:pt idx="3204">
                  <c:v>43242</c:v>
                </c:pt>
                <c:pt idx="3205">
                  <c:v>43243</c:v>
                </c:pt>
                <c:pt idx="3206">
                  <c:v>43244</c:v>
                </c:pt>
                <c:pt idx="3207">
                  <c:v>43245</c:v>
                </c:pt>
                <c:pt idx="3208">
                  <c:v>43248</c:v>
                </c:pt>
                <c:pt idx="3209">
                  <c:v>43249</c:v>
                </c:pt>
                <c:pt idx="3210">
                  <c:v>43250</c:v>
                </c:pt>
                <c:pt idx="3211">
                  <c:v>43251</c:v>
                </c:pt>
                <c:pt idx="3212">
                  <c:v>43252</c:v>
                </c:pt>
                <c:pt idx="3213">
                  <c:v>43255</c:v>
                </c:pt>
                <c:pt idx="3214">
                  <c:v>43256</c:v>
                </c:pt>
                <c:pt idx="3215">
                  <c:v>43257</c:v>
                </c:pt>
                <c:pt idx="3216">
                  <c:v>43258</c:v>
                </c:pt>
                <c:pt idx="3217">
                  <c:v>43259</c:v>
                </c:pt>
                <c:pt idx="3218">
                  <c:v>43262</c:v>
                </c:pt>
                <c:pt idx="3219">
                  <c:v>43263</c:v>
                </c:pt>
                <c:pt idx="3220">
                  <c:v>43264</c:v>
                </c:pt>
                <c:pt idx="3221">
                  <c:v>43265</c:v>
                </c:pt>
                <c:pt idx="3222">
                  <c:v>43266</c:v>
                </c:pt>
                <c:pt idx="3223">
                  <c:v>43269</c:v>
                </c:pt>
                <c:pt idx="3224">
                  <c:v>43270</c:v>
                </c:pt>
                <c:pt idx="3225">
                  <c:v>43271</c:v>
                </c:pt>
                <c:pt idx="3226">
                  <c:v>43272</c:v>
                </c:pt>
                <c:pt idx="3227">
                  <c:v>43273</c:v>
                </c:pt>
                <c:pt idx="3228">
                  <c:v>43276</c:v>
                </c:pt>
                <c:pt idx="3229">
                  <c:v>43277</c:v>
                </c:pt>
                <c:pt idx="3230">
                  <c:v>43278</c:v>
                </c:pt>
                <c:pt idx="3231">
                  <c:v>43279</c:v>
                </c:pt>
                <c:pt idx="3232">
                  <c:v>43280</c:v>
                </c:pt>
                <c:pt idx="3233">
                  <c:v>43283</c:v>
                </c:pt>
                <c:pt idx="3234">
                  <c:v>43284</c:v>
                </c:pt>
                <c:pt idx="3235">
                  <c:v>43285</c:v>
                </c:pt>
                <c:pt idx="3236">
                  <c:v>43286</c:v>
                </c:pt>
                <c:pt idx="3237">
                  <c:v>43287</c:v>
                </c:pt>
                <c:pt idx="3238">
                  <c:v>43290</c:v>
                </c:pt>
                <c:pt idx="3239">
                  <c:v>43291</c:v>
                </c:pt>
                <c:pt idx="3240">
                  <c:v>43292</c:v>
                </c:pt>
                <c:pt idx="3241">
                  <c:v>43293</c:v>
                </c:pt>
                <c:pt idx="3242">
                  <c:v>43294</c:v>
                </c:pt>
                <c:pt idx="3243">
                  <c:v>43297</c:v>
                </c:pt>
                <c:pt idx="3244">
                  <c:v>43298</c:v>
                </c:pt>
                <c:pt idx="3245">
                  <c:v>43299</c:v>
                </c:pt>
                <c:pt idx="3246">
                  <c:v>43300</c:v>
                </c:pt>
                <c:pt idx="3247">
                  <c:v>43301</c:v>
                </c:pt>
                <c:pt idx="3248">
                  <c:v>43304</c:v>
                </c:pt>
                <c:pt idx="3249">
                  <c:v>43305</c:v>
                </c:pt>
                <c:pt idx="3250">
                  <c:v>43306</c:v>
                </c:pt>
                <c:pt idx="3251">
                  <c:v>43307</c:v>
                </c:pt>
                <c:pt idx="3252">
                  <c:v>43308</c:v>
                </c:pt>
                <c:pt idx="3253">
                  <c:v>43311</c:v>
                </c:pt>
                <c:pt idx="3254">
                  <c:v>43312</c:v>
                </c:pt>
                <c:pt idx="3255">
                  <c:v>43313</c:v>
                </c:pt>
                <c:pt idx="3256">
                  <c:v>43314</c:v>
                </c:pt>
                <c:pt idx="3257">
                  <c:v>43315</c:v>
                </c:pt>
                <c:pt idx="3258">
                  <c:v>43318</c:v>
                </c:pt>
                <c:pt idx="3259">
                  <c:v>43319</c:v>
                </c:pt>
                <c:pt idx="3260">
                  <c:v>43320</c:v>
                </c:pt>
                <c:pt idx="3261">
                  <c:v>43321</c:v>
                </c:pt>
                <c:pt idx="3262">
                  <c:v>43322</c:v>
                </c:pt>
                <c:pt idx="3263">
                  <c:v>43325</c:v>
                </c:pt>
                <c:pt idx="3264">
                  <c:v>43326</c:v>
                </c:pt>
                <c:pt idx="3265">
                  <c:v>43327</c:v>
                </c:pt>
                <c:pt idx="3266">
                  <c:v>43328</c:v>
                </c:pt>
                <c:pt idx="3267">
                  <c:v>43329</c:v>
                </c:pt>
                <c:pt idx="3268">
                  <c:v>43332</c:v>
                </c:pt>
                <c:pt idx="3269">
                  <c:v>43333</c:v>
                </c:pt>
                <c:pt idx="3270">
                  <c:v>43334</c:v>
                </c:pt>
                <c:pt idx="3271">
                  <c:v>43335</c:v>
                </c:pt>
                <c:pt idx="3272">
                  <c:v>43336</c:v>
                </c:pt>
                <c:pt idx="3273">
                  <c:v>43339</c:v>
                </c:pt>
                <c:pt idx="3274">
                  <c:v>43340</c:v>
                </c:pt>
                <c:pt idx="3275">
                  <c:v>43341</c:v>
                </c:pt>
                <c:pt idx="3276">
                  <c:v>43342</c:v>
                </c:pt>
                <c:pt idx="3277">
                  <c:v>43343</c:v>
                </c:pt>
                <c:pt idx="3278">
                  <c:v>43346</c:v>
                </c:pt>
                <c:pt idx="3279">
                  <c:v>43347</c:v>
                </c:pt>
                <c:pt idx="3280">
                  <c:v>43348</c:v>
                </c:pt>
                <c:pt idx="3281">
                  <c:v>43349</c:v>
                </c:pt>
                <c:pt idx="3282">
                  <c:v>43350</c:v>
                </c:pt>
                <c:pt idx="3283">
                  <c:v>43353</c:v>
                </c:pt>
                <c:pt idx="3284">
                  <c:v>43354</c:v>
                </c:pt>
                <c:pt idx="3285">
                  <c:v>43355</c:v>
                </c:pt>
                <c:pt idx="3286">
                  <c:v>43356</c:v>
                </c:pt>
                <c:pt idx="3287">
                  <c:v>43357</c:v>
                </c:pt>
                <c:pt idx="3288">
                  <c:v>43360</c:v>
                </c:pt>
                <c:pt idx="3289">
                  <c:v>43361</c:v>
                </c:pt>
                <c:pt idx="3290">
                  <c:v>43362</c:v>
                </c:pt>
                <c:pt idx="3291">
                  <c:v>43363</c:v>
                </c:pt>
                <c:pt idx="3292">
                  <c:v>43364</c:v>
                </c:pt>
                <c:pt idx="3293">
                  <c:v>43367</c:v>
                </c:pt>
                <c:pt idx="3294">
                  <c:v>43368</c:v>
                </c:pt>
                <c:pt idx="3295">
                  <c:v>43369</c:v>
                </c:pt>
                <c:pt idx="3296">
                  <c:v>43370</c:v>
                </c:pt>
                <c:pt idx="3297">
                  <c:v>43371</c:v>
                </c:pt>
                <c:pt idx="3298">
                  <c:v>43374</c:v>
                </c:pt>
                <c:pt idx="3299">
                  <c:v>43375</c:v>
                </c:pt>
                <c:pt idx="3300">
                  <c:v>43376</c:v>
                </c:pt>
                <c:pt idx="3301">
                  <c:v>43377</c:v>
                </c:pt>
                <c:pt idx="3302">
                  <c:v>43378</c:v>
                </c:pt>
                <c:pt idx="3303">
                  <c:v>43381</c:v>
                </c:pt>
                <c:pt idx="3304">
                  <c:v>43382</c:v>
                </c:pt>
                <c:pt idx="3305">
                  <c:v>43383</c:v>
                </c:pt>
                <c:pt idx="3306">
                  <c:v>43384</c:v>
                </c:pt>
                <c:pt idx="3307">
                  <c:v>43385</c:v>
                </c:pt>
                <c:pt idx="3308">
                  <c:v>43388</c:v>
                </c:pt>
                <c:pt idx="3309">
                  <c:v>43389</c:v>
                </c:pt>
                <c:pt idx="3310">
                  <c:v>43390</c:v>
                </c:pt>
                <c:pt idx="3311">
                  <c:v>43391</c:v>
                </c:pt>
                <c:pt idx="3312">
                  <c:v>43392</c:v>
                </c:pt>
                <c:pt idx="3313">
                  <c:v>43395</c:v>
                </c:pt>
                <c:pt idx="3314">
                  <c:v>43396</c:v>
                </c:pt>
                <c:pt idx="3315">
                  <c:v>43397</c:v>
                </c:pt>
                <c:pt idx="3316">
                  <c:v>43398</c:v>
                </c:pt>
                <c:pt idx="3317">
                  <c:v>43399</c:v>
                </c:pt>
                <c:pt idx="3318">
                  <c:v>43402</c:v>
                </c:pt>
                <c:pt idx="3319">
                  <c:v>43403</c:v>
                </c:pt>
                <c:pt idx="3320">
                  <c:v>43404</c:v>
                </c:pt>
                <c:pt idx="3321">
                  <c:v>43405</c:v>
                </c:pt>
                <c:pt idx="3322">
                  <c:v>43406</c:v>
                </c:pt>
                <c:pt idx="3323">
                  <c:v>43409</c:v>
                </c:pt>
                <c:pt idx="3324">
                  <c:v>43410</c:v>
                </c:pt>
                <c:pt idx="3325">
                  <c:v>43411</c:v>
                </c:pt>
                <c:pt idx="3326">
                  <c:v>43412</c:v>
                </c:pt>
                <c:pt idx="3327">
                  <c:v>43413</c:v>
                </c:pt>
                <c:pt idx="3328">
                  <c:v>43416</c:v>
                </c:pt>
                <c:pt idx="3329">
                  <c:v>43417</c:v>
                </c:pt>
                <c:pt idx="3330">
                  <c:v>43418</c:v>
                </c:pt>
                <c:pt idx="3331">
                  <c:v>43419</c:v>
                </c:pt>
                <c:pt idx="3332">
                  <c:v>43420</c:v>
                </c:pt>
                <c:pt idx="3333">
                  <c:v>43423</c:v>
                </c:pt>
                <c:pt idx="3334">
                  <c:v>43424</c:v>
                </c:pt>
                <c:pt idx="3335">
                  <c:v>43425</c:v>
                </c:pt>
                <c:pt idx="3336">
                  <c:v>43426</c:v>
                </c:pt>
                <c:pt idx="3337">
                  <c:v>43427</c:v>
                </c:pt>
                <c:pt idx="3338">
                  <c:v>43430</c:v>
                </c:pt>
                <c:pt idx="3339">
                  <c:v>43431</c:v>
                </c:pt>
                <c:pt idx="3340">
                  <c:v>43432</c:v>
                </c:pt>
                <c:pt idx="3341">
                  <c:v>43433</c:v>
                </c:pt>
                <c:pt idx="3342">
                  <c:v>43434</c:v>
                </c:pt>
                <c:pt idx="3343">
                  <c:v>43437</c:v>
                </c:pt>
                <c:pt idx="3344">
                  <c:v>43438</c:v>
                </c:pt>
                <c:pt idx="3345">
                  <c:v>43439</c:v>
                </c:pt>
                <c:pt idx="3346">
                  <c:v>43440</c:v>
                </c:pt>
                <c:pt idx="3347">
                  <c:v>43441</c:v>
                </c:pt>
                <c:pt idx="3348">
                  <c:v>43444</c:v>
                </c:pt>
                <c:pt idx="3349">
                  <c:v>43445</c:v>
                </c:pt>
                <c:pt idx="3350">
                  <c:v>43446</c:v>
                </c:pt>
                <c:pt idx="3351">
                  <c:v>43447</c:v>
                </c:pt>
                <c:pt idx="3352">
                  <c:v>43448</c:v>
                </c:pt>
                <c:pt idx="3353">
                  <c:v>43451</c:v>
                </c:pt>
                <c:pt idx="3354">
                  <c:v>43452</c:v>
                </c:pt>
                <c:pt idx="3355">
                  <c:v>43453</c:v>
                </c:pt>
                <c:pt idx="3356">
                  <c:v>43454</c:v>
                </c:pt>
                <c:pt idx="3357">
                  <c:v>43455</c:v>
                </c:pt>
                <c:pt idx="3358">
                  <c:v>43458</c:v>
                </c:pt>
                <c:pt idx="3359">
                  <c:v>43460</c:v>
                </c:pt>
                <c:pt idx="3360">
                  <c:v>43461</c:v>
                </c:pt>
                <c:pt idx="3361">
                  <c:v>43462</c:v>
                </c:pt>
                <c:pt idx="3362">
                  <c:v>43465</c:v>
                </c:pt>
                <c:pt idx="3363">
                  <c:v>43467</c:v>
                </c:pt>
                <c:pt idx="3364">
                  <c:v>43468</c:v>
                </c:pt>
                <c:pt idx="3365">
                  <c:v>43469</c:v>
                </c:pt>
                <c:pt idx="3366">
                  <c:v>43472</c:v>
                </c:pt>
                <c:pt idx="3367">
                  <c:v>43473</c:v>
                </c:pt>
                <c:pt idx="3368">
                  <c:v>43474</c:v>
                </c:pt>
                <c:pt idx="3369">
                  <c:v>43475</c:v>
                </c:pt>
                <c:pt idx="3370">
                  <c:v>43476</c:v>
                </c:pt>
                <c:pt idx="3371">
                  <c:v>43479</c:v>
                </c:pt>
                <c:pt idx="3372">
                  <c:v>43480</c:v>
                </c:pt>
                <c:pt idx="3373">
                  <c:v>43481</c:v>
                </c:pt>
                <c:pt idx="3374">
                  <c:v>43482</c:v>
                </c:pt>
                <c:pt idx="3375">
                  <c:v>43483</c:v>
                </c:pt>
                <c:pt idx="3376">
                  <c:v>43486</c:v>
                </c:pt>
                <c:pt idx="3377">
                  <c:v>43487</c:v>
                </c:pt>
                <c:pt idx="3378">
                  <c:v>43488</c:v>
                </c:pt>
                <c:pt idx="3379">
                  <c:v>43489</c:v>
                </c:pt>
                <c:pt idx="3380">
                  <c:v>43490</c:v>
                </c:pt>
                <c:pt idx="3381">
                  <c:v>43493</c:v>
                </c:pt>
                <c:pt idx="3382">
                  <c:v>43494</c:v>
                </c:pt>
                <c:pt idx="3383">
                  <c:v>43495</c:v>
                </c:pt>
                <c:pt idx="3384">
                  <c:v>43496</c:v>
                </c:pt>
                <c:pt idx="3385">
                  <c:v>43497</c:v>
                </c:pt>
                <c:pt idx="3386">
                  <c:v>43500</c:v>
                </c:pt>
                <c:pt idx="3387">
                  <c:v>43501</c:v>
                </c:pt>
                <c:pt idx="3388">
                  <c:v>43502</c:v>
                </c:pt>
                <c:pt idx="3389">
                  <c:v>43503</c:v>
                </c:pt>
                <c:pt idx="3390">
                  <c:v>43504</c:v>
                </c:pt>
                <c:pt idx="3391">
                  <c:v>43507</c:v>
                </c:pt>
                <c:pt idx="3392">
                  <c:v>43508</c:v>
                </c:pt>
                <c:pt idx="3393">
                  <c:v>43509</c:v>
                </c:pt>
                <c:pt idx="3394">
                  <c:v>43510</c:v>
                </c:pt>
                <c:pt idx="3395">
                  <c:v>43511</c:v>
                </c:pt>
                <c:pt idx="3396">
                  <c:v>43514</c:v>
                </c:pt>
                <c:pt idx="3397">
                  <c:v>43515</c:v>
                </c:pt>
                <c:pt idx="3398">
                  <c:v>43516</c:v>
                </c:pt>
                <c:pt idx="3399">
                  <c:v>43517</c:v>
                </c:pt>
                <c:pt idx="3400">
                  <c:v>43518</c:v>
                </c:pt>
                <c:pt idx="3401">
                  <c:v>43521</c:v>
                </c:pt>
                <c:pt idx="3402">
                  <c:v>43522</c:v>
                </c:pt>
                <c:pt idx="3403">
                  <c:v>43523</c:v>
                </c:pt>
                <c:pt idx="3404">
                  <c:v>43524</c:v>
                </c:pt>
                <c:pt idx="3405">
                  <c:v>43525</c:v>
                </c:pt>
                <c:pt idx="3406">
                  <c:v>43528</c:v>
                </c:pt>
                <c:pt idx="3407">
                  <c:v>43529</c:v>
                </c:pt>
                <c:pt idx="3408">
                  <c:v>43530</c:v>
                </c:pt>
                <c:pt idx="3409">
                  <c:v>43531</c:v>
                </c:pt>
                <c:pt idx="3410">
                  <c:v>43532</c:v>
                </c:pt>
                <c:pt idx="3411">
                  <c:v>43535</c:v>
                </c:pt>
                <c:pt idx="3412">
                  <c:v>43536</c:v>
                </c:pt>
                <c:pt idx="3413">
                  <c:v>43537</c:v>
                </c:pt>
                <c:pt idx="3414">
                  <c:v>43538</c:v>
                </c:pt>
                <c:pt idx="3415">
                  <c:v>43539</c:v>
                </c:pt>
                <c:pt idx="3416">
                  <c:v>43542</c:v>
                </c:pt>
                <c:pt idx="3417">
                  <c:v>43543</c:v>
                </c:pt>
                <c:pt idx="3418">
                  <c:v>43544</c:v>
                </c:pt>
                <c:pt idx="3419">
                  <c:v>43545</c:v>
                </c:pt>
                <c:pt idx="3420">
                  <c:v>43546</c:v>
                </c:pt>
                <c:pt idx="3421">
                  <c:v>43549</c:v>
                </c:pt>
                <c:pt idx="3422">
                  <c:v>43550</c:v>
                </c:pt>
                <c:pt idx="3423">
                  <c:v>43551</c:v>
                </c:pt>
                <c:pt idx="3424">
                  <c:v>43552</c:v>
                </c:pt>
                <c:pt idx="3425">
                  <c:v>43553</c:v>
                </c:pt>
                <c:pt idx="3426">
                  <c:v>43556</c:v>
                </c:pt>
                <c:pt idx="3427">
                  <c:v>43557</c:v>
                </c:pt>
                <c:pt idx="3428">
                  <c:v>43558</c:v>
                </c:pt>
                <c:pt idx="3429">
                  <c:v>43559</c:v>
                </c:pt>
                <c:pt idx="3430">
                  <c:v>43560</c:v>
                </c:pt>
                <c:pt idx="3431">
                  <c:v>43563</c:v>
                </c:pt>
                <c:pt idx="3432">
                  <c:v>43564</c:v>
                </c:pt>
                <c:pt idx="3433">
                  <c:v>43565</c:v>
                </c:pt>
                <c:pt idx="3434">
                  <c:v>43566</c:v>
                </c:pt>
                <c:pt idx="3435">
                  <c:v>43567</c:v>
                </c:pt>
                <c:pt idx="3436">
                  <c:v>43570</c:v>
                </c:pt>
                <c:pt idx="3437">
                  <c:v>43571</c:v>
                </c:pt>
                <c:pt idx="3438">
                  <c:v>43572</c:v>
                </c:pt>
                <c:pt idx="3439">
                  <c:v>43573</c:v>
                </c:pt>
                <c:pt idx="3440">
                  <c:v>43577</c:v>
                </c:pt>
                <c:pt idx="3441">
                  <c:v>43578</c:v>
                </c:pt>
                <c:pt idx="3442">
                  <c:v>43579</c:v>
                </c:pt>
                <c:pt idx="3443">
                  <c:v>43580</c:v>
                </c:pt>
                <c:pt idx="3444">
                  <c:v>43581</c:v>
                </c:pt>
                <c:pt idx="3445">
                  <c:v>43584</c:v>
                </c:pt>
                <c:pt idx="3446">
                  <c:v>43585</c:v>
                </c:pt>
                <c:pt idx="3447">
                  <c:v>43586</c:v>
                </c:pt>
                <c:pt idx="3448">
                  <c:v>43587</c:v>
                </c:pt>
                <c:pt idx="3449">
                  <c:v>43588</c:v>
                </c:pt>
                <c:pt idx="3450">
                  <c:v>43591</c:v>
                </c:pt>
                <c:pt idx="3451">
                  <c:v>43592</c:v>
                </c:pt>
                <c:pt idx="3452">
                  <c:v>43593</c:v>
                </c:pt>
                <c:pt idx="3453">
                  <c:v>43594</c:v>
                </c:pt>
                <c:pt idx="3454">
                  <c:v>43595</c:v>
                </c:pt>
                <c:pt idx="3455">
                  <c:v>43598</c:v>
                </c:pt>
                <c:pt idx="3456">
                  <c:v>43599</c:v>
                </c:pt>
                <c:pt idx="3457">
                  <c:v>43600</c:v>
                </c:pt>
                <c:pt idx="3458">
                  <c:v>43601</c:v>
                </c:pt>
                <c:pt idx="3459">
                  <c:v>43602</c:v>
                </c:pt>
                <c:pt idx="3460">
                  <c:v>43605</c:v>
                </c:pt>
                <c:pt idx="3461">
                  <c:v>43606</c:v>
                </c:pt>
                <c:pt idx="3462">
                  <c:v>43607</c:v>
                </c:pt>
                <c:pt idx="3463">
                  <c:v>43608</c:v>
                </c:pt>
                <c:pt idx="3464">
                  <c:v>43609</c:v>
                </c:pt>
                <c:pt idx="3465">
                  <c:v>43612</c:v>
                </c:pt>
                <c:pt idx="3466">
                  <c:v>43613</c:v>
                </c:pt>
                <c:pt idx="3467">
                  <c:v>43614</c:v>
                </c:pt>
                <c:pt idx="3468">
                  <c:v>43615</c:v>
                </c:pt>
                <c:pt idx="3469">
                  <c:v>43616</c:v>
                </c:pt>
                <c:pt idx="3470">
                  <c:v>43619</c:v>
                </c:pt>
                <c:pt idx="3471">
                  <c:v>43620</c:v>
                </c:pt>
                <c:pt idx="3472">
                  <c:v>43621</c:v>
                </c:pt>
                <c:pt idx="3473">
                  <c:v>43622</c:v>
                </c:pt>
                <c:pt idx="3474">
                  <c:v>43623</c:v>
                </c:pt>
                <c:pt idx="3475">
                  <c:v>43626</c:v>
                </c:pt>
                <c:pt idx="3476">
                  <c:v>43627</c:v>
                </c:pt>
                <c:pt idx="3477">
                  <c:v>43628</c:v>
                </c:pt>
                <c:pt idx="3478">
                  <c:v>43629</c:v>
                </c:pt>
                <c:pt idx="3479">
                  <c:v>43630</c:v>
                </c:pt>
                <c:pt idx="3480">
                  <c:v>43633</c:v>
                </c:pt>
                <c:pt idx="3481">
                  <c:v>43634</c:v>
                </c:pt>
                <c:pt idx="3482">
                  <c:v>43635</c:v>
                </c:pt>
                <c:pt idx="3483">
                  <c:v>43636</c:v>
                </c:pt>
                <c:pt idx="3484">
                  <c:v>43637</c:v>
                </c:pt>
                <c:pt idx="3485">
                  <c:v>43640</c:v>
                </c:pt>
                <c:pt idx="3486">
                  <c:v>43641</c:v>
                </c:pt>
                <c:pt idx="3487">
                  <c:v>43642</c:v>
                </c:pt>
                <c:pt idx="3488">
                  <c:v>43643</c:v>
                </c:pt>
                <c:pt idx="3489">
                  <c:v>43644</c:v>
                </c:pt>
                <c:pt idx="3490">
                  <c:v>43647</c:v>
                </c:pt>
                <c:pt idx="3491">
                  <c:v>43648</c:v>
                </c:pt>
                <c:pt idx="3492">
                  <c:v>43649</c:v>
                </c:pt>
                <c:pt idx="3493">
                  <c:v>43650</c:v>
                </c:pt>
                <c:pt idx="3494">
                  <c:v>43651</c:v>
                </c:pt>
                <c:pt idx="3495">
                  <c:v>43654</c:v>
                </c:pt>
                <c:pt idx="3496">
                  <c:v>43655</c:v>
                </c:pt>
                <c:pt idx="3497">
                  <c:v>43656</c:v>
                </c:pt>
                <c:pt idx="3498">
                  <c:v>43657</c:v>
                </c:pt>
                <c:pt idx="3499">
                  <c:v>43658</c:v>
                </c:pt>
                <c:pt idx="3500">
                  <c:v>43661</c:v>
                </c:pt>
                <c:pt idx="3501">
                  <c:v>43662</c:v>
                </c:pt>
                <c:pt idx="3502">
                  <c:v>43663</c:v>
                </c:pt>
                <c:pt idx="3503">
                  <c:v>43664</c:v>
                </c:pt>
                <c:pt idx="3504">
                  <c:v>43665</c:v>
                </c:pt>
                <c:pt idx="3505">
                  <c:v>43668</c:v>
                </c:pt>
                <c:pt idx="3506">
                  <c:v>43669</c:v>
                </c:pt>
                <c:pt idx="3507">
                  <c:v>43670</c:v>
                </c:pt>
                <c:pt idx="3508">
                  <c:v>43671</c:v>
                </c:pt>
                <c:pt idx="3509">
                  <c:v>43672</c:v>
                </c:pt>
                <c:pt idx="3510">
                  <c:v>43675</c:v>
                </c:pt>
                <c:pt idx="3511">
                  <c:v>43676</c:v>
                </c:pt>
                <c:pt idx="3512">
                  <c:v>43677</c:v>
                </c:pt>
                <c:pt idx="3513">
                  <c:v>43678</c:v>
                </c:pt>
                <c:pt idx="3514">
                  <c:v>43679</c:v>
                </c:pt>
                <c:pt idx="3515">
                  <c:v>43682</c:v>
                </c:pt>
                <c:pt idx="3516">
                  <c:v>43683</c:v>
                </c:pt>
                <c:pt idx="3517">
                  <c:v>43684</c:v>
                </c:pt>
                <c:pt idx="3518">
                  <c:v>43685</c:v>
                </c:pt>
                <c:pt idx="3519">
                  <c:v>43686</c:v>
                </c:pt>
                <c:pt idx="3520">
                  <c:v>43689</c:v>
                </c:pt>
                <c:pt idx="3521">
                  <c:v>43690</c:v>
                </c:pt>
                <c:pt idx="3522">
                  <c:v>43691</c:v>
                </c:pt>
                <c:pt idx="3523">
                  <c:v>43692</c:v>
                </c:pt>
                <c:pt idx="3524">
                  <c:v>43693</c:v>
                </c:pt>
                <c:pt idx="3525">
                  <c:v>43696</c:v>
                </c:pt>
                <c:pt idx="3526">
                  <c:v>43697</c:v>
                </c:pt>
                <c:pt idx="3527">
                  <c:v>43698</c:v>
                </c:pt>
                <c:pt idx="3528">
                  <c:v>43699</c:v>
                </c:pt>
                <c:pt idx="3529">
                  <c:v>43700</c:v>
                </c:pt>
                <c:pt idx="3530">
                  <c:v>43703</c:v>
                </c:pt>
                <c:pt idx="3531">
                  <c:v>43704</c:v>
                </c:pt>
                <c:pt idx="3532">
                  <c:v>43705</c:v>
                </c:pt>
                <c:pt idx="3533">
                  <c:v>43706</c:v>
                </c:pt>
                <c:pt idx="3534">
                  <c:v>43707</c:v>
                </c:pt>
                <c:pt idx="3535">
                  <c:v>43710</c:v>
                </c:pt>
                <c:pt idx="3536">
                  <c:v>43711</c:v>
                </c:pt>
                <c:pt idx="3537">
                  <c:v>43712</c:v>
                </c:pt>
                <c:pt idx="3538">
                  <c:v>43713</c:v>
                </c:pt>
                <c:pt idx="3539">
                  <c:v>43714</c:v>
                </c:pt>
                <c:pt idx="3540">
                  <c:v>43717</c:v>
                </c:pt>
                <c:pt idx="3541">
                  <c:v>43718</c:v>
                </c:pt>
                <c:pt idx="3542">
                  <c:v>43719</c:v>
                </c:pt>
                <c:pt idx="3543">
                  <c:v>43720</c:v>
                </c:pt>
                <c:pt idx="3544">
                  <c:v>43721</c:v>
                </c:pt>
                <c:pt idx="3545">
                  <c:v>43724</c:v>
                </c:pt>
                <c:pt idx="3546">
                  <c:v>43725</c:v>
                </c:pt>
                <c:pt idx="3547">
                  <c:v>43726</c:v>
                </c:pt>
                <c:pt idx="3548">
                  <c:v>43727</c:v>
                </c:pt>
                <c:pt idx="3549">
                  <c:v>43728</c:v>
                </c:pt>
                <c:pt idx="3550">
                  <c:v>43731</c:v>
                </c:pt>
                <c:pt idx="3551">
                  <c:v>43732</c:v>
                </c:pt>
                <c:pt idx="3552">
                  <c:v>43733</c:v>
                </c:pt>
                <c:pt idx="3553">
                  <c:v>43734</c:v>
                </c:pt>
                <c:pt idx="3554">
                  <c:v>43735</c:v>
                </c:pt>
                <c:pt idx="3555">
                  <c:v>43738</c:v>
                </c:pt>
                <c:pt idx="3556">
                  <c:v>43739</c:v>
                </c:pt>
                <c:pt idx="3557">
                  <c:v>43740</c:v>
                </c:pt>
                <c:pt idx="3558">
                  <c:v>43741</c:v>
                </c:pt>
                <c:pt idx="3559">
                  <c:v>43742</c:v>
                </c:pt>
                <c:pt idx="3560">
                  <c:v>43745</c:v>
                </c:pt>
                <c:pt idx="3561">
                  <c:v>43746</c:v>
                </c:pt>
                <c:pt idx="3562">
                  <c:v>43747</c:v>
                </c:pt>
                <c:pt idx="3563">
                  <c:v>43748</c:v>
                </c:pt>
                <c:pt idx="3564">
                  <c:v>43749</c:v>
                </c:pt>
                <c:pt idx="3565">
                  <c:v>43752</c:v>
                </c:pt>
                <c:pt idx="3566">
                  <c:v>43753</c:v>
                </c:pt>
                <c:pt idx="3567">
                  <c:v>43754</c:v>
                </c:pt>
                <c:pt idx="3568">
                  <c:v>43755</c:v>
                </c:pt>
                <c:pt idx="3569">
                  <c:v>43756</c:v>
                </c:pt>
                <c:pt idx="3570">
                  <c:v>43759</c:v>
                </c:pt>
                <c:pt idx="3571">
                  <c:v>43760</c:v>
                </c:pt>
                <c:pt idx="3572">
                  <c:v>43761</c:v>
                </c:pt>
                <c:pt idx="3573">
                  <c:v>43762</c:v>
                </c:pt>
                <c:pt idx="3574">
                  <c:v>43763</c:v>
                </c:pt>
                <c:pt idx="3575">
                  <c:v>43766</c:v>
                </c:pt>
                <c:pt idx="3576">
                  <c:v>43767</c:v>
                </c:pt>
                <c:pt idx="3577">
                  <c:v>43768</c:v>
                </c:pt>
                <c:pt idx="3578">
                  <c:v>43769</c:v>
                </c:pt>
                <c:pt idx="3579">
                  <c:v>43770</c:v>
                </c:pt>
                <c:pt idx="3580">
                  <c:v>43773</c:v>
                </c:pt>
                <c:pt idx="3581">
                  <c:v>43774</c:v>
                </c:pt>
                <c:pt idx="3582">
                  <c:v>43775</c:v>
                </c:pt>
                <c:pt idx="3583">
                  <c:v>43776</c:v>
                </c:pt>
                <c:pt idx="3584">
                  <c:v>43777</c:v>
                </c:pt>
                <c:pt idx="3585">
                  <c:v>43780</c:v>
                </c:pt>
                <c:pt idx="3586">
                  <c:v>43781</c:v>
                </c:pt>
                <c:pt idx="3587">
                  <c:v>43782</c:v>
                </c:pt>
                <c:pt idx="3588">
                  <c:v>43783</c:v>
                </c:pt>
                <c:pt idx="3589">
                  <c:v>43784</c:v>
                </c:pt>
                <c:pt idx="3590">
                  <c:v>43787</c:v>
                </c:pt>
                <c:pt idx="3591">
                  <c:v>43788</c:v>
                </c:pt>
                <c:pt idx="3592">
                  <c:v>43789</c:v>
                </c:pt>
                <c:pt idx="3593">
                  <c:v>43790</c:v>
                </c:pt>
                <c:pt idx="3594">
                  <c:v>43791</c:v>
                </c:pt>
                <c:pt idx="3595">
                  <c:v>43794</c:v>
                </c:pt>
                <c:pt idx="3596">
                  <c:v>43795</c:v>
                </c:pt>
                <c:pt idx="3597">
                  <c:v>43796</c:v>
                </c:pt>
                <c:pt idx="3598">
                  <c:v>43797</c:v>
                </c:pt>
                <c:pt idx="3599">
                  <c:v>43798</c:v>
                </c:pt>
                <c:pt idx="3600">
                  <c:v>43801</c:v>
                </c:pt>
                <c:pt idx="3601">
                  <c:v>43802</c:v>
                </c:pt>
                <c:pt idx="3602">
                  <c:v>43803</c:v>
                </c:pt>
                <c:pt idx="3603">
                  <c:v>43804</c:v>
                </c:pt>
                <c:pt idx="3604">
                  <c:v>43805</c:v>
                </c:pt>
                <c:pt idx="3605">
                  <c:v>43808</c:v>
                </c:pt>
                <c:pt idx="3606">
                  <c:v>43809</c:v>
                </c:pt>
                <c:pt idx="3607">
                  <c:v>43810</c:v>
                </c:pt>
                <c:pt idx="3608">
                  <c:v>43811</c:v>
                </c:pt>
                <c:pt idx="3609">
                  <c:v>43812</c:v>
                </c:pt>
                <c:pt idx="3610">
                  <c:v>43815</c:v>
                </c:pt>
                <c:pt idx="3611">
                  <c:v>43816</c:v>
                </c:pt>
                <c:pt idx="3612">
                  <c:v>43817</c:v>
                </c:pt>
                <c:pt idx="3613">
                  <c:v>43818</c:v>
                </c:pt>
                <c:pt idx="3614">
                  <c:v>43819</c:v>
                </c:pt>
                <c:pt idx="3615">
                  <c:v>43822</c:v>
                </c:pt>
                <c:pt idx="3616">
                  <c:v>43823</c:v>
                </c:pt>
                <c:pt idx="3617">
                  <c:v>43825</c:v>
                </c:pt>
                <c:pt idx="3618">
                  <c:v>43826</c:v>
                </c:pt>
                <c:pt idx="3619">
                  <c:v>43829</c:v>
                </c:pt>
                <c:pt idx="3620">
                  <c:v>43830</c:v>
                </c:pt>
                <c:pt idx="3621">
                  <c:v>43832</c:v>
                </c:pt>
                <c:pt idx="3622">
                  <c:v>43833</c:v>
                </c:pt>
                <c:pt idx="3623">
                  <c:v>43836</c:v>
                </c:pt>
                <c:pt idx="3624">
                  <c:v>43837</c:v>
                </c:pt>
                <c:pt idx="3625">
                  <c:v>43838</c:v>
                </c:pt>
                <c:pt idx="3626">
                  <c:v>43839</c:v>
                </c:pt>
                <c:pt idx="3627">
                  <c:v>43840</c:v>
                </c:pt>
                <c:pt idx="3628">
                  <c:v>43843</c:v>
                </c:pt>
                <c:pt idx="3629">
                  <c:v>43844</c:v>
                </c:pt>
                <c:pt idx="3630">
                  <c:v>43845</c:v>
                </c:pt>
                <c:pt idx="3631">
                  <c:v>43846</c:v>
                </c:pt>
                <c:pt idx="3632">
                  <c:v>43847</c:v>
                </c:pt>
                <c:pt idx="3633">
                  <c:v>43850</c:v>
                </c:pt>
                <c:pt idx="3634">
                  <c:v>43851</c:v>
                </c:pt>
                <c:pt idx="3635">
                  <c:v>43852</c:v>
                </c:pt>
                <c:pt idx="3636">
                  <c:v>43853</c:v>
                </c:pt>
                <c:pt idx="3637">
                  <c:v>43854</c:v>
                </c:pt>
                <c:pt idx="3638">
                  <c:v>43857</c:v>
                </c:pt>
                <c:pt idx="3639">
                  <c:v>43858</c:v>
                </c:pt>
                <c:pt idx="3640">
                  <c:v>43859</c:v>
                </c:pt>
                <c:pt idx="3641">
                  <c:v>43860</c:v>
                </c:pt>
                <c:pt idx="3642">
                  <c:v>43861</c:v>
                </c:pt>
                <c:pt idx="3643">
                  <c:v>43864</c:v>
                </c:pt>
                <c:pt idx="3644">
                  <c:v>43865</c:v>
                </c:pt>
                <c:pt idx="3645">
                  <c:v>43866</c:v>
                </c:pt>
                <c:pt idx="3646">
                  <c:v>43867</c:v>
                </c:pt>
                <c:pt idx="3647">
                  <c:v>43868</c:v>
                </c:pt>
                <c:pt idx="3648">
                  <c:v>43871</c:v>
                </c:pt>
                <c:pt idx="3649">
                  <c:v>43872</c:v>
                </c:pt>
                <c:pt idx="3650">
                  <c:v>43873</c:v>
                </c:pt>
                <c:pt idx="3651">
                  <c:v>43874</c:v>
                </c:pt>
                <c:pt idx="3652">
                  <c:v>43875</c:v>
                </c:pt>
                <c:pt idx="3653">
                  <c:v>43878</c:v>
                </c:pt>
                <c:pt idx="3654">
                  <c:v>43879</c:v>
                </c:pt>
                <c:pt idx="3655">
                  <c:v>43880</c:v>
                </c:pt>
                <c:pt idx="3656">
                  <c:v>43881</c:v>
                </c:pt>
                <c:pt idx="3657">
                  <c:v>43882</c:v>
                </c:pt>
                <c:pt idx="3658">
                  <c:v>43885</c:v>
                </c:pt>
                <c:pt idx="3659">
                  <c:v>43886</c:v>
                </c:pt>
                <c:pt idx="3660">
                  <c:v>43887</c:v>
                </c:pt>
                <c:pt idx="3661">
                  <c:v>43888</c:v>
                </c:pt>
                <c:pt idx="3662">
                  <c:v>43889</c:v>
                </c:pt>
                <c:pt idx="3663">
                  <c:v>43892</c:v>
                </c:pt>
                <c:pt idx="3664">
                  <c:v>43893</c:v>
                </c:pt>
                <c:pt idx="3665">
                  <c:v>43894</c:v>
                </c:pt>
                <c:pt idx="3666">
                  <c:v>43895</c:v>
                </c:pt>
                <c:pt idx="3667">
                  <c:v>43896</c:v>
                </c:pt>
                <c:pt idx="3668">
                  <c:v>43899</c:v>
                </c:pt>
                <c:pt idx="3669">
                  <c:v>43900</c:v>
                </c:pt>
                <c:pt idx="3670">
                  <c:v>43901</c:v>
                </c:pt>
                <c:pt idx="3671">
                  <c:v>43902</c:v>
                </c:pt>
                <c:pt idx="3672">
                  <c:v>43903</c:v>
                </c:pt>
                <c:pt idx="3673">
                  <c:v>43906</c:v>
                </c:pt>
                <c:pt idx="3674">
                  <c:v>43907</c:v>
                </c:pt>
                <c:pt idx="3675">
                  <c:v>43908</c:v>
                </c:pt>
                <c:pt idx="3676">
                  <c:v>43909</c:v>
                </c:pt>
                <c:pt idx="3677">
                  <c:v>43910</c:v>
                </c:pt>
                <c:pt idx="3678">
                  <c:v>43913</c:v>
                </c:pt>
                <c:pt idx="3679">
                  <c:v>43914</c:v>
                </c:pt>
                <c:pt idx="3680">
                  <c:v>43915</c:v>
                </c:pt>
                <c:pt idx="3681">
                  <c:v>43916</c:v>
                </c:pt>
                <c:pt idx="3682">
                  <c:v>43917</c:v>
                </c:pt>
                <c:pt idx="3683">
                  <c:v>43920</c:v>
                </c:pt>
                <c:pt idx="3684">
                  <c:v>43921</c:v>
                </c:pt>
                <c:pt idx="3685">
                  <c:v>43922</c:v>
                </c:pt>
                <c:pt idx="3686">
                  <c:v>43923</c:v>
                </c:pt>
                <c:pt idx="3687">
                  <c:v>43924</c:v>
                </c:pt>
                <c:pt idx="3688">
                  <c:v>43927</c:v>
                </c:pt>
                <c:pt idx="3689">
                  <c:v>43928</c:v>
                </c:pt>
                <c:pt idx="3690">
                  <c:v>43929</c:v>
                </c:pt>
                <c:pt idx="3691">
                  <c:v>43930</c:v>
                </c:pt>
                <c:pt idx="3692">
                  <c:v>43934</c:v>
                </c:pt>
                <c:pt idx="3693">
                  <c:v>43935</c:v>
                </c:pt>
                <c:pt idx="3694">
                  <c:v>43936</c:v>
                </c:pt>
                <c:pt idx="3695">
                  <c:v>43937</c:v>
                </c:pt>
                <c:pt idx="3696">
                  <c:v>43938</c:v>
                </c:pt>
                <c:pt idx="3697">
                  <c:v>43941</c:v>
                </c:pt>
                <c:pt idx="3698">
                  <c:v>43942</c:v>
                </c:pt>
                <c:pt idx="3699">
                  <c:v>43943</c:v>
                </c:pt>
                <c:pt idx="3700">
                  <c:v>43944</c:v>
                </c:pt>
                <c:pt idx="3701">
                  <c:v>43945</c:v>
                </c:pt>
                <c:pt idx="3702">
                  <c:v>43948</c:v>
                </c:pt>
                <c:pt idx="3703">
                  <c:v>43949</c:v>
                </c:pt>
                <c:pt idx="3704">
                  <c:v>43950</c:v>
                </c:pt>
                <c:pt idx="3705">
                  <c:v>43951</c:v>
                </c:pt>
                <c:pt idx="3706">
                  <c:v>43952</c:v>
                </c:pt>
                <c:pt idx="3707">
                  <c:v>43955</c:v>
                </c:pt>
                <c:pt idx="3708">
                  <c:v>43956</c:v>
                </c:pt>
                <c:pt idx="3709">
                  <c:v>43957</c:v>
                </c:pt>
                <c:pt idx="3710">
                  <c:v>43958</c:v>
                </c:pt>
                <c:pt idx="3711">
                  <c:v>43959</c:v>
                </c:pt>
                <c:pt idx="3712">
                  <c:v>43962</c:v>
                </c:pt>
                <c:pt idx="3713">
                  <c:v>43963</c:v>
                </c:pt>
                <c:pt idx="3714">
                  <c:v>43964</c:v>
                </c:pt>
                <c:pt idx="3715">
                  <c:v>43965</c:v>
                </c:pt>
                <c:pt idx="3716">
                  <c:v>43966</c:v>
                </c:pt>
                <c:pt idx="3717">
                  <c:v>43969</c:v>
                </c:pt>
                <c:pt idx="3718">
                  <c:v>43970</c:v>
                </c:pt>
                <c:pt idx="3719">
                  <c:v>43971</c:v>
                </c:pt>
                <c:pt idx="3720">
                  <c:v>43972</c:v>
                </c:pt>
                <c:pt idx="3721">
                  <c:v>43973</c:v>
                </c:pt>
                <c:pt idx="3722">
                  <c:v>43976</c:v>
                </c:pt>
                <c:pt idx="3723">
                  <c:v>43977</c:v>
                </c:pt>
                <c:pt idx="3724">
                  <c:v>43978</c:v>
                </c:pt>
                <c:pt idx="3725">
                  <c:v>43979</c:v>
                </c:pt>
                <c:pt idx="3726">
                  <c:v>43980</c:v>
                </c:pt>
                <c:pt idx="3727">
                  <c:v>43983</c:v>
                </c:pt>
                <c:pt idx="3728">
                  <c:v>43984</c:v>
                </c:pt>
                <c:pt idx="3729">
                  <c:v>43985</c:v>
                </c:pt>
                <c:pt idx="3730">
                  <c:v>43986</c:v>
                </c:pt>
                <c:pt idx="3731">
                  <c:v>43987</c:v>
                </c:pt>
                <c:pt idx="3732">
                  <c:v>43990</c:v>
                </c:pt>
                <c:pt idx="3733">
                  <c:v>43991</c:v>
                </c:pt>
                <c:pt idx="3734">
                  <c:v>43992</c:v>
                </c:pt>
                <c:pt idx="3735">
                  <c:v>43993</c:v>
                </c:pt>
                <c:pt idx="3736">
                  <c:v>43994</c:v>
                </c:pt>
                <c:pt idx="3737">
                  <c:v>43997</c:v>
                </c:pt>
                <c:pt idx="3738">
                  <c:v>43998</c:v>
                </c:pt>
                <c:pt idx="3739">
                  <c:v>43999</c:v>
                </c:pt>
                <c:pt idx="3740">
                  <c:v>44000</c:v>
                </c:pt>
                <c:pt idx="3741">
                  <c:v>44001</c:v>
                </c:pt>
                <c:pt idx="3742">
                  <c:v>44004</c:v>
                </c:pt>
                <c:pt idx="3743">
                  <c:v>44005</c:v>
                </c:pt>
                <c:pt idx="3744">
                  <c:v>44006</c:v>
                </c:pt>
                <c:pt idx="3745">
                  <c:v>44007</c:v>
                </c:pt>
                <c:pt idx="3746">
                  <c:v>44008</c:v>
                </c:pt>
                <c:pt idx="3747">
                  <c:v>44011</c:v>
                </c:pt>
                <c:pt idx="3748">
                  <c:v>44012</c:v>
                </c:pt>
                <c:pt idx="3749">
                  <c:v>44013</c:v>
                </c:pt>
                <c:pt idx="3750">
                  <c:v>44014</c:v>
                </c:pt>
                <c:pt idx="3751">
                  <c:v>44015</c:v>
                </c:pt>
                <c:pt idx="3752">
                  <c:v>44018</c:v>
                </c:pt>
                <c:pt idx="3753">
                  <c:v>44019</c:v>
                </c:pt>
                <c:pt idx="3754">
                  <c:v>44020</c:v>
                </c:pt>
                <c:pt idx="3755">
                  <c:v>44021</c:v>
                </c:pt>
                <c:pt idx="3756">
                  <c:v>44022</c:v>
                </c:pt>
                <c:pt idx="3757">
                  <c:v>44025</c:v>
                </c:pt>
                <c:pt idx="3758">
                  <c:v>44026</c:v>
                </c:pt>
                <c:pt idx="3759">
                  <c:v>44027</c:v>
                </c:pt>
                <c:pt idx="3760">
                  <c:v>44028</c:v>
                </c:pt>
                <c:pt idx="3761">
                  <c:v>44029</c:v>
                </c:pt>
                <c:pt idx="3762">
                  <c:v>44032</c:v>
                </c:pt>
                <c:pt idx="3763">
                  <c:v>44033</c:v>
                </c:pt>
                <c:pt idx="3764">
                  <c:v>44034</c:v>
                </c:pt>
                <c:pt idx="3765">
                  <c:v>44035</c:v>
                </c:pt>
                <c:pt idx="3766">
                  <c:v>44036</c:v>
                </c:pt>
                <c:pt idx="3767">
                  <c:v>44039</c:v>
                </c:pt>
                <c:pt idx="3768">
                  <c:v>44040</c:v>
                </c:pt>
                <c:pt idx="3769">
                  <c:v>44041</c:v>
                </c:pt>
                <c:pt idx="3770">
                  <c:v>44042</c:v>
                </c:pt>
                <c:pt idx="3771">
                  <c:v>44043</c:v>
                </c:pt>
                <c:pt idx="3772">
                  <c:v>44046</c:v>
                </c:pt>
                <c:pt idx="3773">
                  <c:v>44047</c:v>
                </c:pt>
                <c:pt idx="3774">
                  <c:v>44048</c:v>
                </c:pt>
                <c:pt idx="3775">
                  <c:v>44049</c:v>
                </c:pt>
                <c:pt idx="3776">
                  <c:v>44050</c:v>
                </c:pt>
                <c:pt idx="3777">
                  <c:v>44053</c:v>
                </c:pt>
                <c:pt idx="3778">
                  <c:v>44054</c:v>
                </c:pt>
                <c:pt idx="3779">
                  <c:v>44055</c:v>
                </c:pt>
                <c:pt idx="3780">
                  <c:v>44056</c:v>
                </c:pt>
                <c:pt idx="3781">
                  <c:v>44057</c:v>
                </c:pt>
                <c:pt idx="3782">
                  <c:v>44060</c:v>
                </c:pt>
                <c:pt idx="3783">
                  <c:v>44061</c:v>
                </c:pt>
                <c:pt idx="3784">
                  <c:v>44062</c:v>
                </c:pt>
                <c:pt idx="3785">
                  <c:v>44063</c:v>
                </c:pt>
                <c:pt idx="3786">
                  <c:v>44064</c:v>
                </c:pt>
                <c:pt idx="3787">
                  <c:v>44067</c:v>
                </c:pt>
                <c:pt idx="3788">
                  <c:v>44068</c:v>
                </c:pt>
                <c:pt idx="3789">
                  <c:v>44069</c:v>
                </c:pt>
                <c:pt idx="3790">
                  <c:v>44070</c:v>
                </c:pt>
                <c:pt idx="3791">
                  <c:v>44071</c:v>
                </c:pt>
                <c:pt idx="3792">
                  <c:v>44074</c:v>
                </c:pt>
                <c:pt idx="3793">
                  <c:v>44075</c:v>
                </c:pt>
                <c:pt idx="3794">
                  <c:v>44076</c:v>
                </c:pt>
                <c:pt idx="3795">
                  <c:v>44077</c:v>
                </c:pt>
                <c:pt idx="3796">
                  <c:v>44078</c:v>
                </c:pt>
                <c:pt idx="3797">
                  <c:v>44081</c:v>
                </c:pt>
                <c:pt idx="3798">
                  <c:v>44082</c:v>
                </c:pt>
                <c:pt idx="3799">
                  <c:v>44083</c:v>
                </c:pt>
                <c:pt idx="3800">
                  <c:v>44084</c:v>
                </c:pt>
                <c:pt idx="3801">
                  <c:v>44085</c:v>
                </c:pt>
                <c:pt idx="3802">
                  <c:v>44088</c:v>
                </c:pt>
                <c:pt idx="3803">
                  <c:v>44089</c:v>
                </c:pt>
                <c:pt idx="3804">
                  <c:v>44090</c:v>
                </c:pt>
                <c:pt idx="3805">
                  <c:v>44091</c:v>
                </c:pt>
                <c:pt idx="3806">
                  <c:v>44092</c:v>
                </c:pt>
                <c:pt idx="3807">
                  <c:v>44095</c:v>
                </c:pt>
                <c:pt idx="3808">
                  <c:v>44096</c:v>
                </c:pt>
                <c:pt idx="3809">
                  <c:v>44097</c:v>
                </c:pt>
                <c:pt idx="3810">
                  <c:v>44098</c:v>
                </c:pt>
                <c:pt idx="3811">
                  <c:v>44099</c:v>
                </c:pt>
                <c:pt idx="3812">
                  <c:v>44102</c:v>
                </c:pt>
                <c:pt idx="3813">
                  <c:v>44103</c:v>
                </c:pt>
                <c:pt idx="3814">
                  <c:v>44104</c:v>
                </c:pt>
                <c:pt idx="3815">
                  <c:v>44105</c:v>
                </c:pt>
                <c:pt idx="3816">
                  <c:v>44106</c:v>
                </c:pt>
                <c:pt idx="3817">
                  <c:v>44109</c:v>
                </c:pt>
                <c:pt idx="3818">
                  <c:v>44110</c:v>
                </c:pt>
                <c:pt idx="3819">
                  <c:v>44111</c:v>
                </c:pt>
                <c:pt idx="3820">
                  <c:v>44112</c:v>
                </c:pt>
                <c:pt idx="3821">
                  <c:v>44113</c:v>
                </c:pt>
                <c:pt idx="3822">
                  <c:v>44116</c:v>
                </c:pt>
                <c:pt idx="3823">
                  <c:v>44117</c:v>
                </c:pt>
                <c:pt idx="3824">
                  <c:v>44118</c:v>
                </c:pt>
                <c:pt idx="3825">
                  <c:v>44119</c:v>
                </c:pt>
                <c:pt idx="3826">
                  <c:v>44120</c:v>
                </c:pt>
                <c:pt idx="3827">
                  <c:v>44123</c:v>
                </c:pt>
                <c:pt idx="3828">
                  <c:v>44124</c:v>
                </c:pt>
                <c:pt idx="3829">
                  <c:v>44125</c:v>
                </c:pt>
                <c:pt idx="3830">
                  <c:v>44126</c:v>
                </c:pt>
                <c:pt idx="3831">
                  <c:v>44127</c:v>
                </c:pt>
                <c:pt idx="3832">
                  <c:v>44130</c:v>
                </c:pt>
                <c:pt idx="3833">
                  <c:v>44131</c:v>
                </c:pt>
                <c:pt idx="3834">
                  <c:v>44132</c:v>
                </c:pt>
                <c:pt idx="3835">
                  <c:v>44133</c:v>
                </c:pt>
                <c:pt idx="3836">
                  <c:v>44134</c:v>
                </c:pt>
                <c:pt idx="3837">
                  <c:v>44137</c:v>
                </c:pt>
                <c:pt idx="3838">
                  <c:v>44138</c:v>
                </c:pt>
                <c:pt idx="3839">
                  <c:v>44139</c:v>
                </c:pt>
                <c:pt idx="3840">
                  <c:v>44140</c:v>
                </c:pt>
                <c:pt idx="3841">
                  <c:v>44141</c:v>
                </c:pt>
                <c:pt idx="3842">
                  <c:v>44144</c:v>
                </c:pt>
                <c:pt idx="3843">
                  <c:v>44145</c:v>
                </c:pt>
                <c:pt idx="3844">
                  <c:v>44146</c:v>
                </c:pt>
                <c:pt idx="3845">
                  <c:v>44147</c:v>
                </c:pt>
                <c:pt idx="3846">
                  <c:v>44148</c:v>
                </c:pt>
                <c:pt idx="3847">
                  <c:v>44151</c:v>
                </c:pt>
                <c:pt idx="3848">
                  <c:v>44152</c:v>
                </c:pt>
                <c:pt idx="3849">
                  <c:v>44153</c:v>
                </c:pt>
                <c:pt idx="3850">
                  <c:v>44154</c:v>
                </c:pt>
                <c:pt idx="3851">
                  <c:v>44155</c:v>
                </c:pt>
                <c:pt idx="3852">
                  <c:v>44158</c:v>
                </c:pt>
                <c:pt idx="3853">
                  <c:v>44159</c:v>
                </c:pt>
                <c:pt idx="3854">
                  <c:v>44160</c:v>
                </c:pt>
                <c:pt idx="3855">
                  <c:v>44161</c:v>
                </c:pt>
                <c:pt idx="3856">
                  <c:v>44162</c:v>
                </c:pt>
                <c:pt idx="3857">
                  <c:v>44165</c:v>
                </c:pt>
                <c:pt idx="3858">
                  <c:v>44166</c:v>
                </c:pt>
                <c:pt idx="3859">
                  <c:v>44167</c:v>
                </c:pt>
                <c:pt idx="3860">
                  <c:v>44168</c:v>
                </c:pt>
                <c:pt idx="3861">
                  <c:v>44169</c:v>
                </c:pt>
                <c:pt idx="3862">
                  <c:v>44172</c:v>
                </c:pt>
                <c:pt idx="3863">
                  <c:v>44173</c:v>
                </c:pt>
                <c:pt idx="3864">
                  <c:v>44174</c:v>
                </c:pt>
                <c:pt idx="3865">
                  <c:v>44175</c:v>
                </c:pt>
                <c:pt idx="3866">
                  <c:v>44176</c:v>
                </c:pt>
                <c:pt idx="3867">
                  <c:v>44179</c:v>
                </c:pt>
                <c:pt idx="3868">
                  <c:v>44180</c:v>
                </c:pt>
                <c:pt idx="3869">
                  <c:v>44181</c:v>
                </c:pt>
                <c:pt idx="3870">
                  <c:v>44182</c:v>
                </c:pt>
                <c:pt idx="3871">
                  <c:v>44183</c:v>
                </c:pt>
                <c:pt idx="3872">
                  <c:v>44186</c:v>
                </c:pt>
                <c:pt idx="3873">
                  <c:v>44187</c:v>
                </c:pt>
                <c:pt idx="3874">
                  <c:v>44188</c:v>
                </c:pt>
                <c:pt idx="3875">
                  <c:v>44189</c:v>
                </c:pt>
                <c:pt idx="3876">
                  <c:v>44193</c:v>
                </c:pt>
                <c:pt idx="3877">
                  <c:v>44194</c:v>
                </c:pt>
                <c:pt idx="3878">
                  <c:v>44195</c:v>
                </c:pt>
                <c:pt idx="3879">
                  <c:v>44196</c:v>
                </c:pt>
                <c:pt idx="3880">
                  <c:v>44200</c:v>
                </c:pt>
                <c:pt idx="3881">
                  <c:v>44201</c:v>
                </c:pt>
                <c:pt idx="3882">
                  <c:v>44202</c:v>
                </c:pt>
                <c:pt idx="3883">
                  <c:v>44203</c:v>
                </c:pt>
                <c:pt idx="3884">
                  <c:v>44204</c:v>
                </c:pt>
                <c:pt idx="3885">
                  <c:v>44207</c:v>
                </c:pt>
                <c:pt idx="3886">
                  <c:v>44208</c:v>
                </c:pt>
                <c:pt idx="3887">
                  <c:v>44209</c:v>
                </c:pt>
                <c:pt idx="3888">
                  <c:v>44210</c:v>
                </c:pt>
                <c:pt idx="3889">
                  <c:v>44211</c:v>
                </c:pt>
                <c:pt idx="3890">
                  <c:v>44214</c:v>
                </c:pt>
                <c:pt idx="3891">
                  <c:v>44215</c:v>
                </c:pt>
                <c:pt idx="3892">
                  <c:v>44216</c:v>
                </c:pt>
                <c:pt idx="3893">
                  <c:v>44217</c:v>
                </c:pt>
                <c:pt idx="3894">
                  <c:v>44218</c:v>
                </c:pt>
                <c:pt idx="3895">
                  <c:v>44221</c:v>
                </c:pt>
                <c:pt idx="3896">
                  <c:v>44222</c:v>
                </c:pt>
                <c:pt idx="3897">
                  <c:v>44223</c:v>
                </c:pt>
                <c:pt idx="3898">
                  <c:v>44224</c:v>
                </c:pt>
                <c:pt idx="3899">
                  <c:v>44225</c:v>
                </c:pt>
                <c:pt idx="3900">
                  <c:v>44228</c:v>
                </c:pt>
                <c:pt idx="3901">
                  <c:v>44229</c:v>
                </c:pt>
                <c:pt idx="3902">
                  <c:v>44230</c:v>
                </c:pt>
                <c:pt idx="3903">
                  <c:v>44231</c:v>
                </c:pt>
                <c:pt idx="3904">
                  <c:v>44232</c:v>
                </c:pt>
                <c:pt idx="3905">
                  <c:v>44235</c:v>
                </c:pt>
                <c:pt idx="3906">
                  <c:v>44236</c:v>
                </c:pt>
                <c:pt idx="3907">
                  <c:v>44237</c:v>
                </c:pt>
                <c:pt idx="3908">
                  <c:v>44238</c:v>
                </c:pt>
                <c:pt idx="3909">
                  <c:v>44239</c:v>
                </c:pt>
                <c:pt idx="3910">
                  <c:v>44242</c:v>
                </c:pt>
                <c:pt idx="3911">
                  <c:v>44243</c:v>
                </c:pt>
                <c:pt idx="3912">
                  <c:v>44244</c:v>
                </c:pt>
                <c:pt idx="3913">
                  <c:v>44245</c:v>
                </c:pt>
                <c:pt idx="3914">
                  <c:v>44246</c:v>
                </c:pt>
                <c:pt idx="3915">
                  <c:v>44249</c:v>
                </c:pt>
                <c:pt idx="3916">
                  <c:v>44250</c:v>
                </c:pt>
                <c:pt idx="3917">
                  <c:v>44251</c:v>
                </c:pt>
                <c:pt idx="3918">
                  <c:v>44252</c:v>
                </c:pt>
                <c:pt idx="3919">
                  <c:v>44253</c:v>
                </c:pt>
                <c:pt idx="3920">
                  <c:v>44256</c:v>
                </c:pt>
                <c:pt idx="3921">
                  <c:v>44257</c:v>
                </c:pt>
                <c:pt idx="3922">
                  <c:v>44258</c:v>
                </c:pt>
                <c:pt idx="3923">
                  <c:v>44259</c:v>
                </c:pt>
                <c:pt idx="3924">
                  <c:v>44260</c:v>
                </c:pt>
                <c:pt idx="3925">
                  <c:v>44263</c:v>
                </c:pt>
                <c:pt idx="3926">
                  <c:v>44264</c:v>
                </c:pt>
                <c:pt idx="3927">
                  <c:v>44265</c:v>
                </c:pt>
                <c:pt idx="3928">
                  <c:v>44266</c:v>
                </c:pt>
                <c:pt idx="3929">
                  <c:v>44267</c:v>
                </c:pt>
                <c:pt idx="3930">
                  <c:v>44270</c:v>
                </c:pt>
                <c:pt idx="3931">
                  <c:v>44271</c:v>
                </c:pt>
                <c:pt idx="3932">
                  <c:v>44272</c:v>
                </c:pt>
                <c:pt idx="3933">
                  <c:v>44273</c:v>
                </c:pt>
                <c:pt idx="3934">
                  <c:v>44274</c:v>
                </c:pt>
                <c:pt idx="3935">
                  <c:v>44277</c:v>
                </c:pt>
                <c:pt idx="3936">
                  <c:v>44278</c:v>
                </c:pt>
                <c:pt idx="3937">
                  <c:v>44279</c:v>
                </c:pt>
                <c:pt idx="3938">
                  <c:v>44280</c:v>
                </c:pt>
                <c:pt idx="3939">
                  <c:v>44281</c:v>
                </c:pt>
                <c:pt idx="3940">
                  <c:v>44284</c:v>
                </c:pt>
                <c:pt idx="3941">
                  <c:v>44285</c:v>
                </c:pt>
                <c:pt idx="3942">
                  <c:v>44286</c:v>
                </c:pt>
                <c:pt idx="3943">
                  <c:v>44287</c:v>
                </c:pt>
                <c:pt idx="3944">
                  <c:v>44291</c:v>
                </c:pt>
                <c:pt idx="3945">
                  <c:v>44292</c:v>
                </c:pt>
                <c:pt idx="3946">
                  <c:v>44293</c:v>
                </c:pt>
                <c:pt idx="3947">
                  <c:v>44294</c:v>
                </c:pt>
                <c:pt idx="3948">
                  <c:v>44295</c:v>
                </c:pt>
                <c:pt idx="3949">
                  <c:v>44298</c:v>
                </c:pt>
                <c:pt idx="3950">
                  <c:v>44299</c:v>
                </c:pt>
                <c:pt idx="3951">
                  <c:v>44300</c:v>
                </c:pt>
                <c:pt idx="3952">
                  <c:v>44301</c:v>
                </c:pt>
                <c:pt idx="3953">
                  <c:v>44302</c:v>
                </c:pt>
                <c:pt idx="3954">
                  <c:v>44305</c:v>
                </c:pt>
                <c:pt idx="3955">
                  <c:v>44306</c:v>
                </c:pt>
                <c:pt idx="3956">
                  <c:v>44307</c:v>
                </c:pt>
                <c:pt idx="3957">
                  <c:v>44308</c:v>
                </c:pt>
                <c:pt idx="3958">
                  <c:v>44309</c:v>
                </c:pt>
                <c:pt idx="3959">
                  <c:v>44312</c:v>
                </c:pt>
                <c:pt idx="3960">
                  <c:v>44313</c:v>
                </c:pt>
                <c:pt idx="3961">
                  <c:v>44314</c:v>
                </c:pt>
                <c:pt idx="3962">
                  <c:v>44315</c:v>
                </c:pt>
                <c:pt idx="3963">
                  <c:v>44316</c:v>
                </c:pt>
                <c:pt idx="3964">
                  <c:v>44319</c:v>
                </c:pt>
                <c:pt idx="3965">
                  <c:v>44320</c:v>
                </c:pt>
                <c:pt idx="3966">
                  <c:v>44321</c:v>
                </c:pt>
                <c:pt idx="3967">
                  <c:v>44322</c:v>
                </c:pt>
                <c:pt idx="3968">
                  <c:v>44323</c:v>
                </c:pt>
                <c:pt idx="3969">
                  <c:v>44326</c:v>
                </c:pt>
                <c:pt idx="3970">
                  <c:v>44327</c:v>
                </c:pt>
                <c:pt idx="3971">
                  <c:v>44328</c:v>
                </c:pt>
                <c:pt idx="3972">
                  <c:v>44329</c:v>
                </c:pt>
                <c:pt idx="3973">
                  <c:v>44330</c:v>
                </c:pt>
                <c:pt idx="3974">
                  <c:v>44333</c:v>
                </c:pt>
                <c:pt idx="3975">
                  <c:v>44334</c:v>
                </c:pt>
                <c:pt idx="3976">
                  <c:v>44335</c:v>
                </c:pt>
                <c:pt idx="3977">
                  <c:v>44336</c:v>
                </c:pt>
                <c:pt idx="3978">
                  <c:v>44337</c:v>
                </c:pt>
                <c:pt idx="3979">
                  <c:v>44340</c:v>
                </c:pt>
                <c:pt idx="3980">
                  <c:v>44341</c:v>
                </c:pt>
                <c:pt idx="3981">
                  <c:v>44342</c:v>
                </c:pt>
                <c:pt idx="3982">
                  <c:v>44343</c:v>
                </c:pt>
                <c:pt idx="3983">
                  <c:v>44344</c:v>
                </c:pt>
                <c:pt idx="3984">
                  <c:v>44347</c:v>
                </c:pt>
                <c:pt idx="3985">
                  <c:v>44348</c:v>
                </c:pt>
                <c:pt idx="3986">
                  <c:v>44349</c:v>
                </c:pt>
                <c:pt idx="3987">
                  <c:v>44350</c:v>
                </c:pt>
                <c:pt idx="3988">
                  <c:v>44351</c:v>
                </c:pt>
                <c:pt idx="3989">
                  <c:v>44354</c:v>
                </c:pt>
                <c:pt idx="3990">
                  <c:v>44355</c:v>
                </c:pt>
                <c:pt idx="3991">
                  <c:v>44356</c:v>
                </c:pt>
                <c:pt idx="3992">
                  <c:v>44357</c:v>
                </c:pt>
                <c:pt idx="3993">
                  <c:v>44358</c:v>
                </c:pt>
                <c:pt idx="3994">
                  <c:v>44361</c:v>
                </c:pt>
                <c:pt idx="3995">
                  <c:v>44362</c:v>
                </c:pt>
                <c:pt idx="3996">
                  <c:v>44363</c:v>
                </c:pt>
                <c:pt idx="3997">
                  <c:v>44364</c:v>
                </c:pt>
                <c:pt idx="3998">
                  <c:v>44365</c:v>
                </c:pt>
                <c:pt idx="3999">
                  <c:v>44368</c:v>
                </c:pt>
                <c:pt idx="4000">
                  <c:v>44369</c:v>
                </c:pt>
                <c:pt idx="4001">
                  <c:v>44370</c:v>
                </c:pt>
                <c:pt idx="4002">
                  <c:v>44371</c:v>
                </c:pt>
                <c:pt idx="4003">
                  <c:v>44372</c:v>
                </c:pt>
                <c:pt idx="4004">
                  <c:v>44375</c:v>
                </c:pt>
                <c:pt idx="4005">
                  <c:v>44376</c:v>
                </c:pt>
                <c:pt idx="4006">
                  <c:v>44377</c:v>
                </c:pt>
                <c:pt idx="4007">
                  <c:v>44378</c:v>
                </c:pt>
                <c:pt idx="4008">
                  <c:v>44379</c:v>
                </c:pt>
                <c:pt idx="4009">
                  <c:v>44382</c:v>
                </c:pt>
                <c:pt idx="4010">
                  <c:v>44383</c:v>
                </c:pt>
                <c:pt idx="4011">
                  <c:v>44384</c:v>
                </c:pt>
                <c:pt idx="4012">
                  <c:v>44385</c:v>
                </c:pt>
                <c:pt idx="4013">
                  <c:v>44386</c:v>
                </c:pt>
                <c:pt idx="4014">
                  <c:v>44389</c:v>
                </c:pt>
                <c:pt idx="4015">
                  <c:v>44390</c:v>
                </c:pt>
                <c:pt idx="4016">
                  <c:v>44391</c:v>
                </c:pt>
                <c:pt idx="4017">
                  <c:v>44392</c:v>
                </c:pt>
                <c:pt idx="4018">
                  <c:v>44393</c:v>
                </c:pt>
                <c:pt idx="4019">
                  <c:v>44396</c:v>
                </c:pt>
                <c:pt idx="4020">
                  <c:v>44397</c:v>
                </c:pt>
                <c:pt idx="4021">
                  <c:v>44398</c:v>
                </c:pt>
                <c:pt idx="4022">
                  <c:v>44399</c:v>
                </c:pt>
                <c:pt idx="4023">
                  <c:v>44400</c:v>
                </c:pt>
                <c:pt idx="4024">
                  <c:v>44403</c:v>
                </c:pt>
                <c:pt idx="4025">
                  <c:v>44404</c:v>
                </c:pt>
                <c:pt idx="4026">
                  <c:v>44405</c:v>
                </c:pt>
                <c:pt idx="4027">
                  <c:v>44406</c:v>
                </c:pt>
                <c:pt idx="4028">
                  <c:v>44407</c:v>
                </c:pt>
                <c:pt idx="4029">
                  <c:v>44410</c:v>
                </c:pt>
                <c:pt idx="4030">
                  <c:v>44411</c:v>
                </c:pt>
                <c:pt idx="4031">
                  <c:v>44412</c:v>
                </c:pt>
                <c:pt idx="4032">
                  <c:v>44413</c:v>
                </c:pt>
                <c:pt idx="4033">
                  <c:v>44414</c:v>
                </c:pt>
                <c:pt idx="4034">
                  <c:v>44417</c:v>
                </c:pt>
                <c:pt idx="4035">
                  <c:v>44418</c:v>
                </c:pt>
                <c:pt idx="4036">
                  <c:v>44419</c:v>
                </c:pt>
                <c:pt idx="4037">
                  <c:v>44420</c:v>
                </c:pt>
                <c:pt idx="4038">
                  <c:v>44421</c:v>
                </c:pt>
                <c:pt idx="4039">
                  <c:v>44424</c:v>
                </c:pt>
                <c:pt idx="4040">
                  <c:v>44425</c:v>
                </c:pt>
                <c:pt idx="4041">
                  <c:v>44426</c:v>
                </c:pt>
                <c:pt idx="4042">
                  <c:v>44427</c:v>
                </c:pt>
                <c:pt idx="4043">
                  <c:v>44428</c:v>
                </c:pt>
                <c:pt idx="4044">
                  <c:v>44431</c:v>
                </c:pt>
                <c:pt idx="4045">
                  <c:v>44432</c:v>
                </c:pt>
                <c:pt idx="4046">
                  <c:v>44433</c:v>
                </c:pt>
                <c:pt idx="4047">
                  <c:v>44434</c:v>
                </c:pt>
                <c:pt idx="4048">
                  <c:v>44435</c:v>
                </c:pt>
                <c:pt idx="4049">
                  <c:v>44438</c:v>
                </c:pt>
                <c:pt idx="4050">
                  <c:v>44439</c:v>
                </c:pt>
                <c:pt idx="4051">
                  <c:v>44440</c:v>
                </c:pt>
                <c:pt idx="4052">
                  <c:v>44441</c:v>
                </c:pt>
                <c:pt idx="4053">
                  <c:v>44442</c:v>
                </c:pt>
                <c:pt idx="4054">
                  <c:v>44445</c:v>
                </c:pt>
                <c:pt idx="4055">
                  <c:v>44446</c:v>
                </c:pt>
                <c:pt idx="4056">
                  <c:v>44447</c:v>
                </c:pt>
                <c:pt idx="4057">
                  <c:v>44448</c:v>
                </c:pt>
                <c:pt idx="4058">
                  <c:v>44449</c:v>
                </c:pt>
                <c:pt idx="4059">
                  <c:v>44452</c:v>
                </c:pt>
                <c:pt idx="4060">
                  <c:v>44453</c:v>
                </c:pt>
                <c:pt idx="4061">
                  <c:v>44454</c:v>
                </c:pt>
                <c:pt idx="4062">
                  <c:v>44455</c:v>
                </c:pt>
                <c:pt idx="4063">
                  <c:v>44456</c:v>
                </c:pt>
                <c:pt idx="4064">
                  <c:v>44459</c:v>
                </c:pt>
                <c:pt idx="4065">
                  <c:v>44460</c:v>
                </c:pt>
                <c:pt idx="4066">
                  <c:v>44461</c:v>
                </c:pt>
                <c:pt idx="4067">
                  <c:v>44462</c:v>
                </c:pt>
                <c:pt idx="4068">
                  <c:v>44463</c:v>
                </c:pt>
                <c:pt idx="4069">
                  <c:v>44466</c:v>
                </c:pt>
                <c:pt idx="4070">
                  <c:v>44467</c:v>
                </c:pt>
                <c:pt idx="4071">
                  <c:v>44468</c:v>
                </c:pt>
                <c:pt idx="4072">
                  <c:v>44469</c:v>
                </c:pt>
                <c:pt idx="4073">
                  <c:v>44470</c:v>
                </c:pt>
                <c:pt idx="4074">
                  <c:v>44473</c:v>
                </c:pt>
                <c:pt idx="4075">
                  <c:v>44474</c:v>
                </c:pt>
                <c:pt idx="4076">
                  <c:v>44475</c:v>
                </c:pt>
                <c:pt idx="4077">
                  <c:v>44476</c:v>
                </c:pt>
                <c:pt idx="4078">
                  <c:v>44477</c:v>
                </c:pt>
                <c:pt idx="4079">
                  <c:v>44480</c:v>
                </c:pt>
                <c:pt idx="4080">
                  <c:v>44481</c:v>
                </c:pt>
                <c:pt idx="4081">
                  <c:v>44482</c:v>
                </c:pt>
                <c:pt idx="4082">
                  <c:v>44483</c:v>
                </c:pt>
                <c:pt idx="4083">
                  <c:v>44484</c:v>
                </c:pt>
                <c:pt idx="4084">
                  <c:v>44487</c:v>
                </c:pt>
                <c:pt idx="4085">
                  <c:v>44488</c:v>
                </c:pt>
                <c:pt idx="4086">
                  <c:v>44489</c:v>
                </c:pt>
                <c:pt idx="4087">
                  <c:v>44490</c:v>
                </c:pt>
                <c:pt idx="4088">
                  <c:v>44491</c:v>
                </c:pt>
                <c:pt idx="4089">
                  <c:v>44494</c:v>
                </c:pt>
                <c:pt idx="4090">
                  <c:v>44495</c:v>
                </c:pt>
                <c:pt idx="4091">
                  <c:v>44496</c:v>
                </c:pt>
                <c:pt idx="4092">
                  <c:v>44497</c:v>
                </c:pt>
                <c:pt idx="4093">
                  <c:v>44498</c:v>
                </c:pt>
                <c:pt idx="4094">
                  <c:v>44501</c:v>
                </c:pt>
                <c:pt idx="4095">
                  <c:v>44502</c:v>
                </c:pt>
                <c:pt idx="4096">
                  <c:v>44503</c:v>
                </c:pt>
                <c:pt idx="4097">
                  <c:v>44504</c:v>
                </c:pt>
                <c:pt idx="4098">
                  <c:v>44505</c:v>
                </c:pt>
                <c:pt idx="4099">
                  <c:v>44508</c:v>
                </c:pt>
                <c:pt idx="4100">
                  <c:v>44509</c:v>
                </c:pt>
                <c:pt idx="4101">
                  <c:v>44510</c:v>
                </c:pt>
                <c:pt idx="4102">
                  <c:v>44511</c:v>
                </c:pt>
                <c:pt idx="4103">
                  <c:v>44512</c:v>
                </c:pt>
                <c:pt idx="4104">
                  <c:v>44515</c:v>
                </c:pt>
                <c:pt idx="4105">
                  <c:v>44516</c:v>
                </c:pt>
                <c:pt idx="4106">
                  <c:v>44517</c:v>
                </c:pt>
                <c:pt idx="4107">
                  <c:v>44518</c:v>
                </c:pt>
                <c:pt idx="4108">
                  <c:v>44519</c:v>
                </c:pt>
                <c:pt idx="4109">
                  <c:v>44522</c:v>
                </c:pt>
                <c:pt idx="4110">
                  <c:v>44523</c:v>
                </c:pt>
                <c:pt idx="4111">
                  <c:v>44524</c:v>
                </c:pt>
                <c:pt idx="4112">
                  <c:v>44525</c:v>
                </c:pt>
                <c:pt idx="4113">
                  <c:v>44526</c:v>
                </c:pt>
                <c:pt idx="4114">
                  <c:v>44529</c:v>
                </c:pt>
                <c:pt idx="4115">
                  <c:v>44530</c:v>
                </c:pt>
                <c:pt idx="4116">
                  <c:v>44531</c:v>
                </c:pt>
                <c:pt idx="4117">
                  <c:v>44532</c:v>
                </c:pt>
                <c:pt idx="4118">
                  <c:v>44533</c:v>
                </c:pt>
                <c:pt idx="4119">
                  <c:v>44536</c:v>
                </c:pt>
                <c:pt idx="4120">
                  <c:v>44537</c:v>
                </c:pt>
                <c:pt idx="4121">
                  <c:v>44538</c:v>
                </c:pt>
                <c:pt idx="4122">
                  <c:v>44539</c:v>
                </c:pt>
                <c:pt idx="4123">
                  <c:v>44540</c:v>
                </c:pt>
                <c:pt idx="4124">
                  <c:v>44543</c:v>
                </c:pt>
                <c:pt idx="4125">
                  <c:v>44544</c:v>
                </c:pt>
                <c:pt idx="4126">
                  <c:v>44545</c:v>
                </c:pt>
                <c:pt idx="4127">
                  <c:v>44546</c:v>
                </c:pt>
                <c:pt idx="4128">
                  <c:v>44547</c:v>
                </c:pt>
                <c:pt idx="4129">
                  <c:v>44550</c:v>
                </c:pt>
                <c:pt idx="4130">
                  <c:v>44551</c:v>
                </c:pt>
                <c:pt idx="4131">
                  <c:v>44552</c:v>
                </c:pt>
                <c:pt idx="4132">
                  <c:v>44553</c:v>
                </c:pt>
                <c:pt idx="4133">
                  <c:v>44554</c:v>
                </c:pt>
                <c:pt idx="4134">
                  <c:v>44557</c:v>
                </c:pt>
                <c:pt idx="4135">
                  <c:v>44558</c:v>
                </c:pt>
                <c:pt idx="4136">
                  <c:v>44559</c:v>
                </c:pt>
                <c:pt idx="4137">
                  <c:v>44560</c:v>
                </c:pt>
                <c:pt idx="4138">
                  <c:v>44561</c:v>
                </c:pt>
                <c:pt idx="4139">
                  <c:v>44564</c:v>
                </c:pt>
                <c:pt idx="4140">
                  <c:v>44565</c:v>
                </c:pt>
                <c:pt idx="4141">
                  <c:v>44566</c:v>
                </c:pt>
                <c:pt idx="4142">
                  <c:v>44567</c:v>
                </c:pt>
                <c:pt idx="4143">
                  <c:v>44568</c:v>
                </c:pt>
                <c:pt idx="4144">
                  <c:v>44571</c:v>
                </c:pt>
                <c:pt idx="4145">
                  <c:v>44572</c:v>
                </c:pt>
                <c:pt idx="4146">
                  <c:v>44573</c:v>
                </c:pt>
                <c:pt idx="4147">
                  <c:v>44574</c:v>
                </c:pt>
                <c:pt idx="4148">
                  <c:v>44575</c:v>
                </c:pt>
                <c:pt idx="4149">
                  <c:v>44578</c:v>
                </c:pt>
                <c:pt idx="4150">
                  <c:v>44579</c:v>
                </c:pt>
                <c:pt idx="4151">
                  <c:v>44580</c:v>
                </c:pt>
                <c:pt idx="4152">
                  <c:v>44581</c:v>
                </c:pt>
                <c:pt idx="4153">
                  <c:v>44582</c:v>
                </c:pt>
                <c:pt idx="4154">
                  <c:v>44585</c:v>
                </c:pt>
                <c:pt idx="4155">
                  <c:v>44586</c:v>
                </c:pt>
                <c:pt idx="4156">
                  <c:v>44587</c:v>
                </c:pt>
                <c:pt idx="4157">
                  <c:v>44588</c:v>
                </c:pt>
                <c:pt idx="4158">
                  <c:v>44589</c:v>
                </c:pt>
                <c:pt idx="4159">
                  <c:v>44592</c:v>
                </c:pt>
                <c:pt idx="4160">
                  <c:v>44593</c:v>
                </c:pt>
                <c:pt idx="4161">
                  <c:v>44594</c:v>
                </c:pt>
                <c:pt idx="4162">
                  <c:v>44595</c:v>
                </c:pt>
                <c:pt idx="4163">
                  <c:v>44596</c:v>
                </c:pt>
                <c:pt idx="4164">
                  <c:v>44599</c:v>
                </c:pt>
                <c:pt idx="4165">
                  <c:v>44600</c:v>
                </c:pt>
                <c:pt idx="4166">
                  <c:v>44601</c:v>
                </c:pt>
                <c:pt idx="4167">
                  <c:v>44602</c:v>
                </c:pt>
                <c:pt idx="4168">
                  <c:v>44603</c:v>
                </c:pt>
                <c:pt idx="4169">
                  <c:v>44606</c:v>
                </c:pt>
                <c:pt idx="4170">
                  <c:v>44607</c:v>
                </c:pt>
                <c:pt idx="4171">
                  <c:v>44608</c:v>
                </c:pt>
                <c:pt idx="4172">
                  <c:v>44609</c:v>
                </c:pt>
                <c:pt idx="4173">
                  <c:v>44610</c:v>
                </c:pt>
                <c:pt idx="4174">
                  <c:v>44613</c:v>
                </c:pt>
                <c:pt idx="4175">
                  <c:v>44614</c:v>
                </c:pt>
                <c:pt idx="4176">
                  <c:v>44615</c:v>
                </c:pt>
                <c:pt idx="4177">
                  <c:v>44616</c:v>
                </c:pt>
                <c:pt idx="4178">
                  <c:v>44617</c:v>
                </c:pt>
                <c:pt idx="4179">
                  <c:v>44620</c:v>
                </c:pt>
                <c:pt idx="4180">
                  <c:v>44621</c:v>
                </c:pt>
                <c:pt idx="4181">
                  <c:v>44622</c:v>
                </c:pt>
                <c:pt idx="4182">
                  <c:v>44623</c:v>
                </c:pt>
                <c:pt idx="4183">
                  <c:v>44624</c:v>
                </c:pt>
                <c:pt idx="4184">
                  <c:v>44627</c:v>
                </c:pt>
                <c:pt idx="4185">
                  <c:v>44628</c:v>
                </c:pt>
                <c:pt idx="4186">
                  <c:v>44629</c:v>
                </c:pt>
                <c:pt idx="4187">
                  <c:v>44630</c:v>
                </c:pt>
                <c:pt idx="4188">
                  <c:v>44631</c:v>
                </c:pt>
                <c:pt idx="4189">
                  <c:v>44634</c:v>
                </c:pt>
                <c:pt idx="4190">
                  <c:v>44635</c:v>
                </c:pt>
                <c:pt idx="4191">
                  <c:v>44636</c:v>
                </c:pt>
                <c:pt idx="4192">
                  <c:v>44637</c:v>
                </c:pt>
                <c:pt idx="4193">
                  <c:v>44638</c:v>
                </c:pt>
                <c:pt idx="4194">
                  <c:v>44641</c:v>
                </c:pt>
                <c:pt idx="4195">
                  <c:v>44642</c:v>
                </c:pt>
                <c:pt idx="4196">
                  <c:v>44643</c:v>
                </c:pt>
                <c:pt idx="4197">
                  <c:v>44644</c:v>
                </c:pt>
                <c:pt idx="4198">
                  <c:v>44645</c:v>
                </c:pt>
                <c:pt idx="4199">
                  <c:v>44648</c:v>
                </c:pt>
                <c:pt idx="4200">
                  <c:v>44649</c:v>
                </c:pt>
                <c:pt idx="4201">
                  <c:v>44650</c:v>
                </c:pt>
                <c:pt idx="4202">
                  <c:v>44651</c:v>
                </c:pt>
                <c:pt idx="4203">
                  <c:v>44652</c:v>
                </c:pt>
                <c:pt idx="4204">
                  <c:v>44655</c:v>
                </c:pt>
                <c:pt idx="4205">
                  <c:v>44656</c:v>
                </c:pt>
                <c:pt idx="4206">
                  <c:v>44657</c:v>
                </c:pt>
                <c:pt idx="4207">
                  <c:v>44658</c:v>
                </c:pt>
                <c:pt idx="4208">
                  <c:v>44659</c:v>
                </c:pt>
                <c:pt idx="4209">
                  <c:v>44662</c:v>
                </c:pt>
                <c:pt idx="4210">
                  <c:v>44663</c:v>
                </c:pt>
                <c:pt idx="4211">
                  <c:v>44664</c:v>
                </c:pt>
                <c:pt idx="4212">
                  <c:v>44665</c:v>
                </c:pt>
                <c:pt idx="4213">
                  <c:v>44669</c:v>
                </c:pt>
                <c:pt idx="4214">
                  <c:v>44670</c:v>
                </c:pt>
                <c:pt idx="4215">
                  <c:v>44671</c:v>
                </c:pt>
                <c:pt idx="4216">
                  <c:v>44672</c:v>
                </c:pt>
                <c:pt idx="4217">
                  <c:v>44673</c:v>
                </c:pt>
                <c:pt idx="4218">
                  <c:v>44676</c:v>
                </c:pt>
                <c:pt idx="4219">
                  <c:v>44677</c:v>
                </c:pt>
                <c:pt idx="4220">
                  <c:v>44678</c:v>
                </c:pt>
                <c:pt idx="4221">
                  <c:v>44679</c:v>
                </c:pt>
                <c:pt idx="4222">
                  <c:v>44680</c:v>
                </c:pt>
                <c:pt idx="4223">
                  <c:v>44683</c:v>
                </c:pt>
                <c:pt idx="4224">
                  <c:v>44684</c:v>
                </c:pt>
                <c:pt idx="4225">
                  <c:v>44685</c:v>
                </c:pt>
                <c:pt idx="4226">
                  <c:v>44686</c:v>
                </c:pt>
                <c:pt idx="4227">
                  <c:v>44687</c:v>
                </c:pt>
                <c:pt idx="4228">
                  <c:v>44690</c:v>
                </c:pt>
                <c:pt idx="4229">
                  <c:v>44691</c:v>
                </c:pt>
                <c:pt idx="4230">
                  <c:v>44692</c:v>
                </c:pt>
                <c:pt idx="4231">
                  <c:v>44693</c:v>
                </c:pt>
                <c:pt idx="4232">
                  <c:v>44694</c:v>
                </c:pt>
                <c:pt idx="4233">
                  <c:v>44697</c:v>
                </c:pt>
                <c:pt idx="4234">
                  <c:v>44698</c:v>
                </c:pt>
                <c:pt idx="4235">
                  <c:v>44699</c:v>
                </c:pt>
                <c:pt idx="4236">
                  <c:v>44700</c:v>
                </c:pt>
                <c:pt idx="4237">
                  <c:v>44701</c:v>
                </c:pt>
                <c:pt idx="4238">
                  <c:v>44704</c:v>
                </c:pt>
                <c:pt idx="4239">
                  <c:v>44705</c:v>
                </c:pt>
                <c:pt idx="4240">
                  <c:v>44706</c:v>
                </c:pt>
                <c:pt idx="4241">
                  <c:v>44707</c:v>
                </c:pt>
                <c:pt idx="4242">
                  <c:v>44708</c:v>
                </c:pt>
                <c:pt idx="4243">
                  <c:v>44711</c:v>
                </c:pt>
                <c:pt idx="4244">
                  <c:v>44712</c:v>
                </c:pt>
                <c:pt idx="4245">
                  <c:v>44713</c:v>
                </c:pt>
                <c:pt idx="4246">
                  <c:v>44714</c:v>
                </c:pt>
                <c:pt idx="4247">
                  <c:v>44715</c:v>
                </c:pt>
                <c:pt idx="4248">
                  <c:v>44718</c:v>
                </c:pt>
                <c:pt idx="4249">
                  <c:v>44719</c:v>
                </c:pt>
                <c:pt idx="4250">
                  <c:v>44720</c:v>
                </c:pt>
                <c:pt idx="4251">
                  <c:v>44721</c:v>
                </c:pt>
                <c:pt idx="4252">
                  <c:v>44722</c:v>
                </c:pt>
                <c:pt idx="4253">
                  <c:v>44725</c:v>
                </c:pt>
                <c:pt idx="4254">
                  <c:v>44726</c:v>
                </c:pt>
                <c:pt idx="4255">
                  <c:v>44727</c:v>
                </c:pt>
                <c:pt idx="4256">
                  <c:v>44728</c:v>
                </c:pt>
                <c:pt idx="4257">
                  <c:v>44729</c:v>
                </c:pt>
                <c:pt idx="4258">
                  <c:v>44732</c:v>
                </c:pt>
                <c:pt idx="4259">
                  <c:v>44733</c:v>
                </c:pt>
                <c:pt idx="4260">
                  <c:v>44734</c:v>
                </c:pt>
                <c:pt idx="4261">
                  <c:v>44735</c:v>
                </c:pt>
                <c:pt idx="4262">
                  <c:v>44736</c:v>
                </c:pt>
                <c:pt idx="4263">
                  <c:v>44739</c:v>
                </c:pt>
                <c:pt idx="4264">
                  <c:v>44740</c:v>
                </c:pt>
                <c:pt idx="4265">
                  <c:v>44741</c:v>
                </c:pt>
                <c:pt idx="4266">
                  <c:v>44742</c:v>
                </c:pt>
                <c:pt idx="4267">
                  <c:v>44743</c:v>
                </c:pt>
                <c:pt idx="4268">
                  <c:v>44746</c:v>
                </c:pt>
                <c:pt idx="4269">
                  <c:v>44747</c:v>
                </c:pt>
                <c:pt idx="4270">
                  <c:v>44748</c:v>
                </c:pt>
                <c:pt idx="4271">
                  <c:v>44749</c:v>
                </c:pt>
                <c:pt idx="4272">
                  <c:v>44750</c:v>
                </c:pt>
                <c:pt idx="4273">
                  <c:v>44753</c:v>
                </c:pt>
                <c:pt idx="4274">
                  <c:v>44754</c:v>
                </c:pt>
                <c:pt idx="4275">
                  <c:v>44755</c:v>
                </c:pt>
                <c:pt idx="4276">
                  <c:v>44756</c:v>
                </c:pt>
                <c:pt idx="4277">
                  <c:v>44757</c:v>
                </c:pt>
                <c:pt idx="4278">
                  <c:v>44760</c:v>
                </c:pt>
                <c:pt idx="4279">
                  <c:v>44761</c:v>
                </c:pt>
                <c:pt idx="4280">
                  <c:v>44762</c:v>
                </c:pt>
                <c:pt idx="4281">
                  <c:v>44763</c:v>
                </c:pt>
                <c:pt idx="4282">
                  <c:v>44764</c:v>
                </c:pt>
                <c:pt idx="4283">
                  <c:v>44767</c:v>
                </c:pt>
                <c:pt idx="4284">
                  <c:v>44768</c:v>
                </c:pt>
                <c:pt idx="4285">
                  <c:v>44769</c:v>
                </c:pt>
                <c:pt idx="4286">
                  <c:v>44770</c:v>
                </c:pt>
                <c:pt idx="4287">
                  <c:v>44771</c:v>
                </c:pt>
                <c:pt idx="4288">
                  <c:v>44774</c:v>
                </c:pt>
                <c:pt idx="4289">
                  <c:v>44775</c:v>
                </c:pt>
                <c:pt idx="4290">
                  <c:v>44776</c:v>
                </c:pt>
                <c:pt idx="4291">
                  <c:v>44777</c:v>
                </c:pt>
                <c:pt idx="4292">
                  <c:v>44778</c:v>
                </c:pt>
                <c:pt idx="4293">
                  <c:v>44781</c:v>
                </c:pt>
                <c:pt idx="4294">
                  <c:v>44782</c:v>
                </c:pt>
                <c:pt idx="4295">
                  <c:v>44783</c:v>
                </c:pt>
                <c:pt idx="4296">
                  <c:v>44784</c:v>
                </c:pt>
                <c:pt idx="4297">
                  <c:v>44785</c:v>
                </c:pt>
                <c:pt idx="4298">
                  <c:v>44788</c:v>
                </c:pt>
                <c:pt idx="4299">
                  <c:v>44789</c:v>
                </c:pt>
                <c:pt idx="4300">
                  <c:v>44790</c:v>
                </c:pt>
                <c:pt idx="4301">
                  <c:v>44791</c:v>
                </c:pt>
                <c:pt idx="4302">
                  <c:v>44792</c:v>
                </c:pt>
                <c:pt idx="4303">
                  <c:v>44795</c:v>
                </c:pt>
                <c:pt idx="4304">
                  <c:v>44796</c:v>
                </c:pt>
                <c:pt idx="4305">
                  <c:v>44797</c:v>
                </c:pt>
                <c:pt idx="4306">
                  <c:v>44798</c:v>
                </c:pt>
                <c:pt idx="4307">
                  <c:v>44799</c:v>
                </c:pt>
                <c:pt idx="4308">
                  <c:v>44802</c:v>
                </c:pt>
                <c:pt idx="4309">
                  <c:v>44803</c:v>
                </c:pt>
                <c:pt idx="4310">
                  <c:v>44804</c:v>
                </c:pt>
                <c:pt idx="4311">
                  <c:v>44805</c:v>
                </c:pt>
                <c:pt idx="4312">
                  <c:v>44806</c:v>
                </c:pt>
                <c:pt idx="4313">
                  <c:v>44809</c:v>
                </c:pt>
                <c:pt idx="4314">
                  <c:v>44810</c:v>
                </c:pt>
                <c:pt idx="4315">
                  <c:v>44811</c:v>
                </c:pt>
                <c:pt idx="4316">
                  <c:v>44812</c:v>
                </c:pt>
                <c:pt idx="4317">
                  <c:v>44813</c:v>
                </c:pt>
                <c:pt idx="4318">
                  <c:v>44816</c:v>
                </c:pt>
                <c:pt idx="4319">
                  <c:v>44817</c:v>
                </c:pt>
                <c:pt idx="4320">
                  <c:v>44818</c:v>
                </c:pt>
                <c:pt idx="4321">
                  <c:v>44819</c:v>
                </c:pt>
                <c:pt idx="4322">
                  <c:v>44820</c:v>
                </c:pt>
                <c:pt idx="4323">
                  <c:v>44823</c:v>
                </c:pt>
                <c:pt idx="4324">
                  <c:v>44824</c:v>
                </c:pt>
                <c:pt idx="4325">
                  <c:v>44825</c:v>
                </c:pt>
                <c:pt idx="4326">
                  <c:v>44826</c:v>
                </c:pt>
                <c:pt idx="4327">
                  <c:v>44827</c:v>
                </c:pt>
                <c:pt idx="4328">
                  <c:v>44830</c:v>
                </c:pt>
                <c:pt idx="4329">
                  <c:v>44831</c:v>
                </c:pt>
                <c:pt idx="4330">
                  <c:v>44832</c:v>
                </c:pt>
                <c:pt idx="4331">
                  <c:v>44833</c:v>
                </c:pt>
                <c:pt idx="4332">
                  <c:v>44834</c:v>
                </c:pt>
                <c:pt idx="4333">
                  <c:v>44837</c:v>
                </c:pt>
                <c:pt idx="4334">
                  <c:v>44838</c:v>
                </c:pt>
                <c:pt idx="4335">
                  <c:v>44839</c:v>
                </c:pt>
                <c:pt idx="4336">
                  <c:v>44840</c:v>
                </c:pt>
                <c:pt idx="4337">
                  <c:v>44841</c:v>
                </c:pt>
                <c:pt idx="4338">
                  <c:v>44844</c:v>
                </c:pt>
                <c:pt idx="4339">
                  <c:v>44845</c:v>
                </c:pt>
                <c:pt idx="4340">
                  <c:v>44846</c:v>
                </c:pt>
                <c:pt idx="4341">
                  <c:v>44847</c:v>
                </c:pt>
                <c:pt idx="4342">
                  <c:v>44848</c:v>
                </c:pt>
                <c:pt idx="4343">
                  <c:v>44851</c:v>
                </c:pt>
                <c:pt idx="4344">
                  <c:v>44852</c:v>
                </c:pt>
                <c:pt idx="4345">
                  <c:v>44853</c:v>
                </c:pt>
                <c:pt idx="4346">
                  <c:v>44854</c:v>
                </c:pt>
                <c:pt idx="4347">
                  <c:v>44855</c:v>
                </c:pt>
                <c:pt idx="4348">
                  <c:v>44858</c:v>
                </c:pt>
                <c:pt idx="4349">
                  <c:v>44859</c:v>
                </c:pt>
                <c:pt idx="4350">
                  <c:v>44860</c:v>
                </c:pt>
                <c:pt idx="4351">
                  <c:v>44861</c:v>
                </c:pt>
                <c:pt idx="4352">
                  <c:v>44862</c:v>
                </c:pt>
                <c:pt idx="4353">
                  <c:v>44865</c:v>
                </c:pt>
                <c:pt idx="4354">
                  <c:v>44866</c:v>
                </c:pt>
                <c:pt idx="4355">
                  <c:v>44867</c:v>
                </c:pt>
                <c:pt idx="4356">
                  <c:v>44868</c:v>
                </c:pt>
                <c:pt idx="4357">
                  <c:v>44869</c:v>
                </c:pt>
                <c:pt idx="4358">
                  <c:v>44872</c:v>
                </c:pt>
                <c:pt idx="4359">
                  <c:v>44873</c:v>
                </c:pt>
                <c:pt idx="4360">
                  <c:v>44874</c:v>
                </c:pt>
                <c:pt idx="4361">
                  <c:v>44875</c:v>
                </c:pt>
                <c:pt idx="4362">
                  <c:v>44876</c:v>
                </c:pt>
                <c:pt idx="4363">
                  <c:v>44879</c:v>
                </c:pt>
                <c:pt idx="4364">
                  <c:v>44880</c:v>
                </c:pt>
                <c:pt idx="4365">
                  <c:v>44881</c:v>
                </c:pt>
                <c:pt idx="4366">
                  <c:v>44882</c:v>
                </c:pt>
                <c:pt idx="4367">
                  <c:v>44883</c:v>
                </c:pt>
                <c:pt idx="4368">
                  <c:v>44886</c:v>
                </c:pt>
                <c:pt idx="4369">
                  <c:v>44887</c:v>
                </c:pt>
                <c:pt idx="4370">
                  <c:v>44888</c:v>
                </c:pt>
                <c:pt idx="4371">
                  <c:v>44889</c:v>
                </c:pt>
                <c:pt idx="4372">
                  <c:v>44890</c:v>
                </c:pt>
                <c:pt idx="4373">
                  <c:v>44893</c:v>
                </c:pt>
                <c:pt idx="4374">
                  <c:v>44894</c:v>
                </c:pt>
                <c:pt idx="4375">
                  <c:v>44895</c:v>
                </c:pt>
                <c:pt idx="4376">
                  <c:v>44896</c:v>
                </c:pt>
                <c:pt idx="4377">
                  <c:v>44897</c:v>
                </c:pt>
                <c:pt idx="4378">
                  <c:v>44900</c:v>
                </c:pt>
                <c:pt idx="4379">
                  <c:v>44901</c:v>
                </c:pt>
                <c:pt idx="4380">
                  <c:v>44902</c:v>
                </c:pt>
                <c:pt idx="4381">
                  <c:v>44903</c:v>
                </c:pt>
                <c:pt idx="4382">
                  <c:v>44904</c:v>
                </c:pt>
                <c:pt idx="4383">
                  <c:v>44907</c:v>
                </c:pt>
                <c:pt idx="4384">
                  <c:v>44908</c:v>
                </c:pt>
                <c:pt idx="4385">
                  <c:v>44909</c:v>
                </c:pt>
                <c:pt idx="4386">
                  <c:v>44910</c:v>
                </c:pt>
                <c:pt idx="4387">
                  <c:v>44911</c:v>
                </c:pt>
                <c:pt idx="4388">
                  <c:v>44914</c:v>
                </c:pt>
                <c:pt idx="4389">
                  <c:v>44915</c:v>
                </c:pt>
                <c:pt idx="4390">
                  <c:v>44916</c:v>
                </c:pt>
                <c:pt idx="4391">
                  <c:v>44917</c:v>
                </c:pt>
                <c:pt idx="4392">
                  <c:v>44918</c:v>
                </c:pt>
                <c:pt idx="4393">
                  <c:v>44921</c:v>
                </c:pt>
                <c:pt idx="4394">
                  <c:v>44922</c:v>
                </c:pt>
                <c:pt idx="4395">
                  <c:v>44923</c:v>
                </c:pt>
                <c:pt idx="4396">
                  <c:v>44924</c:v>
                </c:pt>
                <c:pt idx="4397">
                  <c:v>44925</c:v>
                </c:pt>
                <c:pt idx="4398">
                  <c:v>44928</c:v>
                </c:pt>
                <c:pt idx="4399">
                  <c:v>44929</c:v>
                </c:pt>
                <c:pt idx="4400">
                  <c:v>44930</c:v>
                </c:pt>
                <c:pt idx="4401">
                  <c:v>44931</c:v>
                </c:pt>
                <c:pt idx="4402">
                  <c:v>44932</c:v>
                </c:pt>
                <c:pt idx="4403">
                  <c:v>44935</c:v>
                </c:pt>
                <c:pt idx="4404">
                  <c:v>44936</c:v>
                </c:pt>
                <c:pt idx="4405">
                  <c:v>44937</c:v>
                </c:pt>
                <c:pt idx="4406">
                  <c:v>44938</c:v>
                </c:pt>
                <c:pt idx="4407">
                  <c:v>44939</c:v>
                </c:pt>
                <c:pt idx="4408">
                  <c:v>44942</c:v>
                </c:pt>
                <c:pt idx="4409">
                  <c:v>44943</c:v>
                </c:pt>
                <c:pt idx="4410">
                  <c:v>44944</c:v>
                </c:pt>
                <c:pt idx="4411">
                  <c:v>44945</c:v>
                </c:pt>
                <c:pt idx="4412">
                  <c:v>44946</c:v>
                </c:pt>
                <c:pt idx="4413">
                  <c:v>44949</c:v>
                </c:pt>
                <c:pt idx="4414">
                  <c:v>44950</c:v>
                </c:pt>
                <c:pt idx="4415">
                  <c:v>44951</c:v>
                </c:pt>
                <c:pt idx="4416">
                  <c:v>44952</c:v>
                </c:pt>
                <c:pt idx="4417">
                  <c:v>44953</c:v>
                </c:pt>
                <c:pt idx="4418">
                  <c:v>44956</c:v>
                </c:pt>
                <c:pt idx="4419">
                  <c:v>44957</c:v>
                </c:pt>
                <c:pt idx="4420">
                  <c:v>44958</c:v>
                </c:pt>
                <c:pt idx="4421">
                  <c:v>44959</c:v>
                </c:pt>
                <c:pt idx="4422">
                  <c:v>44960</c:v>
                </c:pt>
                <c:pt idx="4423">
                  <c:v>44963</c:v>
                </c:pt>
                <c:pt idx="4424">
                  <c:v>44964</c:v>
                </c:pt>
                <c:pt idx="4425">
                  <c:v>44965</c:v>
                </c:pt>
                <c:pt idx="4426">
                  <c:v>44966</c:v>
                </c:pt>
                <c:pt idx="4427">
                  <c:v>44967</c:v>
                </c:pt>
                <c:pt idx="4428">
                  <c:v>44970</c:v>
                </c:pt>
                <c:pt idx="4429">
                  <c:v>44971</c:v>
                </c:pt>
                <c:pt idx="4430">
                  <c:v>44972</c:v>
                </c:pt>
                <c:pt idx="4431">
                  <c:v>44973</c:v>
                </c:pt>
                <c:pt idx="4432">
                  <c:v>44974</c:v>
                </c:pt>
                <c:pt idx="4433">
                  <c:v>44977</c:v>
                </c:pt>
                <c:pt idx="4434">
                  <c:v>44978</c:v>
                </c:pt>
                <c:pt idx="4435">
                  <c:v>44979</c:v>
                </c:pt>
                <c:pt idx="4436">
                  <c:v>44980</c:v>
                </c:pt>
                <c:pt idx="4437">
                  <c:v>44981</c:v>
                </c:pt>
                <c:pt idx="4438">
                  <c:v>44984</c:v>
                </c:pt>
                <c:pt idx="4439">
                  <c:v>44985</c:v>
                </c:pt>
                <c:pt idx="4440">
                  <c:v>44986</c:v>
                </c:pt>
                <c:pt idx="4441">
                  <c:v>44987</c:v>
                </c:pt>
                <c:pt idx="4442">
                  <c:v>44988</c:v>
                </c:pt>
                <c:pt idx="4443">
                  <c:v>44991</c:v>
                </c:pt>
                <c:pt idx="4444">
                  <c:v>44992</c:v>
                </c:pt>
                <c:pt idx="4445">
                  <c:v>44993</c:v>
                </c:pt>
                <c:pt idx="4446">
                  <c:v>44994</c:v>
                </c:pt>
                <c:pt idx="4447">
                  <c:v>44995</c:v>
                </c:pt>
                <c:pt idx="4448">
                  <c:v>44998</c:v>
                </c:pt>
                <c:pt idx="4449">
                  <c:v>44999</c:v>
                </c:pt>
                <c:pt idx="4450">
                  <c:v>45000</c:v>
                </c:pt>
                <c:pt idx="4451">
                  <c:v>45001</c:v>
                </c:pt>
                <c:pt idx="4452">
                  <c:v>45002</c:v>
                </c:pt>
                <c:pt idx="4453">
                  <c:v>45005</c:v>
                </c:pt>
                <c:pt idx="4454">
                  <c:v>45006</c:v>
                </c:pt>
                <c:pt idx="4455">
                  <c:v>45007</c:v>
                </c:pt>
                <c:pt idx="4456">
                  <c:v>45008</c:v>
                </c:pt>
                <c:pt idx="4457">
                  <c:v>45009</c:v>
                </c:pt>
                <c:pt idx="4458">
                  <c:v>45012</c:v>
                </c:pt>
                <c:pt idx="4459">
                  <c:v>45013</c:v>
                </c:pt>
                <c:pt idx="4460">
                  <c:v>45014</c:v>
                </c:pt>
                <c:pt idx="4461">
                  <c:v>45015</c:v>
                </c:pt>
                <c:pt idx="4462">
                  <c:v>45016</c:v>
                </c:pt>
                <c:pt idx="4463">
                  <c:v>45019</c:v>
                </c:pt>
                <c:pt idx="4464">
                  <c:v>45020</c:v>
                </c:pt>
                <c:pt idx="4465">
                  <c:v>45021</c:v>
                </c:pt>
                <c:pt idx="4466">
                  <c:v>45022</c:v>
                </c:pt>
                <c:pt idx="4467">
                  <c:v>45026</c:v>
                </c:pt>
                <c:pt idx="4468">
                  <c:v>45027</c:v>
                </c:pt>
                <c:pt idx="4469">
                  <c:v>45028</c:v>
                </c:pt>
                <c:pt idx="4470">
                  <c:v>45029</c:v>
                </c:pt>
                <c:pt idx="4471">
                  <c:v>45030</c:v>
                </c:pt>
                <c:pt idx="4472">
                  <c:v>45033</c:v>
                </c:pt>
                <c:pt idx="4473">
                  <c:v>45034</c:v>
                </c:pt>
                <c:pt idx="4474">
                  <c:v>45035</c:v>
                </c:pt>
                <c:pt idx="4475">
                  <c:v>45036</c:v>
                </c:pt>
                <c:pt idx="4476">
                  <c:v>45037</c:v>
                </c:pt>
                <c:pt idx="4477">
                  <c:v>45040</c:v>
                </c:pt>
                <c:pt idx="4478">
                  <c:v>45041</c:v>
                </c:pt>
                <c:pt idx="4479">
                  <c:v>45042</c:v>
                </c:pt>
                <c:pt idx="4480">
                  <c:v>45043</c:v>
                </c:pt>
                <c:pt idx="4481">
                  <c:v>45044</c:v>
                </c:pt>
                <c:pt idx="4482">
                  <c:v>45047</c:v>
                </c:pt>
                <c:pt idx="4483">
                  <c:v>45048</c:v>
                </c:pt>
                <c:pt idx="4484">
                  <c:v>45049</c:v>
                </c:pt>
                <c:pt idx="4485">
                  <c:v>45050</c:v>
                </c:pt>
                <c:pt idx="4486">
                  <c:v>45051</c:v>
                </c:pt>
                <c:pt idx="4487">
                  <c:v>45054</c:v>
                </c:pt>
                <c:pt idx="4488">
                  <c:v>45055</c:v>
                </c:pt>
                <c:pt idx="4489">
                  <c:v>45056</c:v>
                </c:pt>
                <c:pt idx="4490">
                  <c:v>45057</c:v>
                </c:pt>
                <c:pt idx="4491">
                  <c:v>45058</c:v>
                </c:pt>
                <c:pt idx="4492">
                  <c:v>45061</c:v>
                </c:pt>
                <c:pt idx="4493">
                  <c:v>45062</c:v>
                </c:pt>
                <c:pt idx="4494">
                  <c:v>45063</c:v>
                </c:pt>
                <c:pt idx="4495">
                  <c:v>45064</c:v>
                </c:pt>
                <c:pt idx="4496">
                  <c:v>45065</c:v>
                </c:pt>
                <c:pt idx="4497">
                  <c:v>45068</c:v>
                </c:pt>
                <c:pt idx="4498">
                  <c:v>45069</c:v>
                </c:pt>
                <c:pt idx="4499">
                  <c:v>45070</c:v>
                </c:pt>
                <c:pt idx="4500">
                  <c:v>45071</c:v>
                </c:pt>
                <c:pt idx="4501">
                  <c:v>45072</c:v>
                </c:pt>
                <c:pt idx="4502">
                  <c:v>45075</c:v>
                </c:pt>
                <c:pt idx="4503">
                  <c:v>45076</c:v>
                </c:pt>
                <c:pt idx="4504">
                  <c:v>45077</c:v>
                </c:pt>
                <c:pt idx="4505">
                  <c:v>45078</c:v>
                </c:pt>
                <c:pt idx="4506">
                  <c:v>45079</c:v>
                </c:pt>
                <c:pt idx="4507">
                  <c:v>45082</c:v>
                </c:pt>
                <c:pt idx="4508">
                  <c:v>45083</c:v>
                </c:pt>
                <c:pt idx="4509">
                  <c:v>45084</c:v>
                </c:pt>
                <c:pt idx="4510">
                  <c:v>45085</c:v>
                </c:pt>
                <c:pt idx="4511">
                  <c:v>45086</c:v>
                </c:pt>
                <c:pt idx="4512">
                  <c:v>45089</c:v>
                </c:pt>
                <c:pt idx="4513">
                  <c:v>45090</c:v>
                </c:pt>
                <c:pt idx="4514">
                  <c:v>45091</c:v>
                </c:pt>
                <c:pt idx="4515">
                  <c:v>45092</c:v>
                </c:pt>
                <c:pt idx="4516">
                  <c:v>45093</c:v>
                </c:pt>
                <c:pt idx="4517">
                  <c:v>45096</c:v>
                </c:pt>
                <c:pt idx="4518">
                  <c:v>45097</c:v>
                </c:pt>
                <c:pt idx="4519">
                  <c:v>45098</c:v>
                </c:pt>
                <c:pt idx="4520">
                  <c:v>45099</c:v>
                </c:pt>
                <c:pt idx="4521">
                  <c:v>45100</c:v>
                </c:pt>
                <c:pt idx="4522">
                  <c:v>45103</c:v>
                </c:pt>
                <c:pt idx="4523">
                  <c:v>45104</c:v>
                </c:pt>
                <c:pt idx="4524">
                  <c:v>45105</c:v>
                </c:pt>
                <c:pt idx="4525">
                  <c:v>45106</c:v>
                </c:pt>
                <c:pt idx="4526">
                  <c:v>45107</c:v>
                </c:pt>
                <c:pt idx="4527">
                  <c:v>45110</c:v>
                </c:pt>
                <c:pt idx="4528">
                  <c:v>45111</c:v>
                </c:pt>
                <c:pt idx="4529">
                  <c:v>45112</c:v>
                </c:pt>
                <c:pt idx="4530">
                  <c:v>45113</c:v>
                </c:pt>
                <c:pt idx="4531">
                  <c:v>45114</c:v>
                </c:pt>
                <c:pt idx="4532">
                  <c:v>45117</c:v>
                </c:pt>
                <c:pt idx="4533">
                  <c:v>45118</c:v>
                </c:pt>
                <c:pt idx="4534">
                  <c:v>45119</c:v>
                </c:pt>
                <c:pt idx="4535">
                  <c:v>45120</c:v>
                </c:pt>
                <c:pt idx="4536">
                  <c:v>45121</c:v>
                </c:pt>
                <c:pt idx="4537">
                  <c:v>45124</c:v>
                </c:pt>
                <c:pt idx="4538">
                  <c:v>45125</c:v>
                </c:pt>
                <c:pt idx="4539">
                  <c:v>45126</c:v>
                </c:pt>
                <c:pt idx="4540">
                  <c:v>45127</c:v>
                </c:pt>
                <c:pt idx="4541">
                  <c:v>45128</c:v>
                </c:pt>
                <c:pt idx="4542">
                  <c:v>45131</c:v>
                </c:pt>
                <c:pt idx="4543">
                  <c:v>45132</c:v>
                </c:pt>
                <c:pt idx="4544">
                  <c:v>45133</c:v>
                </c:pt>
                <c:pt idx="4545">
                  <c:v>45134</c:v>
                </c:pt>
                <c:pt idx="4546">
                  <c:v>45135</c:v>
                </c:pt>
                <c:pt idx="4547">
                  <c:v>45138</c:v>
                </c:pt>
                <c:pt idx="4548">
                  <c:v>45139</c:v>
                </c:pt>
                <c:pt idx="4549">
                  <c:v>45140</c:v>
                </c:pt>
                <c:pt idx="4550">
                  <c:v>45141</c:v>
                </c:pt>
                <c:pt idx="4551">
                  <c:v>45142</c:v>
                </c:pt>
                <c:pt idx="4552">
                  <c:v>45145</c:v>
                </c:pt>
                <c:pt idx="4553">
                  <c:v>45146</c:v>
                </c:pt>
                <c:pt idx="4554">
                  <c:v>45147</c:v>
                </c:pt>
                <c:pt idx="4555">
                  <c:v>45148</c:v>
                </c:pt>
                <c:pt idx="4556">
                  <c:v>45149</c:v>
                </c:pt>
                <c:pt idx="4557">
                  <c:v>45152</c:v>
                </c:pt>
                <c:pt idx="4558">
                  <c:v>45153</c:v>
                </c:pt>
                <c:pt idx="4559">
                  <c:v>45154</c:v>
                </c:pt>
                <c:pt idx="4560">
                  <c:v>45155</c:v>
                </c:pt>
                <c:pt idx="4561">
                  <c:v>45156</c:v>
                </c:pt>
                <c:pt idx="4562">
                  <c:v>45159</c:v>
                </c:pt>
                <c:pt idx="4563">
                  <c:v>45160</c:v>
                </c:pt>
                <c:pt idx="4564">
                  <c:v>45161</c:v>
                </c:pt>
                <c:pt idx="4565">
                  <c:v>45162</c:v>
                </c:pt>
                <c:pt idx="4566">
                  <c:v>45163</c:v>
                </c:pt>
                <c:pt idx="4567">
                  <c:v>45166</c:v>
                </c:pt>
                <c:pt idx="4568">
                  <c:v>45167</c:v>
                </c:pt>
                <c:pt idx="4569">
                  <c:v>45168</c:v>
                </c:pt>
                <c:pt idx="4570">
                  <c:v>45169</c:v>
                </c:pt>
                <c:pt idx="4571">
                  <c:v>45170</c:v>
                </c:pt>
                <c:pt idx="4572">
                  <c:v>45173</c:v>
                </c:pt>
                <c:pt idx="4573">
                  <c:v>45174</c:v>
                </c:pt>
                <c:pt idx="4574">
                  <c:v>45175</c:v>
                </c:pt>
                <c:pt idx="4575">
                  <c:v>45176</c:v>
                </c:pt>
                <c:pt idx="4576">
                  <c:v>45177</c:v>
                </c:pt>
                <c:pt idx="4577">
                  <c:v>45180</c:v>
                </c:pt>
                <c:pt idx="4578">
                  <c:v>45181</c:v>
                </c:pt>
                <c:pt idx="4579">
                  <c:v>45182</c:v>
                </c:pt>
                <c:pt idx="4580">
                  <c:v>45183</c:v>
                </c:pt>
                <c:pt idx="4581">
                  <c:v>45184</c:v>
                </c:pt>
                <c:pt idx="4582">
                  <c:v>45187</c:v>
                </c:pt>
                <c:pt idx="4583">
                  <c:v>45188</c:v>
                </c:pt>
                <c:pt idx="4584">
                  <c:v>45189</c:v>
                </c:pt>
                <c:pt idx="4585">
                  <c:v>45190</c:v>
                </c:pt>
                <c:pt idx="4586">
                  <c:v>45191</c:v>
                </c:pt>
                <c:pt idx="4587">
                  <c:v>45194</c:v>
                </c:pt>
                <c:pt idx="4588">
                  <c:v>45195</c:v>
                </c:pt>
                <c:pt idx="4589">
                  <c:v>45196</c:v>
                </c:pt>
                <c:pt idx="4590">
                  <c:v>45197</c:v>
                </c:pt>
                <c:pt idx="4591">
                  <c:v>45198</c:v>
                </c:pt>
                <c:pt idx="4592">
                  <c:v>45201</c:v>
                </c:pt>
                <c:pt idx="4593">
                  <c:v>45202</c:v>
                </c:pt>
                <c:pt idx="4594">
                  <c:v>45203</c:v>
                </c:pt>
                <c:pt idx="4595">
                  <c:v>45204</c:v>
                </c:pt>
                <c:pt idx="4596">
                  <c:v>45205</c:v>
                </c:pt>
                <c:pt idx="4597">
                  <c:v>45208</c:v>
                </c:pt>
                <c:pt idx="4598">
                  <c:v>45209</c:v>
                </c:pt>
                <c:pt idx="4599">
                  <c:v>45210</c:v>
                </c:pt>
                <c:pt idx="4600">
                  <c:v>45211</c:v>
                </c:pt>
                <c:pt idx="4601">
                  <c:v>45212</c:v>
                </c:pt>
                <c:pt idx="4602">
                  <c:v>45215</c:v>
                </c:pt>
                <c:pt idx="4603">
                  <c:v>45216</c:v>
                </c:pt>
                <c:pt idx="4604">
                  <c:v>45217</c:v>
                </c:pt>
                <c:pt idx="4605">
                  <c:v>45218</c:v>
                </c:pt>
                <c:pt idx="4606">
                  <c:v>45219</c:v>
                </c:pt>
                <c:pt idx="4607">
                  <c:v>45222</c:v>
                </c:pt>
                <c:pt idx="4608">
                  <c:v>45223</c:v>
                </c:pt>
                <c:pt idx="4609">
                  <c:v>45224</c:v>
                </c:pt>
                <c:pt idx="4610">
                  <c:v>45225</c:v>
                </c:pt>
                <c:pt idx="4611">
                  <c:v>45226</c:v>
                </c:pt>
                <c:pt idx="4612">
                  <c:v>45229</c:v>
                </c:pt>
                <c:pt idx="4613">
                  <c:v>45230</c:v>
                </c:pt>
                <c:pt idx="4614">
                  <c:v>45231</c:v>
                </c:pt>
                <c:pt idx="4615">
                  <c:v>45232</c:v>
                </c:pt>
                <c:pt idx="4616">
                  <c:v>45233</c:v>
                </c:pt>
                <c:pt idx="4617">
                  <c:v>45236</c:v>
                </c:pt>
                <c:pt idx="4618">
                  <c:v>45237</c:v>
                </c:pt>
                <c:pt idx="4619">
                  <c:v>45238</c:v>
                </c:pt>
                <c:pt idx="4620">
                  <c:v>45239</c:v>
                </c:pt>
                <c:pt idx="4621">
                  <c:v>45240</c:v>
                </c:pt>
                <c:pt idx="4622">
                  <c:v>45243</c:v>
                </c:pt>
                <c:pt idx="4623">
                  <c:v>45244</c:v>
                </c:pt>
                <c:pt idx="4624">
                  <c:v>45245</c:v>
                </c:pt>
                <c:pt idx="4625">
                  <c:v>45246</c:v>
                </c:pt>
                <c:pt idx="4626">
                  <c:v>45247</c:v>
                </c:pt>
                <c:pt idx="4627">
                  <c:v>45250</c:v>
                </c:pt>
                <c:pt idx="4628">
                  <c:v>45251</c:v>
                </c:pt>
                <c:pt idx="4629">
                  <c:v>45252</c:v>
                </c:pt>
                <c:pt idx="4630">
                  <c:v>45253</c:v>
                </c:pt>
                <c:pt idx="4631">
                  <c:v>45254</c:v>
                </c:pt>
                <c:pt idx="4632">
                  <c:v>45257</c:v>
                </c:pt>
                <c:pt idx="4633">
                  <c:v>45258</c:v>
                </c:pt>
                <c:pt idx="4634">
                  <c:v>45259</c:v>
                </c:pt>
                <c:pt idx="4635">
                  <c:v>45260</c:v>
                </c:pt>
                <c:pt idx="4636">
                  <c:v>45261</c:v>
                </c:pt>
                <c:pt idx="4637">
                  <c:v>45264</c:v>
                </c:pt>
                <c:pt idx="4638">
                  <c:v>45265</c:v>
                </c:pt>
                <c:pt idx="4639">
                  <c:v>45266</c:v>
                </c:pt>
                <c:pt idx="4640">
                  <c:v>45267</c:v>
                </c:pt>
                <c:pt idx="4641">
                  <c:v>45268</c:v>
                </c:pt>
                <c:pt idx="4642">
                  <c:v>45271</c:v>
                </c:pt>
                <c:pt idx="4643">
                  <c:v>45272</c:v>
                </c:pt>
                <c:pt idx="4644">
                  <c:v>45273</c:v>
                </c:pt>
                <c:pt idx="4645">
                  <c:v>45274</c:v>
                </c:pt>
                <c:pt idx="4646">
                  <c:v>45275</c:v>
                </c:pt>
                <c:pt idx="4647">
                  <c:v>45278</c:v>
                </c:pt>
                <c:pt idx="4648">
                  <c:v>45279</c:v>
                </c:pt>
                <c:pt idx="4649">
                  <c:v>45280</c:v>
                </c:pt>
                <c:pt idx="4650">
                  <c:v>45281</c:v>
                </c:pt>
                <c:pt idx="4651">
                  <c:v>45282</c:v>
                </c:pt>
                <c:pt idx="4652">
                  <c:v>45286</c:v>
                </c:pt>
                <c:pt idx="4653">
                  <c:v>45287</c:v>
                </c:pt>
                <c:pt idx="4654">
                  <c:v>45288</c:v>
                </c:pt>
                <c:pt idx="4655">
                  <c:v>45289</c:v>
                </c:pt>
                <c:pt idx="4656">
                  <c:v>45293</c:v>
                </c:pt>
                <c:pt idx="4657">
                  <c:v>45294</c:v>
                </c:pt>
                <c:pt idx="4658">
                  <c:v>45295</c:v>
                </c:pt>
                <c:pt idx="4659">
                  <c:v>45296</c:v>
                </c:pt>
                <c:pt idx="4660">
                  <c:v>45299</c:v>
                </c:pt>
                <c:pt idx="4661">
                  <c:v>45300</c:v>
                </c:pt>
                <c:pt idx="4662">
                  <c:v>45301</c:v>
                </c:pt>
                <c:pt idx="4663">
                  <c:v>45302</c:v>
                </c:pt>
                <c:pt idx="4664">
                  <c:v>45303</c:v>
                </c:pt>
                <c:pt idx="4665">
                  <c:v>45306</c:v>
                </c:pt>
                <c:pt idx="4666">
                  <c:v>45307</c:v>
                </c:pt>
                <c:pt idx="4667">
                  <c:v>45308</c:v>
                </c:pt>
                <c:pt idx="4668">
                  <c:v>45309</c:v>
                </c:pt>
                <c:pt idx="4669">
                  <c:v>45310</c:v>
                </c:pt>
                <c:pt idx="4670">
                  <c:v>45313</c:v>
                </c:pt>
                <c:pt idx="4671">
                  <c:v>45314</c:v>
                </c:pt>
                <c:pt idx="4672">
                  <c:v>45315</c:v>
                </c:pt>
                <c:pt idx="4673">
                  <c:v>45316</c:v>
                </c:pt>
                <c:pt idx="4674">
                  <c:v>45317</c:v>
                </c:pt>
                <c:pt idx="4675">
                  <c:v>45320</c:v>
                </c:pt>
                <c:pt idx="4676">
                  <c:v>45321</c:v>
                </c:pt>
                <c:pt idx="4677">
                  <c:v>45322</c:v>
                </c:pt>
                <c:pt idx="4678">
                  <c:v>45323</c:v>
                </c:pt>
                <c:pt idx="4679">
                  <c:v>45324</c:v>
                </c:pt>
                <c:pt idx="4680">
                  <c:v>45327</c:v>
                </c:pt>
                <c:pt idx="4681">
                  <c:v>45328</c:v>
                </c:pt>
                <c:pt idx="4682">
                  <c:v>45329</c:v>
                </c:pt>
                <c:pt idx="4683">
                  <c:v>45330</c:v>
                </c:pt>
                <c:pt idx="4684">
                  <c:v>45331</c:v>
                </c:pt>
                <c:pt idx="4685">
                  <c:v>45334</c:v>
                </c:pt>
              </c:numCache>
            </c:numRef>
          </c:cat>
          <c:val>
            <c:numRef>
              <c:f>'TEV_EBITDA (2)'!$B$37:$B$4722</c:f>
              <c:numCache>
                <c:formatCode>0.00\x</c:formatCode>
                <c:ptCount val="4686"/>
                <c:pt idx="0">
                  <c:v>8.6307185790656398</c:v>
                </c:pt>
                <c:pt idx="1">
                  <c:v>8.7931771775511507</c:v>
                </c:pt>
                <c:pt idx="2">
                  <c:v>8.8624806709534791</c:v>
                </c:pt>
                <c:pt idx="3">
                  <c:v>8.8534404359476895</c:v>
                </c:pt>
                <c:pt idx="4">
                  <c:v>8.9266979303601701</c:v>
                </c:pt>
                <c:pt idx="5">
                  <c:v>8.8937483847439491</c:v>
                </c:pt>
                <c:pt idx="6">
                  <c:v>8.8965178361520092</c:v>
                </c:pt>
                <c:pt idx="7">
                  <c:v>9.0236560400122592</c:v>
                </c:pt>
                <c:pt idx="8">
                  <c:v>8.9809845011788596</c:v>
                </c:pt>
                <c:pt idx="9">
                  <c:v>9.0184895261912796</c:v>
                </c:pt>
                <c:pt idx="10">
                  <c:v>9.0765061828186901</c:v>
                </c:pt>
                <c:pt idx="11">
                  <c:v>9.0090419081430309</c:v>
                </c:pt>
                <c:pt idx="12">
                  <c:v>8.9504179392662397</c:v>
                </c:pt>
                <c:pt idx="13">
                  <c:v>9.0326403407844609</c:v>
                </c:pt>
                <c:pt idx="14">
                  <c:v>9.0276126693560901</c:v>
                </c:pt>
                <c:pt idx="15">
                  <c:v>9.1250875280244905</c:v>
                </c:pt>
                <c:pt idx="16">
                  <c:v>9.2295520457148292</c:v>
                </c:pt>
                <c:pt idx="17">
                  <c:v>9.2281721971076198</c:v>
                </c:pt>
                <c:pt idx="18">
                  <c:v>9.4204476980405492</c:v>
                </c:pt>
                <c:pt idx="19">
                  <c:v>9.4247747138791702</c:v>
                </c:pt>
                <c:pt idx="20">
                  <c:v>9.1743766785107006</c:v>
                </c:pt>
                <c:pt idx="21">
                  <c:v>9.1238900045197795</c:v>
                </c:pt>
                <c:pt idx="22">
                  <c:v>9.1718719916552107</c:v>
                </c:pt>
                <c:pt idx="23">
                  <c:v>9.0976560156788793</c:v>
                </c:pt>
                <c:pt idx="24">
                  <c:v>9.0332728132470894</c:v>
                </c:pt>
                <c:pt idx="25">
                  <c:v>9.0786944422238705</c:v>
                </c:pt>
                <c:pt idx="26">
                  <c:v>8.9743601278364</c:v>
                </c:pt>
                <c:pt idx="27">
                  <c:v>8.8886219932751001</c:v>
                </c:pt>
                <c:pt idx="28">
                  <c:v>8.9818704854098605</c:v>
                </c:pt>
                <c:pt idx="29">
                  <c:v>8.8735099593348803</c:v>
                </c:pt>
                <c:pt idx="30">
                  <c:v>8.8066618712161393</c:v>
                </c:pt>
                <c:pt idx="31">
                  <c:v>8.8641356063820496</c:v>
                </c:pt>
                <c:pt idx="32">
                  <c:v>8.8577295777769596</c:v>
                </c:pt>
                <c:pt idx="33">
                  <c:v>8.9030855062913101</c:v>
                </c:pt>
                <c:pt idx="34">
                  <c:v>8.8972417402172308</c:v>
                </c:pt>
                <c:pt idx="35">
                  <c:v>8.9156121573943192</c:v>
                </c:pt>
                <c:pt idx="36">
                  <c:v>8.9815190915611005</c:v>
                </c:pt>
                <c:pt idx="37">
                  <c:v>9.1162159546832395</c:v>
                </c:pt>
                <c:pt idx="38">
                  <c:v>9.2424369778716002</c:v>
                </c:pt>
                <c:pt idx="39">
                  <c:v>9.2504764442843204</c:v>
                </c:pt>
                <c:pt idx="40">
                  <c:v>9.2339131978468707</c:v>
                </c:pt>
                <c:pt idx="41">
                  <c:v>9.1419822102149197</c:v>
                </c:pt>
                <c:pt idx="42">
                  <c:v>9.1370866270003308</c:v>
                </c:pt>
                <c:pt idx="43">
                  <c:v>9.0908295198375306</c:v>
                </c:pt>
                <c:pt idx="44">
                  <c:v>9.08483657974468</c:v>
                </c:pt>
                <c:pt idx="45">
                  <c:v>9.0448795297223992</c:v>
                </c:pt>
                <c:pt idx="46">
                  <c:v>8.8265992870222796</c:v>
                </c:pt>
                <c:pt idx="47">
                  <c:v>8.8173045864551192</c:v>
                </c:pt>
                <c:pt idx="48">
                  <c:v>8.8511664742893892</c:v>
                </c:pt>
                <c:pt idx="49">
                  <c:v>8.8632471223733198</c:v>
                </c:pt>
                <c:pt idx="50">
                  <c:v>8.9139358295384792</c:v>
                </c:pt>
                <c:pt idx="51">
                  <c:v>8.9953088743127108</c:v>
                </c:pt>
                <c:pt idx="52">
                  <c:v>9.1835474510472608</c:v>
                </c:pt>
                <c:pt idx="53">
                  <c:v>9.2837224425901699</c:v>
                </c:pt>
                <c:pt idx="54">
                  <c:v>9.3221151963605706</c:v>
                </c:pt>
                <c:pt idx="55">
                  <c:v>9.3538070713436596</c:v>
                </c:pt>
                <c:pt idx="56">
                  <c:v>9.2995505898678807</c:v>
                </c:pt>
                <c:pt idx="57">
                  <c:v>9.3093661969112809</c:v>
                </c:pt>
                <c:pt idx="58">
                  <c:v>9.2793700597698496</c:v>
                </c:pt>
                <c:pt idx="59">
                  <c:v>9.3517751200616406</c:v>
                </c:pt>
                <c:pt idx="60">
                  <c:v>9.3134736910444094</c:v>
                </c:pt>
                <c:pt idx="61">
                  <c:v>9.2826955610542008</c:v>
                </c:pt>
                <c:pt idx="62">
                  <c:v>9.3166880565273793</c:v>
                </c:pt>
                <c:pt idx="63">
                  <c:v>9.3985930876425101</c:v>
                </c:pt>
                <c:pt idx="64">
                  <c:v>9.4165221929552896</c:v>
                </c:pt>
                <c:pt idx="65">
                  <c:v>9.5070593489851198</c:v>
                </c:pt>
                <c:pt idx="66">
                  <c:v>9.6354322935770398</c:v>
                </c:pt>
                <c:pt idx="67">
                  <c:v>9.7430727281008505</c:v>
                </c:pt>
                <c:pt idx="68">
                  <c:v>9.7215782996021893</c:v>
                </c:pt>
                <c:pt idx="69">
                  <c:v>9.5711781823651894</c:v>
                </c:pt>
                <c:pt idx="70">
                  <c:v>9.5729196207695697</c:v>
                </c:pt>
                <c:pt idx="71">
                  <c:v>9.6259907504317397</c:v>
                </c:pt>
                <c:pt idx="72">
                  <c:v>9.4883358126263797</c:v>
                </c:pt>
                <c:pt idx="73">
                  <c:v>9.5090530657488408</c:v>
                </c:pt>
                <c:pt idx="74">
                  <c:v>9.5081466187780297</c:v>
                </c:pt>
                <c:pt idx="75">
                  <c:v>9.5535983876269306</c:v>
                </c:pt>
                <c:pt idx="76">
                  <c:v>9.6909132851345294</c:v>
                </c:pt>
                <c:pt idx="77">
                  <c:v>9.7673463928156607</c:v>
                </c:pt>
                <c:pt idx="78">
                  <c:v>9.6833516527824006</c:v>
                </c:pt>
                <c:pt idx="79">
                  <c:v>9.7022042013887297</c:v>
                </c:pt>
                <c:pt idx="80">
                  <c:v>9.66899662313714</c:v>
                </c:pt>
                <c:pt idx="81">
                  <c:v>9.6592837251719796</c:v>
                </c:pt>
                <c:pt idx="82">
                  <c:v>9.6302025628549792</c:v>
                </c:pt>
                <c:pt idx="83">
                  <c:v>9.5702646635826891</c:v>
                </c:pt>
                <c:pt idx="84">
                  <c:v>9.6645188162834899</c:v>
                </c:pt>
                <c:pt idx="85">
                  <c:v>9.5825256817598294</c:v>
                </c:pt>
                <c:pt idx="86">
                  <c:v>9.7982134543350394</c:v>
                </c:pt>
                <c:pt idx="87">
                  <c:v>9.7387073005379801</c:v>
                </c:pt>
                <c:pt idx="88">
                  <c:v>9.6679195554826993</c:v>
                </c:pt>
                <c:pt idx="89">
                  <c:v>9.7479699840252891</c:v>
                </c:pt>
                <c:pt idx="90">
                  <c:v>9.9208777788466005</c:v>
                </c:pt>
                <c:pt idx="91">
                  <c:v>9.8466982910084404</c:v>
                </c:pt>
                <c:pt idx="92">
                  <c:v>9.9046781374310804</c:v>
                </c:pt>
                <c:pt idx="93">
                  <c:v>9.7397144186146907</c:v>
                </c:pt>
                <c:pt idx="94">
                  <c:v>9.5005052924270696</c:v>
                </c:pt>
                <c:pt idx="95">
                  <c:v>9.2215691529511297</c:v>
                </c:pt>
                <c:pt idx="96">
                  <c:v>9.0900147536041995</c:v>
                </c:pt>
                <c:pt idx="97">
                  <c:v>8.8189546774118899</c:v>
                </c:pt>
                <c:pt idx="98">
                  <c:v>8.6881040973216894</c:v>
                </c:pt>
                <c:pt idx="99">
                  <c:v>8.7681204810661804</c:v>
                </c:pt>
                <c:pt idx="100">
                  <c:v>8.5044858072746994</c:v>
                </c:pt>
                <c:pt idx="101">
                  <c:v>8.6681604332326199</c:v>
                </c:pt>
                <c:pt idx="102">
                  <c:v>8.4645950824041307</c:v>
                </c:pt>
                <c:pt idx="103">
                  <c:v>8.5972180152580702</c:v>
                </c:pt>
                <c:pt idx="104">
                  <c:v>8.7602951680956807</c:v>
                </c:pt>
                <c:pt idx="105">
                  <c:v>8.7634548078237202</c:v>
                </c:pt>
                <c:pt idx="106">
                  <c:v>8.6017631043159408</c:v>
                </c:pt>
                <c:pt idx="107">
                  <c:v>8.6545116695046396</c:v>
                </c:pt>
                <c:pt idx="108">
                  <c:v>8.6971574061729306</c:v>
                </c:pt>
                <c:pt idx="109">
                  <c:v>8.8051416237880602</c:v>
                </c:pt>
                <c:pt idx="110">
                  <c:v>8.7143376748961998</c:v>
                </c:pt>
                <c:pt idx="111">
                  <c:v>8.4548325589984703</c:v>
                </c:pt>
                <c:pt idx="112">
                  <c:v>8.3011833138484707</c:v>
                </c:pt>
                <c:pt idx="113">
                  <c:v>8.0286980485693196</c:v>
                </c:pt>
                <c:pt idx="114">
                  <c:v>8.0283441438616006</c:v>
                </c:pt>
                <c:pt idx="115">
                  <c:v>7.86199743032609</c:v>
                </c:pt>
                <c:pt idx="116">
                  <c:v>7.6898260013202098</c:v>
                </c:pt>
                <c:pt idx="117">
                  <c:v>7.7964913707055201</c:v>
                </c:pt>
                <c:pt idx="118">
                  <c:v>8.1192875325245701</c:v>
                </c:pt>
                <c:pt idx="119">
                  <c:v>8.0685652368022005</c:v>
                </c:pt>
                <c:pt idx="120">
                  <c:v>8.0265400814645904</c:v>
                </c:pt>
                <c:pt idx="121">
                  <c:v>8.0623370332007092</c:v>
                </c:pt>
                <c:pt idx="122">
                  <c:v>8.1974555380741805</c:v>
                </c:pt>
                <c:pt idx="123">
                  <c:v>8.1890939329906303</c:v>
                </c:pt>
                <c:pt idx="124">
                  <c:v>8.2045275957270807</c:v>
                </c:pt>
                <c:pt idx="125">
                  <c:v>8.2178375208157206</c:v>
                </c:pt>
                <c:pt idx="126">
                  <c:v>8.1496182255209995</c:v>
                </c:pt>
                <c:pt idx="127">
                  <c:v>8.1348032088290996</c:v>
                </c:pt>
                <c:pt idx="128">
                  <c:v>8.3196493411426893</c:v>
                </c:pt>
                <c:pt idx="129">
                  <c:v>8.5106985104551196</c:v>
                </c:pt>
                <c:pt idx="130">
                  <c:v>8.6318672803782608</c:v>
                </c:pt>
                <c:pt idx="131">
                  <c:v>8.7014014640494608</c:v>
                </c:pt>
                <c:pt idx="132">
                  <c:v>8.5109617253003798</c:v>
                </c:pt>
                <c:pt idx="133">
                  <c:v>8.5923189757228293</c:v>
                </c:pt>
                <c:pt idx="134">
                  <c:v>8.5333115581131693</c:v>
                </c:pt>
                <c:pt idx="135">
                  <c:v>8.5123487239070101</c:v>
                </c:pt>
                <c:pt idx="136">
                  <c:v>8.45037120946537</c:v>
                </c:pt>
                <c:pt idx="137">
                  <c:v>8.4408260399816193</c:v>
                </c:pt>
                <c:pt idx="138">
                  <c:v>8.3033416694186908</c:v>
                </c:pt>
                <c:pt idx="139">
                  <c:v>8.1701314754338199</c:v>
                </c:pt>
                <c:pt idx="140">
                  <c:v>8.0893686228712696</c:v>
                </c:pt>
                <c:pt idx="141">
                  <c:v>8.0681812293024997</c:v>
                </c:pt>
                <c:pt idx="142">
                  <c:v>8.3259330123385897</c:v>
                </c:pt>
                <c:pt idx="143">
                  <c:v>8.2926472326523601</c:v>
                </c:pt>
                <c:pt idx="144">
                  <c:v>8.2691740494698696</c:v>
                </c:pt>
                <c:pt idx="145">
                  <c:v>8.3659775026112193</c:v>
                </c:pt>
                <c:pt idx="146">
                  <c:v>8.3571860490315402</c:v>
                </c:pt>
                <c:pt idx="147">
                  <c:v>8.3320456245899894</c:v>
                </c:pt>
                <c:pt idx="148">
                  <c:v>8.4516060041523993</c:v>
                </c:pt>
                <c:pt idx="149">
                  <c:v>8.5280836501905704</c:v>
                </c:pt>
                <c:pt idx="150">
                  <c:v>8.4971499999145301</c:v>
                </c:pt>
                <c:pt idx="151">
                  <c:v>8.4172315608994808</c:v>
                </c:pt>
                <c:pt idx="152">
                  <c:v>8.5389604855500405</c:v>
                </c:pt>
                <c:pt idx="153">
                  <c:v>8.53153669642324</c:v>
                </c:pt>
                <c:pt idx="154">
                  <c:v>8.4117831578628497</c:v>
                </c:pt>
                <c:pt idx="155">
                  <c:v>8.3451450056554606</c:v>
                </c:pt>
                <c:pt idx="156">
                  <c:v>8.3003630010839498</c:v>
                </c:pt>
                <c:pt idx="157">
                  <c:v>8.2905226242733807</c:v>
                </c:pt>
                <c:pt idx="158">
                  <c:v>8.1658126100721091</c:v>
                </c:pt>
                <c:pt idx="159">
                  <c:v>8.1819145257809396</c:v>
                </c:pt>
                <c:pt idx="160">
                  <c:v>8.2000295151418694</c:v>
                </c:pt>
                <c:pt idx="161">
                  <c:v>8.2827873326747508</c:v>
                </c:pt>
                <c:pt idx="162">
                  <c:v>8.4287712795616407</c:v>
                </c:pt>
                <c:pt idx="163">
                  <c:v>8.4622877762670097</c:v>
                </c:pt>
                <c:pt idx="164">
                  <c:v>8.4840105117029196</c:v>
                </c:pt>
                <c:pt idx="165">
                  <c:v>8.4998046617110692</c:v>
                </c:pt>
                <c:pt idx="166">
                  <c:v>8.4821096927251105</c:v>
                </c:pt>
                <c:pt idx="167">
                  <c:v>8.4060804297246694</c:v>
                </c:pt>
                <c:pt idx="168">
                  <c:v>7.9472323605398296</c:v>
                </c:pt>
                <c:pt idx="169">
                  <c:v>7.9325475496410798</c:v>
                </c:pt>
                <c:pt idx="170">
                  <c:v>7.9740760473416303</c:v>
                </c:pt>
                <c:pt idx="171">
                  <c:v>7.9709021122887096</c:v>
                </c:pt>
                <c:pt idx="172">
                  <c:v>8.0387118453779305</c:v>
                </c:pt>
                <c:pt idx="173">
                  <c:v>8.0363521056028109</c:v>
                </c:pt>
                <c:pt idx="174">
                  <c:v>8.1300510895188793</c:v>
                </c:pt>
                <c:pt idx="175">
                  <c:v>8.1752807496753999</c:v>
                </c:pt>
                <c:pt idx="176">
                  <c:v>8.1582126834584496</c:v>
                </c:pt>
                <c:pt idx="177">
                  <c:v>8.0442623857784703</c:v>
                </c:pt>
                <c:pt idx="178">
                  <c:v>7.9636293485985199</c:v>
                </c:pt>
                <c:pt idx="179">
                  <c:v>7.9513852520395503</c:v>
                </c:pt>
                <c:pt idx="180">
                  <c:v>7.8940360681342803</c:v>
                </c:pt>
                <c:pt idx="181">
                  <c:v>7.9818748950204297</c:v>
                </c:pt>
                <c:pt idx="182">
                  <c:v>7.9915668882901301</c:v>
                </c:pt>
                <c:pt idx="183">
                  <c:v>7.9837118636699298</c:v>
                </c:pt>
                <c:pt idx="184">
                  <c:v>7.9711672549257999</c:v>
                </c:pt>
                <c:pt idx="185">
                  <c:v>8.0318550171056007</c:v>
                </c:pt>
                <c:pt idx="186">
                  <c:v>7.9510944425118604</c:v>
                </c:pt>
                <c:pt idx="187">
                  <c:v>8.0448640548859203</c:v>
                </c:pt>
                <c:pt idx="188">
                  <c:v>7.9925446676171399</c:v>
                </c:pt>
                <c:pt idx="189">
                  <c:v>7.9754400530786302</c:v>
                </c:pt>
                <c:pt idx="190">
                  <c:v>7.99531831137217</c:v>
                </c:pt>
                <c:pt idx="191">
                  <c:v>8.0604746776150797</c:v>
                </c:pt>
                <c:pt idx="192">
                  <c:v>8.0794399846603593</c:v>
                </c:pt>
                <c:pt idx="193">
                  <c:v>8.0788506430022302</c:v>
                </c:pt>
                <c:pt idx="194">
                  <c:v>8.0968203804629795</c:v>
                </c:pt>
                <c:pt idx="195">
                  <c:v>8.0987666021705902</c:v>
                </c:pt>
                <c:pt idx="196">
                  <c:v>8.0438283906177208</c:v>
                </c:pt>
                <c:pt idx="197">
                  <c:v>8.0867804975829305</c:v>
                </c:pt>
                <c:pt idx="198">
                  <c:v>8.1921595921130592</c:v>
                </c:pt>
                <c:pt idx="199">
                  <c:v>8.1657679594794992</c:v>
                </c:pt>
                <c:pt idx="200">
                  <c:v>8.1458307098602596</c:v>
                </c:pt>
                <c:pt idx="201">
                  <c:v>8.1868811877731904</c:v>
                </c:pt>
                <c:pt idx="202">
                  <c:v>8.1710302844494596</c:v>
                </c:pt>
                <c:pt idx="203">
                  <c:v>8.2923382806908794</c:v>
                </c:pt>
                <c:pt idx="204">
                  <c:v>8.3148054132022899</c:v>
                </c:pt>
                <c:pt idx="205">
                  <c:v>8.2574605816160904</c:v>
                </c:pt>
                <c:pt idx="206">
                  <c:v>8.1555113165218192</c:v>
                </c:pt>
                <c:pt idx="207">
                  <c:v>8.2086711146714109</c:v>
                </c:pt>
                <c:pt idx="208">
                  <c:v>8.2616697880885592</c:v>
                </c:pt>
                <c:pt idx="209">
                  <c:v>8.2162852066347796</c:v>
                </c:pt>
                <c:pt idx="210">
                  <c:v>8.1953213092152293</c:v>
                </c:pt>
                <c:pt idx="211">
                  <c:v>8.2167514189002304</c:v>
                </c:pt>
                <c:pt idx="212">
                  <c:v>8.2984823734272393</c:v>
                </c:pt>
                <c:pt idx="213">
                  <c:v>8.2733772838043595</c:v>
                </c:pt>
                <c:pt idx="214">
                  <c:v>8.22642971165779</c:v>
                </c:pt>
                <c:pt idx="215">
                  <c:v>8.1282714264654903</c:v>
                </c:pt>
                <c:pt idx="216">
                  <c:v>8.1864110930382896</c:v>
                </c:pt>
                <c:pt idx="217">
                  <c:v>8.2128365152834508</c:v>
                </c:pt>
                <c:pt idx="218">
                  <c:v>8.1379580166627896</c:v>
                </c:pt>
                <c:pt idx="219">
                  <c:v>8.1602056463340098</c:v>
                </c:pt>
                <c:pt idx="220">
                  <c:v>8.1857646988529194</c:v>
                </c:pt>
                <c:pt idx="221">
                  <c:v>8.1936055788581292</c:v>
                </c:pt>
                <c:pt idx="222">
                  <c:v>8.1338290384610197</c:v>
                </c:pt>
                <c:pt idx="223">
                  <c:v>8.1987432530739195</c:v>
                </c:pt>
                <c:pt idx="224">
                  <c:v>8.2357065800456493</c:v>
                </c:pt>
                <c:pt idx="225">
                  <c:v>8.2632405481408409</c:v>
                </c:pt>
                <c:pt idx="226">
                  <c:v>8.2429226353958107</c:v>
                </c:pt>
                <c:pt idx="227">
                  <c:v>8.2847910302051595</c:v>
                </c:pt>
                <c:pt idx="228">
                  <c:v>8.2746751263992806</c:v>
                </c:pt>
                <c:pt idx="229">
                  <c:v>8.2333079126807505</c:v>
                </c:pt>
                <c:pt idx="230">
                  <c:v>8.2103964063598003</c:v>
                </c:pt>
                <c:pt idx="231">
                  <c:v>8.2478290324285393</c:v>
                </c:pt>
                <c:pt idx="232">
                  <c:v>8.3126732064232502</c:v>
                </c:pt>
                <c:pt idx="233">
                  <c:v>8.3027750199324597</c:v>
                </c:pt>
                <c:pt idx="234">
                  <c:v>8.3222589913896599</c:v>
                </c:pt>
                <c:pt idx="235">
                  <c:v>8.2372328006727091</c:v>
                </c:pt>
                <c:pt idx="236">
                  <c:v>8.21203515994039</c:v>
                </c:pt>
                <c:pt idx="237">
                  <c:v>8.3171529249161793</c:v>
                </c:pt>
                <c:pt idx="238">
                  <c:v>8.3863498567468806</c:v>
                </c:pt>
                <c:pt idx="239">
                  <c:v>8.4131488713906109</c:v>
                </c:pt>
                <c:pt idx="240">
                  <c:v>8.4360934552548308</c:v>
                </c:pt>
                <c:pt idx="241">
                  <c:v>8.4607360096706206</c:v>
                </c:pt>
                <c:pt idx="242">
                  <c:v>8.4836421053945994</c:v>
                </c:pt>
                <c:pt idx="243">
                  <c:v>8.4570198271575698</c:v>
                </c:pt>
                <c:pt idx="244">
                  <c:v>8.4477016722147908</c:v>
                </c:pt>
                <c:pt idx="245">
                  <c:v>8.4449731183968204</c:v>
                </c:pt>
                <c:pt idx="246">
                  <c:v>8.4664529580953598</c:v>
                </c:pt>
                <c:pt idx="247">
                  <c:v>8.4917520909346909</c:v>
                </c:pt>
                <c:pt idx="248">
                  <c:v>8.5006798559982499</c:v>
                </c:pt>
                <c:pt idx="249">
                  <c:v>8.5591988237861205</c:v>
                </c:pt>
                <c:pt idx="250">
                  <c:v>8.58454551473584</c:v>
                </c:pt>
                <c:pt idx="251">
                  <c:v>8.5746621421562104</c:v>
                </c:pt>
                <c:pt idx="252">
                  <c:v>8.5866827541452402</c:v>
                </c:pt>
                <c:pt idx="253">
                  <c:v>8.5725973820461192</c:v>
                </c:pt>
                <c:pt idx="254">
                  <c:v>8.4844163502851995</c:v>
                </c:pt>
                <c:pt idx="255">
                  <c:v>8.47883482757541</c:v>
                </c:pt>
                <c:pt idx="256">
                  <c:v>8.5030403142090591</c:v>
                </c:pt>
                <c:pt idx="257">
                  <c:v>8.5987548128883606</c:v>
                </c:pt>
                <c:pt idx="258">
                  <c:v>8.6059752692360405</c:v>
                </c:pt>
                <c:pt idx="259">
                  <c:v>8.6287990409518898</c:v>
                </c:pt>
                <c:pt idx="260">
                  <c:v>8.6287990409518898</c:v>
                </c:pt>
                <c:pt idx="261">
                  <c:v>8.7078736798931899</c:v>
                </c:pt>
                <c:pt idx="262">
                  <c:v>8.6853894519925898</c:v>
                </c:pt>
                <c:pt idx="263">
                  <c:v>8.6234614461824197</c:v>
                </c:pt>
                <c:pt idx="264">
                  <c:v>8.4853083486693794</c:v>
                </c:pt>
                <c:pt idx="265">
                  <c:v>8.5283471662728001</c:v>
                </c:pt>
                <c:pt idx="266">
                  <c:v>8.4973961279617303</c:v>
                </c:pt>
                <c:pt idx="267">
                  <c:v>8.4642474585059304</c:v>
                </c:pt>
                <c:pt idx="268">
                  <c:v>8.5792717608649092</c:v>
                </c:pt>
                <c:pt idx="269">
                  <c:v>8.6143043422515309</c:v>
                </c:pt>
                <c:pt idx="270">
                  <c:v>8.6375790227764409</c:v>
                </c:pt>
                <c:pt idx="271">
                  <c:v>8.6702148681004694</c:v>
                </c:pt>
                <c:pt idx="272">
                  <c:v>8.7669080646544693</c:v>
                </c:pt>
                <c:pt idx="273">
                  <c:v>8.7447587798500805</c:v>
                </c:pt>
                <c:pt idx="274">
                  <c:v>8.7937584293711009</c:v>
                </c:pt>
                <c:pt idx="275">
                  <c:v>8.7774486350924494</c:v>
                </c:pt>
                <c:pt idx="276">
                  <c:v>8.8636524430828807</c:v>
                </c:pt>
                <c:pt idx="277">
                  <c:v>8.8939223669600196</c:v>
                </c:pt>
                <c:pt idx="278">
                  <c:v>8.8319864060431996</c:v>
                </c:pt>
                <c:pt idx="279">
                  <c:v>8.7702667270107906</c:v>
                </c:pt>
                <c:pt idx="280">
                  <c:v>8.5279098029871605</c:v>
                </c:pt>
                <c:pt idx="281">
                  <c:v>8.6031810318243505</c:v>
                </c:pt>
                <c:pt idx="282">
                  <c:v>8.6564199434121001</c:v>
                </c:pt>
                <c:pt idx="283">
                  <c:v>8.7089952530197401</c:v>
                </c:pt>
                <c:pt idx="284">
                  <c:v>8.7420718866937701</c:v>
                </c:pt>
                <c:pt idx="285">
                  <c:v>8.7615521669504801</c:v>
                </c:pt>
                <c:pt idx="286">
                  <c:v>8.8030543330282498</c:v>
                </c:pt>
                <c:pt idx="287">
                  <c:v>8.8479415230549208</c:v>
                </c:pt>
                <c:pt idx="288">
                  <c:v>8.7827177185638003</c:v>
                </c:pt>
                <c:pt idx="289">
                  <c:v>8.7542633796511797</c:v>
                </c:pt>
                <c:pt idx="290">
                  <c:v>8.66268878257228</c:v>
                </c:pt>
                <c:pt idx="291">
                  <c:v>8.7310834098524293</c:v>
                </c:pt>
                <c:pt idx="292">
                  <c:v>8.9180047178498594</c:v>
                </c:pt>
                <c:pt idx="293">
                  <c:v>8.9144019954036597</c:v>
                </c:pt>
                <c:pt idx="294">
                  <c:v>8.8764926233118207</c:v>
                </c:pt>
                <c:pt idx="295">
                  <c:v>8.9197454271918097</c:v>
                </c:pt>
                <c:pt idx="296">
                  <c:v>8.9962514189331007</c:v>
                </c:pt>
                <c:pt idx="297">
                  <c:v>9.0713513125518599</c:v>
                </c:pt>
                <c:pt idx="298">
                  <c:v>9.0945400543725299</c:v>
                </c:pt>
                <c:pt idx="299">
                  <c:v>9.0461052645474105</c:v>
                </c:pt>
                <c:pt idx="300">
                  <c:v>9.0565747721514906</c:v>
                </c:pt>
                <c:pt idx="301">
                  <c:v>8.7545920052595001</c:v>
                </c:pt>
                <c:pt idx="302">
                  <c:v>8.5581798204341304</c:v>
                </c:pt>
                <c:pt idx="303">
                  <c:v>8.4062276336964796</c:v>
                </c:pt>
                <c:pt idx="304">
                  <c:v>8.34620664702779</c:v>
                </c:pt>
                <c:pt idx="305">
                  <c:v>8.2238533197417407</c:v>
                </c:pt>
                <c:pt idx="306">
                  <c:v>8.3133470959059608</c:v>
                </c:pt>
                <c:pt idx="307">
                  <c:v>8.4043077634215795</c:v>
                </c:pt>
                <c:pt idx="308">
                  <c:v>8.4678175181604303</c:v>
                </c:pt>
                <c:pt idx="309">
                  <c:v>8.4996410215479994</c:v>
                </c:pt>
                <c:pt idx="310">
                  <c:v>8.5007532618495407</c:v>
                </c:pt>
                <c:pt idx="311">
                  <c:v>8.3861230293878908</c:v>
                </c:pt>
                <c:pt idx="312">
                  <c:v>8.2881205963559399</c:v>
                </c:pt>
                <c:pt idx="313">
                  <c:v>8.3657916741212706</c:v>
                </c:pt>
                <c:pt idx="314">
                  <c:v>8.3567311218383704</c:v>
                </c:pt>
                <c:pt idx="315">
                  <c:v>8.4092644791323998</c:v>
                </c:pt>
                <c:pt idx="316">
                  <c:v>8.4645317383682404</c:v>
                </c:pt>
                <c:pt idx="317">
                  <c:v>8.5968313525791302</c:v>
                </c:pt>
                <c:pt idx="318">
                  <c:v>8.4748853109941198</c:v>
                </c:pt>
                <c:pt idx="319">
                  <c:v>8.4197576857980092</c:v>
                </c:pt>
                <c:pt idx="320">
                  <c:v>8.4095683065212103</c:v>
                </c:pt>
                <c:pt idx="321">
                  <c:v>8.3640410740310394</c:v>
                </c:pt>
                <c:pt idx="322">
                  <c:v>8.3004476346987808</c:v>
                </c:pt>
                <c:pt idx="323">
                  <c:v>8.3362954767706103</c:v>
                </c:pt>
                <c:pt idx="324">
                  <c:v>8.3222571322316305</c:v>
                </c:pt>
                <c:pt idx="325">
                  <c:v>8.3241486709461796</c:v>
                </c:pt>
                <c:pt idx="326">
                  <c:v>8.4274500769567897</c:v>
                </c:pt>
                <c:pt idx="327">
                  <c:v>8.3960128880976708</c:v>
                </c:pt>
                <c:pt idx="328">
                  <c:v>8.44385120559798</c:v>
                </c:pt>
                <c:pt idx="329">
                  <c:v>8.4230734530013702</c:v>
                </c:pt>
                <c:pt idx="330">
                  <c:v>8.4503716697169207</c:v>
                </c:pt>
                <c:pt idx="331">
                  <c:v>8.6101431043026206</c:v>
                </c:pt>
                <c:pt idx="332">
                  <c:v>8.5839581051506499</c:v>
                </c:pt>
                <c:pt idx="333">
                  <c:v>8.6116305362298302</c:v>
                </c:pt>
                <c:pt idx="334">
                  <c:v>8.6147318122272196</c:v>
                </c:pt>
                <c:pt idx="335">
                  <c:v>8.8565654524162607</c:v>
                </c:pt>
                <c:pt idx="336">
                  <c:v>8.8630666699613592</c:v>
                </c:pt>
                <c:pt idx="337">
                  <c:v>8.8059869224652907</c:v>
                </c:pt>
                <c:pt idx="338">
                  <c:v>8.7970105120771809</c:v>
                </c:pt>
                <c:pt idx="339">
                  <c:v>8.8858663244210305</c:v>
                </c:pt>
                <c:pt idx="340">
                  <c:v>8.9077317075320099</c:v>
                </c:pt>
                <c:pt idx="341">
                  <c:v>8.8906324529292196</c:v>
                </c:pt>
                <c:pt idx="342">
                  <c:v>8.9550125131191294</c:v>
                </c:pt>
                <c:pt idx="343">
                  <c:v>8.9527582447851906</c:v>
                </c:pt>
                <c:pt idx="344">
                  <c:v>8.9786634342878795</c:v>
                </c:pt>
                <c:pt idx="345">
                  <c:v>9.0190169321710094</c:v>
                </c:pt>
                <c:pt idx="346">
                  <c:v>8.9189663529544205</c:v>
                </c:pt>
                <c:pt idx="347">
                  <c:v>8.9696347268285699</c:v>
                </c:pt>
                <c:pt idx="348">
                  <c:v>8.8622978416362308</c:v>
                </c:pt>
                <c:pt idx="349">
                  <c:v>8.9335780440459107</c:v>
                </c:pt>
                <c:pt idx="350">
                  <c:v>8.9417929240610103</c:v>
                </c:pt>
                <c:pt idx="351">
                  <c:v>8.8928800924728293</c:v>
                </c:pt>
                <c:pt idx="352">
                  <c:v>8.8079227134459703</c:v>
                </c:pt>
                <c:pt idx="353">
                  <c:v>8.6672985770872693</c:v>
                </c:pt>
                <c:pt idx="354">
                  <c:v>8.6820210856377305</c:v>
                </c:pt>
                <c:pt idx="355">
                  <c:v>8.68361424446414</c:v>
                </c:pt>
                <c:pt idx="356">
                  <c:v>8.6995097221786803</c:v>
                </c:pt>
                <c:pt idx="357">
                  <c:v>8.6837357302410894</c:v>
                </c:pt>
                <c:pt idx="358">
                  <c:v>8.6602918325716001</c:v>
                </c:pt>
                <c:pt idx="359">
                  <c:v>8.7361142112953907</c:v>
                </c:pt>
                <c:pt idx="360">
                  <c:v>8.7322873279998898</c:v>
                </c:pt>
                <c:pt idx="361">
                  <c:v>8.7974188691638293</c:v>
                </c:pt>
                <c:pt idx="362">
                  <c:v>8.8173456327491895</c:v>
                </c:pt>
                <c:pt idx="363">
                  <c:v>8.7715486486035594</c:v>
                </c:pt>
                <c:pt idx="364">
                  <c:v>8.7923535702115991</c:v>
                </c:pt>
                <c:pt idx="365">
                  <c:v>8.7936777670865691</c:v>
                </c:pt>
                <c:pt idx="366">
                  <c:v>8.8526663124526497</c:v>
                </c:pt>
                <c:pt idx="367">
                  <c:v>8.8798363927226198</c:v>
                </c:pt>
                <c:pt idx="368">
                  <c:v>8.9520762307765906</c:v>
                </c:pt>
                <c:pt idx="369">
                  <c:v>9.0042807607887294</c:v>
                </c:pt>
                <c:pt idx="370">
                  <c:v>9.0597723361514202</c:v>
                </c:pt>
                <c:pt idx="371">
                  <c:v>9.0074397595406204</c:v>
                </c:pt>
                <c:pt idx="372">
                  <c:v>8.8563950906239999</c:v>
                </c:pt>
                <c:pt idx="373">
                  <c:v>8.6713081921100503</c:v>
                </c:pt>
                <c:pt idx="374">
                  <c:v>8.6523666695267991</c:v>
                </c:pt>
                <c:pt idx="375">
                  <c:v>8.7234393357335502</c:v>
                </c:pt>
                <c:pt idx="376">
                  <c:v>8.5985994644569796</c:v>
                </c:pt>
                <c:pt idx="377">
                  <c:v>8.6339796303724103</c:v>
                </c:pt>
                <c:pt idx="378">
                  <c:v>8.7107007631883206</c:v>
                </c:pt>
                <c:pt idx="379">
                  <c:v>8.8525310261211594</c:v>
                </c:pt>
                <c:pt idx="380">
                  <c:v>8.9402167590309993</c:v>
                </c:pt>
                <c:pt idx="381">
                  <c:v>8.8530761206120694</c:v>
                </c:pt>
                <c:pt idx="382">
                  <c:v>8.8373564988079796</c:v>
                </c:pt>
                <c:pt idx="383">
                  <c:v>8.7992672929671905</c:v>
                </c:pt>
                <c:pt idx="384">
                  <c:v>8.7982409614764592</c:v>
                </c:pt>
                <c:pt idx="385">
                  <c:v>8.7395689951728901</c:v>
                </c:pt>
                <c:pt idx="386">
                  <c:v>8.6635068403358204</c:v>
                </c:pt>
                <c:pt idx="387">
                  <c:v>8.6063356154858202</c:v>
                </c:pt>
                <c:pt idx="388">
                  <c:v>8.6870406622834295</c:v>
                </c:pt>
                <c:pt idx="389">
                  <c:v>8.72453254706347</c:v>
                </c:pt>
                <c:pt idx="390">
                  <c:v>8.8643001126312804</c:v>
                </c:pt>
                <c:pt idx="391">
                  <c:v>8.9118962314761507</c:v>
                </c:pt>
                <c:pt idx="392">
                  <c:v>8.9119421612311704</c:v>
                </c:pt>
                <c:pt idx="393">
                  <c:v>8.8649624001100999</c:v>
                </c:pt>
                <c:pt idx="394">
                  <c:v>8.9015631295069308</c:v>
                </c:pt>
                <c:pt idx="395">
                  <c:v>8.8957532543910904</c:v>
                </c:pt>
                <c:pt idx="396">
                  <c:v>8.8330217866309404</c:v>
                </c:pt>
                <c:pt idx="397">
                  <c:v>8.8438580651753096</c:v>
                </c:pt>
                <c:pt idx="398">
                  <c:v>8.9421497623824493</c:v>
                </c:pt>
                <c:pt idx="399">
                  <c:v>8.9536467464219207</c:v>
                </c:pt>
                <c:pt idx="400">
                  <c:v>8.8173070272656204</c:v>
                </c:pt>
                <c:pt idx="401">
                  <c:v>8.7577240330425905</c:v>
                </c:pt>
                <c:pt idx="402">
                  <c:v>8.7403889952814904</c:v>
                </c:pt>
                <c:pt idx="403">
                  <c:v>8.6857810763132299</c:v>
                </c:pt>
                <c:pt idx="404">
                  <c:v>8.5613282303085896</c:v>
                </c:pt>
                <c:pt idx="405">
                  <c:v>8.5596707841518498</c:v>
                </c:pt>
                <c:pt idx="406">
                  <c:v>8.4624394089770298</c:v>
                </c:pt>
                <c:pt idx="407">
                  <c:v>8.33554251494194</c:v>
                </c:pt>
                <c:pt idx="408">
                  <c:v>8.2017949758288005</c:v>
                </c:pt>
                <c:pt idx="409">
                  <c:v>8.1457582682282101</c:v>
                </c:pt>
                <c:pt idx="410">
                  <c:v>8.2426335014523193</c:v>
                </c:pt>
                <c:pt idx="411">
                  <c:v>8.2958942199301493</c:v>
                </c:pt>
                <c:pt idx="412">
                  <c:v>8.2205567943146907</c:v>
                </c:pt>
                <c:pt idx="413">
                  <c:v>8.2403310700230996</c:v>
                </c:pt>
                <c:pt idx="414">
                  <c:v>8.1678755164107208</c:v>
                </c:pt>
                <c:pt idx="415">
                  <c:v>8.1214857051147291</c:v>
                </c:pt>
                <c:pt idx="416">
                  <c:v>8.1904764738235691</c:v>
                </c:pt>
                <c:pt idx="417">
                  <c:v>8.2893215996578107</c:v>
                </c:pt>
                <c:pt idx="418">
                  <c:v>8.1815255271993994</c:v>
                </c:pt>
                <c:pt idx="419">
                  <c:v>8.0451714280439308</c:v>
                </c:pt>
                <c:pt idx="420">
                  <c:v>8.0892038734333305</c:v>
                </c:pt>
                <c:pt idx="421">
                  <c:v>7.96150317258037</c:v>
                </c:pt>
                <c:pt idx="422">
                  <c:v>7.78313638054777</c:v>
                </c:pt>
                <c:pt idx="423">
                  <c:v>7.6099825899534004</c:v>
                </c:pt>
                <c:pt idx="424">
                  <c:v>7.7071412134113402</c:v>
                </c:pt>
                <c:pt idx="425">
                  <c:v>7.7277216544321998</c:v>
                </c:pt>
                <c:pt idx="426">
                  <c:v>7.6950351003491297</c:v>
                </c:pt>
                <c:pt idx="427">
                  <c:v>7.8952329589990802</c:v>
                </c:pt>
                <c:pt idx="428">
                  <c:v>7.7402950911053603</c:v>
                </c:pt>
                <c:pt idx="429">
                  <c:v>7.8628035030639696</c:v>
                </c:pt>
                <c:pt idx="430">
                  <c:v>7.8564909435091197</c:v>
                </c:pt>
                <c:pt idx="431">
                  <c:v>7.72020619961219</c:v>
                </c:pt>
                <c:pt idx="432">
                  <c:v>7.8046468089693803</c:v>
                </c:pt>
                <c:pt idx="433">
                  <c:v>7.8318795793219902</c:v>
                </c:pt>
                <c:pt idx="434">
                  <c:v>7.9756910551611799</c:v>
                </c:pt>
                <c:pt idx="435">
                  <c:v>7.9773278089578401</c:v>
                </c:pt>
                <c:pt idx="436">
                  <c:v>7.9668979344715201</c:v>
                </c:pt>
                <c:pt idx="437">
                  <c:v>7.8927633092420901</c:v>
                </c:pt>
                <c:pt idx="438">
                  <c:v>7.8941932915509199</c:v>
                </c:pt>
                <c:pt idx="439">
                  <c:v>7.7921920608843704</c:v>
                </c:pt>
                <c:pt idx="440">
                  <c:v>7.64612862091787</c:v>
                </c:pt>
                <c:pt idx="441">
                  <c:v>7.72125075413717</c:v>
                </c:pt>
                <c:pt idx="442">
                  <c:v>7.7189598670167001</c:v>
                </c:pt>
                <c:pt idx="443">
                  <c:v>7.7337078400405703</c:v>
                </c:pt>
                <c:pt idx="444">
                  <c:v>7.6145010804296698</c:v>
                </c:pt>
                <c:pt idx="445">
                  <c:v>7.52543474999172</c:v>
                </c:pt>
                <c:pt idx="446">
                  <c:v>7.6529654980108504</c:v>
                </c:pt>
                <c:pt idx="447">
                  <c:v>7.7812971595507499</c:v>
                </c:pt>
                <c:pt idx="448">
                  <c:v>7.7915645067901202</c:v>
                </c:pt>
                <c:pt idx="449">
                  <c:v>7.8062484237415797</c:v>
                </c:pt>
                <c:pt idx="450">
                  <c:v>7.7834556770077397</c:v>
                </c:pt>
                <c:pt idx="451">
                  <c:v>7.7283135083135397</c:v>
                </c:pt>
                <c:pt idx="452">
                  <c:v>7.7187870025332099</c:v>
                </c:pt>
                <c:pt idx="453">
                  <c:v>7.8234170817980999</c:v>
                </c:pt>
                <c:pt idx="454">
                  <c:v>7.8913217847360198</c:v>
                </c:pt>
                <c:pt idx="455">
                  <c:v>7.9513306279320402</c:v>
                </c:pt>
                <c:pt idx="456">
                  <c:v>8.1167857944408706</c:v>
                </c:pt>
                <c:pt idx="457">
                  <c:v>8.1127098825255999</c:v>
                </c:pt>
                <c:pt idx="458">
                  <c:v>8.1086501693098896</c:v>
                </c:pt>
                <c:pt idx="459">
                  <c:v>8.17583538607518</c:v>
                </c:pt>
                <c:pt idx="460">
                  <c:v>8.13664813733517</c:v>
                </c:pt>
                <c:pt idx="461">
                  <c:v>8.1382220129681109</c:v>
                </c:pt>
                <c:pt idx="462">
                  <c:v>8.1322701193642892</c:v>
                </c:pt>
                <c:pt idx="463">
                  <c:v>8.1929736936430508</c:v>
                </c:pt>
                <c:pt idx="464">
                  <c:v>8.1885668530180808</c:v>
                </c:pt>
                <c:pt idx="465">
                  <c:v>8.1880979352454801</c:v>
                </c:pt>
                <c:pt idx="466">
                  <c:v>8.0210223017125699</c:v>
                </c:pt>
                <c:pt idx="467">
                  <c:v>8.0281564375658707</c:v>
                </c:pt>
                <c:pt idx="468">
                  <c:v>7.9565112584184403</c:v>
                </c:pt>
                <c:pt idx="469">
                  <c:v>7.8352731600087102</c:v>
                </c:pt>
                <c:pt idx="470">
                  <c:v>7.7511569394451003</c:v>
                </c:pt>
                <c:pt idx="471">
                  <c:v>7.8338220463942196</c:v>
                </c:pt>
                <c:pt idx="472">
                  <c:v>7.8119102623048997</c:v>
                </c:pt>
                <c:pt idx="473">
                  <c:v>7.8880335105759496</c:v>
                </c:pt>
                <c:pt idx="474">
                  <c:v>7.9888769901640702</c:v>
                </c:pt>
                <c:pt idx="475">
                  <c:v>8.0396486515005297</c:v>
                </c:pt>
                <c:pt idx="476">
                  <c:v>7.9800271514278398</c:v>
                </c:pt>
                <c:pt idx="477">
                  <c:v>8.0258476859276904</c:v>
                </c:pt>
                <c:pt idx="478">
                  <c:v>7.8809787401689899</c:v>
                </c:pt>
                <c:pt idx="479">
                  <c:v>7.8545755600129903</c:v>
                </c:pt>
                <c:pt idx="480">
                  <c:v>7.7683488047732396</c:v>
                </c:pt>
                <c:pt idx="481">
                  <c:v>8.5501160961178098</c:v>
                </c:pt>
                <c:pt idx="482">
                  <c:v>8.4808527823182498</c:v>
                </c:pt>
                <c:pt idx="483">
                  <c:v>8.2410085776147604</c:v>
                </c:pt>
                <c:pt idx="484">
                  <c:v>8.2439251794572499</c:v>
                </c:pt>
                <c:pt idx="485">
                  <c:v>8.1350706632031304</c:v>
                </c:pt>
                <c:pt idx="486">
                  <c:v>8.1768679316975597</c:v>
                </c:pt>
                <c:pt idx="487">
                  <c:v>8.3051197970152799</c:v>
                </c:pt>
                <c:pt idx="488">
                  <c:v>8.2038238783656396</c:v>
                </c:pt>
                <c:pt idx="489">
                  <c:v>8.1896892788708406</c:v>
                </c:pt>
                <c:pt idx="490">
                  <c:v>8.0602350311111106</c:v>
                </c:pt>
                <c:pt idx="491">
                  <c:v>8.1724180968992606</c:v>
                </c:pt>
                <c:pt idx="492">
                  <c:v>8.0578194822650104</c:v>
                </c:pt>
                <c:pt idx="493">
                  <c:v>8.0483362378759402</c:v>
                </c:pt>
                <c:pt idx="494">
                  <c:v>8.1596367253464805</c:v>
                </c:pt>
                <c:pt idx="495">
                  <c:v>8.1120909333054207</c:v>
                </c:pt>
                <c:pt idx="496">
                  <c:v>8.1305249180622106</c:v>
                </c:pt>
                <c:pt idx="497">
                  <c:v>8.2579330754559095</c:v>
                </c:pt>
                <c:pt idx="498">
                  <c:v>8.2737760378485792</c:v>
                </c:pt>
                <c:pt idx="499">
                  <c:v>8.3423078317516506</c:v>
                </c:pt>
                <c:pt idx="500">
                  <c:v>8.2782376388147902</c:v>
                </c:pt>
                <c:pt idx="501">
                  <c:v>8.2046620415306197</c:v>
                </c:pt>
                <c:pt idx="502">
                  <c:v>8.25708413602724</c:v>
                </c:pt>
                <c:pt idx="503">
                  <c:v>8.3162296964115807</c:v>
                </c:pt>
                <c:pt idx="504">
                  <c:v>8.3476798497260507</c:v>
                </c:pt>
                <c:pt idx="505">
                  <c:v>8.4643623273381898</c:v>
                </c:pt>
                <c:pt idx="506">
                  <c:v>8.3957349174695199</c:v>
                </c:pt>
                <c:pt idx="507">
                  <c:v>8.4011883480156797</c:v>
                </c:pt>
                <c:pt idx="508">
                  <c:v>8.2026948608421009</c:v>
                </c:pt>
                <c:pt idx="509">
                  <c:v>8.1205356898757195</c:v>
                </c:pt>
                <c:pt idx="510">
                  <c:v>7.98121500002489</c:v>
                </c:pt>
                <c:pt idx="511">
                  <c:v>7.9757818345512597</c:v>
                </c:pt>
                <c:pt idx="512">
                  <c:v>7.9043367285519199</c:v>
                </c:pt>
                <c:pt idx="513">
                  <c:v>7.9034129201240297</c:v>
                </c:pt>
                <c:pt idx="514">
                  <c:v>8.0131367028110105</c:v>
                </c:pt>
                <c:pt idx="515">
                  <c:v>8.0501727380675394</c:v>
                </c:pt>
                <c:pt idx="516">
                  <c:v>8.0991135032823198</c:v>
                </c:pt>
                <c:pt idx="517">
                  <c:v>8.0816696580947305</c:v>
                </c:pt>
                <c:pt idx="518">
                  <c:v>8.1256266968384292</c:v>
                </c:pt>
                <c:pt idx="519">
                  <c:v>8.0793942314078002</c:v>
                </c:pt>
                <c:pt idx="520">
                  <c:v>8.0813669921728408</c:v>
                </c:pt>
                <c:pt idx="521">
                  <c:v>8.0158653008487093</c:v>
                </c:pt>
                <c:pt idx="522">
                  <c:v>7.8904745580037003</c:v>
                </c:pt>
                <c:pt idx="523">
                  <c:v>7.7508763104488798</c:v>
                </c:pt>
                <c:pt idx="524">
                  <c:v>7.7251587791138299</c:v>
                </c:pt>
                <c:pt idx="525">
                  <c:v>7.6793133558698603</c:v>
                </c:pt>
                <c:pt idx="526">
                  <c:v>7.6864755202390604</c:v>
                </c:pt>
                <c:pt idx="527">
                  <c:v>7.7338015948473799</c:v>
                </c:pt>
                <c:pt idx="528">
                  <c:v>7.8039985902881996</c:v>
                </c:pt>
                <c:pt idx="529">
                  <c:v>7.6806605797373502</c:v>
                </c:pt>
                <c:pt idx="530">
                  <c:v>7.5953996517502098</c:v>
                </c:pt>
                <c:pt idx="531">
                  <c:v>7.5094500149382402</c:v>
                </c:pt>
                <c:pt idx="532">
                  <c:v>7.5000258701565201</c:v>
                </c:pt>
                <c:pt idx="533">
                  <c:v>7.26422000450561</c:v>
                </c:pt>
                <c:pt idx="534">
                  <c:v>7.5243120612745402</c:v>
                </c:pt>
                <c:pt idx="535">
                  <c:v>7.5774733492553201</c:v>
                </c:pt>
                <c:pt idx="536">
                  <c:v>7.84431980326847</c:v>
                </c:pt>
                <c:pt idx="537">
                  <c:v>7.7282391011934299</c:v>
                </c:pt>
                <c:pt idx="538">
                  <c:v>7.6738228413564604</c:v>
                </c:pt>
                <c:pt idx="539">
                  <c:v>7.7803713240181001</c:v>
                </c:pt>
                <c:pt idx="540">
                  <c:v>7.7650844626023297</c:v>
                </c:pt>
                <c:pt idx="541">
                  <c:v>7.9321800913060603</c:v>
                </c:pt>
                <c:pt idx="542">
                  <c:v>8.0306105287102394</c:v>
                </c:pt>
                <c:pt idx="543">
                  <c:v>8.0135434514412491</c:v>
                </c:pt>
                <c:pt idx="544">
                  <c:v>7.67609070761005</c:v>
                </c:pt>
                <c:pt idx="545">
                  <c:v>7.6694354028535496</c:v>
                </c:pt>
                <c:pt idx="546">
                  <c:v>7.5774734538907502</c:v>
                </c:pt>
                <c:pt idx="547">
                  <c:v>7.6105359148318099</c:v>
                </c:pt>
                <c:pt idx="548">
                  <c:v>7.6036136960782201</c:v>
                </c:pt>
                <c:pt idx="549">
                  <c:v>7.6763138338709496</c:v>
                </c:pt>
                <c:pt idx="550">
                  <c:v>7.6999837138107896</c:v>
                </c:pt>
                <c:pt idx="551">
                  <c:v>7.89617571995334</c:v>
                </c:pt>
                <c:pt idx="552">
                  <c:v>7.8725630838470204</c:v>
                </c:pt>
                <c:pt idx="553">
                  <c:v>7.9494184013418803</c:v>
                </c:pt>
                <c:pt idx="554">
                  <c:v>8.0018312088664203</c:v>
                </c:pt>
                <c:pt idx="555">
                  <c:v>7.9657548527936601</c:v>
                </c:pt>
                <c:pt idx="556">
                  <c:v>8.0605361791306702</c:v>
                </c:pt>
                <c:pt idx="557">
                  <c:v>8.0598950082131608</c:v>
                </c:pt>
                <c:pt idx="558">
                  <c:v>8.1370617018100901</c:v>
                </c:pt>
                <c:pt idx="559">
                  <c:v>8.2375274501313402</c:v>
                </c:pt>
                <c:pt idx="560">
                  <c:v>8.1835345761554397</c:v>
                </c:pt>
                <c:pt idx="561">
                  <c:v>8.2216160183606899</c:v>
                </c:pt>
                <c:pt idx="562">
                  <c:v>8.1544002228532193</c:v>
                </c:pt>
                <c:pt idx="563">
                  <c:v>8.1109305973754395</c:v>
                </c:pt>
                <c:pt idx="564">
                  <c:v>8.0976427277448497</c:v>
                </c:pt>
                <c:pt idx="565">
                  <c:v>8.1931831203919501</c:v>
                </c:pt>
                <c:pt idx="566">
                  <c:v>8.0940778788340992</c:v>
                </c:pt>
                <c:pt idx="567">
                  <c:v>8.0432758211370796</c:v>
                </c:pt>
                <c:pt idx="568">
                  <c:v>7.9460841531370496</c:v>
                </c:pt>
                <c:pt idx="569">
                  <c:v>8.0858579577628795</c:v>
                </c:pt>
                <c:pt idx="570">
                  <c:v>8.1960320106291693</c:v>
                </c:pt>
                <c:pt idx="571">
                  <c:v>8.2495849379231103</c:v>
                </c:pt>
                <c:pt idx="572">
                  <c:v>8.1385383697195994</c:v>
                </c:pt>
                <c:pt idx="573">
                  <c:v>7.8511104087988004</c:v>
                </c:pt>
                <c:pt idx="574">
                  <c:v>8.7645001054222291</c:v>
                </c:pt>
                <c:pt idx="575">
                  <c:v>8.6403994783906093</c:v>
                </c:pt>
                <c:pt idx="576">
                  <c:v>8.6358376807261106</c:v>
                </c:pt>
                <c:pt idx="577">
                  <c:v>8.7180254464084594</c:v>
                </c:pt>
                <c:pt idx="578">
                  <c:v>8.8516810682729901</c:v>
                </c:pt>
                <c:pt idx="579">
                  <c:v>8.8876914699756409</c:v>
                </c:pt>
                <c:pt idx="580">
                  <c:v>8.8802019861368002</c:v>
                </c:pt>
                <c:pt idx="581">
                  <c:v>8.8228576421742506</c:v>
                </c:pt>
                <c:pt idx="582">
                  <c:v>8.8064380281883192</c:v>
                </c:pt>
                <c:pt idx="583">
                  <c:v>8.8866048036511796</c:v>
                </c:pt>
                <c:pt idx="584">
                  <c:v>8.9087558120945101</c:v>
                </c:pt>
                <c:pt idx="585">
                  <c:v>8.8809804596431103</c:v>
                </c:pt>
                <c:pt idx="586">
                  <c:v>8.8726605650927599</c:v>
                </c:pt>
                <c:pt idx="587">
                  <c:v>8.9236446560230807</c:v>
                </c:pt>
                <c:pt idx="588">
                  <c:v>8.8619741108327705</c:v>
                </c:pt>
                <c:pt idx="589">
                  <c:v>8.8601026833909007</c:v>
                </c:pt>
                <c:pt idx="590">
                  <c:v>8.8625858949693903</c:v>
                </c:pt>
                <c:pt idx="591">
                  <c:v>8.8228007690480208</c:v>
                </c:pt>
                <c:pt idx="592">
                  <c:v>8.7705080100066208</c:v>
                </c:pt>
                <c:pt idx="593">
                  <c:v>8.7451177624555498</c:v>
                </c:pt>
                <c:pt idx="594">
                  <c:v>8.8674833613085102</c:v>
                </c:pt>
                <c:pt idx="595">
                  <c:v>8.8362675047566892</c:v>
                </c:pt>
                <c:pt idx="596">
                  <c:v>8.8409578760823493</c:v>
                </c:pt>
                <c:pt idx="597">
                  <c:v>8.8808057922711505</c:v>
                </c:pt>
                <c:pt idx="598">
                  <c:v>8.8723476528037306</c:v>
                </c:pt>
                <c:pt idx="599">
                  <c:v>8.7920248785326898</c:v>
                </c:pt>
                <c:pt idx="600">
                  <c:v>8.7739486268995908</c:v>
                </c:pt>
                <c:pt idx="601">
                  <c:v>8.7901850739865299</c:v>
                </c:pt>
                <c:pt idx="602">
                  <c:v>8.4979515091453699</c:v>
                </c:pt>
                <c:pt idx="603">
                  <c:v>8.4061822713217094</c:v>
                </c:pt>
                <c:pt idx="604">
                  <c:v>8.6137225536244308</c:v>
                </c:pt>
                <c:pt idx="605">
                  <c:v>8.58180765828582</c:v>
                </c:pt>
                <c:pt idx="606">
                  <c:v>8.6077508353869607</c:v>
                </c:pt>
                <c:pt idx="607">
                  <c:v>8.6569205545181802</c:v>
                </c:pt>
                <c:pt idx="608">
                  <c:v>8.3742357689902693</c:v>
                </c:pt>
                <c:pt idx="609">
                  <c:v>8.3344966142883301</c:v>
                </c:pt>
                <c:pt idx="610">
                  <c:v>7.9631941324887503</c:v>
                </c:pt>
                <c:pt idx="611">
                  <c:v>7.9498318480774799</c:v>
                </c:pt>
                <c:pt idx="612">
                  <c:v>8.0018352400058799</c:v>
                </c:pt>
                <c:pt idx="613">
                  <c:v>7.9648098181499103</c:v>
                </c:pt>
                <c:pt idx="614">
                  <c:v>7.9845576196867203</c:v>
                </c:pt>
                <c:pt idx="615">
                  <c:v>8.0709674279647405</c:v>
                </c:pt>
                <c:pt idx="616">
                  <c:v>8.1860626607671207</c:v>
                </c:pt>
                <c:pt idx="617">
                  <c:v>8.2743134829318308</c:v>
                </c:pt>
                <c:pt idx="618">
                  <c:v>8.2367402135356702</c:v>
                </c:pt>
                <c:pt idx="619">
                  <c:v>8.1996758365302593</c:v>
                </c:pt>
                <c:pt idx="620">
                  <c:v>8.1636579047643192</c:v>
                </c:pt>
                <c:pt idx="621">
                  <c:v>8.1427908034973395</c:v>
                </c:pt>
                <c:pt idx="622">
                  <c:v>8.1501676200094195</c:v>
                </c:pt>
                <c:pt idx="623">
                  <c:v>8.1510804295914507</c:v>
                </c:pt>
                <c:pt idx="624">
                  <c:v>8.1075798404654904</c:v>
                </c:pt>
                <c:pt idx="625">
                  <c:v>8.0312533017981895</c:v>
                </c:pt>
                <c:pt idx="626">
                  <c:v>8.0497874743965401</c:v>
                </c:pt>
                <c:pt idx="627">
                  <c:v>8.0065036327213406</c:v>
                </c:pt>
                <c:pt idx="628">
                  <c:v>7.9929589006737203</c:v>
                </c:pt>
                <c:pt idx="629">
                  <c:v>7.9876361269546496</c:v>
                </c:pt>
                <c:pt idx="630">
                  <c:v>8.0294261076290603</c:v>
                </c:pt>
                <c:pt idx="631">
                  <c:v>7.9393801875800998</c:v>
                </c:pt>
                <c:pt idx="632">
                  <c:v>7.8524722391444204</c:v>
                </c:pt>
                <c:pt idx="633">
                  <c:v>7.7559234136996604</c:v>
                </c:pt>
                <c:pt idx="634">
                  <c:v>7.6826188010231098</c:v>
                </c:pt>
                <c:pt idx="635">
                  <c:v>7.6214639183323101</c:v>
                </c:pt>
                <c:pt idx="636">
                  <c:v>7.6208768212562301</c:v>
                </c:pt>
                <c:pt idx="637">
                  <c:v>7.6430891543119701</c:v>
                </c:pt>
                <c:pt idx="638">
                  <c:v>7.6240109981361996</c:v>
                </c:pt>
                <c:pt idx="639">
                  <c:v>7.5326282704178604</c:v>
                </c:pt>
                <c:pt idx="640">
                  <c:v>7.4839096823484796</c:v>
                </c:pt>
                <c:pt idx="641">
                  <c:v>7.4714543549992003</c:v>
                </c:pt>
                <c:pt idx="642">
                  <c:v>7.3748408767386504</c:v>
                </c:pt>
                <c:pt idx="643">
                  <c:v>7.3763868196731996</c:v>
                </c:pt>
                <c:pt idx="644">
                  <c:v>7.4436231789368001</c:v>
                </c:pt>
                <c:pt idx="645">
                  <c:v>7.4022709651738303</c:v>
                </c:pt>
                <c:pt idx="646">
                  <c:v>7.4155159905155799</c:v>
                </c:pt>
                <c:pt idx="647">
                  <c:v>7.4224200785615899</c:v>
                </c:pt>
                <c:pt idx="648">
                  <c:v>7.3021112134680299</c:v>
                </c:pt>
                <c:pt idx="649">
                  <c:v>7.1952157108204702</c:v>
                </c:pt>
                <c:pt idx="650">
                  <c:v>7.1838508956255396</c:v>
                </c:pt>
                <c:pt idx="651">
                  <c:v>7.1717803961729798</c:v>
                </c:pt>
                <c:pt idx="652">
                  <c:v>7.1345603286312</c:v>
                </c:pt>
                <c:pt idx="653">
                  <c:v>7.1337502799278401</c:v>
                </c:pt>
                <c:pt idx="654">
                  <c:v>7.1605658411381903</c:v>
                </c:pt>
                <c:pt idx="655">
                  <c:v>7.0676014193999404</c:v>
                </c:pt>
                <c:pt idx="656">
                  <c:v>6.9745666499277696</c:v>
                </c:pt>
                <c:pt idx="657">
                  <c:v>6.9807992979611102</c:v>
                </c:pt>
                <c:pt idx="658">
                  <c:v>6.9465364426113698</c:v>
                </c:pt>
                <c:pt idx="659">
                  <c:v>7.0017913998358701</c:v>
                </c:pt>
                <c:pt idx="660">
                  <c:v>7.1716674829937697</c:v>
                </c:pt>
                <c:pt idx="661">
                  <c:v>7.1605672492172303</c:v>
                </c:pt>
                <c:pt idx="662">
                  <c:v>7.1652032322356796</c:v>
                </c:pt>
                <c:pt idx="663">
                  <c:v>7.2103503904767798</c:v>
                </c:pt>
                <c:pt idx="664">
                  <c:v>7.2443149386477099</c:v>
                </c:pt>
                <c:pt idx="665">
                  <c:v>7.1081279843954404</c:v>
                </c:pt>
                <c:pt idx="666">
                  <c:v>7.0992174685270504</c:v>
                </c:pt>
                <c:pt idx="667">
                  <c:v>7.0528993679989798</c:v>
                </c:pt>
                <c:pt idx="668">
                  <c:v>7.0524692027293403</c:v>
                </c:pt>
                <c:pt idx="669">
                  <c:v>6.9206894968060704</c:v>
                </c:pt>
                <c:pt idx="670">
                  <c:v>6.8893575530486801</c:v>
                </c:pt>
                <c:pt idx="671">
                  <c:v>6.8064470843280898</c:v>
                </c:pt>
                <c:pt idx="672">
                  <c:v>6.7766989758245604</c:v>
                </c:pt>
                <c:pt idx="673">
                  <c:v>6.8094379229850404</c:v>
                </c:pt>
                <c:pt idx="674">
                  <c:v>6.8673135599600803</c:v>
                </c:pt>
                <c:pt idx="675">
                  <c:v>6.8639531531817903</c:v>
                </c:pt>
                <c:pt idx="676">
                  <c:v>6.7944217483502003</c:v>
                </c:pt>
                <c:pt idx="677">
                  <c:v>6.8517655416929504</c:v>
                </c:pt>
                <c:pt idx="678">
                  <c:v>6.8238338646961498</c:v>
                </c:pt>
                <c:pt idx="679">
                  <c:v>6.7530230369394202</c:v>
                </c:pt>
                <c:pt idx="680">
                  <c:v>6.7849718661830396</c:v>
                </c:pt>
                <c:pt idx="681">
                  <c:v>6.7595000092054098</c:v>
                </c:pt>
                <c:pt idx="682">
                  <c:v>6.74049382436157</c:v>
                </c:pt>
                <c:pt idx="683">
                  <c:v>6.6540031574902097</c:v>
                </c:pt>
                <c:pt idx="684">
                  <c:v>6.6557431034819698</c:v>
                </c:pt>
                <c:pt idx="685">
                  <c:v>6.9805657597301902</c:v>
                </c:pt>
                <c:pt idx="686">
                  <c:v>7.0053213544902304</c:v>
                </c:pt>
                <c:pt idx="687">
                  <c:v>6.9362010844689497</c:v>
                </c:pt>
                <c:pt idx="688">
                  <c:v>6.9056987593043004</c:v>
                </c:pt>
                <c:pt idx="689">
                  <c:v>6.9359777647146998</c:v>
                </c:pt>
                <c:pt idx="690">
                  <c:v>7.01578729806468</c:v>
                </c:pt>
                <c:pt idx="691">
                  <c:v>6.9981849209913003</c:v>
                </c:pt>
                <c:pt idx="692">
                  <c:v>6.9763131175095596</c:v>
                </c:pt>
                <c:pt idx="693">
                  <c:v>7.0365361254983601</c:v>
                </c:pt>
                <c:pt idx="694">
                  <c:v>7.0229826688015899</c:v>
                </c:pt>
                <c:pt idx="695">
                  <c:v>6.8929587638270204</c:v>
                </c:pt>
                <c:pt idx="696">
                  <c:v>6.8436498724804098</c:v>
                </c:pt>
                <c:pt idx="697">
                  <c:v>6.9448973476145497</c:v>
                </c:pt>
                <c:pt idx="698">
                  <c:v>6.8566094878955797</c:v>
                </c:pt>
                <c:pt idx="699">
                  <c:v>6.8181019595618304</c:v>
                </c:pt>
                <c:pt idx="700">
                  <c:v>6.74086867813332</c:v>
                </c:pt>
                <c:pt idx="701">
                  <c:v>6.7673027413979101</c:v>
                </c:pt>
                <c:pt idx="702">
                  <c:v>6.7093201455299596</c:v>
                </c:pt>
                <c:pt idx="703">
                  <c:v>6.7459857720568799</c:v>
                </c:pt>
                <c:pt idx="704">
                  <c:v>6.6721484132881903</c:v>
                </c:pt>
                <c:pt idx="705">
                  <c:v>6.8687243957050201</c:v>
                </c:pt>
                <c:pt idx="706">
                  <c:v>7.2915227360826798</c:v>
                </c:pt>
                <c:pt idx="707">
                  <c:v>7.0359795558465601</c:v>
                </c:pt>
                <c:pt idx="708">
                  <c:v>6.9355471545920402</c:v>
                </c:pt>
                <c:pt idx="709">
                  <c:v>6.9031787385273802</c:v>
                </c:pt>
                <c:pt idx="710">
                  <c:v>6.9422581726056096</c:v>
                </c:pt>
                <c:pt idx="711">
                  <c:v>6.8699817931387797</c:v>
                </c:pt>
                <c:pt idx="712">
                  <c:v>6.5961423951073499</c:v>
                </c:pt>
                <c:pt idx="713">
                  <c:v>6.5867169773592504</c:v>
                </c:pt>
                <c:pt idx="714">
                  <c:v>6.4863017063442996</c:v>
                </c:pt>
                <c:pt idx="715">
                  <c:v>6.3007581818512302</c:v>
                </c:pt>
                <c:pt idx="716">
                  <c:v>6.2463298704128398</c:v>
                </c:pt>
                <c:pt idx="717">
                  <c:v>5.9315776612053996</c:v>
                </c:pt>
                <c:pt idx="718">
                  <c:v>5.8329942252949802</c:v>
                </c:pt>
                <c:pt idx="719">
                  <c:v>5.7232737680718904</c:v>
                </c:pt>
                <c:pt idx="720">
                  <c:v>5.6565536862197501</c:v>
                </c:pt>
                <c:pt idx="721">
                  <c:v>5.4810290912218704</c:v>
                </c:pt>
                <c:pt idx="722">
                  <c:v>5.6766855814825803</c:v>
                </c:pt>
                <c:pt idx="723">
                  <c:v>5.8059448388766803</c:v>
                </c:pt>
                <c:pt idx="724">
                  <c:v>5.5360557472030196</c:v>
                </c:pt>
                <c:pt idx="725">
                  <c:v>5.3542722310084603</c:v>
                </c:pt>
                <c:pt idx="726">
                  <c:v>5.5561077076019103</c:v>
                </c:pt>
                <c:pt idx="727">
                  <c:v>5.5937694812359204</c:v>
                </c:pt>
                <c:pt idx="728">
                  <c:v>5.5239629693496699</c:v>
                </c:pt>
                <c:pt idx="729">
                  <c:v>5.2484103681012897</c:v>
                </c:pt>
                <c:pt idx="730">
                  <c:v>5.1813570289913198</c:v>
                </c:pt>
                <c:pt idx="731">
                  <c:v>5.0764736112042401</c:v>
                </c:pt>
                <c:pt idx="732">
                  <c:v>4.9589511378210096</c:v>
                </c:pt>
                <c:pt idx="733">
                  <c:v>5.0508957248723201</c:v>
                </c:pt>
                <c:pt idx="734">
                  <c:v>5.3478882605927698</c:v>
                </c:pt>
                <c:pt idx="735">
                  <c:v>5.39609813744792</c:v>
                </c:pt>
                <c:pt idx="736">
                  <c:v>5.4249778007451601</c:v>
                </c:pt>
                <c:pt idx="737">
                  <c:v>5.4214588271036996</c:v>
                </c:pt>
                <c:pt idx="738">
                  <c:v>5.5563587138398498</c:v>
                </c:pt>
                <c:pt idx="739">
                  <c:v>5.64287629503532</c:v>
                </c:pt>
                <c:pt idx="740">
                  <c:v>5.42209220334089</c:v>
                </c:pt>
                <c:pt idx="741">
                  <c:v>5.4431876476778998</c:v>
                </c:pt>
                <c:pt idx="742">
                  <c:v>5.4964895048095999</c:v>
                </c:pt>
                <c:pt idx="743">
                  <c:v>5.3128332600468404</c:v>
                </c:pt>
                <c:pt idx="744">
                  <c:v>5.47456014077967</c:v>
                </c:pt>
                <c:pt idx="745">
                  <c:v>5.4498019275176501</c:v>
                </c:pt>
                <c:pt idx="746">
                  <c:v>5.4789968876162103</c:v>
                </c:pt>
                <c:pt idx="747">
                  <c:v>5.3339406435674102</c:v>
                </c:pt>
                <c:pt idx="748">
                  <c:v>5.2616070542928801</c:v>
                </c:pt>
                <c:pt idx="749">
                  <c:v>5.1309760099494399</c:v>
                </c:pt>
                <c:pt idx="750">
                  <c:v>4.9447619685786304</c:v>
                </c:pt>
                <c:pt idx="751">
                  <c:v>4.8997502479491697</c:v>
                </c:pt>
                <c:pt idx="752">
                  <c:v>5.2157891024783698</c:v>
                </c:pt>
                <c:pt idx="753">
                  <c:v>5.3717387092030702</c:v>
                </c:pt>
                <c:pt idx="754">
                  <c:v>5.4993424142051701</c:v>
                </c:pt>
                <c:pt idx="755">
                  <c:v>5.5546918960487996</c:v>
                </c:pt>
                <c:pt idx="756">
                  <c:v>5.5096794328736003</c:v>
                </c:pt>
                <c:pt idx="757">
                  <c:v>5.3199695255528399</c:v>
                </c:pt>
                <c:pt idx="758">
                  <c:v>5.4045273945275403</c:v>
                </c:pt>
                <c:pt idx="759">
                  <c:v>5.3990545607619804</c:v>
                </c:pt>
                <c:pt idx="760">
                  <c:v>5.4847352665521196</c:v>
                </c:pt>
                <c:pt idx="761">
                  <c:v>5.4000766583597004</c:v>
                </c:pt>
                <c:pt idx="762">
                  <c:v>5.7698325724621604</c:v>
                </c:pt>
                <c:pt idx="763">
                  <c:v>5.78670552499187</c:v>
                </c:pt>
                <c:pt idx="764">
                  <c:v>5.9120143340497204</c:v>
                </c:pt>
                <c:pt idx="765">
                  <c:v>5.8005667925464399</c:v>
                </c:pt>
                <c:pt idx="766">
                  <c:v>5.8203648203232996</c:v>
                </c:pt>
                <c:pt idx="767">
                  <c:v>5.8605629166295197</c:v>
                </c:pt>
                <c:pt idx="768">
                  <c:v>5.9979400005518198</c:v>
                </c:pt>
                <c:pt idx="769">
                  <c:v>6.1446594545884796</c:v>
                </c:pt>
                <c:pt idx="770">
                  <c:v>6.12108352318947</c:v>
                </c:pt>
                <c:pt idx="771">
                  <c:v>5.9783015188503796</c:v>
                </c:pt>
                <c:pt idx="772">
                  <c:v>5.9825167162959696</c:v>
                </c:pt>
                <c:pt idx="773">
                  <c:v>6.0236063228544596</c:v>
                </c:pt>
                <c:pt idx="774">
                  <c:v>6.0221212106507798</c:v>
                </c:pt>
                <c:pt idx="775">
                  <c:v>6.0540626089332203</c:v>
                </c:pt>
                <c:pt idx="776">
                  <c:v>6.1363307995937904</c:v>
                </c:pt>
                <c:pt idx="777">
                  <c:v>6.10181137291619</c:v>
                </c:pt>
                <c:pt idx="778">
                  <c:v>6.0752216437359596</c:v>
                </c:pt>
                <c:pt idx="779">
                  <c:v>6.1446879087644604</c:v>
                </c:pt>
                <c:pt idx="780">
                  <c:v>6.1246605170261397</c:v>
                </c:pt>
                <c:pt idx="781">
                  <c:v>6.0889083186650197</c:v>
                </c:pt>
                <c:pt idx="782">
                  <c:v>6.1120296599261401</c:v>
                </c:pt>
                <c:pt idx="783">
                  <c:v>6.1202426341348097</c:v>
                </c:pt>
                <c:pt idx="784">
                  <c:v>6.0422476639764904</c:v>
                </c:pt>
                <c:pt idx="785">
                  <c:v>5.8665390267506998</c:v>
                </c:pt>
                <c:pt idx="786">
                  <c:v>5.7986183635219701</c:v>
                </c:pt>
                <c:pt idx="787">
                  <c:v>5.6192599387711297</c:v>
                </c:pt>
                <c:pt idx="788">
                  <c:v>7.3850140772875701</c:v>
                </c:pt>
                <c:pt idx="789">
                  <c:v>7.56044923419058</c:v>
                </c:pt>
                <c:pt idx="790">
                  <c:v>7.4708988799106004</c:v>
                </c:pt>
                <c:pt idx="791">
                  <c:v>7.2406445181859</c:v>
                </c:pt>
                <c:pt idx="792">
                  <c:v>7.2491651861486801</c:v>
                </c:pt>
                <c:pt idx="793">
                  <c:v>7.1990076708009703</c:v>
                </c:pt>
                <c:pt idx="794">
                  <c:v>7.0809669655729399</c:v>
                </c:pt>
                <c:pt idx="795">
                  <c:v>7.1807962478644303</c:v>
                </c:pt>
                <c:pt idx="796">
                  <c:v>7.1830838079528601</c:v>
                </c:pt>
                <c:pt idx="797">
                  <c:v>7.3146222110101</c:v>
                </c:pt>
                <c:pt idx="798">
                  <c:v>7.1648996833396099</c:v>
                </c:pt>
                <c:pt idx="799">
                  <c:v>7.0222919644610204</c:v>
                </c:pt>
                <c:pt idx="800">
                  <c:v>6.9436998555670302</c:v>
                </c:pt>
                <c:pt idx="801">
                  <c:v>7.0723476389998803</c:v>
                </c:pt>
                <c:pt idx="802">
                  <c:v>7.1120926983712804</c:v>
                </c:pt>
                <c:pt idx="803">
                  <c:v>7.1043098328461101</c:v>
                </c:pt>
                <c:pt idx="804">
                  <c:v>7.2234762237728001</c:v>
                </c:pt>
                <c:pt idx="805">
                  <c:v>7.2970673284931404</c:v>
                </c:pt>
                <c:pt idx="806">
                  <c:v>7.19143901472194</c:v>
                </c:pt>
                <c:pt idx="807">
                  <c:v>7.0630384565868098</c:v>
                </c:pt>
                <c:pt idx="808">
                  <c:v>7.0500834822996499</c:v>
                </c:pt>
                <c:pt idx="809">
                  <c:v>7.0728322058075701</c:v>
                </c:pt>
                <c:pt idx="810">
                  <c:v>7.0312727670550998</c:v>
                </c:pt>
                <c:pt idx="811">
                  <c:v>6.7774982022098298</c:v>
                </c:pt>
                <c:pt idx="812">
                  <c:v>6.7110955922548703</c:v>
                </c:pt>
                <c:pt idx="813">
                  <c:v>6.7027038687838703</c:v>
                </c:pt>
                <c:pt idx="814">
                  <c:v>6.5244489767547398</c:v>
                </c:pt>
                <c:pt idx="815">
                  <c:v>6.4905176217965304</c:v>
                </c:pt>
                <c:pt idx="816">
                  <c:v>5.4959349843179801</c:v>
                </c:pt>
                <c:pt idx="817">
                  <c:v>5.4862968721940399</c:v>
                </c:pt>
                <c:pt idx="818">
                  <c:v>5.50533892860701</c:v>
                </c:pt>
                <c:pt idx="819">
                  <c:v>5.4304384788584796</c:v>
                </c:pt>
                <c:pt idx="820">
                  <c:v>5.3716734610033701</c:v>
                </c:pt>
                <c:pt idx="821">
                  <c:v>5.3522879543473296</c:v>
                </c:pt>
                <c:pt idx="822">
                  <c:v>5.4792185511431803</c:v>
                </c:pt>
                <c:pt idx="823">
                  <c:v>5.3218050763254201</c:v>
                </c:pt>
                <c:pt idx="824">
                  <c:v>5.32311776246818</c:v>
                </c:pt>
                <c:pt idx="825">
                  <c:v>5.2640565810734996</c:v>
                </c:pt>
                <c:pt idx="826">
                  <c:v>5.4277267521381498</c:v>
                </c:pt>
                <c:pt idx="827">
                  <c:v>5.4925819392936504</c:v>
                </c:pt>
                <c:pt idx="828">
                  <c:v>5.53272950677324</c:v>
                </c:pt>
                <c:pt idx="829">
                  <c:v>5.5765261827689301</c:v>
                </c:pt>
                <c:pt idx="830">
                  <c:v>5.6597431571229997</c:v>
                </c:pt>
                <c:pt idx="831">
                  <c:v>5.6642563015342402</c:v>
                </c:pt>
                <c:pt idx="832">
                  <c:v>5.6726925857988704</c:v>
                </c:pt>
                <c:pt idx="833">
                  <c:v>5.7805400784290502</c:v>
                </c:pt>
                <c:pt idx="834">
                  <c:v>5.6990562253531198</c:v>
                </c:pt>
                <c:pt idx="835">
                  <c:v>5.7654695164213896</c:v>
                </c:pt>
                <c:pt idx="836">
                  <c:v>5.8033634067442899</c:v>
                </c:pt>
                <c:pt idx="837">
                  <c:v>5.8894571457351699</c:v>
                </c:pt>
                <c:pt idx="838">
                  <c:v>5.9503434292634703</c:v>
                </c:pt>
                <c:pt idx="839">
                  <c:v>5.8291012204191901</c:v>
                </c:pt>
                <c:pt idx="840">
                  <c:v>5.6940160672267197</c:v>
                </c:pt>
                <c:pt idx="841">
                  <c:v>5.8219222130963502</c:v>
                </c:pt>
                <c:pt idx="842">
                  <c:v>5.8769769637868396</c:v>
                </c:pt>
                <c:pt idx="843">
                  <c:v>6.1017255985364303</c:v>
                </c:pt>
                <c:pt idx="844">
                  <c:v>6.1636847476171601</c:v>
                </c:pt>
                <c:pt idx="845">
                  <c:v>6.1467227345055697</c:v>
                </c:pt>
                <c:pt idx="846">
                  <c:v>6.0630828486147497</c:v>
                </c:pt>
                <c:pt idx="847">
                  <c:v>6.11282543512438</c:v>
                </c:pt>
                <c:pt idx="848">
                  <c:v>6.1792381741643396</c:v>
                </c:pt>
                <c:pt idx="849">
                  <c:v>6.2677833239958396</c:v>
                </c:pt>
                <c:pt idx="850">
                  <c:v>6.2929586906387298</c:v>
                </c:pt>
                <c:pt idx="851">
                  <c:v>6.2512308919768804</c:v>
                </c:pt>
                <c:pt idx="852">
                  <c:v>6.3799383889002703</c:v>
                </c:pt>
                <c:pt idx="853">
                  <c:v>6.3955329410788702</c:v>
                </c:pt>
                <c:pt idx="854">
                  <c:v>6.2026209748383003</c:v>
                </c:pt>
                <c:pt idx="855">
                  <c:v>6.20132218786192</c:v>
                </c:pt>
                <c:pt idx="856">
                  <c:v>6.3249349377992301</c:v>
                </c:pt>
                <c:pt idx="857">
                  <c:v>6.3005126763999399</c:v>
                </c:pt>
                <c:pt idx="858">
                  <c:v>6.4493141828146197</c:v>
                </c:pt>
                <c:pt idx="859">
                  <c:v>6.3823127510819697</c:v>
                </c:pt>
                <c:pt idx="860">
                  <c:v>6.2952916348402796</c:v>
                </c:pt>
                <c:pt idx="861">
                  <c:v>6.4333048942947597</c:v>
                </c:pt>
                <c:pt idx="862">
                  <c:v>6.5582979905139496</c:v>
                </c:pt>
                <c:pt idx="863">
                  <c:v>6.5417904349776004</c:v>
                </c:pt>
                <c:pt idx="864">
                  <c:v>6.8696015905763996</c:v>
                </c:pt>
                <c:pt idx="865">
                  <c:v>6.9610852444146598</c:v>
                </c:pt>
                <c:pt idx="866">
                  <c:v>7.3927018711332204</c:v>
                </c:pt>
                <c:pt idx="867">
                  <c:v>7.67604334342911</c:v>
                </c:pt>
                <c:pt idx="868">
                  <c:v>7.6752139893703699</c:v>
                </c:pt>
                <c:pt idx="869">
                  <c:v>7.67873099894343</c:v>
                </c:pt>
                <c:pt idx="870">
                  <c:v>7.6000259542805697</c:v>
                </c:pt>
                <c:pt idx="871">
                  <c:v>7.4145815088398601</c:v>
                </c:pt>
                <c:pt idx="872">
                  <c:v>7.3704944614904697</c:v>
                </c:pt>
                <c:pt idx="873">
                  <c:v>7.3785781947500002</c:v>
                </c:pt>
                <c:pt idx="874">
                  <c:v>7.4544965513193304</c:v>
                </c:pt>
                <c:pt idx="875">
                  <c:v>7.5612022855255603</c:v>
                </c:pt>
                <c:pt idx="876">
                  <c:v>7.65648322221874</c:v>
                </c:pt>
                <c:pt idx="877">
                  <c:v>7.5221325948514002</c:v>
                </c:pt>
                <c:pt idx="878">
                  <c:v>7.5628977139804503</c:v>
                </c:pt>
                <c:pt idx="879">
                  <c:v>7.5617214769554</c:v>
                </c:pt>
                <c:pt idx="880">
                  <c:v>7.5837454863903</c:v>
                </c:pt>
                <c:pt idx="881">
                  <c:v>7.54257425625996</c:v>
                </c:pt>
                <c:pt idx="882">
                  <c:v>7.52402560855848</c:v>
                </c:pt>
                <c:pt idx="883">
                  <c:v>7.6234926034405301</c:v>
                </c:pt>
                <c:pt idx="884">
                  <c:v>7.7852122974036604</c:v>
                </c:pt>
                <c:pt idx="885">
                  <c:v>7.9175572549903004</c:v>
                </c:pt>
                <c:pt idx="886">
                  <c:v>7.7683830992273597</c:v>
                </c:pt>
                <c:pt idx="887">
                  <c:v>7.7853662758252904</c:v>
                </c:pt>
                <c:pt idx="888">
                  <c:v>7.7279340957605802</c:v>
                </c:pt>
                <c:pt idx="889">
                  <c:v>7.6303089347350097</c:v>
                </c:pt>
                <c:pt idx="890">
                  <c:v>7.6847272900191497</c:v>
                </c:pt>
                <c:pt idx="891">
                  <c:v>7.7617143675485698</c:v>
                </c:pt>
                <c:pt idx="892">
                  <c:v>7.8169929756943297</c:v>
                </c:pt>
                <c:pt idx="893">
                  <c:v>7.9311572496291998</c:v>
                </c:pt>
                <c:pt idx="894">
                  <c:v>7.7688745724499402</c:v>
                </c:pt>
                <c:pt idx="895">
                  <c:v>7.7523802437081404</c:v>
                </c:pt>
                <c:pt idx="896">
                  <c:v>7.6155080313206804</c:v>
                </c:pt>
                <c:pt idx="897">
                  <c:v>7.7566791560478796</c:v>
                </c:pt>
                <c:pt idx="898">
                  <c:v>7.7808274851585004</c:v>
                </c:pt>
                <c:pt idx="899">
                  <c:v>7.6374267413314101</c:v>
                </c:pt>
                <c:pt idx="900">
                  <c:v>7.6830154427542903</c:v>
                </c:pt>
                <c:pt idx="901">
                  <c:v>7.7054593039080297</c:v>
                </c:pt>
                <c:pt idx="902">
                  <c:v>7.69643881490222</c:v>
                </c:pt>
                <c:pt idx="903">
                  <c:v>7.7686602784075802</c:v>
                </c:pt>
                <c:pt idx="904">
                  <c:v>7.7967914821513702</c:v>
                </c:pt>
                <c:pt idx="905">
                  <c:v>7.7515941534225998</c:v>
                </c:pt>
                <c:pt idx="906">
                  <c:v>7.8408224261500203</c:v>
                </c:pt>
                <c:pt idx="907">
                  <c:v>7.7311080813255098</c:v>
                </c:pt>
                <c:pt idx="908">
                  <c:v>7.6788546525943602</c:v>
                </c:pt>
                <c:pt idx="909">
                  <c:v>7.60645398511683</c:v>
                </c:pt>
                <c:pt idx="910">
                  <c:v>7.56841471182668</c:v>
                </c:pt>
                <c:pt idx="911">
                  <c:v>7.4868080360426701</c:v>
                </c:pt>
                <c:pt idx="912">
                  <c:v>7.5466082433183699</c:v>
                </c:pt>
                <c:pt idx="913">
                  <c:v>7.3627592003735698</c:v>
                </c:pt>
                <c:pt idx="914">
                  <c:v>7.4041002360774604</c:v>
                </c:pt>
                <c:pt idx="915">
                  <c:v>7.4139999620500703</c:v>
                </c:pt>
                <c:pt idx="916">
                  <c:v>7.5888609388511501</c:v>
                </c:pt>
                <c:pt idx="917">
                  <c:v>7.6258839038442696</c:v>
                </c:pt>
                <c:pt idx="918">
                  <c:v>7.6921661584978098</c:v>
                </c:pt>
                <c:pt idx="919">
                  <c:v>7.7903559160193803</c:v>
                </c:pt>
                <c:pt idx="920">
                  <c:v>7.8192947508586901</c:v>
                </c:pt>
                <c:pt idx="921">
                  <c:v>7.8535310341251598</c:v>
                </c:pt>
                <c:pt idx="922">
                  <c:v>7.9870284084546599</c:v>
                </c:pt>
                <c:pt idx="923">
                  <c:v>7.9549857485924997</c:v>
                </c:pt>
                <c:pt idx="924">
                  <c:v>7.9692058794185101</c:v>
                </c:pt>
                <c:pt idx="925">
                  <c:v>7.9101532444006999</c:v>
                </c:pt>
                <c:pt idx="926">
                  <c:v>7.7864130318387401</c:v>
                </c:pt>
                <c:pt idx="927">
                  <c:v>7.9222614304919201</c:v>
                </c:pt>
                <c:pt idx="928">
                  <c:v>8.0043806763341703</c:v>
                </c:pt>
                <c:pt idx="929">
                  <c:v>8.1573384681878203</c:v>
                </c:pt>
                <c:pt idx="930">
                  <c:v>8.1662079824243694</c:v>
                </c:pt>
                <c:pt idx="931">
                  <c:v>8.1830824628547703</c:v>
                </c:pt>
                <c:pt idx="932">
                  <c:v>8.21679186512063</c:v>
                </c:pt>
                <c:pt idx="933">
                  <c:v>8.2179565072768508</c:v>
                </c:pt>
                <c:pt idx="934">
                  <c:v>8.2002956916499894</c:v>
                </c:pt>
                <c:pt idx="935">
                  <c:v>8.1287792003027608</c:v>
                </c:pt>
                <c:pt idx="936">
                  <c:v>8.2237086233919605</c:v>
                </c:pt>
                <c:pt idx="937">
                  <c:v>8.3259574826862703</c:v>
                </c:pt>
                <c:pt idx="938">
                  <c:v>8.2309371154365092</c:v>
                </c:pt>
                <c:pt idx="939">
                  <c:v>8.1472125409005702</c:v>
                </c:pt>
                <c:pt idx="940">
                  <c:v>8.2188803338647904</c:v>
                </c:pt>
                <c:pt idx="941">
                  <c:v>8.3053981200669504</c:v>
                </c:pt>
                <c:pt idx="942">
                  <c:v>8.4287396457160604</c:v>
                </c:pt>
                <c:pt idx="943">
                  <c:v>8.5489761949047907</c:v>
                </c:pt>
                <c:pt idx="944">
                  <c:v>8.57699964888252</c:v>
                </c:pt>
                <c:pt idx="945">
                  <c:v>8.5976085437587493</c:v>
                </c:pt>
                <c:pt idx="946">
                  <c:v>8.5464959548922597</c:v>
                </c:pt>
                <c:pt idx="947">
                  <c:v>8.5705292739452101</c:v>
                </c:pt>
                <c:pt idx="948">
                  <c:v>8.6484371724394098</c:v>
                </c:pt>
                <c:pt idx="949">
                  <c:v>8.65566666726839</c:v>
                </c:pt>
                <c:pt idx="950">
                  <c:v>8.46918657922226</c:v>
                </c:pt>
                <c:pt idx="951">
                  <c:v>8.4225963677339504</c:v>
                </c:pt>
                <c:pt idx="952">
                  <c:v>8.4953346457586694</c:v>
                </c:pt>
                <c:pt idx="953">
                  <c:v>8.5419535105185194</c:v>
                </c:pt>
                <c:pt idx="954">
                  <c:v>8.6310871873141792</c:v>
                </c:pt>
                <c:pt idx="955">
                  <c:v>8.7550386013471897</c:v>
                </c:pt>
                <c:pt idx="956">
                  <c:v>8.8662709415293204</c:v>
                </c:pt>
                <c:pt idx="957">
                  <c:v>8.8090348143869495</c:v>
                </c:pt>
                <c:pt idx="958">
                  <c:v>8.8730495690190203</c:v>
                </c:pt>
                <c:pt idx="959">
                  <c:v>8.8366650032310101</c:v>
                </c:pt>
                <c:pt idx="960">
                  <c:v>8.9465105168974706</c:v>
                </c:pt>
                <c:pt idx="961">
                  <c:v>9.08869814254213</c:v>
                </c:pt>
                <c:pt idx="962">
                  <c:v>9.2249973281987092</c:v>
                </c:pt>
                <c:pt idx="963">
                  <c:v>9.1491012882554994</c:v>
                </c:pt>
                <c:pt idx="964">
                  <c:v>8.95004641406552</c:v>
                </c:pt>
                <c:pt idx="965">
                  <c:v>9.3716065413270098</c:v>
                </c:pt>
                <c:pt idx="966">
                  <c:v>9.3518222457659999</c:v>
                </c:pt>
                <c:pt idx="967">
                  <c:v>9.2593479863153991</c:v>
                </c:pt>
                <c:pt idx="968">
                  <c:v>9.2440738171409293</c:v>
                </c:pt>
                <c:pt idx="969">
                  <c:v>9.2931317741912292</c:v>
                </c:pt>
                <c:pt idx="970">
                  <c:v>9.2507395887928894</c:v>
                </c:pt>
                <c:pt idx="971">
                  <c:v>9.2777735198038798</c:v>
                </c:pt>
                <c:pt idx="972">
                  <c:v>9.1033930071324694</c:v>
                </c:pt>
                <c:pt idx="973">
                  <c:v>9.0510612290674697</c:v>
                </c:pt>
                <c:pt idx="974">
                  <c:v>9.0927980299556204</c:v>
                </c:pt>
                <c:pt idx="975">
                  <c:v>9.2683460504216999</c:v>
                </c:pt>
                <c:pt idx="976">
                  <c:v>9.2353547942669199</c:v>
                </c:pt>
                <c:pt idx="977">
                  <c:v>9.3692033765666807</c:v>
                </c:pt>
                <c:pt idx="978">
                  <c:v>9.4070823089091196</c:v>
                </c:pt>
                <c:pt idx="979">
                  <c:v>9.4625637551817299</c:v>
                </c:pt>
                <c:pt idx="980">
                  <c:v>9.4646108570797107</c:v>
                </c:pt>
                <c:pt idx="981">
                  <c:v>9.5952509849217495</c:v>
                </c:pt>
                <c:pt idx="982">
                  <c:v>9.7844736164735799</c:v>
                </c:pt>
                <c:pt idx="983">
                  <c:v>9.6973717533540906</c:v>
                </c:pt>
                <c:pt idx="984">
                  <c:v>9.7946440888273205</c:v>
                </c:pt>
                <c:pt idx="985">
                  <c:v>9.7523530932742393</c:v>
                </c:pt>
                <c:pt idx="986">
                  <c:v>9.7280772297300508</c:v>
                </c:pt>
                <c:pt idx="987">
                  <c:v>9.6532631243969593</c:v>
                </c:pt>
                <c:pt idx="988">
                  <c:v>9.5720292953708199</c:v>
                </c:pt>
                <c:pt idx="989">
                  <c:v>9.3790452129126898</c:v>
                </c:pt>
                <c:pt idx="990">
                  <c:v>9.1843442151174592</c:v>
                </c:pt>
                <c:pt idx="991">
                  <c:v>8.9735431018506695</c:v>
                </c:pt>
                <c:pt idx="992">
                  <c:v>9.1712549674932795</c:v>
                </c:pt>
                <c:pt idx="993">
                  <c:v>9.0449252746309803</c:v>
                </c:pt>
                <c:pt idx="994">
                  <c:v>9.1389173563305306</c:v>
                </c:pt>
                <c:pt idx="995">
                  <c:v>9.0089946788473494</c:v>
                </c:pt>
                <c:pt idx="996">
                  <c:v>8.9903356521821696</c:v>
                </c:pt>
                <c:pt idx="997">
                  <c:v>9.0572126916916904</c:v>
                </c:pt>
                <c:pt idx="998">
                  <c:v>9.0371116884789195</c:v>
                </c:pt>
                <c:pt idx="999">
                  <c:v>9.2418723509345604</c:v>
                </c:pt>
                <c:pt idx="1000">
                  <c:v>9.2083784193927105</c:v>
                </c:pt>
                <c:pt idx="1001">
                  <c:v>9.0064731227023103</c:v>
                </c:pt>
                <c:pt idx="1002">
                  <c:v>8.8916447246357695</c:v>
                </c:pt>
                <c:pt idx="1003">
                  <c:v>8.9745540542126196</c:v>
                </c:pt>
                <c:pt idx="1004">
                  <c:v>9.0931428716378999</c:v>
                </c:pt>
                <c:pt idx="1005">
                  <c:v>8.9971221166698001</c:v>
                </c:pt>
                <c:pt idx="1006">
                  <c:v>9.0551818581709203</c:v>
                </c:pt>
                <c:pt idx="1007">
                  <c:v>8.8871693262274807</c:v>
                </c:pt>
                <c:pt idx="1008">
                  <c:v>8.8355959181853301</c:v>
                </c:pt>
                <c:pt idx="1009">
                  <c:v>8.9892072599707902</c:v>
                </c:pt>
                <c:pt idx="1010">
                  <c:v>8.9756471083914899</c:v>
                </c:pt>
                <c:pt idx="1011">
                  <c:v>9.0781721160630102</c:v>
                </c:pt>
                <c:pt idx="1012">
                  <c:v>8.9014838824029408</c:v>
                </c:pt>
                <c:pt idx="1013">
                  <c:v>8.9329516354785792</c:v>
                </c:pt>
                <c:pt idx="1014">
                  <c:v>8.9446833288044196</c:v>
                </c:pt>
                <c:pt idx="1015">
                  <c:v>9.1286117183689708</c:v>
                </c:pt>
                <c:pt idx="1016">
                  <c:v>9.1503964942685805</c:v>
                </c:pt>
                <c:pt idx="1017">
                  <c:v>9.1875368616950492</c:v>
                </c:pt>
                <c:pt idx="1018">
                  <c:v>9.1390886515270306</c:v>
                </c:pt>
                <c:pt idx="1019">
                  <c:v>9.1128000026147902</c:v>
                </c:pt>
                <c:pt idx="1020">
                  <c:v>8.9890209320429104</c:v>
                </c:pt>
                <c:pt idx="1021">
                  <c:v>8.9404708942603293</c:v>
                </c:pt>
                <c:pt idx="1022">
                  <c:v>8.9569982160637398</c:v>
                </c:pt>
                <c:pt idx="1023">
                  <c:v>8.9877625256930997</c:v>
                </c:pt>
                <c:pt idx="1024">
                  <c:v>9.0595019484771395</c:v>
                </c:pt>
                <c:pt idx="1025">
                  <c:v>9.0421483527241708</c:v>
                </c:pt>
                <c:pt idx="1026">
                  <c:v>9.1113078211677596</c:v>
                </c:pt>
                <c:pt idx="1027">
                  <c:v>8.9771801825755606</c:v>
                </c:pt>
                <c:pt idx="1028">
                  <c:v>8.9829538066718104</c:v>
                </c:pt>
                <c:pt idx="1029">
                  <c:v>9.0692289581908199</c:v>
                </c:pt>
                <c:pt idx="1030">
                  <c:v>9.0607351491834702</c:v>
                </c:pt>
                <c:pt idx="1031">
                  <c:v>9.1174301206527009</c:v>
                </c:pt>
                <c:pt idx="1032">
                  <c:v>9.1510597097187105</c:v>
                </c:pt>
                <c:pt idx="1033">
                  <c:v>9.1569781529563592</c:v>
                </c:pt>
                <c:pt idx="1034">
                  <c:v>9.1610779026320994</c:v>
                </c:pt>
                <c:pt idx="1035">
                  <c:v>9.1140884960202193</c:v>
                </c:pt>
                <c:pt idx="1036">
                  <c:v>9.1108900006747096</c:v>
                </c:pt>
                <c:pt idx="1037">
                  <c:v>9.2410674169218208</c:v>
                </c:pt>
                <c:pt idx="1038">
                  <c:v>9.2493730773072205</c:v>
                </c:pt>
                <c:pt idx="1039">
                  <c:v>9.3275447594027199</c:v>
                </c:pt>
                <c:pt idx="1040">
                  <c:v>9.3085077460781491</c:v>
                </c:pt>
                <c:pt idx="1041">
                  <c:v>9.3273731828904101</c:v>
                </c:pt>
                <c:pt idx="1042">
                  <c:v>9.4129694820821008</c:v>
                </c:pt>
                <c:pt idx="1043">
                  <c:v>9.3317104276121299</c:v>
                </c:pt>
                <c:pt idx="1044">
                  <c:v>9.3313292548903597</c:v>
                </c:pt>
                <c:pt idx="1045">
                  <c:v>9.3530769515050096</c:v>
                </c:pt>
                <c:pt idx="1046">
                  <c:v>9.35645720877773</c:v>
                </c:pt>
                <c:pt idx="1047">
                  <c:v>9.3542491596980195</c:v>
                </c:pt>
                <c:pt idx="1048">
                  <c:v>9.35264599169974</c:v>
                </c:pt>
                <c:pt idx="1049">
                  <c:v>9.1563155262434108</c:v>
                </c:pt>
                <c:pt idx="1050">
                  <c:v>8.9685316925639196</c:v>
                </c:pt>
                <c:pt idx="1051">
                  <c:v>8.8680342349857604</c:v>
                </c:pt>
                <c:pt idx="1052">
                  <c:v>8.83958335663689</c:v>
                </c:pt>
                <c:pt idx="1053">
                  <c:v>8.88594845115332</c:v>
                </c:pt>
                <c:pt idx="1054">
                  <c:v>8.6798949329029806</c:v>
                </c:pt>
                <c:pt idx="1055">
                  <c:v>8.5611929916639191</c:v>
                </c:pt>
                <c:pt idx="1056">
                  <c:v>8.5889678107900895</c:v>
                </c:pt>
                <c:pt idx="1057">
                  <c:v>8.6130385919497598</c:v>
                </c:pt>
                <c:pt idx="1058">
                  <c:v>8.7091020221079898</c:v>
                </c:pt>
                <c:pt idx="1059">
                  <c:v>8.6599332096910704</c:v>
                </c:pt>
                <c:pt idx="1060">
                  <c:v>8.43772775343413</c:v>
                </c:pt>
                <c:pt idx="1061">
                  <c:v>8.3347995240697301</c:v>
                </c:pt>
                <c:pt idx="1062">
                  <c:v>8.3903474609485098</c:v>
                </c:pt>
                <c:pt idx="1063">
                  <c:v>8.4534315699288207</c:v>
                </c:pt>
                <c:pt idx="1064">
                  <c:v>8.8262121313927597</c:v>
                </c:pt>
                <c:pt idx="1065">
                  <c:v>8.7811815241666</c:v>
                </c:pt>
                <c:pt idx="1066">
                  <c:v>8.7579684390107708</c:v>
                </c:pt>
                <c:pt idx="1067">
                  <c:v>8.7569447899663402</c:v>
                </c:pt>
                <c:pt idx="1068">
                  <c:v>8.8824910566225004</c:v>
                </c:pt>
                <c:pt idx="1069">
                  <c:v>8.8982425555376299</c:v>
                </c:pt>
                <c:pt idx="1070">
                  <c:v>8.9090705737554092</c:v>
                </c:pt>
                <c:pt idx="1071">
                  <c:v>8.90117202970211</c:v>
                </c:pt>
                <c:pt idx="1072">
                  <c:v>8.9285248862290505</c:v>
                </c:pt>
                <c:pt idx="1073">
                  <c:v>8.7695466929799295</c:v>
                </c:pt>
                <c:pt idx="1074">
                  <c:v>8.75463076753514</c:v>
                </c:pt>
                <c:pt idx="1075">
                  <c:v>8.6726154163156899</c:v>
                </c:pt>
                <c:pt idx="1076">
                  <c:v>8.7646012420361394</c:v>
                </c:pt>
                <c:pt idx="1077">
                  <c:v>8.8911332516117696</c:v>
                </c:pt>
                <c:pt idx="1078">
                  <c:v>8.9706389727770492</c:v>
                </c:pt>
                <c:pt idx="1079">
                  <c:v>9.3729443170365894</c:v>
                </c:pt>
                <c:pt idx="1080">
                  <c:v>9.3206419443371704</c:v>
                </c:pt>
                <c:pt idx="1081">
                  <c:v>9.4544630377529106</c:v>
                </c:pt>
                <c:pt idx="1082">
                  <c:v>9.5161158783936308</c:v>
                </c:pt>
                <c:pt idx="1083">
                  <c:v>9.4815863914781708</c:v>
                </c:pt>
                <c:pt idx="1084">
                  <c:v>9.5398188422429708</c:v>
                </c:pt>
                <c:pt idx="1085">
                  <c:v>9.5417945347029605</c:v>
                </c:pt>
                <c:pt idx="1086">
                  <c:v>9.5815619033871293</c:v>
                </c:pt>
                <c:pt idx="1087">
                  <c:v>9.5083205112911209</c:v>
                </c:pt>
                <c:pt idx="1088">
                  <c:v>9.6101124505707105</c:v>
                </c:pt>
                <c:pt idx="1089">
                  <c:v>9.8106380090205594</c:v>
                </c:pt>
                <c:pt idx="1090">
                  <c:v>9.7432528317897908</c:v>
                </c:pt>
                <c:pt idx="1091">
                  <c:v>9.7041370399321902</c:v>
                </c:pt>
                <c:pt idx="1092">
                  <c:v>9.7196669810966103</c:v>
                </c:pt>
                <c:pt idx="1093">
                  <c:v>9.7735477134505704</c:v>
                </c:pt>
                <c:pt idx="1094">
                  <c:v>9.6577990137814798</c:v>
                </c:pt>
                <c:pt idx="1095">
                  <c:v>9.5861674719120593</c:v>
                </c:pt>
                <c:pt idx="1096">
                  <c:v>9.5338608333833008</c:v>
                </c:pt>
                <c:pt idx="1097">
                  <c:v>9.6062795175246904</c:v>
                </c:pt>
                <c:pt idx="1098">
                  <c:v>9.5878306851935804</c:v>
                </c:pt>
                <c:pt idx="1099">
                  <c:v>9.6596274576197807</c:v>
                </c:pt>
                <c:pt idx="1100">
                  <c:v>9.7736371826077892</c:v>
                </c:pt>
                <c:pt idx="1101">
                  <c:v>9.7710286436104905</c:v>
                </c:pt>
                <c:pt idx="1102">
                  <c:v>9.7699001389534796</c:v>
                </c:pt>
                <c:pt idx="1103">
                  <c:v>9.7435202906405802</c:v>
                </c:pt>
                <c:pt idx="1104">
                  <c:v>9.7008254840333503</c:v>
                </c:pt>
                <c:pt idx="1105">
                  <c:v>9.8357303841928996</c:v>
                </c:pt>
                <c:pt idx="1106">
                  <c:v>9.8814281494056395</c:v>
                </c:pt>
                <c:pt idx="1107">
                  <c:v>9.8659109742196307</c:v>
                </c:pt>
                <c:pt idx="1108">
                  <c:v>9.9987055257843895</c:v>
                </c:pt>
                <c:pt idx="1109">
                  <c:v>9.9749131344587507</c:v>
                </c:pt>
                <c:pt idx="1110">
                  <c:v>9.9651470467475907</c:v>
                </c:pt>
                <c:pt idx="1111">
                  <c:v>9.8920338419619291</c:v>
                </c:pt>
                <c:pt idx="1112">
                  <c:v>9.9694254147691908</c:v>
                </c:pt>
                <c:pt idx="1113">
                  <c:v>9.9624060684011901</c:v>
                </c:pt>
                <c:pt idx="1114">
                  <c:v>9.9318219946272492</c:v>
                </c:pt>
                <c:pt idx="1115">
                  <c:v>10.165953692840599</c:v>
                </c:pt>
                <c:pt idx="1116">
                  <c:v>10.262497965128301</c:v>
                </c:pt>
                <c:pt idx="1117">
                  <c:v>9.9371137949568293</c:v>
                </c:pt>
                <c:pt idx="1118">
                  <c:v>9.9107953703099501</c:v>
                </c:pt>
                <c:pt idx="1119">
                  <c:v>10.0745781608861</c:v>
                </c:pt>
                <c:pt idx="1120">
                  <c:v>10.0179504134057</c:v>
                </c:pt>
                <c:pt idx="1121">
                  <c:v>10.1886548623411</c:v>
                </c:pt>
                <c:pt idx="1122">
                  <c:v>9.9109803378148094</c:v>
                </c:pt>
                <c:pt idx="1123">
                  <c:v>9.6478913329529394</c:v>
                </c:pt>
                <c:pt idx="1124">
                  <c:v>9.7241048269524306</c:v>
                </c:pt>
                <c:pt idx="1125">
                  <c:v>9.55271065399916</c:v>
                </c:pt>
                <c:pt idx="1126">
                  <c:v>9.98899455326662</c:v>
                </c:pt>
                <c:pt idx="1127">
                  <c:v>9.9571898684518594</c:v>
                </c:pt>
                <c:pt idx="1128">
                  <c:v>10.158400386354</c:v>
                </c:pt>
                <c:pt idx="1129">
                  <c:v>10.1636135264672</c:v>
                </c:pt>
                <c:pt idx="1130">
                  <c:v>9.8728749465022201</c:v>
                </c:pt>
                <c:pt idx="1131">
                  <c:v>9.7707183702537996</c:v>
                </c:pt>
                <c:pt idx="1132">
                  <c:v>9.8344534117281803</c:v>
                </c:pt>
                <c:pt idx="1133">
                  <c:v>9.5852888279297304</c:v>
                </c:pt>
                <c:pt idx="1134">
                  <c:v>9.3884349159348197</c:v>
                </c:pt>
                <c:pt idx="1135">
                  <c:v>9.4305198236399601</c:v>
                </c:pt>
                <c:pt idx="1136">
                  <c:v>9.4190332222512705</c:v>
                </c:pt>
                <c:pt idx="1137">
                  <c:v>9.2172878796409208</c:v>
                </c:pt>
                <c:pt idx="1138">
                  <c:v>9.4029766256167306</c:v>
                </c:pt>
                <c:pt idx="1139">
                  <c:v>9.6162020498583001</c:v>
                </c:pt>
                <c:pt idx="1140">
                  <c:v>9.5667522689142199</c:v>
                </c:pt>
                <c:pt idx="1141">
                  <c:v>9.5921966624129293</c:v>
                </c:pt>
                <c:pt idx="1142">
                  <c:v>9.5423687946413693</c:v>
                </c:pt>
                <c:pt idx="1143">
                  <c:v>9.56652108176859</c:v>
                </c:pt>
                <c:pt idx="1144">
                  <c:v>9.63155272271805</c:v>
                </c:pt>
                <c:pt idx="1145">
                  <c:v>9.3908215854106292</c:v>
                </c:pt>
                <c:pt idx="1146">
                  <c:v>9.3176057945603201</c:v>
                </c:pt>
                <c:pt idx="1147">
                  <c:v>9.3010646197387299</c:v>
                </c:pt>
                <c:pt idx="1148">
                  <c:v>9.4278311248087707</c:v>
                </c:pt>
                <c:pt idx="1149">
                  <c:v>9.6012791259972605</c:v>
                </c:pt>
                <c:pt idx="1150">
                  <c:v>9.6120797418383397</c:v>
                </c:pt>
                <c:pt idx="1151">
                  <c:v>9.7540012149695698</c:v>
                </c:pt>
                <c:pt idx="1152">
                  <c:v>9.8373687650357802</c:v>
                </c:pt>
                <c:pt idx="1153">
                  <c:v>9.8466559200765396</c:v>
                </c:pt>
                <c:pt idx="1154">
                  <c:v>9.8750569341648706</c:v>
                </c:pt>
                <c:pt idx="1155">
                  <c:v>9.9004476713212899</c:v>
                </c:pt>
                <c:pt idx="1156">
                  <c:v>10.0052194827769</c:v>
                </c:pt>
                <c:pt idx="1157">
                  <c:v>9.8841247647928299</c:v>
                </c:pt>
                <c:pt idx="1158">
                  <c:v>9.73544964654773</c:v>
                </c:pt>
                <c:pt idx="1159">
                  <c:v>9.6648944920368702</c:v>
                </c:pt>
                <c:pt idx="1160">
                  <c:v>9.6524282465700697</c:v>
                </c:pt>
                <c:pt idx="1161">
                  <c:v>9.7210013615285291</c:v>
                </c:pt>
                <c:pt idx="1162">
                  <c:v>9.4862235233100893</c:v>
                </c:pt>
                <c:pt idx="1163">
                  <c:v>9.4935713422884902</c:v>
                </c:pt>
                <c:pt idx="1164">
                  <c:v>9.3875402913157693</c:v>
                </c:pt>
                <c:pt idx="1165">
                  <c:v>9.4337802634281704</c:v>
                </c:pt>
                <c:pt idx="1166">
                  <c:v>9.3924287654956302</c:v>
                </c:pt>
                <c:pt idx="1167">
                  <c:v>9.5405407671532707</c:v>
                </c:pt>
                <c:pt idx="1168">
                  <c:v>9.4897560332611306</c:v>
                </c:pt>
                <c:pt idx="1169">
                  <c:v>9.5273552234052605</c:v>
                </c:pt>
                <c:pt idx="1170">
                  <c:v>9.5499412237555692</c:v>
                </c:pt>
                <c:pt idx="1171">
                  <c:v>9.4888995623627395</c:v>
                </c:pt>
                <c:pt idx="1172">
                  <c:v>9.6777039503899207</c:v>
                </c:pt>
                <c:pt idx="1173">
                  <c:v>9.6754813105967692</c:v>
                </c:pt>
                <c:pt idx="1174">
                  <c:v>9.6810420643477109</c:v>
                </c:pt>
                <c:pt idx="1175">
                  <c:v>9.4617747787730409</c:v>
                </c:pt>
                <c:pt idx="1176">
                  <c:v>9.44070571022095</c:v>
                </c:pt>
                <c:pt idx="1177">
                  <c:v>9.4950262875910898</c:v>
                </c:pt>
                <c:pt idx="1178">
                  <c:v>9.5264966174625307</c:v>
                </c:pt>
                <c:pt idx="1179">
                  <c:v>9.7097573557045695</c:v>
                </c:pt>
                <c:pt idx="1180">
                  <c:v>9.6714034982858195</c:v>
                </c:pt>
                <c:pt idx="1181">
                  <c:v>9.7801652149037892</c:v>
                </c:pt>
                <c:pt idx="1182">
                  <c:v>9.9446027036689202</c:v>
                </c:pt>
                <c:pt idx="1183">
                  <c:v>9.9359940021036195</c:v>
                </c:pt>
                <c:pt idx="1184">
                  <c:v>9.9585815816803702</c:v>
                </c:pt>
                <c:pt idx="1185">
                  <c:v>10.076278391952901</c:v>
                </c:pt>
                <c:pt idx="1186">
                  <c:v>10.3171630816678</c:v>
                </c:pt>
                <c:pt idx="1187">
                  <c:v>10.2079987250727</c:v>
                </c:pt>
                <c:pt idx="1188">
                  <c:v>10.138028364262601</c:v>
                </c:pt>
                <c:pt idx="1189">
                  <c:v>10.167938348135101</c:v>
                </c:pt>
                <c:pt idx="1190">
                  <c:v>10.148717484621899</c:v>
                </c:pt>
                <c:pt idx="1191">
                  <c:v>10.1068150370951</c:v>
                </c:pt>
                <c:pt idx="1192">
                  <c:v>10.029621443212701</c:v>
                </c:pt>
                <c:pt idx="1193">
                  <c:v>9.8337568160917499</c:v>
                </c:pt>
                <c:pt idx="1194">
                  <c:v>9.7828102545109292</c:v>
                </c:pt>
                <c:pt idx="1195">
                  <c:v>9.7105656861887706</c:v>
                </c:pt>
                <c:pt idx="1196">
                  <c:v>9.7906243933916208</c:v>
                </c:pt>
                <c:pt idx="1197">
                  <c:v>9.8978581843801994</c:v>
                </c:pt>
                <c:pt idx="1198">
                  <c:v>9.9175921863199896</c:v>
                </c:pt>
                <c:pt idx="1199">
                  <c:v>9.8021172983380005</c:v>
                </c:pt>
                <c:pt idx="1200">
                  <c:v>9.6772832542242302</c:v>
                </c:pt>
                <c:pt idx="1201">
                  <c:v>9.6177321876247905</c:v>
                </c:pt>
                <c:pt idx="1202">
                  <c:v>9.5183774819862297</c:v>
                </c:pt>
                <c:pt idx="1203">
                  <c:v>9.4863075213300903</c:v>
                </c:pt>
                <c:pt idx="1204">
                  <c:v>9.5304976050386507</c:v>
                </c:pt>
                <c:pt idx="1205">
                  <c:v>9.5942896627499206</c:v>
                </c:pt>
                <c:pt idx="1206">
                  <c:v>9.5291001675942706</c:v>
                </c:pt>
                <c:pt idx="1207">
                  <c:v>9.5464124916175894</c:v>
                </c:pt>
                <c:pt idx="1208">
                  <c:v>9.7477517533156899</c:v>
                </c:pt>
                <c:pt idx="1209">
                  <c:v>9.8118348226455208</c:v>
                </c:pt>
                <c:pt idx="1210">
                  <c:v>9.8495043268408509</c:v>
                </c:pt>
                <c:pt idx="1211">
                  <c:v>9.9137471226359608</c:v>
                </c:pt>
                <c:pt idx="1212">
                  <c:v>9.8540340560636501</c:v>
                </c:pt>
                <c:pt idx="1213">
                  <c:v>9.9208590753191608</c:v>
                </c:pt>
                <c:pt idx="1214">
                  <c:v>9.9341657029287305</c:v>
                </c:pt>
                <c:pt idx="1215">
                  <c:v>9.8877271781306408</c:v>
                </c:pt>
                <c:pt idx="1216">
                  <c:v>9.9892500794013799</c:v>
                </c:pt>
                <c:pt idx="1217">
                  <c:v>10.0302436366153</c:v>
                </c:pt>
                <c:pt idx="1218">
                  <c:v>9.9913389024280299</c:v>
                </c:pt>
                <c:pt idx="1219">
                  <c:v>9.9145409070748496</c:v>
                </c:pt>
                <c:pt idx="1220">
                  <c:v>9.9167807963027705</c:v>
                </c:pt>
                <c:pt idx="1221">
                  <c:v>9.9759018484009196</c:v>
                </c:pt>
                <c:pt idx="1222">
                  <c:v>10.038145047591099</c:v>
                </c:pt>
                <c:pt idx="1223">
                  <c:v>10.126383087420599</c:v>
                </c:pt>
                <c:pt idx="1224">
                  <c:v>10.0565764976298</c:v>
                </c:pt>
                <c:pt idx="1225">
                  <c:v>10.1824233759967</c:v>
                </c:pt>
                <c:pt idx="1226">
                  <c:v>10.1920286253435</c:v>
                </c:pt>
                <c:pt idx="1227">
                  <c:v>10.229657995106599</c:v>
                </c:pt>
                <c:pt idx="1228">
                  <c:v>10.218650183821699</c:v>
                </c:pt>
                <c:pt idx="1229">
                  <c:v>10.157823688159</c:v>
                </c:pt>
                <c:pt idx="1230">
                  <c:v>10.208296039606701</c:v>
                </c:pt>
                <c:pt idx="1231">
                  <c:v>10.1570748802101</c:v>
                </c:pt>
                <c:pt idx="1232">
                  <c:v>10.293770626600301</c:v>
                </c:pt>
                <c:pt idx="1233">
                  <c:v>10.3771979120833</c:v>
                </c:pt>
                <c:pt idx="1234">
                  <c:v>10.2467593499484</c:v>
                </c:pt>
                <c:pt idx="1235">
                  <c:v>10.285774544518</c:v>
                </c:pt>
                <c:pt idx="1236">
                  <c:v>10.2694628248346</c:v>
                </c:pt>
                <c:pt idx="1237">
                  <c:v>10.255030121486399</c:v>
                </c:pt>
                <c:pt idx="1238">
                  <c:v>10.3716450378757</c:v>
                </c:pt>
                <c:pt idx="1239">
                  <c:v>10.385846145572399</c:v>
                </c:pt>
                <c:pt idx="1240">
                  <c:v>10.3243246786264</c:v>
                </c:pt>
                <c:pt idx="1241">
                  <c:v>10.252465187998499</c:v>
                </c:pt>
                <c:pt idx="1242">
                  <c:v>10.1785046115721</c:v>
                </c:pt>
                <c:pt idx="1243">
                  <c:v>10.303580145388199</c:v>
                </c:pt>
                <c:pt idx="1244">
                  <c:v>10.302044281379001</c:v>
                </c:pt>
                <c:pt idx="1245">
                  <c:v>10.257308048616901</c:v>
                </c:pt>
                <c:pt idx="1246">
                  <c:v>10.3139298117495</c:v>
                </c:pt>
                <c:pt idx="1247">
                  <c:v>10.260695484798999</c:v>
                </c:pt>
                <c:pt idx="1248">
                  <c:v>10.244546735313101</c:v>
                </c:pt>
                <c:pt idx="1249">
                  <c:v>10.3359119551343</c:v>
                </c:pt>
                <c:pt idx="1250">
                  <c:v>10.3476915299512</c:v>
                </c:pt>
                <c:pt idx="1251">
                  <c:v>10.3491482175121</c:v>
                </c:pt>
                <c:pt idx="1252">
                  <c:v>10.490757659387301</c:v>
                </c:pt>
                <c:pt idx="1253">
                  <c:v>10.5585812113328</c:v>
                </c:pt>
                <c:pt idx="1254">
                  <c:v>10.6011754361139</c:v>
                </c:pt>
                <c:pt idx="1255">
                  <c:v>10.6429834923083</c:v>
                </c:pt>
                <c:pt idx="1256">
                  <c:v>10.608576375413399</c:v>
                </c:pt>
                <c:pt idx="1257">
                  <c:v>10.641971210944099</c:v>
                </c:pt>
                <c:pt idx="1258">
                  <c:v>10.2380487427742</c:v>
                </c:pt>
                <c:pt idx="1259">
                  <c:v>10.1323348045788</c:v>
                </c:pt>
                <c:pt idx="1260">
                  <c:v>10.0829542355985</c:v>
                </c:pt>
                <c:pt idx="1261">
                  <c:v>10.033622774807601</c:v>
                </c:pt>
                <c:pt idx="1262">
                  <c:v>9.8419776250275408</c:v>
                </c:pt>
                <c:pt idx="1263">
                  <c:v>9.9270483963207994</c:v>
                </c:pt>
                <c:pt idx="1264">
                  <c:v>10.045749352221</c:v>
                </c:pt>
                <c:pt idx="1265">
                  <c:v>10.071381843461801</c:v>
                </c:pt>
                <c:pt idx="1266">
                  <c:v>10.0662285280478</c:v>
                </c:pt>
                <c:pt idx="1267">
                  <c:v>9.8851160632397193</c:v>
                </c:pt>
                <c:pt idx="1268">
                  <c:v>9.9827464581780898</c:v>
                </c:pt>
                <c:pt idx="1269">
                  <c:v>9.98057824403514</c:v>
                </c:pt>
                <c:pt idx="1270">
                  <c:v>9.8649355460927008</c:v>
                </c:pt>
                <c:pt idx="1271">
                  <c:v>9.7995302082216398</c:v>
                </c:pt>
                <c:pt idx="1272">
                  <c:v>9.8052637211723397</c:v>
                </c:pt>
                <c:pt idx="1273">
                  <c:v>9.9298604505573795</c:v>
                </c:pt>
                <c:pt idx="1274">
                  <c:v>10.1671989776441</c:v>
                </c:pt>
                <c:pt idx="1275">
                  <c:v>10.239156830720001</c:v>
                </c:pt>
                <c:pt idx="1276">
                  <c:v>10.201965589830399</c:v>
                </c:pt>
                <c:pt idx="1277">
                  <c:v>10.3082107891031</c:v>
                </c:pt>
                <c:pt idx="1278">
                  <c:v>10.272799707281299</c:v>
                </c:pt>
                <c:pt idx="1279">
                  <c:v>10.2889065323746</c:v>
                </c:pt>
                <c:pt idx="1280">
                  <c:v>10.309047803077499</c:v>
                </c:pt>
                <c:pt idx="1281">
                  <c:v>10.4322082082812</c:v>
                </c:pt>
                <c:pt idx="1282">
                  <c:v>10.5118326309221</c:v>
                </c:pt>
                <c:pt idx="1283">
                  <c:v>10.4694597008909</c:v>
                </c:pt>
                <c:pt idx="1284">
                  <c:v>10.453505638140401</c:v>
                </c:pt>
                <c:pt idx="1285">
                  <c:v>10.473296014256499</c:v>
                </c:pt>
                <c:pt idx="1286">
                  <c:v>10.4837638179651</c:v>
                </c:pt>
                <c:pt idx="1287">
                  <c:v>10.6291788980877</c:v>
                </c:pt>
                <c:pt idx="1288">
                  <c:v>10.5851419236013</c:v>
                </c:pt>
                <c:pt idx="1289">
                  <c:v>10.5317872610172</c:v>
                </c:pt>
                <c:pt idx="1290">
                  <c:v>10.527954360050799</c:v>
                </c:pt>
                <c:pt idx="1291">
                  <c:v>10.532977433721401</c:v>
                </c:pt>
                <c:pt idx="1292">
                  <c:v>10.524301599369799</c:v>
                </c:pt>
                <c:pt idx="1293">
                  <c:v>10.5715832782932</c:v>
                </c:pt>
                <c:pt idx="1294">
                  <c:v>10.589124151878201</c:v>
                </c:pt>
                <c:pt idx="1295">
                  <c:v>10.642456158542499</c:v>
                </c:pt>
                <c:pt idx="1296">
                  <c:v>10.7237575967634</c:v>
                </c:pt>
                <c:pt idx="1297">
                  <c:v>10.5855489488189</c:v>
                </c:pt>
                <c:pt idx="1298">
                  <c:v>10.4380407768877</c:v>
                </c:pt>
                <c:pt idx="1299">
                  <c:v>10.3514466815496</c:v>
                </c:pt>
                <c:pt idx="1300">
                  <c:v>10.311244016873101</c:v>
                </c:pt>
                <c:pt idx="1301">
                  <c:v>10.244919824096799</c:v>
                </c:pt>
                <c:pt idx="1302">
                  <c:v>10.341628411557799</c:v>
                </c:pt>
                <c:pt idx="1303">
                  <c:v>10.4655654872873</c:v>
                </c:pt>
                <c:pt idx="1304">
                  <c:v>10.4630261087205</c:v>
                </c:pt>
                <c:pt idx="1305">
                  <c:v>10.4732776611774</c:v>
                </c:pt>
                <c:pt idx="1306">
                  <c:v>10.4184733437168</c:v>
                </c:pt>
                <c:pt idx="1307">
                  <c:v>10.4713282900151</c:v>
                </c:pt>
                <c:pt idx="1308">
                  <c:v>10.4895414482523</c:v>
                </c:pt>
                <c:pt idx="1309">
                  <c:v>10.410470879070701</c:v>
                </c:pt>
                <c:pt idx="1310">
                  <c:v>10.5178825055568</c:v>
                </c:pt>
                <c:pt idx="1311">
                  <c:v>10.609869771180801</c:v>
                </c:pt>
                <c:pt idx="1312">
                  <c:v>10.567401051086399</c:v>
                </c:pt>
                <c:pt idx="1313">
                  <c:v>10.573798953237</c:v>
                </c:pt>
                <c:pt idx="1314">
                  <c:v>10.618996594659199</c:v>
                </c:pt>
                <c:pt idx="1315">
                  <c:v>10.4689618102958</c:v>
                </c:pt>
                <c:pt idx="1316">
                  <c:v>10.4592637067125</c:v>
                </c:pt>
                <c:pt idx="1317">
                  <c:v>10.525474938530699</c:v>
                </c:pt>
                <c:pt idx="1318">
                  <c:v>10.5154418859229</c:v>
                </c:pt>
                <c:pt idx="1319">
                  <c:v>10.3214870927567</c:v>
                </c:pt>
                <c:pt idx="1320">
                  <c:v>10.3081951208621</c:v>
                </c:pt>
                <c:pt idx="1321">
                  <c:v>10.355098743304501</c:v>
                </c:pt>
                <c:pt idx="1322">
                  <c:v>10.4328843436501</c:v>
                </c:pt>
                <c:pt idx="1323">
                  <c:v>10.366882057223499</c:v>
                </c:pt>
                <c:pt idx="1324">
                  <c:v>10.3403457653361</c:v>
                </c:pt>
                <c:pt idx="1325">
                  <c:v>10.3436071409338</c:v>
                </c:pt>
                <c:pt idx="1326">
                  <c:v>10.3913957613499</c:v>
                </c:pt>
                <c:pt idx="1327">
                  <c:v>10.3363615589522</c:v>
                </c:pt>
                <c:pt idx="1328">
                  <c:v>10.425016524791999</c:v>
                </c:pt>
                <c:pt idx="1329">
                  <c:v>10.487662794852</c:v>
                </c:pt>
                <c:pt idx="1330">
                  <c:v>10.684794204494301</c:v>
                </c:pt>
                <c:pt idx="1331">
                  <c:v>10.6590601491689</c:v>
                </c:pt>
                <c:pt idx="1332">
                  <c:v>10.5698982240277</c:v>
                </c:pt>
                <c:pt idx="1333">
                  <c:v>10.5496203287521</c:v>
                </c:pt>
                <c:pt idx="1334">
                  <c:v>10.5020820751171</c:v>
                </c:pt>
                <c:pt idx="1335">
                  <c:v>10.6027069409328</c:v>
                </c:pt>
                <c:pt idx="1336">
                  <c:v>10.657736015515001</c:v>
                </c:pt>
                <c:pt idx="1337">
                  <c:v>10.5854876081737</c:v>
                </c:pt>
                <c:pt idx="1338">
                  <c:v>10.3139617553724</c:v>
                </c:pt>
                <c:pt idx="1339">
                  <c:v>10.3523250812726</c:v>
                </c:pt>
                <c:pt idx="1340">
                  <c:v>10.3637876902764</c:v>
                </c:pt>
                <c:pt idx="1341">
                  <c:v>10.363054206475001</c:v>
                </c:pt>
                <c:pt idx="1342">
                  <c:v>10.3664522575354</c:v>
                </c:pt>
                <c:pt idx="1343">
                  <c:v>10.322435159064201</c:v>
                </c:pt>
                <c:pt idx="1344">
                  <c:v>10.217655196826399</c:v>
                </c:pt>
                <c:pt idx="1345">
                  <c:v>10.203280582126601</c:v>
                </c:pt>
                <c:pt idx="1346">
                  <c:v>10.2376644372267</c:v>
                </c:pt>
                <c:pt idx="1347">
                  <c:v>10.174805143982301</c:v>
                </c:pt>
                <c:pt idx="1348">
                  <c:v>9.9254169609992395</c:v>
                </c:pt>
                <c:pt idx="1349">
                  <c:v>10.0663121288627</c:v>
                </c:pt>
                <c:pt idx="1350">
                  <c:v>10.1446337125307</c:v>
                </c:pt>
                <c:pt idx="1351">
                  <c:v>10.219491066334299</c:v>
                </c:pt>
                <c:pt idx="1352">
                  <c:v>10.182947125138201</c:v>
                </c:pt>
                <c:pt idx="1353">
                  <c:v>10.191906388234701</c:v>
                </c:pt>
                <c:pt idx="1354">
                  <c:v>10.3661808456853</c:v>
                </c:pt>
                <c:pt idx="1355">
                  <c:v>10.368449964952299</c:v>
                </c:pt>
                <c:pt idx="1356">
                  <c:v>10.3537674950195</c:v>
                </c:pt>
                <c:pt idx="1357">
                  <c:v>10.330827909070999</c:v>
                </c:pt>
                <c:pt idx="1358">
                  <c:v>10.3693209020533</c:v>
                </c:pt>
                <c:pt idx="1359">
                  <c:v>10.385477821089699</c:v>
                </c:pt>
                <c:pt idx="1360">
                  <c:v>10.483558310025</c:v>
                </c:pt>
                <c:pt idx="1361">
                  <c:v>10.5339881111466</c:v>
                </c:pt>
                <c:pt idx="1362">
                  <c:v>10.534741110296199</c:v>
                </c:pt>
                <c:pt idx="1363">
                  <c:v>10.612866127031101</c:v>
                </c:pt>
                <c:pt idx="1364">
                  <c:v>10.585588295249099</c:v>
                </c:pt>
                <c:pt idx="1365">
                  <c:v>10.653563033646099</c:v>
                </c:pt>
                <c:pt idx="1366">
                  <c:v>10.598755506562901</c:v>
                </c:pt>
                <c:pt idx="1367">
                  <c:v>10.539954721597701</c:v>
                </c:pt>
                <c:pt idx="1368">
                  <c:v>10.715208016278099</c:v>
                </c:pt>
                <c:pt idx="1369">
                  <c:v>10.715452509839199</c:v>
                </c:pt>
                <c:pt idx="1370">
                  <c:v>10.756268985927401</c:v>
                </c:pt>
                <c:pt idx="1371">
                  <c:v>10.5355468623079</c:v>
                </c:pt>
                <c:pt idx="1372">
                  <c:v>10.593232375631199</c:v>
                </c:pt>
                <c:pt idx="1373">
                  <c:v>10.8021678733837</c:v>
                </c:pt>
                <c:pt idx="1374">
                  <c:v>10.9358397163736</c:v>
                </c:pt>
                <c:pt idx="1375">
                  <c:v>10.9440531212762</c:v>
                </c:pt>
                <c:pt idx="1376">
                  <c:v>10.978557441842</c:v>
                </c:pt>
                <c:pt idx="1377">
                  <c:v>10.9546692415629</c:v>
                </c:pt>
                <c:pt idx="1378">
                  <c:v>11.0617723657938</c:v>
                </c:pt>
                <c:pt idx="1379">
                  <c:v>10.9622651098622</c:v>
                </c:pt>
                <c:pt idx="1380">
                  <c:v>11.071406507357199</c:v>
                </c:pt>
                <c:pt idx="1381">
                  <c:v>10.980989422609101</c:v>
                </c:pt>
                <c:pt idx="1382">
                  <c:v>11.021153679607499</c:v>
                </c:pt>
                <c:pt idx="1383">
                  <c:v>10.593701800225899</c:v>
                </c:pt>
                <c:pt idx="1384">
                  <c:v>10.625522531163201</c:v>
                </c:pt>
                <c:pt idx="1385">
                  <c:v>10.471394605325001</c:v>
                </c:pt>
                <c:pt idx="1386">
                  <c:v>10.5625008302202</c:v>
                </c:pt>
                <c:pt idx="1387">
                  <c:v>10.4898403239104</c:v>
                </c:pt>
                <c:pt idx="1388">
                  <c:v>10.4330320617242</c:v>
                </c:pt>
                <c:pt idx="1389">
                  <c:v>10.334805958591399</c:v>
                </c:pt>
                <c:pt idx="1390">
                  <c:v>10.385204735240499</c:v>
                </c:pt>
                <c:pt idx="1391">
                  <c:v>10.2958834353929</c:v>
                </c:pt>
                <c:pt idx="1392">
                  <c:v>10.358506294148601</c:v>
                </c:pt>
                <c:pt idx="1393">
                  <c:v>10.400595570383301</c:v>
                </c:pt>
                <c:pt idx="1394">
                  <c:v>10.3646449211777</c:v>
                </c:pt>
                <c:pt idx="1395">
                  <c:v>10.1749435824758</c:v>
                </c:pt>
                <c:pt idx="1396">
                  <c:v>10.2512681036917</c:v>
                </c:pt>
                <c:pt idx="1397">
                  <c:v>10.2687077425413</c:v>
                </c:pt>
                <c:pt idx="1398">
                  <c:v>10.326854125912</c:v>
                </c:pt>
                <c:pt idx="1399">
                  <c:v>10.4747053340877</c:v>
                </c:pt>
                <c:pt idx="1400">
                  <c:v>10.4445835879357</c:v>
                </c:pt>
                <c:pt idx="1401">
                  <c:v>10.5578077150846</c:v>
                </c:pt>
                <c:pt idx="1402">
                  <c:v>10.5598360568672</c:v>
                </c:pt>
                <c:pt idx="1403">
                  <c:v>10.5016108504218</c:v>
                </c:pt>
                <c:pt idx="1404">
                  <c:v>10.4898933332349</c:v>
                </c:pt>
                <c:pt idx="1405">
                  <c:v>10.44696398426</c:v>
                </c:pt>
                <c:pt idx="1406">
                  <c:v>10.4407671575207</c:v>
                </c:pt>
                <c:pt idx="1407">
                  <c:v>10.3644980592584</c:v>
                </c:pt>
                <c:pt idx="1408">
                  <c:v>10.3396228162939</c:v>
                </c:pt>
                <c:pt idx="1409">
                  <c:v>10.2146077434098</c:v>
                </c:pt>
                <c:pt idx="1410">
                  <c:v>10.2336786180883</c:v>
                </c:pt>
                <c:pt idx="1411">
                  <c:v>10.334717921217599</c:v>
                </c:pt>
                <c:pt idx="1412">
                  <c:v>10.1791857220027</c:v>
                </c:pt>
                <c:pt idx="1413">
                  <c:v>10.124226596274999</c:v>
                </c:pt>
                <c:pt idx="1414">
                  <c:v>10.158792171815801</c:v>
                </c:pt>
                <c:pt idx="1415">
                  <c:v>10.1592167505357</c:v>
                </c:pt>
                <c:pt idx="1416">
                  <c:v>10.274851185992601</c:v>
                </c:pt>
                <c:pt idx="1417">
                  <c:v>10.286961933861299</c:v>
                </c:pt>
                <c:pt idx="1418">
                  <c:v>10.132885334168201</c:v>
                </c:pt>
                <c:pt idx="1419">
                  <c:v>10.1014549431231</c:v>
                </c:pt>
                <c:pt idx="1420">
                  <c:v>10.1071977464689</c:v>
                </c:pt>
                <c:pt idx="1421">
                  <c:v>10.171838439178</c:v>
                </c:pt>
                <c:pt idx="1422">
                  <c:v>10.312837925798201</c:v>
                </c:pt>
                <c:pt idx="1423">
                  <c:v>10.3175130078719</c:v>
                </c:pt>
                <c:pt idx="1424">
                  <c:v>10.3765164555788</c:v>
                </c:pt>
                <c:pt idx="1425">
                  <c:v>10.3594897940843</c:v>
                </c:pt>
                <c:pt idx="1426">
                  <c:v>10.309031262252599</c:v>
                </c:pt>
                <c:pt idx="1427">
                  <c:v>10.256777700595</c:v>
                </c:pt>
                <c:pt idx="1428">
                  <c:v>10.264201924513801</c:v>
                </c:pt>
                <c:pt idx="1429">
                  <c:v>10.140351864572899</c:v>
                </c:pt>
                <c:pt idx="1430">
                  <c:v>9.9557217236903099</c:v>
                </c:pt>
                <c:pt idx="1431">
                  <c:v>9.8753406695234602</c:v>
                </c:pt>
                <c:pt idx="1432">
                  <c:v>10.0665656830564</c:v>
                </c:pt>
                <c:pt idx="1433">
                  <c:v>9.9672971825702703</c:v>
                </c:pt>
                <c:pt idx="1434">
                  <c:v>9.9317003779648605</c:v>
                </c:pt>
                <c:pt idx="1435">
                  <c:v>9.7724674566814294</c:v>
                </c:pt>
                <c:pt idx="1436">
                  <c:v>9.8880219227000907</c:v>
                </c:pt>
                <c:pt idx="1437">
                  <c:v>9.9181754653112701</c:v>
                </c:pt>
                <c:pt idx="1438">
                  <c:v>10.078405201589399</c:v>
                </c:pt>
                <c:pt idx="1439">
                  <c:v>10.022533523361799</c:v>
                </c:pt>
                <c:pt idx="1440">
                  <c:v>10.069237754237299</c:v>
                </c:pt>
                <c:pt idx="1441">
                  <c:v>10.078932335264399</c:v>
                </c:pt>
                <c:pt idx="1442">
                  <c:v>9.9612068869995305</c:v>
                </c:pt>
                <c:pt idx="1443">
                  <c:v>9.8473163446897605</c:v>
                </c:pt>
                <c:pt idx="1444">
                  <c:v>9.8854583664040607</c:v>
                </c:pt>
                <c:pt idx="1445">
                  <c:v>9.8176389907731405</c:v>
                </c:pt>
                <c:pt idx="1446">
                  <c:v>9.6840916237537709</c:v>
                </c:pt>
                <c:pt idx="1447">
                  <c:v>9.7222406313126104</c:v>
                </c:pt>
                <c:pt idx="1448">
                  <c:v>9.4337661615798201</c:v>
                </c:pt>
                <c:pt idx="1449">
                  <c:v>9.4541040737488</c:v>
                </c:pt>
                <c:pt idx="1450">
                  <c:v>9.1779402481193699</c:v>
                </c:pt>
                <c:pt idx="1451">
                  <c:v>9.3172608345914902</c:v>
                </c:pt>
                <c:pt idx="1452">
                  <c:v>9.1033516202372802</c:v>
                </c:pt>
                <c:pt idx="1453">
                  <c:v>9.1700001619663496</c:v>
                </c:pt>
                <c:pt idx="1454">
                  <c:v>9.2412040358419905</c:v>
                </c:pt>
                <c:pt idx="1455">
                  <c:v>9.3097092322128905</c:v>
                </c:pt>
                <c:pt idx="1456">
                  <c:v>9.2851188089094006</c:v>
                </c:pt>
                <c:pt idx="1457">
                  <c:v>9.2608153559907702</c:v>
                </c:pt>
                <c:pt idx="1458">
                  <c:v>8.7384478273796002</c:v>
                </c:pt>
                <c:pt idx="1459">
                  <c:v>8.7370810600207207</c:v>
                </c:pt>
                <c:pt idx="1460">
                  <c:v>8.6940124444441498</c:v>
                </c:pt>
                <c:pt idx="1461">
                  <c:v>8.7757129173240394</c:v>
                </c:pt>
                <c:pt idx="1462">
                  <c:v>8.8839382222991592</c:v>
                </c:pt>
                <c:pt idx="1463">
                  <c:v>8.8411660232961999</c:v>
                </c:pt>
                <c:pt idx="1464">
                  <c:v>8.7580183997997203</c:v>
                </c:pt>
                <c:pt idx="1465">
                  <c:v>8.9082628909638402</c:v>
                </c:pt>
                <c:pt idx="1466">
                  <c:v>8.9333392989717506</c:v>
                </c:pt>
                <c:pt idx="1467">
                  <c:v>9.1096154351093599</c:v>
                </c:pt>
                <c:pt idx="1468">
                  <c:v>9.0886082446660197</c:v>
                </c:pt>
                <c:pt idx="1469">
                  <c:v>8.9319066966228302</c:v>
                </c:pt>
                <c:pt idx="1470">
                  <c:v>8.7337398728259394</c:v>
                </c:pt>
                <c:pt idx="1471">
                  <c:v>8.5265144956876497</c:v>
                </c:pt>
                <c:pt idx="1472">
                  <c:v>8.6961312475057504</c:v>
                </c:pt>
                <c:pt idx="1473">
                  <c:v>8.62708459936756</c:v>
                </c:pt>
                <c:pt idx="1474">
                  <c:v>8.3211202078855599</c:v>
                </c:pt>
                <c:pt idx="1475">
                  <c:v>8.2362246912079495</c:v>
                </c:pt>
                <c:pt idx="1476">
                  <c:v>8.2588157151522807</c:v>
                </c:pt>
                <c:pt idx="1477">
                  <c:v>8.3268297122533106</c:v>
                </c:pt>
                <c:pt idx="1478">
                  <c:v>8.4515393471311206</c:v>
                </c:pt>
                <c:pt idx="1479">
                  <c:v>8.4764545418133395</c:v>
                </c:pt>
                <c:pt idx="1480">
                  <c:v>8.2528534735911592</c:v>
                </c:pt>
                <c:pt idx="1481">
                  <c:v>8.2529882714666591</c:v>
                </c:pt>
                <c:pt idx="1482">
                  <c:v>8.1028652171346707</c:v>
                </c:pt>
                <c:pt idx="1483">
                  <c:v>7.78314722834169</c:v>
                </c:pt>
                <c:pt idx="1484">
                  <c:v>7.8333418257935303</c:v>
                </c:pt>
                <c:pt idx="1485">
                  <c:v>7.9445840543883701</c:v>
                </c:pt>
                <c:pt idx="1486">
                  <c:v>8.1446417318415492</c:v>
                </c:pt>
                <c:pt idx="1487">
                  <c:v>8.0320557256633105</c:v>
                </c:pt>
                <c:pt idx="1488">
                  <c:v>8.1314144003684206</c:v>
                </c:pt>
                <c:pt idx="1489">
                  <c:v>7.93848858825889</c:v>
                </c:pt>
                <c:pt idx="1490">
                  <c:v>7.84315648934479</c:v>
                </c:pt>
                <c:pt idx="1491">
                  <c:v>7.8026625022472</c:v>
                </c:pt>
                <c:pt idx="1492">
                  <c:v>7.9675211511452897</c:v>
                </c:pt>
                <c:pt idx="1493">
                  <c:v>8.0606764063083496</c:v>
                </c:pt>
                <c:pt idx="1494">
                  <c:v>8.0057120387151404</c:v>
                </c:pt>
                <c:pt idx="1495">
                  <c:v>8.1580336487759908</c:v>
                </c:pt>
                <c:pt idx="1496">
                  <c:v>8.1561704517353899</c:v>
                </c:pt>
                <c:pt idx="1497">
                  <c:v>8.3656969357631095</c:v>
                </c:pt>
                <c:pt idx="1498">
                  <c:v>8.3546647930237103</c:v>
                </c:pt>
                <c:pt idx="1499">
                  <c:v>8.4561150624000696</c:v>
                </c:pt>
                <c:pt idx="1500">
                  <c:v>8.3285964317226107</c:v>
                </c:pt>
                <c:pt idx="1501">
                  <c:v>8.2975722804801908</c:v>
                </c:pt>
                <c:pt idx="1502">
                  <c:v>8.3528969071704999</c:v>
                </c:pt>
                <c:pt idx="1503">
                  <c:v>8.2825463161647406</c:v>
                </c:pt>
                <c:pt idx="1504">
                  <c:v>8.4592247948034895</c:v>
                </c:pt>
                <c:pt idx="1505">
                  <c:v>8.6285402420957897</c:v>
                </c:pt>
                <c:pt idx="1506">
                  <c:v>8.5479892261356998</c:v>
                </c:pt>
                <c:pt idx="1507">
                  <c:v>9.0816037800526406</c:v>
                </c:pt>
                <c:pt idx="1508">
                  <c:v>9.4874345539010605</c:v>
                </c:pt>
                <c:pt idx="1509">
                  <c:v>9.4579888897202107</c:v>
                </c:pt>
                <c:pt idx="1510">
                  <c:v>9.2309715367102605</c:v>
                </c:pt>
                <c:pt idx="1511">
                  <c:v>8.8633251505860091</c:v>
                </c:pt>
                <c:pt idx="1512">
                  <c:v>8.9445902015244592</c:v>
                </c:pt>
                <c:pt idx="1513">
                  <c:v>9.2251996020241798</c:v>
                </c:pt>
                <c:pt idx="1514">
                  <c:v>9.17036303937609</c:v>
                </c:pt>
                <c:pt idx="1515">
                  <c:v>9.1013678130496096</c:v>
                </c:pt>
                <c:pt idx="1516">
                  <c:v>9.1718732630522801</c:v>
                </c:pt>
                <c:pt idx="1517">
                  <c:v>8.9074516064116391</c:v>
                </c:pt>
                <c:pt idx="1518">
                  <c:v>9.3709910625134594</c:v>
                </c:pt>
                <c:pt idx="1519">
                  <c:v>9.5528377803746203</c:v>
                </c:pt>
                <c:pt idx="1520">
                  <c:v>9.45452936722935</c:v>
                </c:pt>
                <c:pt idx="1521">
                  <c:v>9.4163221096568996</c:v>
                </c:pt>
                <c:pt idx="1522">
                  <c:v>9.4228903956535497</c:v>
                </c:pt>
                <c:pt idx="1523">
                  <c:v>9.3314139476112601</c:v>
                </c:pt>
                <c:pt idx="1524">
                  <c:v>9.3538383982928099</c:v>
                </c:pt>
                <c:pt idx="1525">
                  <c:v>9.1564213100989793</c:v>
                </c:pt>
                <c:pt idx="1526">
                  <c:v>9.0948534307861806</c:v>
                </c:pt>
                <c:pt idx="1527">
                  <c:v>8.8952387272711597</c:v>
                </c:pt>
                <c:pt idx="1528">
                  <c:v>8.8888794822047199</c:v>
                </c:pt>
                <c:pt idx="1529">
                  <c:v>8.8034475407556503</c:v>
                </c:pt>
                <c:pt idx="1530">
                  <c:v>9.0584499502190603</c:v>
                </c:pt>
                <c:pt idx="1531">
                  <c:v>9.1295614430677308</c:v>
                </c:pt>
                <c:pt idx="1532">
                  <c:v>9.4469787354657697</c:v>
                </c:pt>
                <c:pt idx="1533">
                  <c:v>9.4621544385999101</c:v>
                </c:pt>
                <c:pt idx="1534">
                  <c:v>9.4818133974719601</c:v>
                </c:pt>
                <c:pt idx="1535">
                  <c:v>9.5910053428743502</c:v>
                </c:pt>
                <c:pt idx="1536">
                  <c:v>9.5347846461104897</c:v>
                </c:pt>
                <c:pt idx="1537">
                  <c:v>9.5415890352858792</c:v>
                </c:pt>
                <c:pt idx="1538">
                  <c:v>9.3550277771885497</c:v>
                </c:pt>
                <c:pt idx="1539">
                  <c:v>9.5004163979910903</c:v>
                </c:pt>
                <c:pt idx="1540">
                  <c:v>9.3870835663364005</c:v>
                </c:pt>
                <c:pt idx="1541">
                  <c:v>9.3303410246584502</c:v>
                </c:pt>
                <c:pt idx="1542">
                  <c:v>9.1204753422989402</c:v>
                </c:pt>
                <c:pt idx="1543">
                  <c:v>9.2188738135282406</c:v>
                </c:pt>
                <c:pt idx="1544">
                  <c:v>9.2772467402394891</c:v>
                </c:pt>
                <c:pt idx="1545">
                  <c:v>9.2302821661889105</c:v>
                </c:pt>
                <c:pt idx="1546">
                  <c:v>9.4208644232375196</c:v>
                </c:pt>
                <c:pt idx="1547">
                  <c:v>9.3489992853914892</c:v>
                </c:pt>
                <c:pt idx="1548">
                  <c:v>9.4189525659529796</c:v>
                </c:pt>
                <c:pt idx="1549">
                  <c:v>9.4305817337751403</c:v>
                </c:pt>
                <c:pt idx="1550">
                  <c:v>9.4501394432374806</c:v>
                </c:pt>
                <c:pt idx="1551">
                  <c:v>9.4157073222680108</c:v>
                </c:pt>
                <c:pt idx="1552">
                  <c:v>9.2967982081828993</c:v>
                </c:pt>
                <c:pt idx="1553">
                  <c:v>9.3325034195763905</c:v>
                </c:pt>
                <c:pt idx="1554">
                  <c:v>9.4215907638563294</c:v>
                </c:pt>
                <c:pt idx="1555">
                  <c:v>9.4247514774154002</c:v>
                </c:pt>
                <c:pt idx="1556">
                  <c:v>9.6542545877201995</c:v>
                </c:pt>
                <c:pt idx="1557">
                  <c:v>9.5952269419836291</c:v>
                </c:pt>
                <c:pt idx="1558">
                  <c:v>9.4880456099092694</c:v>
                </c:pt>
                <c:pt idx="1559">
                  <c:v>9.4226619891744505</c:v>
                </c:pt>
                <c:pt idx="1560">
                  <c:v>9.3775031881657807</c:v>
                </c:pt>
                <c:pt idx="1561">
                  <c:v>9.5078261393956591</c:v>
                </c:pt>
                <c:pt idx="1562">
                  <c:v>9.50056615643844</c:v>
                </c:pt>
                <c:pt idx="1563">
                  <c:v>9.62943380575277</c:v>
                </c:pt>
                <c:pt idx="1564">
                  <c:v>9.5880484902380392</c:v>
                </c:pt>
                <c:pt idx="1565">
                  <c:v>9.5693004600303802</c:v>
                </c:pt>
                <c:pt idx="1566">
                  <c:v>9.6982870815553408</c:v>
                </c:pt>
                <c:pt idx="1567">
                  <c:v>9.8251403695926207</c:v>
                </c:pt>
                <c:pt idx="1568">
                  <c:v>10.021793501032001</c:v>
                </c:pt>
                <c:pt idx="1569">
                  <c:v>10.014629646025099</c:v>
                </c:pt>
                <c:pt idx="1570">
                  <c:v>10.114138072605501</c:v>
                </c:pt>
                <c:pt idx="1571">
                  <c:v>10.070275492976201</c:v>
                </c:pt>
                <c:pt idx="1572">
                  <c:v>10.1101096292011</c:v>
                </c:pt>
                <c:pt idx="1573">
                  <c:v>10.332378987130101</c:v>
                </c:pt>
                <c:pt idx="1574">
                  <c:v>10.2690230685449</c:v>
                </c:pt>
                <c:pt idx="1575">
                  <c:v>10.1358997640027</c:v>
                </c:pt>
                <c:pt idx="1576">
                  <c:v>10.1295310406326</c:v>
                </c:pt>
                <c:pt idx="1577">
                  <c:v>10.3210846594217</c:v>
                </c:pt>
                <c:pt idx="1578">
                  <c:v>10.4499224938734</c:v>
                </c:pt>
                <c:pt idx="1579">
                  <c:v>10.365000594523799</c:v>
                </c:pt>
                <c:pt idx="1580">
                  <c:v>10.390280978741799</c:v>
                </c:pt>
                <c:pt idx="1581">
                  <c:v>10.4629094764512</c:v>
                </c:pt>
                <c:pt idx="1582">
                  <c:v>10.4564151193004</c:v>
                </c:pt>
                <c:pt idx="1583">
                  <c:v>10.5211567339871</c:v>
                </c:pt>
                <c:pt idx="1584">
                  <c:v>10.3777970047484</c:v>
                </c:pt>
                <c:pt idx="1585">
                  <c:v>10.449687134428</c:v>
                </c:pt>
                <c:pt idx="1586">
                  <c:v>10.357026362992199</c:v>
                </c:pt>
                <c:pt idx="1587">
                  <c:v>10.346861837249699</c:v>
                </c:pt>
                <c:pt idx="1588">
                  <c:v>10.2911955076202</c:v>
                </c:pt>
                <c:pt idx="1589">
                  <c:v>10.496414493599501</c:v>
                </c:pt>
                <c:pt idx="1590">
                  <c:v>10.6433139986989</c:v>
                </c:pt>
                <c:pt idx="1591">
                  <c:v>10.561249295835101</c:v>
                </c:pt>
                <c:pt idx="1592">
                  <c:v>10.4095913603898</c:v>
                </c:pt>
                <c:pt idx="1593">
                  <c:v>10.4243525594453</c:v>
                </c:pt>
                <c:pt idx="1594">
                  <c:v>10.4952381363453</c:v>
                </c:pt>
                <c:pt idx="1595">
                  <c:v>10.4953707824916</c:v>
                </c:pt>
                <c:pt idx="1596">
                  <c:v>10.515978452747399</c:v>
                </c:pt>
                <c:pt idx="1597">
                  <c:v>10.550656528548</c:v>
                </c:pt>
                <c:pt idx="1598">
                  <c:v>10.6537275791834</c:v>
                </c:pt>
                <c:pt idx="1599">
                  <c:v>10.6171009847917</c:v>
                </c:pt>
                <c:pt idx="1600">
                  <c:v>10.571115542062399</c:v>
                </c:pt>
                <c:pt idx="1601">
                  <c:v>10.299182721946099</c:v>
                </c:pt>
                <c:pt idx="1602">
                  <c:v>10.4140137434633</c:v>
                </c:pt>
                <c:pt idx="1603">
                  <c:v>10.605615579891101</c:v>
                </c:pt>
                <c:pt idx="1604">
                  <c:v>10.6173318971375</c:v>
                </c:pt>
                <c:pt idx="1605">
                  <c:v>10.5625296096858</c:v>
                </c:pt>
                <c:pt idx="1606">
                  <c:v>10.7228169326113</c:v>
                </c:pt>
                <c:pt idx="1607">
                  <c:v>10.6555457392487</c:v>
                </c:pt>
                <c:pt idx="1608">
                  <c:v>10.629697457638599</c:v>
                </c:pt>
                <c:pt idx="1609">
                  <c:v>10.623737138592601</c:v>
                </c:pt>
                <c:pt idx="1610">
                  <c:v>10.658607773660499</c:v>
                </c:pt>
                <c:pt idx="1611">
                  <c:v>10.6193950214598</c:v>
                </c:pt>
                <c:pt idx="1612">
                  <c:v>10.642976241277299</c:v>
                </c:pt>
                <c:pt idx="1613">
                  <c:v>10.535987747012699</c:v>
                </c:pt>
                <c:pt idx="1614">
                  <c:v>10.604782145091299</c:v>
                </c:pt>
                <c:pt idx="1615">
                  <c:v>10.7251661160225</c:v>
                </c:pt>
                <c:pt idx="1616">
                  <c:v>10.679265189049801</c:v>
                </c:pt>
                <c:pt idx="1617">
                  <c:v>10.5538387827979</c:v>
                </c:pt>
                <c:pt idx="1618">
                  <c:v>10.450914934698799</c:v>
                </c:pt>
                <c:pt idx="1619">
                  <c:v>10.566543888407599</c:v>
                </c:pt>
                <c:pt idx="1620">
                  <c:v>10.5161902525891</c:v>
                </c:pt>
                <c:pt idx="1621">
                  <c:v>10.488861633177301</c:v>
                </c:pt>
                <c:pt idx="1622">
                  <c:v>10.2573878915429</c:v>
                </c:pt>
                <c:pt idx="1623">
                  <c:v>10.2558610666487</c:v>
                </c:pt>
                <c:pt idx="1624">
                  <c:v>10.199367250319501</c:v>
                </c:pt>
                <c:pt idx="1625">
                  <c:v>10.014746998217101</c:v>
                </c:pt>
                <c:pt idx="1626">
                  <c:v>10.095854983139199</c:v>
                </c:pt>
                <c:pt idx="1627">
                  <c:v>10.2464741435889</c:v>
                </c:pt>
                <c:pt idx="1628">
                  <c:v>10.078306806289399</c:v>
                </c:pt>
                <c:pt idx="1629">
                  <c:v>10.0832514354463</c:v>
                </c:pt>
                <c:pt idx="1630">
                  <c:v>10.261310448346601</c:v>
                </c:pt>
                <c:pt idx="1631">
                  <c:v>10.170492532090501</c:v>
                </c:pt>
                <c:pt idx="1632">
                  <c:v>10.0723067535657</c:v>
                </c:pt>
                <c:pt idx="1633">
                  <c:v>10.1646143941406</c:v>
                </c:pt>
                <c:pt idx="1634">
                  <c:v>9.9896549867395006</c:v>
                </c:pt>
                <c:pt idx="1635">
                  <c:v>10.0668282244166</c:v>
                </c:pt>
                <c:pt idx="1636">
                  <c:v>10.193783625307301</c:v>
                </c:pt>
                <c:pt idx="1637">
                  <c:v>9.4591096161643105</c:v>
                </c:pt>
                <c:pt idx="1638">
                  <c:v>9.80574684260643</c:v>
                </c:pt>
                <c:pt idx="1639">
                  <c:v>9.7735003641274503</c:v>
                </c:pt>
                <c:pt idx="1640">
                  <c:v>9.8168842818787301</c:v>
                </c:pt>
                <c:pt idx="1641">
                  <c:v>9.7556875391567797</c:v>
                </c:pt>
                <c:pt idx="1642">
                  <c:v>9.6913279931084109</c:v>
                </c:pt>
                <c:pt idx="1643">
                  <c:v>9.5514014587327907</c:v>
                </c:pt>
                <c:pt idx="1644">
                  <c:v>9.5949230551801605</c:v>
                </c:pt>
                <c:pt idx="1645">
                  <c:v>9.4681586743632593</c:v>
                </c:pt>
                <c:pt idx="1646">
                  <c:v>9.2735288561534706</c:v>
                </c:pt>
                <c:pt idx="1647">
                  <c:v>9.3062251702247103</c:v>
                </c:pt>
                <c:pt idx="1648">
                  <c:v>9.3196831708833194</c:v>
                </c:pt>
                <c:pt idx="1649">
                  <c:v>9.1313854560735699</c:v>
                </c:pt>
                <c:pt idx="1650">
                  <c:v>9.0179782593603992</c:v>
                </c:pt>
                <c:pt idx="1651">
                  <c:v>8.8905794313783595</c:v>
                </c:pt>
                <c:pt idx="1652">
                  <c:v>8.8289733791805105</c:v>
                </c:pt>
                <c:pt idx="1653">
                  <c:v>8.7920644274194295</c:v>
                </c:pt>
                <c:pt idx="1654">
                  <c:v>8.8625366466011304</c:v>
                </c:pt>
                <c:pt idx="1655">
                  <c:v>8.9138220746753092</c:v>
                </c:pt>
                <c:pt idx="1656">
                  <c:v>8.7338387655633394</c:v>
                </c:pt>
                <c:pt idx="1657">
                  <c:v>8.7479861131883094</c:v>
                </c:pt>
                <c:pt idx="1658">
                  <c:v>8.7135498371889994</c:v>
                </c:pt>
                <c:pt idx="1659">
                  <c:v>8.7305806382335494</c:v>
                </c:pt>
                <c:pt idx="1660">
                  <c:v>8.8173516648831392</c:v>
                </c:pt>
                <c:pt idx="1661">
                  <c:v>8.6432681342787596</c:v>
                </c:pt>
                <c:pt idx="1662">
                  <c:v>8.5175319469761899</c:v>
                </c:pt>
                <c:pt idx="1663">
                  <c:v>8.3860057545748106</c:v>
                </c:pt>
                <c:pt idx="1664">
                  <c:v>8.3993516246758908</c:v>
                </c:pt>
                <c:pt idx="1665">
                  <c:v>8.3871767972919002</c:v>
                </c:pt>
                <c:pt idx="1666">
                  <c:v>8.5359680717043993</c:v>
                </c:pt>
                <c:pt idx="1667">
                  <c:v>8.6149791506619593</c:v>
                </c:pt>
                <c:pt idx="1668">
                  <c:v>8.28034157968996</c:v>
                </c:pt>
                <c:pt idx="1669">
                  <c:v>8.2476376013393597</c:v>
                </c:pt>
                <c:pt idx="1670">
                  <c:v>8.2584225863310099</c:v>
                </c:pt>
                <c:pt idx="1671">
                  <c:v>8.2641029850500001</c:v>
                </c:pt>
                <c:pt idx="1672">
                  <c:v>8.2556050983177993</c:v>
                </c:pt>
                <c:pt idx="1673">
                  <c:v>8.3624070296544009</c:v>
                </c:pt>
                <c:pt idx="1674">
                  <c:v>8.3553526422721998</c:v>
                </c:pt>
                <c:pt idx="1675">
                  <c:v>8.5397049414428405</c:v>
                </c:pt>
                <c:pt idx="1676">
                  <c:v>8.5908508975401094</c:v>
                </c:pt>
                <c:pt idx="1677">
                  <c:v>8.5149123607499906</c:v>
                </c:pt>
                <c:pt idx="1678">
                  <c:v>8.44076982485951</c:v>
                </c:pt>
                <c:pt idx="1679">
                  <c:v>8.3918695433916994</c:v>
                </c:pt>
                <c:pt idx="1680">
                  <c:v>8.4185758167945792</c:v>
                </c:pt>
                <c:pt idx="1681">
                  <c:v>8.5296737898554902</c:v>
                </c:pt>
                <c:pt idx="1682">
                  <c:v>8.5311370263156707</c:v>
                </c:pt>
                <c:pt idx="1683">
                  <c:v>8.8310635247797205</c:v>
                </c:pt>
                <c:pt idx="1684">
                  <c:v>8.8326417878640004</c:v>
                </c:pt>
                <c:pt idx="1685">
                  <c:v>8.93260112351388</c:v>
                </c:pt>
                <c:pt idx="1686">
                  <c:v>8.8726439918698699</c:v>
                </c:pt>
                <c:pt idx="1687">
                  <c:v>8.8049877951575901</c:v>
                </c:pt>
                <c:pt idx="1688">
                  <c:v>8.70610518854118</c:v>
                </c:pt>
                <c:pt idx="1689">
                  <c:v>8.6767951765715097</c:v>
                </c:pt>
                <c:pt idx="1690">
                  <c:v>8.7074439197792</c:v>
                </c:pt>
                <c:pt idx="1691">
                  <c:v>8.7024577396746601</c:v>
                </c:pt>
                <c:pt idx="1692">
                  <c:v>8.6511421090437501</c:v>
                </c:pt>
                <c:pt idx="1693">
                  <c:v>8.7334866927741004</c:v>
                </c:pt>
                <c:pt idx="1694">
                  <c:v>8.7640266290699405</c:v>
                </c:pt>
                <c:pt idx="1695">
                  <c:v>8.73645483240686</c:v>
                </c:pt>
                <c:pt idx="1696">
                  <c:v>8.8015358040986698</c:v>
                </c:pt>
                <c:pt idx="1697">
                  <c:v>8.9223751050940994</c:v>
                </c:pt>
                <c:pt idx="1698">
                  <c:v>8.5391997678462594</c:v>
                </c:pt>
                <c:pt idx="1699">
                  <c:v>8.5438815473410408</c:v>
                </c:pt>
                <c:pt idx="1700">
                  <c:v>8.4678494089193102</c:v>
                </c:pt>
                <c:pt idx="1701">
                  <c:v>8.4621653812358399</c:v>
                </c:pt>
                <c:pt idx="1702">
                  <c:v>8.6135050175517005</c:v>
                </c:pt>
                <c:pt idx="1703">
                  <c:v>8.7915738416556408</c:v>
                </c:pt>
                <c:pt idx="1704">
                  <c:v>8.7327566132158907</c:v>
                </c:pt>
                <c:pt idx="1705">
                  <c:v>8.7396259557341196</c:v>
                </c:pt>
                <c:pt idx="1706">
                  <c:v>8.7182710850399907</c:v>
                </c:pt>
                <c:pt idx="1707">
                  <c:v>8.6216152937383796</c:v>
                </c:pt>
                <c:pt idx="1708">
                  <c:v>8.8443811366797096</c:v>
                </c:pt>
                <c:pt idx="1709">
                  <c:v>8.9489754740648806</c:v>
                </c:pt>
                <c:pt idx="1710">
                  <c:v>8.9051050879133005</c:v>
                </c:pt>
                <c:pt idx="1711">
                  <c:v>8.9048034504674902</c:v>
                </c:pt>
                <c:pt idx="1712">
                  <c:v>8.91511681026223</c:v>
                </c:pt>
                <c:pt idx="1713">
                  <c:v>8.9286831408328506</c:v>
                </c:pt>
                <c:pt idx="1714">
                  <c:v>8.9051920269942997</c:v>
                </c:pt>
                <c:pt idx="1715">
                  <c:v>8.8795622834570302</c:v>
                </c:pt>
                <c:pt idx="1716">
                  <c:v>9.03814845538996</c:v>
                </c:pt>
                <c:pt idx="1717">
                  <c:v>9.12626381647204</c:v>
                </c:pt>
                <c:pt idx="1718">
                  <c:v>9.1320621838901701</c:v>
                </c:pt>
                <c:pt idx="1719">
                  <c:v>9.1405433717604101</c:v>
                </c:pt>
                <c:pt idx="1720">
                  <c:v>9.2303302044992908</c:v>
                </c:pt>
                <c:pt idx="1721">
                  <c:v>9.2186374703537393</c:v>
                </c:pt>
                <c:pt idx="1722">
                  <c:v>9.2569604337380706</c:v>
                </c:pt>
                <c:pt idx="1723">
                  <c:v>9.2648754555582897</c:v>
                </c:pt>
                <c:pt idx="1724">
                  <c:v>9.24240925517622</c:v>
                </c:pt>
                <c:pt idx="1725">
                  <c:v>9.2419424633966205</c:v>
                </c:pt>
                <c:pt idx="1726">
                  <c:v>9.1879072649775093</c:v>
                </c:pt>
                <c:pt idx="1727">
                  <c:v>9.0937015635985095</c:v>
                </c:pt>
                <c:pt idx="1728">
                  <c:v>9.1516713046736609</c:v>
                </c:pt>
                <c:pt idx="1729">
                  <c:v>9.1944915036254002</c:v>
                </c:pt>
                <c:pt idx="1730">
                  <c:v>9.1253892376452406</c:v>
                </c:pt>
                <c:pt idx="1731">
                  <c:v>9.1664262211039702</c:v>
                </c:pt>
                <c:pt idx="1732">
                  <c:v>9.3294614778397502</c:v>
                </c:pt>
                <c:pt idx="1733">
                  <c:v>9.5181625982248192</c:v>
                </c:pt>
                <c:pt idx="1734">
                  <c:v>9.5381730290245503</c:v>
                </c:pt>
                <c:pt idx="1735">
                  <c:v>9.5980580825394508</c:v>
                </c:pt>
                <c:pt idx="1736">
                  <c:v>9.7003022734916104</c:v>
                </c:pt>
                <c:pt idx="1737">
                  <c:v>9.7162046956682104</c:v>
                </c:pt>
                <c:pt idx="1738">
                  <c:v>9.9561063338777398</c:v>
                </c:pt>
                <c:pt idx="1739">
                  <c:v>9.8830472855594795</c:v>
                </c:pt>
                <c:pt idx="1740">
                  <c:v>9.8131964710160702</c:v>
                </c:pt>
                <c:pt idx="1741">
                  <c:v>9.9267610481262007</c:v>
                </c:pt>
                <c:pt idx="1742">
                  <c:v>9.8393191224005001</c:v>
                </c:pt>
                <c:pt idx="1743">
                  <c:v>9.8886989636517502</c:v>
                </c:pt>
                <c:pt idx="1744">
                  <c:v>9.7989061261461305</c:v>
                </c:pt>
                <c:pt idx="1745">
                  <c:v>9.7784678699612702</c:v>
                </c:pt>
                <c:pt idx="1746">
                  <c:v>9.5988188767920093</c:v>
                </c:pt>
                <c:pt idx="1747">
                  <c:v>9.6633872668858807</c:v>
                </c:pt>
                <c:pt idx="1748">
                  <c:v>9.6111891039680408</c:v>
                </c:pt>
                <c:pt idx="1749">
                  <c:v>9.7263153179103199</c:v>
                </c:pt>
                <c:pt idx="1750">
                  <c:v>9.7748577924037008</c:v>
                </c:pt>
                <c:pt idx="1751">
                  <c:v>9.7831332685667292</c:v>
                </c:pt>
                <c:pt idx="1752">
                  <c:v>9.8844455899343693</c:v>
                </c:pt>
                <c:pt idx="1753">
                  <c:v>9.9707118009512694</c:v>
                </c:pt>
                <c:pt idx="1754">
                  <c:v>9.9030272714014504</c:v>
                </c:pt>
                <c:pt idx="1755">
                  <c:v>9.77378369038518</c:v>
                </c:pt>
                <c:pt idx="1756">
                  <c:v>9.7562745749691508</c:v>
                </c:pt>
                <c:pt idx="1757">
                  <c:v>9.81896134228192</c:v>
                </c:pt>
                <c:pt idx="1758">
                  <c:v>9.78584778864073</c:v>
                </c:pt>
                <c:pt idx="1759">
                  <c:v>9.3811725139417295</c:v>
                </c:pt>
                <c:pt idx="1760">
                  <c:v>9.7601368935416808</c:v>
                </c:pt>
                <c:pt idx="1761">
                  <c:v>9.8664958644966099</c:v>
                </c:pt>
                <c:pt idx="1762">
                  <c:v>9.8881188984043398</c:v>
                </c:pt>
                <c:pt idx="1763">
                  <c:v>9.8054872775807098</c:v>
                </c:pt>
                <c:pt idx="1764">
                  <c:v>9.8418530807431992</c:v>
                </c:pt>
                <c:pt idx="1765">
                  <c:v>9.6985205308223996</c:v>
                </c:pt>
                <c:pt idx="1766">
                  <c:v>9.7118008457072698</c:v>
                </c:pt>
                <c:pt idx="1767">
                  <c:v>9.7429085172775505</c:v>
                </c:pt>
                <c:pt idx="1768">
                  <c:v>9.7331817887045293</c:v>
                </c:pt>
                <c:pt idx="1769">
                  <c:v>9.6703442533033801</c:v>
                </c:pt>
                <c:pt idx="1770">
                  <c:v>9.7087215462310699</c:v>
                </c:pt>
                <c:pt idx="1771">
                  <c:v>9.6751896486173106</c:v>
                </c:pt>
                <c:pt idx="1772">
                  <c:v>9.7937461289711703</c:v>
                </c:pt>
                <c:pt idx="1773">
                  <c:v>9.7773191599179903</c:v>
                </c:pt>
                <c:pt idx="1774">
                  <c:v>9.7254044895057898</c:v>
                </c:pt>
                <c:pt idx="1775">
                  <c:v>9.7488348197480708</c:v>
                </c:pt>
                <c:pt idx="1776">
                  <c:v>9.4231456133437508</c:v>
                </c:pt>
                <c:pt idx="1777">
                  <c:v>9.1930260616238293</c:v>
                </c:pt>
                <c:pt idx="1778">
                  <c:v>9.1280294699850799</c:v>
                </c:pt>
                <c:pt idx="1779">
                  <c:v>9.1114827256375293</c:v>
                </c:pt>
                <c:pt idx="1780">
                  <c:v>9.1230387930814896</c:v>
                </c:pt>
                <c:pt idx="1781">
                  <c:v>9.0416399720296994</c:v>
                </c:pt>
                <c:pt idx="1782">
                  <c:v>8.99062147211135</c:v>
                </c:pt>
                <c:pt idx="1783">
                  <c:v>8.9275540345619007</c:v>
                </c:pt>
                <c:pt idx="1784">
                  <c:v>9.1078207810385905</c:v>
                </c:pt>
                <c:pt idx="1785">
                  <c:v>9.1660021174584401</c:v>
                </c:pt>
                <c:pt idx="1786">
                  <c:v>9.1343572050852604</c:v>
                </c:pt>
                <c:pt idx="1787">
                  <c:v>9.1701006322611391</c:v>
                </c:pt>
                <c:pt idx="1788">
                  <c:v>9.2384072358870402</c:v>
                </c:pt>
                <c:pt idx="1789">
                  <c:v>9.2191905051012206</c:v>
                </c:pt>
                <c:pt idx="1790">
                  <c:v>9.2241259222232106</c:v>
                </c:pt>
                <c:pt idx="1791">
                  <c:v>9.2506171470008702</c:v>
                </c:pt>
                <c:pt idx="1792">
                  <c:v>9.3482570607238493</c:v>
                </c:pt>
                <c:pt idx="1793">
                  <c:v>9.3875885111351796</c:v>
                </c:pt>
                <c:pt idx="1794">
                  <c:v>9.4359963442767807</c:v>
                </c:pt>
                <c:pt idx="1795">
                  <c:v>9.4352112542063598</c:v>
                </c:pt>
                <c:pt idx="1796">
                  <c:v>9.4472994787742497</c:v>
                </c:pt>
                <c:pt idx="1797">
                  <c:v>9.4944818974831104</c:v>
                </c:pt>
                <c:pt idx="1798">
                  <c:v>9.54490069088566</c:v>
                </c:pt>
                <c:pt idx="1799">
                  <c:v>9.5224645098214697</c:v>
                </c:pt>
                <c:pt idx="1800">
                  <c:v>9.5589994924040695</c:v>
                </c:pt>
                <c:pt idx="1801">
                  <c:v>9.6030036447822802</c:v>
                </c:pt>
                <c:pt idx="1802">
                  <c:v>9.5884447545921301</c:v>
                </c:pt>
                <c:pt idx="1803">
                  <c:v>9.6329844209881106</c:v>
                </c:pt>
                <c:pt idx="1804">
                  <c:v>9.7097114487982807</c:v>
                </c:pt>
                <c:pt idx="1805">
                  <c:v>9.7926663826734099</c:v>
                </c:pt>
                <c:pt idx="1806">
                  <c:v>9.9159547970913806</c:v>
                </c:pt>
                <c:pt idx="1807">
                  <c:v>9.9109049962319204</c:v>
                </c:pt>
                <c:pt idx="1808">
                  <c:v>9.8110321577272703</c:v>
                </c:pt>
                <c:pt idx="1809">
                  <c:v>9.8078284766877708</c:v>
                </c:pt>
                <c:pt idx="1810">
                  <c:v>9.8268764860822895</c:v>
                </c:pt>
                <c:pt idx="1811">
                  <c:v>9.8232783598145801</c:v>
                </c:pt>
                <c:pt idx="1812">
                  <c:v>9.8063694738487293</c:v>
                </c:pt>
                <c:pt idx="1813">
                  <c:v>9.8203956630619906</c:v>
                </c:pt>
                <c:pt idx="1814">
                  <c:v>9.9967362376195403</c:v>
                </c:pt>
                <c:pt idx="1815">
                  <c:v>10.016889373588601</c:v>
                </c:pt>
                <c:pt idx="1816">
                  <c:v>10.021579406593601</c:v>
                </c:pt>
                <c:pt idx="1817">
                  <c:v>10.037459144830899</c:v>
                </c:pt>
                <c:pt idx="1818">
                  <c:v>10.003402020634701</c:v>
                </c:pt>
                <c:pt idx="1819">
                  <c:v>10.045570617580401</c:v>
                </c:pt>
                <c:pt idx="1820">
                  <c:v>10.0849849276635</c:v>
                </c:pt>
                <c:pt idx="1821">
                  <c:v>10.0887362816018</c:v>
                </c:pt>
                <c:pt idx="1822">
                  <c:v>10.031203781442001</c:v>
                </c:pt>
                <c:pt idx="1823">
                  <c:v>9.9775895300963509</c:v>
                </c:pt>
                <c:pt idx="1824">
                  <c:v>10.004439465408201</c:v>
                </c:pt>
                <c:pt idx="1825">
                  <c:v>10.1090138849796</c:v>
                </c:pt>
                <c:pt idx="1826">
                  <c:v>10.0988896745154</c:v>
                </c:pt>
                <c:pt idx="1827">
                  <c:v>10.1308371612977</c:v>
                </c:pt>
                <c:pt idx="1828">
                  <c:v>10.1484360231676</c:v>
                </c:pt>
                <c:pt idx="1829">
                  <c:v>10.164938144944699</c:v>
                </c:pt>
                <c:pt idx="1830">
                  <c:v>10.2309391603591</c:v>
                </c:pt>
                <c:pt idx="1831">
                  <c:v>10.254993151741999</c:v>
                </c:pt>
                <c:pt idx="1832">
                  <c:v>10.214679319512999</c:v>
                </c:pt>
                <c:pt idx="1833">
                  <c:v>10.3063633112969</c:v>
                </c:pt>
                <c:pt idx="1834">
                  <c:v>10.308785083720201</c:v>
                </c:pt>
                <c:pt idx="1835">
                  <c:v>10.3098576944322</c:v>
                </c:pt>
                <c:pt idx="1836">
                  <c:v>10.4141003879748</c:v>
                </c:pt>
                <c:pt idx="1837">
                  <c:v>10.2887548935359</c:v>
                </c:pt>
                <c:pt idx="1838">
                  <c:v>10.297352790488601</c:v>
                </c:pt>
                <c:pt idx="1839">
                  <c:v>10.315948852579099</c:v>
                </c:pt>
                <c:pt idx="1840">
                  <c:v>10.201980743875801</c:v>
                </c:pt>
                <c:pt idx="1841">
                  <c:v>10.5062390096702</c:v>
                </c:pt>
                <c:pt idx="1842">
                  <c:v>10.526988754994401</c:v>
                </c:pt>
                <c:pt idx="1843">
                  <c:v>10.546544755895599</c:v>
                </c:pt>
                <c:pt idx="1844">
                  <c:v>10.6639329857046</c:v>
                </c:pt>
                <c:pt idx="1845">
                  <c:v>10.6476123604681</c:v>
                </c:pt>
                <c:pt idx="1846">
                  <c:v>10.6138579498743</c:v>
                </c:pt>
                <c:pt idx="1847">
                  <c:v>10.598470812911099</c:v>
                </c:pt>
                <c:pt idx="1848">
                  <c:v>10.626057847103899</c:v>
                </c:pt>
                <c:pt idx="1849">
                  <c:v>10.555837678914999</c:v>
                </c:pt>
                <c:pt idx="1850">
                  <c:v>10.3772109213951</c:v>
                </c:pt>
                <c:pt idx="1851">
                  <c:v>10.413326329849999</c:v>
                </c:pt>
                <c:pt idx="1852">
                  <c:v>10.400655190103601</c:v>
                </c:pt>
                <c:pt idx="1853">
                  <c:v>10.3027905418323</c:v>
                </c:pt>
                <c:pt idx="1854">
                  <c:v>10.4291245693314</c:v>
                </c:pt>
                <c:pt idx="1855">
                  <c:v>10.5261211759435</c:v>
                </c:pt>
                <c:pt idx="1856">
                  <c:v>10.188744633159001</c:v>
                </c:pt>
                <c:pt idx="1857">
                  <c:v>10.171011359637101</c:v>
                </c:pt>
                <c:pt idx="1858">
                  <c:v>10.2538035395284</c:v>
                </c:pt>
                <c:pt idx="1859">
                  <c:v>10.2945144774033</c:v>
                </c:pt>
                <c:pt idx="1860">
                  <c:v>10.325465512260401</c:v>
                </c:pt>
                <c:pt idx="1861">
                  <c:v>10.332419343711001</c:v>
                </c:pt>
                <c:pt idx="1862">
                  <c:v>10.365799640753</c:v>
                </c:pt>
                <c:pt idx="1863">
                  <c:v>10.397597203784599</c:v>
                </c:pt>
                <c:pt idx="1864">
                  <c:v>10.3661298967879</c:v>
                </c:pt>
                <c:pt idx="1865">
                  <c:v>10.504246002810699</c:v>
                </c:pt>
                <c:pt idx="1866">
                  <c:v>10.6160014834853</c:v>
                </c:pt>
                <c:pt idx="1867">
                  <c:v>10.5487556461512</c:v>
                </c:pt>
                <c:pt idx="1868">
                  <c:v>10.448144484410101</c:v>
                </c:pt>
                <c:pt idx="1869">
                  <c:v>10.573994344851799</c:v>
                </c:pt>
                <c:pt idx="1870">
                  <c:v>10.465255836400001</c:v>
                </c:pt>
                <c:pt idx="1871">
                  <c:v>10.417789862941399</c:v>
                </c:pt>
                <c:pt idx="1872">
                  <c:v>10.3384301609678</c:v>
                </c:pt>
                <c:pt idx="1873">
                  <c:v>10.4083340421563</c:v>
                </c:pt>
                <c:pt idx="1874">
                  <c:v>10.3590666912286</c:v>
                </c:pt>
                <c:pt idx="1875">
                  <c:v>10.3249214574675</c:v>
                </c:pt>
                <c:pt idx="1876">
                  <c:v>10.326461466190301</c:v>
                </c:pt>
                <c:pt idx="1877">
                  <c:v>10.3367359312531</c:v>
                </c:pt>
                <c:pt idx="1878">
                  <c:v>10.266277934418101</c:v>
                </c:pt>
                <c:pt idx="1879">
                  <c:v>10.144211848489</c:v>
                </c:pt>
                <c:pt idx="1880">
                  <c:v>10.1895375626248</c:v>
                </c:pt>
                <c:pt idx="1881">
                  <c:v>10.233367180692699</c:v>
                </c:pt>
                <c:pt idx="1882">
                  <c:v>10.2545020573684</c:v>
                </c:pt>
                <c:pt idx="1883">
                  <c:v>10.3191022459521</c:v>
                </c:pt>
                <c:pt idx="1884">
                  <c:v>10.4377687491176</c:v>
                </c:pt>
                <c:pt idx="1885">
                  <c:v>10.3252125391659</c:v>
                </c:pt>
                <c:pt idx="1886">
                  <c:v>10.124921515869501</c:v>
                </c:pt>
                <c:pt idx="1887">
                  <c:v>10.201161220096701</c:v>
                </c:pt>
                <c:pt idx="1888">
                  <c:v>10.0164289617198</c:v>
                </c:pt>
                <c:pt idx="1889">
                  <c:v>9.9610891075480605</c:v>
                </c:pt>
                <c:pt idx="1890">
                  <c:v>9.9799456946110894</c:v>
                </c:pt>
                <c:pt idx="1891">
                  <c:v>9.9273613540699497</c:v>
                </c:pt>
                <c:pt idx="1892">
                  <c:v>10.0645825631967</c:v>
                </c:pt>
                <c:pt idx="1893">
                  <c:v>10.078906843890101</c:v>
                </c:pt>
                <c:pt idx="1894">
                  <c:v>10.205087312241099</c:v>
                </c:pt>
                <c:pt idx="1895">
                  <c:v>9.7533550114139693</c:v>
                </c:pt>
                <c:pt idx="1896">
                  <c:v>10.107382108236999</c:v>
                </c:pt>
                <c:pt idx="1897">
                  <c:v>10.210408183480199</c:v>
                </c:pt>
                <c:pt idx="1898">
                  <c:v>10.1738190119101</c:v>
                </c:pt>
                <c:pt idx="1899">
                  <c:v>10.171700961153199</c:v>
                </c:pt>
                <c:pt idx="1900">
                  <c:v>10.332646420681201</c:v>
                </c:pt>
                <c:pt idx="1901">
                  <c:v>10.290013984962201</c:v>
                </c:pt>
                <c:pt idx="1902">
                  <c:v>10.3923245429106</c:v>
                </c:pt>
                <c:pt idx="1903">
                  <c:v>10.988502890067</c:v>
                </c:pt>
                <c:pt idx="1904">
                  <c:v>10.9203445241727</c:v>
                </c:pt>
                <c:pt idx="1905">
                  <c:v>10.850509513715201</c:v>
                </c:pt>
                <c:pt idx="1906">
                  <c:v>10.8473132979836</c:v>
                </c:pt>
                <c:pt idx="1907">
                  <c:v>10.9229501888253</c:v>
                </c:pt>
                <c:pt idx="1908">
                  <c:v>10.932135605232901</c:v>
                </c:pt>
                <c:pt idx="1909">
                  <c:v>10.997416885887599</c:v>
                </c:pt>
                <c:pt idx="1910">
                  <c:v>10.949398215859601</c:v>
                </c:pt>
                <c:pt idx="1911">
                  <c:v>10.939405502524</c:v>
                </c:pt>
                <c:pt idx="1912">
                  <c:v>10.918500928128999</c:v>
                </c:pt>
                <c:pt idx="1913">
                  <c:v>10.830120780831299</c:v>
                </c:pt>
                <c:pt idx="1914">
                  <c:v>10.7422758814237</c:v>
                </c:pt>
                <c:pt idx="1915">
                  <c:v>10.740561500844899</c:v>
                </c:pt>
                <c:pt idx="1916">
                  <c:v>10.7242731295746</c:v>
                </c:pt>
                <c:pt idx="1917">
                  <c:v>10.790298446712301</c:v>
                </c:pt>
                <c:pt idx="1918">
                  <c:v>10.745057912191699</c:v>
                </c:pt>
                <c:pt idx="1919">
                  <c:v>10.8187702844128</c:v>
                </c:pt>
                <c:pt idx="1920">
                  <c:v>10.712489179595799</c:v>
                </c:pt>
                <c:pt idx="1921">
                  <c:v>10.6684858933714</c:v>
                </c:pt>
                <c:pt idx="1922">
                  <c:v>10.6666105062792</c:v>
                </c:pt>
                <c:pt idx="1923">
                  <c:v>10.567871976507799</c:v>
                </c:pt>
                <c:pt idx="1924">
                  <c:v>10.6149905591978</c:v>
                </c:pt>
                <c:pt idx="1925">
                  <c:v>10.697354285807499</c:v>
                </c:pt>
                <c:pt idx="1926">
                  <c:v>10.6989876749046</c:v>
                </c:pt>
                <c:pt idx="1927">
                  <c:v>10.581914204224301</c:v>
                </c:pt>
                <c:pt idx="1928">
                  <c:v>10.478267204795699</c:v>
                </c:pt>
                <c:pt idx="1929">
                  <c:v>10.5250992421223</c:v>
                </c:pt>
                <c:pt idx="1930">
                  <c:v>10.520119662122701</c:v>
                </c:pt>
                <c:pt idx="1931">
                  <c:v>10.520180929437201</c:v>
                </c:pt>
                <c:pt idx="1932">
                  <c:v>10.568409480051599</c:v>
                </c:pt>
                <c:pt idx="1933">
                  <c:v>10.553526307592101</c:v>
                </c:pt>
                <c:pt idx="1934">
                  <c:v>10.128168408473501</c:v>
                </c:pt>
                <c:pt idx="1935">
                  <c:v>9.9599181891466397</c:v>
                </c:pt>
                <c:pt idx="1936">
                  <c:v>9.8467535844301608</c:v>
                </c:pt>
                <c:pt idx="1937">
                  <c:v>9.9735826520601503</c:v>
                </c:pt>
                <c:pt idx="1938">
                  <c:v>10.0422648724214</c:v>
                </c:pt>
                <c:pt idx="1939">
                  <c:v>10.143666179187701</c:v>
                </c:pt>
                <c:pt idx="1940">
                  <c:v>10.0856073429271</c:v>
                </c:pt>
                <c:pt idx="1941">
                  <c:v>10.130790448232601</c:v>
                </c:pt>
                <c:pt idx="1942">
                  <c:v>10.026283709257701</c:v>
                </c:pt>
                <c:pt idx="1943">
                  <c:v>10.008770268753199</c:v>
                </c:pt>
                <c:pt idx="1944">
                  <c:v>10.0996223440353</c:v>
                </c:pt>
                <c:pt idx="1945">
                  <c:v>9.9390419964142094</c:v>
                </c:pt>
                <c:pt idx="1946">
                  <c:v>9.9492710016807209</c:v>
                </c:pt>
                <c:pt idx="1947">
                  <c:v>10.00498847777</c:v>
                </c:pt>
                <c:pt idx="1948">
                  <c:v>10.0134318512024</c:v>
                </c:pt>
                <c:pt idx="1949">
                  <c:v>10.2796391854496</c:v>
                </c:pt>
                <c:pt idx="1950">
                  <c:v>10.3424365407704</c:v>
                </c:pt>
                <c:pt idx="1951">
                  <c:v>10.296078266579499</c:v>
                </c:pt>
                <c:pt idx="1952">
                  <c:v>10.269550766258501</c:v>
                </c:pt>
                <c:pt idx="1953">
                  <c:v>10.2789569843544</c:v>
                </c:pt>
                <c:pt idx="1954">
                  <c:v>10.2836720557176</c:v>
                </c:pt>
                <c:pt idx="1955">
                  <c:v>10.3506383315882</c:v>
                </c:pt>
                <c:pt idx="1956">
                  <c:v>10.4077111300913</c:v>
                </c:pt>
                <c:pt idx="1957">
                  <c:v>10.453701643904401</c:v>
                </c:pt>
                <c:pt idx="1958">
                  <c:v>10.4330352677195</c:v>
                </c:pt>
                <c:pt idx="1959">
                  <c:v>10.5306857491257</c:v>
                </c:pt>
                <c:pt idx="1960">
                  <c:v>10.788600541345</c:v>
                </c:pt>
                <c:pt idx="1961">
                  <c:v>10.724515307946</c:v>
                </c:pt>
                <c:pt idx="1962">
                  <c:v>10.6337357126139</c:v>
                </c:pt>
                <c:pt idx="1963">
                  <c:v>10.6645272914097</c:v>
                </c:pt>
                <c:pt idx="1964">
                  <c:v>10.7590498522973</c:v>
                </c:pt>
                <c:pt idx="1965">
                  <c:v>10.8872399805459</c:v>
                </c:pt>
                <c:pt idx="1966">
                  <c:v>10.9465961206079</c:v>
                </c:pt>
                <c:pt idx="1967">
                  <c:v>10.91528562877</c:v>
                </c:pt>
                <c:pt idx="1968">
                  <c:v>10.876002076260299</c:v>
                </c:pt>
                <c:pt idx="1969">
                  <c:v>10.9363628018657</c:v>
                </c:pt>
                <c:pt idx="1970">
                  <c:v>10.9423882594247</c:v>
                </c:pt>
                <c:pt idx="1971">
                  <c:v>10.918255843597301</c:v>
                </c:pt>
                <c:pt idx="1972">
                  <c:v>10.915700751475701</c:v>
                </c:pt>
                <c:pt idx="1973">
                  <c:v>10.952096450398599</c:v>
                </c:pt>
                <c:pt idx="1974">
                  <c:v>10.850375359978999</c:v>
                </c:pt>
                <c:pt idx="1975">
                  <c:v>10.895033549048501</c:v>
                </c:pt>
                <c:pt idx="1976">
                  <c:v>10.7312261549952</c:v>
                </c:pt>
                <c:pt idx="1977">
                  <c:v>10.732436015165799</c:v>
                </c:pt>
                <c:pt idx="1978">
                  <c:v>10.636750551625401</c:v>
                </c:pt>
                <c:pt idx="1979">
                  <c:v>10.671823260154699</c:v>
                </c:pt>
                <c:pt idx="1980">
                  <c:v>10.7074402926975</c:v>
                </c:pt>
                <c:pt idx="1981">
                  <c:v>10.5929341394229</c:v>
                </c:pt>
                <c:pt idx="1982">
                  <c:v>10.432639062173999</c:v>
                </c:pt>
                <c:pt idx="1983">
                  <c:v>10.4014211196074</c:v>
                </c:pt>
                <c:pt idx="1984">
                  <c:v>10.357744476277601</c:v>
                </c:pt>
                <c:pt idx="1985">
                  <c:v>10.3344002388496</c:v>
                </c:pt>
                <c:pt idx="1986">
                  <c:v>10.3984737102989</c:v>
                </c:pt>
                <c:pt idx="1987">
                  <c:v>10.301373857685499</c:v>
                </c:pt>
                <c:pt idx="1988">
                  <c:v>10.3625208620939</c:v>
                </c:pt>
                <c:pt idx="1989">
                  <c:v>10.317649577888</c:v>
                </c:pt>
                <c:pt idx="1990">
                  <c:v>10.450541268136901</c:v>
                </c:pt>
                <c:pt idx="1991">
                  <c:v>10.5589742254282</c:v>
                </c:pt>
                <c:pt idx="1992">
                  <c:v>10.70638199333</c:v>
                </c:pt>
                <c:pt idx="1993">
                  <c:v>10.7429688585853</c:v>
                </c:pt>
                <c:pt idx="1994">
                  <c:v>10.7129543277666</c:v>
                </c:pt>
                <c:pt idx="1995">
                  <c:v>10.6915065350798</c:v>
                </c:pt>
                <c:pt idx="1996">
                  <c:v>10.811912246255</c:v>
                </c:pt>
                <c:pt idx="1997">
                  <c:v>10.8277208265231</c:v>
                </c:pt>
                <c:pt idx="1998">
                  <c:v>10.9004362019888</c:v>
                </c:pt>
                <c:pt idx="1999">
                  <c:v>11.1399979555394</c:v>
                </c:pt>
                <c:pt idx="2000">
                  <c:v>11.052177832325199</c:v>
                </c:pt>
                <c:pt idx="2001">
                  <c:v>11.0147510894431</c:v>
                </c:pt>
                <c:pt idx="2002">
                  <c:v>10.9704517037854</c:v>
                </c:pt>
                <c:pt idx="2003">
                  <c:v>11.018259624054799</c:v>
                </c:pt>
                <c:pt idx="2004">
                  <c:v>10.969643447309601</c:v>
                </c:pt>
                <c:pt idx="2005">
                  <c:v>10.9374108067296</c:v>
                </c:pt>
                <c:pt idx="2006">
                  <c:v>10.881261310965</c:v>
                </c:pt>
                <c:pt idx="2007">
                  <c:v>10.9558755327493</c:v>
                </c:pt>
                <c:pt idx="2008">
                  <c:v>10.959014072204299</c:v>
                </c:pt>
                <c:pt idx="2009">
                  <c:v>10.891843239965301</c:v>
                </c:pt>
                <c:pt idx="2010">
                  <c:v>10.895461999215099</c:v>
                </c:pt>
                <c:pt idx="2011">
                  <c:v>10.8550215473061</c:v>
                </c:pt>
                <c:pt idx="2012">
                  <c:v>10.757123136563299</c:v>
                </c:pt>
                <c:pt idx="2013">
                  <c:v>10.650157521430501</c:v>
                </c:pt>
                <c:pt idx="2014">
                  <c:v>10.818462724714699</c:v>
                </c:pt>
                <c:pt idx="2015">
                  <c:v>10.8608913846167</c:v>
                </c:pt>
                <c:pt idx="2016">
                  <c:v>10.858299089458299</c:v>
                </c:pt>
                <c:pt idx="2017">
                  <c:v>10.5712061091065</c:v>
                </c:pt>
                <c:pt idx="2018">
                  <c:v>10.544659720349999</c:v>
                </c:pt>
                <c:pt idx="2019">
                  <c:v>10.641582336164999</c:v>
                </c:pt>
                <c:pt idx="2020">
                  <c:v>10.7182158364669</c:v>
                </c:pt>
                <c:pt idx="2021">
                  <c:v>10.6934800339014</c:v>
                </c:pt>
                <c:pt idx="2022">
                  <c:v>10.887681003541401</c:v>
                </c:pt>
                <c:pt idx="2023">
                  <c:v>10.807561006800899</c:v>
                </c:pt>
                <c:pt idx="2024">
                  <c:v>10.824091990807</c:v>
                </c:pt>
                <c:pt idx="2025">
                  <c:v>11.1437091276483</c:v>
                </c:pt>
                <c:pt idx="2026">
                  <c:v>11.1170475755524</c:v>
                </c:pt>
                <c:pt idx="2027">
                  <c:v>11.1189141060681</c:v>
                </c:pt>
                <c:pt idx="2028">
                  <c:v>11.0866841442762</c:v>
                </c:pt>
                <c:pt idx="2029">
                  <c:v>10.976272549349501</c:v>
                </c:pt>
                <c:pt idx="2030">
                  <c:v>10.868143550584501</c:v>
                </c:pt>
                <c:pt idx="2031">
                  <c:v>11.040852782622499</c:v>
                </c:pt>
                <c:pt idx="2032">
                  <c:v>10.9105575893312</c:v>
                </c:pt>
                <c:pt idx="2033">
                  <c:v>10.7536625760589</c:v>
                </c:pt>
                <c:pt idx="2034">
                  <c:v>10.4405578671453</c:v>
                </c:pt>
                <c:pt idx="2035">
                  <c:v>10.406210195280201</c:v>
                </c:pt>
                <c:pt idx="2036">
                  <c:v>10.4601861765031</c:v>
                </c:pt>
                <c:pt idx="2037">
                  <c:v>10.4158141945961</c:v>
                </c:pt>
                <c:pt idx="2038">
                  <c:v>10.403953357897</c:v>
                </c:pt>
                <c:pt idx="2039">
                  <c:v>10.509597431490301</c:v>
                </c:pt>
                <c:pt idx="2040">
                  <c:v>10.5085954826099</c:v>
                </c:pt>
                <c:pt idx="2041">
                  <c:v>10.5076273429405</c:v>
                </c:pt>
                <c:pt idx="2042">
                  <c:v>10.4733973646878</c:v>
                </c:pt>
                <c:pt idx="2043">
                  <c:v>10.437529583239799</c:v>
                </c:pt>
                <c:pt idx="2044">
                  <c:v>10.4524679855376</c:v>
                </c:pt>
                <c:pt idx="2045">
                  <c:v>10.439574965759</c:v>
                </c:pt>
                <c:pt idx="2046">
                  <c:v>10.4243844443938</c:v>
                </c:pt>
                <c:pt idx="2047">
                  <c:v>10.438926550713299</c:v>
                </c:pt>
                <c:pt idx="2048">
                  <c:v>10.452777020554599</c:v>
                </c:pt>
                <c:pt idx="2049">
                  <c:v>10.509910000724499</c:v>
                </c:pt>
                <c:pt idx="2050">
                  <c:v>10.515835188058601</c:v>
                </c:pt>
                <c:pt idx="2051">
                  <c:v>10.4509623023917</c:v>
                </c:pt>
                <c:pt idx="2052">
                  <c:v>10.345676178427899</c:v>
                </c:pt>
                <c:pt idx="2053">
                  <c:v>10.3201240628579</c:v>
                </c:pt>
                <c:pt idx="2054">
                  <c:v>10.3666993188401</c:v>
                </c:pt>
                <c:pt idx="2055">
                  <c:v>10.4987240306057</c:v>
                </c:pt>
                <c:pt idx="2056">
                  <c:v>10.5088394300942</c:v>
                </c:pt>
                <c:pt idx="2057">
                  <c:v>10.536992649745599</c:v>
                </c:pt>
                <c:pt idx="2058">
                  <c:v>10.494999186838999</c:v>
                </c:pt>
                <c:pt idx="2059">
                  <c:v>10.455903901271499</c:v>
                </c:pt>
                <c:pt idx="2060">
                  <c:v>10.483235024952601</c:v>
                </c:pt>
                <c:pt idx="2061">
                  <c:v>10.572248367233</c:v>
                </c:pt>
                <c:pt idx="2062">
                  <c:v>10.5047153777621</c:v>
                </c:pt>
                <c:pt idx="2063">
                  <c:v>10.569695607477099</c:v>
                </c:pt>
                <c:pt idx="2064">
                  <c:v>10.5033829688357</c:v>
                </c:pt>
                <c:pt idx="2065">
                  <c:v>10.5509777292151</c:v>
                </c:pt>
                <c:pt idx="2066">
                  <c:v>10.5784234689707</c:v>
                </c:pt>
                <c:pt idx="2067">
                  <c:v>10.593905350371401</c:v>
                </c:pt>
                <c:pt idx="2068">
                  <c:v>10.591506967197001</c:v>
                </c:pt>
                <c:pt idx="2069">
                  <c:v>10.698925799221399</c:v>
                </c:pt>
                <c:pt idx="2070">
                  <c:v>10.763017148684799</c:v>
                </c:pt>
                <c:pt idx="2071">
                  <c:v>10.73411319583</c:v>
                </c:pt>
                <c:pt idx="2072">
                  <c:v>10.6445976162</c:v>
                </c:pt>
                <c:pt idx="2073">
                  <c:v>10.641001903002</c:v>
                </c:pt>
                <c:pt idx="2074">
                  <c:v>10.646464262888401</c:v>
                </c:pt>
                <c:pt idx="2075">
                  <c:v>10.6191687885209</c:v>
                </c:pt>
                <c:pt idx="2076">
                  <c:v>10.642615419350699</c:v>
                </c:pt>
                <c:pt idx="2077">
                  <c:v>10.680600031749</c:v>
                </c:pt>
                <c:pt idx="2078">
                  <c:v>10.810958568537499</c:v>
                </c:pt>
                <c:pt idx="2079">
                  <c:v>10.822020492019901</c:v>
                </c:pt>
                <c:pt idx="2080">
                  <c:v>10.8701653421051</c:v>
                </c:pt>
                <c:pt idx="2081">
                  <c:v>10.893884668901901</c:v>
                </c:pt>
                <c:pt idx="2082">
                  <c:v>10.860659276045901</c:v>
                </c:pt>
                <c:pt idx="2083">
                  <c:v>10.8452600322529</c:v>
                </c:pt>
                <c:pt idx="2084">
                  <c:v>10.851803209032999</c:v>
                </c:pt>
                <c:pt idx="2085">
                  <c:v>10.862242833833401</c:v>
                </c:pt>
                <c:pt idx="2086">
                  <c:v>10.908346640123799</c:v>
                </c:pt>
                <c:pt idx="2087">
                  <c:v>10.929595097482199</c:v>
                </c:pt>
                <c:pt idx="2088">
                  <c:v>10.7138665813551</c:v>
                </c:pt>
                <c:pt idx="2089">
                  <c:v>10.6329828047345</c:v>
                </c:pt>
                <c:pt idx="2090">
                  <c:v>10.686385537209</c:v>
                </c:pt>
                <c:pt idx="2091">
                  <c:v>10.6786625944407</c:v>
                </c:pt>
                <c:pt idx="2092">
                  <c:v>10.610721140558599</c:v>
                </c:pt>
                <c:pt idx="2093">
                  <c:v>10.5428492784959</c:v>
                </c:pt>
                <c:pt idx="2094">
                  <c:v>10.4142300526866</c:v>
                </c:pt>
                <c:pt idx="2095">
                  <c:v>10.4312351675195</c:v>
                </c:pt>
                <c:pt idx="2096">
                  <c:v>10.489439057416799</c:v>
                </c:pt>
                <c:pt idx="2097">
                  <c:v>10.680484891680001</c:v>
                </c:pt>
                <c:pt idx="2098">
                  <c:v>10.7798024144747</c:v>
                </c:pt>
                <c:pt idx="2099">
                  <c:v>10.799209419456901</c:v>
                </c:pt>
                <c:pt idx="2100">
                  <c:v>10.898522710011999</c:v>
                </c:pt>
                <c:pt idx="2101">
                  <c:v>10.9224040875241</c:v>
                </c:pt>
                <c:pt idx="2102">
                  <c:v>10.9312667617487</c:v>
                </c:pt>
                <c:pt idx="2103">
                  <c:v>11.0110391356795</c:v>
                </c:pt>
                <c:pt idx="2104">
                  <c:v>11.038231298962501</c:v>
                </c:pt>
                <c:pt idx="2105">
                  <c:v>11.0522653784935</c:v>
                </c:pt>
                <c:pt idx="2106">
                  <c:v>11.057046658170099</c:v>
                </c:pt>
                <c:pt idx="2107">
                  <c:v>11.0141034022346</c:v>
                </c:pt>
                <c:pt idx="2108">
                  <c:v>11.0582973195093</c:v>
                </c:pt>
                <c:pt idx="2109">
                  <c:v>11.1025287202129</c:v>
                </c:pt>
                <c:pt idx="2110">
                  <c:v>10.9400922217631</c:v>
                </c:pt>
                <c:pt idx="2111">
                  <c:v>11.0030547036435</c:v>
                </c:pt>
                <c:pt idx="2112">
                  <c:v>11.0257141593114</c:v>
                </c:pt>
                <c:pt idx="2113">
                  <c:v>11.0810046576683</c:v>
                </c:pt>
                <c:pt idx="2114">
                  <c:v>10.7912270420301</c:v>
                </c:pt>
                <c:pt idx="2115">
                  <c:v>10.900653980668899</c:v>
                </c:pt>
                <c:pt idx="2116">
                  <c:v>10.9278058691254</c:v>
                </c:pt>
                <c:pt idx="2117">
                  <c:v>11.113240742748999</c:v>
                </c:pt>
                <c:pt idx="2118">
                  <c:v>11.0809953042478</c:v>
                </c:pt>
                <c:pt idx="2119">
                  <c:v>11.032514554921899</c:v>
                </c:pt>
                <c:pt idx="2120">
                  <c:v>11.002510798219401</c:v>
                </c:pt>
                <c:pt idx="2121">
                  <c:v>10.990160032415501</c:v>
                </c:pt>
                <c:pt idx="2122">
                  <c:v>10.8936670255663</c:v>
                </c:pt>
                <c:pt idx="2123">
                  <c:v>10.8001785585673</c:v>
                </c:pt>
                <c:pt idx="2124">
                  <c:v>10.8846213715931</c:v>
                </c:pt>
                <c:pt idx="2125">
                  <c:v>10.9478530546615</c:v>
                </c:pt>
                <c:pt idx="2126">
                  <c:v>10.778218490745299</c:v>
                </c:pt>
                <c:pt idx="2127">
                  <c:v>10.731688795800601</c:v>
                </c:pt>
                <c:pt idx="2128">
                  <c:v>10.7959023179487</c:v>
                </c:pt>
                <c:pt idx="2129">
                  <c:v>10.6924181286868</c:v>
                </c:pt>
                <c:pt idx="2130">
                  <c:v>10.7814859205308</c:v>
                </c:pt>
                <c:pt idx="2131">
                  <c:v>10.7909436362867</c:v>
                </c:pt>
                <c:pt idx="2132">
                  <c:v>10.767259745647401</c:v>
                </c:pt>
                <c:pt idx="2133">
                  <c:v>10.8239277339362</c:v>
                </c:pt>
                <c:pt idx="2134">
                  <c:v>10.9113966406324</c:v>
                </c:pt>
                <c:pt idx="2135">
                  <c:v>10.996815702536001</c:v>
                </c:pt>
                <c:pt idx="2136">
                  <c:v>11.0120878303245</c:v>
                </c:pt>
                <c:pt idx="2137">
                  <c:v>10.9770501500096</c:v>
                </c:pt>
                <c:pt idx="2138">
                  <c:v>11.2118854703773</c:v>
                </c:pt>
                <c:pt idx="2139">
                  <c:v>11.1543682883103</c:v>
                </c:pt>
                <c:pt idx="2140">
                  <c:v>11.135545223382</c:v>
                </c:pt>
                <c:pt idx="2141">
                  <c:v>11.2026972657576</c:v>
                </c:pt>
                <c:pt idx="2142">
                  <c:v>11.1804494221245</c:v>
                </c:pt>
                <c:pt idx="2143">
                  <c:v>11.0740991540523</c:v>
                </c:pt>
                <c:pt idx="2144">
                  <c:v>11.0156254256495</c:v>
                </c:pt>
                <c:pt idx="2145">
                  <c:v>10.958053101850201</c:v>
                </c:pt>
                <c:pt idx="2146">
                  <c:v>11.0400638374515</c:v>
                </c:pt>
                <c:pt idx="2147">
                  <c:v>11.0529245503444</c:v>
                </c:pt>
                <c:pt idx="2148">
                  <c:v>11.0767641781688</c:v>
                </c:pt>
                <c:pt idx="2149">
                  <c:v>11.1141712013135</c:v>
                </c:pt>
                <c:pt idx="2150">
                  <c:v>11.107867287413701</c:v>
                </c:pt>
                <c:pt idx="2151">
                  <c:v>11.0786537652956</c:v>
                </c:pt>
                <c:pt idx="2152">
                  <c:v>11.0137877768412</c:v>
                </c:pt>
                <c:pt idx="2153">
                  <c:v>11.065374562271201</c:v>
                </c:pt>
                <c:pt idx="2154">
                  <c:v>11.205438372110899</c:v>
                </c:pt>
                <c:pt idx="2155">
                  <c:v>10.964726992992199</c:v>
                </c:pt>
                <c:pt idx="2156">
                  <c:v>10.968700820031399</c:v>
                </c:pt>
                <c:pt idx="2157">
                  <c:v>11.145071879887601</c:v>
                </c:pt>
                <c:pt idx="2158">
                  <c:v>11.162004832206501</c:v>
                </c:pt>
                <c:pt idx="2159">
                  <c:v>11.051636576340499</c:v>
                </c:pt>
                <c:pt idx="2160">
                  <c:v>11.0123194766214</c:v>
                </c:pt>
                <c:pt idx="2161">
                  <c:v>11.024804148303</c:v>
                </c:pt>
                <c:pt idx="2162">
                  <c:v>10.8692052217658</c:v>
                </c:pt>
                <c:pt idx="2163">
                  <c:v>11.0165032004446</c:v>
                </c:pt>
                <c:pt idx="2164">
                  <c:v>10.9930668666104</c:v>
                </c:pt>
                <c:pt idx="2165">
                  <c:v>10.9164332439808</c:v>
                </c:pt>
                <c:pt idx="2166">
                  <c:v>10.7773513059522</c:v>
                </c:pt>
                <c:pt idx="2167">
                  <c:v>10.792309093760601</c:v>
                </c:pt>
                <c:pt idx="2168">
                  <c:v>10.8346698320352</c:v>
                </c:pt>
                <c:pt idx="2169">
                  <c:v>10.8002369952496</c:v>
                </c:pt>
                <c:pt idx="2170">
                  <c:v>10.812518051125</c:v>
                </c:pt>
                <c:pt idx="2171">
                  <c:v>10.8769368698654</c:v>
                </c:pt>
                <c:pt idx="2172">
                  <c:v>10.945515761285099</c:v>
                </c:pt>
                <c:pt idx="2173">
                  <c:v>10.982287404331601</c:v>
                </c:pt>
                <c:pt idx="2174">
                  <c:v>10.9942016815871</c:v>
                </c:pt>
                <c:pt idx="2175">
                  <c:v>11.0121276750729</c:v>
                </c:pt>
                <c:pt idx="2176">
                  <c:v>11.005353206113501</c:v>
                </c:pt>
                <c:pt idx="2177">
                  <c:v>10.9593554460115</c:v>
                </c:pt>
                <c:pt idx="2178">
                  <c:v>10.9571474962208</c:v>
                </c:pt>
                <c:pt idx="2179">
                  <c:v>10.9430719345256</c:v>
                </c:pt>
                <c:pt idx="2180">
                  <c:v>11.0045465373332</c:v>
                </c:pt>
                <c:pt idx="2181">
                  <c:v>11.131976654850501</c:v>
                </c:pt>
                <c:pt idx="2182">
                  <c:v>11.2093632126544</c:v>
                </c:pt>
                <c:pt idx="2183">
                  <c:v>11.180752533862499</c:v>
                </c:pt>
                <c:pt idx="2184">
                  <c:v>11.2127899103402</c:v>
                </c:pt>
                <c:pt idx="2185">
                  <c:v>11.184506499117299</c:v>
                </c:pt>
                <c:pt idx="2186">
                  <c:v>11.205603843022301</c:v>
                </c:pt>
                <c:pt idx="2187">
                  <c:v>11.167530028547599</c:v>
                </c:pt>
                <c:pt idx="2188">
                  <c:v>11.1851461704778</c:v>
                </c:pt>
                <c:pt idx="2189">
                  <c:v>11.1461306929014</c:v>
                </c:pt>
                <c:pt idx="2190">
                  <c:v>11.208587170235999</c:v>
                </c:pt>
                <c:pt idx="2191">
                  <c:v>11.2474499514312</c:v>
                </c:pt>
                <c:pt idx="2192">
                  <c:v>11.1878473064523</c:v>
                </c:pt>
                <c:pt idx="2193">
                  <c:v>11.1373378400777</c:v>
                </c:pt>
                <c:pt idx="2194">
                  <c:v>11.083040621633099</c:v>
                </c:pt>
                <c:pt idx="2195">
                  <c:v>11.042525623129899</c:v>
                </c:pt>
                <c:pt idx="2196">
                  <c:v>11.026224666291499</c:v>
                </c:pt>
                <c:pt idx="2197">
                  <c:v>11.089955972925001</c:v>
                </c:pt>
                <c:pt idx="2198">
                  <c:v>11.1192945639265</c:v>
                </c:pt>
                <c:pt idx="2199">
                  <c:v>11.2243902839672</c:v>
                </c:pt>
                <c:pt idx="2200">
                  <c:v>11.4061304773392</c:v>
                </c:pt>
                <c:pt idx="2201">
                  <c:v>11.4783083962321</c:v>
                </c:pt>
                <c:pt idx="2202">
                  <c:v>11.4784273844407</c:v>
                </c:pt>
                <c:pt idx="2203">
                  <c:v>11.3741450691663</c:v>
                </c:pt>
                <c:pt idx="2204">
                  <c:v>11.3412400786692</c:v>
                </c:pt>
                <c:pt idx="2205">
                  <c:v>11.335781615277099</c:v>
                </c:pt>
                <c:pt idx="2206">
                  <c:v>11.2832980720484</c:v>
                </c:pt>
                <c:pt idx="2207">
                  <c:v>11.2234937745247</c:v>
                </c:pt>
                <c:pt idx="2208">
                  <c:v>11.305023427474</c:v>
                </c:pt>
                <c:pt idx="2209">
                  <c:v>11.2097054996712</c:v>
                </c:pt>
                <c:pt idx="2210">
                  <c:v>11.195715171845301</c:v>
                </c:pt>
                <c:pt idx="2211">
                  <c:v>11.0972718864002</c:v>
                </c:pt>
                <c:pt idx="2212">
                  <c:v>10.775174774680799</c:v>
                </c:pt>
                <c:pt idx="2213">
                  <c:v>11.011548128854701</c:v>
                </c:pt>
                <c:pt idx="2214">
                  <c:v>11.073748791723499</c:v>
                </c:pt>
                <c:pt idx="2215">
                  <c:v>11.12566237115</c:v>
                </c:pt>
                <c:pt idx="2216">
                  <c:v>11.107883003668899</c:v>
                </c:pt>
                <c:pt idx="2217">
                  <c:v>11.007062828063599</c:v>
                </c:pt>
                <c:pt idx="2218">
                  <c:v>10.9571723693876</c:v>
                </c:pt>
                <c:pt idx="2219">
                  <c:v>10.9077015819905</c:v>
                </c:pt>
                <c:pt idx="2220">
                  <c:v>10.767572140786299</c:v>
                </c:pt>
                <c:pt idx="2221">
                  <c:v>10.623022217964101</c:v>
                </c:pt>
                <c:pt idx="2222">
                  <c:v>10.7418736133426</c:v>
                </c:pt>
                <c:pt idx="2223">
                  <c:v>10.802506139639499</c:v>
                </c:pt>
                <c:pt idx="2224">
                  <c:v>10.7152113163803</c:v>
                </c:pt>
                <c:pt idx="2225">
                  <c:v>10.674983486836901</c:v>
                </c:pt>
                <c:pt idx="2226">
                  <c:v>10.6092596232779</c:v>
                </c:pt>
                <c:pt idx="2227">
                  <c:v>10.6777430615744</c:v>
                </c:pt>
                <c:pt idx="2228">
                  <c:v>10.7312103896728</c:v>
                </c:pt>
                <c:pt idx="2229">
                  <c:v>10.682463413064699</c:v>
                </c:pt>
                <c:pt idx="2230">
                  <c:v>10.7586984401078</c:v>
                </c:pt>
                <c:pt idx="2231">
                  <c:v>10.857130659044699</c:v>
                </c:pt>
                <c:pt idx="2232">
                  <c:v>10.7940734510466</c:v>
                </c:pt>
                <c:pt idx="2233">
                  <c:v>10.8743888521825</c:v>
                </c:pt>
                <c:pt idx="2234">
                  <c:v>10.882613460662499</c:v>
                </c:pt>
                <c:pt idx="2235">
                  <c:v>10.862548871524799</c:v>
                </c:pt>
                <c:pt idx="2236">
                  <c:v>10.894875994109499</c:v>
                </c:pt>
                <c:pt idx="2237">
                  <c:v>10.8710954975429</c:v>
                </c:pt>
                <c:pt idx="2238">
                  <c:v>10.8993745989149</c:v>
                </c:pt>
                <c:pt idx="2239">
                  <c:v>10.977212683558699</c:v>
                </c:pt>
                <c:pt idx="2240">
                  <c:v>10.9828695949343</c:v>
                </c:pt>
                <c:pt idx="2241">
                  <c:v>10.9222500044261</c:v>
                </c:pt>
                <c:pt idx="2242">
                  <c:v>10.913686683305301</c:v>
                </c:pt>
                <c:pt idx="2243">
                  <c:v>10.8728742225072</c:v>
                </c:pt>
                <c:pt idx="2244">
                  <c:v>10.8529458468334</c:v>
                </c:pt>
                <c:pt idx="2245">
                  <c:v>10.9073292154198</c:v>
                </c:pt>
                <c:pt idx="2246">
                  <c:v>10.8789888355128</c:v>
                </c:pt>
                <c:pt idx="2247">
                  <c:v>10.919389314479499</c:v>
                </c:pt>
                <c:pt idx="2248">
                  <c:v>10.8847112379939</c:v>
                </c:pt>
                <c:pt idx="2249">
                  <c:v>10.8071409949677</c:v>
                </c:pt>
                <c:pt idx="2250">
                  <c:v>10.7767144930278</c:v>
                </c:pt>
                <c:pt idx="2251">
                  <c:v>10.7513639451786</c:v>
                </c:pt>
                <c:pt idx="2252">
                  <c:v>10.6717505186654</c:v>
                </c:pt>
                <c:pt idx="2253">
                  <c:v>10.618213208679499</c:v>
                </c:pt>
                <c:pt idx="2254">
                  <c:v>10.6244453058847</c:v>
                </c:pt>
                <c:pt idx="2255">
                  <c:v>10.666453365801001</c:v>
                </c:pt>
                <c:pt idx="2256">
                  <c:v>10.6436548734849</c:v>
                </c:pt>
                <c:pt idx="2257">
                  <c:v>10.6054697231561</c:v>
                </c:pt>
                <c:pt idx="2258">
                  <c:v>10.520408699295899</c:v>
                </c:pt>
                <c:pt idx="2259">
                  <c:v>10.4913185887367</c:v>
                </c:pt>
                <c:pt idx="2260">
                  <c:v>10.4719847606467</c:v>
                </c:pt>
                <c:pt idx="2261">
                  <c:v>10.365280697861801</c:v>
                </c:pt>
                <c:pt idx="2262">
                  <c:v>10.34910721919</c:v>
                </c:pt>
                <c:pt idx="2263">
                  <c:v>10.326205412280601</c:v>
                </c:pt>
                <c:pt idx="2264">
                  <c:v>10.3265258281186</c:v>
                </c:pt>
                <c:pt idx="2265">
                  <c:v>10.198471551808099</c:v>
                </c:pt>
                <c:pt idx="2266">
                  <c:v>10.1316060856738</c:v>
                </c:pt>
                <c:pt idx="2267">
                  <c:v>10.0645113265197</c:v>
                </c:pt>
                <c:pt idx="2268">
                  <c:v>10.091547550975401</c:v>
                </c:pt>
                <c:pt idx="2269">
                  <c:v>10.0284511843009</c:v>
                </c:pt>
                <c:pt idx="2270">
                  <c:v>10.0123970930849</c:v>
                </c:pt>
                <c:pt idx="2271">
                  <c:v>9.9588455116304893</c:v>
                </c:pt>
                <c:pt idx="2272">
                  <c:v>9.7194301578098408</c:v>
                </c:pt>
                <c:pt idx="2273">
                  <c:v>9.6707379538490503</c:v>
                </c:pt>
                <c:pt idx="2274">
                  <c:v>9.7180306379935608</c:v>
                </c:pt>
                <c:pt idx="2275">
                  <c:v>9.6750291505303903</c:v>
                </c:pt>
                <c:pt idx="2276">
                  <c:v>9.7663386143491895</c:v>
                </c:pt>
                <c:pt idx="2277">
                  <c:v>9.9460732654024699</c:v>
                </c:pt>
                <c:pt idx="2278">
                  <c:v>9.9831919142415906</c:v>
                </c:pt>
                <c:pt idx="2279">
                  <c:v>10.088349806040799</c:v>
                </c:pt>
                <c:pt idx="2280">
                  <c:v>10.0235975524169</c:v>
                </c:pt>
                <c:pt idx="2281">
                  <c:v>9.8094106550416598</c:v>
                </c:pt>
                <c:pt idx="2282">
                  <c:v>10.126253066175501</c:v>
                </c:pt>
                <c:pt idx="2283">
                  <c:v>10.047249192128501</c:v>
                </c:pt>
                <c:pt idx="2284">
                  <c:v>10.110569251330499</c:v>
                </c:pt>
                <c:pt idx="2285">
                  <c:v>10.1089880717426</c:v>
                </c:pt>
                <c:pt idx="2286">
                  <c:v>10.094157279355899</c:v>
                </c:pt>
                <c:pt idx="2287">
                  <c:v>10.1381199176262</c:v>
                </c:pt>
                <c:pt idx="2288">
                  <c:v>10.319355919711899</c:v>
                </c:pt>
                <c:pt idx="2289">
                  <c:v>10.248321264645099</c:v>
                </c:pt>
                <c:pt idx="2290">
                  <c:v>10.3125866066183</c:v>
                </c:pt>
                <c:pt idx="2291">
                  <c:v>10.5089283820249</c:v>
                </c:pt>
                <c:pt idx="2292">
                  <c:v>10.5780457742148</c:v>
                </c:pt>
                <c:pt idx="2293">
                  <c:v>10.6519957776031</c:v>
                </c:pt>
                <c:pt idx="2294">
                  <c:v>10.644077495016701</c:v>
                </c:pt>
                <c:pt idx="2295">
                  <c:v>10.6307108881999</c:v>
                </c:pt>
                <c:pt idx="2296">
                  <c:v>10.5724578941429</c:v>
                </c:pt>
                <c:pt idx="2297">
                  <c:v>10.5947846678452</c:v>
                </c:pt>
                <c:pt idx="2298">
                  <c:v>10.550184141946801</c:v>
                </c:pt>
                <c:pt idx="2299">
                  <c:v>10.666071639268599</c:v>
                </c:pt>
                <c:pt idx="2300">
                  <c:v>10.6864828785853</c:v>
                </c:pt>
                <c:pt idx="2301">
                  <c:v>10.73450520433</c:v>
                </c:pt>
                <c:pt idx="2302">
                  <c:v>10.8308220159462</c:v>
                </c:pt>
                <c:pt idx="2303">
                  <c:v>10.819287941320701</c:v>
                </c:pt>
                <c:pt idx="2304">
                  <c:v>10.7981162518254</c:v>
                </c:pt>
                <c:pt idx="2305">
                  <c:v>10.767068572304</c:v>
                </c:pt>
                <c:pt idx="2306">
                  <c:v>10.739808517988701</c:v>
                </c:pt>
                <c:pt idx="2307">
                  <c:v>10.6280163430483</c:v>
                </c:pt>
                <c:pt idx="2308">
                  <c:v>10.5312429713396</c:v>
                </c:pt>
                <c:pt idx="2309">
                  <c:v>10.4777737537791</c:v>
                </c:pt>
                <c:pt idx="2310">
                  <c:v>10.5129600536652</c:v>
                </c:pt>
                <c:pt idx="2311">
                  <c:v>10.501846395611601</c:v>
                </c:pt>
                <c:pt idx="2312">
                  <c:v>10.4914239661626</c:v>
                </c:pt>
                <c:pt idx="2313">
                  <c:v>10.3403461291045</c:v>
                </c:pt>
                <c:pt idx="2314">
                  <c:v>10.281989257310499</c:v>
                </c:pt>
                <c:pt idx="2315">
                  <c:v>10.0947431294257</c:v>
                </c:pt>
                <c:pt idx="2316">
                  <c:v>10.058710922893701</c:v>
                </c:pt>
                <c:pt idx="2317">
                  <c:v>9.9801810891083509</c:v>
                </c:pt>
                <c:pt idx="2318">
                  <c:v>9.8119748254756995</c:v>
                </c:pt>
                <c:pt idx="2319">
                  <c:v>9.9036641094579103</c:v>
                </c:pt>
                <c:pt idx="2320">
                  <c:v>9.9778708334524193</c:v>
                </c:pt>
                <c:pt idx="2321">
                  <c:v>10.1583113964525</c:v>
                </c:pt>
                <c:pt idx="2322">
                  <c:v>10.1824453232007</c:v>
                </c:pt>
                <c:pt idx="2323">
                  <c:v>10.148086224124601</c:v>
                </c:pt>
                <c:pt idx="2324">
                  <c:v>10.1358891638518</c:v>
                </c:pt>
                <c:pt idx="2325">
                  <c:v>10.101458829473399</c:v>
                </c:pt>
                <c:pt idx="2326">
                  <c:v>10.104001017906899</c:v>
                </c:pt>
                <c:pt idx="2327">
                  <c:v>10.130105200894199</c:v>
                </c:pt>
                <c:pt idx="2328">
                  <c:v>10.0877299702705</c:v>
                </c:pt>
                <c:pt idx="2329">
                  <c:v>10.031502830559001</c:v>
                </c:pt>
                <c:pt idx="2330">
                  <c:v>9.9731723939818906</c:v>
                </c:pt>
                <c:pt idx="2331">
                  <c:v>9.6916951557221793</c:v>
                </c:pt>
                <c:pt idx="2332">
                  <c:v>9.6994778255581497</c:v>
                </c:pt>
                <c:pt idx="2333">
                  <c:v>9.7230900799749005</c:v>
                </c:pt>
                <c:pt idx="2334">
                  <c:v>9.9162759891433794</c:v>
                </c:pt>
                <c:pt idx="2335">
                  <c:v>9.8989806963918205</c:v>
                </c:pt>
                <c:pt idx="2336">
                  <c:v>9.87606099682516</c:v>
                </c:pt>
                <c:pt idx="2337">
                  <c:v>9.8880577077692298</c:v>
                </c:pt>
                <c:pt idx="2338">
                  <c:v>9.8223429939672204</c:v>
                </c:pt>
                <c:pt idx="2339">
                  <c:v>9.8911644072336706</c:v>
                </c:pt>
                <c:pt idx="2340">
                  <c:v>9.9396797976549802</c:v>
                </c:pt>
                <c:pt idx="2341">
                  <c:v>9.9390554314514308</c:v>
                </c:pt>
                <c:pt idx="2342">
                  <c:v>9.9331461359173296</c:v>
                </c:pt>
                <c:pt idx="2343">
                  <c:v>9.9788690094815102</c:v>
                </c:pt>
                <c:pt idx="2344">
                  <c:v>10.0311025038958</c:v>
                </c:pt>
                <c:pt idx="2345">
                  <c:v>9.9987235639622494</c:v>
                </c:pt>
                <c:pt idx="2346">
                  <c:v>10.033046754174499</c:v>
                </c:pt>
                <c:pt idx="2347">
                  <c:v>10.015018386470199</c:v>
                </c:pt>
                <c:pt idx="2348">
                  <c:v>9.9373747620183703</c:v>
                </c:pt>
                <c:pt idx="2349">
                  <c:v>9.9313114489413206</c:v>
                </c:pt>
                <c:pt idx="2350">
                  <c:v>9.8375315068878209</c:v>
                </c:pt>
                <c:pt idx="2351">
                  <c:v>9.9796061184186708</c:v>
                </c:pt>
                <c:pt idx="2352">
                  <c:v>10.1627654046271</c:v>
                </c:pt>
                <c:pt idx="2353">
                  <c:v>10.101521199939301</c:v>
                </c:pt>
                <c:pt idx="2354">
                  <c:v>10.2282617455975</c:v>
                </c:pt>
                <c:pt idx="2355">
                  <c:v>10.517800397003301</c:v>
                </c:pt>
                <c:pt idx="2356">
                  <c:v>10.5674645588405</c:v>
                </c:pt>
                <c:pt idx="2357">
                  <c:v>10.586010095501999</c:v>
                </c:pt>
                <c:pt idx="2358">
                  <c:v>10.521722694295599</c:v>
                </c:pt>
                <c:pt idx="2359">
                  <c:v>10.733257909652201</c:v>
                </c:pt>
                <c:pt idx="2360">
                  <c:v>10.7634687871704</c:v>
                </c:pt>
                <c:pt idx="2361">
                  <c:v>10.7753134640143</c:v>
                </c:pt>
                <c:pt idx="2362">
                  <c:v>10.800041312696401</c:v>
                </c:pt>
                <c:pt idx="2363">
                  <c:v>10.804884524264899</c:v>
                </c:pt>
                <c:pt idx="2364">
                  <c:v>10.811884407717301</c:v>
                </c:pt>
                <c:pt idx="2365">
                  <c:v>10.7853461054513</c:v>
                </c:pt>
                <c:pt idx="2366">
                  <c:v>10.8187823376404</c:v>
                </c:pt>
                <c:pt idx="2367">
                  <c:v>10.883122414850799</c:v>
                </c:pt>
                <c:pt idx="2368">
                  <c:v>10.825027474256901</c:v>
                </c:pt>
                <c:pt idx="2369">
                  <c:v>10.866486649844999</c:v>
                </c:pt>
                <c:pt idx="2370">
                  <c:v>10.8468900732825</c:v>
                </c:pt>
                <c:pt idx="2371">
                  <c:v>10.8036239418098</c:v>
                </c:pt>
                <c:pt idx="2372">
                  <c:v>10.7603913192655</c:v>
                </c:pt>
                <c:pt idx="2373">
                  <c:v>10.682892595131101</c:v>
                </c:pt>
                <c:pt idx="2374">
                  <c:v>10.705554076672</c:v>
                </c:pt>
                <c:pt idx="2375">
                  <c:v>10.564301192274</c:v>
                </c:pt>
                <c:pt idx="2376">
                  <c:v>10.523711565058401</c:v>
                </c:pt>
                <c:pt idx="2377">
                  <c:v>10.3172297612777</c:v>
                </c:pt>
                <c:pt idx="2378">
                  <c:v>10.408165867913301</c:v>
                </c:pt>
                <c:pt idx="2379">
                  <c:v>10.4927082859372</c:v>
                </c:pt>
                <c:pt idx="2380">
                  <c:v>10.458714871686899</c:v>
                </c:pt>
                <c:pt idx="2381">
                  <c:v>10.4914121598223</c:v>
                </c:pt>
                <c:pt idx="2382">
                  <c:v>10.429235934588601</c:v>
                </c:pt>
                <c:pt idx="2383">
                  <c:v>10.5348463030664</c:v>
                </c:pt>
                <c:pt idx="2384">
                  <c:v>10.780408308321199</c:v>
                </c:pt>
                <c:pt idx="2385">
                  <c:v>10.9283291670571</c:v>
                </c:pt>
                <c:pt idx="2386">
                  <c:v>11.0340169071969</c:v>
                </c:pt>
                <c:pt idx="2387">
                  <c:v>11.1089201192031</c:v>
                </c:pt>
                <c:pt idx="2388">
                  <c:v>11.0529696542451</c:v>
                </c:pt>
                <c:pt idx="2389">
                  <c:v>10.9492939690829</c:v>
                </c:pt>
                <c:pt idx="2390">
                  <c:v>11.0417950044255</c:v>
                </c:pt>
                <c:pt idx="2391">
                  <c:v>11.040816582497801</c:v>
                </c:pt>
                <c:pt idx="2392">
                  <c:v>10.9895516457283</c:v>
                </c:pt>
                <c:pt idx="2393">
                  <c:v>11.009936259378099</c:v>
                </c:pt>
                <c:pt idx="2394">
                  <c:v>11.061820024472</c:v>
                </c:pt>
                <c:pt idx="2395">
                  <c:v>11.2418005502873</c:v>
                </c:pt>
                <c:pt idx="2396">
                  <c:v>11.171368091097801</c:v>
                </c:pt>
                <c:pt idx="2397">
                  <c:v>11.1098662105908</c:v>
                </c:pt>
                <c:pt idx="2398">
                  <c:v>11.140211281343801</c:v>
                </c:pt>
                <c:pt idx="2399">
                  <c:v>11.091159235349799</c:v>
                </c:pt>
                <c:pt idx="2400">
                  <c:v>11.065118401748</c:v>
                </c:pt>
                <c:pt idx="2401">
                  <c:v>11.1204456814463</c:v>
                </c:pt>
                <c:pt idx="2402">
                  <c:v>11.143204882314899</c:v>
                </c:pt>
                <c:pt idx="2403">
                  <c:v>11.204653800453</c:v>
                </c:pt>
                <c:pt idx="2404">
                  <c:v>11.094600926888001</c:v>
                </c:pt>
                <c:pt idx="2405">
                  <c:v>11.1099697095826</c:v>
                </c:pt>
                <c:pt idx="2406">
                  <c:v>11.116676158939599</c:v>
                </c:pt>
                <c:pt idx="2407">
                  <c:v>11.068944413223299</c:v>
                </c:pt>
                <c:pt idx="2408">
                  <c:v>11.1596992109481</c:v>
                </c:pt>
                <c:pt idx="2409">
                  <c:v>11.202228378885501</c:v>
                </c:pt>
                <c:pt idx="2410">
                  <c:v>11.2814961946066</c:v>
                </c:pt>
                <c:pt idx="2411">
                  <c:v>11.2596246993322</c:v>
                </c:pt>
                <c:pt idx="2412">
                  <c:v>11.2570603555776</c:v>
                </c:pt>
                <c:pt idx="2413">
                  <c:v>11.2000436791169</c:v>
                </c:pt>
                <c:pt idx="2414">
                  <c:v>11.2578126773005</c:v>
                </c:pt>
                <c:pt idx="2415">
                  <c:v>11.270521627112901</c:v>
                </c:pt>
                <c:pt idx="2416">
                  <c:v>11.2516557188712</c:v>
                </c:pt>
                <c:pt idx="2417">
                  <c:v>11.2818320326744</c:v>
                </c:pt>
                <c:pt idx="2418">
                  <c:v>11.419002631848301</c:v>
                </c:pt>
                <c:pt idx="2419">
                  <c:v>11.612027747057301</c:v>
                </c:pt>
                <c:pt idx="2420">
                  <c:v>11.584027949988601</c:v>
                </c:pt>
                <c:pt idx="2421">
                  <c:v>11.530321339418199</c:v>
                </c:pt>
                <c:pt idx="2422">
                  <c:v>11.600593451734399</c:v>
                </c:pt>
                <c:pt idx="2423">
                  <c:v>11.6689246180979</c:v>
                </c:pt>
                <c:pt idx="2424">
                  <c:v>11.725798423587801</c:v>
                </c:pt>
                <c:pt idx="2425">
                  <c:v>11.6744540878947</c:v>
                </c:pt>
                <c:pt idx="2426">
                  <c:v>11.581892914341701</c:v>
                </c:pt>
                <c:pt idx="2427">
                  <c:v>11.548146249347999</c:v>
                </c:pt>
                <c:pt idx="2428">
                  <c:v>11.5925109150623</c:v>
                </c:pt>
                <c:pt idx="2429">
                  <c:v>11.454712228169001</c:v>
                </c:pt>
                <c:pt idx="2430">
                  <c:v>11.430374295228599</c:v>
                </c:pt>
                <c:pt idx="2431">
                  <c:v>11.2852307852578</c:v>
                </c:pt>
                <c:pt idx="2432">
                  <c:v>11.3874097263847</c:v>
                </c:pt>
                <c:pt idx="2433">
                  <c:v>11.378741682046901</c:v>
                </c:pt>
                <c:pt idx="2434">
                  <c:v>11.2811362206066</c:v>
                </c:pt>
                <c:pt idx="2435">
                  <c:v>11.194528877932701</c:v>
                </c:pt>
                <c:pt idx="2436">
                  <c:v>11.317791328197099</c:v>
                </c:pt>
                <c:pt idx="2437">
                  <c:v>11.3273639502293</c:v>
                </c:pt>
                <c:pt idx="2438">
                  <c:v>11.232942717674</c:v>
                </c:pt>
                <c:pt idx="2439">
                  <c:v>11.1350344090924</c:v>
                </c:pt>
                <c:pt idx="2440">
                  <c:v>11.146197306226901</c:v>
                </c:pt>
                <c:pt idx="2441">
                  <c:v>11.1656242398559</c:v>
                </c:pt>
                <c:pt idx="2442">
                  <c:v>11.353282844275601</c:v>
                </c:pt>
                <c:pt idx="2443">
                  <c:v>11.330437647131699</c:v>
                </c:pt>
                <c:pt idx="2444">
                  <c:v>11.2716441524337</c:v>
                </c:pt>
                <c:pt idx="2445">
                  <c:v>11.129848709604</c:v>
                </c:pt>
                <c:pt idx="2446">
                  <c:v>11.1562560796563</c:v>
                </c:pt>
                <c:pt idx="2447">
                  <c:v>11.1444679877798</c:v>
                </c:pt>
                <c:pt idx="2448">
                  <c:v>11.2887525375753</c:v>
                </c:pt>
                <c:pt idx="2449">
                  <c:v>11.2388210828366</c:v>
                </c:pt>
                <c:pt idx="2450">
                  <c:v>11.396622066632601</c:v>
                </c:pt>
                <c:pt idx="2451">
                  <c:v>11.3437593169423</c:v>
                </c:pt>
                <c:pt idx="2452">
                  <c:v>11.236692285144199</c:v>
                </c:pt>
                <c:pt idx="2453">
                  <c:v>11.2043192285937</c:v>
                </c:pt>
                <c:pt idx="2454">
                  <c:v>11.186314534200299</c:v>
                </c:pt>
                <c:pt idx="2455">
                  <c:v>11.003327706254399</c:v>
                </c:pt>
                <c:pt idx="2456">
                  <c:v>10.9243914299857</c:v>
                </c:pt>
                <c:pt idx="2457">
                  <c:v>10.9587051329134</c:v>
                </c:pt>
                <c:pt idx="2458">
                  <c:v>10.992658823009499</c:v>
                </c:pt>
                <c:pt idx="2459">
                  <c:v>10.9647166669903</c:v>
                </c:pt>
                <c:pt idx="2460">
                  <c:v>10.882331986444701</c:v>
                </c:pt>
                <c:pt idx="2461">
                  <c:v>10.7761009057362</c:v>
                </c:pt>
                <c:pt idx="2462">
                  <c:v>10.8100196330027</c:v>
                </c:pt>
                <c:pt idx="2463">
                  <c:v>10.9178885525968</c:v>
                </c:pt>
                <c:pt idx="2464">
                  <c:v>11.177555718043299</c:v>
                </c:pt>
                <c:pt idx="2465">
                  <c:v>11.171556578088</c:v>
                </c:pt>
                <c:pt idx="2466">
                  <c:v>12.7237836675608</c:v>
                </c:pt>
                <c:pt idx="2467">
                  <c:v>12.6145282736572</c:v>
                </c:pt>
                <c:pt idx="2468">
                  <c:v>12.572706480598001</c:v>
                </c:pt>
                <c:pt idx="2469">
                  <c:v>12.498825444954299</c:v>
                </c:pt>
                <c:pt idx="2470">
                  <c:v>12.5044897327559</c:v>
                </c:pt>
                <c:pt idx="2471">
                  <c:v>12.5046398468857</c:v>
                </c:pt>
                <c:pt idx="2472">
                  <c:v>12.4052875964046</c:v>
                </c:pt>
                <c:pt idx="2473">
                  <c:v>12.3849736073782</c:v>
                </c:pt>
                <c:pt idx="2474">
                  <c:v>12.188367988867901</c:v>
                </c:pt>
                <c:pt idx="2475">
                  <c:v>11.975328882241699</c:v>
                </c:pt>
                <c:pt idx="2476">
                  <c:v>11.851880151310199</c:v>
                </c:pt>
                <c:pt idx="2477">
                  <c:v>11.6661280482103</c:v>
                </c:pt>
                <c:pt idx="2478">
                  <c:v>11.593494729715401</c:v>
                </c:pt>
                <c:pt idx="2479">
                  <c:v>11.7514525106885</c:v>
                </c:pt>
                <c:pt idx="2480">
                  <c:v>11.6243587359717</c:v>
                </c:pt>
                <c:pt idx="2481">
                  <c:v>11.6678737743516</c:v>
                </c:pt>
                <c:pt idx="2482">
                  <c:v>11.810480002030401</c:v>
                </c:pt>
                <c:pt idx="2483">
                  <c:v>11.761466870828</c:v>
                </c:pt>
                <c:pt idx="2484">
                  <c:v>11.8611049162343</c:v>
                </c:pt>
                <c:pt idx="2485">
                  <c:v>11.9870947321721</c:v>
                </c:pt>
                <c:pt idx="2486">
                  <c:v>11.9222813765011</c:v>
                </c:pt>
                <c:pt idx="2487">
                  <c:v>11.8698371052129</c:v>
                </c:pt>
                <c:pt idx="2488">
                  <c:v>11.804741105335699</c:v>
                </c:pt>
                <c:pt idx="2489">
                  <c:v>11.7823531941231</c:v>
                </c:pt>
                <c:pt idx="2490">
                  <c:v>11.823510200239401</c:v>
                </c:pt>
                <c:pt idx="2491">
                  <c:v>11.832425343321701</c:v>
                </c:pt>
                <c:pt idx="2492">
                  <c:v>11.6869494690661</c:v>
                </c:pt>
                <c:pt idx="2493">
                  <c:v>11.511988980485899</c:v>
                </c:pt>
                <c:pt idx="2494">
                  <c:v>11.276267443640901</c:v>
                </c:pt>
                <c:pt idx="2495">
                  <c:v>11.105754193250601</c:v>
                </c:pt>
                <c:pt idx="2496">
                  <c:v>11.1149681923385</c:v>
                </c:pt>
                <c:pt idx="2497">
                  <c:v>11.1077438334713</c:v>
                </c:pt>
                <c:pt idx="2498">
                  <c:v>11.346591369622301</c:v>
                </c:pt>
                <c:pt idx="2499">
                  <c:v>11.358779472646599</c:v>
                </c:pt>
                <c:pt idx="2500">
                  <c:v>11.3778931913624</c:v>
                </c:pt>
                <c:pt idx="2501">
                  <c:v>11.162694016885199</c:v>
                </c:pt>
                <c:pt idx="2502">
                  <c:v>11.221259759718899</c:v>
                </c:pt>
                <c:pt idx="2503">
                  <c:v>11.288026425756501</c:v>
                </c:pt>
                <c:pt idx="2504">
                  <c:v>11.0435403466102</c:v>
                </c:pt>
                <c:pt idx="2505">
                  <c:v>11.0857750282523</c:v>
                </c:pt>
                <c:pt idx="2506">
                  <c:v>11.2520106069002</c:v>
                </c:pt>
                <c:pt idx="2507">
                  <c:v>11.3239865229142</c:v>
                </c:pt>
                <c:pt idx="2508">
                  <c:v>11.364325972684</c:v>
                </c:pt>
                <c:pt idx="2509">
                  <c:v>11.387557382780299</c:v>
                </c:pt>
                <c:pt idx="2510">
                  <c:v>11.398660615214499</c:v>
                </c:pt>
                <c:pt idx="2511">
                  <c:v>11.436389321421901</c:v>
                </c:pt>
                <c:pt idx="2512">
                  <c:v>11.548674279247599</c:v>
                </c:pt>
                <c:pt idx="2513">
                  <c:v>11.5584843674024</c:v>
                </c:pt>
                <c:pt idx="2514">
                  <c:v>11.410447728208601</c:v>
                </c:pt>
                <c:pt idx="2515">
                  <c:v>11.2829470820017</c:v>
                </c:pt>
                <c:pt idx="2516">
                  <c:v>10.9466622890703</c:v>
                </c:pt>
                <c:pt idx="2517">
                  <c:v>10.757390029303</c:v>
                </c:pt>
                <c:pt idx="2518">
                  <c:v>10.6096425857339</c:v>
                </c:pt>
                <c:pt idx="2519">
                  <c:v>10.6800885239007</c:v>
                </c:pt>
                <c:pt idx="2520">
                  <c:v>10.4096915004904</c:v>
                </c:pt>
                <c:pt idx="2521">
                  <c:v>10.406231685365899</c:v>
                </c:pt>
                <c:pt idx="2522">
                  <c:v>10.5292100008208</c:v>
                </c:pt>
                <c:pt idx="2523">
                  <c:v>10.631841928050999</c:v>
                </c:pt>
                <c:pt idx="2524">
                  <c:v>10.782963795039301</c:v>
                </c:pt>
                <c:pt idx="2525">
                  <c:v>10.9701554393202</c:v>
                </c:pt>
                <c:pt idx="2526">
                  <c:v>11.0110527247266</c:v>
                </c:pt>
                <c:pt idx="2527">
                  <c:v>11.1242424795226</c:v>
                </c:pt>
                <c:pt idx="2528">
                  <c:v>11.204135542424201</c:v>
                </c:pt>
                <c:pt idx="2529">
                  <c:v>11.320674717676299</c:v>
                </c:pt>
                <c:pt idx="2530">
                  <c:v>11.147716615612801</c:v>
                </c:pt>
                <c:pt idx="2531">
                  <c:v>11.0070110089896</c:v>
                </c:pt>
                <c:pt idx="2532">
                  <c:v>10.955232382174399</c:v>
                </c:pt>
                <c:pt idx="2533">
                  <c:v>11.035721082482</c:v>
                </c:pt>
                <c:pt idx="2534">
                  <c:v>11.0823960296871</c:v>
                </c:pt>
                <c:pt idx="2535">
                  <c:v>10.9817537462219</c:v>
                </c:pt>
                <c:pt idx="2536">
                  <c:v>10.9343281212654</c:v>
                </c:pt>
                <c:pt idx="2537">
                  <c:v>11.122420582958799</c:v>
                </c:pt>
                <c:pt idx="2538">
                  <c:v>11.1883513342488</c:v>
                </c:pt>
                <c:pt idx="2539">
                  <c:v>11.287969273575801</c:v>
                </c:pt>
                <c:pt idx="2540">
                  <c:v>11.2002643653059</c:v>
                </c:pt>
                <c:pt idx="2541">
                  <c:v>11.0285624906591</c:v>
                </c:pt>
                <c:pt idx="2542">
                  <c:v>11.1852410724695</c:v>
                </c:pt>
                <c:pt idx="2543">
                  <c:v>11.0694963893764</c:v>
                </c:pt>
                <c:pt idx="2544">
                  <c:v>11.1539623588392</c:v>
                </c:pt>
                <c:pt idx="2545">
                  <c:v>11.1758727644849</c:v>
                </c:pt>
                <c:pt idx="2546">
                  <c:v>10.932584208566301</c:v>
                </c:pt>
                <c:pt idx="2547">
                  <c:v>10.970497244528699</c:v>
                </c:pt>
                <c:pt idx="2548">
                  <c:v>10.9968818026035</c:v>
                </c:pt>
                <c:pt idx="2549">
                  <c:v>10.9482056183026</c:v>
                </c:pt>
                <c:pt idx="2550">
                  <c:v>10.8464292952106</c:v>
                </c:pt>
                <c:pt idx="2551">
                  <c:v>10.7429930442049</c:v>
                </c:pt>
                <c:pt idx="2552">
                  <c:v>10.886824161892701</c:v>
                </c:pt>
                <c:pt idx="2553">
                  <c:v>10.725828778167701</c:v>
                </c:pt>
                <c:pt idx="2554">
                  <c:v>10.609199627854901</c:v>
                </c:pt>
                <c:pt idx="2555">
                  <c:v>10.6621858003464</c:v>
                </c:pt>
                <c:pt idx="2556">
                  <c:v>10.734851797755001</c:v>
                </c:pt>
                <c:pt idx="2557">
                  <c:v>10.7560479251053</c:v>
                </c:pt>
                <c:pt idx="2558">
                  <c:v>10.8662509004364</c:v>
                </c:pt>
                <c:pt idx="2559">
                  <c:v>10.861187205316</c:v>
                </c:pt>
                <c:pt idx="2560">
                  <c:v>10.8489344163727</c:v>
                </c:pt>
                <c:pt idx="2561">
                  <c:v>10.780907002609</c:v>
                </c:pt>
                <c:pt idx="2562">
                  <c:v>10.8675410443392</c:v>
                </c:pt>
                <c:pt idx="2563">
                  <c:v>10.888040013762399</c:v>
                </c:pt>
                <c:pt idx="2564">
                  <c:v>10.814251878723599</c:v>
                </c:pt>
                <c:pt idx="2565">
                  <c:v>10.798344765261501</c:v>
                </c:pt>
                <c:pt idx="2566">
                  <c:v>10.810186735985599</c:v>
                </c:pt>
                <c:pt idx="2567">
                  <c:v>10.7851300363763</c:v>
                </c:pt>
                <c:pt idx="2568">
                  <c:v>10.7158389187904</c:v>
                </c:pt>
                <c:pt idx="2569">
                  <c:v>10.6816831983833</c:v>
                </c:pt>
                <c:pt idx="2570">
                  <c:v>10.5491466065777</c:v>
                </c:pt>
                <c:pt idx="2571">
                  <c:v>10.4466225888621</c:v>
                </c:pt>
                <c:pt idx="2572">
                  <c:v>10.430309647998399</c:v>
                </c:pt>
                <c:pt idx="2573">
                  <c:v>10.409574334135399</c:v>
                </c:pt>
                <c:pt idx="2574">
                  <c:v>10.272094672404201</c:v>
                </c:pt>
                <c:pt idx="2575">
                  <c:v>10.2094944338702</c:v>
                </c:pt>
                <c:pt idx="2576">
                  <c:v>10.3019011569765</c:v>
                </c:pt>
                <c:pt idx="2577">
                  <c:v>10.378233272012301</c:v>
                </c:pt>
                <c:pt idx="2578">
                  <c:v>10.2648302958982</c:v>
                </c:pt>
                <c:pt idx="2579">
                  <c:v>10.1979194828623</c:v>
                </c:pt>
                <c:pt idx="2580">
                  <c:v>10.200620011445499</c:v>
                </c:pt>
                <c:pt idx="2581">
                  <c:v>10.2727789604942</c:v>
                </c:pt>
                <c:pt idx="2582">
                  <c:v>10.459514708745299</c:v>
                </c:pt>
                <c:pt idx="2583">
                  <c:v>10.495564048686999</c:v>
                </c:pt>
                <c:pt idx="2584">
                  <c:v>10.407792715220401</c:v>
                </c:pt>
                <c:pt idx="2585">
                  <c:v>10.4310225673142</c:v>
                </c:pt>
                <c:pt idx="2586">
                  <c:v>10.407931399237</c:v>
                </c:pt>
                <c:pt idx="2587">
                  <c:v>10.359855236464099</c:v>
                </c:pt>
                <c:pt idx="2588">
                  <c:v>10.131331656005401</c:v>
                </c:pt>
                <c:pt idx="2589">
                  <c:v>10.061502165379901</c:v>
                </c:pt>
                <c:pt idx="2590">
                  <c:v>9.9598149527142308</c:v>
                </c:pt>
                <c:pt idx="2591">
                  <c:v>9.7880539321269104</c:v>
                </c:pt>
                <c:pt idx="2592">
                  <c:v>9.6600779890295794</c:v>
                </c:pt>
                <c:pt idx="2593">
                  <c:v>9.5632863433935604</c:v>
                </c:pt>
                <c:pt idx="2594">
                  <c:v>9.5816718099582392</c:v>
                </c:pt>
                <c:pt idx="2595">
                  <c:v>9.5091540730381201</c:v>
                </c:pt>
                <c:pt idx="2596">
                  <c:v>9.46115150499406</c:v>
                </c:pt>
                <c:pt idx="2597">
                  <c:v>9.2957913955349891</c:v>
                </c:pt>
                <c:pt idx="2598">
                  <c:v>9.2477152328471508</c:v>
                </c:pt>
                <c:pt idx="2599">
                  <c:v>9.2481005369510907</c:v>
                </c:pt>
                <c:pt idx="2600">
                  <c:v>9.0359078195082603</c:v>
                </c:pt>
                <c:pt idx="2601">
                  <c:v>9.1203789915769402</c:v>
                </c:pt>
                <c:pt idx="2602">
                  <c:v>9.3645603794601797</c:v>
                </c:pt>
                <c:pt idx="2603">
                  <c:v>9.1254945891247505</c:v>
                </c:pt>
                <c:pt idx="2604">
                  <c:v>9.2009358895021904</c:v>
                </c:pt>
                <c:pt idx="2605">
                  <c:v>9.2468920934819607</c:v>
                </c:pt>
                <c:pt idx="2606">
                  <c:v>9.2510615759354007</c:v>
                </c:pt>
                <c:pt idx="2607">
                  <c:v>9.3821188005446903</c:v>
                </c:pt>
                <c:pt idx="2608">
                  <c:v>9.3144633064783005</c:v>
                </c:pt>
                <c:pt idx="2609">
                  <c:v>9.1564383106083405</c:v>
                </c:pt>
                <c:pt idx="2610">
                  <c:v>9.2041667659951596</c:v>
                </c:pt>
                <c:pt idx="2611">
                  <c:v>9.3318500309501005</c:v>
                </c:pt>
                <c:pt idx="2612">
                  <c:v>9.3589361300687806</c:v>
                </c:pt>
                <c:pt idx="2613">
                  <c:v>8.9801028175053403</c:v>
                </c:pt>
                <c:pt idx="2614">
                  <c:v>9.0095713966211797</c:v>
                </c:pt>
                <c:pt idx="2615">
                  <c:v>9.1342072278730697</c:v>
                </c:pt>
                <c:pt idx="2616">
                  <c:v>8.9120380734681195</c:v>
                </c:pt>
                <c:pt idx="2617">
                  <c:v>9.0510978214058397</c:v>
                </c:pt>
                <c:pt idx="2618">
                  <c:v>9.1916307141255604</c:v>
                </c:pt>
                <c:pt idx="2619">
                  <c:v>9.1605391700679704</c:v>
                </c:pt>
                <c:pt idx="2620">
                  <c:v>9.4617022165964002</c:v>
                </c:pt>
                <c:pt idx="2621">
                  <c:v>9.4273431136274493</c:v>
                </c:pt>
                <c:pt idx="2622">
                  <c:v>9.4014666841716004</c:v>
                </c:pt>
                <c:pt idx="2623">
                  <c:v>9.5228272158911</c:v>
                </c:pt>
                <c:pt idx="2624">
                  <c:v>9.4029617018376506</c:v>
                </c:pt>
                <c:pt idx="2625">
                  <c:v>9.3573850236659997</c:v>
                </c:pt>
                <c:pt idx="2626">
                  <c:v>9.4993494255807391</c:v>
                </c:pt>
                <c:pt idx="2627">
                  <c:v>9.5846926415108396</c:v>
                </c:pt>
                <c:pt idx="2628">
                  <c:v>9.6103688927839404</c:v>
                </c:pt>
                <c:pt idx="2629">
                  <c:v>9.7578171617411105</c:v>
                </c:pt>
                <c:pt idx="2630">
                  <c:v>9.8127582149529395</c:v>
                </c:pt>
                <c:pt idx="2631">
                  <c:v>9.9780725708203892</c:v>
                </c:pt>
                <c:pt idx="2632">
                  <c:v>10.011837575550301</c:v>
                </c:pt>
                <c:pt idx="2633">
                  <c:v>10.091902240796101</c:v>
                </c:pt>
                <c:pt idx="2634">
                  <c:v>9.9535531681232303</c:v>
                </c:pt>
                <c:pt idx="2635">
                  <c:v>10.024003527130301</c:v>
                </c:pt>
                <c:pt idx="2636">
                  <c:v>9.9698968458618005</c:v>
                </c:pt>
                <c:pt idx="2637">
                  <c:v>10.1516499453855</c:v>
                </c:pt>
                <c:pt idx="2638">
                  <c:v>10.204175803090299</c:v>
                </c:pt>
                <c:pt idx="2639">
                  <c:v>10.0818091884559</c:v>
                </c:pt>
                <c:pt idx="2640">
                  <c:v>10.054743646824599</c:v>
                </c:pt>
                <c:pt idx="2641">
                  <c:v>14.1405191119705</c:v>
                </c:pt>
                <c:pt idx="2642">
                  <c:v>14.288270834608401</c:v>
                </c:pt>
                <c:pt idx="2643">
                  <c:v>14.1958425481538</c:v>
                </c:pt>
                <c:pt idx="2644">
                  <c:v>14.3319961095103</c:v>
                </c:pt>
                <c:pt idx="2645">
                  <c:v>14.281536648231301</c:v>
                </c:pt>
                <c:pt idx="2646">
                  <c:v>14.076822566323999</c:v>
                </c:pt>
                <c:pt idx="2647">
                  <c:v>14.1517604958145</c:v>
                </c:pt>
                <c:pt idx="2648">
                  <c:v>14.132923633448801</c:v>
                </c:pt>
                <c:pt idx="2649">
                  <c:v>14.4084490830821</c:v>
                </c:pt>
                <c:pt idx="2650">
                  <c:v>14.4934464188382</c:v>
                </c:pt>
                <c:pt idx="2651">
                  <c:v>14.5122207332311</c:v>
                </c:pt>
                <c:pt idx="2652">
                  <c:v>14.5484239722963</c:v>
                </c:pt>
                <c:pt idx="2653">
                  <c:v>14.4119742627568</c:v>
                </c:pt>
                <c:pt idx="2654">
                  <c:v>14.4120594073711</c:v>
                </c:pt>
                <c:pt idx="2655">
                  <c:v>14.320658890943299</c:v>
                </c:pt>
                <c:pt idx="2656">
                  <c:v>14.472651723744899</c:v>
                </c:pt>
                <c:pt idx="2657">
                  <c:v>14.489608838866401</c:v>
                </c:pt>
                <c:pt idx="2658">
                  <c:v>14.5032443513924</c:v>
                </c:pt>
                <c:pt idx="2659">
                  <c:v>14.7163683951933</c:v>
                </c:pt>
                <c:pt idx="2660">
                  <c:v>14.7203224314535</c:v>
                </c:pt>
                <c:pt idx="2661">
                  <c:v>14.762538916130399</c:v>
                </c:pt>
                <c:pt idx="2662">
                  <c:v>14.9199103556802</c:v>
                </c:pt>
                <c:pt idx="2663">
                  <c:v>15.026213799838301</c:v>
                </c:pt>
                <c:pt idx="2664">
                  <c:v>15.075639875073</c:v>
                </c:pt>
                <c:pt idx="2665">
                  <c:v>14.593288780671401</c:v>
                </c:pt>
                <c:pt idx="2666">
                  <c:v>14.539811717902699</c:v>
                </c:pt>
                <c:pt idx="2667">
                  <c:v>14.4573316036607</c:v>
                </c:pt>
                <c:pt idx="2668">
                  <c:v>14.496259936296701</c:v>
                </c:pt>
                <c:pt idx="2669">
                  <c:v>14.5780143071035</c:v>
                </c:pt>
                <c:pt idx="2670">
                  <c:v>14.6351481626417</c:v>
                </c:pt>
                <c:pt idx="2671">
                  <c:v>14.703704349571799</c:v>
                </c:pt>
                <c:pt idx="2672">
                  <c:v>14.7262053570968</c:v>
                </c:pt>
                <c:pt idx="2673">
                  <c:v>14.414975557704301</c:v>
                </c:pt>
                <c:pt idx="2674">
                  <c:v>14.1474374017352</c:v>
                </c:pt>
                <c:pt idx="2675">
                  <c:v>14.0086810606822</c:v>
                </c:pt>
                <c:pt idx="2676">
                  <c:v>13.8875833489511</c:v>
                </c:pt>
                <c:pt idx="2677">
                  <c:v>13.8843575471906</c:v>
                </c:pt>
                <c:pt idx="2678">
                  <c:v>14.0286684377313</c:v>
                </c:pt>
                <c:pt idx="2679">
                  <c:v>14.026131061516701</c:v>
                </c:pt>
                <c:pt idx="2680">
                  <c:v>13.708172369455401</c:v>
                </c:pt>
                <c:pt idx="2681">
                  <c:v>13.4831836109842</c:v>
                </c:pt>
                <c:pt idx="2682">
                  <c:v>13.5088669169717</c:v>
                </c:pt>
                <c:pt idx="2683">
                  <c:v>13.4706123163896</c:v>
                </c:pt>
                <c:pt idx="2684">
                  <c:v>13.461085161558101</c:v>
                </c:pt>
                <c:pt idx="2685">
                  <c:v>13.2790452475906</c:v>
                </c:pt>
                <c:pt idx="2686">
                  <c:v>13.396119288744</c:v>
                </c:pt>
                <c:pt idx="2687">
                  <c:v>13.4052119346014</c:v>
                </c:pt>
                <c:pt idx="2688">
                  <c:v>13.5305872968686</c:v>
                </c:pt>
                <c:pt idx="2689">
                  <c:v>13.561078916139699</c:v>
                </c:pt>
                <c:pt idx="2690">
                  <c:v>13.5948110860772</c:v>
                </c:pt>
                <c:pt idx="2691">
                  <c:v>13.521654230344501</c:v>
                </c:pt>
                <c:pt idx="2692">
                  <c:v>13.5288098129678</c:v>
                </c:pt>
                <c:pt idx="2693">
                  <c:v>13.456323443798899</c:v>
                </c:pt>
                <c:pt idx="2694">
                  <c:v>13.4472247675986</c:v>
                </c:pt>
                <c:pt idx="2695">
                  <c:v>13.3854887638091</c:v>
                </c:pt>
                <c:pt idx="2696">
                  <c:v>13.4442494062531</c:v>
                </c:pt>
                <c:pt idx="2697">
                  <c:v>13.526210078162499</c:v>
                </c:pt>
                <c:pt idx="2698">
                  <c:v>13.8146453121471</c:v>
                </c:pt>
                <c:pt idx="2699">
                  <c:v>13.9610415530897</c:v>
                </c:pt>
                <c:pt idx="2700">
                  <c:v>13.7359576536475</c:v>
                </c:pt>
                <c:pt idx="2701">
                  <c:v>13.469033774509199</c:v>
                </c:pt>
                <c:pt idx="2702">
                  <c:v>13.2553684390172</c:v>
                </c:pt>
                <c:pt idx="2703">
                  <c:v>13.0988222892457</c:v>
                </c:pt>
                <c:pt idx="2704">
                  <c:v>13.240401205151199</c:v>
                </c:pt>
                <c:pt idx="2705">
                  <c:v>13.119350179047901</c:v>
                </c:pt>
                <c:pt idx="2706">
                  <c:v>13.241084419417399</c:v>
                </c:pt>
                <c:pt idx="2707">
                  <c:v>13.5320316149311</c:v>
                </c:pt>
                <c:pt idx="2708">
                  <c:v>13.526735585952</c:v>
                </c:pt>
                <c:pt idx="2709">
                  <c:v>13.600683116989201</c:v>
                </c:pt>
                <c:pt idx="2710">
                  <c:v>13.838827869880101</c:v>
                </c:pt>
                <c:pt idx="2711">
                  <c:v>13.2298318185443</c:v>
                </c:pt>
                <c:pt idx="2712">
                  <c:v>12.6219347305545</c:v>
                </c:pt>
                <c:pt idx="2713">
                  <c:v>12.8063266599515</c:v>
                </c:pt>
                <c:pt idx="2714">
                  <c:v>13.094595510524901</c:v>
                </c:pt>
                <c:pt idx="2715">
                  <c:v>13.279524054262501</c:v>
                </c:pt>
                <c:pt idx="2716">
                  <c:v>13.4103964675678</c:v>
                </c:pt>
                <c:pt idx="2717">
                  <c:v>13.3607927551061</c:v>
                </c:pt>
                <c:pt idx="2718">
                  <c:v>13.1459568311891</c:v>
                </c:pt>
                <c:pt idx="2719">
                  <c:v>13.136749065156</c:v>
                </c:pt>
                <c:pt idx="2720">
                  <c:v>13.2236162306223</c:v>
                </c:pt>
                <c:pt idx="2721">
                  <c:v>13.4058824907626</c:v>
                </c:pt>
                <c:pt idx="2722">
                  <c:v>13.6365875073074</c:v>
                </c:pt>
                <c:pt idx="2723">
                  <c:v>13.786264461222199</c:v>
                </c:pt>
                <c:pt idx="2724">
                  <c:v>13.772175727365999</c:v>
                </c:pt>
                <c:pt idx="2725">
                  <c:v>13.848229036922801</c:v>
                </c:pt>
                <c:pt idx="2726">
                  <c:v>13.789886319545801</c:v>
                </c:pt>
                <c:pt idx="2727">
                  <c:v>13.8965722003674</c:v>
                </c:pt>
                <c:pt idx="2728">
                  <c:v>13.7200101561965</c:v>
                </c:pt>
                <c:pt idx="2729">
                  <c:v>13.788292057407601</c:v>
                </c:pt>
                <c:pt idx="2730">
                  <c:v>13.775428285346701</c:v>
                </c:pt>
                <c:pt idx="2731">
                  <c:v>13.773044403844899</c:v>
                </c:pt>
                <c:pt idx="2732">
                  <c:v>13.758985384902299</c:v>
                </c:pt>
                <c:pt idx="2733">
                  <c:v>13.7945016069286</c:v>
                </c:pt>
                <c:pt idx="2734">
                  <c:v>13.8749101092407</c:v>
                </c:pt>
                <c:pt idx="2735">
                  <c:v>14.018480205022</c:v>
                </c:pt>
                <c:pt idx="2736">
                  <c:v>14.202951324260599</c:v>
                </c:pt>
                <c:pt idx="2737">
                  <c:v>14.0731952123054</c:v>
                </c:pt>
                <c:pt idx="2738">
                  <c:v>13.8613783357593</c:v>
                </c:pt>
                <c:pt idx="2739">
                  <c:v>13.7971928235088</c:v>
                </c:pt>
                <c:pt idx="2740">
                  <c:v>13.851770004002301</c:v>
                </c:pt>
                <c:pt idx="2741">
                  <c:v>13.222264958024899</c:v>
                </c:pt>
                <c:pt idx="2742">
                  <c:v>13.397317719257501</c:v>
                </c:pt>
                <c:pt idx="2743">
                  <c:v>13.5376414880569</c:v>
                </c:pt>
                <c:pt idx="2744">
                  <c:v>13.698926392822299</c:v>
                </c:pt>
                <c:pt idx="2745">
                  <c:v>13.811467371131201</c:v>
                </c:pt>
                <c:pt idx="2746">
                  <c:v>13.8153223978318</c:v>
                </c:pt>
                <c:pt idx="2747">
                  <c:v>13.917198794574199</c:v>
                </c:pt>
                <c:pt idx="2748">
                  <c:v>13.8754876145575</c:v>
                </c:pt>
                <c:pt idx="2749">
                  <c:v>13.7445519088851</c:v>
                </c:pt>
                <c:pt idx="2750">
                  <c:v>13.8415301008251</c:v>
                </c:pt>
                <c:pt idx="2751">
                  <c:v>13.730451526064799</c:v>
                </c:pt>
                <c:pt idx="2752">
                  <c:v>13.7822986695301</c:v>
                </c:pt>
                <c:pt idx="2753">
                  <c:v>13.8350624228746</c:v>
                </c:pt>
                <c:pt idx="2754">
                  <c:v>13.765938984343901</c:v>
                </c:pt>
                <c:pt idx="2755">
                  <c:v>13.685717219463699</c:v>
                </c:pt>
                <c:pt idx="2756">
                  <c:v>13.768962815748999</c:v>
                </c:pt>
                <c:pt idx="2757">
                  <c:v>13.644618192308601</c:v>
                </c:pt>
                <c:pt idx="2758">
                  <c:v>13.684772269963901</c:v>
                </c:pt>
                <c:pt idx="2759">
                  <c:v>13.545958506318801</c:v>
                </c:pt>
                <c:pt idx="2760">
                  <c:v>13.5387942458679</c:v>
                </c:pt>
                <c:pt idx="2761">
                  <c:v>13.5965766489277</c:v>
                </c:pt>
                <c:pt idx="2762">
                  <c:v>13.6439816132497</c:v>
                </c:pt>
                <c:pt idx="2763">
                  <c:v>13.648420967020099</c:v>
                </c:pt>
                <c:pt idx="2764">
                  <c:v>13.7395231996991</c:v>
                </c:pt>
                <c:pt idx="2765">
                  <c:v>13.636446410502399</c:v>
                </c:pt>
                <c:pt idx="2766">
                  <c:v>13.2507228103323</c:v>
                </c:pt>
                <c:pt idx="2767">
                  <c:v>13.2693422687589</c:v>
                </c:pt>
                <c:pt idx="2768">
                  <c:v>13.1479560065829</c:v>
                </c:pt>
                <c:pt idx="2769">
                  <c:v>13.1731035511934</c:v>
                </c:pt>
                <c:pt idx="2770">
                  <c:v>13.245815758755001</c:v>
                </c:pt>
                <c:pt idx="2771">
                  <c:v>13.0265120493324</c:v>
                </c:pt>
                <c:pt idx="2772">
                  <c:v>13.1031906293017</c:v>
                </c:pt>
                <c:pt idx="2773">
                  <c:v>13.062504247769301</c:v>
                </c:pt>
                <c:pt idx="2774">
                  <c:v>13.2235092935565</c:v>
                </c:pt>
                <c:pt idx="2775">
                  <c:v>13.585198639115699</c:v>
                </c:pt>
                <c:pt idx="2776">
                  <c:v>13.4974955637273</c:v>
                </c:pt>
                <c:pt idx="2777">
                  <c:v>13.446032560827099</c:v>
                </c:pt>
                <c:pt idx="2778">
                  <c:v>13.466600567465701</c:v>
                </c:pt>
                <c:pt idx="2779">
                  <c:v>13.607112440376101</c:v>
                </c:pt>
                <c:pt idx="2780">
                  <c:v>13.6422640854564</c:v>
                </c:pt>
                <c:pt idx="2781">
                  <c:v>13.552476421330001</c:v>
                </c:pt>
                <c:pt idx="2782">
                  <c:v>13.4605088554753</c:v>
                </c:pt>
                <c:pt idx="2783">
                  <c:v>13.4505138394362</c:v>
                </c:pt>
                <c:pt idx="2784">
                  <c:v>13.4583538001286</c:v>
                </c:pt>
                <c:pt idx="2785">
                  <c:v>13.5125170407144</c:v>
                </c:pt>
                <c:pt idx="2786">
                  <c:v>13.3466863517842</c:v>
                </c:pt>
                <c:pt idx="2787">
                  <c:v>13.4868328836526</c:v>
                </c:pt>
                <c:pt idx="2788">
                  <c:v>13.3345660969921</c:v>
                </c:pt>
                <c:pt idx="2789">
                  <c:v>13.277877454155901</c:v>
                </c:pt>
                <c:pt idx="2790">
                  <c:v>13.221335602901901</c:v>
                </c:pt>
                <c:pt idx="2791">
                  <c:v>13.329601542913601</c:v>
                </c:pt>
                <c:pt idx="2792">
                  <c:v>13.390624557474901</c:v>
                </c:pt>
                <c:pt idx="2793">
                  <c:v>13.5370605354655</c:v>
                </c:pt>
                <c:pt idx="2794">
                  <c:v>13.5484106113318</c:v>
                </c:pt>
                <c:pt idx="2795">
                  <c:v>13.534685803681899</c:v>
                </c:pt>
                <c:pt idx="2796">
                  <c:v>13.5543027887416</c:v>
                </c:pt>
                <c:pt idx="2797">
                  <c:v>13.603299428569899</c:v>
                </c:pt>
                <c:pt idx="2798">
                  <c:v>13.570743026534799</c:v>
                </c:pt>
                <c:pt idx="2799">
                  <c:v>13.553906832147501</c:v>
                </c:pt>
                <c:pt idx="2800">
                  <c:v>13.294021675971599</c:v>
                </c:pt>
                <c:pt idx="2801">
                  <c:v>13.3343549368361</c:v>
                </c:pt>
                <c:pt idx="2802">
                  <c:v>13.5145242984412</c:v>
                </c:pt>
                <c:pt idx="2803">
                  <c:v>13.459836701783001</c:v>
                </c:pt>
                <c:pt idx="2804">
                  <c:v>13.3238641852426</c:v>
                </c:pt>
                <c:pt idx="2805">
                  <c:v>13.294640629148001</c:v>
                </c:pt>
                <c:pt idx="2806">
                  <c:v>12.7850899066769</c:v>
                </c:pt>
                <c:pt idx="2807">
                  <c:v>13.0722211363731</c:v>
                </c:pt>
                <c:pt idx="2808">
                  <c:v>13.212726887257</c:v>
                </c:pt>
                <c:pt idx="2809">
                  <c:v>13.5619226307196</c:v>
                </c:pt>
                <c:pt idx="2810">
                  <c:v>13.506467581803401</c:v>
                </c:pt>
                <c:pt idx="2811">
                  <c:v>13.1722868333378</c:v>
                </c:pt>
                <c:pt idx="2812">
                  <c:v>13.222335714774101</c:v>
                </c:pt>
                <c:pt idx="2813">
                  <c:v>13.281682562918</c:v>
                </c:pt>
                <c:pt idx="2814">
                  <c:v>13.0216248385381</c:v>
                </c:pt>
                <c:pt idx="2815">
                  <c:v>13.0766827451714</c:v>
                </c:pt>
                <c:pt idx="2816">
                  <c:v>12.8930071363179</c:v>
                </c:pt>
                <c:pt idx="2817">
                  <c:v>12.9167116093058</c:v>
                </c:pt>
                <c:pt idx="2818">
                  <c:v>12.975210534275099</c:v>
                </c:pt>
                <c:pt idx="2819">
                  <c:v>12.9109552124683</c:v>
                </c:pt>
                <c:pt idx="2820">
                  <c:v>12.938234976924599</c:v>
                </c:pt>
                <c:pt idx="2821">
                  <c:v>12.97196746433</c:v>
                </c:pt>
                <c:pt idx="2822">
                  <c:v>12.756063235718401</c:v>
                </c:pt>
                <c:pt idx="2823">
                  <c:v>12.7947100384068</c:v>
                </c:pt>
                <c:pt idx="2824">
                  <c:v>12.875955612099601</c:v>
                </c:pt>
                <c:pt idx="2825">
                  <c:v>12.849193945739</c:v>
                </c:pt>
                <c:pt idx="2826">
                  <c:v>12.919131374148201</c:v>
                </c:pt>
                <c:pt idx="2827">
                  <c:v>13.0345534425662</c:v>
                </c:pt>
                <c:pt idx="2828">
                  <c:v>13.0976618482573</c:v>
                </c:pt>
                <c:pt idx="2829">
                  <c:v>13.298907345017399</c:v>
                </c:pt>
                <c:pt idx="2830">
                  <c:v>13.282758079146801</c:v>
                </c:pt>
                <c:pt idx="2831">
                  <c:v>13.249307806386801</c:v>
                </c:pt>
                <c:pt idx="2832">
                  <c:v>13.1403258602619</c:v>
                </c:pt>
                <c:pt idx="2833">
                  <c:v>13.176438180811401</c:v>
                </c:pt>
                <c:pt idx="2834">
                  <c:v>13.0810057543033</c:v>
                </c:pt>
                <c:pt idx="2835">
                  <c:v>12.883706441653</c:v>
                </c:pt>
                <c:pt idx="2836">
                  <c:v>12.8894500049116</c:v>
                </c:pt>
                <c:pt idx="2837">
                  <c:v>12.925791086234501</c:v>
                </c:pt>
                <c:pt idx="2838">
                  <c:v>12.943449761753101</c:v>
                </c:pt>
                <c:pt idx="2839">
                  <c:v>12.982463638372</c:v>
                </c:pt>
                <c:pt idx="2840">
                  <c:v>12.904874620023399</c:v>
                </c:pt>
                <c:pt idx="2841">
                  <c:v>12.933954138592901</c:v>
                </c:pt>
                <c:pt idx="2842">
                  <c:v>12.9213695375383</c:v>
                </c:pt>
                <c:pt idx="2843">
                  <c:v>13.0408260478701</c:v>
                </c:pt>
                <c:pt idx="2844">
                  <c:v>12.975493440118999</c:v>
                </c:pt>
                <c:pt idx="2845">
                  <c:v>13.0470184247052</c:v>
                </c:pt>
                <c:pt idx="2846">
                  <c:v>13.0436144632195</c:v>
                </c:pt>
                <c:pt idx="2847">
                  <c:v>13.0046564489629</c:v>
                </c:pt>
                <c:pt idx="2848">
                  <c:v>12.944256488100599</c:v>
                </c:pt>
                <c:pt idx="2849">
                  <c:v>12.9963892940468</c:v>
                </c:pt>
                <c:pt idx="2850">
                  <c:v>13.127967086583499</c:v>
                </c:pt>
                <c:pt idx="2851">
                  <c:v>13.0676993988408</c:v>
                </c:pt>
                <c:pt idx="2852">
                  <c:v>12.9865762514165</c:v>
                </c:pt>
                <c:pt idx="2853">
                  <c:v>13.0013126774484</c:v>
                </c:pt>
                <c:pt idx="2854">
                  <c:v>12.9194859649366</c:v>
                </c:pt>
                <c:pt idx="2855">
                  <c:v>13.003396690923999</c:v>
                </c:pt>
                <c:pt idx="2856">
                  <c:v>13.095748340440201</c:v>
                </c:pt>
                <c:pt idx="2857">
                  <c:v>12.976179723310199</c:v>
                </c:pt>
                <c:pt idx="2858">
                  <c:v>13.024133604291601</c:v>
                </c:pt>
                <c:pt idx="2859">
                  <c:v>13.0345673102864</c:v>
                </c:pt>
                <c:pt idx="2860">
                  <c:v>12.9951810066056</c:v>
                </c:pt>
                <c:pt idx="2861">
                  <c:v>13.155633490310001</c:v>
                </c:pt>
                <c:pt idx="2862">
                  <c:v>13.2187426980234</c:v>
                </c:pt>
                <c:pt idx="2863">
                  <c:v>13.4411388602689</c:v>
                </c:pt>
                <c:pt idx="2864">
                  <c:v>13.726544025999599</c:v>
                </c:pt>
                <c:pt idx="2865">
                  <c:v>13.647753498561601</c:v>
                </c:pt>
                <c:pt idx="2866">
                  <c:v>13.6535714144648</c:v>
                </c:pt>
                <c:pt idx="2867">
                  <c:v>13.536482722506101</c:v>
                </c:pt>
                <c:pt idx="2868">
                  <c:v>13.4986985808657</c:v>
                </c:pt>
                <c:pt idx="2869">
                  <c:v>13.5151652073472</c:v>
                </c:pt>
                <c:pt idx="2870">
                  <c:v>13.6000233905625</c:v>
                </c:pt>
                <c:pt idx="2871">
                  <c:v>13.658427601971299</c:v>
                </c:pt>
                <c:pt idx="2872">
                  <c:v>13.5631598407734</c:v>
                </c:pt>
                <c:pt idx="2873">
                  <c:v>13.3773620435976</c:v>
                </c:pt>
                <c:pt idx="2874">
                  <c:v>13.343770743472099</c:v>
                </c:pt>
                <c:pt idx="2875">
                  <c:v>13.428932896570799</c:v>
                </c:pt>
                <c:pt idx="2876">
                  <c:v>13.525095109224299</c:v>
                </c:pt>
                <c:pt idx="2877">
                  <c:v>13.6129173103661</c:v>
                </c:pt>
                <c:pt idx="2878">
                  <c:v>13.4613409424965</c:v>
                </c:pt>
                <c:pt idx="2879">
                  <c:v>13.480506558057201</c:v>
                </c:pt>
                <c:pt idx="2880">
                  <c:v>13.425499346997</c:v>
                </c:pt>
                <c:pt idx="2881">
                  <c:v>13.315509710005101</c:v>
                </c:pt>
                <c:pt idx="2882">
                  <c:v>13.3803978569729</c:v>
                </c:pt>
                <c:pt idx="2883">
                  <c:v>13.461882472681699</c:v>
                </c:pt>
                <c:pt idx="2884">
                  <c:v>13.485239651468101</c:v>
                </c:pt>
                <c:pt idx="2885">
                  <c:v>13.3104343146346</c:v>
                </c:pt>
                <c:pt idx="2886">
                  <c:v>13.3269595589215</c:v>
                </c:pt>
                <c:pt idx="2887">
                  <c:v>13.547512900523</c:v>
                </c:pt>
                <c:pt idx="2888">
                  <c:v>13.685580872708901</c:v>
                </c:pt>
                <c:pt idx="2889">
                  <c:v>13.916435789249901</c:v>
                </c:pt>
                <c:pt idx="2890">
                  <c:v>11.3432438794365</c:v>
                </c:pt>
                <c:pt idx="2891">
                  <c:v>11.3486877816408</c:v>
                </c:pt>
                <c:pt idx="2892">
                  <c:v>11.3347453269581</c:v>
                </c:pt>
                <c:pt idx="2893">
                  <c:v>11.262105743066501</c:v>
                </c:pt>
                <c:pt idx="2894">
                  <c:v>11.2049846691821</c:v>
                </c:pt>
                <c:pt idx="2895">
                  <c:v>11.133853942552999</c:v>
                </c:pt>
                <c:pt idx="2896">
                  <c:v>11.1873785697488</c:v>
                </c:pt>
                <c:pt idx="2897">
                  <c:v>11.2621678546392</c:v>
                </c:pt>
                <c:pt idx="2898">
                  <c:v>11.1694176150261</c:v>
                </c:pt>
                <c:pt idx="2899">
                  <c:v>11.2800798948139</c:v>
                </c:pt>
                <c:pt idx="2900">
                  <c:v>11.3774040505365</c:v>
                </c:pt>
                <c:pt idx="2901">
                  <c:v>11.4115186263656</c:v>
                </c:pt>
                <c:pt idx="2902">
                  <c:v>11.3993629292615</c:v>
                </c:pt>
                <c:pt idx="2903">
                  <c:v>11.299490852660901</c:v>
                </c:pt>
                <c:pt idx="2904">
                  <c:v>11.306961119353099</c:v>
                </c:pt>
                <c:pt idx="2905">
                  <c:v>11.368910341233599</c:v>
                </c:pt>
                <c:pt idx="2906">
                  <c:v>11.334615910438499</c:v>
                </c:pt>
                <c:pt idx="2907">
                  <c:v>11.3199139582316</c:v>
                </c:pt>
                <c:pt idx="2908">
                  <c:v>11.363202050553401</c:v>
                </c:pt>
                <c:pt idx="2909">
                  <c:v>11.3934002325874</c:v>
                </c:pt>
                <c:pt idx="2910">
                  <c:v>11.450696739050899</c:v>
                </c:pt>
                <c:pt idx="2911">
                  <c:v>11.4999932661455</c:v>
                </c:pt>
                <c:pt idx="2912">
                  <c:v>11.455309583435399</c:v>
                </c:pt>
                <c:pt idx="2913">
                  <c:v>11.497625879763101</c:v>
                </c:pt>
                <c:pt idx="2914">
                  <c:v>11.470075465980299</c:v>
                </c:pt>
                <c:pt idx="2915">
                  <c:v>11.463484420571801</c:v>
                </c:pt>
                <c:pt idx="2916">
                  <c:v>11.540322272195301</c:v>
                </c:pt>
                <c:pt idx="2917">
                  <c:v>11.493255890253</c:v>
                </c:pt>
                <c:pt idx="2918">
                  <c:v>11.4807331596</c:v>
                </c:pt>
                <c:pt idx="2919">
                  <c:v>11.371194470888801</c:v>
                </c:pt>
                <c:pt idx="2920">
                  <c:v>11.3374590281532</c:v>
                </c:pt>
                <c:pt idx="2921">
                  <c:v>11.3706307820226</c:v>
                </c:pt>
                <c:pt idx="2922">
                  <c:v>11.2861883526339</c:v>
                </c:pt>
                <c:pt idx="2923">
                  <c:v>11.2685699377702</c:v>
                </c:pt>
                <c:pt idx="2924">
                  <c:v>11.430455429323301</c:v>
                </c:pt>
                <c:pt idx="2925">
                  <c:v>11.405791350665</c:v>
                </c:pt>
                <c:pt idx="2926">
                  <c:v>11.572697551091901</c:v>
                </c:pt>
                <c:pt idx="2927">
                  <c:v>11.5718838225791</c:v>
                </c:pt>
                <c:pt idx="2928">
                  <c:v>11.0250900036635</c:v>
                </c:pt>
                <c:pt idx="2929">
                  <c:v>11.0219916419251</c:v>
                </c:pt>
                <c:pt idx="2930">
                  <c:v>10.9475840779906</c:v>
                </c:pt>
                <c:pt idx="2931">
                  <c:v>11.013773978323201</c:v>
                </c:pt>
                <c:pt idx="2932">
                  <c:v>11.244364020456</c:v>
                </c:pt>
                <c:pt idx="2933">
                  <c:v>11.190793070564601</c:v>
                </c:pt>
                <c:pt idx="2934">
                  <c:v>11.2171806331884</c:v>
                </c:pt>
                <c:pt idx="2935">
                  <c:v>11.289581082074999</c:v>
                </c:pt>
                <c:pt idx="2936">
                  <c:v>11.1043088314324</c:v>
                </c:pt>
                <c:pt idx="2937">
                  <c:v>11.1459354454538</c:v>
                </c:pt>
                <c:pt idx="2938">
                  <c:v>11.1537118557062</c:v>
                </c:pt>
                <c:pt idx="2939">
                  <c:v>11.110192319598999</c:v>
                </c:pt>
                <c:pt idx="2940">
                  <c:v>11.116924809737499</c:v>
                </c:pt>
                <c:pt idx="2941">
                  <c:v>11.2063682067299</c:v>
                </c:pt>
                <c:pt idx="2942">
                  <c:v>11.1818312254641</c:v>
                </c:pt>
                <c:pt idx="2943">
                  <c:v>10.9963299289338</c:v>
                </c:pt>
                <c:pt idx="2944">
                  <c:v>11.006936361729</c:v>
                </c:pt>
                <c:pt idx="2945">
                  <c:v>11.112188007152101</c:v>
                </c:pt>
                <c:pt idx="2946">
                  <c:v>11.2770269101871</c:v>
                </c:pt>
                <c:pt idx="2947">
                  <c:v>11.3368891565997</c:v>
                </c:pt>
                <c:pt idx="2948">
                  <c:v>11.236277616206101</c:v>
                </c:pt>
                <c:pt idx="2949">
                  <c:v>11.290651523054599</c:v>
                </c:pt>
                <c:pt idx="2950">
                  <c:v>11.2444856887694</c:v>
                </c:pt>
                <c:pt idx="2951">
                  <c:v>11.251704289700401</c:v>
                </c:pt>
                <c:pt idx="2952">
                  <c:v>11.236337028987201</c:v>
                </c:pt>
                <c:pt idx="2953">
                  <c:v>11.205353876186299</c:v>
                </c:pt>
                <c:pt idx="2954">
                  <c:v>11.2702835192806</c:v>
                </c:pt>
                <c:pt idx="2955">
                  <c:v>11.3115644349609</c:v>
                </c:pt>
                <c:pt idx="2956">
                  <c:v>11.3155086894548</c:v>
                </c:pt>
                <c:pt idx="2957">
                  <c:v>11.2662303384528</c:v>
                </c:pt>
                <c:pt idx="2958">
                  <c:v>11.2488670347946</c:v>
                </c:pt>
                <c:pt idx="2959">
                  <c:v>11.3052413019256</c:v>
                </c:pt>
                <c:pt idx="2960">
                  <c:v>11.4285409111171</c:v>
                </c:pt>
                <c:pt idx="2961">
                  <c:v>11.409703343274201</c:v>
                </c:pt>
                <c:pt idx="2962">
                  <c:v>11.4958713498868</c:v>
                </c:pt>
                <c:pt idx="2963">
                  <c:v>11.452568375799199</c:v>
                </c:pt>
                <c:pt idx="2964">
                  <c:v>11.296809065593701</c:v>
                </c:pt>
                <c:pt idx="2965">
                  <c:v>11.3732252096121</c:v>
                </c:pt>
                <c:pt idx="2966">
                  <c:v>11.397241676101</c:v>
                </c:pt>
                <c:pt idx="2967">
                  <c:v>11.264415414118499</c:v>
                </c:pt>
                <c:pt idx="2968">
                  <c:v>11.2456639742313</c:v>
                </c:pt>
                <c:pt idx="2969">
                  <c:v>11.2502348251291</c:v>
                </c:pt>
                <c:pt idx="2970">
                  <c:v>11.3486328952986</c:v>
                </c:pt>
                <c:pt idx="2971">
                  <c:v>11.396881633450899</c:v>
                </c:pt>
                <c:pt idx="2972">
                  <c:v>11.3721085204249</c:v>
                </c:pt>
                <c:pt idx="2973">
                  <c:v>11.4275428485949</c:v>
                </c:pt>
                <c:pt idx="2974">
                  <c:v>11.318815463059099</c:v>
                </c:pt>
                <c:pt idx="2975">
                  <c:v>11.3153633801985</c:v>
                </c:pt>
                <c:pt idx="2976">
                  <c:v>11.411687029096999</c:v>
                </c:pt>
                <c:pt idx="2977">
                  <c:v>11.410218056184799</c:v>
                </c:pt>
                <c:pt idx="2978">
                  <c:v>11.4500681751105</c:v>
                </c:pt>
                <c:pt idx="2979">
                  <c:v>11.422420890466899</c:v>
                </c:pt>
                <c:pt idx="2980">
                  <c:v>11.431016867968101</c:v>
                </c:pt>
                <c:pt idx="2981">
                  <c:v>11.4527960685446</c:v>
                </c:pt>
                <c:pt idx="2982">
                  <c:v>11.4164225206603</c:v>
                </c:pt>
                <c:pt idx="2983">
                  <c:v>11.5429025695436</c:v>
                </c:pt>
                <c:pt idx="2984">
                  <c:v>11.4920153347117</c:v>
                </c:pt>
                <c:pt idx="2985">
                  <c:v>11.515943845167101</c:v>
                </c:pt>
                <c:pt idx="2986">
                  <c:v>11.505184924910401</c:v>
                </c:pt>
                <c:pt idx="2987">
                  <c:v>11.4815695535865</c:v>
                </c:pt>
                <c:pt idx="2988">
                  <c:v>11.4907733021164</c:v>
                </c:pt>
                <c:pt idx="2989">
                  <c:v>11.5632500857979</c:v>
                </c:pt>
                <c:pt idx="2990">
                  <c:v>11.549886725615</c:v>
                </c:pt>
                <c:pt idx="2991">
                  <c:v>11.5859920086085</c:v>
                </c:pt>
                <c:pt idx="2992">
                  <c:v>11.614566108694</c:v>
                </c:pt>
                <c:pt idx="2993">
                  <c:v>11.3059893509506</c:v>
                </c:pt>
                <c:pt idx="2994">
                  <c:v>11.2372255191344</c:v>
                </c:pt>
                <c:pt idx="2995">
                  <c:v>11.225668123885001</c:v>
                </c:pt>
                <c:pt idx="2996">
                  <c:v>11.2422176626498</c:v>
                </c:pt>
                <c:pt idx="2997">
                  <c:v>10.9295290275666</c:v>
                </c:pt>
                <c:pt idx="2998">
                  <c:v>10.943665874073501</c:v>
                </c:pt>
                <c:pt idx="2999">
                  <c:v>10.847286946157601</c:v>
                </c:pt>
                <c:pt idx="3000">
                  <c:v>10.8914664779827</c:v>
                </c:pt>
                <c:pt idx="3001">
                  <c:v>10.879885041800399</c:v>
                </c:pt>
                <c:pt idx="3002">
                  <c:v>10.7970727092145</c:v>
                </c:pt>
                <c:pt idx="3003">
                  <c:v>10.7587787828333</c:v>
                </c:pt>
                <c:pt idx="3004">
                  <c:v>10.648981971371599</c:v>
                </c:pt>
                <c:pt idx="3005">
                  <c:v>10.6603270908442</c:v>
                </c:pt>
                <c:pt idx="3006">
                  <c:v>10.7035953723659</c:v>
                </c:pt>
                <c:pt idx="3007">
                  <c:v>10.676491578065599</c:v>
                </c:pt>
                <c:pt idx="3008">
                  <c:v>10.7153879496898</c:v>
                </c:pt>
                <c:pt idx="3009">
                  <c:v>10.6618770807125</c:v>
                </c:pt>
                <c:pt idx="3010">
                  <c:v>10.6069391808755</c:v>
                </c:pt>
                <c:pt idx="3011">
                  <c:v>10.6289727986917</c:v>
                </c:pt>
                <c:pt idx="3012">
                  <c:v>10.6894953742616</c:v>
                </c:pt>
                <c:pt idx="3013">
                  <c:v>10.6783491823305</c:v>
                </c:pt>
                <c:pt idx="3014">
                  <c:v>10.640411330772499</c:v>
                </c:pt>
                <c:pt idx="3015">
                  <c:v>10.638234857624701</c:v>
                </c:pt>
                <c:pt idx="3016">
                  <c:v>10.6903899317658</c:v>
                </c:pt>
                <c:pt idx="3017">
                  <c:v>10.6830594787353</c:v>
                </c:pt>
                <c:pt idx="3018">
                  <c:v>10.800566034718999</c:v>
                </c:pt>
                <c:pt idx="3019">
                  <c:v>10.8032161079531</c:v>
                </c:pt>
                <c:pt idx="3020">
                  <c:v>10.857298046786999</c:v>
                </c:pt>
                <c:pt idx="3021">
                  <c:v>10.8569137430631</c:v>
                </c:pt>
                <c:pt idx="3022">
                  <c:v>10.803677463889899</c:v>
                </c:pt>
                <c:pt idx="3023">
                  <c:v>10.8144815828181</c:v>
                </c:pt>
                <c:pt idx="3024">
                  <c:v>10.8682852323383</c:v>
                </c:pt>
                <c:pt idx="3025">
                  <c:v>10.942991757068</c:v>
                </c:pt>
                <c:pt idx="3026">
                  <c:v>10.874467056430101</c:v>
                </c:pt>
                <c:pt idx="3027">
                  <c:v>10.8811923669527</c:v>
                </c:pt>
                <c:pt idx="3028">
                  <c:v>10.805529506139001</c:v>
                </c:pt>
                <c:pt idx="3029">
                  <c:v>10.790433156765101</c:v>
                </c:pt>
                <c:pt idx="3030">
                  <c:v>10.823543131423801</c:v>
                </c:pt>
                <c:pt idx="3031">
                  <c:v>10.8639777752649</c:v>
                </c:pt>
                <c:pt idx="3032">
                  <c:v>10.871678445132501</c:v>
                </c:pt>
                <c:pt idx="3033">
                  <c:v>11.011571883786001</c:v>
                </c:pt>
                <c:pt idx="3034">
                  <c:v>10.9558517262185</c:v>
                </c:pt>
                <c:pt idx="3035">
                  <c:v>10.970550318580299</c:v>
                </c:pt>
                <c:pt idx="3036">
                  <c:v>10.775760514540099</c:v>
                </c:pt>
                <c:pt idx="3037">
                  <c:v>10.72306469834</c:v>
                </c:pt>
                <c:pt idx="3038">
                  <c:v>10.797872453219799</c:v>
                </c:pt>
                <c:pt idx="3039">
                  <c:v>10.821455324768699</c:v>
                </c:pt>
                <c:pt idx="3040">
                  <c:v>10.8747208366226</c:v>
                </c:pt>
                <c:pt idx="3041">
                  <c:v>10.7784397716093</c:v>
                </c:pt>
                <c:pt idx="3042">
                  <c:v>10.8262786740069</c:v>
                </c:pt>
                <c:pt idx="3043">
                  <c:v>10.795548864330399</c:v>
                </c:pt>
                <c:pt idx="3044">
                  <c:v>10.8107550756735</c:v>
                </c:pt>
                <c:pt idx="3045">
                  <c:v>10.760139147819499</c:v>
                </c:pt>
                <c:pt idx="3046">
                  <c:v>10.74714015694</c:v>
                </c:pt>
                <c:pt idx="3047">
                  <c:v>10.7789384872244</c:v>
                </c:pt>
                <c:pt idx="3048">
                  <c:v>10.7259918515413</c:v>
                </c:pt>
                <c:pt idx="3049">
                  <c:v>10.716444699499601</c:v>
                </c:pt>
                <c:pt idx="3050">
                  <c:v>10.726727081275399</c:v>
                </c:pt>
                <c:pt idx="3051">
                  <c:v>10.643317838344201</c:v>
                </c:pt>
                <c:pt idx="3052">
                  <c:v>10.585935630356399</c:v>
                </c:pt>
                <c:pt idx="3053">
                  <c:v>10.6006719624264</c:v>
                </c:pt>
                <c:pt idx="3054">
                  <c:v>10.704434383388699</c:v>
                </c:pt>
                <c:pt idx="3055">
                  <c:v>10.737384912543501</c:v>
                </c:pt>
                <c:pt idx="3056">
                  <c:v>10.7154007493963</c:v>
                </c:pt>
                <c:pt idx="3057">
                  <c:v>10.7681075448168</c:v>
                </c:pt>
                <c:pt idx="3058">
                  <c:v>10.679979349432299</c:v>
                </c:pt>
                <c:pt idx="3059">
                  <c:v>10.7906406996635</c:v>
                </c:pt>
                <c:pt idx="3060">
                  <c:v>10.7390430840513</c:v>
                </c:pt>
                <c:pt idx="3061">
                  <c:v>10.6997625028282</c:v>
                </c:pt>
                <c:pt idx="3062">
                  <c:v>10.701098348189801</c:v>
                </c:pt>
                <c:pt idx="3063">
                  <c:v>10.6097201971491</c:v>
                </c:pt>
                <c:pt idx="3064">
                  <c:v>10.628104822770601</c:v>
                </c:pt>
                <c:pt idx="3065">
                  <c:v>10.6332117567827</c:v>
                </c:pt>
                <c:pt idx="3066">
                  <c:v>10.6085455958524</c:v>
                </c:pt>
                <c:pt idx="3067">
                  <c:v>10.5524366403982</c:v>
                </c:pt>
                <c:pt idx="3068">
                  <c:v>10.5660161802037</c:v>
                </c:pt>
                <c:pt idx="3069">
                  <c:v>10.5978814246387</c:v>
                </c:pt>
                <c:pt idx="3070">
                  <c:v>10.5587270904036</c:v>
                </c:pt>
                <c:pt idx="3071">
                  <c:v>10.500769089132699</c:v>
                </c:pt>
                <c:pt idx="3072">
                  <c:v>10.4940081400014</c:v>
                </c:pt>
                <c:pt idx="3073">
                  <c:v>10.390354243915599</c:v>
                </c:pt>
                <c:pt idx="3074">
                  <c:v>10.501431582392399</c:v>
                </c:pt>
                <c:pt idx="3075">
                  <c:v>10.5300769498156</c:v>
                </c:pt>
                <c:pt idx="3076">
                  <c:v>10.5524255238716</c:v>
                </c:pt>
                <c:pt idx="3077">
                  <c:v>10.512834520467999</c:v>
                </c:pt>
                <c:pt idx="3078">
                  <c:v>10.5183906538741</c:v>
                </c:pt>
                <c:pt idx="3079">
                  <c:v>10.5740780596836</c:v>
                </c:pt>
                <c:pt idx="3080">
                  <c:v>10.585808358529</c:v>
                </c:pt>
                <c:pt idx="3081">
                  <c:v>10.471840456506101</c:v>
                </c:pt>
                <c:pt idx="3082">
                  <c:v>10.466380292359901</c:v>
                </c:pt>
                <c:pt idx="3083">
                  <c:v>10.508602667384499</c:v>
                </c:pt>
                <c:pt idx="3084">
                  <c:v>10.513882531771401</c:v>
                </c:pt>
                <c:pt idx="3085">
                  <c:v>10.420683187897</c:v>
                </c:pt>
                <c:pt idx="3086">
                  <c:v>10.480846429212599</c:v>
                </c:pt>
                <c:pt idx="3087">
                  <c:v>10.420942064062301</c:v>
                </c:pt>
                <c:pt idx="3088">
                  <c:v>10.3074555791622</c:v>
                </c:pt>
                <c:pt idx="3089">
                  <c:v>10.3851265599657</c:v>
                </c:pt>
                <c:pt idx="3090">
                  <c:v>10.4480945679471</c:v>
                </c:pt>
                <c:pt idx="3091">
                  <c:v>10.3989617825622</c:v>
                </c:pt>
                <c:pt idx="3092">
                  <c:v>10.3312928203633</c:v>
                </c:pt>
                <c:pt idx="3093">
                  <c:v>10.3963564887506</c:v>
                </c:pt>
                <c:pt idx="3094">
                  <c:v>10.313897636794101</c:v>
                </c:pt>
                <c:pt idx="3095">
                  <c:v>10.352337494719499</c:v>
                </c:pt>
                <c:pt idx="3096">
                  <c:v>10.4631583725832</c:v>
                </c:pt>
                <c:pt idx="3097">
                  <c:v>10.3889439327295</c:v>
                </c:pt>
                <c:pt idx="3098">
                  <c:v>10.4027324470458</c:v>
                </c:pt>
                <c:pt idx="3099">
                  <c:v>10.498662032149401</c:v>
                </c:pt>
                <c:pt idx="3100">
                  <c:v>10.470149121195799</c:v>
                </c:pt>
                <c:pt idx="3101">
                  <c:v>10.527135830713901</c:v>
                </c:pt>
                <c:pt idx="3102">
                  <c:v>10.562979683672999</c:v>
                </c:pt>
                <c:pt idx="3103">
                  <c:v>10.6197116612505</c:v>
                </c:pt>
                <c:pt idx="3104">
                  <c:v>10.660796528890099</c:v>
                </c:pt>
                <c:pt idx="3105">
                  <c:v>10.780214611053699</c:v>
                </c:pt>
                <c:pt idx="3106">
                  <c:v>10.8722443706998</c:v>
                </c:pt>
                <c:pt idx="3107">
                  <c:v>10.9745601199372</c:v>
                </c:pt>
                <c:pt idx="3108">
                  <c:v>10.970724142672299</c:v>
                </c:pt>
                <c:pt idx="3109">
                  <c:v>11.011000662730901</c:v>
                </c:pt>
                <c:pt idx="3110">
                  <c:v>10.9907759158022</c:v>
                </c:pt>
                <c:pt idx="3111">
                  <c:v>10.981239861555</c:v>
                </c:pt>
                <c:pt idx="3112">
                  <c:v>11.111636998641799</c:v>
                </c:pt>
                <c:pt idx="3113">
                  <c:v>11.1557829128409</c:v>
                </c:pt>
                <c:pt idx="3114">
                  <c:v>11.215348223702501</c:v>
                </c:pt>
                <c:pt idx="3115">
                  <c:v>11.1292944303326</c:v>
                </c:pt>
                <c:pt idx="3116">
                  <c:v>11.1598537392995</c:v>
                </c:pt>
                <c:pt idx="3117">
                  <c:v>11.2031773973496</c:v>
                </c:pt>
                <c:pt idx="3118">
                  <c:v>11.214179651642199</c:v>
                </c:pt>
                <c:pt idx="3119">
                  <c:v>11.1993672286125</c:v>
                </c:pt>
                <c:pt idx="3120">
                  <c:v>11.2757287162722</c:v>
                </c:pt>
                <c:pt idx="3121">
                  <c:v>11.319872919444499</c:v>
                </c:pt>
                <c:pt idx="3122">
                  <c:v>11.429053429008899</c:v>
                </c:pt>
                <c:pt idx="3123">
                  <c:v>11.484295595181001</c:v>
                </c:pt>
                <c:pt idx="3124">
                  <c:v>11.3773119870418</c:v>
                </c:pt>
                <c:pt idx="3125">
                  <c:v>11.3418660864329</c:v>
                </c:pt>
                <c:pt idx="3126">
                  <c:v>11.193109102400101</c:v>
                </c:pt>
                <c:pt idx="3127">
                  <c:v>11.208805678342401</c:v>
                </c:pt>
                <c:pt idx="3128">
                  <c:v>11.0264404180719</c:v>
                </c:pt>
                <c:pt idx="3129">
                  <c:v>10.7947671954936</c:v>
                </c:pt>
                <c:pt idx="3130">
                  <c:v>10.7130398459606</c:v>
                </c:pt>
                <c:pt idx="3131">
                  <c:v>10.7530088921896</c:v>
                </c:pt>
                <c:pt idx="3132">
                  <c:v>10.199248394884799</c:v>
                </c:pt>
                <c:pt idx="3133">
                  <c:v>10.2283230810964</c:v>
                </c:pt>
                <c:pt idx="3134">
                  <c:v>10.312925303820199</c:v>
                </c:pt>
                <c:pt idx="3135">
                  <c:v>10.316553197490199</c:v>
                </c:pt>
                <c:pt idx="3136">
                  <c:v>10.378461049240499</c:v>
                </c:pt>
                <c:pt idx="3137">
                  <c:v>10.5309545942791</c:v>
                </c:pt>
                <c:pt idx="3138">
                  <c:v>10.4990634365994</c:v>
                </c:pt>
                <c:pt idx="3139">
                  <c:v>10.4504414976264</c:v>
                </c:pt>
                <c:pt idx="3140">
                  <c:v>10.278042163938901</c:v>
                </c:pt>
                <c:pt idx="3141">
                  <c:v>10.2301860890895</c:v>
                </c:pt>
                <c:pt idx="3142">
                  <c:v>10.2284589579948</c:v>
                </c:pt>
                <c:pt idx="3143">
                  <c:v>10.220827482750501</c:v>
                </c:pt>
                <c:pt idx="3144">
                  <c:v>10.208970661790801</c:v>
                </c:pt>
                <c:pt idx="3145">
                  <c:v>10.097200826416501</c:v>
                </c:pt>
                <c:pt idx="3146">
                  <c:v>10.009823391164</c:v>
                </c:pt>
                <c:pt idx="3147">
                  <c:v>9.9817983676155606</c:v>
                </c:pt>
                <c:pt idx="3148">
                  <c:v>12.560552454132999</c:v>
                </c:pt>
                <c:pt idx="3149">
                  <c:v>13.252246256493599</c:v>
                </c:pt>
                <c:pt idx="3150">
                  <c:v>13.340576837403299</c:v>
                </c:pt>
                <c:pt idx="3151">
                  <c:v>13.3085870477952</c:v>
                </c:pt>
                <c:pt idx="3152">
                  <c:v>13.332298063974701</c:v>
                </c:pt>
                <c:pt idx="3153">
                  <c:v>13.422553063786699</c:v>
                </c:pt>
                <c:pt idx="3154">
                  <c:v>13.427562413921599</c:v>
                </c:pt>
                <c:pt idx="3155">
                  <c:v>13.417972228632699</c:v>
                </c:pt>
                <c:pt idx="3156">
                  <c:v>13.334095967898</c:v>
                </c:pt>
                <c:pt idx="3157">
                  <c:v>13.286583864290501</c:v>
                </c:pt>
                <c:pt idx="3158">
                  <c:v>13.2460704520078</c:v>
                </c:pt>
                <c:pt idx="3159">
                  <c:v>13.193545247476001</c:v>
                </c:pt>
                <c:pt idx="3160">
                  <c:v>13.1217831969923</c:v>
                </c:pt>
                <c:pt idx="3161">
                  <c:v>13.1598932420327</c:v>
                </c:pt>
                <c:pt idx="3162">
                  <c:v>13.171065596079499</c:v>
                </c:pt>
                <c:pt idx="3163">
                  <c:v>13.2240340735198</c:v>
                </c:pt>
                <c:pt idx="3164">
                  <c:v>13.3049374162402</c:v>
                </c:pt>
                <c:pt idx="3165">
                  <c:v>13.270484326598501</c:v>
                </c:pt>
                <c:pt idx="3166">
                  <c:v>13.1527110960811</c:v>
                </c:pt>
                <c:pt idx="3167">
                  <c:v>13.230394993865</c:v>
                </c:pt>
                <c:pt idx="3168">
                  <c:v>13.148468306248301</c:v>
                </c:pt>
                <c:pt idx="3169">
                  <c:v>13.1358956206338</c:v>
                </c:pt>
                <c:pt idx="3170">
                  <c:v>13.161853841084801</c:v>
                </c:pt>
                <c:pt idx="3171">
                  <c:v>13.3547532519969</c:v>
                </c:pt>
                <c:pt idx="3172">
                  <c:v>13.2376092843481</c:v>
                </c:pt>
                <c:pt idx="3173">
                  <c:v>13.274022373846201</c:v>
                </c:pt>
                <c:pt idx="3174">
                  <c:v>13.356765687379299</c:v>
                </c:pt>
                <c:pt idx="3175">
                  <c:v>13.299180047979201</c:v>
                </c:pt>
                <c:pt idx="3176">
                  <c:v>13.3059830897701</c:v>
                </c:pt>
                <c:pt idx="3177">
                  <c:v>13.262376171581201</c:v>
                </c:pt>
                <c:pt idx="3178">
                  <c:v>13.2979905541115</c:v>
                </c:pt>
                <c:pt idx="3179">
                  <c:v>13.3199912193542</c:v>
                </c:pt>
                <c:pt idx="3180">
                  <c:v>13.425043280887801</c:v>
                </c:pt>
                <c:pt idx="3181">
                  <c:v>13.3209615397099</c:v>
                </c:pt>
                <c:pt idx="3182">
                  <c:v>13.2130851999813</c:v>
                </c:pt>
                <c:pt idx="3183">
                  <c:v>13.167241306034001</c:v>
                </c:pt>
                <c:pt idx="3184">
                  <c:v>13.009846817760399</c:v>
                </c:pt>
                <c:pt idx="3185">
                  <c:v>12.970102897739901</c:v>
                </c:pt>
                <c:pt idx="3186">
                  <c:v>12.877828329735699</c:v>
                </c:pt>
                <c:pt idx="3187">
                  <c:v>12.8968056216337</c:v>
                </c:pt>
                <c:pt idx="3188">
                  <c:v>12.8477619778616</c:v>
                </c:pt>
                <c:pt idx="3189">
                  <c:v>12.8075848381693</c:v>
                </c:pt>
                <c:pt idx="3190">
                  <c:v>12.836179990153299</c:v>
                </c:pt>
                <c:pt idx="3191">
                  <c:v>12.9254935930116</c:v>
                </c:pt>
                <c:pt idx="3192">
                  <c:v>12.9653529103067</c:v>
                </c:pt>
                <c:pt idx="3193">
                  <c:v>12.955579750687299</c:v>
                </c:pt>
                <c:pt idx="3194">
                  <c:v>13.011416192141001</c:v>
                </c:pt>
                <c:pt idx="3195">
                  <c:v>13.215878160569501</c:v>
                </c:pt>
                <c:pt idx="3196">
                  <c:v>13.174111281916799</c:v>
                </c:pt>
                <c:pt idx="3197">
                  <c:v>13.061510697599999</c:v>
                </c:pt>
                <c:pt idx="3198">
                  <c:v>13.0240740743769</c:v>
                </c:pt>
                <c:pt idx="3199">
                  <c:v>13.0250304418306</c:v>
                </c:pt>
                <c:pt idx="3200">
                  <c:v>13.051411683655999</c:v>
                </c:pt>
                <c:pt idx="3201">
                  <c:v>13.004650180230399</c:v>
                </c:pt>
                <c:pt idx="3202">
                  <c:v>13.029346611891199</c:v>
                </c:pt>
                <c:pt idx="3203">
                  <c:v>13.0548379680005</c:v>
                </c:pt>
                <c:pt idx="3204">
                  <c:v>13.1105304889137</c:v>
                </c:pt>
                <c:pt idx="3205">
                  <c:v>13.0296492099005</c:v>
                </c:pt>
                <c:pt idx="3206">
                  <c:v>12.9889098999812</c:v>
                </c:pt>
                <c:pt idx="3207">
                  <c:v>12.9502297942173</c:v>
                </c:pt>
                <c:pt idx="3208">
                  <c:v>12.8994905665852</c:v>
                </c:pt>
                <c:pt idx="3209">
                  <c:v>12.797913126324501</c:v>
                </c:pt>
                <c:pt idx="3210">
                  <c:v>12.826998519267899</c:v>
                </c:pt>
                <c:pt idx="3211">
                  <c:v>12.8232267959844</c:v>
                </c:pt>
                <c:pt idx="3212">
                  <c:v>12.9507797737263</c:v>
                </c:pt>
                <c:pt idx="3213">
                  <c:v>12.9939539059243</c:v>
                </c:pt>
                <c:pt idx="3214">
                  <c:v>12.952208733979599</c:v>
                </c:pt>
                <c:pt idx="3215">
                  <c:v>13.038049375812101</c:v>
                </c:pt>
                <c:pt idx="3216">
                  <c:v>13.0781936242765</c:v>
                </c:pt>
                <c:pt idx="3217">
                  <c:v>13.034338465067099</c:v>
                </c:pt>
                <c:pt idx="3218">
                  <c:v>13.110295441717801</c:v>
                </c:pt>
                <c:pt idx="3219">
                  <c:v>13.125724407812999</c:v>
                </c:pt>
                <c:pt idx="3220">
                  <c:v>13.0541154462401</c:v>
                </c:pt>
                <c:pt idx="3221">
                  <c:v>13.066486308762601</c:v>
                </c:pt>
                <c:pt idx="3222">
                  <c:v>12.981192055824399</c:v>
                </c:pt>
                <c:pt idx="3223">
                  <c:v>12.942699807850101</c:v>
                </c:pt>
                <c:pt idx="3224">
                  <c:v>12.8516373386793</c:v>
                </c:pt>
                <c:pt idx="3225">
                  <c:v>12.9323894135518</c:v>
                </c:pt>
                <c:pt idx="3226">
                  <c:v>12.776691744363999</c:v>
                </c:pt>
                <c:pt idx="3227">
                  <c:v>12.869170872723901</c:v>
                </c:pt>
                <c:pt idx="3228">
                  <c:v>12.7421547979009</c:v>
                </c:pt>
                <c:pt idx="3229">
                  <c:v>12.771820185254199</c:v>
                </c:pt>
                <c:pt idx="3230">
                  <c:v>12.7398718978174</c:v>
                </c:pt>
                <c:pt idx="3231">
                  <c:v>12.682930895801199</c:v>
                </c:pt>
                <c:pt idx="3232">
                  <c:v>12.7932987262392</c:v>
                </c:pt>
                <c:pt idx="3233">
                  <c:v>12.607357127404301</c:v>
                </c:pt>
                <c:pt idx="3234">
                  <c:v>12.7538723843735</c:v>
                </c:pt>
                <c:pt idx="3235">
                  <c:v>12.7311708755682</c:v>
                </c:pt>
                <c:pt idx="3236">
                  <c:v>12.8514589254208</c:v>
                </c:pt>
                <c:pt idx="3237">
                  <c:v>12.934261020641101</c:v>
                </c:pt>
                <c:pt idx="3238">
                  <c:v>12.938434956536501</c:v>
                </c:pt>
                <c:pt idx="3239">
                  <c:v>12.8955706958322</c:v>
                </c:pt>
                <c:pt idx="3240">
                  <c:v>12.8102631715096</c:v>
                </c:pt>
                <c:pt idx="3241">
                  <c:v>12.7842024787216</c:v>
                </c:pt>
                <c:pt idx="3242">
                  <c:v>12.760183896714301</c:v>
                </c:pt>
                <c:pt idx="3243">
                  <c:v>12.701619500526901</c:v>
                </c:pt>
                <c:pt idx="3244">
                  <c:v>12.727571057316601</c:v>
                </c:pt>
                <c:pt idx="3245">
                  <c:v>12.7320229413869</c:v>
                </c:pt>
                <c:pt idx="3246">
                  <c:v>12.679872713424</c:v>
                </c:pt>
                <c:pt idx="3247">
                  <c:v>12.669876219167399</c:v>
                </c:pt>
                <c:pt idx="3248">
                  <c:v>12.648323046918801</c:v>
                </c:pt>
                <c:pt idx="3249">
                  <c:v>12.786951795044001</c:v>
                </c:pt>
                <c:pt idx="3250">
                  <c:v>12.707426848648501</c:v>
                </c:pt>
                <c:pt idx="3251">
                  <c:v>12.7277052983023</c:v>
                </c:pt>
                <c:pt idx="3252">
                  <c:v>13.134369359852499</c:v>
                </c:pt>
                <c:pt idx="3253">
                  <c:v>13.0955150480521</c:v>
                </c:pt>
                <c:pt idx="3254">
                  <c:v>13.238026043166199</c:v>
                </c:pt>
                <c:pt idx="3255">
                  <c:v>13.209924469992099</c:v>
                </c:pt>
                <c:pt idx="3256">
                  <c:v>13.166023233150501</c:v>
                </c:pt>
                <c:pt idx="3257">
                  <c:v>13.204610406318499</c:v>
                </c:pt>
                <c:pt idx="3258">
                  <c:v>13.239270840560801</c:v>
                </c:pt>
                <c:pt idx="3259">
                  <c:v>13.310951501504899</c:v>
                </c:pt>
                <c:pt idx="3260">
                  <c:v>13.2656707194415</c:v>
                </c:pt>
                <c:pt idx="3261">
                  <c:v>13.151690041994501</c:v>
                </c:pt>
                <c:pt idx="3262">
                  <c:v>12.933163153968099</c:v>
                </c:pt>
                <c:pt idx="3263">
                  <c:v>12.8741544728733</c:v>
                </c:pt>
                <c:pt idx="3264">
                  <c:v>12.926365800112499</c:v>
                </c:pt>
                <c:pt idx="3265">
                  <c:v>12.7756120554803</c:v>
                </c:pt>
                <c:pt idx="3266">
                  <c:v>12.846526140313999</c:v>
                </c:pt>
                <c:pt idx="3267">
                  <c:v>12.7799630295635</c:v>
                </c:pt>
                <c:pt idx="3268">
                  <c:v>12.819770321093999</c:v>
                </c:pt>
                <c:pt idx="3269">
                  <c:v>13.011556830155101</c:v>
                </c:pt>
                <c:pt idx="3270">
                  <c:v>13.071451831777299</c:v>
                </c:pt>
                <c:pt idx="3271">
                  <c:v>13.007782176191901</c:v>
                </c:pt>
                <c:pt idx="3272">
                  <c:v>13.0657834194992</c:v>
                </c:pt>
                <c:pt idx="3273">
                  <c:v>13.2097997560497</c:v>
                </c:pt>
                <c:pt idx="3274">
                  <c:v>13.140986592831</c:v>
                </c:pt>
                <c:pt idx="3275">
                  <c:v>13.161730482671301</c:v>
                </c:pt>
                <c:pt idx="3276">
                  <c:v>13.058331730241999</c:v>
                </c:pt>
                <c:pt idx="3277">
                  <c:v>12.919024104142601</c:v>
                </c:pt>
                <c:pt idx="3278">
                  <c:v>12.876949096913799</c:v>
                </c:pt>
                <c:pt idx="3279">
                  <c:v>12.756447526672501</c:v>
                </c:pt>
                <c:pt idx="3280">
                  <c:v>12.700285593325701</c:v>
                </c:pt>
                <c:pt idx="3281">
                  <c:v>12.686160939813901</c:v>
                </c:pt>
                <c:pt idx="3282">
                  <c:v>12.6542021693698</c:v>
                </c:pt>
                <c:pt idx="3283">
                  <c:v>12.542555815075501</c:v>
                </c:pt>
                <c:pt idx="3284">
                  <c:v>12.566486069751701</c:v>
                </c:pt>
                <c:pt idx="3285">
                  <c:v>12.6256697042034</c:v>
                </c:pt>
                <c:pt idx="3286">
                  <c:v>12.689875600862299</c:v>
                </c:pt>
                <c:pt idx="3287">
                  <c:v>12.7294118421264</c:v>
                </c:pt>
                <c:pt idx="3288">
                  <c:v>12.721407872070101</c:v>
                </c:pt>
                <c:pt idx="3289">
                  <c:v>12.7890744853137</c:v>
                </c:pt>
                <c:pt idx="3290">
                  <c:v>12.8428437174893</c:v>
                </c:pt>
                <c:pt idx="3291">
                  <c:v>12.964086152145301</c:v>
                </c:pt>
                <c:pt idx="3292">
                  <c:v>12.9289432080627</c:v>
                </c:pt>
                <c:pt idx="3293">
                  <c:v>12.861563790709299</c:v>
                </c:pt>
                <c:pt idx="3294">
                  <c:v>12.8184643138298</c:v>
                </c:pt>
                <c:pt idx="3295">
                  <c:v>12.8627958700578</c:v>
                </c:pt>
                <c:pt idx="3296">
                  <c:v>12.890260834503099</c:v>
                </c:pt>
                <c:pt idx="3297">
                  <c:v>12.8072025106739</c:v>
                </c:pt>
                <c:pt idx="3298">
                  <c:v>12.816996574129</c:v>
                </c:pt>
                <c:pt idx="3299">
                  <c:v>12.784589875029001</c:v>
                </c:pt>
                <c:pt idx="3300">
                  <c:v>12.753725816465</c:v>
                </c:pt>
                <c:pt idx="3301">
                  <c:v>12.661579287823301</c:v>
                </c:pt>
                <c:pt idx="3302">
                  <c:v>12.4669610658369</c:v>
                </c:pt>
                <c:pt idx="3303">
                  <c:v>12.3632966559585</c:v>
                </c:pt>
                <c:pt idx="3304">
                  <c:v>12.3431076243677</c:v>
                </c:pt>
                <c:pt idx="3305">
                  <c:v>12.1873210361132</c:v>
                </c:pt>
                <c:pt idx="3306">
                  <c:v>12.0223561834802</c:v>
                </c:pt>
                <c:pt idx="3307">
                  <c:v>12.037972141976899</c:v>
                </c:pt>
                <c:pt idx="3308">
                  <c:v>12.047944863788601</c:v>
                </c:pt>
                <c:pt idx="3309">
                  <c:v>12.1624350653005</c:v>
                </c:pt>
                <c:pt idx="3310">
                  <c:v>12.0327233498511</c:v>
                </c:pt>
                <c:pt idx="3311">
                  <c:v>11.657467440855999</c:v>
                </c:pt>
                <c:pt idx="3312">
                  <c:v>11.5748922657677</c:v>
                </c:pt>
                <c:pt idx="3313">
                  <c:v>11.4844454529569</c:v>
                </c:pt>
                <c:pt idx="3314">
                  <c:v>11.432218870862799</c:v>
                </c:pt>
                <c:pt idx="3315">
                  <c:v>11.263932849017699</c:v>
                </c:pt>
                <c:pt idx="3316">
                  <c:v>11.090029955159901</c:v>
                </c:pt>
                <c:pt idx="3317">
                  <c:v>11.086394696192</c:v>
                </c:pt>
                <c:pt idx="3318">
                  <c:v>11.018949372754699</c:v>
                </c:pt>
                <c:pt idx="3319">
                  <c:v>11.1970674564876</c:v>
                </c:pt>
                <c:pt idx="3320">
                  <c:v>11.297202842141299</c:v>
                </c:pt>
                <c:pt idx="3321">
                  <c:v>11.453165549602501</c:v>
                </c:pt>
                <c:pt idx="3322">
                  <c:v>11.5131652545628</c:v>
                </c:pt>
                <c:pt idx="3323">
                  <c:v>11.4507032794283</c:v>
                </c:pt>
                <c:pt idx="3324">
                  <c:v>11.540470207883899</c:v>
                </c:pt>
                <c:pt idx="3325">
                  <c:v>11.7128068087329</c:v>
                </c:pt>
                <c:pt idx="3326">
                  <c:v>11.610400114493499</c:v>
                </c:pt>
                <c:pt idx="3327">
                  <c:v>11.485621717572901</c:v>
                </c:pt>
                <c:pt idx="3328">
                  <c:v>11.333278884728699</c:v>
                </c:pt>
                <c:pt idx="3329">
                  <c:v>11.403435635732199</c:v>
                </c:pt>
                <c:pt idx="3330">
                  <c:v>11.451519736753299</c:v>
                </c:pt>
                <c:pt idx="3331">
                  <c:v>11.4331102705516</c:v>
                </c:pt>
                <c:pt idx="3332">
                  <c:v>11.488744197403101</c:v>
                </c:pt>
                <c:pt idx="3333">
                  <c:v>11.418262039914501</c:v>
                </c:pt>
                <c:pt idx="3334">
                  <c:v>11.2852131025442</c:v>
                </c:pt>
                <c:pt idx="3335">
                  <c:v>11.340657861295</c:v>
                </c:pt>
                <c:pt idx="3336">
                  <c:v>11.262837996776399</c:v>
                </c:pt>
                <c:pt idx="3337">
                  <c:v>11.2754854450066</c:v>
                </c:pt>
                <c:pt idx="3338">
                  <c:v>11.415148275820099</c:v>
                </c:pt>
                <c:pt idx="3339">
                  <c:v>11.3759369003118</c:v>
                </c:pt>
                <c:pt idx="3340">
                  <c:v>11.4160207898859</c:v>
                </c:pt>
                <c:pt idx="3341">
                  <c:v>11.487819448447</c:v>
                </c:pt>
                <c:pt idx="3342">
                  <c:v>11.381337694818299</c:v>
                </c:pt>
                <c:pt idx="3343">
                  <c:v>11.511471358700399</c:v>
                </c:pt>
                <c:pt idx="3344">
                  <c:v>11.1979030871546</c:v>
                </c:pt>
                <c:pt idx="3345">
                  <c:v>11.1294580140262</c:v>
                </c:pt>
                <c:pt idx="3346">
                  <c:v>11.0631971410482</c:v>
                </c:pt>
                <c:pt idx="3347">
                  <c:v>11.0721471797892</c:v>
                </c:pt>
                <c:pt idx="3348">
                  <c:v>10.8985906801427</c:v>
                </c:pt>
                <c:pt idx="3349">
                  <c:v>10.9174427058845</c:v>
                </c:pt>
                <c:pt idx="3350">
                  <c:v>11.026866368557901</c:v>
                </c:pt>
                <c:pt idx="3351">
                  <c:v>10.898064889849101</c:v>
                </c:pt>
                <c:pt idx="3352">
                  <c:v>10.8366287612577</c:v>
                </c:pt>
                <c:pt idx="3353">
                  <c:v>10.828558463557901</c:v>
                </c:pt>
                <c:pt idx="3354">
                  <c:v>10.8508291312144</c:v>
                </c:pt>
                <c:pt idx="3355">
                  <c:v>10.8271282170824</c:v>
                </c:pt>
                <c:pt idx="3356">
                  <c:v>10.6938088161459</c:v>
                </c:pt>
                <c:pt idx="3357">
                  <c:v>10.6884250848204</c:v>
                </c:pt>
                <c:pt idx="3358">
                  <c:v>10.6535013659266</c:v>
                </c:pt>
                <c:pt idx="3359">
                  <c:v>10.7650922371267</c:v>
                </c:pt>
                <c:pt idx="3360">
                  <c:v>10.7242708867708</c:v>
                </c:pt>
                <c:pt idx="3361">
                  <c:v>10.811040264695601</c:v>
                </c:pt>
                <c:pt idx="3362">
                  <c:v>10.8555089620196</c:v>
                </c:pt>
                <c:pt idx="3363">
                  <c:v>10.842081932628</c:v>
                </c:pt>
                <c:pt idx="3364">
                  <c:v>10.7714372914145</c:v>
                </c:pt>
                <c:pt idx="3365">
                  <c:v>11.0519178810178</c:v>
                </c:pt>
                <c:pt idx="3366">
                  <c:v>11.1522450462446</c:v>
                </c:pt>
                <c:pt idx="3367">
                  <c:v>11.208611091363201</c:v>
                </c:pt>
                <c:pt idx="3368">
                  <c:v>11.349470836002901</c:v>
                </c:pt>
                <c:pt idx="3369">
                  <c:v>11.358363323398599</c:v>
                </c:pt>
                <c:pt idx="3370">
                  <c:v>11.333726493268699</c:v>
                </c:pt>
                <c:pt idx="3371">
                  <c:v>11.3834252049013</c:v>
                </c:pt>
                <c:pt idx="3372">
                  <c:v>11.317604292198499</c:v>
                </c:pt>
                <c:pt idx="3373">
                  <c:v>11.4040777056314</c:v>
                </c:pt>
                <c:pt idx="3374">
                  <c:v>11.443775462335701</c:v>
                </c:pt>
                <c:pt idx="3375">
                  <c:v>11.592045773863701</c:v>
                </c:pt>
                <c:pt idx="3376">
                  <c:v>11.5327339566714</c:v>
                </c:pt>
                <c:pt idx="3377">
                  <c:v>11.5244757172402</c:v>
                </c:pt>
                <c:pt idx="3378">
                  <c:v>11.384625956407501</c:v>
                </c:pt>
                <c:pt idx="3379">
                  <c:v>11.3794194239485</c:v>
                </c:pt>
                <c:pt idx="3380">
                  <c:v>11.518011042091601</c:v>
                </c:pt>
                <c:pt idx="3381">
                  <c:v>11.539633761506</c:v>
                </c:pt>
                <c:pt idx="3382">
                  <c:v>11.551430690033699</c:v>
                </c:pt>
                <c:pt idx="3383">
                  <c:v>11.518340652280299</c:v>
                </c:pt>
                <c:pt idx="3384">
                  <c:v>11.5750104603156</c:v>
                </c:pt>
                <c:pt idx="3385">
                  <c:v>11.691870682360999</c:v>
                </c:pt>
                <c:pt idx="3386">
                  <c:v>11.680544561024099</c:v>
                </c:pt>
                <c:pt idx="3387">
                  <c:v>11.7880448639342</c:v>
                </c:pt>
                <c:pt idx="3388">
                  <c:v>11.694183070087</c:v>
                </c:pt>
                <c:pt idx="3389">
                  <c:v>11.910728000953</c:v>
                </c:pt>
                <c:pt idx="3390">
                  <c:v>11.861802050349199</c:v>
                </c:pt>
                <c:pt idx="3391">
                  <c:v>11.892335798515299</c:v>
                </c:pt>
                <c:pt idx="3392">
                  <c:v>11.944947762017</c:v>
                </c:pt>
                <c:pt idx="3393">
                  <c:v>11.9000724211446</c:v>
                </c:pt>
                <c:pt idx="3394">
                  <c:v>11.9835744118386</c:v>
                </c:pt>
                <c:pt idx="3395">
                  <c:v>12.094560953051699</c:v>
                </c:pt>
                <c:pt idx="3396">
                  <c:v>12.106309145907399</c:v>
                </c:pt>
                <c:pt idx="3397">
                  <c:v>12.168385581701401</c:v>
                </c:pt>
                <c:pt idx="3398">
                  <c:v>12.2988382131939</c:v>
                </c:pt>
                <c:pt idx="3399">
                  <c:v>12.219181289825</c:v>
                </c:pt>
                <c:pt idx="3400">
                  <c:v>12.244017629241901</c:v>
                </c:pt>
                <c:pt idx="3401">
                  <c:v>12.2363884428442</c:v>
                </c:pt>
                <c:pt idx="3402">
                  <c:v>12.278455786649101</c:v>
                </c:pt>
                <c:pt idx="3403">
                  <c:v>12.240878587302101</c:v>
                </c:pt>
                <c:pt idx="3404">
                  <c:v>12.0813484672603</c:v>
                </c:pt>
                <c:pt idx="3405">
                  <c:v>12.136380256212201</c:v>
                </c:pt>
                <c:pt idx="3406">
                  <c:v>12.195672213640799</c:v>
                </c:pt>
                <c:pt idx="3407">
                  <c:v>12.1096181572477</c:v>
                </c:pt>
                <c:pt idx="3408">
                  <c:v>12.102992100829599</c:v>
                </c:pt>
                <c:pt idx="3409">
                  <c:v>8.7414120377739799</c:v>
                </c:pt>
                <c:pt idx="3410">
                  <c:v>8.7109966707177406</c:v>
                </c:pt>
                <c:pt idx="3411">
                  <c:v>8.7896240491378297</c:v>
                </c:pt>
                <c:pt idx="3412">
                  <c:v>8.7885102726530793</c:v>
                </c:pt>
                <c:pt idx="3413">
                  <c:v>8.7697277175505608</c:v>
                </c:pt>
                <c:pt idx="3414">
                  <c:v>8.8020387840490102</c:v>
                </c:pt>
                <c:pt idx="3415">
                  <c:v>8.8524999441793195</c:v>
                </c:pt>
                <c:pt idx="3416">
                  <c:v>8.8902207081200597</c:v>
                </c:pt>
                <c:pt idx="3417">
                  <c:v>8.9359885949269806</c:v>
                </c:pt>
                <c:pt idx="3418">
                  <c:v>8.9453455693208301</c:v>
                </c:pt>
                <c:pt idx="3419">
                  <c:v>8.9091837703954297</c:v>
                </c:pt>
                <c:pt idx="3420">
                  <c:v>8.6907880173432606</c:v>
                </c:pt>
                <c:pt idx="3421">
                  <c:v>8.7666994221040504</c:v>
                </c:pt>
                <c:pt idx="3422">
                  <c:v>8.7140606425743101</c:v>
                </c:pt>
                <c:pt idx="3423">
                  <c:v>8.7044268906101294</c:v>
                </c:pt>
                <c:pt idx="3424">
                  <c:v>8.6786507600947598</c:v>
                </c:pt>
                <c:pt idx="3425">
                  <c:v>8.8117174654348602</c:v>
                </c:pt>
                <c:pt idx="3426">
                  <c:v>8.9278600822180003</c:v>
                </c:pt>
                <c:pt idx="3427">
                  <c:v>8.9275365727455007</c:v>
                </c:pt>
                <c:pt idx="3428">
                  <c:v>8.9822089787200703</c:v>
                </c:pt>
                <c:pt idx="3429">
                  <c:v>8.9753187713686593</c:v>
                </c:pt>
                <c:pt idx="3430">
                  <c:v>9.0266585329713305</c:v>
                </c:pt>
                <c:pt idx="3431">
                  <c:v>9.0418351240741792</c:v>
                </c:pt>
                <c:pt idx="3432">
                  <c:v>8.9991359672171001</c:v>
                </c:pt>
                <c:pt idx="3433">
                  <c:v>9.0408648374052198</c:v>
                </c:pt>
                <c:pt idx="3434">
                  <c:v>9.0693624510904396</c:v>
                </c:pt>
                <c:pt idx="3435">
                  <c:v>9.1215170056643604</c:v>
                </c:pt>
                <c:pt idx="3436">
                  <c:v>9.1292996661575003</c:v>
                </c:pt>
                <c:pt idx="3437">
                  <c:v>9.1346193789144206</c:v>
                </c:pt>
                <c:pt idx="3438">
                  <c:v>9.1400251307268494</c:v>
                </c:pt>
                <c:pt idx="3439">
                  <c:v>9.1874902281506206</c:v>
                </c:pt>
                <c:pt idx="3440">
                  <c:v>9.1868621173962808</c:v>
                </c:pt>
                <c:pt idx="3441">
                  <c:v>9.1316008725547597</c:v>
                </c:pt>
                <c:pt idx="3442">
                  <c:v>9.1637543814930797</c:v>
                </c:pt>
                <c:pt idx="3443">
                  <c:v>9.1148940052997691</c:v>
                </c:pt>
                <c:pt idx="3444">
                  <c:v>9.1751230782091202</c:v>
                </c:pt>
                <c:pt idx="3445">
                  <c:v>9.1689203562017507</c:v>
                </c:pt>
                <c:pt idx="3446">
                  <c:v>9.2226046122588308</c:v>
                </c:pt>
                <c:pt idx="3447">
                  <c:v>9.1871157234239291</c:v>
                </c:pt>
                <c:pt idx="3448">
                  <c:v>9.1417430340155992</c:v>
                </c:pt>
                <c:pt idx="3449">
                  <c:v>9.1971419806067392</c:v>
                </c:pt>
                <c:pt idx="3450">
                  <c:v>9.1269542488804891</c:v>
                </c:pt>
                <c:pt idx="3451">
                  <c:v>9.0440082705519007</c:v>
                </c:pt>
                <c:pt idx="3452">
                  <c:v>9.0159477304474294</c:v>
                </c:pt>
                <c:pt idx="3453">
                  <c:v>8.9826869695270695</c:v>
                </c:pt>
                <c:pt idx="3454">
                  <c:v>9.0397801328126803</c:v>
                </c:pt>
                <c:pt idx="3455">
                  <c:v>8.9160240824379997</c:v>
                </c:pt>
                <c:pt idx="3456">
                  <c:v>9.02653522614251</c:v>
                </c:pt>
                <c:pt idx="3457">
                  <c:v>9.1008693499633697</c:v>
                </c:pt>
                <c:pt idx="3458">
                  <c:v>9.1483606115569405</c:v>
                </c:pt>
                <c:pt idx="3459">
                  <c:v>9.1100444083210892</c:v>
                </c:pt>
                <c:pt idx="3460">
                  <c:v>9.0012577797515601</c:v>
                </c:pt>
                <c:pt idx="3461">
                  <c:v>9.0679112145586807</c:v>
                </c:pt>
                <c:pt idx="3462">
                  <c:v>9.0062834606597093</c:v>
                </c:pt>
                <c:pt idx="3463">
                  <c:v>8.8783854907058206</c:v>
                </c:pt>
                <c:pt idx="3464">
                  <c:v>8.8891297259277895</c:v>
                </c:pt>
                <c:pt idx="3465">
                  <c:v>8.8643433156680107</c:v>
                </c:pt>
                <c:pt idx="3466">
                  <c:v>8.8078476111533295</c:v>
                </c:pt>
                <c:pt idx="3467">
                  <c:v>8.7452570145794599</c:v>
                </c:pt>
                <c:pt idx="3468">
                  <c:v>8.8003050026456506</c:v>
                </c:pt>
                <c:pt idx="3469">
                  <c:v>8.7033736407504296</c:v>
                </c:pt>
                <c:pt idx="3470">
                  <c:v>8.7735863679579396</c:v>
                </c:pt>
                <c:pt idx="3471">
                  <c:v>8.9527540273755193</c:v>
                </c:pt>
                <c:pt idx="3472">
                  <c:v>8.9810260360043497</c:v>
                </c:pt>
                <c:pt idx="3473">
                  <c:v>8.9873939407929004</c:v>
                </c:pt>
                <c:pt idx="3474">
                  <c:v>9.04279261713293</c:v>
                </c:pt>
                <c:pt idx="3475">
                  <c:v>9.0831967110408307</c:v>
                </c:pt>
                <c:pt idx="3476">
                  <c:v>9.0382175171213905</c:v>
                </c:pt>
                <c:pt idx="3477">
                  <c:v>8.9094692963665096</c:v>
                </c:pt>
                <c:pt idx="3478">
                  <c:v>8.9929852649217192</c:v>
                </c:pt>
                <c:pt idx="3479">
                  <c:v>8.9549272226725094</c:v>
                </c:pt>
                <c:pt idx="3480">
                  <c:v>8.9388079729670693</c:v>
                </c:pt>
                <c:pt idx="3481">
                  <c:v>8.9937136824272503</c:v>
                </c:pt>
                <c:pt idx="3482">
                  <c:v>9.0118640601552205</c:v>
                </c:pt>
                <c:pt idx="3483">
                  <c:v>9.1037359202992203</c:v>
                </c:pt>
                <c:pt idx="3484">
                  <c:v>9.0982196466249903</c:v>
                </c:pt>
                <c:pt idx="3485">
                  <c:v>9.1542502717737992</c:v>
                </c:pt>
                <c:pt idx="3486">
                  <c:v>9.1476286122484201</c:v>
                </c:pt>
                <c:pt idx="3487">
                  <c:v>9.1489956175396596</c:v>
                </c:pt>
                <c:pt idx="3488">
                  <c:v>9.1708743564862498</c:v>
                </c:pt>
                <c:pt idx="3489">
                  <c:v>9.2188320159733905</c:v>
                </c:pt>
                <c:pt idx="3490">
                  <c:v>9.1965173246915306</c:v>
                </c:pt>
                <c:pt idx="3491">
                  <c:v>9.1556851825463994</c:v>
                </c:pt>
                <c:pt idx="3492">
                  <c:v>9.2190259563222803</c:v>
                </c:pt>
                <c:pt idx="3493">
                  <c:v>9.2296716672016395</c:v>
                </c:pt>
                <c:pt idx="3494">
                  <c:v>9.1691488361094091</c:v>
                </c:pt>
                <c:pt idx="3495">
                  <c:v>9.1429920674077199</c:v>
                </c:pt>
                <c:pt idx="3496">
                  <c:v>9.0876382060991592</c:v>
                </c:pt>
                <c:pt idx="3497">
                  <c:v>9.0475139704831307</c:v>
                </c:pt>
                <c:pt idx="3498">
                  <c:v>9.0606414373033903</c:v>
                </c:pt>
                <c:pt idx="3499">
                  <c:v>9.0872381059488401</c:v>
                </c:pt>
                <c:pt idx="3500">
                  <c:v>9.0879993265770693</c:v>
                </c:pt>
                <c:pt idx="3501">
                  <c:v>9.1385376799245694</c:v>
                </c:pt>
                <c:pt idx="3502">
                  <c:v>9.1338479308256204</c:v>
                </c:pt>
                <c:pt idx="3503">
                  <c:v>9.0948161614740908</c:v>
                </c:pt>
                <c:pt idx="3504">
                  <c:v>9.1125167320496807</c:v>
                </c:pt>
                <c:pt idx="3505">
                  <c:v>9.0801581686976292</c:v>
                </c:pt>
                <c:pt idx="3506">
                  <c:v>9.1097414412485893</c:v>
                </c:pt>
                <c:pt idx="3507">
                  <c:v>9.1693225538509804</c:v>
                </c:pt>
                <c:pt idx="3508">
                  <c:v>9.1005674515888497</c:v>
                </c:pt>
                <c:pt idx="3509">
                  <c:v>9.0899529269482802</c:v>
                </c:pt>
                <c:pt idx="3510">
                  <c:v>9.1051560012658808</c:v>
                </c:pt>
                <c:pt idx="3511">
                  <c:v>9.1622897852999508</c:v>
                </c:pt>
                <c:pt idx="3512">
                  <c:v>8.7774231140366492</c:v>
                </c:pt>
                <c:pt idx="3513">
                  <c:v>8.66040253208811</c:v>
                </c:pt>
                <c:pt idx="3514">
                  <c:v>8.6283412939420892</c:v>
                </c:pt>
                <c:pt idx="3515">
                  <c:v>8.5536346604462103</c:v>
                </c:pt>
                <c:pt idx="3516">
                  <c:v>8.5087273868075695</c:v>
                </c:pt>
                <c:pt idx="3517">
                  <c:v>8.5235122257483091</c:v>
                </c:pt>
                <c:pt idx="3518">
                  <c:v>8.63341090775487</c:v>
                </c:pt>
                <c:pt idx="3519">
                  <c:v>8.5986304343117403</c:v>
                </c:pt>
                <c:pt idx="3520">
                  <c:v>8.5735040552856194</c:v>
                </c:pt>
                <c:pt idx="3521">
                  <c:v>8.6085750140158002</c:v>
                </c:pt>
                <c:pt idx="3522">
                  <c:v>8.4914400474644207</c:v>
                </c:pt>
                <c:pt idx="3523">
                  <c:v>8.4562680232095193</c:v>
                </c:pt>
                <c:pt idx="3524">
                  <c:v>8.5377431056291506</c:v>
                </c:pt>
                <c:pt idx="3525">
                  <c:v>8.58161908532003</c:v>
                </c:pt>
                <c:pt idx="3526">
                  <c:v>8.5394502288479703</c:v>
                </c:pt>
                <c:pt idx="3527">
                  <c:v>8.5944354437796697</c:v>
                </c:pt>
                <c:pt idx="3528">
                  <c:v>8.5950409453075896</c:v>
                </c:pt>
                <c:pt idx="3529">
                  <c:v>8.5302636519013202</c:v>
                </c:pt>
                <c:pt idx="3530">
                  <c:v>8.5227221672158606</c:v>
                </c:pt>
                <c:pt idx="3531">
                  <c:v>8.5195822725540999</c:v>
                </c:pt>
                <c:pt idx="3532">
                  <c:v>8.5332448898143802</c:v>
                </c:pt>
                <c:pt idx="3533">
                  <c:v>8.6122096402084303</c:v>
                </c:pt>
                <c:pt idx="3534">
                  <c:v>8.6426122290662803</c:v>
                </c:pt>
                <c:pt idx="3535">
                  <c:v>8.6267785721854793</c:v>
                </c:pt>
                <c:pt idx="3536">
                  <c:v>8.6386284863138307</c:v>
                </c:pt>
                <c:pt idx="3537">
                  <c:v>8.7110215039394898</c:v>
                </c:pt>
                <c:pt idx="3538">
                  <c:v>8.7395817510725209</c:v>
                </c:pt>
                <c:pt idx="3539">
                  <c:v>8.7786877780773303</c:v>
                </c:pt>
                <c:pt idx="3540">
                  <c:v>8.8012636587871196</c:v>
                </c:pt>
                <c:pt idx="3541">
                  <c:v>8.8813758467591093</c:v>
                </c:pt>
                <c:pt idx="3542">
                  <c:v>8.8970102884321705</c:v>
                </c:pt>
                <c:pt idx="3543">
                  <c:v>8.9205093678754199</c:v>
                </c:pt>
                <c:pt idx="3544">
                  <c:v>9.0180327647500107</c:v>
                </c:pt>
                <c:pt idx="3545">
                  <c:v>8.9463039990036499</c:v>
                </c:pt>
                <c:pt idx="3546">
                  <c:v>8.9501533196485497</c:v>
                </c:pt>
                <c:pt idx="3547">
                  <c:v>8.9862023769999801</c:v>
                </c:pt>
                <c:pt idx="3548">
                  <c:v>9.0284367375409502</c:v>
                </c:pt>
                <c:pt idx="3549">
                  <c:v>9.0017487674198797</c:v>
                </c:pt>
                <c:pt idx="3550">
                  <c:v>8.9726145179929908</c:v>
                </c:pt>
                <c:pt idx="3551">
                  <c:v>8.93178833952941</c:v>
                </c:pt>
                <c:pt idx="3552">
                  <c:v>8.9331991326782898</c:v>
                </c:pt>
                <c:pt idx="3553">
                  <c:v>8.9501300233670396</c:v>
                </c:pt>
                <c:pt idx="3554">
                  <c:v>8.9344408052651705</c:v>
                </c:pt>
                <c:pt idx="3555">
                  <c:v>8.9430721792288992</c:v>
                </c:pt>
                <c:pt idx="3556">
                  <c:v>8.8361326576825494</c:v>
                </c:pt>
                <c:pt idx="3557">
                  <c:v>8.6785657369504303</c:v>
                </c:pt>
                <c:pt idx="3558">
                  <c:v>8.6573329994781396</c:v>
                </c:pt>
                <c:pt idx="3559">
                  <c:v>8.7041304722299806</c:v>
                </c:pt>
                <c:pt idx="3560">
                  <c:v>8.7353712605638592</c:v>
                </c:pt>
                <c:pt idx="3561">
                  <c:v>8.6632229202912807</c:v>
                </c:pt>
                <c:pt idx="3562">
                  <c:v>8.7168023996898008</c:v>
                </c:pt>
                <c:pt idx="3563">
                  <c:v>8.7831199882031097</c:v>
                </c:pt>
                <c:pt idx="3564">
                  <c:v>8.8542044323710893</c:v>
                </c:pt>
                <c:pt idx="3565">
                  <c:v>8.8500843619180891</c:v>
                </c:pt>
                <c:pt idx="3566">
                  <c:v>8.8793311329601501</c:v>
                </c:pt>
                <c:pt idx="3567">
                  <c:v>8.9187710829639606</c:v>
                </c:pt>
                <c:pt idx="3568">
                  <c:v>8.9745124391923792</c:v>
                </c:pt>
                <c:pt idx="3569">
                  <c:v>8.9587093875822905</c:v>
                </c:pt>
                <c:pt idx="3570">
                  <c:v>9.0207169415130899</c:v>
                </c:pt>
                <c:pt idx="3571">
                  <c:v>8.9842965440753595</c:v>
                </c:pt>
                <c:pt idx="3572">
                  <c:v>8.9570442129947896</c:v>
                </c:pt>
                <c:pt idx="3573">
                  <c:v>9.0100120816847795</c:v>
                </c:pt>
                <c:pt idx="3574">
                  <c:v>9.0935629187596998</c:v>
                </c:pt>
                <c:pt idx="3575">
                  <c:v>9.1056890701318807</c:v>
                </c:pt>
                <c:pt idx="3576">
                  <c:v>9.1047677893523602</c:v>
                </c:pt>
                <c:pt idx="3577">
                  <c:v>9.0180371672982105</c:v>
                </c:pt>
                <c:pt idx="3578">
                  <c:v>8.9851677708676991</c:v>
                </c:pt>
                <c:pt idx="3579">
                  <c:v>9.0583803396246196</c:v>
                </c:pt>
                <c:pt idx="3580">
                  <c:v>9.0628074352646308</c:v>
                </c:pt>
                <c:pt idx="3581">
                  <c:v>8.9972722539077807</c:v>
                </c:pt>
                <c:pt idx="3582">
                  <c:v>8.9220654994038409</c:v>
                </c:pt>
                <c:pt idx="3583">
                  <c:v>8.8890699930319794</c:v>
                </c:pt>
                <c:pt idx="3584">
                  <c:v>8.8315608768971892</c:v>
                </c:pt>
                <c:pt idx="3585">
                  <c:v>8.8379097402636706</c:v>
                </c:pt>
                <c:pt idx="3586">
                  <c:v>8.8727758326956501</c:v>
                </c:pt>
                <c:pt idx="3587">
                  <c:v>8.8631576939855297</c:v>
                </c:pt>
                <c:pt idx="3588">
                  <c:v>8.9259796199238792</c:v>
                </c:pt>
                <c:pt idx="3589">
                  <c:v>8.9535580621251807</c:v>
                </c:pt>
                <c:pt idx="3590">
                  <c:v>8.9421335642559203</c:v>
                </c:pt>
                <c:pt idx="3591">
                  <c:v>8.9435107775969591</c:v>
                </c:pt>
                <c:pt idx="3592">
                  <c:v>8.9306324260044292</c:v>
                </c:pt>
                <c:pt idx="3593">
                  <c:v>8.9098143501226605</c:v>
                </c:pt>
                <c:pt idx="3594">
                  <c:v>8.8775978490846104</c:v>
                </c:pt>
                <c:pt idx="3595">
                  <c:v>8.9206165302808902</c:v>
                </c:pt>
                <c:pt idx="3596">
                  <c:v>8.9701157058858794</c:v>
                </c:pt>
                <c:pt idx="3597">
                  <c:v>8.9867081813797292</c:v>
                </c:pt>
                <c:pt idx="3598">
                  <c:v>8.9859603543929207</c:v>
                </c:pt>
                <c:pt idx="3599">
                  <c:v>8.9072188876846798</c:v>
                </c:pt>
                <c:pt idx="3600">
                  <c:v>8.9201759996373209</c:v>
                </c:pt>
                <c:pt idx="3601">
                  <c:v>8.9129685317527301</c:v>
                </c:pt>
                <c:pt idx="3602">
                  <c:v>8.9291071265493205</c:v>
                </c:pt>
                <c:pt idx="3603">
                  <c:v>8.98315535806206</c:v>
                </c:pt>
                <c:pt idx="3604">
                  <c:v>8.9805641572141592</c:v>
                </c:pt>
                <c:pt idx="3605">
                  <c:v>8.9761364674810604</c:v>
                </c:pt>
                <c:pt idx="3606">
                  <c:v>8.9326820647839593</c:v>
                </c:pt>
                <c:pt idx="3607">
                  <c:v>8.9994816841396705</c:v>
                </c:pt>
                <c:pt idx="3608">
                  <c:v>9.0504287184304708</c:v>
                </c:pt>
                <c:pt idx="3609">
                  <c:v>9.0792863964462196</c:v>
                </c:pt>
                <c:pt idx="3610">
                  <c:v>9.1047144104290894</c:v>
                </c:pt>
                <c:pt idx="3611">
                  <c:v>9.1287496415909608</c:v>
                </c:pt>
                <c:pt idx="3612">
                  <c:v>9.1454378968506003</c:v>
                </c:pt>
                <c:pt idx="3613">
                  <c:v>9.1106039262800493</c:v>
                </c:pt>
                <c:pt idx="3614">
                  <c:v>9.0956851720788006</c:v>
                </c:pt>
                <c:pt idx="3615">
                  <c:v>9.0908280863156499</c:v>
                </c:pt>
                <c:pt idx="3616">
                  <c:v>9.1295987597994106</c:v>
                </c:pt>
                <c:pt idx="3617">
                  <c:v>9.1574614155521701</c:v>
                </c:pt>
                <c:pt idx="3618">
                  <c:v>9.1849536792846997</c:v>
                </c:pt>
                <c:pt idx="3619">
                  <c:v>9.1931892423251291</c:v>
                </c:pt>
                <c:pt idx="3620">
                  <c:v>9.2091164828570395</c:v>
                </c:pt>
                <c:pt idx="3621">
                  <c:v>9.1884054860042905</c:v>
                </c:pt>
                <c:pt idx="3622">
                  <c:v>9.1426175237722607</c:v>
                </c:pt>
                <c:pt idx="3623">
                  <c:v>9.1308712892424797</c:v>
                </c:pt>
                <c:pt idx="3624">
                  <c:v>9.1211904782888293</c:v>
                </c:pt>
                <c:pt idx="3625">
                  <c:v>9.1433265427154993</c:v>
                </c:pt>
                <c:pt idx="3626">
                  <c:v>9.1396743863395198</c:v>
                </c:pt>
                <c:pt idx="3627">
                  <c:v>9.1126069556645195</c:v>
                </c:pt>
                <c:pt idx="3628">
                  <c:v>9.0849304062840108</c:v>
                </c:pt>
                <c:pt idx="3629">
                  <c:v>9.0108557160336495</c:v>
                </c:pt>
                <c:pt idx="3630">
                  <c:v>9.0097033357552103</c:v>
                </c:pt>
                <c:pt idx="3631">
                  <c:v>9.0358544641067304</c:v>
                </c:pt>
                <c:pt idx="3632">
                  <c:v>9.1032260274594794</c:v>
                </c:pt>
                <c:pt idx="3633">
                  <c:v>9.1164415339643003</c:v>
                </c:pt>
                <c:pt idx="3634">
                  <c:v>9.1113326661174607</c:v>
                </c:pt>
                <c:pt idx="3635">
                  <c:v>9.0767072146538705</c:v>
                </c:pt>
                <c:pt idx="3636">
                  <c:v>9.0614791747816206</c:v>
                </c:pt>
                <c:pt idx="3637">
                  <c:v>9.0292190182426708</c:v>
                </c:pt>
                <c:pt idx="3638">
                  <c:v>8.8979391603202505</c:v>
                </c:pt>
                <c:pt idx="3639">
                  <c:v>8.9674521208702807</c:v>
                </c:pt>
                <c:pt idx="3640">
                  <c:v>8.9477441689964703</c:v>
                </c:pt>
                <c:pt idx="3641">
                  <c:v>8.9524002662397102</c:v>
                </c:pt>
                <c:pt idx="3642">
                  <c:v>8.8818110754107202</c:v>
                </c:pt>
                <c:pt idx="3643">
                  <c:v>8.9433182522322294</c:v>
                </c:pt>
                <c:pt idx="3644">
                  <c:v>8.9740710341668404</c:v>
                </c:pt>
                <c:pt idx="3645">
                  <c:v>9.0501339091515707</c:v>
                </c:pt>
                <c:pt idx="3646">
                  <c:v>9.0011933008765102</c:v>
                </c:pt>
                <c:pt idx="3647">
                  <c:v>8.9466459422438405</c:v>
                </c:pt>
                <c:pt idx="3648">
                  <c:v>8.9411663031019195</c:v>
                </c:pt>
                <c:pt idx="3649">
                  <c:v>8.9357758885903902</c:v>
                </c:pt>
                <c:pt idx="3650">
                  <c:v>8.7861405776168002</c:v>
                </c:pt>
                <c:pt idx="3651">
                  <c:v>8.7427444670219092</c:v>
                </c:pt>
                <c:pt idx="3652">
                  <c:v>8.7484633752326904</c:v>
                </c:pt>
                <c:pt idx="3653">
                  <c:v>8.7498748405880598</c:v>
                </c:pt>
                <c:pt idx="3654">
                  <c:v>8.5784183237760505</c:v>
                </c:pt>
                <c:pt idx="3655">
                  <c:v>8.5594660322825398</c:v>
                </c:pt>
                <c:pt idx="3656">
                  <c:v>8.5215868024168007</c:v>
                </c:pt>
                <c:pt idx="3657">
                  <c:v>8.4132735414968494</c:v>
                </c:pt>
                <c:pt idx="3658">
                  <c:v>8.2660775996298792</c:v>
                </c:pt>
                <c:pt idx="3659">
                  <c:v>8.1175884316461602</c:v>
                </c:pt>
                <c:pt idx="3660">
                  <c:v>8.0964815535082604</c:v>
                </c:pt>
                <c:pt idx="3661">
                  <c:v>7.9182830231487804</c:v>
                </c:pt>
                <c:pt idx="3662">
                  <c:v>7.8322294912211197</c:v>
                </c:pt>
                <c:pt idx="3663">
                  <c:v>7.9855513662814497</c:v>
                </c:pt>
                <c:pt idx="3664">
                  <c:v>8.04243414752783</c:v>
                </c:pt>
                <c:pt idx="3665">
                  <c:v>8.1724611262870202</c:v>
                </c:pt>
                <c:pt idx="3666">
                  <c:v>8.0181404305340607</c:v>
                </c:pt>
                <c:pt idx="3667">
                  <c:v>7.8935721546257502</c:v>
                </c:pt>
                <c:pt idx="3668">
                  <c:v>7.3978463770842398</c:v>
                </c:pt>
                <c:pt idx="3669">
                  <c:v>7.4430732497482097</c:v>
                </c:pt>
                <c:pt idx="3670">
                  <c:v>7.28141008520452</c:v>
                </c:pt>
                <c:pt idx="3671">
                  <c:v>6.65815341366008</c:v>
                </c:pt>
                <c:pt idx="3672">
                  <c:v>6.7853641528516802</c:v>
                </c:pt>
                <c:pt idx="3673">
                  <c:v>6.3373495223845699</c:v>
                </c:pt>
                <c:pt idx="3674">
                  <c:v>6.2950598350625198</c:v>
                </c:pt>
                <c:pt idx="3675">
                  <c:v>5.8362904608786899</c:v>
                </c:pt>
                <c:pt idx="3676">
                  <c:v>5.8114450611333499</c:v>
                </c:pt>
                <c:pt idx="3677">
                  <c:v>5.7710030063153601</c:v>
                </c:pt>
                <c:pt idx="3678">
                  <c:v>5.6118659355646097</c:v>
                </c:pt>
                <c:pt idx="3679">
                  <c:v>5.9728776109163899</c:v>
                </c:pt>
                <c:pt idx="3680">
                  <c:v>6.15634689014533</c:v>
                </c:pt>
                <c:pt idx="3681">
                  <c:v>6.46710264564756</c:v>
                </c:pt>
                <c:pt idx="3682">
                  <c:v>6.2844018294071802</c:v>
                </c:pt>
                <c:pt idx="3683">
                  <c:v>6.2587704438857701</c:v>
                </c:pt>
                <c:pt idx="3684">
                  <c:v>6.4840833319525899</c:v>
                </c:pt>
                <c:pt idx="3685">
                  <c:v>6.3441455212880999</c:v>
                </c:pt>
                <c:pt idx="3686">
                  <c:v>6.31065994970057</c:v>
                </c:pt>
                <c:pt idx="3687">
                  <c:v>6.1269793928996696</c:v>
                </c:pt>
                <c:pt idx="3688">
                  <c:v>6.3388564238999798</c:v>
                </c:pt>
                <c:pt idx="3689">
                  <c:v>6.5283241088852604</c:v>
                </c:pt>
                <c:pt idx="3690">
                  <c:v>6.5892246247382902</c:v>
                </c:pt>
                <c:pt idx="3691">
                  <c:v>6.7570011809622299</c:v>
                </c:pt>
                <c:pt idx="3692">
                  <c:v>6.6635415644068896</c:v>
                </c:pt>
                <c:pt idx="3693">
                  <c:v>6.6858376418834196</c:v>
                </c:pt>
                <c:pt idx="3694">
                  <c:v>6.4784863596469702</c:v>
                </c:pt>
                <c:pt idx="3695">
                  <c:v>6.3639136139322403</c:v>
                </c:pt>
                <c:pt idx="3696">
                  <c:v>6.5735116542111696</c:v>
                </c:pt>
                <c:pt idx="3697">
                  <c:v>6.4964401531020597</c:v>
                </c:pt>
                <c:pt idx="3698">
                  <c:v>6.3291482956950604</c:v>
                </c:pt>
                <c:pt idx="3699">
                  <c:v>6.3285548645283098</c:v>
                </c:pt>
                <c:pt idx="3700">
                  <c:v>6.33420123135146</c:v>
                </c:pt>
                <c:pt idx="3701">
                  <c:v>6.2967116932664702</c:v>
                </c:pt>
                <c:pt idx="3702">
                  <c:v>6.4651870456117404</c:v>
                </c:pt>
                <c:pt idx="3703">
                  <c:v>6.6228087802947702</c:v>
                </c:pt>
                <c:pt idx="3704">
                  <c:v>6.8352054416232599</c:v>
                </c:pt>
                <c:pt idx="3705">
                  <c:v>6.8350686501125901</c:v>
                </c:pt>
                <c:pt idx="3706">
                  <c:v>6.7727891847377704</c:v>
                </c:pt>
                <c:pt idx="3707">
                  <c:v>6.6848647776998504</c:v>
                </c:pt>
                <c:pt idx="3708">
                  <c:v>6.6733369949793602</c:v>
                </c:pt>
                <c:pt idx="3709">
                  <c:v>6.5403541450673099</c:v>
                </c:pt>
                <c:pt idx="3710">
                  <c:v>6.6155843013909301</c:v>
                </c:pt>
                <c:pt idx="3711">
                  <c:v>6.7048099810902704</c:v>
                </c:pt>
                <c:pt idx="3712">
                  <c:v>6.57130152080458</c:v>
                </c:pt>
                <c:pt idx="3713">
                  <c:v>6.5466431736745596</c:v>
                </c:pt>
                <c:pt idx="3714">
                  <c:v>6.3827358171014499</c:v>
                </c:pt>
                <c:pt idx="3715">
                  <c:v>6.41375393479428</c:v>
                </c:pt>
                <c:pt idx="3716">
                  <c:v>6.34803518346434</c:v>
                </c:pt>
                <c:pt idx="3717">
                  <c:v>6.6081491192322996</c:v>
                </c:pt>
                <c:pt idx="3718">
                  <c:v>6.5972355548061001</c:v>
                </c:pt>
                <c:pt idx="3719">
                  <c:v>6.6896082585637</c:v>
                </c:pt>
                <c:pt idx="3720">
                  <c:v>6.6810039911839603</c:v>
                </c:pt>
                <c:pt idx="3721">
                  <c:v>6.6478166265607301</c:v>
                </c:pt>
                <c:pt idx="3722">
                  <c:v>6.7169144621175301</c:v>
                </c:pt>
                <c:pt idx="3723">
                  <c:v>6.8881341434513201</c:v>
                </c:pt>
                <c:pt idx="3724">
                  <c:v>7.0477028068127003</c:v>
                </c:pt>
                <c:pt idx="3725">
                  <c:v>7.0655139303281604</c:v>
                </c:pt>
                <c:pt idx="3726">
                  <c:v>7.0220488372510301</c:v>
                </c:pt>
                <c:pt idx="3727">
                  <c:v>7.0420306917081499</c:v>
                </c:pt>
                <c:pt idx="3728">
                  <c:v>7.2349973153610199</c:v>
                </c:pt>
                <c:pt idx="3729">
                  <c:v>7.45865515179183</c:v>
                </c:pt>
                <c:pt idx="3730">
                  <c:v>7.5119465389676803</c:v>
                </c:pt>
                <c:pt idx="3731">
                  <c:v>7.6864219610493798</c:v>
                </c:pt>
                <c:pt idx="3732">
                  <c:v>7.6771496591636801</c:v>
                </c:pt>
                <c:pt idx="3733">
                  <c:v>7.5324242707963798</c:v>
                </c:pt>
                <c:pt idx="3734">
                  <c:v>7.42651686046334</c:v>
                </c:pt>
                <c:pt idx="3735">
                  <c:v>7.1313093269031702</c:v>
                </c:pt>
                <c:pt idx="3736">
                  <c:v>7.1584443479758999</c:v>
                </c:pt>
                <c:pt idx="3737">
                  <c:v>7.1884388022922998</c:v>
                </c:pt>
                <c:pt idx="3738">
                  <c:v>7.4855133745086597</c:v>
                </c:pt>
                <c:pt idx="3739">
                  <c:v>7.4235324619045997</c:v>
                </c:pt>
                <c:pt idx="3740">
                  <c:v>7.4411850087084002</c:v>
                </c:pt>
                <c:pt idx="3741">
                  <c:v>7.3814664046922402</c:v>
                </c:pt>
                <c:pt idx="3742">
                  <c:v>7.3869903691625503</c:v>
                </c:pt>
                <c:pt idx="3743">
                  <c:v>7.4498361538928499</c:v>
                </c:pt>
                <c:pt idx="3744">
                  <c:v>7.29051438415713</c:v>
                </c:pt>
                <c:pt idx="3745">
                  <c:v>7.2787802422199999</c:v>
                </c:pt>
                <c:pt idx="3746">
                  <c:v>7.2244196935674596</c:v>
                </c:pt>
                <c:pt idx="3747">
                  <c:v>7.3250967346627602</c:v>
                </c:pt>
                <c:pt idx="3748">
                  <c:v>7.3314212756762798</c:v>
                </c:pt>
                <c:pt idx="3749">
                  <c:v>7.3191050929627401</c:v>
                </c:pt>
                <c:pt idx="3750">
                  <c:v>7.4586392516675701</c:v>
                </c:pt>
                <c:pt idx="3751">
                  <c:v>7.4704151735766802</c:v>
                </c:pt>
                <c:pt idx="3752">
                  <c:v>7.5707256488890797</c:v>
                </c:pt>
                <c:pt idx="3753">
                  <c:v>7.5029134793317196</c:v>
                </c:pt>
                <c:pt idx="3754">
                  <c:v>7.41461592400037</c:v>
                </c:pt>
                <c:pt idx="3755">
                  <c:v>7.3479827809571301</c:v>
                </c:pt>
                <c:pt idx="3756">
                  <c:v>7.4501224837746403</c:v>
                </c:pt>
                <c:pt idx="3757">
                  <c:v>7.4918440883537096</c:v>
                </c:pt>
                <c:pt idx="3758">
                  <c:v>7.5592771744504796</c:v>
                </c:pt>
                <c:pt idx="3759">
                  <c:v>7.7023768751943704</c:v>
                </c:pt>
                <c:pt idx="3760">
                  <c:v>7.7293667268648303</c:v>
                </c:pt>
                <c:pt idx="3761">
                  <c:v>7.7331161961602799</c:v>
                </c:pt>
                <c:pt idx="3762">
                  <c:v>7.7332744954972297</c:v>
                </c:pt>
                <c:pt idx="3763">
                  <c:v>7.7938710089075798</c:v>
                </c:pt>
                <c:pt idx="3764">
                  <c:v>7.8270456869822604</c:v>
                </c:pt>
                <c:pt idx="3765">
                  <c:v>7.8237389613162103</c:v>
                </c:pt>
                <c:pt idx="3766">
                  <c:v>7.7873535893055399</c:v>
                </c:pt>
                <c:pt idx="3767">
                  <c:v>7.9330513484535601</c:v>
                </c:pt>
                <c:pt idx="3768">
                  <c:v>7.7543691943693602</c:v>
                </c:pt>
                <c:pt idx="3769">
                  <c:v>7.7974506999586497</c:v>
                </c:pt>
                <c:pt idx="3770">
                  <c:v>7.92669533394265</c:v>
                </c:pt>
                <c:pt idx="3771">
                  <c:v>7.8738787515707997</c:v>
                </c:pt>
                <c:pt idx="3772">
                  <c:v>7.8896337604609101</c:v>
                </c:pt>
                <c:pt idx="3773">
                  <c:v>7.8606511363411498</c:v>
                </c:pt>
                <c:pt idx="3774">
                  <c:v>8.0040671672728294</c:v>
                </c:pt>
                <c:pt idx="3775">
                  <c:v>7.9518698373063499</c:v>
                </c:pt>
                <c:pt idx="3776">
                  <c:v>8.0089042929781709</c:v>
                </c:pt>
                <c:pt idx="3777">
                  <c:v>8.0749995545713205</c:v>
                </c:pt>
                <c:pt idx="3778">
                  <c:v>8.1434400276559096</c:v>
                </c:pt>
                <c:pt idx="3779">
                  <c:v>8.1264822540385406</c:v>
                </c:pt>
                <c:pt idx="3780">
                  <c:v>8.0949766791259403</c:v>
                </c:pt>
                <c:pt idx="3781">
                  <c:v>8.0842103293445593</c:v>
                </c:pt>
                <c:pt idx="3782">
                  <c:v>8.0979847869832593</c:v>
                </c:pt>
                <c:pt idx="3783">
                  <c:v>8.0636835398978093</c:v>
                </c:pt>
                <c:pt idx="3784">
                  <c:v>8.0378455342347106</c:v>
                </c:pt>
                <c:pt idx="3785">
                  <c:v>7.97849398652383</c:v>
                </c:pt>
                <c:pt idx="3786">
                  <c:v>7.9568476518947904</c:v>
                </c:pt>
                <c:pt idx="3787">
                  <c:v>8.0287044048303606</c:v>
                </c:pt>
                <c:pt idx="3788">
                  <c:v>8.0048383193401698</c:v>
                </c:pt>
                <c:pt idx="3789">
                  <c:v>8.0028784253555205</c:v>
                </c:pt>
                <c:pt idx="3790">
                  <c:v>7.9735447601402702</c:v>
                </c:pt>
                <c:pt idx="3791">
                  <c:v>7.9960379699624902</c:v>
                </c:pt>
                <c:pt idx="3792">
                  <c:v>7.9479921073411202</c:v>
                </c:pt>
                <c:pt idx="3793">
                  <c:v>8.0151126020143</c:v>
                </c:pt>
                <c:pt idx="3794">
                  <c:v>8.0577773221427904</c:v>
                </c:pt>
                <c:pt idx="3795">
                  <c:v>7.9408104256618204</c:v>
                </c:pt>
                <c:pt idx="3796">
                  <c:v>7.9432494682920103</c:v>
                </c:pt>
                <c:pt idx="3797">
                  <c:v>7.9793554939426299</c:v>
                </c:pt>
                <c:pt idx="3798">
                  <c:v>7.9015163286164896</c:v>
                </c:pt>
                <c:pt idx="3799">
                  <c:v>7.9598395204991403</c:v>
                </c:pt>
                <c:pt idx="3800">
                  <c:v>8.0472320585917991</c:v>
                </c:pt>
                <c:pt idx="3801">
                  <c:v>8.1200836561209897</c:v>
                </c:pt>
                <c:pt idx="3802">
                  <c:v>8.2069340711568408</c:v>
                </c:pt>
                <c:pt idx="3803">
                  <c:v>8.2406742904193102</c:v>
                </c:pt>
                <c:pt idx="3804">
                  <c:v>8.3004271569636394</c:v>
                </c:pt>
                <c:pt idx="3805">
                  <c:v>8.2737371516993399</c:v>
                </c:pt>
                <c:pt idx="3806">
                  <c:v>8.2106388903121097</c:v>
                </c:pt>
                <c:pt idx="3807">
                  <c:v>7.9152513423539901</c:v>
                </c:pt>
                <c:pt idx="3808">
                  <c:v>7.9701911855078098</c:v>
                </c:pt>
                <c:pt idx="3809">
                  <c:v>7.8818777136968903</c:v>
                </c:pt>
                <c:pt idx="3810">
                  <c:v>7.8267019833920202</c:v>
                </c:pt>
                <c:pt idx="3811">
                  <c:v>7.8661630807385698</c:v>
                </c:pt>
                <c:pt idx="3812">
                  <c:v>8.0172074879222404</c:v>
                </c:pt>
                <c:pt idx="3813">
                  <c:v>8.0038226353073707</c:v>
                </c:pt>
                <c:pt idx="3814">
                  <c:v>8.0941868238089292</c:v>
                </c:pt>
                <c:pt idx="3815">
                  <c:v>8.0653295309067694</c:v>
                </c:pt>
                <c:pt idx="3816">
                  <c:v>8.1145518939716705</c:v>
                </c:pt>
                <c:pt idx="3817">
                  <c:v>8.2676090087211094</c:v>
                </c:pt>
                <c:pt idx="3818">
                  <c:v>8.2980850505983099</c:v>
                </c:pt>
                <c:pt idx="3819">
                  <c:v>8.4281674396113093</c:v>
                </c:pt>
                <c:pt idx="3820">
                  <c:v>8.6033476315242101</c:v>
                </c:pt>
                <c:pt idx="3821">
                  <c:v>8.5828935408999598</c:v>
                </c:pt>
                <c:pt idx="3822">
                  <c:v>8.5928551108747797</c:v>
                </c:pt>
                <c:pt idx="3823">
                  <c:v>8.4383439501006094</c:v>
                </c:pt>
                <c:pt idx="3824">
                  <c:v>8.4565811216978801</c:v>
                </c:pt>
                <c:pt idx="3825">
                  <c:v>8.3889806398827496</c:v>
                </c:pt>
                <c:pt idx="3826">
                  <c:v>8.4764342871643095</c:v>
                </c:pt>
                <c:pt idx="3827">
                  <c:v>8.4609541076514994</c:v>
                </c:pt>
                <c:pt idx="3828">
                  <c:v>8.4881294128350095</c:v>
                </c:pt>
                <c:pt idx="3829">
                  <c:v>8.4724383657424607</c:v>
                </c:pt>
                <c:pt idx="3830">
                  <c:v>8.4552139026742008</c:v>
                </c:pt>
                <c:pt idx="3831">
                  <c:v>8.4926600152939304</c:v>
                </c:pt>
                <c:pt idx="3832">
                  <c:v>8.30691023049501</c:v>
                </c:pt>
                <c:pt idx="3833">
                  <c:v>8.2636771730305405</c:v>
                </c:pt>
                <c:pt idx="3834">
                  <c:v>7.9824867573498404</c:v>
                </c:pt>
                <c:pt idx="3835">
                  <c:v>8.0334418116509401</c:v>
                </c:pt>
                <c:pt idx="3836">
                  <c:v>8.1117697559322792</c:v>
                </c:pt>
                <c:pt idx="3837">
                  <c:v>8.2632011279553996</c:v>
                </c:pt>
                <c:pt idx="3838">
                  <c:v>8.4382984444402602</c:v>
                </c:pt>
                <c:pt idx="3839">
                  <c:v>8.1965507819787202</c:v>
                </c:pt>
                <c:pt idx="3840">
                  <c:v>8.3260096616407804</c:v>
                </c:pt>
                <c:pt idx="3841">
                  <c:v>8.3248709692535208</c:v>
                </c:pt>
                <c:pt idx="3842">
                  <c:v>8.4210910802132908</c:v>
                </c:pt>
                <c:pt idx="3843">
                  <c:v>8.61881403460516</c:v>
                </c:pt>
                <c:pt idx="3844">
                  <c:v>8.5838071171844703</c:v>
                </c:pt>
                <c:pt idx="3845">
                  <c:v>8.5054383218799803</c:v>
                </c:pt>
                <c:pt idx="3846">
                  <c:v>8.5516944788254694</c:v>
                </c:pt>
                <c:pt idx="3847">
                  <c:v>8.7066510182869798</c:v>
                </c:pt>
                <c:pt idx="3848">
                  <c:v>8.71137562024572</c:v>
                </c:pt>
                <c:pt idx="3849">
                  <c:v>8.76772397184223</c:v>
                </c:pt>
                <c:pt idx="3850">
                  <c:v>8.6875785102443004</c:v>
                </c:pt>
                <c:pt idx="3851">
                  <c:v>8.6729865234136891</c:v>
                </c:pt>
                <c:pt idx="3852">
                  <c:v>8.7031534582229408</c:v>
                </c:pt>
                <c:pt idx="3853">
                  <c:v>8.9112891617607204</c:v>
                </c:pt>
                <c:pt idx="3854">
                  <c:v>8.8843885286929591</c:v>
                </c:pt>
                <c:pt idx="3855">
                  <c:v>8.8738078452910401</c:v>
                </c:pt>
                <c:pt idx="3856">
                  <c:v>8.8576596559947003</c:v>
                </c:pt>
                <c:pt idx="3857">
                  <c:v>8.7558154337683494</c:v>
                </c:pt>
                <c:pt idx="3858">
                  <c:v>8.95371310514256</c:v>
                </c:pt>
                <c:pt idx="3859">
                  <c:v>8.93074514047386</c:v>
                </c:pt>
                <c:pt idx="3860">
                  <c:v>9.0536541838903499</c:v>
                </c:pt>
                <c:pt idx="3861">
                  <c:v>9.1384132715562192</c:v>
                </c:pt>
                <c:pt idx="3862">
                  <c:v>9.1164174080231906</c:v>
                </c:pt>
                <c:pt idx="3863">
                  <c:v>9.0989546521646307</c:v>
                </c:pt>
                <c:pt idx="3864">
                  <c:v>9.0082405445922493</c:v>
                </c:pt>
                <c:pt idx="3865">
                  <c:v>8.9151763357809592</c:v>
                </c:pt>
                <c:pt idx="3866">
                  <c:v>8.8609527195392292</c:v>
                </c:pt>
                <c:pt idx="3867">
                  <c:v>8.8104452219155291</c:v>
                </c:pt>
                <c:pt idx="3868">
                  <c:v>8.9001894076889894</c:v>
                </c:pt>
                <c:pt idx="3869">
                  <c:v>8.9302289050275903</c:v>
                </c:pt>
                <c:pt idx="3870">
                  <c:v>9.0290251127150096</c:v>
                </c:pt>
                <c:pt idx="3871">
                  <c:v>9.0763539433767697</c:v>
                </c:pt>
                <c:pt idx="3872">
                  <c:v>8.9580883547873196</c:v>
                </c:pt>
                <c:pt idx="3873">
                  <c:v>9.0061837405894103</c:v>
                </c:pt>
                <c:pt idx="3874">
                  <c:v>9.0348636943147707</c:v>
                </c:pt>
                <c:pt idx="3875">
                  <c:v>9.0390297539833799</c:v>
                </c:pt>
                <c:pt idx="3876">
                  <c:v>9.1017998536479006</c:v>
                </c:pt>
                <c:pt idx="3877">
                  <c:v>9.0922605808334396</c:v>
                </c:pt>
                <c:pt idx="3878">
                  <c:v>9.1698928783587501</c:v>
                </c:pt>
                <c:pt idx="3879">
                  <c:v>9.1796721006847903</c:v>
                </c:pt>
                <c:pt idx="3880">
                  <c:v>9.2030091052917307</c:v>
                </c:pt>
                <c:pt idx="3881">
                  <c:v>9.2482384385378804</c:v>
                </c:pt>
                <c:pt idx="3882">
                  <c:v>9.6828274902609408</c:v>
                </c:pt>
                <c:pt idx="3883">
                  <c:v>9.8016266626659405</c:v>
                </c:pt>
                <c:pt idx="3884">
                  <c:v>9.7902432687881706</c:v>
                </c:pt>
                <c:pt idx="3885">
                  <c:v>9.6921123510784692</c:v>
                </c:pt>
                <c:pt idx="3886">
                  <c:v>9.8030235615197405</c:v>
                </c:pt>
                <c:pt idx="3887">
                  <c:v>9.6988114774133596</c:v>
                </c:pt>
                <c:pt idx="3888">
                  <c:v>9.7332367627457401</c:v>
                </c:pt>
                <c:pt idx="3889">
                  <c:v>9.7060709472286302</c:v>
                </c:pt>
                <c:pt idx="3890">
                  <c:v>9.7364932540836993</c:v>
                </c:pt>
                <c:pt idx="3891">
                  <c:v>9.7019652426221494</c:v>
                </c:pt>
                <c:pt idx="3892">
                  <c:v>9.7511123270524305</c:v>
                </c:pt>
                <c:pt idx="3893">
                  <c:v>9.7122011440209892</c:v>
                </c:pt>
                <c:pt idx="3894">
                  <c:v>9.6270910793656892</c:v>
                </c:pt>
                <c:pt idx="3895">
                  <c:v>9.4782475055915292</c:v>
                </c:pt>
                <c:pt idx="3896">
                  <c:v>9.3954375912758206</c:v>
                </c:pt>
                <c:pt idx="3897">
                  <c:v>9.21084147419805</c:v>
                </c:pt>
                <c:pt idx="3898">
                  <c:v>9.2703359472233497</c:v>
                </c:pt>
                <c:pt idx="3899">
                  <c:v>9.2032021259013508</c:v>
                </c:pt>
                <c:pt idx="3900">
                  <c:v>9.2829909456660307</c:v>
                </c:pt>
                <c:pt idx="3901">
                  <c:v>9.36994387201654</c:v>
                </c:pt>
                <c:pt idx="3902">
                  <c:v>9.39058379924764</c:v>
                </c:pt>
                <c:pt idx="3903">
                  <c:v>9.3626429283788397</c:v>
                </c:pt>
                <c:pt idx="3904">
                  <c:v>9.4144309755730404</c:v>
                </c:pt>
                <c:pt idx="3905">
                  <c:v>9.4702607517389197</c:v>
                </c:pt>
                <c:pt idx="3906">
                  <c:v>9.5169257874044693</c:v>
                </c:pt>
                <c:pt idx="3907">
                  <c:v>9.5889930374394101</c:v>
                </c:pt>
                <c:pt idx="3908">
                  <c:v>10.387916539230099</c:v>
                </c:pt>
                <c:pt idx="3909">
                  <c:v>10.4820903788509</c:v>
                </c:pt>
                <c:pt idx="3910">
                  <c:v>10.541467335822899</c:v>
                </c:pt>
                <c:pt idx="3911">
                  <c:v>10.440558005528301</c:v>
                </c:pt>
                <c:pt idx="3912">
                  <c:v>10.324015162682199</c:v>
                </c:pt>
                <c:pt idx="3913">
                  <c:v>10.2573362526203</c:v>
                </c:pt>
                <c:pt idx="3914">
                  <c:v>10.387988345699</c:v>
                </c:pt>
                <c:pt idx="3915">
                  <c:v>10.346430200093099</c:v>
                </c:pt>
                <c:pt idx="3916">
                  <c:v>10.4001509484008</c:v>
                </c:pt>
                <c:pt idx="3917">
                  <c:v>10.605655127451101</c:v>
                </c:pt>
                <c:pt idx="3918">
                  <c:v>9.5114800634077596</c:v>
                </c:pt>
                <c:pt idx="3919">
                  <c:v>9.0559950355424697</c:v>
                </c:pt>
                <c:pt idx="3920">
                  <c:v>9.2360607515605295</c:v>
                </c:pt>
                <c:pt idx="3921">
                  <c:v>9.2139734281651808</c:v>
                </c:pt>
                <c:pt idx="3922">
                  <c:v>9.2631696608306093</c:v>
                </c:pt>
                <c:pt idx="3923">
                  <c:v>9.1827113962690099</c:v>
                </c:pt>
                <c:pt idx="3924">
                  <c:v>9.1225060431334093</c:v>
                </c:pt>
                <c:pt idx="3925">
                  <c:v>9.24895077199408</c:v>
                </c:pt>
                <c:pt idx="3926">
                  <c:v>9.2403633927878506</c:v>
                </c:pt>
                <c:pt idx="3927">
                  <c:v>9.3255885657839102</c:v>
                </c:pt>
                <c:pt idx="3928">
                  <c:v>9.4290020523590901</c:v>
                </c:pt>
                <c:pt idx="3929">
                  <c:v>9.4558707018050594</c:v>
                </c:pt>
                <c:pt idx="3930">
                  <c:v>9.4303727997262605</c:v>
                </c:pt>
                <c:pt idx="3931">
                  <c:v>9.3285369173269697</c:v>
                </c:pt>
                <c:pt idx="3932">
                  <c:v>9.2892545053661699</c:v>
                </c:pt>
                <c:pt idx="3933">
                  <c:v>8.8643119275060496</c:v>
                </c:pt>
                <c:pt idx="3934">
                  <c:v>8.7675998996043294</c:v>
                </c:pt>
                <c:pt idx="3935">
                  <c:v>8.7047224673911696</c:v>
                </c:pt>
                <c:pt idx="3936">
                  <c:v>8.5755245146008292</c:v>
                </c:pt>
                <c:pt idx="3937">
                  <c:v>8.6511855433559397</c:v>
                </c:pt>
                <c:pt idx="3938">
                  <c:v>8.6758861688552198</c:v>
                </c:pt>
                <c:pt idx="3939">
                  <c:v>8.8142391385014296</c:v>
                </c:pt>
                <c:pt idx="3940">
                  <c:v>8.8165508056672195</c:v>
                </c:pt>
                <c:pt idx="3941">
                  <c:v>8.9045058726617299</c:v>
                </c:pt>
                <c:pt idx="3942">
                  <c:v>8.8306181528210992</c:v>
                </c:pt>
                <c:pt idx="3943">
                  <c:v>8.8179896802454092</c:v>
                </c:pt>
                <c:pt idx="3944">
                  <c:v>8.9250373496464697</c:v>
                </c:pt>
                <c:pt idx="3945">
                  <c:v>8.9571633005867692</c:v>
                </c:pt>
                <c:pt idx="3946">
                  <c:v>8.9689683799258404</c:v>
                </c:pt>
                <c:pt idx="3947">
                  <c:v>8.9792420670274495</c:v>
                </c:pt>
                <c:pt idx="3948">
                  <c:v>9.0384552050128395</c:v>
                </c:pt>
                <c:pt idx="3949">
                  <c:v>9.0808086335584406</c:v>
                </c:pt>
                <c:pt idx="3950">
                  <c:v>9.0404106614595801</c:v>
                </c:pt>
                <c:pt idx="3951">
                  <c:v>9.1248464896009605</c:v>
                </c:pt>
                <c:pt idx="3952">
                  <c:v>9.1523083405676395</c:v>
                </c:pt>
                <c:pt idx="3953">
                  <c:v>9.2492291972937899</c:v>
                </c:pt>
                <c:pt idx="3954">
                  <c:v>9.2256533274097308</c:v>
                </c:pt>
                <c:pt idx="3955">
                  <c:v>9.1104420687041703</c:v>
                </c:pt>
                <c:pt idx="3956">
                  <c:v>9.1793640204144094</c:v>
                </c:pt>
                <c:pt idx="3957">
                  <c:v>9.1231328483527996</c:v>
                </c:pt>
                <c:pt idx="3958">
                  <c:v>9.1798131898490194</c:v>
                </c:pt>
                <c:pt idx="3959">
                  <c:v>9.2664696573513403</c:v>
                </c:pt>
                <c:pt idx="3960">
                  <c:v>9.2260491530273097</c:v>
                </c:pt>
                <c:pt idx="3961">
                  <c:v>9.2213319071551805</c:v>
                </c:pt>
                <c:pt idx="3962">
                  <c:v>9.1678678337617505</c:v>
                </c:pt>
                <c:pt idx="3963">
                  <c:v>9.0460032443734004</c:v>
                </c:pt>
                <c:pt idx="3964">
                  <c:v>9.1147093944651605</c:v>
                </c:pt>
                <c:pt idx="3965">
                  <c:v>9.18315283289874</c:v>
                </c:pt>
                <c:pt idx="3966">
                  <c:v>9.2945977133341593</c:v>
                </c:pt>
                <c:pt idx="3967">
                  <c:v>9.3186117986104406</c:v>
                </c:pt>
                <c:pt idx="3968">
                  <c:v>9.2682224378792597</c:v>
                </c:pt>
                <c:pt idx="3969">
                  <c:v>9.2663653466520497</c:v>
                </c:pt>
                <c:pt idx="3970">
                  <c:v>9.2290165617198294</c:v>
                </c:pt>
                <c:pt idx="3971">
                  <c:v>9.05755733807759</c:v>
                </c:pt>
                <c:pt idx="3972">
                  <c:v>9.1205043320447707</c:v>
                </c:pt>
                <c:pt idx="3973">
                  <c:v>9.2380844497121295</c:v>
                </c:pt>
                <c:pt idx="3974">
                  <c:v>9.2723035848669593</c:v>
                </c:pt>
                <c:pt idx="3975">
                  <c:v>9.2483774319187706</c:v>
                </c:pt>
                <c:pt idx="3976">
                  <c:v>9.0547250126688397</c:v>
                </c:pt>
                <c:pt idx="3977">
                  <c:v>9.0724525465459394</c:v>
                </c:pt>
                <c:pt idx="3978">
                  <c:v>9.0777494609086595</c:v>
                </c:pt>
                <c:pt idx="3979">
                  <c:v>9.1076565968820606</c:v>
                </c:pt>
                <c:pt idx="3980">
                  <c:v>9.0562398315327393</c:v>
                </c:pt>
                <c:pt idx="3981">
                  <c:v>9.1096003495242606</c:v>
                </c:pt>
                <c:pt idx="3982">
                  <c:v>9.1697159560914194</c:v>
                </c:pt>
                <c:pt idx="3983">
                  <c:v>9.1330744068813097</c:v>
                </c:pt>
                <c:pt idx="3984">
                  <c:v>9.1381134788899594</c:v>
                </c:pt>
                <c:pt idx="3985">
                  <c:v>9.2664860213065499</c:v>
                </c:pt>
                <c:pt idx="3986">
                  <c:v>9.1762173968526</c:v>
                </c:pt>
                <c:pt idx="3987">
                  <c:v>9.1638191059629808</c:v>
                </c:pt>
                <c:pt idx="3988">
                  <c:v>9.1103929758704005</c:v>
                </c:pt>
                <c:pt idx="3989">
                  <c:v>9.1589860946605306</c:v>
                </c:pt>
                <c:pt idx="3990">
                  <c:v>9.1995162734483795</c:v>
                </c:pt>
                <c:pt idx="3991">
                  <c:v>9.1917959908051401</c:v>
                </c:pt>
                <c:pt idx="3992">
                  <c:v>9.1257923621867807</c:v>
                </c:pt>
                <c:pt idx="3993">
                  <c:v>9.1482614472751909</c:v>
                </c:pt>
                <c:pt idx="3994">
                  <c:v>9.0876968992216103</c:v>
                </c:pt>
                <c:pt idx="3995">
                  <c:v>9.0572073543796492</c:v>
                </c:pt>
                <c:pt idx="3996">
                  <c:v>9.0487390235648792</c:v>
                </c:pt>
                <c:pt idx="3997">
                  <c:v>8.7980768169164492</c:v>
                </c:pt>
                <c:pt idx="3998">
                  <c:v>8.6679511481995295</c:v>
                </c:pt>
                <c:pt idx="3999">
                  <c:v>8.8126665134298001</c:v>
                </c:pt>
                <c:pt idx="4000">
                  <c:v>8.8411174171770295</c:v>
                </c:pt>
                <c:pt idx="4001">
                  <c:v>8.8688630723611599</c:v>
                </c:pt>
                <c:pt idx="4002">
                  <c:v>9.0647835457597505</c:v>
                </c:pt>
                <c:pt idx="4003">
                  <c:v>9.1440536311081999</c:v>
                </c:pt>
                <c:pt idx="4004">
                  <c:v>9.0529330004645097</c:v>
                </c:pt>
                <c:pt idx="4005">
                  <c:v>8.9933785922025393</c:v>
                </c:pt>
                <c:pt idx="4006">
                  <c:v>8.9441963221545198</c:v>
                </c:pt>
                <c:pt idx="4007">
                  <c:v>8.9288245561696797</c:v>
                </c:pt>
                <c:pt idx="4008">
                  <c:v>8.8809741118395493</c:v>
                </c:pt>
                <c:pt idx="4009">
                  <c:v>8.8937593593306801</c:v>
                </c:pt>
                <c:pt idx="4010">
                  <c:v>8.8033830263125203</c:v>
                </c:pt>
                <c:pt idx="4011">
                  <c:v>8.9115801720701899</c:v>
                </c:pt>
                <c:pt idx="4012">
                  <c:v>8.8139179349127694</c:v>
                </c:pt>
                <c:pt idx="4013">
                  <c:v>8.9337662825631305</c:v>
                </c:pt>
                <c:pt idx="4014">
                  <c:v>8.9268976851647697</c:v>
                </c:pt>
                <c:pt idx="4015">
                  <c:v>8.8510572140982493</c:v>
                </c:pt>
                <c:pt idx="4016">
                  <c:v>8.8925578524815503</c:v>
                </c:pt>
                <c:pt idx="4017">
                  <c:v>8.86104545451383</c:v>
                </c:pt>
                <c:pt idx="4018">
                  <c:v>8.7607634866400694</c:v>
                </c:pt>
                <c:pt idx="4019">
                  <c:v>8.5580955014671396</c:v>
                </c:pt>
                <c:pt idx="4020">
                  <c:v>8.6721907997636194</c:v>
                </c:pt>
                <c:pt idx="4021">
                  <c:v>8.8144385964430292</c:v>
                </c:pt>
                <c:pt idx="4022">
                  <c:v>8.79326040327485</c:v>
                </c:pt>
                <c:pt idx="4023">
                  <c:v>8.8598537353047693</c:v>
                </c:pt>
                <c:pt idx="4024">
                  <c:v>8.8660532812061899</c:v>
                </c:pt>
                <c:pt idx="4025">
                  <c:v>8.83265876742262</c:v>
                </c:pt>
                <c:pt idx="4026">
                  <c:v>8.5005551518827396</c:v>
                </c:pt>
                <c:pt idx="4027">
                  <c:v>8.5174238129968405</c:v>
                </c:pt>
                <c:pt idx="4028">
                  <c:v>8.4239071821012494</c:v>
                </c:pt>
                <c:pt idx="4029">
                  <c:v>8.4200907067643804</c:v>
                </c:pt>
                <c:pt idx="4030">
                  <c:v>8.4815122677364201</c:v>
                </c:pt>
                <c:pt idx="4031">
                  <c:v>8.4660524096182002</c:v>
                </c:pt>
                <c:pt idx="4032">
                  <c:v>8.4384658132238002</c:v>
                </c:pt>
                <c:pt idx="4033">
                  <c:v>8.4462945824276403</c:v>
                </c:pt>
                <c:pt idx="4034">
                  <c:v>8.4054863738519003</c:v>
                </c:pt>
                <c:pt idx="4035">
                  <c:v>8.4917841045948101</c:v>
                </c:pt>
                <c:pt idx="4036">
                  <c:v>8.6396468159636299</c:v>
                </c:pt>
                <c:pt idx="4037">
                  <c:v>8.6430946022194206</c:v>
                </c:pt>
                <c:pt idx="4038">
                  <c:v>8.6452382853766494</c:v>
                </c:pt>
                <c:pt idx="4039">
                  <c:v>8.5739050202553493</c:v>
                </c:pt>
                <c:pt idx="4040">
                  <c:v>8.4919310230771607</c:v>
                </c:pt>
                <c:pt idx="4041">
                  <c:v>8.4565544528863992</c:v>
                </c:pt>
                <c:pt idx="4042">
                  <c:v>8.3475738569634608</c:v>
                </c:pt>
                <c:pt idx="4043">
                  <c:v>8.3537325460769605</c:v>
                </c:pt>
                <c:pt idx="4044">
                  <c:v>8.4393743080350703</c:v>
                </c:pt>
                <c:pt idx="4045">
                  <c:v>8.4942474737232594</c:v>
                </c:pt>
                <c:pt idx="4046">
                  <c:v>8.5555449272661708</c:v>
                </c:pt>
                <c:pt idx="4047">
                  <c:v>8.5149060042257396</c:v>
                </c:pt>
                <c:pt idx="4048">
                  <c:v>8.5770413795110407</c:v>
                </c:pt>
                <c:pt idx="4049">
                  <c:v>8.5428152842101497</c:v>
                </c:pt>
                <c:pt idx="4050">
                  <c:v>8.5221265216251307</c:v>
                </c:pt>
                <c:pt idx="4051">
                  <c:v>8.5223097180376097</c:v>
                </c:pt>
                <c:pt idx="4052">
                  <c:v>8.5024999385763493</c:v>
                </c:pt>
                <c:pt idx="4053">
                  <c:v>8.4416570719278301</c:v>
                </c:pt>
                <c:pt idx="4054">
                  <c:v>8.3719769589978892</c:v>
                </c:pt>
                <c:pt idx="4055">
                  <c:v>8.2408846425990703</c:v>
                </c:pt>
                <c:pt idx="4056">
                  <c:v>8.1433706754337098</c:v>
                </c:pt>
                <c:pt idx="4057">
                  <c:v>8.1526396720990295</c:v>
                </c:pt>
                <c:pt idx="4058">
                  <c:v>8.1588361736737909</c:v>
                </c:pt>
                <c:pt idx="4059">
                  <c:v>8.1787958318203504</c:v>
                </c:pt>
                <c:pt idx="4060">
                  <c:v>8.1277913846209895</c:v>
                </c:pt>
                <c:pt idx="4061">
                  <c:v>8.1143607182671609</c:v>
                </c:pt>
                <c:pt idx="4062">
                  <c:v>8.0173455962957902</c:v>
                </c:pt>
                <c:pt idx="4063">
                  <c:v>7.8781135056482396</c:v>
                </c:pt>
                <c:pt idx="4064">
                  <c:v>7.7668009200595503</c:v>
                </c:pt>
                <c:pt idx="4065">
                  <c:v>7.7696875936109304</c:v>
                </c:pt>
                <c:pt idx="4066">
                  <c:v>7.88283553789769</c:v>
                </c:pt>
                <c:pt idx="4067">
                  <c:v>7.9696659214888204</c:v>
                </c:pt>
                <c:pt idx="4068">
                  <c:v>7.9052360518445699</c:v>
                </c:pt>
                <c:pt idx="4069">
                  <c:v>8.0018170829450508</c:v>
                </c:pt>
                <c:pt idx="4070">
                  <c:v>7.9290344432726103</c:v>
                </c:pt>
                <c:pt idx="4071">
                  <c:v>7.8410336585232896</c:v>
                </c:pt>
                <c:pt idx="4072">
                  <c:v>7.7541045180370096</c:v>
                </c:pt>
                <c:pt idx="4073">
                  <c:v>7.8157801672592297</c:v>
                </c:pt>
                <c:pt idx="4074">
                  <c:v>7.7903874404747997</c:v>
                </c:pt>
                <c:pt idx="4075">
                  <c:v>7.7404957408630199</c:v>
                </c:pt>
                <c:pt idx="4076">
                  <c:v>7.7482580067953801</c:v>
                </c:pt>
                <c:pt idx="4077">
                  <c:v>7.8334105449913896</c:v>
                </c:pt>
                <c:pt idx="4078">
                  <c:v>7.7980868423684404</c:v>
                </c:pt>
                <c:pt idx="4079">
                  <c:v>7.7335397112413302</c:v>
                </c:pt>
                <c:pt idx="4080">
                  <c:v>7.7313737185228097</c:v>
                </c:pt>
                <c:pt idx="4081">
                  <c:v>7.7353852284158702</c:v>
                </c:pt>
                <c:pt idx="4082">
                  <c:v>7.8651052513418298</c:v>
                </c:pt>
                <c:pt idx="4083">
                  <c:v>7.8995715939999602</c:v>
                </c:pt>
                <c:pt idx="4084">
                  <c:v>7.9423229640693904</c:v>
                </c:pt>
                <c:pt idx="4085">
                  <c:v>7.9646553680504404</c:v>
                </c:pt>
                <c:pt idx="4086">
                  <c:v>8.0612565951730701</c:v>
                </c:pt>
                <c:pt idx="4087">
                  <c:v>8.0228781543025303</c:v>
                </c:pt>
                <c:pt idx="4088">
                  <c:v>8.0162862685507008</c:v>
                </c:pt>
                <c:pt idx="4089">
                  <c:v>8.1122287215110003</c:v>
                </c:pt>
                <c:pt idx="4090">
                  <c:v>8.08967527245645</c:v>
                </c:pt>
                <c:pt idx="4091">
                  <c:v>8.0180454736327391</c:v>
                </c:pt>
                <c:pt idx="4092">
                  <c:v>8.0869223950361899</c:v>
                </c:pt>
                <c:pt idx="4093">
                  <c:v>8.0535737348063794</c:v>
                </c:pt>
                <c:pt idx="4094">
                  <c:v>8.0866147101073196</c:v>
                </c:pt>
                <c:pt idx="4095">
                  <c:v>8.1599094839824904</c:v>
                </c:pt>
                <c:pt idx="4096">
                  <c:v>8.1739767762553903</c:v>
                </c:pt>
                <c:pt idx="4097">
                  <c:v>8.2284752199373994</c:v>
                </c:pt>
                <c:pt idx="4098">
                  <c:v>8.2877605975950992</c:v>
                </c:pt>
                <c:pt idx="4099">
                  <c:v>8.4647031231852505</c:v>
                </c:pt>
                <c:pt idx="4100">
                  <c:v>8.4216901141341207</c:v>
                </c:pt>
                <c:pt idx="4101">
                  <c:v>8.3458479309175093</c:v>
                </c:pt>
                <c:pt idx="4102">
                  <c:v>8.3422464725507304</c:v>
                </c:pt>
                <c:pt idx="4103">
                  <c:v>8.4026579642406496</c:v>
                </c:pt>
                <c:pt idx="4104">
                  <c:v>8.3728499282358992</c:v>
                </c:pt>
                <c:pt idx="4105">
                  <c:v>8.3628286536511105</c:v>
                </c:pt>
                <c:pt idx="4106">
                  <c:v>8.3327808356546793</c:v>
                </c:pt>
                <c:pt idx="4107">
                  <c:v>8.2542503535558396</c:v>
                </c:pt>
                <c:pt idx="4108">
                  <c:v>8.1987173639567992</c:v>
                </c:pt>
                <c:pt idx="4109">
                  <c:v>8.1851962721351494</c:v>
                </c:pt>
                <c:pt idx="4110">
                  <c:v>8.2395211125027696</c:v>
                </c:pt>
                <c:pt idx="4111">
                  <c:v>8.2375447469148408</c:v>
                </c:pt>
                <c:pt idx="4112">
                  <c:v>8.2272829469796296</c:v>
                </c:pt>
                <c:pt idx="4113">
                  <c:v>8.0900603775672693</c:v>
                </c:pt>
                <c:pt idx="4114">
                  <c:v>8.0997474712067508</c:v>
                </c:pt>
                <c:pt idx="4115">
                  <c:v>7.9443299885932497</c:v>
                </c:pt>
                <c:pt idx="4116">
                  <c:v>7.9587364662944999</c:v>
                </c:pt>
                <c:pt idx="4117">
                  <c:v>8.0523745176008905</c:v>
                </c:pt>
                <c:pt idx="4118">
                  <c:v>7.9711789796060799</c:v>
                </c:pt>
                <c:pt idx="4119">
                  <c:v>8.0916436032654993</c:v>
                </c:pt>
                <c:pt idx="4120">
                  <c:v>8.1723921328886906</c:v>
                </c:pt>
                <c:pt idx="4121">
                  <c:v>8.2062006516371806</c:v>
                </c:pt>
                <c:pt idx="4122">
                  <c:v>8.1291569954683194</c:v>
                </c:pt>
                <c:pt idx="4123">
                  <c:v>8.2168124083847207</c:v>
                </c:pt>
                <c:pt idx="4124">
                  <c:v>8.1563974429980295</c:v>
                </c:pt>
                <c:pt idx="4125">
                  <c:v>8.1478898762930001</c:v>
                </c:pt>
                <c:pt idx="4126">
                  <c:v>8.1671626924037106</c:v>
                </c:pt>
                <c:pt idx="4127">
                  <c:v>8.1954197581326298</c:v>
                </c:pt>
                <c:pt idx="4128">
                  <c:v>8.1810598215416501</c:v>
                </c:pt>
                <c:pt idx="4129">
                  <c:v>8.0234017575946499</c:v>
                </c:pt>
                <c:pt idx="4130">
                  <c:v>8.1412482743784995</c:v>
                </c:pt>
                <c:pt idx="4131">
                  <c:v>8.2163304034172793</c:v>
                </c:pt>
                <c:pt idx="4132">
                  <c:v>8.2687810355767404</c:v>
                </c:pt>
                <c:pt idx="4133">
                  <c:v>8.27395778559905</c:v>
                </c:pt>
                <c:pt idx="4134">
                  <c:v>8.3146428263070895</c:v>
                </c:pt>
                <c:pt idx="4135">
                  <c:v>8.3364347973075095</c:v>
                </c:pt>
                <c:pt idx="4136">
                  <c:v>8.3526208072553896</c:v>
                </c:pt>
                <c:pt idx="4137">
                  <c:v>8.3193872855195501</c:v>
                </c:pt>
                <c:pt idx="4138">
                  <c:v>8.3453656657150699</c:v>
                </c:pt>
                <c:pt idx="4139">
                  <c:v>8.3469260501647504</c:v>
                </c:pt>
                <c:pt idx="4140">
                  <c:v>8.4288319281647208</c:v>
                </c:pt>
                <c:pt idx="4141">
                  <c:v>8.4012232850501594</c:v>
                </c:pt>
                <c:pt idx="4142">
                  <c:v>8.3769285381672205</c:v>
                </c:pt>
                <c:pt idx="4143">
                  <c:v>8.3323546372257997</c:v>
                </c:pt>
                <c:pt idx="4144">
                  <c:v>8.2173979097865804</c:v>
                </c:pt>
                <c:pt idx="4145">
                  <c:v>8.3346856118310306</c:v>
                </c:pt>
                <c:pt idx="4146">
                  <c:v>8.4441530081123997</c:v>
                </c:pt>
                <c:pt idx="4147">
                  <c:v>8.4393372439653103</c:v>
                </c:pt>
                <c:pt idx="4148">
                  <c:v>8.3514522078973101</c:v>
                </c:pt>
                <c:pt idx="4149">
                  <c:v>8.3756013307692694</c:v>
                </c:pt>
                <c:pt idx="4150">
                  <c:v>8.2668411677741194</c:v>
                </c:pt>
                <c:pt idx="4151">
                  <c:v>8.1830272735107492</c:v>
                </c:pt>
                <c:pt idx="4152">
                  <c:v>8.1672168306034294</c:v>
                </c:pt>
                <c:pt idx="4153">
                  <c:v>8.0357339118070001</c:v>
                </c:pt>
                <c:pt idx="4154">
                  <c:v>7.9493071617293003</c:v>
                </c:pt>
                <c:pt idx="4155">
                  <c:v>7.8768086009622902</c:v>
                </c:pt>
                <c:pt idx="4156">
                  <c:v>7.91246794192514</c:v>
                </c:pt>
                <c:pt idx="4157">
                  <c:v>7.8691646741432804</c:v>
                </c:pt>
                <c:pt idx="4158">
                  <c:v>7.9301755087668804</c:v>
                </c:pt>
                <c:pt idx="4159">
                  <c:v>7.9903686796818798</c:v>
                </c:pt>
                <c:pt idx="4160">
                  <c:v>8.0894968275111694</c:v>
                </c:pt>
                <c:pt idx="4161">
                  <c:v>8.0934843313978106</c:v>
                </c:pt>
                <c:pt idx="4162">
                  <c:v>8.0160141345241893</c:v>
                </c:pt>
                <c:pt idx="4163">
                  <c:v>7.9552171991462997</c:v>
                </c:pt>
                <c:pt idx="4164">
                  <c:v>7.9718551046189701</c:v>
                </c:pt>
                <c:pt idx="4165">
                  <c:v>8.0299148159777403</c:v>
                </c:pt>
                <c:pt idx="4166">
                  <c:v>8.1290027655947092</c:v>
                </c:pt>
                <c:pt idx="4167">
                  <c:v>8.5298832228029493</c:v>
                </c:pt>
                <c:pt idx="4168">
                  <c:v>8.4531007884781708</c:v>
                </c:pt>
                <c:pt idx="4169">
                  <c:v>8.3256316816066001</c:v>
                </c:pt>
                <c:pt idx="4170">
                  <c:v>8.5023272879831904</c:v>
                </c:pt>
                <c:pt idx="4171">
                  <c:v>8.5647950947918297</c:v>
                </c:pt>
                <c:pt idx="4172">
                  <c:v>8.4640462538797294</c:v>
                </c:pt>
                <c:pt idx="4173">
                  <c:v>8.4308238687133095</c:v>
                </c:pt>
                <c:pt idx="4174">
                  <c:v>8.4108076349574592</c:v>
                </c:pt>
                <c:pt idx="4175">
                  <c:v>8.28561527040209</c:v>
                </c:pt>
                <c:pt idx="4176">
                  <c:v>8.1002902237278001</c:v>
                </c:pt>
                <c:pt idx="4177">
                  <c:v>7.9853042563197603</c:v>
                </c:pt>
                <c:pt idx="4178">
                  <c:v>8.0703215642457096</c:v>
                </c:pt>
                <c:pt idx="4179">
                  <c:v>7.9969128866253998</c:v>
                </c:pt>
                <c:pt idx="4180">
                  <c:v>7.7731764186998804</c:v>
                </c:pt>
                <c:pt idx="4181">
                  <c:v>7.8932400124792101</c:v>
                </c:pt>
                <c:pt idx="4182">
                  <c:v>7.8332476171840399</c:v>
                </c:pt>
                <c:pt idx="4183">
                  <c:v>7.6540090305087496</c:v>
                </c:pt>
                <c:pt idx="4184">
                  <c:v>7.4511912982489097</c:v>
                </c:pt>
                <c:pt idx="4185">
                  <c:v>7.5041898390088999</c:v>
                </c:pt>
                <c:pt idx="4186">
                  <c:v>7.78953547650978</c:v>
                </c:pt>
                <c:pt idx="4187">
                  <c:v>7.72636327464072</c:v>
                </c:pt>
                <c:pt idx="4188">
                  <c:v>7.7487743902172097</c:v>
                </c:pt>
                <c:pt idx="4189">
                  <c:v>7.8408321462582</c:v>
                </c:pt>
                <c:pt idx="4190">
                  <c:v>7.8585686652330802</c:v>
                </c:pt>
                <c:pt idx="4191">
                  <c:v>7.9377560808579402</c:v>
                </c:pt>
                <c:pt idx="4192">
                  <c:v>8.0152254908980805</c:v>
                </c:pt>
                <c:pt idx="4193">
                  <c:v>8.0190186936872205</c:v>
                </c:pt>
                <c:pt idx="4194">
                  <c:v>7.9959702676045499</c:v>
                </c:pt>
                <c:pt idx="4195">
                  <c:v>7.9862984145189202</c:v>
                </c:pt>
                <c:pt idx="4196">
                  <c:v>7.8650010319682702</c:v>
                </c:pt>
                <c:pt idx="4197">
                  <c:v>7.8847857602795397</c:v>
                </c:pt>
                <c:pt idx="4198">
                  <c:v>7.9401585060646402</c:v>
                </c:pt>
                <c:pt idx="4199">
                  <c:v>7.9665646317250296</c:v>
                </c:pt>
                <c:pt idx="4200">
                  <c:v>8.1664928387669509</c:v>
                </c:pt>
                <c:pt idx="4201">
                  <c:v>8.0322568855934104</c:v>
                </c:pt>
                <c:pt idx="4202">
                  <c:v>7.9613754111320398</c:v>
                </c:pt>
                <c:pt idx="4203">
                  <c:v>7.9494584829077697</c:v>
                </c:pt>
                <c:pt idx="4204">
                  <c:v>7.9447838800340396</c:v>
                </c:pt>
                <c:pt idx="4205">
                  <c:v>7.8275114086168402</c:v>
                </c:pt>
                <c:pt idx="4206">
                  <c:v>7.68170140089752</c:v>
                </c:pt>
                <c:pt idx="4207">
                  <c:v>7.6164621942368296</c:v>
                </c:pt>
                <c:pt idx="4208">
                  <c:v>7.6440008309541296</c:v>
                </c:pt>
                <c:pt idx="4209">
                  <c:v>7.6475350932676402</c:v>
                </c:pt>
                <c:pt idx="4210">
                  <c:v>7.6386194093831197</c:v>
                </c:pt>
                <c:pt idx="4211">
                  <c:v>7.6563802121576296</c:v>
                </c:pt>
                <c:pt idx="4212">
                  <c:v>7.6457628405330302</c:v>
                </c:pt>
                <c:pt idx="4213">
                  <c:v>7.6061823321054298</c:v>
                </c:pt>
                <c:pt idx="4214">
                  <c:v>7.6633350493957098</c:v>
                </c:pt>
                <c:pt idx="4215">
                  <c:v>7.7985046495328696</c:v>
                </c:pt>
                <c:pt idx="4216">
                  <c:v>7.7716741047129796</c:v>
                </c:pt>
                <c:pt idx="4217">
                  <c:v>7.6348290638265297</c:v>
                </c:pt>
                <c:pt idx="4218">
                  <c:v>7.6987712451958998</c:v>
                </c:pt>
                <c:pt idx="4219">
                  <c:v>7.5866770001187396</c:v>
                </c:pt>
                <c:pt idx="4220">
                  <c:v>7.5592134809903904</c:v>
                </c:pt>
                <c:pt idx="4221">
                  <c:v>7.6275940066628403</c:v>
                </c:pt>
                <c:pt idx="4222">
                  <c:v>7.5649804340724396</c:v>
                </c:pt>
                <c:pt idx="4223">
                  <c:v>7.5395533702243904</c:v>
                </c:pt>
                <c:pt idx="4224">
                  <c:v>7.6475423538642104</c:v>
                </c:pt>
                <c:pt idx="4225">
                  <c:v>7.7600738228152197</c:v>
                </c:pt>
                <c:pt idx="4226">
                  <c:v>7.5480679759959299</c:v>
                </c:pt>
                <c:pt idx="4227">
                  <c:v>7.4591801589618596</c:v>
                </c:pt>
                <c:pt idx="4228">
                  <c:v>7.1949405462521101</c:v>
                </c:pt>
                <c:pt idx="4229">
                  <c:v>7.18144862209643</c:v>
                </c:pt>
                <c:pt idx="4230">
                  <c:v>7.1607021575816798</c:v>
                </c:pt>
                <c:pt idx="4231">
                  <c:v>7.1785932327466204</c:v>
                </c:pt>
                <c:pt idx="4232">
                  <c:v>7.2726994378020704</c:v>
                </c:pt>
                <c:pt idx="4233">
                  <c:v>7.1962422070757697</c:v>
                </c:pt>
                <c:pt idx="4234">
                  <c:v>7.3633499353219296</c:v>
                </c:pt>
                <c:pt idx="4235">
                  <c:v>7.2619968652089399</c:v>
                </c:pt>
                <c:pt idx="4236">
                  <c:v>7.29193975945212</c:v>
                </c:pt>
                <c:pt idx="4237">
                  <c:v>7.2716644220884996</c:v>
                </c:pt>
                <c:pt idx="4238">
                  <c:v>7.3878040995740299</c:v>
                </c:pt>
                <c:pt idx="4239">
                  <c:v>7.3308655303404704</c:v>
                </c:pt>
                <c:pt idx="4240">
                  <c:v>7.3688790825072799</c:v>
                </c:pt>
                <c:pt idx="4241">
                  <c:v>7.4510925347365902</c:v>
                </c:pt>
                <c:pt idx="4242">
                  <c:v>7.5966981969495304</c:v>
                </c:pt>
                <c:pt idx="4243">
                  <c:v>7.6225267125427898</c:v>
                </c:pt>
                <c:pt idx="4244">
                  <c:v>7.50849904950742</c:v>
                </c:pt>
                <c:pt idx="4245">
                  <c:v>7.4582752926856601</c:v>
                </c:pt>
                <c:pt idx="4246">
                  <c:v>7.5636063681990802</c:v>
                </c:pt>
                <c:pt idx="4247">
                  <c:v>7.5195571116066997</c:v>
                </c:pt>
                <c:pt idx="4248">
                  <c:v>7.5339982247592099</c:v>
                </c:pt>
                <c:pt idx="4249">
                  <c:v>7.5748450769192104</c:v>
                </c:pt>
                <c:pt idx="4250">
                  <c:v>7.4559255850898296</c:v>
                </c:pt>
                <c:pt idx="4251">
                  <c:v>7.4054902473429296</c:v>
                </c:pt>
                <c:pt idx="4252">
                  <c:v>7.1549605086135699</c:v>
                </c:pt>
                <c:pt idx="4253">
                  <c:v>6.9884547749161499</c:v>
                </c:pt>
                <c:pt idx="4254">
                  <c:v>6.94949026401554</c:v>
                </c:pt>
                <c:pt idx="4255">
                  <c:v>6.9948409399054396</c:v>
                </c:pt>
                <c:pt idx="4256">
                  <c:v>6.8511912549102396</c:v>
                </c:pt>
                <c:pt idx="4257">
                  <c:v>6.8400504891923601</c:v>
                </c:pt>
                <c:pt idx="4258">
                  <c:v>6.8619961335429602</c:v>
                </c:pt>
                <c:pt idx="4259">
                  <c:v>6.8808947822286299</c:v>
                </c:pt>
                <c:pt idx="4260">
                  <c:v>6.8704844344581302</c:v>
                </c:pt>
                <c:pt idx="4261">
                  <c:v>6.7747117013546099</c:v>
                </c:pt>
                <c:pt idx="4262">
                  <c:v>6.9227153089306803</c:v>
                </c:pt>
                <c:pt idx="4263">
                  <c:v>6.9098298956122504</c:v>
                </c:pt>
                <c:pt idx="4264">
                  <c:v>6.8317352661926902</c:v>
                </c:pt>
                <c:pt idx="4265">
                  <c:v>6.7689720592844296</c:v>
                </c:pt>
                <c:pt idx="4266">
                  <c:v>6.7194333369258299</c:v>
                </c:pt>
                <c:pt idx="4267">
                  <c:v>6.68172771425089</c:v>
                </c:pt>
                <c:pt idx="4268">
                  <c:v>6.70642998132909</c:v>
                </c:pt>
                <c:pt idx="4269">
                  <c:v>6.6117621588181796</c:v>
                </c:pt>
                <c:pt idx="4270">
                  <c:v>6.62209581996885</c:v>
                </c:pt>
                <c:pt idx="4271">
                  <c:v>6.6864414965107102</c:v>
                </c:pt>
                <c:pt idx="4272">
                  <c:v>6.7378968250249596</c:v>
                </c:pt>
                <c:pt idx="4273">
                  <c:v>6.6985303805874103</c:v>
                </c:pt>
                <c:pt idx="4274">
                  <c:v>6.7351440980971704</c:v>
                </c:pt>
                <c:pt idx="4275">
                  <c:v>6.6817828405575401</c:v>
                </c:pt>
                <c:pt idx="4276">
                  <c:v>6.6327678240757901</c:v>
                </c:pt>
                <c:pt idx="4277">
                  <c:v>6.7346192937870004</c:v>
                </c:pt>
                <c:pt idx="4278">
                  <c:v>6.7687477334082002</c:v>
                </c:pt>
                <c:pt idx="4279">
                  <c:v>6.9217753271005096</c:v>
                </c:pt>
                <c:pt idx="4280">
                  <c:v>6.9127934895223397</c:v>
                </c:pt>
                <c:pt idx="4281">
                  <c:v>6.9401561136599996</c:v>
                </c:pt>
                <c:pt idx="4282">
                  <c:v>6.9368235070839299</c:v>
                </c:pt>
                <c:pt idx="4283">
                  <c:v>6.9566283137361804</c:v>
                </c:pt>
                <c:pt idx="4284">
                  <c:v>6.9018675465248602</c:v>
                </c:pt>
                <c:pt idx="4285">
                  <c:v>7.2144881861759202</c:v>
                </c:pt>
                <c:pt idx="4286">
                  <c:v>7.7204731001521001</c:v>
                </c:pt>
                <c:pt idx="4287">
                  <c:v>7.8453692949854101</c:v>
                </c:pt>
                <c:pt idx="4288">
                  <c:v>7.8668128386211897</c:v>
                </c:pt>
                <c:pt idx="4289">
                  <c:v>7.7877409703100096</c:v>
                </c:pt>
                <c:pt idx="4290">
                  <c:v>7.8322514054576997</c:v>
                </c:pt>
                <c:pt idx="4291">
                  <c:v>7.9451951151393203</c:v>
                </c:pt>
                <c:pt idx="4292">
                  <c:v>7.9386992879882898</c:v>
                </c:pt>
                <c:pt idx="4293">
                  <c:v>8.02588451600821</c:v>
                </c:pt>
                <c:pt idx="4294">
                  <c:v>7.9868910853997397</c:v>
                </c:pt>
                <c:pt idx="4295">
                  <c:v>8.1705902915939408</c:v>
                </c:pt>
                <c:pt idx="4296">
                  <c:v>8.1755489585647396</c:v>
                </c:pt>
                <c:pt idx="4297">
                  <c:v>8.2247281549647404</c:v>
                </c:pt>
                <c:pt idx="4298">
                  <c:v>8.2194767509859208</c:v>
                </c:pt>
                <c:pt idx="4299">
                  <c:v>8.2274059731634406</c:v>
                </c:pt>
                <c:pt idx="4300">
                  <c:v>8.1431336927420102</c:v>
                </c:pt>
                <c:pt idx="4301">
                  <c:v>8.1265100775044008</c:v>
                </c:pt>
                <c:pt idx="4302">
                  <c:v>8.04230997950269</c:v>
                </c:pt>
                <c:pt idx="4303">
                  <c:v>7.8912613769757796</c:v>
                </c:pt>
                <c:pt idx="4304">
                  <c:v>7.8886716473337497</c:v>
                </c:pt>
                <c:pt idx="4305">
                  <c:v>7.8343314106077804</c:v>
                </c:pt>
                <c:pt idx="4306">
                  <c:v>7.9166598573064801</c:v>
                </c:pt>
                <c:pt idx="4307">
                  <c:v>7.7901188488076301</c:v>
                </c:pt>
                <c:pt idx="4308">
                  <c:v>7.7839354423252098</c:v>
                </c:pt>
                <c:pt idx="4309">
                  <c:v>7.7043640795525503</c:v>
                </c:pt>
                <c:pt idx="4310">
                  <c:v>7.6870953192679901</c:v>
                </c:pt>
                <c:pt idx="4311">
                  <c:v>7.59162928760359</c:v>
                </c:pt>
                <c:pt idx="4312">
                  <c:v>7.7011814950308999</c:v>
                </c:pt>
                <c:pt idx="4313">
                  <c:v>7.6213197700715902</c:v>
                </c:pt>
                <c:pt idx="4314">
                  <c:v>7.62872884291947</c:v>
                </c:pt>
                <c:pt idx="4315">
                  <c:v>7.7646651239943196</c:v>
                </c:pt>
                <c:pt idx="4316">
                  <c:v>7.7985842290840903</c:v>
                </c:pt>
                <c:pt idx="4317">
                  <c:v>7.8895415986796902</c:v>
                </c:pt>
                <c:pt idx="4318">
                  <c:v>7.98099855043845</c:v>
                </c:pt>
                <c:pt idx="4319">
                  <c:v>7.7581250747031296</c:v>
                </c:pt>
                <c:pt idx="4320">
                  <c:v>7.6600401864715799</c:v>
                </c:pt>
                <c:pt idx="4321">
                  <c:v>7.6800039875447599</c:v>
                </c:pt>
                <c:pt idx="4322">
                  <c:v>7.5898143879192599</c:v>
                </c:pt>
                <c:pt idx="4323">
                  <c:v>7.64891148570136</c:v>
                </c:pt>
                <c:pt idx="4324">
                  <c:v>7.5615766241207503</c:v>
                </c:pt>
                <c:pt idx="4325">
                  <c:v>7.5137761268664702</c:v>
                </c:pt>
                <c:pt idx="4326">
                  <c:v>7.3941718763328304</c:v>
                </c:pt>
                <c:pt idx="4327">
                  <c:v>7.2412525754115498</c:v>
                </c:pt>
                <c:pt idx="4328">
                  <c:v>7.16855710413917</c:v>
                </c:pt>
                <c:pt idx="4329">
                  <c:v>7.13671437885833</c:v>
                </c:pt>
                <c:pt idx="4330">
                  <c:v>7.2252769769429701</c:v>
                </c:pt>
                <c:pt idx="4331">
                  <c:v>7.2225326301381996</c:v>
                </c:pt>
                <c:pt idx="4332">
                  <c:v>7.2732675123646802</c:v>
                </c:pt>
                <c:pt idx="4333">
                  <c:v>7.3305904937642898</c:v>
                </c:pt>
                <c:pt idx="4334">
                  <c:v>7.5486167046953598</c:v>
                </c:pt>
                <c:pt idx="4335">
                  <c:v>7.4784865647407299</c:v>
                </c:pt>
                <c:pt idx="4336">
                  <c:v>7.4133154523067502</c:v>
                </c:pt>
                <c:pt idx="4337">
                  <c:v>7.2850712904014197</c:v>
                </c:pt>
                <c:pt idx="4338">
                  <c:v>7.28015451049421</c:v>
                </c:pt>
                <c:pt idx="4339">
                  <c:v>7.2366534922519099</c:v>
                </c:pt>
                <c:pt idx="4340">
                  <c:v>7.1745757482642496</c:v>
                </c:pt>
                <c:pt idx="4341">
                  <c:v>7.2354651903678899</c:v>
                </c:pt>
                <c:pt idx="4342">
                  <c:v>7.0931391898114597</c:v>
                </c:pt>
                <c:pt idx="4343">
                  <c:v>7.2584793520720998</c:v>
                </c:pt>
                <c:pt idx="4344">
                  <c:v>7.3943782292953797</c:v>
                </c:pt>
                <c:pt idx="4345">
                  <c:v>7.2876192445200099</c:v>
                </c:pt>
                <c:pt idx="4346">
                  <c:v>7.2208038931973801</c:v>
                </c:pt>
                <c:pt idx="4347">
                  <c:v>7.3041849816297102</c:v>
                </c:pt>
                <c:pt idx="4348">
                  <c:v>7.3583994244166098</c:v>
                </c:pt>
                <c:pt idx="4349">
                  <c:v>7.5025122239839597</c:v>
                </c:pt>
                <c:pt idx="4350">
                  <c:v>7.5329460727942497</c:v>
                </c:pt>
                <c:pt idx="4351">
                  <c:v>7.50376724422118</c:v>
                </c:pt>
                <c:pt idx="4352">
                  <c:v>7.6170231949704199</c:v>
                </c:pt>
                <c:pt idx="4353">
                  <c:v>7.6020353451443503</c:v>
                </c:pt>
                <c:pt idx="4354">
                  <c:v>7.6259759214654199</c:v>
                </c:pt>
                <c:pt idx="4355">
                  <c:v>7.4232839224546199</c:v>
                </c:pt>
                <c:pt idx="4356">
                  <c:v>7.4842142779940302</c:v>
                </c:pt>
                <c:pt idx="4357">
                  <c:v>7.6389106883863001</c:v>
                </c:pt>
                <c:pt idx="4358">
                  <c:v>7.7056555302034004</c:v>
                </c:pt>
                <c:pt idx="4359">
                  <c:v>7.7515224592892302</c:v>
                </c:pt>
                <c:pt idx="4360">
                  <c:v>7.6901242942056403</c:v>
                </c:pt>
                <c:pt idx="4361">
                  <c:v>8.0158708889543995</c:v>
                </c:pt>
                <c:pt idx="4362">
                  <c:v>8.1410811710054691</c:v>
                </c:pt>
                <c:pt idx="4363">
                  <c:v>8.0780535408410401</c:v>
                </c:pt>
                <c:pt idx="4364">
                  <c:v>8.10588557860682</c:v>
                </c:pt>
                <c:pt idx="4365">
                  <c:v>8.0901938160625608</c:v>
                </c:pt>
                <c:pt idx="4366">
                  <c:v>7.9796957912720803</c:v>
                </c:pt>
                <c:pt idx="4367">
                  <c:v>8.0700865677766895</c:v>
                </c:pt>
                <c:pt idx="4368">
                  <c:v>8.0513100117176197</c:v>
                </c:pt>
                <c:pt idx="4369">
                  <c:v>8.1063009022916805</c:v>
                </c:pt>
                <c:pt idx="4370">
                  <c:v>8.1621655367986108</c:v>
                </c:pt>
                <c:pt idx="4371">
                  <c:v>8.1923550000210295</c:v>
                </c:pt>
                <c:pt idx="4372">
                  <c:v>8.2153396449366394</c:v>
                </c:pt>
                <c:pt idx="4373">
                  <c:v>8.1313426248199594</c:v>
                </c:pt>
                <c:pt idx="4374">
                  <c:v>8.0972771934829098</c:v>
                </c:pt>
                <c:pt idx="4375">
                  <c:v>8.1777134384782304</c:v>
                </c:pt>
                <c:pt idx="4376">
                  <c:v>8.2422842201255193</c:v>
                </c:pt>
                <c:pt idx="4377">
                  <c:v>8.2351852344232004</c:v>
                </c:pt>
                <c:pt idx="4378">
                  <c:v>8.0907060704282898</c:v>
                </c:pt>
                <c:pt idx="4379">
                  <c:v>8.0758711750176495</c:v>
                </c:pt>
                <c:pt idx="4380">
                  <c:v>8.0664724967451296</c:v>
                </c:pt>
                <c:pt idx="4381">
                  <c:v>8.1371319456697204</c:v>
                </c:pt>
                <c:pt idx="4382">
                  <c:v>8.1572784620930801</c:v>
                </c:pt>
                <c:pt idx="4383">
                  <c:v>8.1503219761981107</c:v>
                </c:pt>
                <c:pt idx="4384">
                  <c:v>8.2623273329286508</c:v>
                </c:pt>
                <c:pt idx="4385">
                  <c:v>8.2540851283351504</c:v>
                </c:pt>
                <c:pt idx="4386">
                  <c:v>8.0565406196085405</c:v>
                </c:pt>
                <c:pt idx="4387">
                  <c:v>8.0156618730769296</c:v>
                </c:pt>
                <c:pt idx="4388">
                  <c:v>8.0062464605718002</c:v>
                </c:pt>
                <c:pt idx="4389">
                  <c:v>8.0102740804208707</c:v>
                </c:pt>
                <c:pt idx="4390">
                  <c:v>8.0635876245230307</c:v>
                </c:pt>
                <c:pt idx="4391">
                  <c:v>8.0003532548995295</c:v>
                </c:pt>
                <c:pt idx="4392">
                  <c:v>8.05498697034351</c:v>
                </c:pt>
                <c:pt idx="4393">
                  <c:v>8.0576898113126898</c:v>
                </c:pt>
                <c:pt idx="4394">
                  <c:v>8.0882560130473102</c:v>
                </c:pt>
                <c:pt idx="4395">
                  <c:v>8.0449338992964901</c:v>
                </c:pt>
                <c:pt idx="4396">
                  <c:v>8.0914210199061802</c:v>
                </c:pt>
                <c:pt idx="4397">
                  <c:v>8.0392301638218999</c:v>
                </c:pt>
                <c:pt idx="4398">
                  <c:v>8.0594645272099008</c:v>
                </c:pt>
                <c:pt idx="4399">
                  <c:v>8.0806909112941501</c:v>
                </c:pt>
                <c:pt idx="4400">
                  <c:v>8.2295708264995504</c:v>
                </c:pt>
                <c:pt idx="4401">
                  <c:v>8.1448209570008103</c:v>
                </c:pt>
                <c:pt idx="4402">
                  <c:v>8.3160936079954997</c:v>
                </c:pt>
                <c:pt idx="4403">
                  <c:v>8.3606239060545704</c:v>
                </c:pt>
                <c:pt idx="4404">
                  <c:v>8.3182614427835304</c:v>
                </c:pt>
                <c:pt idx="4405">
                  <c:v>8.4425789657642092</c:v>
                </c:pt>
                <c:pt idx="4406">
                  <c:v>8.4602745072320804</c:v>
                </c:pt>
                <c:pt idx="4407">
                  <c:v>8.4940130307636394</c:v>
                </c:pt>
                <c:pt idx="4408">
                  <c:v>8.4330822576188105</c:v>
                </c:pt>
                <c:pt idx="4409">
                  <c:v>8.4134298066006394</c:v>
                </c:pt>
                <c:pt idx="4410">
                  <c:v>8.4139668389217501</c:v>
                </c:pt>
                <c:pt idx="4411">
                  <c:v>8.31152107931233</c:v>
                </c:pt>
                <c:pt idx="4412">
                  <c:v>8.3698051560022595</c:v>
                </c:pt>
                <c:pt idx="4413">
                  <c:v>8.4058891456026092</c:v>
                </c:pt>
                <c:pt idx="4414">
                  <c:v>8.4015820090268907</c:v>
                </c:pt>
                <c:pt idx="4415">
                  <c:v>8.4412792773311107</c:v>
                </c:pt>
                <c:pt idx="4416">
                  <c:v>8.4475223474276699</c:v>
                </c:pt>
                <c:pt idx="4417">
                  <c:v>8.5101877453486807</c:v>
                </c:pt>
                <c:pt idx="4418">
                  <c:v>8.5102371651761697</c:v>
                </c:pt>
                <c:pt idx="4419">
                  <c:v>8.6241162859562408</c:v>
                </c:pt>
                <c:pt idx="4420">
                  <c:v>8.6890709499929404</c:v>
                </c:pt>
                <c:pt idx="4421">
                  <c:v>8.8083295992030202</c:v>
                </c:pt>
                <c:pt idx="4422">
                  <c:v>8.6506353798379898</c:v>
                </c:pt>
                <c:pt idx="4423">
                  <c:v>8.5650071043063392</c:v>
                </c:pt>
                <c:pt idx="4424">
                  <c:v>8.6005137095965907</c:v>
                </c:pt>
                <c:pt idx="4425">
                  <c:v>8.5854731390902508</c:v>
                </c:pt>
                <c:pt idx="4426">
                  <c:v>8.6019229315350199</c:v>
                </c:pt>
                <c:pt idx="4427">
                  <c:v>8.5421876376774293</c:v>
                </c:pt>
                <c:pt idx="4428">
                  <c:v>8.5684458771347192</c:v>
                </c:pt>
                <c:pt idx="4429">
                  <c:v>8.5745555277234704</c:v>
                </c:pt>
                <c:pt idx="4430">
                  <c:v>8.7942195478433192</c:v>
                </c:pt>
                <c:pt idx="4431">
                  <c:v>8.6307776517728794</c:v>
                </c:pt>
                <c:pt idx="4432">
                  <c:v>8.6376859980107596</c:v>
                </c:pt>
                <c:pt idx="4433">
                  <c:v>8.6761070536991696</c:v>
                </c:pt>
                <c:pt idx="4434">
                  <c:v>8.5448781358299293</c:v>
                </c:pt>
                <c:pt idx="4435">
                  <c:v>8.5278922231835192</c:v>
                </c:pt>
                <c:pt idx="4436">
                  <c:v>8.3963602031793005</c:v>
                </c:pt>
                <c:pt idx="4437">
                  <c:v>8.0392986763193495</c:v>
                </c:pt>
                <c:pt idx="4438">
                  <c:v>8.0883743400399908</c:v>
                </c:pt>
                <c:pt idx="4439">
                  <c:v>8.0945067213273703</c:v>
                </c:pt>
                <c:pt idx="4440">
                  <c:v>8.1136958633640308</c:v>
                </c:pt>
                <c:pt idx="4441">
                  <c:v>8.1933710423396597</c:v>
                </c:pt>
                <c:pt idx="4442">
                  <c:v>8.2491237406288196</c:v>
                </c:pt>
                <c:pt idx="4443">
                  <c:v>8.2170404453153303</c:v>
                </c:pt>
                <c:pt idx="4444">
                  <c:v>8.1279943385303302</c:v>
                </c:pt>
                <c:pt idx="4445">
                  <c:v>8.1784569770790299</c:v>
                </c:pt>
                <c:pt idx="4446">
                  <c:v>8.0689619740000502</c:v>
                </c:pt>
                <c:pt idx="4447">
                  <c:v>7.9526743476870196</c:v>
                </c:pt>
                <c:pt idx="4448">
                  <c:v>7.8134946231057096</c:v>
                </c:pt>
                <c:pt idx="4449">
                  <c:v>7.9117493857078003</c:v>
                </c:pt>
                <c:pt idx="4450">
                  <c:v>7.6732830374265104</c:v>
                </c:pt>
                <c:pt idx="4451">
                  <c:v>7.7950713164051697</c:v>
                </c:pt>
                <c:pt idx="4452">
                  <c:v>7.6695928744404798</c:v>
                </c:pt>
                <c:pt idx="4453">
                  <c:v>7.7711487525921603</c:v>
                </c:pt>
                <c:pt idx="4454">
                  <c:v>7.9466599585335498</c:v>
                </c:pt>
                <c:pt idx="4455">
                  <c:v>7.9129408449768004</c:v>
                </c:pt>
                <c:pt idx="4456">
                  <c:v>7.9758762343646801</c:v>
                </c:pt>
                <c:pt idx="4457">
                  <c:v>7.8873766951261501</c:v>
                </c:pt>
                <c:pt idx="4458">
                  <c:v>7.9601283122894202</c:v>
                </c:pt>
                <c:pt idx="4459">
                  <c:v>8.05445471572075</c:v>
                </c:pt>
                <c:pt idx="4460">
                  <c:v>8.0213812956896504</c:v>
                </c:pt>
                <c:pt idx="4461">
                  <c:v>8.07179643995166</c:v>
                </c:pt>
                <c:pt idx="4462">
                  <c:v>8.1270961209260602</c:v>
                </c:pt>
                <c:pt idx="4463">
                  <c:v>8.1227319606677302</c:v>
                </c:pt>
                <c:pt idx="4464">
                  <c:v>8.0615412350700701</c:v>
                </c:pt>
                <c:pt idx="4465">
                  <c:v>7.8307833757463499</c:v>
                </c:pt>
                <c:pt idx="4466">
                  <c:v>7.8423759322909596</c:v>
                </c:pt>
                <c:pt idx="4467">
                  <c:v>7.8594506748479001</c:v>
                </c:pt>
                <c:pt idx="4468">
                  <c:v>7.96720036618665</c:v>
                </c:pt>
                <c:pt idx="4469">
                  <c:v>8.0274765369006502</c:v>
                </c:pt>
                <c:pt idx="4470">
                  <c:v>8.1312826651120798</c:v>
                </c:pt>
                <c:pt idx="4471">
                  <c:v>8.1446575990433807</c:v>
                </c:pt>
                <c:pt idx="4472">
                  <c:v>8.2102654780709798</c:v>
                </c:pt>
                <c:pt idx="4473">
                  <c:v>8.2292321788278002</c:v>
                </c:pt>
                <c:pt idx="4474">
                  <c:v>8.3135385697122306</c:v>
                </c:pt>
                <c:pt idx="4475">
                  <c:v>8.3176780515194704</c:v>
                </c:pt>
                <c:pt idx="4476">
                  <c:v>8.2911042585871009</c:v>
                </c:pt>
                <c:pt idx="4477">
                  <c:v>8.3431522124724999</c:v>
                </c:pt>
                <c:pt idx="4478">
                  <c:v>8.2551026764785291</c:v>
                </c:pt>
                <c:pt idx="4479">
                  <c:v>8.1804472134627098</c:v>
                </c:pt>
                <c:pt idx="4480">
                  <c:v>8.2548020872482208</c:v>
                </c:pt>
                <c:pt idx="4481">
                  <c:v>8.3485106660631594</c:v>
                </c:pt>
                <c:pt idx="4482">
                  <c:v>8.3640576407674203</c:v>
                </c:pt>
                <c:pt idx="4483">
                  <c:v>8.2962304887377094</c:v>
                </c:pt>
                <c:pt idx="4484">
                  <c:v>8.3205303751683299</c:v>
                </c:pt>
                <c:pt idx="4485">
                  <c:v>8.3917679453690504</c:v>
                </c:pt>
                <c:pt idx="4486">
                  <c:v>8.51784656550916</c:v>
                </c:pt>
                <c:pt idx="4487">
                  <c:v>8.5266186491622094</c:v>
                </c:pt>
                <c:pt idx="4488">
                  <c:v>8.4518877637703707</c:v>
                </c:pt>
                <c:pt idx="4489">
                  <c:v>8.4496650929620305</c:v>
                </c:pt>
                <c:pt idx="4490">
                  <c:v>8.4213778494757392</c:v>
                </c:pt>
                <c:pt idx="4491">
                  <c:v>8.4249145439883009</c:v>
                </c:pt>
                <c:pt idx="4492">
                  <c:v>8.4607982109801299</c:v>
                </c:pt>
                <c:pt idx="4493">
                  <c:v>8.4517435592996897</c:v>
                </c:pt>
                <c:pt idx="4494">
                  <c:v>8.4675120418754108</c:v>
                </c:pt>
                <c:pt idx="4495">
                  <c:v>8.4468696996577801</c:v>
                </c:pt>
                <c:pt idx="4496">
                  <c:v>8.4985099574370704</c:v>
                </c:pt>
                <c:pt idx="4497">
                  <c:v>8.4608717285242694</c:v>
                </c:pt>
                <c:pt idx="4498">
                  <c:v>8.3392435813320898</c:v>
                </c:pt>
                <c:pt idx="4499">
                  <c:v>8.2574136441219306</c:v>
                </c:pt>
                <c:pt idx="4500">
                  <c:v>8.2647909618305704</c:v>
                </c:pt>
                <c:pt idx="4501">
                  <c:v>8.2798094910225792</c:v>
                </c:pt>
                <c:pt idx="4502">
                  <c:v>8.2917342840602899</c:v>
                </c:pt>
                <c:pt idx="4503">
                  <c:v>8.2359673700643192</c:v>
                </c:pt>
                <c:pt idx="4504">
                  <c:v>8.1828829834191996</c:v>
                </c:pt>
                <c:pt idx="4505">
                  <c:v>8.2799326881114208</c:v>
                </c:pt>
                <c:pt idx="4506">
                  <c:v>8.4576591117415401</c:v>
                </c:pt>
                <c:pt idx="4507">
                  <c:v>8.4581255148770893</c:v>
                </c:pt>
                <c:pt idx="4508">
                  <c:v>8.4984318264223493</c:v>
                </c:pt>
                <c:pt idx="4509">
                  <c:v>8.5811971023034292</c:v>
                </c:pt>
                <c:pt idx="4510">
                  <c:v>8.6754978337895903</c:v>
                </c:pt>
                <c:pt idx="4511">
                  <c:v>8.6706860159894408</c:v>
                </c:pt>
                <c:pt idx="4512">
                  <c:v>8.6724033713783708</c:v>
                </c:pt>
                <c:pt idx="4513">
                  <c:v>8.7540490387730596</c:v>
                </c:pt>
                <c:pt idx="4514">
                  <c:v>8.8174812352421199</c:v>
                </c:pt>
                <c:pt idx="4515">
                  <c:v>8.8331982775521602</c:v>
                </c:pt>
                <c:pt idx="4516">
                  <c:v>8.8125500860207495</c:v>
                </c:pt>
                <c:pt idx="4517">
                  <c:v>8.7842617956217701</c:v>
                </c:pt>
                <c:pt idx="4518">
                  <c:v>8.7593285170228299</c:v>
                </c:pt>
                <c:pt idx="4519">
                  <c:v>8.8341861537528299</c:v>
                </c:pt>
                <c:pt idx="4520">
                  <c:v>8.8378562192888204</c:v>
                </c:pt>
                <c:pt idx="4521">
                  <c:v>8.8354575749293804</c:v>
                </c:pt>
                <c:pt idx="4522">
                  <c:v>8.8592535303081004</c:v>
                </c:pt>
                <c:pt idx="4523">
                  <c:v>8.9722203761515509</c:v>
                </c:pt>
                <c:pt idx="4524">
                  <c:v>8.9814963068070899</c:v>
                </c:pt>
                <c:pt idx="4525">
                  <c:v>9.0215290366111205</c:v>
                </c:pt>
                <c:pt idx="4526">
                  <c:v>9.0693250218051293</c:v>
                </c:pt>
                <c:pt idx="4527">
                  <c:v>9.0413163009603892</c:v>
                </c:pt>
                <c:pt idx="4528">
                  <c:v>8.9815681591729906</c:v>
                </c:pt>
                <c:pt idx="4529">
                  <c:v>8.9174579023464506</c:v>
                </c:pt>
                <c:pt idx="4530">
                  <c:v>8.6932483019488593</c:v>
                </c:pt>
                <c:pt idx="4531">
                  <c:v>8.7180547595177202</c:v>
                </c:pt>
                <c:pt idx="4532">
                  <c:v>8.8052528635509795</c:v>
                </c:pt>
                <c:pt idx="4533">
                  <c:v>8.9272645114825799</c:v>
                </c:pt>
                <c:pt idx="4534">
                  <c:v>9.0005852911285995</c:v>
                </c:pt>
                <c:pt idx="4535">
                  <c:v>9.1232075847116292</c:v>
                </c:pt>
                <c:pt idx="4536">
                  <c:v>9.1372930120273992</c:v>
                </c:pt>
                <c:pt idx="4537">
                  <c:v>9.1273544972232195</c:v>
                </c:pt>
                <c:pt idx="4538">
                  <c:v>9.2005747733433001</c:v>
                </c:pt>
                <c:pt idx="4539">
                  <c:v>9.1451369290561306</c:v>
                </c:pt>
                <c:pt idx="4540">
                  <c:v>9.1678020890938807</c:v>
                </c:pt>
                <c:pt idx="4541">
                  <c:v>9.1537796450772806</c:v>
                </c:pt>
                <c:pt idx="4542">
                  <c:v>9.1206017956418499</c:v>
                </c:pt>
                <c:pt idx="4543">
                  <c:v>9.1404052851704503</c:v>
                </c:pt>
                <c:pt idx="4544">
                  <c:v>9.15835450142397</c:v>
                </c:pt>
                <c:pt idx="4545">
                  <c:v>9.1852638526067505</c:v>
                </c:pt>
                <c:pt idx="4546">
                  <c:v>9.2395894664473008</c:v>
                </c:pt>
                <c:pt idx="4547">
                  <c:v>9.1864704120365097</c:v>
                </c:pt>
                <c:pt idx="4548">
                  <c:v>9.2038253816262507</c:v>
                </c:pt>
                <c:pt idx="4549">
                  <c:v>9.1723485046092605</c:v>
                </c:pt>
                <c:pt idx="4550">
                  <c:v>9.0468339378067792</c:v>
                </c:pt>
                <c:pt idx="4551">
                  <c:v>9.1888890181789407</c:v>
                </c:pt>
                <c:pt idx="4552">
                  <c:v>9.2431496319429094</c:v>
                </c:pt>
                <c:pt idx="4553">
                  <c:v>9.1209418714869095</c:v>
                </c:pt>
                <c:pt idx="4554">
                  <c:v>9.0760472498158293</c:v>
                </c:pt>
                <c:pt idx="4555">
                  <c:v>9.12517786328862</c:v>
                </c:pt>
                <c:pt idx="4556">
                  <c:v>9.0631287297160199</c:v>
                </c:pt>
                <c:pt idx="4557">
                  <c:v>9.0927533304282999</c:v>
                </c:pt>
                <c:pt idx="4558">
                  <c:v>9.0876256865084901</c:v>
                </c:pt>
                <c:pt idx="4559">
                  <c:v>9.0586955481903804</c:v>
                </c:pt>
                <c:pt idx="4560">
                  <c:v>8.8702713042656001</c:v>
                </c:pt>
                <c:pt idx="4561">
                  <c:v>8.8438614920523992</c:v>
                </c:pt>
                <c:pt idx="4562">
                  <c:v>8.8302860027481103</c:v>
                </c:pt>
                <c:pt idx="4563">
                  <c:v>8.8909026634298804</c:v>
                </c:pt>
                <c:pt idx="4564">
                  <c:v>8.9006697022088908</c:v>
                </c:pt>
                <c:pt idx="4565">
                  <c:v>8.8203833311521702</c:v>
                </c:pt>
                <c:pt idx="4566">
                  <c:v>8.8170082300300194</c:v>
                </c:pt>
                <c:pt idx="4567">
                  <c:v>8.8845527554933508</c:v>
                </c:pt>
                <c:pt idx="4568">
                  <c:v>8.9678832875113699</c:v>
                </c:pt>
                <c:pt idx="4569">
                  <c:v>8.9822514394706801</c:v>
                </c:pt>
                <c:pt idx="4570">
                  <c:v>8.9339973237868797</c:v>
                </c:pt>
                <c:pt idx="4571">
                  <c:v>8.9875773303997999</c:v>
                </c:pt>
                <c:pt idx="4572">
                  <c:v>8.9703989230277692</c:v>
                </c:pt>
                <c:pt idx="4573">
                  <c:v>8.7462245978578199</c:v>
                </c:pt>
                <c:pt idx="4574">
                  <c:v>8.7241456032713103</c:v>
                </c:pt>
                <c:pt idx="4575">
                  <c:v>8.7191663388253104</c:v>
                </c:pt>
                <c:pt idx="4576">
                  <c:v>8.6887789240906894</c:v>
                </c:pt>
                <c:pt idx="4577">
                  <c:v>8.7090999190066896</c:v>
                </c:pt>
                <c:pt idx="4578">
                  <c:v>8.6839833895779499</c:v>
                </c:pt>
                <c:pt idx="4579">
                  <c:v>8.6638631474654293</c:v>
                </c:pt>
                <c:pt idx="4580">
                  <c:v>8.6893055004817494</c:v>
                </c:pt>
                <c:pt idx="4581">
                  <c:v>8.6313751739021498</c:v>
                </c:pt>
                <c:pt idx="4582">
                  <c:v>8.6130122360542707</c:v>
                </c:pt>
                <c:pt idx="4583">
                  <c:v>8.6299741258469105</c:v>
                </c:pt>
                <c:pt idx="4584">
                  <c:v>8.6675361566292395</c:v>
                </c:pt>
                <c:pt idx="4585">
                  <c:v>8.4799671421006799</c:v>
                </c:pt>
                <c:pt idx="4586">
                  <c:v>8.4113748446429302</c:v>
                </c:pt>
                <c:pt idx="4587">
                  <c:v>8.4316487090613599</c:v>
                </c:pt>
                <c:pt idx="4588">
                  <c:v>8.38744545908874</c:v>
                </c:pt>
                <c:pt idx="4589">
                  <c:v>8.4051061406296395</c:v>
                </c:pt>
                <c:pt idx="4590">
                  <c:v>8.4859098929054007</c:v>
                </c:pt>
                <c:pt idx="4591">
                  <c:v>8.4396665714645298</c:v>
                </c:pt>
                <c:pt idx="4592">
                  <c:v>8.3706452688594801</c:v>
                </c:pt>
                <c:pt idx="4593">
                  <c:v>8.2470912217210994</c:v>
                </c:pt>
                <c:pt idx="4594">
                  <c:v>8.3614999159356191</c:v>
                </c:pt>
                <c:pt idx="4595">
                  <c:v>8.3254518477243895</c:v>
                </c:pt>
                <c:pt idx="4596">
                  <c:v>8.4758233123567503</c:v>
                </c:pt>
                <c:pt idx="4597">
                  <c:v>8.4036203664793607</c:v>
                </c:pt>
                <c:pt idx="4598">
                  <c:v>8.5213139865497904</c:v>
                </c:pt>
                <c:pt idx="4599">
                  <c:v>8.6088619727576603</c:v>
                </c:pt>
                <c:pt idx="4600">
                  <c:v>8.51984521712955</c:v>
                </c:pt>
                <c:pt idx="4601">
                  <c:v>8.4799505426266109</c:v>
                </c:pt>
                <c:pt idx="4602">
                  <c:v>8.5518070012868002</c:v>
                </c:pt>
                <c:pt idx="4603">
                  <c:v>8.5918348603225407</c:v>
                </c:pt>
                <c:pt idx="4604">
                  <c:v>8.3265070693659506</c:v>
                </c:pt>
                <c:pt idx="4605">
                  <c:v>8.2981618489781308</c:v>
                </c:pt>
                <c:pt idx="4606">
                  <c:v>8.2092024059812303</c:v>
                </c:pt>
                <c:pt idx="4607">
                  <c:v>8.2391410780765302</c:v>
                </c:pt>
                <c:pt idx="4608">
                  <c:v>8.2486406804769601</c:v>
                </c:pt>
                <c:pt idx="4609">
                  <c:v>8.2344426594418092</c:v>
                </c:pt>
                <c:pt idx="4610">
                  <c:v>7.9953530367376704</c:v>
                </c:pt>
                <c:pt idx="4611">
                  <c:v>7.9686350428622399</c:v>
                </c:pt>
                <c:pt idx="4612">
                  <c:v>8.0251451275299193</c:v>
                </c:pt>
                <c:pt idx="4613">
                  <c:v>8.0270748923087094</c:v>
                </c:pt>
                <c:pt idx="4614">
                  <c:v>8.1333746848810105</c:v>
                </c:pt>
                <c:pt idx="4615">
                  <c:v>8.2131186584732507</c:v>
                </c:pt>
                <c:pt idx="4616">
                  <c:v>8.3316461319418504</c:v>
                </c:pt>
                <c:pt idx="4617">
                  <c:v>8.2903655229260398</c:v>
                </c:pt>
                <c:pt idx="4618">
                  <c:v>8.2715507935116204</c:v>
                </c:pt>
                <c:pt idx="4619">
                  <c:v>8.3475077355533607</c:v>
                </c:pt>
                <c:pt idx="4620">
                  <c:v>8.3663122552046705</c:v>
                </c:pt>
                <c:pt idx="4621">
                  <c:v>8.3878350343294397</c:v>
                </c:pt>
                <c:pt idx="4622">
                  <c:v>8.4198857243425298</c:v>
                </c:pt>
                <c:pt idx="4623">
                  <c:v>8.6594101533388397</c:v>
                </c:pt>
                <c:pt idx="4624">
                  <c:v>8.5708940898350008</c:v>
                </c:pt>
                <c:pt idx="4625">
                  <c:v>8.5648024698609007</c:v>
                </c:pt>
                <c:pt idx="4626">
                  <c:v>8.6106663013433096</c:v>
                </c:pt>
                <c:pt idx="4627">
                  <c:v>8.5973947088852292</c:v>
                </c:pt>
                <c:pt idx="4628">
                  <c:v>8.6274283255026294</c:v>
                </c:pt>
                <c:pt idx="4629">
                  <c:v>8.6526387718549795</c:v>
                </c:pt>
                <c:pt idx="4630">
                  <c:v>8.6773696087297107</c:v>
                </c:pt>
                <c:pt idx="4631">
                  <c:v>8.6964289846440597</c:v>
                </c:pt>
                <c:pt idx="4632">
                  <c:v>8.7035152105448308</c:v>
                </c:pt>
                <c:pt idx="4633">
                  <c:v>8.69830013732909</c:v>
                </c:pt>
                <c:pt idx="4634">
                  <c:v>8.73999870293129</c:v>
                </c:pt>
                <c:pt idx="4635">
                  <c:v>8.7651432897180399</c:v>
                </c:pt>
                <c:pt idx="4636">
                  <c:v>8.8495788076077595</c:v>
                </c:pt>
                <c:pt idx="4637">
                  <c:v>8.7980329757725002</c:v>
                </c:pt>
                <c:pt idx="4638">
                  <c:v>8.7528774672686804</c:v>
                </c:pt>
                <c:pt idx="4639">
                  <c:v>8.7972260476645303</c:v>
                </c:pt>
                <c:pt idx="4640">
                  <c:v>8.8356183569982001</c:v>
                </c:pt>
                <c:pt idx="4641">
                  <c:v>8.8747095007538999</c:v>
                </c:pt>
                <c:pt idx="4642">
                  <c:v>8.9170977827415197</c:v>
                </c:pt>
                <c:pt idx="4643">
                  <c:v>9.0126124163039698</c:v>
                </c:pt>
                <c:pt idx="4644">
                  <c:v>9.0843458715392806</c:v>
                </c:pt>
                <c:pt idx="4645">
                  <c:v>9.2492234412095797</c:v>
                </c:pt>
                <c:pt idx="4646">
                  <c:v>9.2544946138054005</c:v>
                </c:pt>
                <c:pt idx="4647">
                  <c:v>9.19400278259819</c:v>
                </c:pt>
                <c:pt idx="4648">
                  <c:v>9.3050223191665609</c:v>
                </c:pt>
                <c:pt idx="4649">
                  <c:v>9.2361294476466291</c:v>
                </c:pt>
                <c:pt idx="4650">
                  <c:v>9.2909553311682593</c:v>
                </c:pt>
                <c:pt idx="4651">
                  <c:v>9.3409306897047202</c:v>
                </c:pt>
                <c:pt idx="4652">
                  <c:v>9.3597367294102494</c:v>
                </c:pt>
                <c:pt idx="4653">
                  <c:v>9.4130671509298907</c:v>
                </c:pt>
                <c:pt idx="4654">
                  <c:v>9.3787779731146905</c:v>
                </c:pt>
                <c:pt idx="4655">
                  <c:v>9.3593093195563792</c:v>
                </c:pt>
                <c:pt idx="4656">
                  <c:v>9.2589110726524702</c:v>
                </c:pt>
                <c:pt idx="4657">
                  <c:v>9.0823385545387101</c:v>
                </c:pt>
                <c:pt idx="4658">
                  <c:v>9.1395395319033401</c:v>
                </c:pt>
                <c:pt idx="4659">
                  <c:v>9.1885745687420499</c:v>
                </c:pt>
                <c:pt idx="4660">
                  <c:v>9.2849303519411492</c:v>
                </c:pt>
                <c:pt idx="4661">
                  <c:v>9.25915215062928</c:v>
                </c:pt>
                <c:pt idx="4662">
                  <c:v>9.29548211082564</c:v>
                </c:pt>
                <c:pt idx="4663">
                  <c:v>9.2471095754374701</c:v>
                </c:pt>
                <c:pt idx="4664">
                  <c:v>9.2807081567017509</c:v>
                </c:pt>
                <c:pt idx="4665">
                  <c:v>9.2442324716867201</c:v>
                </c:pt>
                <c:pt idx="4666">
                  <c:v>9.1597497357070203</c:v>
                </c:pt>
                <c:pt idx="4667">
                  <c:v>9.0843020749980194</c:v>
                </c:pt>
                <c:pt idx="4668">
                  <c:v>9.1581815089726106</c:v>
                </c:pt>
                <c:pt idx="4669">
                  <c:v>9.1684098180973894</c:v>
                </c:pt>
                <c:pt idx="4670">
                  <c:v>9.32566700547887</c:v>
                </c:pt>
                <c:pt idx="4671">
                  <c:v>9.1793902516477193</c:v>
                </c:pt>
                <c:pt idx="4672">
                  <c:v>9.2189940767550809</c:v>
                </c:pt>
                <c:pt idx="4673">
                  <c:v>9.3063307263046706</c:v>
                </c:pt>
                <c:pt idx="4674">
                  <c:v>9.3308154428039707</c:v>
                </c:pt>
                <c:pt idx="4675">
                  <c:v>9.5369063081604093</c:v>
                </c:pt>
                <c:pt idx="4676">
                  <c:v>9.4796578648516796</c:v>
                </c:pt>
                <c:pt idx="4677">
                  <c:v>9.3537378628471508</c:v>
                </c:pt>
                <c:pt idx="4678">
                  <c:v>9.4038776965268394</c:v>
                </c:pt>
                <c:pt idx="4679">
                  <c:v>9.4425287939740503</c:v>
                </c:pt>
                <c:pt idx="4680">
                  <c:v>9.3359168008539495</c:v>
                </c:pt>
                <c:pt idx="4681">
                  <c:v>9.4159193739595999</c:v>
                </c:pt>
                <c:pt idx="4682">
                  <c:v>9.5021850431198196</c:v>
                </c:pt>
                <c:pt idx="4683">
                  <c:v>9.4078989681236909</c:v>
                </c:pt>
                <c:pt idx="4684">
                  <c:v>9.3588693513538104</c:v>
                </c:pt>
                <c:pt idx="4685">
                  <c:v>9.4394690396998904</c:v>
                </c:pt>
              </c:numCache>
            </c:numRef>
          </c:val>
          <c:smooth val="0"/>
          <c:extLst>
            <c:ext xmlns:c16="http://schemas.microsoft.com/office/drawing/2014/chart" uri="{C3380CC4-5D6E-409C-BE32-E72D297353CC}">
              <c16:uniqueId val="{00000000-1F19-4B94-B140-DCF0482CDB9D}"/>
            </c:ext>
          </c:extLst>
        </c:ser>
        <c:dLbls>
          <c:showLegendKey val="0"/>
          <c:showVal val="0"/>
          <c:showCatName val="0"/>
          <c:showSerName val="0"/>
          <c:showPercent val="0"/>
          <c:showBubbleSize val="0"/>
        </c:dLbls>
        <c:smooth val="0"/>
        <c:axId val="755555424"/>
        <c:axId val="1"/>
      </c:lineChart>
      <c:dateAx>
        <c:axId val="755555424"/>
        <c:scaling>
          <c:orientation val="minMax"/>
          <c:max val="45334"/>
        </c:scaling>
        <c:delete val="0"/>
        <c:axPos val="b"/>
        <c:numFmt formatCode="yyyy" sourceLinked="0"/>
        <c:majorTickMark val="out"/>
        <c:minorTickMark val="none"/>
        <c:tickLblPos val="low"/>
        <c:spPr>
          <a:noFill/>
          <a:ln w="6350">
            <a:solidFill>
              <a:srgbClr val="474747"/>
            </a:solidFill>
          </a:ln>
        </c:spPr>
        <c:txPr>
          <a:bodyPr rot="-5400000" vert="horz"/>
          <a:lstStyle/>
          <a:p>
            <a:pPr>
              <a:defRPr sz="1200"/>
            </a:pPr>
            <a:endParaRPr lang="en-US"/>
          </a:p>
        </c:txPr>
        <c:crossAx val="1"/>
        <c:crosses val="autoZero"/>
        <c:auto val="0"/>
        <c:lblOffset val="100"/>
        <c:baseTimeUnit val="days"/>
        <c:majorUnit val="1"/>
        <c:majorTimeUnit val="years"/>
        <c:minorUnit val="155"/>
      </c:dateAx>
      <c:valAx>
        <c:axId val="1"/>
        <c:scaling>
          <c:orientation val="minMax"/>
          <c:max val="16"/>
          <c:min val="0"/>
        </c:scaling>
        <c:delete val="0"/>
        <c:axPos val="l"/>
        <c:numFmt formatCode="0\x" sourceLinked="0"/>
        <c:majorTickMark val="out"/>
        <c:minorTickMark val="none"/>
        <c:tickLblPos val="nextTo"/>
        <c:spPr>
          <a:ln w="6350">
            <a:noFill/>
          </a:ln>
        </c:spPr>
        <c:txPr>
          <a:bodyPr rot="0" vert="horz"/>
          <a:lstStyle/>
          <a:p>
            <a:pPr>
              <a:defRPr sz="1200"/>
            </a:pPr>
            <a:endParaRPr lang="en-US"/>
          </a:p>
        </c:txPr>
        <c:crossAx val="755555424"/>
        <c:crosses val="autoZero"/>
        <c:crossBetween val="midCat"/>
      </c:valAx>
      <c:spPr>
        <a:noFill/>
        <a:ln w="25400">
          <a:noFill/>
        </a:ln>
      </c:spPr>
    </c:plotArea>
    <c:plotVisOnly val="1"/>
    <c:dispBlanksAs val="gap"/>
    <c:showDLblsOverMax val="0"/>
  </c:chart>
  <c:spPr>
    <a:noFill/>
    <a:ln w="3175">
      <a:noFill/>
      <a:prstDash val="solid"/>
    </a:ln>
  </c:spPr>
  <c:txPr>
    <a:bodyPr/>
    <a:lstStyle/>
    <a:p>
      <a:pPr>
        <a:defRPr sz="1200" b="0" i="0" u="none" strike="noStrike" baseline="0">
          <a:solidFill>
            <a:srgbClr val="474747"/>
          </a:solidFill>
          <a:latin typeface="Arial" panose="020B0604020202020204" pitchFamily="34" charset="0"/>
          <a:ea typeface="Arial"/>
          <a:cs typeface="Arial" panose="020B0604020202020204" pitchFamily="34" charset="0"/>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348721275424596E-2"/>
          <c:y val="1.746841826854657E-2"/>
          <c:w val="0.94404860602128315"/>
          <c:h val="0.8467362425255659"/>
        </c:manualLayout>
      </c:layout>
      <c:barChart>
        <c:barDir val="col"/>
        <c:grouping val="stacked"/>
        <c:varyColors val="0"/>
        <c:ser>
          <c:idx val="3"/>
          <c:order val="0"/>
          <c:spPr>
            <a:solidFill>
              <a:srgbClr val="A0C4AA"/>
            </a:solidFill>
          </c:spPr>
          <c:invertIfNegative val="0"/>
          <c:dPt>
            <c:idx val="5"/>
            <c:invertIfNegative val="0"/>
            <c:bubble3D val="0"/>
            <c:spPr>
              <a:solidFill>
                <a:srgbClr val="A0C4AA"/>
              </a:solidFill>
              <a:ln w="28575">
                <a:noFill/>
                <a:prstDash val="dash"/>
              </a:ln>
            </c:spPr>
            <c:extLst>
              <c:ext xmlns:c16="http://schemas.microsoft.com/office/drawing/2014/chart" uri="{C3380CC4-5D6E-409C-BE32-E72D297353CC}">
                <c16:uniqueId val="{00000001-6B2F-4FE9-847F-FE9A12F76ECD}"/>
              </c:ext>
            </c:extLst>
          </c:dPt>
          <c:dLbls>
            <c:spPr>
              <a:noFill/>
              <a:ln>
                <a:noFill/>
              </a:ln>
              <a:effectLst/>
            </c:spPr>
            <c:txPr>
              <a:bodyPr wrap="square" lIns="38100" tIns="19050" rIns="38100" bIns="19050" anchor="ctr">
                <a:spAutoFit/>
              </a:bodyPr>
              <a:lstStyle/>
              <a:p>
                <a:pPr>
                  <a:defRPr sz="1200" b="1">
                    <a:solidFill>
                      <a:srgbClr val="474747"/>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'Transaction Graphic'!$Y$178:$AD$178</c:f>
              <c:numCache>
                <c:formatCode>General</c:formatCode>
                <c:ptCount val="6"/>
                <c:pt idx="0">
                  <c:v>2018</c:v>
                </c:pt>
                <c:pt idx="1">
                  <c:v>2019</c:v>
                </c:pt>
                <c:pt idx="2">
                  <c:v>2020</c:v>
                </c:pt>
                <c:pt idx="3">
                  <c:v>2021</c:v>
                </c:pt>
                <c:pt idx="4">
                  <c:v>2022</c:v>
                </c:pt>
                <c:pt idx="5">
                  <c:v>2023</c:v>
                </c:pt>
              </c:numCache>
            </c:numRef>
          </c:cat>
          <c:val>
            <c:numRef>
              <c:f>'Transaction Graphic'!$Y$183:$AD$183</c:f>
              <c:numCache>
                <c:formatCode>General</c:formatCode>
                <c:ptCount val="6"/>
                <c:pt idx="0">
                  <c:v>27</c:v>
                </c:pt>
                <c:pt idx="1">
                  <c:v>22</c:v>
                </c:pt>
                <c:pt idx="2">
                  <c:v>31</c:v>
                </c:pt>
                <c:pt idx="3">
                  <c:v>36</c:v>
                </c:pt>
                <c:pt idx="4">
                  <c:v>35</c:v>
                </c:pt>
                <c:pt idx="5">
                  <c:v>37</c:v>
                </c:pt>
              </c:numCache>
            </c:numRef>
          </c:val>
          <c:extLst>
            <c:ext xmlns:c16="http://schemas.microsoft.com/office/drawing/2014/chart" uri="{C3380CC4-5D6E-409C-BE32-E72D297353CC}">
              <c16:uniqueId val="{00000002-6B2F-4FE9-847F-FE9A12F76ECD}"/>
            </c:ext>
          </c:extLst>
        </c:ser>
        <c:ser>
          <c:idx val="4"/>
          <c:order val="1"/>
          <c:spPr>
            <a:solidFill>
              <a:srgbClr val="4C7A59"/>
            </a:solidFill>
          </c:spPr>
          <c:invertIfNegative val="0"/>
          <c:dPt>
            <c:idx val="0"/>
            <c:invertIfNegative val="0"/>
            <c:bubble3D val="0"/>
            <c:spPr>
              <a:solidFill>
                <a:srgbClr val="4C7A59"/>
              </a:solidFill>
              <a:ln>
                <a:noFill/>
              </a:ln>
              <a:effectLst/>
            </c:spPr>
            <c:extLst>
              <c:ext xmlns:c16="http://schemas.microsoft.com/office/drawing/2014/chart" uri="{C3380CC4-5D6E-409C-BE32-E72D297353CC}">
                <c16:uniqueId val="{00000004-6B2F-4FE9-847F-FE9A12F76ECD}"/>
              </c:ext>
            </c:extLst>
          </c:dPt>
          <c:dPt>
            <c:idx val="1"/>
            <c:invertIfNegative val="0"/>
            <c:bubble3D val="0"/>
            <c:spPr>
              <a:solidFill>
                <a:srgbClr val="4C7A59"/>
              </a:solidFill>
              <a:ln>
                <a:noFill/>
              </a:ln>
              <a:effectLst/>
            </c:spPr>
            <c:extLst>
              <c:ext xmlns:c16="http://schemas.microsoft.com/office/drawing/2014/chart" uri="{C3380CC4-5D6E-409C-BE32-E72D297353CC}">
                <c16:uniqueId val="{00000006-6B2F-4FE9-847F-FE9A12F76ECD}"/>
              </c:ext>
            </c:extLst>
          </c:dPt>
          <c:dPt>
            <c:idx val="2"/>
            <c:invertIfNegative val="0"/>
            <c:bubble3D val="0"/>
            <c:spPr>
              <a:solidFill>
                <a:srgbClr val="4C7A59"/>
              </a:solidFill>
              <a:ln>
                <a:noFill/>
              </a:ln>
              <a:effectLst/>
            </c:spPr>
            <c:extLst>
              <c:ext xmlns:c16="http://schemas.microsoft.com/office/drawing/2014/chart" uri="{C3380CC4-5D6E-409C-BE32-E72D297353CC}">
                <c16:uniqueId val="{00000008-6B2F-4FE9-847F-FE9A12F76ECD}"/>
              </c:ext>
            </c:extLst>
          </c:dPt>
          <c:dPt>
            <c:idx val="3"/>
            <c:invertIfNegative val="0"/>
            <c:bubble3D val="0"/>
            <c:spPr>
              <a:solidFill>
                <a:srgbClr val="4C7A59"/>
              </a:solidFill>
              <a:ln>
                <a:noFill/>
              </a:ln>
              <a:effectLst/>
            </c:spPr>
            <c:extLst>
              <c:ext xmlns:c16="http://schemas.microsoft.com/office/drawing/2014/chart" uri="{C3380CC4-5D6E-409C-BE32-E72D297353CC}">
                <c16:uniqueId val="{0000000A-6B2F-4FE9-847F-FE9A12F76ECD}"/>
              </c:ext>
            </c:extLst>
          </c:dPt>
          <c:dLbls>
            <c:spPr>
              <a:noFill/>
              <a:ln>
                <a:noFill/>
              </a:ln>
              <a:effectLst/>
            </c:spPr>
            <c:txPr>
              <a:bodyPr wrap="square" lIns="38100" tIns="19050" rIns="38100" bIns="19050" anchor="ctr">
                <a:spAutoFit/>
              </a:bodyPr>
              <a:lstStyle/>
              <a:p>
                <a:pPr>
                  <a:defRPr sz="12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'Transaction Graphic'!$Y$178:$AD$178</c:f>
              <c:numCache>
                <c:formatCode>General</c:formatCode>
                <c:ptCount val="6"/>
                <c:pt idx="0">
                  <c:v>2018</c:v>
                </c:pt>
                <c:pt idx="1">
                  <c:v>2019</c:v>
                </c:pt>
                <c:pt idx="2">
                  <c:v>2020</c:v>
                </c:pt>
                <c:pt idx="3">
                  <c:v>2021</c:v>
                </c:pt>
                <c:pt idx="4">
                  <c:v>2022</c:v>
                </c:pt>
                <c:pt idx="5">
                  <c:v>2023</c:v>
                </c:pt>
              </c:numCache>
            </c:numRef>
          </c:cat>
          <c:val>
            <c:numRef>
              <c:f>'Transaction Graphic'!$Y$188:$AD$188</c:f>
              <c:numCache>
                <c:formatCode>General</c:formatCode>
                <c:ptCount val="6"/>
                <c:pt idx="0">
                  <c:v>42</c:v>
                </c:pt>
                <c:pt idx="1">
                  <c:v>17</c:v>
                </c:pt>
                <c:pt idx="2">
                  <c:v>9</c:v>
                </c:pt>
                <c:pt idx="3">
                  <c:v>31</c:v>
                </c:pt>
                <c:pt idx="4">
                  <c:v>35</c:v>
                </c:pt>
                <c:pt idx="5">
                  <c:v>31</c:v>
                </c:pt>
              </c:numCache>
            </c:numRef>
          </c:val>
          <c:extLst>
            <c:ext xmlns:c16="http://schemas.microsoft.com/office/drawing/2014/chart" uri="{C3380CC4-5D6E-409C-BE32-E72D297353CC}">
              <c16:uniqueId val="{0000000B-6B2F-4FE9-847F-FE9A12F76ECD}"/>
            </c:ext>
          </c:extLst>
        </c:ser>
        <c:ser>
          <c:idx val="2"/>
          <c:order val="2"/>
          <c:spPr>
            <a:noFill/>
            <a:ln>
              <a:noFill/>
            </a:ln>
            <a:effectLst/>
          </c:spPr>
          <c:invertIfNegative val="0"/>
          <c:dLbls>
            <c:spPr>
              <a:noFill/>
              <a:ln>
                <a:noFill/>
              </a:ln>
              <a:effectLst/>
            </c:spPr>
            <c:txPr>
              <a:bodyPr wrap="square" lIns="38100" tIns="19050" rIns="38100" bIns="19050" anchor="ctr">
                <a:spAutoFit/>
              </a:bodyPr>
              <a:lstStyle/>
              <a:p>
                <a:pPr>
                  <a:defRPr sz="1200" b="1"/>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'Transaction Graphic'!$Y$178:$AD$178</c:f>
              <c:numCache>
                <c:formatCode>General</c:formatCode>
                <c:ptCount val="6"/>
                <c:pt idx="0">
                  <c:v>2018</c:v>
                </c:pt>
                <c:pt idx="1">
                  <c:v>2019</c:v>
                </c:pt>
                <c:pt idx="2">
                  <c:v>2020</c:v>
                </c:pt>
                <c:pt idx="3">
                  <c:v>2021</c:v>
                </c:pt>
                <c:pt idx="4">
                  <c:v>2022</c:v>
                </c:pt>
                <c:pt idx="5">
                  <c:v>2023</c:v>
                </c:pt>
              </c:numCache>
            </c:numRef>
          </c:cat>
          <c:val>
            <c:numRef>
              <c:f>'Transaction Graphic'!$Y$189:$AD$189</c:f>
              <c:numCache>
                <c:formatCode>General</c:formatCode>
                <c:ptCount val="6"/>
                <c:pt idx="0">
                  <c:v>69</c:v>
                </c:pt>
                <c:pt idx="1">
                  <c:v>39</c:v>
                </c:pt>
                <c:pt idx="2">
                  <c:v>40</c:v>
                </c:pt>
                <c:pt idx="3">
                  <c:v>67</c:v>
                </c:pt>
                <c:pt idx="4">
                  <c:v>70</c:v>
                </c:pt>
                <c:pt idx="5">
                  <c:v>68</c:v>
                </c:pt>
              </c:numCache>
            </c:numRef>
          </c:val>
          <c:extLst>
            <c:ext xmlns:c16="http://schemas.microsoft.com/office/drawing/2014/chart" uri="{C3380CC4-5D6E-409C-BE32-E72D297353CC}">
              <c16:uniqueId val="{0000000C-6B2F-4FE9-847F-FE9A12F76ECD}"/>
            </c:ext>
          </c:extLst>
        </c:ser>
        <c:dLbls>
          <c:dLblPos val="ctr"/>
          <c:showLegendKey val="0"/>
          <c:showVal val="1"/>
          <c:showCatName val="0"/>
          <c:showSerName val="0"/>
          <c:showPercent val="0"/>
          <c:showBubbleSize val="0"/>
        </c:dLbls>
        <c:gapWidth val="50"/>
        <c:overlap val="100"/>
        <c:axId val="1187927776"/>
        <c:axId val="1187913216"/>
      </c:barChart>
      <c:catAx>
        <c:axId val="1187927776"/>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187913216"/>
        <c:crosses val="autoZero"/>
        <c:auto val="1"/>
        <c:lblAlgn val="ctr"/>
        <c:lblOffset val="100"/>
        <c:noMultiLvlLbl val="0"/>
      </c:catAx>
      <c:valAx>
        <c:axId val="1187913216"/>
        <c:scaling>
          <c:orientation val="minMax"/>
          <c:max val="75"/>
          <c:min val="0"/>
        </c:scaling>
        <c:delete val="1"/>
        <c:axPos val="l"/>
        <c:numFmt formatCode="General" sourceLinked="1"/>
        <c:majorTickMark val="out"/>
        <c:minorTickMark val="none"/>
        <c:tickLblPos val="nextTo"/>
        <c:crossAx val="1187927776"/>
        <c:crosses val="autoZero"/>
        <c:crossBetween val="between"/>
      </c:valAx>
    </c:plotArea>
    <c:plotVisOnly val="1"/>
    <c:dispBlanksAs val="gap"/>
    <c:showDLblsOverMax val="0"/>
    <c:extLst/>
  </c:chart>
  <c:spPr>
    <a:noFill/>
    <a:ln w="9525" cap="flat" cmpd="sng" algn="ctr">
      <a:noFill/>
      <a:round/>
    </a:ln>
    <a:effectLst/>
  </c:spPr>
  <c:txPr>
    <a:bodyPr/>
    <a:lstStyle/>
    <a:p>
      <a:pPr>
        <a:defRPr sz="1000">
          <a:solidFill>
            <a:srgbClr val="474747"/>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RMC!$B$5</c:f>
              <c:strCache>
                <c:ptCount val="1"/>
                <c:pt idx="0">
                  <c:v>RMC Production</c:v>
                </c:pt>
              </c:strCache>
            </c:strRef>
          </c:tx>
          <c:spPr>
            <a:solidFill>
              <a:srgbClr val="5E976D"/>
            </a:solidFill>
          </c:spPr>
          <c:invertIfNegative val="0"/>
          <c:cat>
            <c:numRef>
              <c:f>RMC!$H$4:$Y$4</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RMC!$H$5:$Y$5</c:f>
              <c:numCache>
                <c:formatCode>#,##0</c:formatCode>
                <c:ptCount val="18"/>
                <c:pt idx="0">
                  <c:v>458.3</c:v>
                </c:pt>
                <c:pt idx="1">
                  <c:v>456.8</c:v>
                </c:pt>
                <c:pt idx="2">
                  <c:v>414.6</c:v>
                </c:pt>
                <c:pt idx="3">
                  <c:v>351.7</c:v>
                </c:pt>
                <c:pt idx="4">
                  <c:v>258.60000000000002</c:v>
                </c:pt>
                <c:pt idx="5">
                  <c:v>257.39999999999998</c:v>
                </c:pt>
                <c:pt idx="6">
                  <c:v>266</c:v>
                </c:pt>
                <c:pt idx="7">
                  <c:v>289.8</c:v>
                </c:pt>
                <c:pt idx="8" formatCode="General">
                  <c:v>300.39999999999998</c:v>
                </c:pt>
                <c:pt idx="9" formatCode="General">
                  <c:v>324.8</c:v>
                </c:pt>
                <c:pt idx="10" formatCode="General">
                  <c:v>336</c:v>
                </c:pt>
                <c:pt idx="11" formatCode="General">
                  <c:v>342.8</c:v>
                </c:pt>
                <c:pt idx="12" formatCode="General">
                  <c:v>350.8</c:v>
                </c:pt>
                <c:pt idx="13" formatCode="General">
                  <c:v>358.2</c:v>
                </c:pt>
                <c:pt idx="14" formatCode="General">
                  <c:v>371.2</c:v>
                </c:pt>
                <c:pt idx="15" formatCode="General">
                  <c:v>377.8</c:v>
                </c:pt>
                <c:pt idx="16" formatCode="General">
                  <c:v>394</c:v>
                </c:pt>
                <c:pt idx="17" formatCode="General">
                  <c:v>403.6</c:v>
                </c:pt>
              </c:numCache>
            </c:numRef>
          </c:val>
          <c:extLst>
            <c:ext xmlns:c16="http://schemas.microsoft.com/office/drawing/2014/chart" uri="{C3380CC4-5D6E-409C-BE32-E72D297353CC}">
              <c16:uniqueId val="{00000000-60C4-4FF3-A7BE-AF7865836EC3}"/>
            </c:ext>
          </c:extLst>
        </c:ser>
        <c:dLbls>
          <c:showLegendKey val="0"/>
          <c:showVal val="0"/>
          <c:showCatName val="0"/>
          <c:showSerName val="0"/>
          <c:showPercent val="0"/>
          <c:showBubbleSize val="0"/>
        </c:dLbls>
        <c:gapWidth val="75"/>
        <c:axId val="234596992"/>
        <c:axId val="234721664"/>
      </c:barChart>
      <c:catAx>
        <c:axId val="234596992"/>
        <c:scaling>
          <c:orientation val="minMax"/>
        </c:scaling>
        <c:delete val="0"/>
        <c:axPos val="b"/>
        <c:numFmt formatCode="General" sourceLinked="1"/>
        <c:majorTickMark val="out"/>
        <c:minorTickMark val="none"/>
        <c:tickLblPos val="nextTo"/>
        <c:spPr>
          <a:ln>
            <a:solidFill>
              <a:schemeClr val="tx1"/>
            </a:solidFill>
          </a:ln>
        </c:spPr>
        <c:txPr>
          <a:bodyPr rot="-5400000" vert="horz"/>
          <a:lstStyle/>
          <a:p>
            <a:pPr>
              <a:defRPr sz="1200"/>
            </a:pPr>
            <a:endParaRPr lang="en-US"/>
          </a:p>
        </c:txPr>
        <c:crossAx val="234721664"/>
        <c:crosses val="autoZero"/>
        <c:auto val="1"/>
        <c:lblAlgn val="ctr"/>
        <c:lblOffset val="100"/>
        <c:noMultiLvlLbl val="0"/>
      </c:catAx>
      <c:valAx>
        <c:axId val="234721664"/>
        <c:scaling>
          <c:orientation val="minMax"/>
        </c:scaling>
        <c:delete val="0"/>
        <c:axPos val="l"/>
        <c:numFmt formatCode="#,##0;;\-\-" sourceLinked="0"/>
        <c:majorTickMark val="out"/>
        <c:minorTickMark val="none"/>
        <c:tickLblPos val="nextTo"/>
        <c:spPr>
          <a:ln>
            <a:noFill/>
          </a:ln>
        </c:spPr>
        <c:txPr>
          <a:bodyPr/>
          <a:lstStyle/>
          <a:p>
            <a:pPr>
              <a:defRPr sz="1200"/>
            </a:pPr>
            <a:endParaRPr lang="en-US"/>
          </a:p>
        </c:txPr>
        <c:crossAx val="234596992"/>
        <c:crosses val="autoZero"/>
        <c:crossBetween val="between"/>
        <c:majorUnit val="100"/>
      </c:valAx>
      <c:spPr>
        <a:noFill/>
      </c:spPr>
    </c:plotArea>
    <c:plotVisOnly val="1"/>
    <c:dispBlanksAs val="gap"/>
    <c:showDLblsOverMax val="0"/>
  </c:chart>
  <c:spPr>
    <a:noFill/>
    <a:ln>
      <a:noFill/>
    </a:ln>
  </c:spPr>
  <c:txPr>
    <a:bodyPr/>
    <a:lstStyle/>
    <a:p>
      <a:pPr>
        <a:defRPr sz="900">
          <a:solidFill>
            <a:srgbClr val="474747"/>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5E976D"/>
            </a:solidFill>
            <a:ln>
              <a:noFill/>
            </a:ln>
            <a:effectLst/>
          </c:spPr>
          <c:invertIfNegative val="0"/>
          <c:cat>
            <c:numRef>
              <c:f>Asphalt!$Y$2:$AP$2</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Asphalt!$Y$3:$AP$3</c:f>
              <c:numCache>
                <c:formatCode>General</c:formatCode>
                <c:ptCount val="18"/>
                <c:pt idx="0">
                  <c:v>533</c:v>
                </c:pt>
                <c:pt idx="1">
                  <c:v>521</c:v>
                </c:pt>
                <c:pt idx="2">
                  <c:v>470</c:v>
                </c:pt>
                <c:pt idx="3">
                  <c:v>402</c:v>
                </c:pt>
                <c:pt idx="4">
                  <c:v>362</c:v>
                </c:pt>
                <c:pt idx="5">
                  <c:v>359.85</c:v>
                </c:pt>
                <c:pt idx="6">
                  <c:v>359</c:v>
                </c:pt>
                <c:pt idx="7">
                  <c:v>360</c:v>
                </c:pt>
                <c:pt idx="8">
                  <c:v>351</c:v>
                </c:pt>
                <c:pt idx="9">
                  <c:v>352</c:v>
                </c:pt>
                <c:pt idx="10">
                  <c:v>365</c:v>
                </c:pt>
                <c:pt idx="11">
                  <c:v>375</c:v>
                </c:pt>
                <c:pt idx="12" formatCode="0">
                  <c:v>379</c:v>
                </c:pt>
                <c:pt idx="13" formatCode="0">
                  <c:v>389</c:v>
                </c:pt>
                <c:pt idx="14">
                  <c:v>421.9</c:v>
                </c:pt>
                <c:pt idx="15">
                  <c:v>407.8</c:v>
                </c:pt>
                <c:pt idx="16" formatCode="0">
                  <c:v>432.4</c:v>
                </c:pt>
                <c:pt idx="17" formatCode="0">
                  <c:v>434.83154400717933</c:v>
                </c:pt>
              </c:numCache>
            </c:numRef>
          </c:val>
          <c:extLst>
            <c:ext xmlns:c16="http://schemas.microsoft.com/office/drawing/2014/chart" uri="{C3380CC4-5D6E-409C-BE32-E72D297353CC}">
              <c16:uniqueId val="{00000000-C1CE-4D2D-AC93-362CDB9BB38F}"/>
            </c:ext>
          </c:extLst>
        </c:ser>
        <c:dLbls>
          <c:showLegendKey val="0"/>
          <c:showVal val="0"/>
          <c:showCatName val="0"/>
          <c:showSerName val="0"/>
          <c:showPercent val="0"/>
          <c:showBubbleSize val="0"/>
        </c:dLbls>
        <c:gapWidth val="75"/>
        <c:overlap val="-27"/>
        <c:axId val="1876813279"/>
        <c:axId val="1801125695"/>
      </c:barChart>
      <c:catAx>
        <c:axId val="1876813279"/>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54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801125695"/>
        <c:crosses val="autoZero"/>
        <c:auto val="1"/>
        <c:lblAlgn val="ctr"/>
        <c:lblOffset val="100"/>
        <c:noMultiLvlLbl val="0"/>
      </c:catAx>
      <c:valAx>
        <c:axId val="1801125695"/>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876813279"/>
        <c:crosses val="autoZero"/>
        <c:crossBetween val="between"/>
      </c:valAx>
    </c:plotArea>
    <c:plotVisOnly val="1"/>
    <c:dispBlanksAs val="gap"/>
    <c:showDLblsOverMax val="0"/>
  </c:chart>
  <c:spPr>
    <a:noFill/>
    <a:ln w="9525" cap="flat" cmpd="sng" algn="ctr">
      <a:noFill/>
      <a:round/>
    </a:ln>
    <a:effectLst/>
  </c:spPr>
  <c:txPr>
    <a:bodyPr/>
    <a:lstStyle/>
    <a:p>
      <a:pPr>
        <a:defRPr sz="900">
          <a:solidFill>
            <a:srgbClr val="474747"/>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'Annual Starts by Type'!$W$14</c:f>
              <c:strCache>
                <c:ptCount val="1"/>
                <c:pt idx="0">
                  <c:v>Single-Family</c:v>
                </c:pt>
              </c:strCache>
            </c:strRef>
          </c:tx>
          <c:spPr>
            <a:solidFill>
              <a:srgbClr val="5E976D"/>
            </a:solidFill>
            <a:ln>
              <a:noFill/>
            </a:ln>
            <a:effectLst/>
          </c:spPr>
          <c:invertIfNegative val="0"/>
          <c:cat>
            <c:strRef>
              <c:f>'Annual Starts by Type'!$X$13:$AA$13</c:f>
              <c:strCache>
                <c:ptCount val="4"/>
                <c:pt idx="0">
                  <c:v>1980's</c:v>
                </c:pt>
                <c:pt idx="1">
                  <c:v>1990's</c:v>
                </c:pt>
                <c:pt idx="2">
                  <c:v>2000-2007</c:v>
                </c:pt>
                <c:pt idx="3">
                  <c:v>2008-2023</c:v>
                </c:pt>
              </c:strCache>
            </c:strRef>
          </c:cat>
          <c:val>
            <c:numRef>
              <c:f>'Annual Starts by Type'!$X$14:$AA$14</c:f>
              <c:numCache>
                <c:formatCode>#,##0;[Red]#,##0</c:formatCode>
                <c:ptCount val="4"/>
                <c:pt idx="0">
                  <c:v>989.28571428571433</c:v>
                </c:pt>
                <c:pt idx="1">
                  <c:v>1104.5333333333333</c:v>
                </c:pt>
                <c:pt idx="2" formatCode="#,##0_);\(#,##0\)">
                  <c:v>1400.5</c:v>
                </c:pt>
                <c:pt idx="3" formatCode="#,##0_);\(#,##0\)">
                  <c:v>747.06770833333337</c:v>
                </c:pt>
              </c:numCache>
            </c:numRef>
          </c:val>
          <c:extLst>
            <c:ext xmlns:c16="http://schemas.microsoft.com/office/drawing/2014/chart" uri="{C3380CC4-5D6E-409C-BE32-E72D297353CC}">
              <c16:uniqueId val="{00000000-C0B3-4E7A-BFFC-A1219400428D}"/>
            </c:ext>
          </c:extLst>
        </c:ser>
        <c:ser>
          <c:idx val="1"/>
          <c:order val="1"/>
          <c:tx>
            <c:strRef>
              <c:f>'Annual Starts by Type'!$W$15</c:f>
              <c:strCache>
                <c:ptCount val="1"/>
                <c:pt idx="0">
                  <c:v>Multi-Family</c:v>
                </c:pt>
              </c:strCache>
            </c:strRef>
          </c:tx>
          <c:spPr>
            <a:solidFill>
              <a:srgbClr val="A0C4AA"/>
            </a:solidFill>
            <a:ln>
              <a:noFill/>
            </a:ln>
            <a:effectLst/>
          </c:spPr>
          <c:invertIfNegative val="0"/>
          <c:cat>
            <c:strRef>
              <c:f>'Annual Starts by Type'!$X$13:$AA$13</c:f>
              <c:strCache>
                <c:ptCount val="4"/>
                <c:pt idx="0">
                  <c:v>1980's</c:v>
                </c:pt>
                <c:pt idx="1">
                  <c:v>1990's</c:v>
                </c:pt>
                <c:pt idx="2">
                  <c:v>2000-2007</c:v>
                </c:pt>
                <c:pt idx="3">
                  <c:v>2008-2023</c:v>
                </c:pt>
              </c:strCache>
            </c:strRef>
          </c:cat>
          <c:val>
            <c:numRef>
              <c:f>'Annual Starts by Type'!$X$15:$AA$15</c:f>
              <c:numCache>
                <c:formatCode>#,##0;[Red]#,##0</c:formatCode>
                <c:ptCount val="4"/>
                <c:pt idx="0">
                  <c:v>509.05833333333334</c:v>
                </c:pt>
                <c:pt idx="1">
                  <c:v>267.82499999999999</c:v>
                </c:pt>
                <c:pt idx="2" formatCode="#,##0_);\(#,##0\)">
                  <c:v>338.83333333333331</c:v>
                </c:pt>
                <c:pt idx="3" formatCode="#,##0_);\(#,##0\)">
                  <c:v>337.77604166666669</c:v>
                </c:pt>
              </c:numCache>
            </c:numRef>
          </c:val>
          <c:extLst>
            <c:ext xmlns:c16="http://schemas.microsoft.com/office/drawing/2014/chart" uri="{C3380CC4-5D6E-409C-BE32-E72D297353CC}">
              <c16:uniqueId val="{00000001-C0B3-4E7A-BFFC-A1219400428D}"/>
            </c:ext>
          </c:extLst>
        </c:ser>
        <c:ser>
          <c:idx val="2"/>
          <c:order val="2"/>
          <c:tx>
            <c:strRef>
              <c:f>'Annual Starts by Type'!$W$16</c:f>
              <c:strCache>
                <c:ptCount val="1"/>
                <c:pt idx="0">
                  <c:v>Total</c:v>
                </c:pt>
              </c:strCache>
            </c:strRef>
          </c:tx>
          <c:spPr>
            <a:noFill/>
            <a:ln>
              <a:noFill/>
            </a:ln>
            <a:effectLst/>
          </c:spPr>
          <c:invertIfNegative val="0"/>
          <c:dLbls>
            <c:dLbl>
              <c:idx val="0"/>
              <c:tx>
                <c:rich>
                  <a:bodyPr/>
                  <a:lstStyle/>
                  <a:p>
                    <a:r>
                      <a:rPr lang="en-US"/>
                      <a:t>1.49M</a:t>
                    </a:r>
                    <a:endParaRPr lang="en-US" dirty="0"/>
                  </a:p>
                </c:rich>
              </c:tx>
              <c:dLblPos val="inBase"/>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2-C0B3-4E7A-BFFC-A1219400428D}"/>
                </c:ext>
              </c:extLst>
            </c:dLbl>
            <c:dLbl>
              <c:idx val="1"/>
              <c:tx>
                <c:rich>
                  <a:bodyPr/>
                  <a:lstStyle/>
                  <a:p>
                    <a:r>
                      <a:rPr lang="en-US"/>
                      <a:t>1.37M</a:t>
                    </a:r>
                    <a:endParaRPr lang="en-US" dirty="0"/>
                  </a:p>
                </c:rich>
              </c:tx>
              <c:dLblPos val="inBase"/>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3-C0B3-4E7A-BFFC-A1219400428D}"/>
                </c:ext>
              </c:extLst>
            </c:dLbl>
            <c:dLbl>
              <c:idx val="2"/>
              <c:tx>
                <c:rich>
                  <a:bodyPr/>
                  <a:lstStyle/>
                  <a:p>
                    <a:r>
                      <a:rPr lang="en-US"/>
                      <a:t>1.74M</a:t>
                    </a:r>
                    <a:endParaRPr lang="en-US" dirty="0"/>
                  </a:p>
                </c:rich>
              </c:tx>
              <c:dLblPos val="inBase"/>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4-C0B3-4E7A-BFFC-A1219400428D}"/>
                </c:ext>
              </c:extLst>
            </c:dLbl>
            <c:dLbl>
              <c:idx val="3"/>
              <c:tx>
                <c:rich>
                  <a:bodyPr/>
                  <a:lstStyle/>
                  <a:p>
                    <a:r>
                      <a:rPr lang="en-US" dirty="0"/>
                      <a:t>1.08M</a:t>
                    </a:r>
                  </a:p>
                </c:rich>
              </c:tx>
              <c:dLblPos val="inBase"/>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C0B3-4E7A-BFFC-A1219400428D}"/>
                </c:ext>
              </c:extLst>
            </c:dLbl>
            <c:numFmt formatCode="_(* #,##0.00,_);_(* \(#,##0\);_(* &quot;-&quot;??_);_(@_)"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'Annual Starts by Type'!$X$13:$AA$13</c:f>
              <c:strCache>
                <c:ptCount val="4"/>
                <c:pt idx="0">
                  <c:v>1980's</c:v>
                </c:pt>
                <c:pt idx="1">
                  <c:v>1990's</c:v>
                </c:pt>
                <c:pt idx="2">
                  <c:v>2000-2007</c:v>
                </c:pt>
                <c:pt idx="3">
                  <c:v>2008-2023</c:v>
                </c:pt>
              </c:strCache>
            </c:strRef>
          </c:cat>
          <c:val>
            <c:numRef>
              <c:f>'Annual Starts by Type'!$X$16:$AA$16</c:f>
              <c:numCache>
                <c:formatCode>#,##0;[Red]#,##0</c:formatCode>
                <c:ptCount val="4"/>
                <c:pt idx="0">
                  <c:v>1498.3440476190476</c:v>
                </c:pt>
                <c:pt idx="1">
                  <c:v>1372.3583333333333</c:v>
                </c:pt>
                <c:pt idx="2">
                  <c:v>1739.3333333333333</c:v>
                </c:pt>
                <c:pt idx="3">
                  <c:v>1084.84375</c:v>
                </c:pt>
              </c:numCache>
            </c:numRef>
          </c:val>
          <c:extLst>
            <c:ext xmlns:c15="http://schemas.microsoft.com/office/drawing/2012/chart" uri="{02D57815-91ED-43cb-92C2-25804820EDAC}">
              <c15:datalabelsRange>
                <c15:f>'Annual Starts by Type'!$X$16:$AA$16</c15:f>
                <c15:dlblRangeCache>
                  <c:ptCount val="4"/>
                  <c:pt idx="0">
                    <c:v>1,498</c:v>
                  </c:pt>
                  <c:pt idx="1">
                    <c:v>1,372</c:v>
                  </c:pt>
                  <c:pt idx="2">
                    <c:v>1,739</c:v>
                  </c:pt>
                  <c:pt idx="3">
                    <c:v>1,085</c:v>
                  </c:pt>
                </c15:dlblRangeCache>
              </c15:datalabelsRange>
            </c:ext>
            <c:ext xmlns:c16="http://schemas.microsoft.com/office/drawing/2014/chart" uri="{C3380CC4-5D6E-409C-BE32-E72D297353CC}">
              <c16:uniqueId val="{00000006-C0B3-4E7A-BFFC-A1219400428D}"/>
            </c:ext>
          </c:extLst>
        </c:ser>
        <c:dLbls>
          <c:showLegendKey val="0"/>
          <c:showVal val="0"/>
          <c:showCatName val="0"/>
          <c:showSerName val="0"/>
          <c:showPercent val="0"/>
          <c:showBubbleSize val="0"/>
        </c:dLbls>
        <c:gapWidth val="25"/>
        <c:overlap val="100"/>
        <c:axId val="1573348943"/>
        <c:axId val="1573358511"/>
      </c:barChart>
      <c:catAx>
        <c:axId val="1573348943"/>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573358511"/>
        <c:crosses val="autoZero"/>
        <c:auto val="1"/>
        <c:lblAlgn val="ctr"/>
        <c:lblOffset val="100"/>
        <c:noMultiLvlLbl val="0"/>
      </c:catAx>
      <c:valAx>
        <c:axId val="1573358511"/>
        <c:scaling>
          <c:orientation val="minMax"/>
          <c:max val="2200"/>
          <c:min val="0"/>
        </c:scaling>
        <c:delete val="1"/>
        <c:axPos val="l"/>
        <c:numFmt formatCode="#,##0;[Red]#,##0" sourceLinked="1"/>
        <c:majorTickMark val="out"/>
        <c:minorTickMark val="none"/>
        <c:tickLblPos val="nextTo"/>
        <c:crossAx val="1573348943"/>
        <c:crosses val="autoZero"/>
        <c:crossBetween val="between"/>
      </c:valAx>
    </c:plotArea>
    <c:plotVisOnly val="1"/>
    <c:dispBlanksAs val="gap"/>
    <c:showDLblsOverMax val="0"/>
    <c:extLst/>
  </c:chart>
  <c:spPr>
    <a:noFill/>
    <a:ln w="9525" cap="flat" cmpd="sng" algn="ctr">
      <a:noFill/>
      <a:round/>
    </a:ln>
    <a:effectLst/>
  </c:spPr>
  <c:txPr>
    <a:bodyPr/>
    <a:lstStyle/>
    <a:p>
      <a:pPr>
        <a:defRPr/>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Aggs!$B$3</c:f>
              <c:strCache>
                <c:ptCount val="1"/>
                <c:pt idx="0">
                  <c:v>Crushed Stone Production</c:v>
                </c:pt>
              </c:strCache>
            </c:strRef>
          </c:tx>
          <c:spPr>
            <a:solidFill>
              <a:srgbClr val="5E976D"/>
            </a:solidFill>
            <a:ln>
              <a:noFill/>
            </a:ln>
            <a:effectLst/>
          </c:spPr>
          <c:invertIfNegative val="0"/>
          <c:cat>
            <c:numRef>
              <c:f>Aggs!$J$2:$AA$2</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Aggs!$J$3:$AA$3</c:f>
              <c:numCache>
                <c:formatCode>#,##0</c:formatCode>
                <c:ptCount val="18"/>
                <c:pt idx="0">
                  <c:v>1700000</c:v>
                </c:pt>
                <c:pt idx="1">
                  <c:v>1770000</c:v>
                </c:pt>
                <c:pt idx="2">
                  <c:v>1650000</c:v>
                </c:pt>
                <c:pt idx="3">
                  <c:v>1450000</c:v>
                </c:pt>
                <c:pt idx="4">
                  <c:v>1160000</c:v>
                </c:pt>
                <c:pt idx="5">
                  <c:v>1160000</c:v>
                </c:pt>
                <c:pt idx="6">
                  <c:v>1160000</c:v>
                </c:pt>
                <c:pt idx="7">
                  <c:v>1180000</c:v>
                </c:pt>
                <c:pt idx="8">
                  <c:v>1200000</c:v>
                </c:pt>
                <c:pt idx="9">
                  <c:v>1250000</c:v>
                </c:pt>
                <c:pt idx="10">
                  <c:v>1340000</c:v>
                </c:pt>
                <c:pt idx="11">
                  <c:v>1360000</c:v>
                </c:pt>
                <c:pt idx="12">
                  <c:v>1370000</c:v>
                </c:pt>
                <c:pt idx="13">
                  <c:v>1390000</c:v>
                </c:pt>
                <c:pt idx="14" formatCode="_(* #,##0_);_(* \(#,##0\);_(* &quot;-&quot;_);_(@_)">
                  <c:v>1460000</c:v>
                </c:pt>
                <c:pt idx="15" formatCode="_(* #,##0_);_(* \(#,##0\);_(* &quot;-&quot;_);_(@_)">
                  <c:v>1440000</c:v>
                </c:pt>
                <c:pt idx="16" formatCode="_(* #,##0_);_(* \(#,##0\);_(* &quot;-&quot;??_);_(@_)">
                  <c:v>1500000</c:v>
                </c:pt>
                <c:pt idx="17" formatCode="_(* #,##0_);_(* \(#,##0\);_(* &quot;-&quot;??_);_(@_)">
                  <c:v>1500000</c:v>
                </c:pt>
              </c:numCache>
            </c:numRef>
          </c:val>
          <c:extLst>
            <c:ext xmlns:c16="http://schemas.microsoft.com/office/drawing/2014/chart" uri="{C3380CC4-5D6E-409C-BE32-E72D297353CC}">
              <c16:uniqueId val="{00000000-9153-4800-9E43-F867C702A70F}"/>
            </c:ext>
          </c:extLst>
        </c:ser>
        <c:ser>
          <c:idx val="1"/>
          <c:order val="1"/>
          <c:tx>
            <c:strRef>
              <c:f>Aggs!$B$4</c:f>
              <c:strCache>
                <c:ptCount val="1"/>
                <c:pt idx="0">
                  <c:v>Sand &amp; Gravel Production</c:v>
                </c:pt>
              </c:strCache>
            </c:strRef>
          </c:tx>
          <c:spPr>
            <a:solidFill>
              <a:srgbClr val="BED7C5"/>
            </a:solidFill>
            <a:ln>
              <a:noFill/>
            </a:ln>
            <a:effectLst/>
          </c:spPr>
          <c:invertIfNegative val="0"/>
          <c:cat>
            <c:numRef>
              <c:f>Aggs!$J$2:$AA$2</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Aggs!$J$4:$AA$4</c:f>
              <c:numCache>
                <c:formatCode>#,##0</c:formatCode>
                <c:ptCount val="18"/>
                <c:pt idx="0">
                  <c:v>1280000</c:v>
                </c:pt>
                <c:pt idx="1">
                  <c:v>1340000</c:v>
                </c:pt>
                <c:pt idx="2">
                  <c:v>1250000</c:v>
                </c:pt>
                <c:pt idx="3">
                  <c:v>1060000</c:v>
                </c:pt>
                <c:pt idx="4">
                  <c:v>831000</c:v>
                </c:pt>
                <c:pt idx="5">
                  <c:v>799000</c:v>
                </c:pt>
                <c:pt idx="6">
                  <c:v>807000</c:v>
                </c:pt>
                <c:pt idx="7">
                  <c:v>812000</c:v>
                </c:pt>
                <c:pt idx="8">
                  <c:v>824000</c:v>
                </c:pt>
                <c:pt idx="9">
                  <c:v>831000</c:v>
                </c:pt>
                <c:pt idx="10">
                  <c:v>880000</c:v>
                </c:pt>
                <c:pt idx="11">
                  <c:v>887000</c:v>
                </c:pt>
                <c:pt idx="12">
                  <c:v>880000</c:v>
                </c:pt>
                <c:pt idx="13">
                  <c:v>912000</c:v>
                </c:pt>
                <c:pt idx="14">
                  <c:v>914000</c:v>
                </c:pt>
                <c:pt idx="15" formatCode="General">
                  <c:v>888000</c:v>
                </c:pt>
                <c:pt idx="16" formatCode="_(* #,##0_);_(* \(#,##0\);_(* &quot;-&quot;??_);_(@_)">
                  <c:v>942000</c:v>
                </c:pt>
                <c:pt idx="17" formatCode="_(* #,##0_);_(* \(#,##0\);_(* &quot;-&quot;??_);_(@_)">
                  <c:v>960000</c:v>
                </c:pt>
              </c:numCache>
            </c:numRef>
          </c:val>
          <c:extLst>
            <c:ext xmlns:c16="http://schemas.microsoft.com/office/drawing/2014/chart" uri="{C3380CC4-5D6E-409C-BE32-E72D297353CC}">
              <c16:uniqueId val="{00000001-9153-4800-9E43-F867C702A70F}"/>
            </c:ext>
          </c:extLst>
        </c:ser>
        <c:dLbls>
          <c:showLegendKey val="0"/>
          <c:showVal val="0"/>
          <c:showCatName val="0"/>
          <c:showSerName val="0"/>
          <c:showPercent val="0"/>
          <c:showBubbleSize val="0"/>
        </c:dLbls>
        <c:gapWidth val="75"/>
        <c:axId val="121859231"/>
        <c:axId val="2011351359"/>
      </c:barChart>
      <c:catAx>
        <c:axId val="121859231"/>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2011351359"/>
        <c:crosses val="autoZero"/>
        <c:auto val="1"/>
        <c:lblAlgn val="ctr"/>
        <c:lblOffset val="100"/>
        <c:noMultiLvlLbl val="0"/>
      </c:catAx>
      <c:valAx>
        <c:axId val="2011351359"/>
        <c:scaling>
          <c:orientation val="minMax"/>
          <c:max val="200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21859231"/>
        <c:crosses val="autoZero"/>
        <c:crossBetween val="between"/>
        <c:majorUnit val="500000"/>
        <c:dispUnits>
          <c:builtInUnit val="thousan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5E976D"/>
            </a:solidFill>
          </c:spPr>
          <c:invertIfNegative val="0"/>
          <c:cat>
            <c:numRef>
              <c:f>Cement!$H$2:$Y$2</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Cement!$H$3:$Y$3</c:f>
              <c:numCache>
                <c:formatCode>_(* #,##0_);_(* \(#,##0\);_(* "-"??_);_(@_)</c:formatCode>
                <c:ptCount val="18"/>
                <c:pt idx="0">
                  <c:v>99319</c:v>
                </c:pt>
                <c:pt idx="1">
                  <c:v>98167</c:v>
                </c:pt>
                <c:pt idx="2">
                  <c:v>95464</c:v>
                </c:pt>
                <c:pt idx="3">
                  <c:v>86310</c:v>
                </c:pt>
                <c:pt idx="4">
                  <c:v>63907</c:v>
                </c:pt>
                <c:pt idx="5">
                  <c:v>66447</c:v>
                </c:pt>
                <c:pt idx="6">
                  <c:v>67895</c:v>
                </c:pt>
                <c:pt idx="7">
                  <c:v>74151</c:v>
                </c:pt>
                <c:pt idx="8">
                  <c:v>76804</c:v>
                </c:pt>
                <c:pt idx="9">
                  <c:v>82600</c:v>
                </c:pt>
                <c:pt idx="10">
                  <c:v>84404</c:v>
                </c:pt>
                <c:pt idx="11">
                  <c:v>84695</c:v>
                </c:pt>
                <c:pt idx="12">
                  <c:v>86356</c:v>
                </c:pt>
                <c:pt idx="13">
                  <c:v>86400</c:v>
                </c:pt>
                <c:pt idx="14">
                  <c:v>87600</c:v>
                </c:pt>
                <c:pt idx="15">
                  <c:v>89300</c:v>
                </c:pt>
                <c:pt idx="16">
                  <c:v>93000</c:v>
                </c:pt>
                <c:pt idx="17">
                  <c:v>95000</c:v>
                </c:pt>
              </c:numCache>
            </c:numRef>
          </c:val>
          <c:extLst>
            <c:ext xmlns:c16="http://schemas.microsoft.com/office/drawing/2014/chart" uri="{C3380CC4-5D6E-409C-BE32-E72D297353CC}">
              <c16:uniqueId val="{00000000-F95E-4895-AC40-0CD3BAA2549B}"/>
            </c:ext>
          </c:extLst>
        </c:ser>
        <c:dLbls>
          <c:showLegendKey val="0"/>
          <c:showVal val="0"/>
          <c:showCatName val="0"/>
          <c:showSerName val="0"/>
          <c:showPercent val="0"/>
          <c:showBubbleSize val="0"/>
        </c:dLbls>
        <c:gapWidth val="75"/>
        <c:overlap val="100"/>
        <c:axId val="221420160"/>
        <c:axId val="226484608"/>
      </c:barChart>
      <c:catAx>
        <c:axId val="221420160"/>
        <c:scaling>
          <c:orientation val="minMax"/>
        </c:scaling>
        <c:delete val="0"/>
        <c:axPos val="b"/>
        <c:numFmt formatCode="General" sourceLinked="1"/>
        <c:majorTickMark val="out"/>
        <c:minorTickMark val="none"/>
        <c:tickLblPos val="nextTo"/>
        <c:spPr>
          <a:ln>
            <a:solidFill>
              <a:schemeClr val="tx1"/>
            </a:solidFill>
          </a:ln>
        </c:spPr>
        <c:txPr>
          <a:bodyPr rot="-5400000" vert="horz"/>
          <a:lstStyle/>
          <a:p>
            <a:pPr>
              <a:defRPr sz="1200">
                <a:solidFill>
                  <a:srgbClr val="474747"/>
                </a:solidFill>
              </a:defRPr>
            </a:pPr>
            <a:endParaRPr lang="en-US"/>
          </a:p>
        </c:txPr>
        <c:crossAx val="226484608"/>
        <c:crosses val="autoZero"/>
        <c:auto val="1"/>
        <c:lblAlgn val="ctr"/>
        <c:lblOffset val="100"/>
        <c:noMultiLvlLbl val="0"/>
      </c:catAx>
      <c:valAx>
        <c:axId val="226484608"/>
        <c:scaling>
          <c:orientation val="minMax"/>
          <c:max val="100000"/>
        </c:scaling>
        <c:delete val="0"/>
        <c:axPos val="l"/>
        <c:numFmt formatCode="_(* #,##0_);_(* \(#,##0\);_(* &quot;--&quot;??_);_(@_)" sourceLinked="0"/>
        <c:majorTickMark val="out"/>
        <c:minorTickMark val="none"/>
        <c:tickLblPos val="nextTo"/>
        <c:spPr>
          <a:ln>
            <a:noFill/>
          </a:ln>
        </c:spPr>
        <c:txPr>
          <a:bodyPr/>
          <a:lstStyle/>
          <a:p>
            <a:pPr>
              <a:defRPr sz="1200">
                <a:solidFill>
                  <a:srgbClr val="474747"/>
                </a:solidFill>
              </a:defRPr>
            </a:pPr>
            <a:endParaRPr lang="en-US"/>
          </a:p>
        </c:txPr>
        <c:crossAx val="221420160"/>
        <c:crosses val="autoZero"/>
        <c:crossBetween val="between"/>
        <c:majorUnit val="20000"/>
        <c:dispUnits>
          <c:builtInUnit val="thousands"/>
        </c:dispUnits>
      </c:valAx>
    </c:plotArea>
    <c:plotVisOnly val="1"/>
    <c:dispBlanksAs val="gap"/>
    <c:showDLblsOverMax val="0"/>
  </c:chart>
  <c:spPr>
    <a:noFill/>
    <a:ln>
      <a:noFill/>
    </a:ln>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'Age Demographics'!$D$6</c:f>
              <c:strCache>
                <c:ptCount val="1"/>
                <c:pt idx="0">
                  <c:v>Population (in thousands)</c:v>
                </c:pt>
              </c:strCache>
            </c:strRef>
          </c:tx>
          <c:spPr>
            <a:noFill/>
            <a:ln>
              <a:noFill/>
            </a:ln>
            <a:effectLst/>
          </c:spPr>
          <c:invertIfNegative val="0"/>
          <c:dPt>
            <c:idx val="0"/>
            <c:invertIfNegative val="0"/>
            <c:bubble3D val="0"/>
            <c:extLst>
              <c:ext xmlns:c16="http://schemas.microsoft.com/office/drawing/2014/chart" uri="{C3380CC4-5D6E-409C-BE32-E72D297353CC}">
                <c16:uniqueId val="{00000000-D768-4A4F-9029-E436975692D3}"/>
              </c:ext>
            </c:extLst>
          </c:dPt>
          <c:dPt>
            <c:idx val="1"/>
            <c:invertIfNegative val="0"/>
            <c:bubble3D val="0"/>
            <c:spPr>
              <a:noFill/>
              <a:ln>
                <a:noFill/>
              </a:ln>
              <a:effectLst/>
            </c:spPr>
            <c:extLst>
              <c:ext xmlns:c16="http://schemas.microsoft.com/office/drawing/2014/chart" uri="{C3380CC4-5D6E-409C-BE32-E72D297353CC}">
                <c16:uniqueId val="{00000002-D768-4A4F-9029-E436975692D3}"/>
              </c:ext>
            </c:extLst>
          </c:dPt>
          <c:dPt>
            <c:idx val="2"/>
            <c:invertIfNegative val="0"/>
            <c:bubble3D val="0"/>
            <c:spPr>
              <a:noFill/>
              <a:ln>
                <a:noFill/>
              </a:ln>
              <a:effectLst/>
            </c:spPr>
            <c:extLst>
              <c:ext xmlns:c16="http://schemas.microsoft.com/office/drawing/2014/chart" uri="{C3380CC4-5D6E-409C-BE32-E72D297353CC}">
                <c16:uniqueId val="{00000004-D768-4A4F-9029-E436975692D3}"/>
              </c:ext>
            </c:extLst>
          </c:dPt>
          <c:dPt>
            <c:idx val="3"/>
            <c:invertIfNegative val="0"/>
            <c:bubble3D val="0"/>
            <c:spPr>
              <a:noFill/>
              <a:ln>
                <a:noFill/>
              </a:ln>
              <a:effectLst/>
            </c:spPr>
            <c:extLst>
              <c:ext xmlns:c16="http://schemas.microsoft.com/office/drawing/2014/chart" uri="{C3380CC4-5D6E-409C-BE32-E72D297353CC}">
                <c16:uniqueId val="{00000006-D768-4A4F-9029-E436975692D3}"/>
              </c:ext>
            </c:extLst>
          </c:dPt>
          <c:dPt>
            <c:idx val="4"/>
            <c:invertIfNegative val="0"/>
            <c:bubble3D val="0"/>
            <c:spPr>
              <a:noFill/>
              <a:ln>
                <a:noFill/>
              </a:ln>
              <a:effectLst/>
            </c:spPr>
            <c:extLst>
              <c:ext xmlns:c16="http://schemas.microsoft.com/office/drawing/2014/chart" uri="{C3380CC4-5D6E-409C-BE32-E72D297353CC}">
                <c16:uniqueId val="{00000008-D768-4A4F-9029-E436975692D3}"/>
              </c:ext>
            </c:extLst>
          </c:dPt>
          <c:dPt>
            <c:idx val="5"/>
            <c:invertIfNegative val="0"/>
            <c:bubble3D val="0"/>
            <c:spPr>
              <a:noFill/>
              <a:ln>
                <a:noFill/>
              </a:ln>
              <a:effectLst/>
            </c:spPr>
            <c:extLst>
              <c:ext xmlns:c16="http://schemas.microsoft.com/office/drawing/2014/chart" uri="{C3380CC4-5D6E-409C-BE32-E72D297353CC}">
                <c16:uniqueId val="{0000000A-D768-4A4F-9029-E436975692D3}"/>
              </c:ext>
            </c:extLst>
          </c:dPt>
          <c:dPt>
            <c:idx val="6"/>
            <c:invertIfNegative val="0"/>
            <c:bubble3D val="0"/>
            <c:spPr>
              <a:noFill/>
              <a:ln>
                <a:noFill/>
              </a:ln>
              <a:effectLst/>
            </c:spPr>
            <c:extLst>
              <c:ext xmlns:c16="http://schemas.microsoft.com/office/drawing/2014/chart" uri="{C3380CC4-5D6E-409C-BE32-E72D297353CC}">
                <c16:uniqueId val="{0000000C-D768-4A4F-9029-E436975692D3}"/>
              </c:ext>
            </c:extLst>
          </c:dPt>
          <c:dPt>
            <c:idx val="7"/>
            <c:invertIfNegative val="0"/>
            <c:bubble3D val="0"/>
            <c:spPr>
              <a:noFill/>
              <a:ln>
                <a:noFill/>
              </a:ln>
              <a:effectLst/>
            </c:spPr>
            <c:extLst>
              <c:ext xmlns:c16="http://schemas.microsoft.com/office/drawing/2014/chart" uri="{C3380CC4-5D6E-409C-BE32-E72D297353CC}">
                <c16:uniqueId val="{0000000E-D768-4A4F-9029-E436975692D3}"/>
              </c:ext>
            </c:extLst>
          </c:dPt>
          <c:dPt>
            <c:idx val="8"/>
            <c:invertIfNegative val="0"/>
            <c:bubble3D val="0"/>
            <c:spPr>
              <a:noFill/>
              <a:ln>
                <a:noFill/>
              </a:ln>
              <a:effectLst/>
            </c:spPr>
            <c:extLst>
              <c:ext xmlns:c16="http://schemas.microsoft.com/office/drawing/2014/chart" uri="{C3380CC4-5D6E-409C-BE32-E72D297353CC}">
                <c16:uniqueId val="{00000010-D768-4A4F-9029-E436975692D3}"/>
              </c:ext>
            </c:extLst>
          </c:dPt>
          <c:dPt>
            <c:idx val="9"/>
            <c:invertIfNegative val="0"/>
            <c:bubble3D val="0"/>
            <c:spPr>
              <a:noFill/>
              <a:ln>
                <a:noFill/>
              </a:ln>
              <a:effectLst/>
            </c:spPr>
            <c:extLst>
              <c:ext xmlns:c16="http://schemas.microsoft.com/office/drawing/2014/chart" uri="{C3380CC4-5D6E-409C-BE32-E72D297353CC}">
                <c16:uniqueId val="{00000012-D768-4A4F-9029-E436975692D3}"/>
              </c:ext>
            </c:extLst>
          </c:dPt>
          <c:dPt>
            <c:idx val="10"/>
            <c:invertIfNegative val="0"/>
            <c:bubble3D val="0"/>
            <c:spPr>
              <a:noFill/>
              <a:ln>
                <a:noFill/>
              </a:ln>
              <a:effectLst/>
            </c:spPr>
            <c:extLst>
              <c:ext xmlns:c16="http://schemas.microsoft.com/office/drawing/2014/chart" uri="{C3380CC4-5D6E-409C-BE32-E72D297353CC}">
                <c16:uniqueId val="{00000014-D768-4A4F-9029-E436975692D3}"/>
              </c:ext>
            </c:extLst>
          </c:dPt>
          <c:dPt>
            <c:idx val="11"/>
            <c:invertIfNegative val="0"/>
            <c:bubble3D val="0"/>
            <c:spPr>
              <a:noFill/>
              <a:ln>
                <a:noFill/>
              </a:ln>
              <a:effectLst/>
            </c:spPr>
            <c:extLst>
              <c:ext xmlns:c16="http://schemas.microsoft.com/office/drawing/2014/chart" uri="{C3380CC4-5D6E-409C-BE32-E72D297353CC}">
                <c16:uniqueId val="{00000016-D768-4A4F-9029-E436975692D3}"/>
              </c:ext>
            </c:extLst>
          </c:dPt>
          <c:dPt>
            <c:idx val="12"/>
            <c:invertIfNegative val="0"/>
            <c:bubble3D val="0"/>
            <c:spPr>
              <a:noFill/>
              <a:ln>
                <a:noFill/>
              </a:ln>
              <a:effectLst/>
            </c:spPr>
            <c:extLst>
              <c:ext xmlns:c16="http://schemas.microsoft.com/office/drawing/2014/chart" uri="{C3380CC4-5D6E-409C-BE32-E72D297353CC}">
                <c16:uniqueId val="{00000018-D768-4A4F-9029-E436975692D3}"/>
              </c:ext>
            </c:extLst>
          </c:dPt>
          <c:dPt>
            <c:idx val="13"/>
            <c:invertIfNegative val="0"/>
            <c:bubble3D val="0"/>
            <c:spPr>
              <a:noFill/>
              <a:ln>
                <a:noFill/>
              </a:ln>
              <a:effectLst/>
            </c:spPr>
            <c:extLst>
              <c:ext xmlns:c16="http://schemas.microsoft.com/office/drawing/2014/chart" uri="{C3380CC4-5D6E-409C-BE32-E72D297353CC}">
                <c16:uniqueId val="{0000001A-D768-4A4F-9029-E436975692D3}"/>
              </c:ext>
            </c:extLst>
          </c:dPt>
          <c:dPt>
            <c:idx val="14"/>
            <c:invertIfNegative val="0"/>
            <c:bubble3D val="0"/>
            <c:spPr>
              <a:noFill/>
              <a:ln>
                <a:noFill/>
              </a:ln>
              <a:effectLst/>
            </c:spPr>
            <c:extLst>
              <c:ext xmlns:c16="http://schemas.microsoft.com/office/drawing/2014/chart" uri="{C3380CC4-5D6E-409C-BE32-E72D297353CC}">
                <c16:uniqueId val="{0000001C-D768-4A4F-9029-E436975692D3}"/>
              </c:ext>
            </c:extLst>
          </c:dPt>
          <c:dPt>
            <c:idx val="15"/>
            <c:invertIfNegative val="0"/>
            <c:bubble3D val="0"/>
            <c:spPr>
              <a:noFill/>
              <a:ln>
                <a:noFill/>
              </a:ln>
              <a:effectLst/>
            </c:spPr>
            <c:extLst>
              <c:ext xmlns:c16="http://schemas.microsoft.com/office/drawing/2014/chart" uri="{C3380CC4-5D6E-409C-BE32-E72D297353CC}">
                <c16:uniqueId val="{0000001E-D768-4A4F-9029-E436975692D3}"/>
              </c:ext>
            </c:extLst>
          </c:dPt>
          <c:dPt>
            <c:idx val="16"/>
            <c:invertIfNegative val="0"/>
            <c:bubble3D val="0"/>
            <c:spPr>
              <a:noFill/>
              <a:ln>
                <a:noFill/>
              </a:ln>
              <a:effectLst/>
            </c:spPr>
            <c:extLst>
              <c:ext xmlns:c16="http://schemas.microsoft.com/office/drawing/2014/chart" uri="{C3380CC4-5D6E-409C-BE32-E72D297353CC}">
                <c16:uniqueId val="{00000020-D768-4A4F-9029-E436975692D3}"/>
              </c:ext>
            </c:extLst>
          </c:dPt>
          <c:dPt>
            <c:idx val="17"/>
            <c:invertIfNegative val="0"/>
            <c:bubble3D val="0"/>
            <c:spPr>
              <a:noFill/>
              <a:ln>
                <a:noFill/>
              </a:ln>
              <a:effectLst/>
            </c:spPr>
            <c:extLst>
              <c:ext xmlns:c16="http://schemas.microsoft.com/office/drawing/2014/chart" uri="{C3380CC4-5D6E-409C-BE32-E72D297353CC}">
                <c16:uniqueId val="{00000022-D768-4A4F-9029-E436975692D3}"/>
              </c:ext>
            </c:extLst>
          </c:dPt>
          <c:dPt>
            <c:idx val="18"/>
            <c:invertIfNegative val="0"/>
            <c:bubble3D val="0"/>
            <c:spPr>
              <a:noFill/>
              <a:ln>
                <a:noFill/>
              </a:ln>
              <a:effectLst/>
            </c:spPr>
            <c:extLst>
              <c:ext xmlns:c16="http://schemas.microsoft.com/office/drawing/2014/chart" uri="{C3380CC4-5D6E-409C-BE32-E72D297353CC}">
                <c16:uniqueId val="{00000024-D768-4A4F-9029-E436975692D3}"/>
              </c:ext>
            </c:extLst>
          </c:dPt>
          <c:dPt>
            <c:idx val="19"/>
            <c:invertIfNegative val="0"/>
            <c:bubble3D val="0"/>
            <c:spPr>
              <a:noFill/>
              <a:ln>
                <a:noFill/>
              </a:ln>
              <a:effectLst/>
            </c:spPr>
            <c:extLst>
              <c:ext xmlns:c16="http://schemas.microsoft.com/office/drawing/2014/chart" uri="{C3380CC4-5D6E-409C-BE32-E72D297353CC}">
                <c16:uniqueId val="{00000026-D768-4A4F-9029-E436975692D3}"/>
              </c:ext>
            </c:extLst>
          </c:dPt>
          <c:dPt>
            <c:idx val="20"/>
            <c:invertIfNegative val="0"/>
            <c:bubble3D val="0"/>
            <c:spPr>
              <a:noFill/>
              <a:ln>
                <a:noFill/>
              </a:ln>
              <a:effectLst/>
            </c:spPr>
            <c:extLst>
              <c:ext xmlns:c16="http://schemas.microsoft.com/office/drawing/2014/chart" uri="{C3380CC4-5D6E-409C-BE32-E72D297353CC}">
                <c16:uniqueId val="{00000028-D768-4A4F-9029-E436975692D3}"/>
              </c:ext>
            </c:extLst>
          </c:dPt>
          <c:dPt>
            <c:idx val="21"/>
            <c:invertIfNegative val="0"/>
            <c:bubble3D val="0"/>
            <c:spPr>
              <a:noFill/>
              <a:ln>
                <a:noFill/>
              </a:ln>
              <a:effectLst/>
            </c:spPr>
            <c:extLst>
              <c:ext xmlns:c16="http://schemas.microsoft.com/office/drawing/2014/chart" uri="{C3380CC4-5D6E-409C-BE32-E72D297353CC}">
                <c16:uniqueId val="{0000002A-D768-4A4F-9029-E436975692D3}"/>
              </c:ext>
            </c:extLst>
          </c:dPt>
          <c:dPt>
            <c:idx val="22"/>
            <c:invertIfNegative val="0"/>
            <c:bubble3D val="0"/>
            <c:spPr>
              <a:noFill/>
              <a:ln>
                <a:noFill/>
              </a:ln>
              <a:effectLst/>
            </c:spPr>
            <c:extLst>
              <c:ext xmlns:c16="http://schemas.microsoft.com/office/drawing/2014/chart" uri="{C3380CC4-5D6E-409C-BE32-E72D297353CC}">
                <c16:uniqueId val="{0000002C-D768-4A4F-9029-E436975692D3}"/>
              </c:ext>
            </c:extLst>
          </c:dPt>
          <c:dPt>
            <c:idx val="23"/>
            <c:invertIfNegative val="0"/>
            <c:bubble3D val="0"/>
            <c:spPr>
              <a:noFill/>
              <a:ln>
                <a:noFill/>
              </a:ln>
              <a:effectLst/>
            </c:spPr>
            <c:extLst>
              <c:ext xmlns:c16="http://schemas.microsoft.com/office/drawing/2014/chart" uri="{C3380CC4-5D6E-409C-BE32-E72D297353CC}">
                <c16:uniqueId val="{0000002E-D768-4A4F-9029-E436975692D3}"/>
              </c:ext>
            </c:extLst>
          </c:dPt>
          <c:dPt>
            <c:idx val="24"/>
            <c:invertIfNegative val="0"/>
            <c:bubble3D val="0"/>
            <c:spPr>
              <a:noFill/>
              <a:ln>
                <a:noFill/>
              </a:ln>
              <a:effectLst/>
            </c:spPr>
            <c:extLst>
              <c:ext xmlns:c16="http://schemas.microsoft.com/office/drawing/2014/chart" uri="{C3380CC4-5D6E-409C-BE32-E72D297353CC}">
                <c16:uniqueId val="{00000030-D768-4A4F-9029-E436975692D3}"/>
              </c:ext>
            </c:extLst>
          </c:dPt>
          <c:dPt>
            <c:idx val="25"/>
            <c:invertIfNegative val="0"/>
            <c:bubble3D val="0"/>
            <c:spPr>
              <a:noFill/>
              <a:ln>
                <a:noFill/>
              </a:ln>
              <a:effectLst/>
            </c:spPr>
            <c:extLst>
              <c:ext xmlns:c16="http://schemas.microsoft.com/office/drawing/2014/chart" uri="{C3380CC4-5D6E-409C-BE32-E72D297353CC}">
                <c16:uniqueId val="{00000032-D768-4A4F-9029-E436975692D3}"/>
              </c:ext>
            </c:extLst>
          </c:dPt>
          <c:dPt>
            <c:idx val="26"/>
            <c:invertIfNegative val="0"/>
            <c:bubble3D val="0"/>
            <c:spPr>
              <a:noFill/>
              <a:ln>
                <a:noFill/>
              </a:ln>
              <a:effectLst/>
            </c:spPr>
            <c:extLst>
              <c:ext xmlns:c16="http://schemas.microsoft.com/office/drawing/2014/chart" uri="{C3380CC4-5D6E-409C-BE32-E72D297353CC}">
                <c16:uniqueId val="{00000034-D768-4A4F-9029-E436975692D3}"/>
              </c:ext>
            </c:extLst>
          </c:dPt>
          <c:dPt>
            <c:idx val="27"/>
            <c:invertIfNegative val="0"/>
            <c:bubble3D val="0"/>
            <c:spPr>
              <a:noFill/>
              <a:ln>
                <a:noFill/>
              </a:ln>
              <a:effectLst/>
            </c:spPr>
            <c:extLst>
              <c:ext xmlns:c16="http://schemas.microsoft.com/office/drawing/2014/chart" uri="{C3380CC4-5D6E-409C-BE32-E72D297353CC}">
                <c16:uniqueId val="{00000036-D768-4A4F-9029-E436975692D3}"/>
              </c:ext>
            </c:extLst>
          </c:dPt>
          <c:dPt>
            <c:idx val="28"/>
            <c:invertIfNegative val="0"/>
            <c:bubble3D val="0"/>
            <c:spPr>
              <a:noFill/>
              <a:ln>
                <a:noFill/>
              </a:ln>
              <a:effectLst/>
            </c:spPr>
            <c:extLst>
              <c:ext xmlns:c16="http://schemas.microsoft.com/office/drawing/2014/chart" uri="{C3380CC4-5D6E-409C-BE32-E72D297353CC}">
                <c16:uniqueId val="{00000038-D768-4A4F-9029-E436975692D3}"/>
              </c:ext>
            </c:extLst>
          </c:dPt>
          <c:dPt>
            <c:idx val="29"/>
            <c:invertIfNegative val="0"/>
            <c:bubble3D val="0"/>
            <c:spPr>
              <a:noFill/>
              <a:ln>
                <a:noFill/>
              </a:ln>
              <a:effectLst/>
            </c:spPr>
            <c:extLst>
              <c:ext xmlns:c16="http://schemas.microsoft.com/office/drawing/2014/chart" uri="{C3380CC4-5D6E-409C-BE32-E72D297353CC}">
                <c16:uniqueId val="{0000003A-D768-4A4F-9029-E436975692D3}"/>
              </c:ext>
            </c:extLst>
          </c:dPt>
          <c:dPt>
            <c:idx val="30"/>
            <c:invertIfNegative val="0"/>
            <c:bubble3D val="0"/>
            <c:spPr>
              <a:noFill/>
              <a:ln>
                <a:noFill/>
              </a:ln>
              <a:effectLst/>
            </c:spPr>
            <c:extLst>
              <c:ext xmlns:c16="http://schemas.microsoft.com/office/drawing/2014/chart" uri="{C3380CC4-5D6E-409C-BE32-E72D297353CC}">
                <c16:uniqueId val="{0000003C-D768-4A4F-9029-E436975692D3}"/>
              </c:ext>
            </c:extLst>
          </c:dPt>
          <c:dPt>
            <c:idx val="31"/>
            <c:invertIfNegative val="0"/>
            <c:bubble3D val="0"/>
            <c:spPr>
              <a:noFill/>
              <a:ln>
                <a:noFill/>
              </a:ln>
              <a:effectLst/>
            </c:spPr>
            <c:extLst>
              <c:ext xmlns:c16="http://schemas.microsoft.com/office/drawing/2014/chart" uri="{C3380CC4-5D6E-409C-BE32-E72D297353CC}">
                <c16:uniqueId val="{0000003E-D768-4A4F-9029-E436975692D3}"/>
              </c:ext>
            </c:extLst>
          </c:dPt>
          <c:dPt>
            <c:idx val="32"/>
            <c:invertIfNegative val="0"/>
            <c:bubble3D val="0"/>
            <c:spPr>
              <a:noFill/>
              <a:ln>
                <a:noFill/>
              </a:ln>
              <a:effectLst/>
            </c:spPr>
            <c:extLst>
              <c:ext xmlns:c16="http://schemas.microsoft.com/office/drawing/2014/chart" uri="{C3380CC4-5D6E-409C-BE32-E72D297353CC}">
                <c16:uniqueId val="{00000040-D768-4A4F-9029-E436975692D3}"/>
              </c:ext>
            </c:extLst>
          </c:dPt>
          <c:dPt>
            <c:idx val="33"/>
            <c:invertIfNegative val="0"/>
            <c:bubble3D val="0"/>
            <c:spPr>
              <a:noFill/>
              <a:ln>
                <a:noFill/>
              </a:ln>
              <a:effectLst/>
            </c:spPr>
            <c:extLst>
              <c:ext xmlns:c16="http://schemas.microsoft.com/office/drawing/2014/chart" uri="{C3380CC4-5D6E-409C-BE32-E72D297353CC}">
                <c16:uniqueId val="{00000042-D768-4A4F-9029-E436975692D3}"/>
              </c:ext>
            </c:extLst>
          </c:dPt>
          <c:dPt>
            <c:idx val="34"/>
            <c:invertIfNegative val="0"/>
            <c:bubble3D val="0"/>
            <c:spPr>
              <a:noFill/>
              <a:ln>
                <a:noFill/>
              </a:ln>
              <a:effectLst/>
            </c:spPr>
            <c:extLst>
              <c:ext xmlns:c16="http://schemas.microsoft.com/office/drawing/2014/chart" uri="{C3380CC4-5D6E-409C-BE32-E72D297353CC}">
                <c16:uniqueId val="{00000044-D768-4A4F-9029-E436975692D3}"/>
              </c:ext>
            </c:extLst>
          </c:dPt>
          <c:dPt>
            <c:idx val="35"/>
            <c:invertIfNegative val="0"/>
            <c:bubble3D val="0"/>
            <c:spPr>
              <a:noFill/>
              <a:ln>
                <a:noFill/>
              </a:ln>
              <a:effectLst/>
            </c:spPr>
            <c:extLst>
              <c:ext xmlns:c16="http://schemas.microsoft.com/office/drawing/2014/chart" uri="{C3380CC4-5D6E-409C-BE32-E72D297353CC}">
                <c16:uniqueId val="{00000046-D768-4A4F-9029-E436975692D3}"/>
              </c:ext>
            </c:extLst>
          </c:dPt>
          <c:dPt>
            <c:idx val="36"/>
            <c:invertIfNegative val="0"/>
            <c:bubble3D val="0"/>
            <c:spPr>
              <a:noFill/>
              <a:ln>
                <a:noFill/>
              </a:ln>
              <a:effectLst/>
            </c:spPr>
            <c:extLst>
              <c:ext xmlns:c16="http://schemas.microsoft.com/office/drawing/2014/chart" uri="{C3380CC4-5D6E-409C-BE32-E72D297353CC}">
                <c16:uniqueId val="{00000048-D768-4A4F-9029-E436975692D3}"/>
              </c:ext>
            </c:extLst>
          </c:dPt>
          <c:dPt>
            <c:idx val="37"/>
            <c:invertIfNegative val="0"/>
            <c:bubble3D val="0"/>
            <c:spPr>
              <a:noFill/>
              <a:ln>
                <a:noFill/>
              </a:ln>
              <a:effectLst/>
            </c:spPr>
            <c:extLst>
              <c:ext xmlns:c16="http://schemas.microsoft.com/office/drawing/2014/chart" uri="{C3380CC4-5D6E-409C-BE32-E72D297353CC}">
                <c16:uniqueId val="{0000004A-D768-4A4F-9029-E436975692D3}"/>
              </c:ext>
            </c:extLst>
          </c:dPt>
          <c:dPt>
            <c:idx val="38"/>
            <c:invertIfNegative val="0"/>
            <c:bubble3D val="0"/>
            <c:spPr>
              <a:noFill/>
              <a:ln>
                <a:noFill/>
              </a:ln>
              <a:effectLst/>
            </c:spPr>
            <c:extLst>
              <c:ext xmlns:c16="http://schemas.microsoft.com/office/drawing/2014/chart" uri="{C3380CC4-5D6E-409C-BE32-E72D297353CC}">
                <c16:uniqueId val="{0000004C-D768-4A4F-9029-E436975692D3}"/>
              </c:ext>
            </c:extLst>
          </c:dPt>
          <c:dPt>
            <c:idx val="39"/>
            <c:invertIfNegative val="0"/>
            <c:bubble3D val="0"/>
            <c:spPr>
              <a:noFill/>
              <a:ln>
                <a:noFill/>
              </a:ln>
              <a:effectLst/>
            </c:spPr>
            <c:extLst>
              <c:ext xmlns:c16="http://schemas.microsoft.com/office/drawing/2014/chart" uri="{C3380CC4-5D6E-409C-BE32-E72D297353CC}">
                <c16:uniqueId val="{0000004E-D768-4A4F-9029-E436975692D3}"/>
              </c:ext>
            </c:extLst>
          </c:dPt>
          <c:dPt>
            <c:idx val="40"/>
            <c:invertIfNegative val="0"/>
            <c:bubble3D val="0"/>
            <c:spPr>
              <a:noFill/>
              <a:ln>
                <a:noFill/>
              </a:ln>
              <a:effectLst/>
            </c:spPr>
            <c:extLst>
              <c:ext xmlns:c16="http://schemas.microsoft.com/office/drawing/2014/chart" uri="{C3380CC4-5D6E-409C-BE32-E72D297353CC}">
                <c16:uniqueId val="{00000050-D768-4A4F-9029-E436975692D3}"/>
              </c:ext>
            </c:extLst>
          </c:dPt>
          <c:dPt>
            <c:idx val="41"/>
            <c:invertIfNegative val="0"/>
            <c:bubble3D val="0"/>
            <c:spPr>
              <a:noFill/>
              <a:ln>
                <a:noFill/>
              </a:ln>
              <a:effectLst/>
            </c:spPr>
            <c:extLst>
              <c:ext xmlns:c16="http://schemas.microsoft.com/office/drawing/2014/chart" uri="{C3380CC4-5D6E-409C-BE32-E72D297353CC}">
                <c16:uniqueId val="{00000052-D768-4A4F-9029-E436975692D3}"/>
              </c:ext>
            </c:extLst>
          </c:dPt>
          <c:dPt>
            <c:idx val="42"/>
            <c:invertIfNegative val="0"/>
            <c:bubble3D val="0"/>
            <c:spPr>
              <a:noFill/>
              <a:ln>
                <a:noFill/>
              </a:ln>
              <a:effectLst/>
            </c:spPr>
            <c:extLst>
              <c:ext xmlns:c16="http://schemas.microsoft.com/office/drawing/2014/chart" uri="{C3380CC4-5D6E-409C-BE32-E72D297353CC}">
                <c16:uniqueId val="{00000054-D768-4A4F-9029-E436975692D3}"/>
              </c:ext>
            </c:extLst>
          </c:dPt>
          <c:dPt>
            <c:idx val="43"/>
            <c:invertIfNegative val="0"/>
            <c:bubble3D val="0"/>
            <c:spPr>
              <a:noFill/>
              <a:ln>
                <a:noFill/>
              </a:ln>
              <a:effectLst/>
            </c:spPr>
            <c:extLst>
              <c:ext xmlns:c16="http://schemas.microsoft.com/office/drawing/2014/chart" uri="{C3380CC4-5D6E-409C-BE32-E72D297353CC}">
                <c16:uniqueId val="{00000056-D768-4A4F-9029-E436975692D3}"/>
              </c:ext>
            </c:extLst>
          </c:dPt>
          <c:dPt>
            <c:idx val="44"/>
            <c:invertIfNegative val="0"/>
            <c:bubble3D val="0"/>
            <c:spPr>
              <a:noFill/>
              <a:ln>
                <a:noFill/>
              </a:ln>
              <a:effectLst/>
            </c:spPr>
            <c:extLst>
              <c:ext xmlns:c16="http://schemas.microsoft.com/office/drawing/2014/chart" uri="{C3380CC4-5D6E-409C-BE32-E72D297353CC}">
                <c16:uniqueId val="{00000058-D768-4A4F-9029-E436975692D3}"/>
              </c:ext>
            </c:extLst>
          </c:dPt>
          <c:dPt>
            <c:idx val="45"/>
            <c:invertIfNegative val="0"/>
            <c:bubble3D val="0"/>
            <c:spPr>
              <a:noFill/>
              <a:ln>
                <a:noFill/>
              </a:ln>
              <a:effectLst/>
            </c:spPr>
            <c:extLst>
              <c:ext xmlns:c16="http://schemas.microsoft.com/office/drawing/2014/chart" uri="{C3380CC4-5D6E-409C-BE32-E72D297353CC}">
                <c16:uniqueId val="{0000005A-D768-4A4F-9029-E436975692D3}"/>
              </c:ext>
            </c:extLst>
          </c:dPt>
          <c:dPt>
            <c:idx val="46"/>
            <c:invertIfNegative val="0"/>
            <c:bubble3D val="0"/>
            <c:spPr>
              <a:noFill/>
              <a:ln>
                <a:noFill/>
              </a:ln>
              <a:effectLst/>
            </c:spPr>
            <c:extLst>
              <c:ext xmlns:c16="http://schemas.microsoft.com/office/drawing/2014/chart" uri="{C3380CC4-5D6E-409C-BE32-E72D297353CC}">
                <c16:uniqueId val="{0000005C-D768-4A4F-9029-E436975692D3}"/>
              </c:ext>
            </c:extLst>
          </c:dPt>
          <c:dPt>
            <c:idx val="47"/>
            <c:invertIfNegative val="0"/>
            <c:bubble3D val="0"/>
            <c:spPr>
              <a:noFill/>
              <a:ln>
                <a:noFill/>
              </a:ln>
              <a:effectLst/>
            </c:spPr>
            <c:extLst>
              <c:ext xmlns:c16="http://schemas.microsoft.com/office/drawing/2014/chart" uri="{C3380CC4-5D6E-409C-BE32-E72D297353CC}">
                <c16:uniqueId val="{0000005E-D768-4A4F-9029-E436975692D3}"/>
              </c:ext>
            </c:extLst>
          </c:dPt>
          <c:dPt>
            <c:idx val="48"/>
            <c:invertIfNegative val="0"/>
            <c:bubble3D val="0"/>
            <c:spPr>
              <a:noFill/>
              <a:ln>
                <a:noFill/>
              </a:ln>
              <a:effectLst/>
            </c:spPr>
            <c:extLst>
              <c:ext xmlns:c16="http://schemas.microsoft.com/office/drawing/2014/chart" uri="{C3380CC4-5D6E-409C-BE32-E72D297353CC}">
                <c16:uniqueId val="{00000060-D768-4A4F-9029-E436975692D3}"/>
              </c:ext>
            </c:extLst>
          </c:dPt>
          <c:dPt>
            <c:idx val="49"/>
            <c:invertIfNegative val="0"/>
            <c:bubble3D val="0"/>
            <c:spPr>
              <a:noFill/>
              <a:ln>
                <a:noFill/>
              </a:ln>
              <a:effectLst/>
            </c:spPr>
            <c:extLst>
              <c:ext xmlns:c16="http://schemas.microsoft.com/office/drawing/2014/chart" uri="{C3380CC4-5D6E-409C-BE32-E72D297353CC}">
                <c16:uniqueId val="{00000062-D768-4A4F-9029-E436975692D3}"/>
              </c:ext>
            </c:extLst>
          </c:dPt>
          <c:dPt>
            <c:idx val="50"/>
            <c:invertIfNegative val="0"/>
            <c:bubble3D val="0"/>
            <c:spPr>
              <a:noFill/>
              <a:ln>
                <a:noFill/>
              </a:ln>
              <a:effectLst/>
            </c:spPr>
            <c:extLst>
              <c:ext xmlns:c16="http://schemas.microsoft.com/office/drawing/2014/chart" uri="{C3380CC4-5D6E-409C-BE32-E72D297353CC}">
                <c16:uniqueId val="{00000064-D768-4A4F-9029-E436975692D3}"/>
              </c:ext>
            </c:extLst>
          </c:dPt>
          <c:dPt>
            <c:idx val="51"/>
            <c:invertIfNegative val="0"/>
            <c:bubble3D val="0"/>
            <c:spPr>
              <a:noFill/>
              <a:ln>
                <a:noFill/>
              </a:ln>
              <a:effectLst/>
            </c:spPr>
            <c:extLst>
              <c:ext xmlns:c16="http://schemas.microsoft.com/office/drawing/2014/chart" uri="{C3380CC4-5D6E-409C-BE32-E72D297353CC}">
                <c16:uniqueId val="{00000066-D768-4A4F-9029-E436975692D3}"/>
              </c:ext>
            </c:extLst>
          </c:dPt>
          <c:dPt>
            <c:idx val="52"/>
            <c:invertIfNegative val="0"/>
            <c:bubble3D val="0"/>
            <c:spPr>
              <a:noFill/>
              <a:ln>
                <a:noFill/>
              </a:ln>
              <a:effectLst/>
            </c:spPr>
            <c:extLst>
              <c:ext xmlns:c16="http://schemas.microsoft.com/office/drawing/2014/chart" uri="{C3380CC4-5D6E-409C-BE32-E72D297353CC}">
                <c16:uniqueId val="{00000068-D768-4A4F-9029-E436975692D3}"/>
              </c:ext>
            </c:extLst>
          </c:dPt>
          <c:dPt>
            <c:idx val="53"/>
            <c:invertIfNegative val="0"/>
            <c:bubble3D val="0"/>
            <c:spPr>
              <a:noFill/>
              <a:ln>
                <a:noFill/>
              </a:ln>
              <a:effectLst/>
            </c:spPr>
            <c:extLst>
              <c:ext xmlns:c16="http://schemas.microsoft.com/office/drawing/2014/chart" uri="{C3380CC4-5D6E-409C-BE32-E72D297353CC}">
                <c16:uniqueId val="{0000006A-D768-4A4F-9029-E436975692D3}"/>
              </c:ext>
            </c:extLst>
          </c:dPt>
          <c:dPt>
            <c:idx val="54"/>
            <c:invertIfNegative val="0"/>
            <c:bubble3D val="0"/>
            <c:spPr>
              <a:noFill/>
              <a:ln>
                <a:noFill/>
              </a:ln>
              <a:effectLst/>
            </c:spPr>
            <c:extLst>
              <c:ext xmlns:c16="http://schemas.microsoft.com/office/drawing/2014/chart" uri="{C3380CC4-5D6E-409C-BE32-E72D297353CC}">
                <c16:uniqueId val="{0000006C-D768-4A4F-9029-E436975692D3}"/>
              </c:ext>
            </c:extLst>
          </c:dPt>
          <c:dPt>
            <c:idx val="55"/>
            <c:invertIfNegative val="0"/>
            <c:bubble3D val="0"/>
            <c:spPr>
              <a:noFill/>
              <a:ln>
                <a:noFill/>
              </a:ln>
              <a:effectLst/>
            </c:spPr>
            <c:extLst>
              <c:ext xmlns:c16="http://schemas.microsoft.com/office/drawing/2014/chart" uri="{C3380CC4-5D6E-409C-BE32-E72D297353CC}">
                <c16:uniqueId val="{0000006E-D768-4A4F-9029-E436975692D3}"/>
              </c:ext>
            </c:extLst>
          </c:dPt>
          <c:dPt>
            <c:idx val="56"/>
            <c:invertIfNegative val="0"/>
            <c:bubble3D val="0"/>
            <c:spPr>
              <a:noFill/>
              <a:ln>
                <a:noFill/>
              </a:ln>
              <a:effectLst/>
            </c:spPr>
            <c:extLst>
              <c:ext xmlns:c16="http://schemas.microsoft.com/office/drawing/2014/chart" uri="{C3380CC4-5D6E-409C-BE32-E72D297353CC}">
                <c16:uniqueId val="{00000070-D768-4A4F-9029-E436975692D3}"/>
              </c:ext>
            </c:extLst>
          </c:dPt>
          <c:dPt>
            <c:idx val="57"/>
            <c:invertIfNegative val="0"/>
            <c:bubble3D val="0"/>
            <c:spPr>
              <a:noFill/>
              <a:ln>
                <a:noFill/>
              </a:ln>
              <a:effectLst/>
            </c:spPr>
            <c:extLst>
              <c:ext xmlns:c16="http://schemas.microsoft.com/office/drawing/2014/chart" uri="{C3380CC4-5D6E-409C-BE32-E72D297353CC}">
                <c16:uniqueId val="{00000072-D768-4A4F-9029-E436975692D3}"/>
              </c:ext>
            </c:extLst>
          </c:dPt>
          <c:dPt>
            <c:idx val="58"/>
            <c:invertIfNegative val="0"/>
            <c:bubble3D val="0"/>
            <c:spPr>
              <a:noFill/>
              <a:ln>
                <a:noFill/>
              </a:ln>
              <a:effectLst/>
            </c:spPr>
            <c:extLst>
              <c:ext xmlns:c16="http://schemas.microsoft.com/office/drawing/2014/chart" uri="{C3380CC4-5D6E-409C-BE32-E72D297353CC}">
                <c16:uniqueId val="{00000074-D768-4A4F-9029-E436975692D3}"/>
              </c:ext>
            </c:extLst>
          </c:dPt>
          <c:dPt>
            <c:idx val="59"/>
            <c:invertIfNegative val="0"/>
            <c:bubble3D val="0"/>
            <c:spPr>
              <a:noFill/>
              <a:ln>
                <a:noFill/>
              </a:ln>
              <a:effectLst/>
            </c:spPr>
            <c:extLst>
              <c:ext xmlns:c16="http://schemas.microsoft.com/office/drawing/2014/chart" uri="{C3380CC4-5D6E-409C-BE32-E72D297353CC}">
                <c16:uniqueId val="{00000076-D768-4A4F-9029-E436975692D3}"/>
              </c:ext>
            </c:extLst>
          </c:dPt>
          <c:dPt>
            <c:idx val="60"/>
            <c:invertIfNegative val="0"/>
            <c:bubble3D val="0"/>
            <c:spPr>
              <a:noFill/>
              <a:ln>
                <a:noFill/>
              </a:ln>
              <a:effectLst/>
            </c:spPr>
            <c:extLst>
              <c:ext xmlns:c16="http://schemas.microsoft.com/office/drawing/2014/chart" uri="{C3380CC4-5D6E-409C-BE32-E72D297353CC}">
                <c16:uniqueId val="{00000078-D768-4A4F-9029-E436975692D3}"/>
              </c:ext>
            </c:extLst>
          </c:dPt>
          <c:dPt>
            <c:idx val="61"/>
            <c:invertIfNegative val="0"/>
            <c:bubble3D val="0"/>
            <c:spPr>
              <a:noFill/>
              <a:ln>
                <a:noFill/>
              </a:ln>
              <a:effectLst/>
            </c:spPr>
            <c:extLst>
              <c:ext xmlns:c16="http://schemas.microsoft.com/office/drawing/2014/chart" uri="{C3380CC4-5D6E-409C-BE32-E72D297353CC}">
                <c16:uniqueId val="{0000007A-D768-4A4F-9029-E436975692D3}"/>
              </c:ext>
            </c:extLst>
          </c:dPt>
          <c:dPt>
            <c:idx val="62"/>
            <c:invertIfNegative val="0"/>
            <c:bubble3D val="0"/>
            <c:spPr>
              <a:noFill/>
              <a:ln>
                <a:noFill/>
              </a:ln>
              <a:effectLst/>
            </c:spPr>
            <c:extLst>
              <c:ext xmlns:c16="http://schemas.microsoft.com/office/drawing/2014/chart" uri="{C3380CC4-5D6E-409C-BE32-E72D297353CC}">
                <c16:uniqueId val="{0000007C-D768-4A4F-9029-E436975692D3}"/>
              </c:ext>
            </c:extLst>
          </c:dPt>
          <c:dPt>
            <c:idx val="63"/>
            <c:invertIfNegative val="0"/>
            <c:bubble3D val="0"/>
            <c:spPr>
              <a:noFill/>
              <a:ln>
                <a:noFill/>
              </a:ln>
              <a:effectLst/>
            </c:spPr>
            <c:extLst>
              <c:ext xmlns:c16="http://schemas.microsoft.com/office/drawing/2014/chart" uri="{C3380CC4-5D6E-409C-BE32-E72D297353CC}">
                <c16:uniqueId val="{0000007E-D768-4A4F-9029-E436975692D3}"/>
              </c:ext>
            </c:extLst>
          </c:dPt>
          <c:dPt>
            <c:idx val="64"/>
            <c:invertIfNegative val="0"/>
            <c:bubble3D val="0"/>
            <c:spPr>
              <a:noFill/>
              <a:ln>
                <a:noFill/>
              </a:ln>
              <a:effectLst/>
            </c:spPr>
            <c:extLst>
              <c:ext xmlns:c16="http://schemas.microsoft.com/office/drawing/2014/chart" uri="{C3380CC4-5D6E-409C-BE32-E72D297353CC}">
                <c16:uniqueId val="{00000080-D768-4A4F-9029-E436975692D3}"/>
              </c:ext>
            </c:extLst>
          </c:dPt>
          <c:dPt>
            <c:idx val="65"/>
            <c:invertIfNegative val="0"/>
            <c:bubble3D val="0"/>
            <c:spPr>
              <a:noFill/>
              <a:ln>
                <a:noFill/>
              </a:ln>
              <a:effectLst/>
            </c:spPr>
            <c:extLst>
              <c:ext xmlns:c16="http://schemas.microsoft.com/office/drawing/2014/chart" uri="{C3380CC4-5D6E-409C-BE32-E72D297353CC}">
                <c16:uniqueId val="{00000082-D768-4A4F-9029-E436975692D3}"/>
              </c:ext>
            </c:extLst>
          </c:dPt>
          <c:dPt>
            <c:idx val="66"/>
            <c:invertIfNegative val="0"/>
            <c:bubble3D val="0"/>
            <c:spPr>
              <a:noFill/>
              <a:ln>
                <a:noFill/>
              </a:ln>
              <a:effectLst/>
            </c:spPr>
            <c:extLst>
              <c:ext xmlns:c16="http://schemas.microsoft.com/office/drawing/2014/chart" uri="{C3380CC4-5D6E-409C-BE32-E72D297353CC}">
                <c16:uniqueId val="{00000084-D768-4A4F-9029-E436975692D3}"/>
              </c:ext>
            </c:extLst>
          </c:dPt>
          <c:dPt>
            <c:idx val="67"/>
            <c:invertIfNegative val="0"/>
            <c:bubble3D val="0"/>
            <c:spPr>
              <a:noFill/>
              <a:ln>
                <a:noFill/>
              </a:ln>
              <a:effectLst/>
            </c:spPr>
            <c:extLst>
              <c:ext xmlns:c16="http://schemas.microsoft.com/office/drawing/2014/chart" uri="{C3380CC4-5D6E-409C-BE32-E72D297353CC}">
                <c16:uniqueId val="{00000086-D768-4A4F-9029-E436975692D3}"/>
              </c:ext>
            </c:extLst>
          </c:dPt>
          <c:dPt>
            <c:idx val="68"/>
            <c:invertIfNegative val="0"/>
            <c:bubble3D val="0"/>
            <c:spPr>
              <a:noFill/>
              <a:ln>
                <a:noFill/>
              </a:ln>
              <a:effectLst/>
            </c:spPr>
            <c:extLst>
              <c:ext xmlns:c16="http://schemas.microsoft.com/office/drawing/2014/chart" uri="{C3380CC4-5D6E-409C-BE32-E72D297353CC}">
                <c16:uniqueId val="{00000088-D768-4A4F-9029-E436975692D3}"/>
              </c:ext>
            </c:extLst>
          </c:dPt>
          <c:dPt>
            <c:idx val="69"/>
            <c:invertIfNegative val="0"/>
            <c:bubble3D val="0"/>
            <c:spPr>
              <a:noFill/>
              <a:ln>
                <a:noFill/>
              </a:ln>
              <a:effectLst/>
            </c:spPr>
            <c:extLst>
              <c:ext xmlns:c16="http://schemas.microsoft.com/office/drawing/2014/chart" uri="{C3380CC4-5D6E-409C-BE32-E72D297353CC}">
                <c16:uniqueId val="{0000008A-D768-4A4F-9029-E436975692D3}"/>
              </c:ext>
            </c:extLst>
          </c:dPt>
          <c:dPt>
            <c:idx val="70"/>
            <c:invertIfNegative val="0"/>
            <c:bubble3D val="0"/>
            <c:spPr>
              <a:noFill/>
              <a:ln>
                <a:noFill/>
              </a:ln>
              <a:effectLst/>
            </c:spPr>
            <c:extLst>
              <c:ext xmlns:c16="http://schemas.microsoft.com/office/drawing/2014/chart" uri="{C3380CC4-5D6E-409C-BE32-E72D297353CC}">
                <c16:uniqueId val="{0000008C-D768-4A4F-9029-E436975692D3}"/>
              </c:ext>
            </c:extLst>
          </c:dPt>
          <c:dPt>
            <c:idx val="71"/>
            <c:invertIfNegative val="0"/>
            <c:bubble3D val="0"/>
            <c:spPr>
              <a:noFill/>
              <a:ln>
                <a:noFill/>
              </a:ln>
              <a:effectLst/>
            </c:spPr>
            <c:extLst>
              <c:ext xmlns:c16="http://schemas.microsoft.com/office/drawing/2014/chart" uri="{C3380CC4-5D6E-409C-BE32-E72D297353CC}">
                <c16:uniqueId val="{0000008E-D768-4A4F-9029-E436975692D3}"/>
              </c:ext>
            </c:extLst>
          </c:dPt>
          <c:dPt>
            <c:idx val="72"/>
            <c:invertIfNegative val="0"/>
            <c:bubble3D val="0"/>
            <c:spPr>
              <a:noFill/>
              <a:ln>
                <a:noFill/>
              </a:ln>
              <a:effectLst/>
            </c:spPr>
            <c:extLst>
              <c:ext xmlns:c16="http://schemas.microsoft.com/office/drawing/2014/chart" uri="{C3380CC4-5D6E-409C-BE32-E72D297353CC}">
                <c16:uniqueId val="{00000090-D768-4A4F-9029-E436975692D3}"/>
              </c:ext>
            </c:extLst>
          </c:dPt>
          <c:dPt>
            <c:idx val="73"/>
            <c:invertIfNegative val="0"/>
            <c:bubble3D val="0"/>
            <c:spPr>
              <a:noFill/>
              <a:ln>
                <a:noFill/>
              </a:ln>
              <a:effectLst/>
            </c:spPr>
            <c:extLst>
              <c:ext xmlns:c16="http://schemas.microsoft.com/office/drawing/2014/chart" uri="{C3380CC4-5D6E-409C-BE32-E72D297353CC}">
                <c16:uniqueId val="{00000092-D768-4A4F-9029-E436975692D3}"/>
              </c:ext>
            </c:extLst>
          </c:dPt>
          <c:dPt>
            <c:idx val="74"/>
            <c:invertIfNegative val="0"/>
            <c:bubble3D val="0"/>
            <c:spPr>
              <a:noFill/>
              <a:ln>
                <a:noFill/>
              </a:ln>
              <a:effectLst/>
            </c:spPr>
            <c:extLst>
              <c:ext xmlns:c16="http://schemas.microsoft.com/office/drawing/2014/chart" uri="{C3380CC4-5D6E-409C-BE32-E72D297353CC}">
                <c16:uniqueId val="{00000094-D768-4A4F-9029-E436975692D3}"/>
              </c:ext>
            </c:extLst>
          </c:dPt>
          <c:dPt>
            <c:idx val="75"/>
            <c:invertIfNegative val="0"/>
            <c:bubble3D val="0"/>
            <c:spPr>
              <a:noFill/>
              <a:ln>
                <a:noFill/>
              </a:ln>
              <a:effectLst/>
            </c:spPr>
            <c:extLst>
              <c:ext xmlns:c16="http://schemas.microsoft.com/office/drawing/2014/chart" uri="{C3380CC4-5D6E-409C-BE32-E72D297353CC}">
                <c16:uniqueId val="{00000096-D768-4A4F-9029-E436975692D3}"/>
              </c:ext>
            </c:extLst>
          </c:dPt>
          <c:dPt>
            <c:idx val="76"/>
            <c:invertIfNegative val="0"/>
            <c:bubble3D val="0"/>
            <c:spPr>
              <a:noFill/>
              <a:ln>
                <a:noFill/>
              </a:ln>
              <a:effectLst/>
            </c:spPr>
            <c:extLst>
              <c:ext xmlns:c16="http://schemas.microsoft.com/office/drawing/2014/chart" uri="{C3380CC4-5D6E-409C-BE32-E72D297353CC}">
                <c16:uniqueId val="{00000098-D768-4A4F-9029-E436975692D3}"/>
              </c:ext>
            </c:extLst>
          </c:dPt>
          <c:dPt>
            <c:idx val="77"/>
            <c:invertIfNegative val="0"/>
            <c:bubble3D val="0"/>
            <c:spPr>
              <a:noFill/>
              <a:ln>
                <a:noFill/>
              </a:ln>
              <a:effectLst/>
            </c:spPr>
            <c:extLst>
              <c:ext xmlns:c16="http://schemas.microsoft.com/office/drawing/2014/chart" uri="{C3380CC4-5D6E-409C-BE32-E72D297353CC}">
                <c16:uniqueId val="{0000009A-D768-4A4F-9029-E436975692D3}"/>
              </c:ext>
            </c:extLst>
          </c:dPt>
          <c:dPt>
            <c:idx val="78"/>
            <c:invertIfNegative val="0"/>
            <c:bubble3D val="0"/>
            <c:spPr>
              <a:noFill/>
              <a:ln>
                <a:noFill/>
              </a:ln>
              <a:effectLst/>
            </c:spPr>
            <c:extLst>
              <c:ext xmlns:c16="http://schemas.microsoft.com/office/drawing/2014/chart" uri="{C3380CC4-5D6E-409C-BE32-E72D297353CC}">
                <c16:uniqueId val="{0000009C-D768-4A4F-9029-E436975692D3}"/>
              </c:ext>
            </c:extLst>
          </c:dPt>
          <c:dPt>
            <c:idx val="79"/>
            <c:invertIfNegative val="0"/>
            <c:bubble3D val="0"/>
            <c:spPr>
              <a:noFill/>
              <a:ln>
                <a:noFill/>
              </a:ln>
              <a:effectLst/>
            </c:spPr>
            <c:extLst>
              <c:ext xmlns:c16="http://schemas.microsoft.com/office/drawing/2014/chart" uri="{C3380CC4-5D6E-409C-BE32-E72D297353CC}">
                <c16:uniqueId val="{0000009E-D768-4A4F-9029-E436975692D3}"/>
              </c:ext>
            </c:extLst>
          </c:dPt>
          <c:dPt>
            <c:idx val="80"/>
            <c:invertIfNegative val="0"/>
            <c:bubble3D val="0"/>
            <c:spPr>
              <a:noFill/>
              <a:ln>
                <a:noFill/>
              </a:ln>
              <a:effectLst/>
            </c:spPr>
            <c:extLst>
              <c:ext xmlns:c16="http://schemas.microsoft.com/office/drawing/2014/chart" uri="{C3380CC4-5D6E-409C-BE32-E72D297353CC}">
                <c16:uniqueId val="{000000A0-D768-4A4F-9029-E436975692D3}"/>
              </c:ext>
            </c:extLst>
          </c:dPt>
          <c:dPt>
            <c:idx val="81"/>
            <c:invertIfNegative val="0"/>
            <c:bubble3D val="0"/>
            <c:spPr>
              <a:noFill/>
              <a:ln>
                <a:noFill/>
              </a:ln>
              <a:effectLst/>
            </c:spPr>
            <c:extLst>
              <c:ext xmlns:c16="http://schemas.microsoft.com/office/drawing/2014/chart" uri="{C3380CC4-5D6E-409C-BE32-E72D297353CC}">
                <c16:uniqueId val="{000000A2-D768-4A4F-9029-E436975692D3}"/>
              </c:ext>
            </c:extLst>
          </c:dPt>
          <c:dPt>
            <c:idx val="82"/>
            <c:invertIfNegative val="0"/>
            <c:bubble3D val="0"/>
            <c:spPr>
              <a:noFill/>
              <a:ln>
                <a:noFill/>
              </a:ln>
              <a:effectLst/>
            </c:spPr>
            <c:extLst>
              <c:ext xmlns:c16="http://schemas.microsoft.com/office/drawing/2014/chart" uri="{C3380CC4-5D6E-409C-BE32-E72D297353CC}">
                <c16:uniqueId val="{000000A4-D768-4A4F-9029-E436975692D3}"/>
              </c:ext>
            </c:extLst>
          </c:dPt>
          <c:dPt>
            <c:idx val="83"/>
            <c:invertIfNegative val="0"/>
            <c:bubble3D val="0"/>
            <c:spPr>
              <a:noFill/>
              <a:ln>
                <a:noFill/>
              </a:ln>
              <a:effectLst/>
            </c:spPr>
            <c:extLst>
              <c:ext xmlns:c16="http://schemas.microsoft.com/office/drawing/2014/chart" uri="{C3380CC4-5D6E-409C-BE32-E72D297353CC}">
                <c16:uniqueId val="{000000A6-D768-4A4F-9029-E436975692D3}"/>
              </c:ext>
            </c:extLst>
          </c:dPt>
          <c:dPt>
            <c:idx val="84"/>
            <c:invertIfNegative val="0"/>
            <c:bubble3D val="0"/>
            <c:spPr>
              <a:noFill/>
              <a:ln>
                <a:noFill/>
              </a:ln>
              <a:effectLst/>
            </c:spPr>
            <c:extLst>
              <c:ext xmlns:c16="http://schemas.microsoft.com/office/drawing/2014/chart" uri="{C3380CC4-5D6E-409C-BE32-E72D297353CC}">
                <c16:uniqueId val="{000000A8-D768-4A4F-9029-E436975692D3}"/>
              </c:ext>
            </c:extLst>
          </c:dPt>
          <c:dPt>
            <c:idx val="85"/>
            <c:invertIfNegative val="0"/>
            <c:bubble3D val="0"/>
            <c:spPr>
              <a:noFill/>
              <a:ln>
                <a:noFill/>
              </a:ln>
              <a:effectLst/>
            </c:spPr>
            <c:extLst>
              <c:ext xmlns:c16="http://schemas.microsoft.com/office/drawing/2014/chart" uri="{C3380CC4-5D6E-409C-BE32-E72D297353CC}">
                <c16:uniqueId val="{000000AA-D768-4A4F-9029-E436975692D3}"/>
              </c:ext>
            </c:extLst>
          </c:dPt>
          <c:dPt>
            <c:idx val="86"/>
            <c:invertIfNegative val="0"/>
            <c:bubble3D val="0"/>
            <c:spPr>
              <a:noFill/>
              <a:ln>
                <a:noFill/>
              </a:ln>
              <a:effectLst/>
            </c:spPr>
            <c:extLst>
              <c:ext xmlns:c16="http://schemas.microsoft.com/office/drawing/2014/chart" uri="{C3380CC4-5D6E-409C-BE32-E72D297353CC}">
                <c16:uniqueId val="{000000AC-D768-4A4F-9029-E436975692D3}"/>
              </c:ext>
            </c:extLst>
          </c:dPt>
          <c:dPt>
            <c:idx val="87"/>
            <c:invertIfNegative val="0"/>
            <c:bubble3D val="0"/>
            <c:spPr>
              <a:noFill/>
              <a:ln>
                <a:noFill/>
              </a:ln>
              <a:effectLst/>
            </c:spPr>
            <c:extLst>
              <c:ext xmlns:c16="http://schemas.microsoft.com/office/drawing/2014/chart" uri="{C3380CC4-5D6E-409C-BE32-E72D297353CC}">
                <c16:uniqueId val="{000000AE-D768-4A4F-9029-E436975692D3}"/>
              </c:ext>
            </c:extLst>
          </c:dPt>
          <c:dPt>
            <c:idx val="88"/>
            <c:invertIfNegative val="0"/>
            <c:bubble3D val="0"/>
            <c:spPr>
              <a:noFill/>
              <a:ln>
                <a:noFill/>
              </a:ln>
              <a:effectLst/>
            </c:spPr>
            <c:extLst>
              <c:ext xmlns:c16="http://schemas.microsoft.com/office/drawing/2014/chart" uri="{C3380CC4-5D6E-409C-BE32-E72D297353CC}">
                <c16:uniqueId val="{000000B0-D768-4A4F-9029-E436975692D3}"/>
              </c:ext>
            </c:extLst>
          </c:dPt>
          <c:dPt>
            <c:idx val="89"/>
            <c:invertIfNegative val="0"/>
            <c:bubble3D val="0"/>
            <c:spPr>
              <a:noFill/>
              <a:ln>
                <a:noFill/>
              </a:ln>
              <a:effectLst/>
            </c:spPr>
            <c:extLst>
              <c:ext xmlns:c16="http://schemas.microsoft.com/office/drawing/2014/chart" uri="{C3380CC4-5D6E-409C-BE32-E72D297353CC}">
                <c16:uniqueId val="{000000B2-D768-4A4F-9029-E436975692D3}"/>
              </c:ext>
            </c:extLst>
          </c:dPt>
          <c:dPt>
            <c:idx val="90"/>
            <c:invertIfNegative val="0"/>
            <c:bubble3D val="0"/>
            <c:spPr>
              <a:noFill/>
              <a:ln>
                <a:noFill/>
              </a:ln>
              <a:effectLst/>
            </c:spPr>
            <c:extLst>
              <c:ext xmlns:c16="http://schemas.microsoft.com/office/drawing/2014/chart" uri="{C3380CC4-5D6E-409C-BE32-E72D297353CC}">
                <c16:uniqueId val="{000000B4-D768-4A4F-9029-E436975692D3}"/>
              </c:ext>
            </c:extLst>
          </c:dPt>
          <c:dPt>
            <c:idx val="91"/>
            <c:invertIfNegative val="0"/>
            <c:bubble3D val="0"/>
            <c:spPr>
              <a:noFill/>
              <a:ln>
                <a:noFill/>
              </a:ln>
              <a:effectLst/>
            </c:spPr>
            <c:extLst>
              <c:ext xmlns:c16="http://schemas.microsoft.com/office/drawing/2014/chart" uri="{C3380CC4-5D6E-409C-BE32-E72D297353CC}">
                <c16:uniqueId val="{000000B6-D768-4A4F-9029-E436975692D3}"/>
              </c:ext>
            </c:extLst>
          </c:dPt>
          <c:dPt>
            <c:idx val="92"/>
            <c:invertIfNegative val="0"/>
            <c:bubble3D val="0"/>
            <c:spPr>
              <a:noFill/>
              <a:ln>
                <a:noFill/>
              </a:ln>
              <a:effectLst/>
            </c:spPr>
            <c:extLst>
              <c:ext xmlns:c16="http://schemas.microsoft.com/office/drawing/2014/chart" uri="{C3380CC4-5D6E-409C-BE32-E72D297353CC}">
                <c16:uniqueId val="{000000B8-D768-4A4F-9029-E436975692D3}"/>
              </c:ext>
            </c:extLst>
          </c:dPt>
          <c:dPt>
            <c:idx val="93"/>
            <c:invertIfNegative val="0"/>
            <c:bubble3D val="0"/>
            <c:spPr>
              <a:noFill/>
              <a:ln>
                <a:noFill/>
              </a:ln>
              <a:effectLst/>
            </c:spPr>
            <c:extLst>
              <c:ext xmlns:c16="http://schemas.microsoft.com/office/drawing/2014/chart" uri="{C3380CC4-5D6E-409C-BE32-E72D297353CC}">
                <c16:uniqueId val="{000000BA-D768-4A4F-9029-E436975692D3}"/>
              </c:ext>
            </c:extLst>
          </c:dPt>
          <c:dPt>
            <c:idx val="94"/>
            <c:invertIfNegative val="0"/>
            <c:bubble3D val="0"/>
            <c:spPr>
              <a:noFill/>
              <a:ln>
                <a:noFill/>
              </a:ln>
              <a:effectLst/>
            </c:spPr>
            <c:extLst>
              <c:ext xmlns:c16="http://schemas.microsoft.com/office/drawing/2014/chart" uri="{C3380CC4-5D6E-409C-BE32-E72D297353CC}">
                <c16:uniqueId val="{000000BC-D768-4A4F-9029-E436975692D3}"/>
              </c:ext>
            </c:extLst>
          </c:dPt>
          <c:dPt>
            <c:idx val="95"/>
            <c:invertIfNegative val="0"/>
            <c:bubble3D val="0"/>
            <c:spPr>
              <a:noFill/>
              <a:ln>
                <a:noFill/>
              </a:ln>
              <a:effectLst/>
            </c:spPr>
            <c:extLst>
              <c:ext xmlns:c16="http://schemas.microsoft.com/office/drawing/2014/chart" uri="{C3380CC4-5D6E-409C-BE32-E72D297353CC}">
                <c16:uniqueId val="{000000BE-D768-4A4F-9029-E436975692D3}"/>
              </c:ext>
            </c:extLst>
          </c:dPt>
          <c:dPt>
            <c:idx val="96"/>
            <c:invertIfNegative val="0"/>
            <c:bubble3D val="0"/>
            <c:spPr>
              <a:noFill/>
              <a:ln>
                <a:noFill/>
              </a:ln>
              <a:effectLst/>
            </c:spPr>
            <c:extLst>
              <c:ext xmlns:c16="http://schemas.microsoft.com/office/drawing/2014/chart" uri="{C3380CC4-5D6E-409C-BE32-E72D297353CC}">
                <c16:uniqueId val="{000000C0-D768-4A4F-9029-E436975692D3}"/>
              </c:ext>
            </c:extLst>
          </c:dPt>
          <c:dPt>
            <c:idx val="97"/>
            <c:invertIfNegative val="0"/>
            <c:bubble3D val="0"/>
            <c:spPr>
              <a:noFill/>
              <a:ln>
                <a:noFill/>
              </a:ln>
              <a:effectLst/>
            </c:spPr>
            <c:extLst>
              <c:ext xmlns:c16="http://schemas.microsoft.com/office/drawing/2014/chart" uri="{C3380CC4-5D6E-409C-BE32-E72D297353CC}">
                <c16:uniqueId val="{000000C2-D768-4A4F-9029-E436975692D3}"/>
              </c:ext>
            </c:extLst>
          </c:dPt>
          <c:dPt>
            <c:idx val="98"/>
            <c:invertIfNegative val="0"/>
            <c:bubble3D val="0"/>
            <c:spPr>
              <a:noFill/>
              <a:ln>
                <a:noFill/>
              </a:ln>
              <a:effectLst/>
            </c:spPr>
            <c:extLst>
              <c:ext xmlns:c16="http://schemas.microsoft.com/office/drawing/2014/chart" uri="{C3380CC4-5D6E-409C-BE32-E72D297353CC}">
                <c16:uniqueId val="{000000C4-D768-4A4F-9029-E436975692D3}"/>
              </c:ext>
            </c:extLst>
          </c:dPt>
          <c:dPt>
            <c:idx val="99"/>
            <c:invertIfNegative val="0"/>
            <c:bubble3D val="0"/>
            <c:spPr>
              <a:noFill/>
              <a:ln>
                <a:noFill/>
              </a:ln>
              <a:effectLst/>
            </c:spPr>
            <c:extLst>
              <c:ext xmlns:c16="http://schemas.microsoft.com/office/drawing/2014/chart" uri="{C3380CC4-5D6E-409C-BE32-E72D297353CC}">
                <c16:uniqueId val="{000000C6-D768-4A4F-9029-E436975692D3}"/>
              </c:ext>
            </c:extLst>
          </c:dPt>
          <c:dPt>
            <c:idx val="100"/>
            <c:invertIfNegative val="0"/>
            <c:bubble3D val="0"/>
            <c:spPr>
              <a:noFill/>
              <a:ln>
                <a:noFill/>
              </a:ln>
              <a:effectLst/>
            </c:spPr>
            <c:extLst>
              <c:ext xmlns:c16="http://schemas.microsoft.com/office/drawing/2014/chart" uri="{C3380CC4-5D6E-409C-BE32-E72D297353CC}">
                <c16:uniqueId val="{000000C8-D768-4A4F-9029-E436975692D3}"/>
              </c:ext>
            </c:extLst>
          </c:dPt>
          <c:dLbls>
            <c:delete val="1"/>
          </c:dLbls>
          <c:cat>
            <c:numRef>
              <c:f>'Age Demographics'!$C$7:$C$107</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'Age Demographics'!$D$7:$D$107</c:f>
              <c:numCache>
                <c:formatCode>General</c:formatCode>
                <c:ptCount val="101"/>
                <c:pt idx="0">
                  <c:v>3990.82</c:v>
                </c:pt>
                <c:pt idx="1">
                  <c:v>3943.85</c:v>
                </c:pt>
                <c:pt idx="2">
                  <c:v>3917.33</c:v>
                </c:pt>
                <c:pt idx="3">
                  <c:v>3908.74</c:v>
                </c:pt>
                <c:pt idx="4">
                  <c:v>3915.59</c:v>
                </c:pt>
                <c:pt idx="5">
                  <c:v>3935.35</c:v>
                </c:pt>
                <c:pt idx="6">
                  <c:v>3965.53</c:v>
                </c:pt>
                <c:pt idx="7">
                  <c:v>4003.63</c:v>
                </c:pt>
                <c:pt idx="8">
                  <c:v>4047.12</c:v>
                </c:pt>
                <c:pt idx="9">
                  <c:v>4093.52</c:v>
                </c:pt>
                <c:pt idx="10">
                  <c:v>4145.62</c:v>
                </c:pt>
                <c:pt idx="11">
                  <c:v>4206.22</c:v>
                </c:pt>
                <c:pt idx="12">
                  <c:v>4246.2700000000004</c:v>
                </c:pt>
                <c:pt idx="13">
                  <c:v>4252.6400000000003</c:v>
                </c:pt>
                <c:pt idx="14">
                  <c:v>4238.74</c:v>
                </c:pt>
                <c:pt idx="15">
                  <c:v>4230.67</c:v>
                </c:pt>
                <c:pt idx="16">
                  <c:v>4222.62</c:v>
                </c:pt>
                <c:pt idx="17">
                  <c:v>4228.53</c:v>
                </c:pt>
                <c:pt idx="18">
                  <c:v>4257.78</c:v>
                </c:pt>
                <c:pt idx="19">
                  <c:v>4303.3100000000004</c:v>
                </c:pt>
                <c:pt idx="20">
                  <c:v>4344.01</c:v>
                </c:pt>
                <c:pt idx="21">
                  <c:v>4378.49</c:v>
                </c:pt>
                <c:pt idx="22">
                  <c:v>4430.51</c:v>
                </c:pt>
                <c:pt idx="23">
                  <c:v>4507.96</c:v>
                </c:pt>
                <c:pt idx="24">
                  <c:v>4597.79</c:v>
                </c:pt>
                <c:pt idx="25">
                  <c:v>4681.79</c:v>
                </c:pt>
                <c:pt idx="26">
                  <c:v>4766.87</c:v>
                </c:pt>
                <c:pt idx="27">
                  <c:v>4815.55</c:v>
                </c:pt>
                <c:pt idx="28">
                  <c:v>4808.34</c:v>
                </c:pt>
                <c:pt idx="29">
                  <c:v>4762.78</c:v>
                </c:pt>
                <c:pt idx="30">
                  <c:v>4717.1099999999997</c:v>
                </c:pt>
                <c:pt idx="31">
                  <c:v>4665.16</c:v>
                </c:pt>
                <c:pt idx="32">
                  <c:v>4609.7299999999996</c:v>
                </c:pt>
                <c:pt idx="33">
                  <c:v>4556.57</c:v>
                </c:pt>
                <c:pt idx="34">
                  <c:v>4503.91</c:v>
                </c:pt>
                <c:pt idx="35">
                  <c:v>4445.79</c:v>
                </c:pt>
                <c:pt idx="36">
                  <c:v>4385.26</c:v>
                </c:pt>
                <c:pt idx="37">
                  <c:v>4323.49</c:v>
                </c:pt>
                <c:pt idx="38">
                  <c:v>4261.07</c:v>
                </c:pt>
                <c:pt idx="39">
                  <c:v>4200.1899999999996</c:v>
                </c:pt>
                <c:pt idx="40">
                  <c:v>4141.8900000000003</c:v>
                </c:pt>
                <c:pt idx="41">
                  <c:v>4085.36</c:v>
                </c:pt>
                <c:pt idx="42">
                  <c:v>4042.08</c:v>
                </c:pt>
                <c:pt idx="43">
                  <c:v>4017.69</c:v>
                </c:pt>
                <c:pt idx="44">
                  <c:v>4007.58</c:v>
                </c:pt>
                <c:pt idx="45">
                  <c:v>4000.99</c:v>
                </c:pt>
                <c:pt idx="46">
                  <c:v>3999.46</c:v>
                </c:pt>
                <c:pt idx="47">
                  <c:v>4004.59</c:v>
                </c:pt>
                <c:pt idx="48">
                  <c:v>4015.9</c:v>
                </c:pt>
                <c:pt idx="49">
                  <c:v>4032.86</c:v>
                </c:pt>
                <c:pt idx="50">
                  <c:v>4051.75</c:v>
                </c:pt>
                <c:pt idx="51">
                  <c:v>4068.93</c:v>
                </c:pt>
                <c:pt idx="52">
                  <c:v>4099.53</c:v>
                </c:pt>
                <c:pt idx="53">
                  <c:v>4149.29</c:v>
                </c:pt>
                <c:pt idx="54">
                  <c:v>4208.3</c:v>
                </c:pt>
                <c:pt idx="55">
                  <c:v>4260.72</c:v>
                </c:pt>
                <c:pt idx="56">
                  <c:v>4309.4399999999996</c:v>
                </c:pt>
                <c:pt idx="57">
                  <c:v>4336.84</c:v>
                </c:pt>
                <c:pt idx="58">
                  <c:v>4332.43</c:v>
                </c:pt>
                <c:pt idx="59">
                  <c:v>4302.84</c:v>
                </c:pt>
                <c:pt idx="60">
                  <c:v>4267.34</c:v>
                </c:pt>
                <c:pt idx="61">
                  <c:v>4224.7</c:v>
                </c:pt>
                <c:pt idx="62">
                  <c:v>4159.26</c:v>
                </c:pt>
                <c:pt idx="63">
                  <c:v>4065.98</c:v>
                </c:pt>
                <c:pt idx="64">
                  <c:v>3951.86</c:v>
                </c:pt>
                <c:pt idx="65">
                  <c:v>3828.03</c:v>
                </c:pt>
                <c:pt idx="66">
                  <c:v>3691.22</c:v>
                </c:pt>
                <c:pt idx="67">
                  <c:v>3556.48</c:v>
                </c:pt>
                <c:pt idx="68">
                  <c:v>3432.13</c:v>
                </c:pt>
                <c:pt idx="69">
                  <c:v>3311.17</c:v>
                </c:pt>
                <c:pt idx="70">
                  <c:v>3182.33</c:v>
                </c:pt>
                <c:pt idx="71">
                  <c:v>3052.33</c:v>
                </c:pt>
                <c:pt idx="72">
                  <c:v>2899.94</c:v>
                </c:pt>
                <c:pt idx="73">
                  <c:v>2713.27</c:v>
                </c:pt>
                <c:pt idx="74">
                  <c:v>2506.59</c:v>
                </c:pt>
                <c:pt idx="75">
                  <c:v>2303.4499999999998</c:v>
                </c:pt>
                <c:pt idx="76">
                  <c:v>2097.89</c:v>
                </c:pt>
                <c:pt idx="77">
                  <c:v>1914.39</c:v>
                </c:pt>
                <c:pt idx="78">
                  <c:v>1767.11</c:v>
                </c:pt>
                <c:pt idx="79">
                  <c:v>1644.89</c:v>
                </c:pt>
                <c:pt idx="80">
                  <c:v>1522.35</c:v>
                </c:pt>
                <c:pt idx="81">
                  <c:v>1404.51</c:v>
                </c:pt>
                <c:pt idx="82">
                  <c:v>1290.46</c:v>
                </c:pt>
                <c:pt idx="83">
                  <c:v>1177.21</c:v>
                </c:pt>
                <c:pt idx="84">
                  <c:v>1066.67</c:v>
                </c:pt>
                <c:pt idx="85">
                  <c:v>963.4</c:v>
                </c:pt>
                <c:pt idx="86">
                  <c:v>865.99</c:v>
                </c:pt>
                <c:pt idx="87">
                  <c:v>775.24</c:v>
                </c:pt>
                <c:pt idx="88">
                  <c:v>691.84</c:v>
                </c:pt>
                <c:pt idx="89">
                  <c:v>614.64</c:v>
                </c:pt>
                <c:pt idx="90">
                  <c:v>537.65</c:v>
                </c:pt>
                <c:pt idx="91">
                  <c:v>486.89</c:v>
                </c:pt>
                <c:pt idx="92">
                  <c:v>428.88</c:v>
                </c:pt>
                <c:pt idx="93">
                  <c:v>349.37</c:v>
                </c:pt>
                <c:pt idx="94">
                  <c:v>248.34</c:v>
                </c:pt>
                <c:pt idx="95">
                  <c:v>182.67</c:v>
                </c:pt>
                <c:pt idx="96">
                  <c:v>160</c:v>
                </c:pt>
                <c:pt idx="97">
                  <c:v>131.33000000000001</c:v>
                </c:pt>
                <c:pt idx="98">
                  <c:v>96.66</c:v>
                </c:pt>
                <c:pt idx="99">
                  <c:v>55.97</c:v>
                </c:pt>
                <c:pt idx="100">
                  <c:v>97.1</c:v>
                </c:pt>
              </c:numCache>
            </c:numRef>
          </c:val>
          <c:extLst>
            <c:ext xmlns:c16="http://schemas.microsoft.com/office/drawing/2014/chart" uri="{C3380CC4-5D6E-409C-BE32-E72D297353CC}">
              <c16:uniqueId val="{000000C9-D768-4A4F-9029-E436975692D3}"/>
            </c:ext>
          </c:extLst>
        </c:ser>
        <c:dLbls>
          <c:dLblPos val="outEnd"/>
          <c:showLegendKey val="0"/>
          <c:showVal val="1"/>
          <c:showCatName val="0"/>
          <c:showSerName val="0"/>
          <c:showPercent val="0"/>
          <c:showBubbleSize val="0"/>
        </c:dLbls>
        <c:gapWidth val="65"/>
        <c:overlap val="-27"/>
        <c:axId val="395048272"/>
        <c:axId val="427554368"/>
      </c:barChart>
      <c:catAx>
        <c:axId val="395048272"/>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0"/>
          <a:lstStyle/>
          <a:p>
            <a:pPr>
              <a:defRPr sz="1200">
                <a:solidFill>
                  <a:srgbClr val="474747"/>
                </a:solidFill>
              </a:defRPr>
            </a:pPr>
            <a:endParaRPr lang="en-US"/>
          </a:p>
        </c:txPr>
        <c:crossAx val="427554368"/>
        <c:crosses val="autoZero"/>
        <c:auto val="1"/>
        <c:lblAlgn val="ctr"/>
        <c:lblOffset val="100"/>
        <c:tickLblSkip val="20"/>
        <c:tickMarkSkip val="20"/>
        <c:noMultiLvlLbl val="0"/>
      </c:catAx>
      <c:valAx>
        <c:axId val="427554368"/>
        <c:scaling>
          <c:orientation val="minMax"/>
          <c:max val="5500"/>
          <c:min val="0"/>
        </c:scaling>
        <c:delete val="1"/>
        <c:axPos val="l"/>
        <c:numFmt formatCode="#,##0" sourceLinked="0"/>
        <c:majorTickMark val="out"/>
        <c:minorTickMark val="none"/>
        <c:tickLblPos val="nextTo"/>
        <c:crossAx val="395048272"/>
        <c:crosses val="autoZero"/>
        <c:crossBetween val="between"/>
      </c:valAx>
    </c:plotArea>
    <c:plotVisOnly val="1"/>
    <c:dispBlanksAs val="gap"/>
    <c:showDLblsOverMax val="0"/>
  </c:chart>
  <c:spPr>
    <a:ln>
      <a:noFill/>
    </a:ln>
  </c:spPr>
  <c:txPr>
    <a:bodyPr/>
    <a:lstStyle/>
    <a:p>
      <a:pPr>
        <a:defRPr sz="1000">
          <a:latin typeface="Arial" panose="020B0604020202020204" pitchFamily="34" charset="0"/>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1"/>
          <c:order val="1"/>
          <c:tx>
            <c:strRef>
              <c:f>'Rates vs. Home Prices'!$E$6</c:f>
              <c:strCache>
                <c:ptCount val="1"/>
                <c:pt idx="0">
                  <c:v>Home Price</c:v>
                </c:pt>
              </c:strCache>
            </c:strRef>
          </c:tx>
          <c:spPr>
            <a:solidFill>
              <a:srgbClr val="5E976D"/>
            </a:solidFill>
            <a:ln>
              <a:noFill/>
            </a:ln>
            <a:effectLst/>
          </c:spPr>
          <c:cat>
            <c:numRef>
              <c:f>'Rates vs. Home Prices'!$C$7:$C$77</c:f>
              <c:numCache>
                <c:formatCode>mmm\-yy</c:formatCode>
                <c:ptCount val="71"/>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numCache>
            </c:numRef>
          </c:cat>
          <c:val>
            <c:numRef>
              <c:f>'Rates vs. Home Prices'!$E$7:$E$77</c:f>
              <c:numCache>
                <c:formatCode>#,##0.0_);\(#,##0.0\)</c:formatCode>
                <c:ptCount val="71"/>
                <c:pt idx="0">
                  <c:v>198.315</c:v>
                </c:pt>
                <c:pt idx="1">
                  <c:v>199.232</c:v>
                </c:pt>
                <c:pt idx="2">
                  <c:v>199.96599999999998</c:v>
                </c:pt>
                <c:pt idx="3">
                  <c:v>200.65799999999999</c:v>
                </c:pt>
                <c:pt idx="4">
                  <c:v>201.42500000000001</c:v>
                </c:pt>
                <c:pt idx="5">
                  <c:v>202.233</c:v>
                </c:pt>
                <c:pt idx="6">
                  <c:v>202.91299999999998</c:v>
                </c:pt>
                <c:pt idx="7">
                  <c:v>203.68900000000002</c:v>
                </c:pt>
                <c:pt idx="8">
                  <c:v>204.34900000000002</c:v>
                </c:pt>
                <c:pt idx="9">
                  <c:v>205.11199999999999</c:v>
                </c:pt>
                <c:pt idx="10">
                  <c:v>205.66900000000001</c:v>
                </c:pt>
                <c:pt idx="11">
                  <c:v>206.15599999999998</c:v>
                </c:pt>
                <c:pt idx="12">
                  <c:v>206.53900000000002</c:v>
                </c:pt>
                <c:pt idx="13">
                  <c:v>206.86199999999999</c:v>
                </c:pt>
                <c:pt idx="14">
                  <c:v>207.06599999999997</c:v>
                </c:pt>
                <c:pt idx="15">
                  <c:v>207.51300000000001</c:v>
                </c:pt>
                <c:pt idx="16">
                  <c:v>208.136</c:v>
                </c:pt>
                <c:pt idx="17">
                  <c:v>208.649</c:v>
                </c:pt>
                <c:pt idx="18">
                  <c:v>209.28700000000001</c:v>
                </c:pt>
                <c:pt idx="19">
                  <c:v>210.09299999999999</c:v>
                </c:pt>
                <c:pt idx="20">
                  <c:v>210.90400000000002</c:v>
                </c:pt>
                <c:pt idx="21">
                  <c:v>211.791</c:v>
                </c:pt>
                <c:pt idx="22">
                  <c:v>212.78700000000001</c:v>
                </c:pt>
                <c:pt idx="23">
                  <c:v>213.93299999999999</c:v>
                </c:pt>
                <c:pt idx="24">
                  <c:v>214.99400000000003</c:v>
                </c:pt>
                <c:pt idx="25">
                  <c:v>215.864</c:v>
                </c:pt>
                <c:pt idx="26">
                  <c:v>216.40200000000002</c:v>
                </c:pt>
                <c:pt idx="27">
                  <c:v>216.81200000000001</c:v>
                </c:pt>
                <c:pt idx="28">
                  <c:v>216.98</c:v>
                </c:pt>
                <c:pt idx="29">
                  <c:v>217.61599999999999</c:v>
                </c:pt>
                <c:pt idx="30">
                  <c:v>219.37799999999999</c:v>
                </c:pt>
                <c:pt idx="31">
                  <c:v>222.39099999999999</c:v>
                </c:pt>
                <c:pt idx="32">
                  <c:v>225.83700000000002</c:v>
                </c:pt>
                <c:pt idx="33">
                  <c:v>229.75299999999999</c:v>
                </c:pt>
                <c:pt idx="34">
                  <c:v>233.208</c:v>
                </c:pt>
                <c:pt idx="35">
                  <c:v>236.48599999999999</c:v>
                </c:pt>
                <c:pt idx="36">
                  <c:v>239.56</c:v>
                </c:pt>
                <c:pt idx="37">
                  <c:v>242.36900000000003</c:v>
                </c:pt>
                <c:pt idx="38">
                  <c:v>245.465</c:v>
                </c:pt>
                <c:pt idx="39">
                  <c:v>249.07</c:v>
                </c:pt>
                <c:pt idx="40">
                  <c:v>253.40700000000001</c:v>
                </c:pt>
                <c:pt idx="41">
                  <c:v>258.358</c:v>
                </c:pt>
                <c:pt idx="42">
                  <c:v>262.82</c:v>
                </c:pt>
                <c:pt idx="43">
                  <c:v>266.84500000000003</c:v>
                </c:pt>
                <c:pt idx="44">
                  <c:v>270.37700000000001</c:v>
                </c:pt>
                <c:pt idx="45">
                  <c:v>273.72500000000002</c:v>
                </c:pt>
                <c:pt idx="46">
                  <c:v>277.20999999999998</c:v>
                </c:pt>
                <c:pt idx="47">
                  <c:v>281.34199999999998</c:v>
                </c:pt>
                <c:pt idx="48">
                  <c:v>285.92400000000004</c:v>
                </c:pt>
                <c:pt idx="49">
                  <c:v>291.15300000000002</c:v>
                </c:pt>
                <c:pt idx="50">
                  <c:v>296.44499999999999</c:v>
                </c:pt>
                <c:pt idx="51">
                  <c:v>300.57299999999998</c:v>
                </c:pt>
                <c:pt idx="52">
                  <c:v>303.762</c:v>
                </c:pt>
                <c:pt idx="53">
                  <c:v>304.72399999999999</c:v>
                </c:pt>
                <c:pt idx="54">
                  <c:v>303.87900000000002</c:v>
                </c:pt>
                <c:pt idx="55">
                  <c:v>301.47300000000001</c:v>
                </c:pt>
                <c:pt idx="56">
                  <c:v>299.35300000000001</c:v>
                </c:pt>
                <c:pt idx="57">
                  <c:v>298.87299999999999</c:v>
                </c:pt>
                <c:pt idx="58">
                  <c:v>298.26900000000001</c:v>
                </c:pt>
                <c:pt idx="59">
                  <c:v>297.41300000000001</c:v>
                </c:pt>
                <c:pt idx="60">
                  <c:v>297.02999999999997</c:v>
                </c:pt>
                <c:pt idx="61">
                  <c:v>297.53700000000003</c:v>
                </c:pt>
                <c:pt idx="62">
                  <c:v>298.637</c:v>
                </c:pt>
                <c:pt idx="63">
                  <c:v>300.21299999999997</c:v>
                </c:pt>
                <c:pt idx="64">
                  <c:v>302.56599999999997</c:v>
                </c:pt>
                <c:pt idx="65">
                  <c:v>304.59300000000002</c:v>
                </c:pt>
                <c:pt idx="66">
                  <c:v>306.767</c:v>
                </c:pt>
                <c:pt idx="67">
                  <c:v>309.15499999999997</c:v>
                </c:pt>
                <c:pt idx="68">
                  <c:v>311.17500000000001</c:v>
                </c:pt>
                <c:pt idx="69">
                  <c:v>313.27600000000001</c:v>
                </c:pt>
                <c:pt idx="70">
                  <c:v>313.79899999999998</c:v>
                </c:pt>
              </c:numCache>
            </c:numRef>
          </c:val>
          <c:extLst>
            <c:ext xmlns:c16="http://schemas.microsoft.com/office/drawing/2014/chart" uri="{C3380CC4-5D6E-409C-BE32-E72D297353CC}">
              <c16:uniqueId val="{00000000-8D89-4D57-848D-DEAD203439B3}"/>
            </c:ext>
          </c:extLst>
        </c:ser>
        <c:dLbls>
          <c:showLegendKey val="0"/>
          <c:showVal val="0"/>
          <c:showCatName val="0"/>
          <c:showSerName val="0"/>
          <c:showPercent val="0"/>
          <c:showBubbleSize val="0"/>
        </c:dLbls>
        <c:axId val="438765296"/>
        <c:axId val="125681504"/>
      </c:areaChart>
      <c:lineChart>
        <c:grouping val="standard"/>
        <c:varyColors val="0"/>
        <c:ser>
          <c:idx val="0"/>
          <c:order val="0"/>
          <c:tx>
            <c:strRef>
              <c:f>'Rates vs. Home Prices'!$D$6</c:f>
              <c:strCache>
                <c:ptCount val="1"/>
                <c:pt idx="0">
                  <c:v>Avg. 30-Year Mortgage Rate</c:v>
                </c:pt>
              </c:strCache>
            </c:strRef>
          </c:tx>
          <c:spPr>
            <a:ln w="28575" cap="rnd">
              <a:solidFill>
                <a:srgbClr val="FF9B1C"/>
              </a:solidFill>
              <a:round/>
            </a:ln>
            <a:effectLst/>
          </c:spPr>
          <c:marker>
            <c:symbol val="none"/>
          </c:marker>
          <c:cat>
            <c:numRef>
              <c:f>'Rates vs. Home Prices'!$C$7:$C$77</c:f>
              <c:numCache>
                <c:formatCode>mmm\-yy</c:formatCode>
                <c:ptCount val="71"/>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numCache>
            </c:numRef>
          </c:cat>
          <c:val>
            <c:numRef>
              <c:f>'Rates vs. Home Prices'!$D$7:$D$77</c:f>
              <c:numCache>
                <c:formatCode>0.0%</c:formatCode>
                <c:ptCount val="71"/>
                <c:pt idx="0">
                  <c:v>4.0325E-2</c:v>
                </c:pt>
                <c:pt idx="1">
                  <c:v>4.3300000000000005E-2</c:v>
                </c:pt>
                <c:pt idx="2">
                  <c:v>4.444E-2</c:v>
                </c:pt>
                <c:pt idx="3">
                  <c:v>4.4674999999999999E-2</c:v>
                </c:pt>
                <c:pt idx="4">
                  <c:v>4.5859999999999998E-2</c:v>
                </c:pt>
                <c:pt idx="5">
                  <c:v>4.5700000000000005E-2</c:v>
                </c:pt>
                <c:pt idx="6">
                  <c:v>4.5274999999999996E-2</c:v>
                </c:pt>
                <c:pt idx="7">
                  <c:v>4.5499999999999999E-2</c:v>
                </c:pt>
                <c:pt idx="8">
                  <c:v>4.6275000000000004E-2</c:v>
                </c:pt>
                <c:pt idx="9">
                  <c:v>4.8300000000000003E-2</c:v>
                </c:pt>
                <c:pt idx="10">
                  <c:v>4.8660000000000002E-2</c:v>
                </c:pt>
                <c:pt idx="11">
                  <c:v>4.6375E-2</c:v>
                </c:pt>
                <c:pt idx="12">
                  <c:v>4.4640000000000006E-2</c:v>
                </c:pt>
                <c:pt idx="13">
                  <c:v>4.3700000000000003E-2</c:v>
                </c:pt>
                <c:pt idx="14">
                  <c:v>4.265E-2</c:v>
                </c:pt>
                <c:pt idx="15">
                  <c:v>4.1425000000000003E-2</c:v>
                </c:pt>
                <c:pt idx="16">
                  <c:v>4.0719999999999999E-2</c:v>
                </c:pt>
                <c:pt idx="17">
                  <c:v>3.8024999999999996E-2</c:v>
                </c:pt>
                <c:pt idx="18">
                  <c:v>3.7650000000000003E-2</c:v>
                </c:pt>
                <c:pt idx="19">
                  <c:v>3.6160000000000005E-2</c:v>
                </c:pt>
                <c:pt idx="20">
                  <c:v>3.6049999999999999E-2</c:v>
                </c:pt>
                <c:pt idx="21">
                  <c:v>3.6879999999999996E-2</c:v>
                </c:pt>
                <c:pt idx="22">
                  <c:v>3.6949999999999997E-2</c:v>
                </c:pt>
                <c:pt idx="23">
                  <c:v>3.7199999999999997E-2</c:v>
                </c:pt>
                <c:pt idx="24">
                  <c:v>3.6240000000000001E-2</c:v>
                </c:pt>
                <c:pt idx="25">
                  <c:v>3.465E-2</c:v>
                </c:pt>
                <c:pt idx="26">
                  <c:v>3.4500000000000003E-2</c:v>
                </c:pt>
                <c:pt idx="27">
                  <c:v>3.3059999999999999E-2</c:v>
                </c:pt>
                <c:pt idx="28">
                  <c:v>3.2325E-2</c:v>
                </c:pt>
                <c:pt idx="29">
                  <c:v>3.1625E-2</c:v>
                </c:pt>
                <c:pt idx="30">
                  <c:v>3.0159999999999999E-2</c:v>
                </c:pt>
                <c:pt idx="31">
                  <c:v>2.9350000000000001E-2</c:v>
                </c:pt>
                <c:pt idx="32">
                  <c:v>2.8900000000000002E-2</c:v>
                </c:pt>
                <c:pt idx="33">
                  <c:v>2.8339999999999997E-2</c:v>
                </c:pt>
                <c:pt idx="34">
                  <c:v>2.7650000000000001E-2</c:v>
                </c:pt>
                <c:pt idx="35">
                  <c:v>2.6839999999999996E-2</c:v>
                </c:pt>
                <c:pt idx="36">
                  <c:v>2.7350000000000003E-2</c:v>
                </c:pt>
                <c:pt idx="37">
                  <c:v>2.81E-2</c:v>
                </c:pt>
                <c:pt idx="38">
                  <c:v>3.0824999999999998E-2</c:v>
                </c:pt>
                <c:pt idx="39">
                  <c:v>3.0599999999999999E-2</c:v>
                </c:pt>
                <c:pt idx="40">
                  <c:v>2.9624999999999999E-2</c:v>
                </c:pt>
                <c:pt idx="41">
                  <c:v>2.9750000000000002E-2</c:v>
                </c:pt>
                <c:pt idx="42">
                  <c:v>2.8680000000000001E-2</c:v>
                </c:pt>
                <c:pt idx="43">
                  <c:v>2.8424999999999999E-2</c:v>
                </c:pt>
                <c:pt idx="44">
                  <c:v>2.8999999999999998E-2</c:v>
                </c:pt>
                <c:pt idx="45">
                  <c:v>3.0675000000000001E-2</c:v>
                </c:pt>
                <c:pt idx="46">
                  <c:v>3.0675000000000001E-2</c:v>
                </c:pt>
                <c:pt idx="47">
                  <c:v>3.0980000000000001E-2</c:v>
                </c:pt>
                <c:pt idx="48">
                  <c:v>3.4450000000000001E-2</c:v>
                </c:pt>
                <c:pt idx="49">
                  <c:v>3.7624999999999999E-2</c:v>
                </c:pt>
                <c:pt idx="50">
                  <c:v>4.1719999999999993E-2</c:v>
                </c:pt>
                <c:pt idx="51">
                  <c:v>4.9825000000000001E-2</c:v>
                </c:pt>
                <c:pt idx="52">
                  <c:v>5.2299999999999992E-2</c:v>
                </c:pt>
                <c:pt idx="53">
                  <c:v>5.5220000000000005E-2</c:v>
                </c:pt>
                <c:pt idx="54">
                  <c:v>5.4125E-2</c:v>
                </c:pt>
                <c:pt idx="55">
                  <c:v>5.2224999999999994E-2</c:v>
                </c:pt>
                <c:pt idx="56">
                  <c:v>6.1119999999999994E-2</c:v>
                </c:pt>
                <c:pt idx="57">
                  <c:v>6.9000000000000006E-2</c:v>
                </c:pt>
                <c:pt idx="58">
                  <c:v>6.8049999999999999E-2</c:v>
                </c:pt>
                <c:pt idx="59">
                  <c:v>6.3639999999999988E-2</c:v>
                </c:pt>
                <c:pt idx="60">
                  <c:v>6.2725000000000003E-2</c:v>
                </c:pt>
                <c:pt idx="61">
                  <c:v>6.2575000000000006E-2</c:v>
                </c:pt>
                <c:pt idx="62">
                  <c:v>6.5440000000000012E-2</c:v>
                </c:pt>
                <c:pt idx="63">
                  <c:v>6.3425000000000009E-2</c:v>
                </c:pt>
                <c:pt idx="64">
                  <c:v>6.4250000000000002E-2</c:v>
                </c:pt>
                <c:pt idx="65">
                  <c:v>6.7140000000000005E-2</c:v>
                </c:pt>
                <c:pt idx="66">
                  <c:v>6.8399999999999989E-2</c:v>
                </c:pt>
                <c:pt idx="67">
                  <c:v>7.0720000000000005E-2</c:v>
                </c:pt>
                <c:pt idx="68">
                  <c:v>7.2000000000000008E-2</c:v>
                </c:pt>
                <c:pt idx="69">
                  <c:v>7.619999999999999E-2</c:v>
                </c:pt>
                <c:pt idx="70">
                  <c:v>7.4420000000000014E-2</c:v>
                </c:pt>
              </c:numCache>
            </c:numRef>
          </c:val>
          <c:smooth val="0"/>
          <c:extLst>
            <c:ext xmlns:c16="http://schemas.microsoft.com/office/drawing/2014/chart" uri="{C3380CC4-5D6E-409C-BE32-E72D297353CC}">
              <c16:uniqueId val="{00000001-8D89-4D57-848D-DEAD203439B3}"/>
            </c:ext>
          </c:extLst>
        </c:ser>
        <c:dLbls>
          <c:showLegendKey val="0"/>
          <c:showVal val="0"/>
          <c:showCatName val="0"/>
          <c:showSerName val="0"/>
          <c:showPercent val="0"/>
          <c:showBubbleSize val="0"/>
        </c:dLbls>
        <c:marker val="1"/>
        <c:smooth val="0"/>
        <c:axId val="438799856"/>
        <c:axId val="370198272"/>
      </c:lineChart>
      <c:dateAx>
        <c:axId val="438765296"/>
        <c:scaling>
          <c:orientation val="minMax"/>
          <c:max val="45231"/>
        </c:scaling>
        <c:delete val="0"/>
        <c:axPos val="b"/>
        <c:numFmt formatCode="mmm\-yy" sourceLinked="1"/>
        <c:majorTickMark val="out"/>
        <c:minorTickMark val="none"/>
        <c:tickLblPos val="nextTo"/>
        <c:spPr>
          <a:noFill/>
          <a:ln w="9525" cap="flat" cmpd="sng" algn="ctr">
            <a:solidFill>
              <a:srgbClr val="474747"/>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25681504"/>
        <c:crosses val="autoZero"/>
        <c:auto val="1"/>
        <c:lblOffset val="100"/>
        <c:baseTimeUnit val="months"/>
        <c:majorUnit val="5"/>
        <c:majorTimeUnit val="months"/>
      </c:dateAx>
      <c:valAx>
        <c:axId val="125681504"/>
        <c:scaling>
          <c:orientation val="minMax"/>
        </c:scaling>
        <c:delete val="0"/>
        <c:axPos val="l"/>
        <c:title>
          <c:tx>
            <c:rich>
              <a:bodyPr rot="-54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r>
                  <a:rPr lang="en-US"/>
                  <a:t> Home Price Index</a:t>
                </a:r>
              </a:p>
            </c:rich>
          </c:tx>
          <c:overlay val="0"/>
          <c:spPr>
            <a:noFill/>
            <a:ln>
              <a:noFill/>
            </a:ln>
            <a:effectLst/>
          </c:spPr>
          <c:txPr>
            <a:bodyPr rot="-54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438765296"/>
        <c:crosses val="autoZero"/>
        <c:crossBetween val="between"/>
      </c:valAx>
      <c:valAx>
        <c:axId val="370198272"/>
        <c:scaling>
          <c:orientation val="minMax"/>
          <c:max val="8.0000000000000016E-2"/>
        </c:scaling>
        <c:delete val="0"/>
        <c:axPos val="r"/>
        <c:title>
          <c:tx>
            <c:rich>
              <a:bodyPr rot="-54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r>
                  <a:rPr lang="en-US"/>
                  <a:t>30-Year</a:t>
                </a:r>
                <a:r>
                  <a:rPr lang="en-US" baseline="0"/>
                  <a:t> Mortgage Rate</a:t>
                </a:r>
                <a:endParaRPr lang="en-US"/>
              </a:p>
            </c:rich>
          </c:tx>
          <c:overlay val="0"/>
          <c:spPr>
            <a:noFill/>
            <a:ln>
              <a:noFill/>
            </a:ln>
            <a:effectLst/>
          </c:spPr>
          <c:txPr>
            <a:bodyPr rot="-54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438799856"/>
        <c:crosses val="max"/>
        <c:crossBetween val="between"/>
        <c:majorUnit val="2.0000000000000004E-2"/>
      </c:valAx>
      <c:dateAx>
        <c:axId val="438799856"/>
        <c:scaling>
          <c:orientation val="minMax"/>
        </c:scaling>
        <c:delete val="1"/>
        <c:axPos val="b"/>
        <c:numFmt formatCode="mmm\-yy" sourceLinked="1"/>
        <c:majorTickMark val="out"/>
        <c:minorTickMark val="none"/>
        <c:tickLblPos val="nextTo"/>
        <c:crossAx val="370198272"/>
        <c:crosses val="autoZero"/>
        <c:auto val="1"/>
        <c:lblOffset val="100"/>
        <c:baseTimeUnit val="months"/>
        <c:majorUnit val="1"/>
        <c:minorUnit val="1"/>
      </c:dateAx>
      <c:spPr>
        <a:noFill/>
        <a:ln>
          <a:noFill/>
        </a:ln>
        <a:effectLst/>
      </c:spPr>
    </c:plotArea>
    <c:plotVisOnly val="1"/>
    <c:dispBlanksAs val="gap"/>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575021872265972E-2"/>
          <c:y val="3.2750644117026037E-2"/>
          <c:w val="0.88959958130233718"/>
          <c:h val="0.87020046823806807"/>
        </c:manualLayout>
      </c:layout>
      <c:areaChart>
        <c:grouping val="standard"/>
        <c:varyColors val="0"/>
        <c:ser>
          <c:idx val="0"/>
          <c:order val="0"/>
          <c:tx>
            <c:strRef>
              <c:f>'Existing Home Sales v2'!$D$6</c:f>
              <c:strCache>
                <c:ptCount val="1"/>
                <c:pt idx="0">
                  <c:v>Existing Home Sales (millions)</c:v>
                </c:pt>
              </c:strCache>
            </c:strRef>
          </c:tx>
          <c:spPr>
            <a:solidFill>
              <a:srgbClr val="5E976D"/>
            </a:solidFill>
            <a:ln>
              <a:noFill/>
            </a:ln>
            <a:effectLst/>
          </c:spPr>
          <c:cat>
            <c:numRef>
              <c:f>'Existing Home Sales v2'!$C$7:$C$49</c:f>
              <c:numCache>
                <c:formatCode>General</c:formatCode>
                <c:ptCount val="43"/>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pt idx="37">
                  <c:v>2018</c:v>
                </c:pt>
                <c:pt idx="38">
                  <c:v>2019</c:v>
                </c:pt>
                <c:pt idx="39">
                  <c:v>2020</c:v>
                </c:pt>
                <c:pt idx="40">
                  <c:v>2021</c:v>
                </c:pt>
                <c:pt idx="41">
                  <c:v>2022</c:v>
                </c:pt>
                <c:pt idx="42">
                  <c:v>2023</c:v>
                </c:pt>
              </c:numCache>
            </c:numRef>
          </c:cat>
          <c:val>
            <c:numRef>
              <c:f>'Existing Home Sales v2'!$D$7:$D$49</c:f>
              <c:numCache>
                <c:formatCode>#,##0.00_);\(#,##0.00\)</c:formatCode>
                <c:ptCount val="43"/>
                <c:pt idx="0">
                  <c:v>2.58</c:v>
                </c:pt>
                <c:pt idx="1">
                  <c:v>2.12</c:v>
                </c:pt>
                <c:pt idx="2">
                  <c:v>2.88</c:v>
                </c:pt>
                <c:pt idx="3">
                  <c:v>3.03</c:v>
                </c:pt>
                <c:pt idx="4">
                  <c:v>3.38</c:v>
                </c:pt>
                <c:pt idx="5">
                  <c:v>3.77</c:v>
                </c:pt>
                <c:pt idx="6">
                  <c:v>3.77</c:v>
                </c:pt>
                <c:pt idx="7">
                  <c:v>3.86</c:v>
                </c:pt>
                <c:pt idx="8">
                  <c:v>3.29</c:v>
                </c:pt>
                <c:pt idx="9">
                  <c:v>3.18</c:v>
                </c:pt>
                <c:pt idx="10">
                  <c:v>3.15</c:v>
                </c:pt>
                <c:pt idx="11">
                  <c:v>3.43</c:v>
                </c:pt>
                <c:pt idx="12">
                  <c:v>3.74</c:v>
                </c:pt>
                <c:pt idx="13">
                  <c:v>3.88</c:v>
                </c:pt>
                <c:pt idx="14">
                  <c:v>3.85</c:v>
                </c:pt>
                <c:pt idx="15">
                  <c:v>4.17</c:v>
                </c:pt>
                <c:pt idx="16">
                  <c:v>4.37</c:v>
                </c:pt>
                <c:pt idx="17">
                  <c:v>4.97</c:v>
                </c:pt>
                <c:pt idx="18">
                  <c:v>5.18</c:v>
                </c:pt>
                <c:pt idx="19">
                  <c:v>5.17</c:v>
                </c:pt>
                <c:pt idx="20">
                  <c:v>5.34</c:v>
                </c:pt>
                <c:pt idx="21">
                  <c:v>5.63</c:v>
                </c:pt>
                <c:pt idx="22">
                  <c:v>6.18</c:v>
                </c:pt>
                <c:pt idx="23">
                  <c:v>6.78</c:v>
                </c:pt>
                <c:pt idx="24">
                  <c:v>7.08</c:v>
                </c:pt>
                <c:pt idx="25">
                  <c:v>6.48</c:v>
                </c:pt>
                <c:pt idx="26">
                  <c:v>5.03</c:v>
                </c:pt>
                <c:pt idx="27">
                  <c:v>4.1100000000000003</c:v>
                </c:pt>
                <c:pt idx="28">
                  <c:v>4.34</c:v>
                </c:pt>
                <c:pt idx="29">
                  <c:v>4.1900000000000004</c:v>
                </c:pt>
                <c:pt idx="30">
                  <c:v>4.26</c:v>
                </c:pt>
                <c:pt idx="31">
                  <c:v>4.66</c:v>
                </c:pt>
                <c:pt idx="32">
                  <c:v>5.09</c:v>
                </c:pt>
                <c:pt idx="33">
                  <c:v>4.9400000000000004</c:v>
                </c:pt>
                <c:pt idx="34">
                  <c:v>5.25</c:v>
                </c:pt>
                <c:pt idx="35">
                  <c:v>5.45</c:v>
                </c:pt>
                <c:pt idx="36">
                  <c:v>5.51</c:v>
                </c:pt>
                <c:pt idx="37">
                  <c:v>5.34</c:v>
                </c:pt>
                <c:pt idx="38">
                  <c:v>5.34</c:v>
                </c:pt>
                <c:pt idx="39">
                  <c:v>5.64</c:v>
                </c:pt>
                <c:pt idx="40">
                  <c:v>6.12</c:v>
                </c:pt>
                <c:pt idx="41">
                  <c:v>5.03</c:v>
                </c:pt>
                <c:pt idx="42">
                  <c:v>4.09</c:v>
                </c:pt>
              </c:numCache>
            </c:numRef>
          </c:val>
          <c:extLst>
            <c:ext xmlns:c16="http://schemas.microsoft.com/office/drawing/2014/chart" uri="{C3380CC4-5D6E-409C-BE32-E72D297353CC}">
              <c16:uniqueId val="{00000000-CF82-41D4-93A6-117BF18924E0}"/>
            </c:ext>
          </c:extLst>
        </c:ser>
        <c:dLbls>
          <c:showLegendKey val="0"/>
          <c:showVal val="0"/>
          <c:showCatName val="0"/>
          <c:showSerName val="0"/>
          <c:showPercent val="0"/>
          <c:showBubbleSize val="0"/>
        </c:dLbls>
        <c:axId val="271600304"/>
        <c:axId val="150738512"/>
      </c:areaChart>
      <c:lineChart>
        <c:grouping val="standard"/>
        <c:varyColors val="0"/>
        <c:ser>
          <c:idx val="1"/>
          <c:order val="1"/>
          <c:tx>
            <c:strRef>
              <c:f>'Existing Home Sales v2'!$E$6</c:f>
              <c:strCache>
                <c:ptCount val="1"/>
                <c:pt idx="0">
                  <c:v>28-Year Low</c:v>
                </c:pt>
              </c:strCache>
            </c:strRef>
          </c:tx>
          <c:spPr>
            <a:ln w="28575" cap="rnd">
              <a:solidFill>
                <a:srgbClr val="F99B1C"/>
              </a:solidFill>
              <a:round/>
            </a:ln>
            <a:effectLst/>
          </c:spPr>
          <c:marker>
            <c:symbol val="none"/>
          </c:marker>
          <c:cat>
            <c:numRef>
              <c:f>'Existing Home Sales v2'!$C$7:$C$49</c:f>
              <c:numCache>
                <c:formatCode>General</c:formatCode>
                <c:ptCount val="43"/>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pt idx="37">
                  <c:v>2018</c:v>
                </c:pt>
                <c:pt idx="38">
                  <c:v>2019</c:v>
                </c:pt>
                <c:pt idx="39">
                  <c:v>2020</c:v>
                </c:pt>
                <c:pt idx="40">
                  <c:v>2021</c:v>
                </c:pt>
                <c:pt idx="41">
                  <c:v>2022</c:v>
                </c:pt>
                <c:pt idx="42">
                  <c:v>2023</c:v>
                </c:pt>
              </c:numCache>
            </c:numRef>
          </c:cat>
          <c:val>
            <c:numRef>
              <c:f>'Existing Home Sales v2'!$E$7:$E$49</c:f>
              <c:numCache>
                <c:formatCode>#,##0.00_);\(#,##0.00\)</c:formatCode>
                <c:ptCount val="43"/>
                <c:pt idx="0">
                  <c:v>4.09</c:v>
                </c:pt>
                <c:pt idx="1">
                  <c:v>4.09</c:v>
                </c:pt>
                <c:pt idx="2">
                  <c:v>4.09</c:v>
                </c:pt>
                <c:pt idx="3">
                  <c:v>4.09</c:v>
                </c:pt>
                <c:pt idx="4">
                  <c:v>4.09</c:v>
                </c:pt>
                <c:pt idx="5">
                  <c:v>4.09</c:v>
                </c:pt>
                <c:pt idx="6">
                  <c:v>4.09</c:v>
                </c:pt>
                <c:pt idx="7">
                  <c:v>4.09</c:v>
                </c:pt>
                <c:pt idx="8">
                  <c:v>4.09</c:v>
                </c:pt>
                <c:pt idx="9">
                  <c:v>4.09</c:v>
                </c:pt>
                <c:pt idx="10">
                  <c:v>4.09</c:v>
                </c:pt>
                <c:pt idx="11">
                  <c:v>4.09</c:v>
                </c:pt>
                <c:pt idx="12">
                  <c:v>4.09</c:v>
                </c:pt>
                <c:pt idx="13">
                  <c:v>4.09</c:v>
                </c:pt>
                <c:pt idx="14">
                  <c:v>4.09</c:v>
                </c:pt>
                <c:pt idx="15">
                  <c:v>4.09</c:v>
                </c:pt>
                <c:pt idx="16">
                  <c:v>4.09</c:v>
                </c:pt>
                <c:pt idx="17">
                  <c:v>4.09</c:v>
                </c:pt>
                <c:pt idx="18">
                  <c:v>4.09</c:v>
                </c:pt>
                <c:pt idx="19">
                  <c:v>4.09</c:v>
                </c:pt>
                <c:pt idx="20">
                  <c:v>4.09</c:v>
                </c:pt>
                <c:pt idx="21">
                  <c:v>4.09</c:v>
                </c:pt>
                <c:pt idx="22">
                  <c:v>4.09</c:v>
                </c:pt>
                <c:pt idx="23">
                  <c:v>4.09</c:v>
                </c:pt>
                <c:pt idx="24">
                  <c:v>4.09</c:v>
                </c:pt>
                <c:pt idx="25">
                  <c:v>4.09</c:v>
                </c:pt>
                <c:pt idx="26">
                  <c:v>4.09</c:v>
                </c:pt>
                <c:pt idx="27">
                  <c:v>4.09</c:v>
                </c:pt>
                <c:pt idx="28">
                  <c:v>4.09</c:v>
                </c:pt>
                <c:pt idx="29">
                  <c:v>4.09</c:v>
                </c:pt>
                <c:pt idx="30">
                  <c:v>4.09</c:v>
                </c:pt>
                <c:pt idx="31">
                  <c:v>4.09</c:v>
                </c:pt>
                <c:pt idx="32">
                  <c:v>4.09</c:v>
                </c:pt>
                <c:pt idx="33">
                  <c:v>4.09</c:v>
                </c:pt>
                <c:pt idx="34">
                  <c:v>4.09</c:v>
                </c:pt>
                <c:pt idx="35">
                  <c:v>4.09</c:v>
                </c:pt>
                <c:pt idx="36">
                  <c:v>4.09</c:v>
                </c:pt>
                <c:pt idx="37">
                  <c:v>4.09</c:v>
                </c:pt>
                <c:pt idx="38">
                  <c:v>4.09</c:v>
                </c:pt>
                <c:pt idx="39">
                  <c:v>4.09</c:v>
                </c:pt>
                <c:pt idx="40">
                  <c:v>4.09</c:v>
                </c:pt>
                <c:pt idx="41">
                  <c:v>4.09</c:v>
                </c:pt>
                <c:pt idx="42">
                  <c:v>4.09</c:v>
                </c:pt>
              </c:numCache>
            </c:numRef>
          </c:val>
          <c:smooth val="0"/>
          <c:extLst>
            <c:ext xmlns:c16="http://schemas.microsoft.com/office/drawing/2014/chart" uri="{C3380CC4-5D6E-409C-BE32-E72D297353CC}">
              <c16:uniqueId val="{00000001-CF82-41D4-93A6-117BF18924E0}"/>
            </c:ext>
          </c:extLst>
        </c:ser>
        <c:dLbls>
          <c:showLegendKey val="0"/>
          <c:showVal val="0"/>
          <c:showCatName val="0"/>
          <c:showSerName val="0"/>
          <c:showPercent val="0"/>
          <c:showBubbleSize val="0"/>
        </c:dLbls>
        <c:marker val="1"/>
        <c:smooth val="0"/>
        <c:axId val="271600304"/>
        <c:axId val="150738512"/>
      </c:lineChart>
      <c:catAx>
        <c:axId val="271600304"/>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50738512"/>
        <c:crosses val="autoZero"/>
        <c:auto val="1"/>
        <c:lblAlgn val="ctr"/>
        <c:lblOffset val="100"/>
        <c:noMultiLvlLbl val="0"/>
      </c:catAx>
      <c:valAx>
        <c:axId val="150738512"/>
        <c:scaling>
          <c:orientation val="minMax"/>
          <c:max val="7.1"/>
          <c:min val="0"/>
        </c:scaling>
        <c:delete val="0"/>
        <c:axPos val="l"/>
        <c:title>
          <c:tx>
            <c:rich>
              <a:bodyPr rot="-54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r>
                  <a:rPr lang="en-US"/>
                  <a:t>Homes</a:t>
                </a:r>
              </a:p>
            </c:rich>
          </c:tx>
          <c:layout>
            <c:manualLayout>
              <c:xMode val="edge"/>
              <c:yMode val="edge"/>
              <c:x val="1.7857142857142856E-2"/>
              <c:y val="0.3099843074494467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title>
        <c:numFmt formatCode="#,##0_);\(#,##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271600304"/>
        <c:crosses val="autoZero"/>
        <c:crossBetween val="midCat"/>
      </c:valAx>
      <c:spPr>
        <a:noFill/>
        <a:ln w="25400">
          <a:noFill/>
        </a:ln>
        <a:effectLst/>
      </c:spPr>
    </c:plotArea>
    <c:plotVisOnly val="1"/>
    <c:dispBlanksAs val="gap"/>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923268560039861E-2"/>
          <c:y val="0.23445513603282372"/>
          <c:w val="0.95615346287992031"/>
          <c:h val="0.56799948924471677"/>
        </c:manualLayout>
      </c:layout>
      <c:barChart>
        <c:barDir val="col"/>
        <c:grouping val="stacked"/>
        <c:varyColors val="0"/>
        <c:ser>
          <c:idx val="0"/>
          <c:order val="0"/>
          <c:spPr>
            <a:solidFill>
              <a:srgbClr val="5E976D"/>
            </a:solidFill>
            <a:ln>
              <a:noFill/>
            </a:ln>
            <a:effectLst/>
          </c:spPr>
          <c:invertIfNegative val="0"/>
          <c:cat>
            <c:numRef>
              <c:f>'Housing Starts'!$D$6:$J$6</c:f>
              <c:numCache>
                <c:formatCode>yyyy</c:formatCode>
                <c:ptCount val="7"/>
                <c:pt idx="0">
                  <c:v>43466</c:v>
                </c:pt>
                <c:pt idx="1">
                  <c:v>43831</c:v>
                </c:pt>
                <c:pt idx="2">
                  <c:v>44197</c:v>
                </c:pt>
                <c:pt idx="3">
                  <c:v>44562</c:v>
                </c:pt>
                <c:pt idx="4">
                  <c:v>44927</c:v>
                </c:pt>
                <c:pt idx="5">
                  <c:v>45292</c:v>
                </c:pt>
                <c:pt idx="6">
                  <c:v>45658</c:v>
                </c:pt>
              </c:numCache>
            </c:numRef>
          </c:cat>
          <c:val>
            <c:numRef>
              <c:f>'Housing Starts'!$D$8:$J$8</c:f>
              <c:numCache>
                <c:formatCode>#,##0.0</c:formatCode>
                <c:ptCount val="7"/>
                <c:pt idx="0">
                  <c:v>0.88891666666666658</c:v>
                </c:pt>
                <c:pt idx="1">
                  <c:v>1.0030833333333333</c:v>
                </c:pt>
                <c:pt idx="2">
                  <c:v>1.13175</c:v>
                </c:pt>
                <c:pt idx="3">
                  <c:v>1.0044166666666667</c:v>
                </c:pt>
                <c:pt idx="4">
                  <c:v>0.93641666666666667</c:v>
                </c:pt>
                <c:pt idx="5">
                  <c:v>0.98750000000000004</c:v>
                </c:pt>
                <c:pt idx="6">
                  <c:v>1.0289999999999999</c:v>
                </c:pt>
              </c:numCache>
            </c:numRef>
          </c:val>
          <c:extLst>
            <c:ext xmlns:c16="http://schemas.microsoft.com/office/drawing/2014/chart" uri="{C3380CC4-5D6E-409C-BE32-E72D297353CC}">
              <c16:uniqueId val="{00000000-9614-4F9E-87DD-490217C2916D}"/>
            </c:ext>
          </c:extLst>
        </c:ser>
        <c:ser>
          <c:idx val="1"/>
          <c:order val="1"/>
          <c:spPr>
            <a:solidFill>
              <a:srgbClr val="A0C4AA"/>
            </a:solidFill>
            <a:ln>
              <a:noFill/>
            </a:ln>
            <a:effectLst/>
          </c:spPr>
          <c:invertIfNegative val="0"/>
          <c:cat>
            <c:numRef>
              <c:f>'Housing Starts'!$D$6:$J$6</c:f>
              <c:numCache>
                <c:formatCode>yyyy</c:formatCode>
                <c:ptCount val="7"/>
                <c:pt idx="0">
                  <c:v>43466</c:v>
                </c:pt>
                <c:pt idx="1">
                  <c:v>43831</c:v>
                </c:pt>
                <c:pt idx="2">
                  <c:v>44197</c:v>
                </c:pt>
                <c:pt idx="3">
                  <c:v>44562</c:v>
                </c:pt>
                <c:pt idx="4">
                  <c:v>44927</c:v>
                </c:pt>
                <c:pt idx="5">
                  <c:v>45292</c:v>
                </c:pt>
                <c:pt idx="6">
                  <c:v>45658</c:v>
                </c:pt>
              </c:numCache>
            </c:numRef>
          </c:cat>
          <c:val>
            <c:numRef>
              <c:f>'Housing Starts'!$D$7:$J$7</c:f>
              <c:numCache>
                <c:formatCode>#,##0.0</c:formatCode>
                <c:ptCount val="7"/>
                <c:pt idx="0">
                  <c:v>0.40258333333333329</c:v>
                </c:pt>
                <c:pt idx="1">
                  <c:v>0.39383333333333331</c:v>
                </c:pt>
                <c:pt idx="2">
                  <c:v>0.47399999999999998</c:v>
                </c:pt>
                <c:pt idx="3">
                  <c:v>0.54683333333333339</c:v>
                </c:pt>
                <c:pt idx="4">
                  <c:v>0.47075</c:v>
                </c:pt>
                <c:pt idx="5">
                  <c:v>0.37874999999999998</c:v>
                </c:pt>
                <c:pt idx="6">
                  <c:v>0.38750000000000001</c:v>
                </c:pt>
              </c:numCache>
            </c:numRef>
          </c:val>
          <c:extLst>
            <c:ext xmlns:c16="http://schemas.microsoft.com/office/drawing/2014/chart" uri="{C3380CC4-5D6E-409C-BE32-E72D297353CC}">
              <c16:uniqueId val="{00000001-9614-4F9E-87DD-490217C2916D}"/>
            </c:ext>
          </c:extLst>
        </c:ser>
        <c:ser>
          <c:idx val="2"/>
          <c:order val="2"/>
          <c:spPr>
            <a:noFill/>
            <a:ln>
              <a:noFill/>
            </a:ln>
            <a:effectLst/>
          </c:spPr>
          <c:invertIfNegative val="0"/>
          <c:dLbls>
            <c:numFmt formatCode="0.0&quot;M&quot;" sourceLinked="0"/>
            <c:spPr>
              <a:noFill/>
              <a:ln>
                <a:noFill/>
              </a:ln>
              <a:effectLst/>
            </c:spPr>
            <c:txPr>
              <a:bodyPr rot="0" spcFirstLastPara="1" vertOverflow="ellipsis" vert="horz" wrap="square" anchor="ctr" anchorCtr="1"/>
              <a:lstStyle/>
              <a:p>
                <a:pPr>
                  <a:defRPr sz="1200" b="1"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'Housing Starts'!$D$6:$J$6</c:f>
              <c:numCache>
                <c:formatCode>yyyy</c:formatCode>
                <c:ptCount val="7"/>
                <c:pt idx="0">
                  <c:v>43466</c:v>
                </c:pt>
                <c:pt idx="1">
                  <c:v>43831</c:v>
                </c:pt>
                <c:pt idx="2">
                  <c:v>44197</c:v>
                </c:pt>
                <c:pt idx="3">
                  <c:v>44562</c:v>
                </c:pt>
                <c:pt idx="4">
                  <c:v>44927</c:v>
                </c:pt>
                <c:pt idx="5">
                  <c:v>45292</c:v>
                </c:pt>
                <c:pt idx="6">
                  <c:v>45658</c:v>
                </c:pt>
              </c:numCache>
            </c:numRef>
          </c:cat>
          <c:val>
            <c:numRef>
              <c:f>'Housing Starts'!$D$9:$J$9</c:f>
              <c:numCache>
                <c:formatCode>#,##0.0</c:formatCode>
                <c:ptCount val="7"/>
                <c:pt idx="0">
                  <c:v>1.2914999999999999</c:v>
                </c:pt>
                <c:pt idx="1">
                  <c:v>1.3969166666666666</c:v>
                </c:pt>
                <c:pt idx="2">
                  <c:v>1.60575</c:v>
                </c:pt>
                <c:pt idx="3">
                  <c:v>1.55125</c:v>
                </c:pt>
                <c:pt idx="4">
                  <c:v>1.4071666666666667</c:v>
                </c:pt>
                <c:pt idx="5">
                  <c:v>1.36625</c:v>
                </c:pt>
                <c:pt idx="6">
                  <c:v>1.4164999999999999</c:v>
                </c:pt>
              </c:numCache>
            </c:numRef>
          </c:val>
          <c:extLst>
            <c:ext xmlns:c16="http://schemas.microsoft.com/office/drawing/2014/chart" uri="{C3380CC4-5D6E-409C-BE32-E72D297353CC}">
              <c16:uniqueId val="{00000002-9614-4F9E-87DD-490217C2916D}"/>
            </c:ext>
          </c:extLst>
        </c:ser>
        <c:dLbls>
          <c:showLegendKey val="0"/>
          <c:showVal val="0"/>
          <c:showCatName val="0"/>
          <c:showSerName val="0"/>
          <c:showPercent val="0"/>
          <c:showBubbleSize val="0"/>
        </c:dLbls>
        <c:gapWidth val="30"/>
        <c:overlap val="100"/>
        <c:axId val="969010847"/>
        <c:axId val="969011263"/>
      </c:barChart>
      <c:dateAx>
        <c:axId val="969010847"/>
        <c:scaling>
          <c:orientation val="minMax"/>
        </c:scaling>
        <c:delete val="0"/>
        <c:axPos val="b"/>
        <c:numFmt formatCode="yyyy" sourceLinked="0"/>
        <c:majorTickMark val="out"/>
        <c:minorTickMark val="none"/>
        <c:tickLblPos val="nextTo"/>
        <c:spPr>
          <a:noFill/>
          <a:ln w="9525" cap="flat" cmpd="sng" algn="ctr">
            <a:solidFill>
              <a:srgbClr val="474747"/>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969011263"/>
        <c:crosses val="autoZero"/>
        <c:auto val="1"/>
        <c:lblOffset val="100"/>
        <c:baseTimeUnit val="years"/>
      </c:dateAx>
      <c:valAx>
        <c:axId val="969011263"/>
        <c:scaling>
          <c:orientation val="minMax"/>
          <c:max val="2"/>
        </c:scaling>
        <c:delete val="1"/>
        <c:axPos val="l"/>
        <c:numFmt formatCode="#,##0.0" sourceLinked="1"/>
        <c:majorTickMark val="out"/>
        <c:minorTickMark val="none"/>
        <c:tickLblPos val="nextTo"/>
        <c:crossAx val="969010847"/>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'Rent vs. Buy (Alternate)'!$D$6</c:f>
              <c:strCache>
                <c:ptCount val="1"/>
                <c:pt idx="0">
                  <c:v>Avg. New Home Payment</c:v>
                </c:pt>
              </c:strCache>
            </c:strRef>
          </c:tx>
          <c:spPr>
            <a:ln w="28575" cap="rnd">
              <a:solidFill>
                <a:srgbClr val="5E976D"/>
              </a:solidFill>
              <a:round/>
            </a:ln>
            <a:effectLst/>
          </c:spPr>
          <c:marker>
            <c:symbol val="none"/>
          </c:marker>
          <c:cat>
            <c:strRef>
              <c:f>'Rent vs. Buy (Alternate)'!$C$7:$C$73</c:f>
              <c:strCache>
                <c:ptCount val="67"/>
                <c:pt idx="0">
                  <c:v>Q1 2007</c:v>
                </c:pt>
                <c:pt idx="1">
                  <c:v>Q2 2007</c:v>
                </c:pt>
                <c:pt idx="2">
                  <c:v>Q3 2007</c:v>
                </c:pt>
                <c:pt idx="3">
                  <c:v>Q4 2007</c:v>
                </c:pt>
                <c:pt idx="4">
                  <c:v>Q1 2008</c:v>
                </c:pt>
                <c:pt idx="5">
                  <c:v>Q2 2008</c:v>
                </c:pt>
                <c:pt idx="6">
                  <c:v>Q3 2008</c:v>
                </c:pt>
                <c:pt idx="7">
                  <c:v>Q4 2008</c:v>
                </c:pt>
                <c:pt idx="8">
                  <c:v>Q1 2009</c:v>
                </c:pt>
                <c:pt idx="9">
                  <c:v>Q2 2009</c:v>
                </c:pt>
                <c:pt idx="10">
                  <c:v>Q3 2009</c:v>
                </c:pt>
                <c:pt idx="11">
                  <c:v>Q4 2009</c:v>
                </c:pt>
                <c:pt idx="12">
                  <c:v>Q1 2010</c:v>
                </c:pt>
                <c:pt idx="13">
                  <c:v>Q2 2010</c:v>
                </c:pt>
                <c:pt idx="14">
                  <c:v>Q3 2010</c:v>
                </c:pt>
                <c:pt idx="15">
                  <c:v>Q4 2010</c:v>
                </c:pt>
                <c:pt idx="16">
                  <c:v>Q1 2011</c:v>
                </c:pt>
                <c:pt idx="17">
                  <c:v>Q2 2011</c:v>
                </c:pt>
                <c:pt idx="18">
                  <c:v>Q3 2011</c:v>
                </c:pt>
                <c:pt idx="19">
                  <c:v>Q4 2011</c:v>
                </c:pt>
                <c:pt idx="20">
                  <c:v>Q1 2012</c:v>
                </c:pt>
                <c:pt idx="21">
                  <c:v>Q2 2012</c:v>
                </c:pt>
                <c:pt idx="22">
                  <c:v>Q3 2012</c:v>
                </c:pt>
                <c:pt idx="23">
                  <c:v>Q4 2012</c:v>
                </c:pt>
                <c:pt idx="24">
                  <c:v>Q1 2013</c:v>
                </c:pt>
                <c:pt idx="25">
                  <c:v>Q2 2013</c:v>
                </c:pt>
                <c:pt idx="26">
                  <c:v>Q3 2013</c:v>
                </c:pt>
                <c:pt idx="27">
                  <c:v>Q4 2013</c:v>
                </c:pt>
                <c:pt idx="28">
                  <c:v>Q1 2014</c:v>
                </c:pt>
                <c:pt idx="29">
                  <c:v>Q2 2014</c:v>
                </c:pt>
                <c:pt idx="30">
                  <c:v>Q3 2014</c:v>
                </c:pt>
                <c:pt idx="31">
                  <c:v>Q4 2014</c:v>
                </c:pt>
                <c:pt idx="32">
                  <c:v>Q1 2015</c:v>
                </c:pt>
                <c:pt idx="33">
                  <c:v>Q2 2015</c:v>
                </c:pt>
                <c:pt idx="34">
                  <c:v>Q3 2015</c:v>
                </c:pt>
                <c:pt idx="35">
                  <c:v>Q4 2015</c:v>
                </c:pt>
                <c:pt idx="36">
                  <c:v>Q1 2016</c:v>
                </c:pt>
                <c:pt idx="37">
                  <c:v>Q2 2016</c:v>
                </c:pt>
                <c:pt idx="38">
                  <c:v>Q3 2016</c:v>
                </c:pt>
                <c:pt idx="39">
                  <c:v>Q4 2016</c:v>
                </c:pt>
                <c:pt idx="40">
                  <c:v>Q1 2017</c:v>
                </c:pt>
                <c:pt idx="41">
                  <c:v>Q2 2017</c:v>
                </c:pt>
                <c:pt idx="42">
                  <c:v>Q3 2017</c:v>
                </c:pt>
                <c:pt idx="43">
                  <c:v>Q4 2017</c:v>
                </c:pt>
                <c:pt idx="44">
                  <c:v>Q1 2018</c:v>
                </c:pt>
                <c:pt idx="45">
                  <c:v>Q2 2018</c:v>
                </c:pt>
                <c:pt idx="46">
                  <c:v>Q3 2018</c:v>
                </c:pt>
                <c:pt idx="47">
                  <c:v>Q4 2018</c:v>
                </c:pt>
                <c:pt idx="48">
                  <c:v>Q1 2019</c:v>
                </c:pt>
                <c:pt idx="49">
                  <c:v>Q2 2019</c:v>
                </c:pt>
                <c:pt idx="50">
                  <c:v>Q3 2019</c:v>
                </c:pt>
                <c:pt idx="51">
                  <c:v>Q4 2019</c:v>
                </c:pt>
                <c:pt idx="52">
                  <c:v>Q1 2020</c:v>
                </c:pt>
                <c:pt idx="53">
                  <c:v>Q2 2020</c:v>
                </c:pt>
                <c:pt idx="54">
                  <c:v>Q3 2020</c:v>
                </c:pt>
                <c:pt idx="55">
                  <c:v>Q4 2020</c:v>
                </c:pt>
                <c:pt idx="56">
                  <c:v>Q1 2021</c:v>
                </c:pt>
                <c:pt idx="57">
                  <c:v>Q2 2021</c:v>
                </c:pt>
                <c:pt idx="58">
                  <c:v>Q3 2021</c:v>
                </c:pt>
                <c:pt idx="59">
                  <c:v>Q4 2021</c:v>
                </c:pt>
                <c:pt idx="60">
                  <c:v>Q1 2022</c:v>
                </c:pt>
                <c:pt idx="61">
                  <c:v>Q2 2022</c:v>
                </c:pt>
                <c:pt idx="62">
                  <c:v>Q3 2022</c:v>
                </c:pt>
                <c:pt idx="63">
                  <c:v>Q4 2022</c:v>
                </c:pt>
                <c:pt idx="64">
                  <c:v>Q1 2023</c:v>
                </c:pt>
                <c:pt idx="65">
                  <c:v>Q2 2023</c:v>
                </c:pt>
                <c:pt idx="66">
                  <c:v>Q3 2023</c:v>
                </c:pt>
              </c:strCache>
            </c:strRef>
          </c:cat>
          <c:val>
            <c:numRef>
              <c:f>'Rent vs. Buy (Alternate)'!$D$7:$D$73</c:f>
              <c:numCache>
                <c:formatCode>"$"#,##0_);\("$"#,##0\)</c:formatCode>
                <c:ptCount val="67"/>
                <c:pt idx="0">
                  <c:v>1801</c:v>
                </c:pt>
                <c:pt idx="1">
                  <c:v>1877</c:v>
                </c:pt>
                <c:pt idx="2">
                  <c:v>1819</c:v>
                </c:pt>
                <c:pt idx="3">
                  <c:v>1776</c:v>
                </c:pt>
                <c:pt idx="4">
                  <c:v>1716</c:v>
                </c:pt>
                <c:pt idx="5">
                  <c:v>1758</c:v>
                </c:pt>
                <c:pt idx="6">
                  <c:v>1653</c:v>
                </c:pt>
                <c:pt idx="7">
                  <c:v>1507</c:v>
                </c:pt>
                <c:pt idx="8">
                  <c:v>1486</c:v>
                </c:pt>
                <c:pt idx="9">
                  <c:v>1519</c:v>
                </c:pt>
                <c:pt idx="10">
                  <c:v>1432</c:v>
                </c:pt>
                <c:pt idx="11">
                  <c:v>1433</c:v>
                </c:pt>
                <c:pt idx="12">
                  <c:v>1398</c:v>
                </c:pt>
                <c:pt idx="13">
                  <c:v>1350</c:v>
                </c:pt>
                <c:pt idx="14">
                  <c:v>1320</c:v>
                </c:pt>
                <c:pt idx="15">
                  <c:v>1374</c:v>
                </c:pt>
                <c:pt idx="16">
                  <c:v>1335</c:v>
                </c:pt>
                <c:pt idx="17">
                  <c:v>1273</c:v>
                </c:pt>
                <c:pt idx="18">
                  <c:v>1227</c:v>
                </c:pt>
                <c:pt idx="19">
                  <c:v>1226</c:v>
                </c:pt>
                <c:pt idx="20">
                  <c:v>1218</c:v>
                </c:pt>
                <c:pt idx="21">
                  <c:v>1177</c:v>
                </c:pt>
                <c:pt idx="22">
                  <c:v>1165</c:v>
                </c:pt>
                <c:pt idx="23">
                  <c:v>1169</c:v>
                </c:pt>
                <c:pt idx="24">
                  <c:v>1198</c:v>
                </c:pt>
                <c:pt idx="25">
                  <c:v>1316</c:v>
                </c:pt>
                <c:pt idx="26">
                  <c:v>1319</c:v>
                </c:pt>
                <c:pt idx="27">
                  <c:v>1348</c:v>
                </c:pt>
                <c:pt idx="28">
                  <c:v>1350</c:v>
                </c:pt>
                <c:pt idx="29">
                  <c:v>1345</c:v>
                </c:pt>
                <c:pt idx="30">
                  <c:v>1372</c:v>
                </c:pt>
                <c:pt idx="31">
                  <c:v>1343</c:v>
                </c:pt>
                <c:pt idx="32">
                  <c:v>1336</c:v>
                </c:pt>
                <c:pt idx="33">
                  <c:v>1398</c:v>
                </c:pt>
                <c:pt idx="34">
                  <c:v>1398</c:v>
                </c:pt>
                <c:pt idx="35">
                  <c:v>1428</c:v>
                </c:pt>
                <c:pt idx="36">
                  <c:v>1404</c:v>
                </c:pt>
                <c:pt idx="37">
                  <c:v>1401</c:v>
                </c:pt>
                <c:pt idx="38">
                  <c:v>1418</c:v>
                </c:pt>
                <c:pt idx="39">
                  <c:v>1505</c:v>
                </c:pt>
                <c:pt idx="40">
                  <c:v>1565</c:v>
                </c:pt>
                <c:pt idx="41">
                  <c:v>1617</c:v>
                </c:pt>
                <c:pt idx="42">
                  <c:v>1586</c:v>
                </c:pt>
                <c:pt idx="43">
                  <c:v>1579</c:v>
                </c:pt>
                <c:pt idx="44">
                  <c:v>1735</c:v>
                </c:pt>
                <c:pt idx="45">
                  <c:v>1843</c:v>
                </c:pt>
                <c:pt idx="46">
                  <c:v>1855</c:v>
                </c:pt>
                <c:pt idx="47">
                  <c:v>1782</c:v>
                </c:pt>
                <c:pt idx="48">
                  <c:v>1800</c:v>
                </c:pt>
                <c:pt idx="49">
                  <c:v>1829</c:v>
                </c:pt>
                <c:pt idx="50">
                  <c:v>1772</c:v>
                </c:pt>
                <c:pt idx="51">
                  <c:v>1716</c:v>
                </c:pt>
                <c:pt idx="52">
                  <c:v>1787</c:v>
                </c:pt>
                <c:pt idx="53">
                  <c:v>1839</c:v>
                </c:pt>
                <c:pt idx="54">
                  <c:v>1852</c:v>
                </c:pt>
                <c:pt idx="55">
                  <c:v>1746</c:v>
                </c:pt>
                <c:pt idx="56">
                  <c:v>1915</c:v>
                </c:pt>
                <c:pt idx="57">
                  <c:v>2038</c:v>
                </c:pt>
                <c:pt idx="58">
                  <c:v>2009</c:v>
                </c:pt>
                <c:pt idx="59">
                  <c:v>1994</c:v>
                </c:pt>
                <c:pt idx="60">
                  <c:v>2481</c:v>
                </c:pt>
                <c:pt idx="61">
                  <c:v>3046</c:v>
                </c:pt>
                <c:pt idx="62">
                  <c:v>3151</c:v>
                </c:pt>
                <c:pt idx="63">
                  <c:v>2916</c:v>
                </c:pt>
                <c:pt idx="64">
                  <c:v>3028</c:v>
                </c:pt>
                <c:pt idx="65">
                  <c:v>3281</c:v>
                </c:pt>
                <c:pt idx="66">
                  <c:v>3322</c:v>
                </c:pt>
              </c:numCache>
            </c:numRef>
          </c:val>
          <c:smooth val="0"/>
          <c:extLst>
            <c:ext xmlns:c16="http://schemas.microsoft.com/office/drawing/2014/chart" uri="{C3380CC4-5D6E-409C-BE32-E72D297353CC}">
              <c16:uniqueId val="{00000000-8861-4217-97A5-CF7DDF9A5C44}"/>
            </c:ext>
          </c:extLst>
        </c:ser>
        <c:ser>
          <c:idx val="1"/>
          <c:order val="1"/>
          <c:tx>
            <c:strRef>
              <c:f>'Rent vs. Buy (Alternate)'!$E$6</c:f>
              <c:strCache>
                <c:ptCount val="1"/>
                <c:pt idx="0">
                  <c:v>Avg. New Lease Payment</c:v>
                </c:pt>
              </c:strCache>
            </c:strRef>
          </c:tx>
          <c:spPr>
            <a:ln w="28575" cap="rnd">
              <a:solidFill>
                <a:srgbClr val="F99B1C"/>
              </a:solidFill>
              <a:round/>
            </a:ln>
            <a:effectLst/>
          </c:spPr>
          <c:marker>
            <c:symbol val="none"/>
          </c:marker>
          <c:cat>
            <c:strRef>
              <c:f>'Rent vs. Buy (Alternate)'!$C$7:$C$73</c:f>
              <c:strCache>
                <c:ptCount val="67"/>
                <c:pt idx="0">
                  <c:v>Q1 2007</c:v>
                </c:pt>
                <c:pt idx="1">
                  <c:v>Q2 2007</c:v>
                </c:pt>
                <c:pt idx="2">
                  <c:v>Q3 2007</c:v>
                </c:pt>
                <c:pt idx="3">
                  <c:v>Q4 2007</c:v>
                </c:pt>
                <c:pt idx="4">
                  <c:v>Q1 2008</c:v>
                </c:pt>
                <c:pt idx="5">
                  <c:v>Q2 2008</c:v>
                </c:pt>
                <c:pt idx="6">
                  <c:v>Q3 2008</c:v>
                </c:pt>
                <c:pt idx="7">
                  <c:v>Q4 2008</c:v>
                </c:pt>
                <c:pt idx="8">
                  <c:v>Q1 2009</c:v>
                </c:pt>
                <c:pt idx="9">
                  <c:v>Q2 2009</c:v>
                </c:pt>
                <c:pt idx="10">
                  <c:v>Q3 2009</c:v>
                </c:pt>
                <c:pt idx="11">
                  <c:v>Q4 2009</c:v>
                </c:pt>
                <c:pt idx="12">
                  <c:v>Q1 2010</c:v>
                </c:pt>
                <c:pt idx="13">
                  <c:v>Q2 2010</c:v>
                </c:pt>
                <c:pt idx="14">
                  <c:v>Q3 2010</c:v>
                </c:pt>
                <c:pt idx="15">
                  <c:v>Q4 2010</c:v>
                </c:pt>
                <c:pt idx="16">
                  <c:v>Q1 2011</c:v>
                </c:pt>
                <c:pt idx="17">
                  <c:v>Q2 2011</c:v>
                </c:pt>
                <c:pt idx="18">
                  <c:v>Q3 2011</c:v>
                </c:pt>
                <c:pt idx="19">
                  <c:v>Q4 2011</c:v>
                </c:pt>
                <c:pt idx="20">
                  <c:v>Q1 2012</c:v>
                </c:pt>
                <c:pt idx="21">
                  <c:v>Q2 2012</c:v>
                </c:pt>
                <c:pt idx="22">
                  <c:v>Q3 2012</c:v>
                </c:pt>
                <c:pt idx="23">
                  <c:v>Q4 2012</c:v>
                </c:pt>
                <c:pt idx="24">
                  <c:v>Q1 2013</c:v>
                </c:pt>
                <c:pt idx="25">
                  <c:v>Q2 2013</c:v>
                </c:pt>
                <c:pt idx="26">
                  <c:v>Q3 2013</c:v>
                </c:pt>
                <c:pt idx="27">
                  <c:v>Q4 2013</c:v>
                </c:pt>
                <c:pt idx="28">
                  <c:v>Q1 2014</c:v>
                </c:pt>
                <c:pt idx="29">
                  <c:v>Q2 2014</c:v>
                </c:pt>
                <c:pt idx="30">
                  <c:v>Q3 2014</c:v>
                </c:pt>
                <c:pt idx="31">
                  <c:v>Q4 2014</c:v>
                </c:pt>
                <c:pt idx="32">
                  <c:v>Q1 2015</c:v>
                </c:pt>
                <c:pt idx="33">
                  <c:v>Q2 2015</c:v>
                </c:pt>
                <c:pt idx="34">
                  <c:v>Q3 2015</c:v>
                </c:pt>
                <c:pt idx="35">
                  <c:v>Q4 2015</c:v>
                </c:pt>
                <c:pt idx="36">
                  <c:v>Q1 2016</c:v>
                </c:pt>
                <c:pt idx="37">
                  <c:v>Q2 2016</c:v>
                </c:pt>
                <c:pt idx="38">
                  <c:v>Q3 2016</c:v>
                </c:pt>
                <c:pt idx="39">
                  <c:v>Q4 2016</c:v>
                </c:pt>
                <c:pt idx="40">
                  <c:v>Q1 2017</c:v>
                </c:pt>
                <c:pt idx="41">
                  <c:v>Q2 2017</c:v>
                </c:pt>
                <c:pt idx="42">
                  <c:v>Q3 2017</c:v>
                </c:pt>
                <c:pt idx="43">
                  <c:v>Q4 2017</c:v>
                </c:pt>
                <c:pt idx="44">
                  <c:v>Q1 2018</c:v>
                </c:pt>
                <c:pt idx="45">
                  <c:v>Q2 2018</c:v>
                </c:pt>
                <c:pt idx="46">
                  <c:v>Q3 2018</c:v>
                </c:pt>
                <c:pt idx="47">
                  <c:v>Q4 2018</c:v>
                </c:pt>
                <c:pt idx="48">
                  <c:v>Q1 2019</c:v>
                </c:pt>
                <c:pt idx="49">
                  <c:v>Q2 2019</c:v>
                </c:pt>
                <c:pt idx="50">
                  <c:v>Q3 2019</c:v>
                </c:pt>
                <c:pt idx="51">
                  <c:v>Q4 2019</c:v>
                </c:pt>
                <c:pt idx="52">
                  <c:v>Q1 2020</c:v>
                </c:pt>
                <c:pt idx="53">
                  <c:v>Q2 2020</c:v>
                </c:pt>
                <c:pt idx="54">
                  <c:v>Q3 2020</c:v>
                </c:pt>
                <c:pt idx="55">
                  <c:v>Q4 2020</c:v>
                </c:pt>
                <c:pt idx="56">
                  <c:v>Q1 2021</c:v>
                </c:pt>
                <c:pt idx="57">
                  <c:v>Q2 2021</c:v>
                </c:pt>
                <c:pt idx="58">
                  <c:v>Q3 2021</c:v>
                </c:pt>
                <c:pt idx="59">
                  <c:v>Q4 2021</c:v>
                </c:pt>
                <c:pt idx="60">
                  <c:v>Q1 2022</c:v>
                </c:pt>
                <c:pt idx="61">
                  <c:v>Q2 2022</c:v>
                </c:pt>
                <c:pt idx="62">
                  <c:v>Q3 2022</c:v>
                </c:pt>
                <c:pt idx="63">
                  <c:v>Q4 2022</c:v>
                </c:pt>
                <c:pt idx="64">
                  <c:v>Q1 2023</c:v>
                </c:pt>
                <c:pt idx="65">
                  <c:v>Q2 2023</c:v>
                </c:pt>
                <c:pt idx="66">
                  <c:v>Q3 2023</c:v>
                </c:pt>
              </c:strCache>
            </c:strRef>
          </c:cat>
          <c:val>
            <c:numRef>
              <c:f>'Rent vs. Buy (Alternate)'!$E$7:$E$73</c:f>
              <c:numCache>
                <c:formatCode>"$"#,##0_);\("$"#,##0\)</c:formatCode>
                <c:ptCount val="67"/>
                <c:pt idx="0">
                  <c:v>1424</c:v>
                </c:pt>
                <c:pt idx="1">
                  <c:v>1446</c:v>
                </c:pt>
                <c:pt idx="2">
                  <c:v>1456</c:v>
                </c:pt>
                <c:pt idx="3">
                  <c:v>1457</c:v>
                </c:pt>
                <c:pt idx="4">
                  <c:v>1459</c:v>
                </c:pt>
                <c:pt idx="5">
                  <c:v>1467</c:v>
                </c:pt>
                <c:pt idx="6">
                  <c:v>1475</c:v>
                </c:pt>
                <c:pt idx="7">
                  <c:v>1443</c:v>
                </c:pt>
                <c:pt idx="8">
                  <c:v>1401</c:v>
                </c:pt>
                <c:pt idx="9">
                  <c:v>1376</c:v>
                </c:pt>
                <c:pt idx="10">
                  <c:v>1372</c:v>
                </c:pt>
                <c:pt idx="11">
                  <c:v>1355</c:v>
                </c:pt>
                <c:pt idx="12">
                  <c:v>1357</c:v>
                </c:pt>
                <c:pt idx="13">
                  <c:v>1387</c:v>
                </c:pt>
                <c:pt idx="14">
                  <c:v>1413</c:v>
                </c:pt>
                <c:pt idx="15">
                  <c:v>1418</c:v>
                </c:pt>
                <c:pt idx="16">
                  <c:v>1425</c:v>
                </c:pt>
                <c:pt idx="17">
                  <c:v>1456</c:v>
                </c:pt>
                <c:pt idx="18">
                  <c:v>1482</c:v>
                </c:pt>
                <c:pt idx="19">
                  <c:v>1482</c:v>
                </c:pt>
                <c:pt idx="20">
                  <c:v>1487</c:v>
                </c:pt>
                <c:pt idx="21">
                  <c:v>1514</c:v>
                </c:pt>
                <c:pt idx="22">
                  <c:v>1536</c:v>
                </c:pt>
                <c:pt idx="23">
                  <c:v>1533</c:v>
                </c:pt>
                <c:pt idx="24">
                  <c:v>1537</c:v>
                </c:pt>
                <c:pt idx="25">
                  <c:v>1563</c:v>
                </c:pt>
                <c:pt idx="26">
                  <c:v>1579</c:v>
                </c:pt>
                <c:pt idx="27">
                  <c:v>1567</c:v>
                </c:pt>
                <c:pt idx="28">
                  <c:v>1575</c:v>
                </c:pt>
                <c:pt idx="29">
                  <c:v>1613</c:v>
                </c:pt>
                <c:pt idx="30">
                  <c:v>1633</c:v>
                </c:pt>
                <c:pt idx="31">
                  <c:v>1631</c:v>
                </c:pt>
                <c:pt idx="32">
                  <c:v>1644</c:v>
                </c:pt>
                <c:pt idx="33">
                  <c:v>1684</c:v>
                </c:pt>
                <c:pt idx="34">
                  <c:v>1713</c:v>
                </c:pt>
                <c:pt idx="35">
                  <c:v>1699</c:v>
                </c:pt>
                <c:pt idx="36">
                  <c:v>1705</c:v>
                </c:pt>
                <c:pt idx="37">
                  <c:v>1740</c:v>
                </c:pt>
                <c:pt idx="38">
                  <c:v>1751</c:v>
                </c:pt>
                <c:pt idx="39">
                  <c:v>1732</c:v>
                </c:pt>
                <c:pt idx="40">
                  <c:v>1738</c:v>
                </c:pt>
                <c:pt idx="41">
                  <c:v>1774</c:v>
                </c:pt>
                <c:pt idx="42">
                  <c:v>1786</c:v>
                </c:pt>
                <c:pt idx="43">
                  <c:v>1765</c:v>
                </c:pt>
                <c:pt idx="44">
                  <c:v>1774</c:v>
                </c:pt>
                <c:pt idx="45">
                  <c:v>1809</c:v>
                </c:pt>
                <c:pt idx="46">
                  <c:v>1830</c:v>
                </c:pt>
                <c:pt idx="47">
                  <c:v>1819</c:v>
                </c:pt>
                <c:pt idx="48">
                  <c:v>1824</c:v>
                </c:pt>
                <c:pt idx="49">
                  <c:v>1857</c:v>
                </c:pt>
                <c:pt idx="50">
                  <c:v>1878</c:v>
                </c:pt>
                <c:pt idx="51">
                  <c:v>1864</c:v>
                </c:pt>
                <c:pt idx="52">
                  <c:v>1871</c:v>
                </c:pt>
                <c:pt idx="53">
                  <c:v>1839</c:v>
                </c:pt>
                <c:pt idx="54">
                  <c:v>1810</c:v>
                </c:pt>
                <c:pt idx="55">
                  <c:v>1777</c:v>
                </c:pt>
                <c:pt idx="56">
                  <c:v>1784</c:v>
                </c:pt>
                <c:pt idx="57">
                  <c:v>1849</c:v>
                </c:pt>
                <c:pt idx="58">
                  <c:v>1965</c:v>
                </c:pt>
                <c:pt idx="59">
                  <c:v>1994</c:v>
                </c:pt>
                <c:pt idx="60">
                  <c:v>2055</c:v>
                </c:pt>
                <c:pt idx="61">
                  <c:v>2116</c:v>
                </c:pt>
                <c:pt idx="62">
                  <c:v>2168</c:v>
                </c:pt>
                <c:pt idx="63">
                  <c:v>2150</c:v>
                </c:pt>
                <c:pt idx="64">
                  <c:v>2148</c:v>
                </c:pt>
                <c:pt idx="65">
                  <c:v>2172</c:v>
                </c:pt>
                <c:pt idx="66">
                  <c:v>2184</c:v>
                </c:pt>
              </c:numCache>
            </c:numRef>
          </c:val>
          <c:smooth val="0"/>
          <c:extLst>
            <c:ext xmlns:c16="http://schemas.microsoft.com/office/drawing/2014/chart" uri="{C3380CC4-5D6E-409C-BE32-E72D297353CC}">
              <c16:uniqueId val="{00000001-8861-4217-97A5-CF7DDF9A5C44}"/>
            </c:ext>
          </c:extLst>
        </c:ser>
        <c:dLbls>
          <c:showLegendKey val="0"/>
          <c:showVal val="0"/>
          <c:showCatName val="0"/>
          <c:showSerName val="0"/>
          <c:showPercent val="0"/>
          <c:showBubbleSize val="0"/>
        </c:dLbls>
        <c:smooth val="0"/>
        <c:axId val="450867760"/>
        <c:axId val="125843200"/>
      </c:lineChart>
      <c:catAx>
        <c:axId val="450867760"/>
        <c:scaling>
          <c:orientation val="minMax"/>
        </c:scaling>
        <c:delete val="0"/>
        <c:axPos val="b"/>
        <c:numFmt formatCode="General" sourceLinked="1"/>
        <c:majorTickMark val="out"/>
        <c:minorTickMark val="none"/>
        <c:tickLblPos val="nextTo"/>
        <c:spPr>
          <a:noFill/>
          <a:ln w="9525" cap="flat" cmpd="sng" algn="ctr">
            <a:solidFill>
              <a:srgbClr val="474747"/>
            </a:solidFill>
            <a:round/>
          </a:ln>
          <a:effectLst/>
        </c:spPr>
        <c:txPr>
          <a:bodyPr rot="-5400000" spcFirstLastPara="1" vertOverflow="ellipsis"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125843200"/>
        <c:crosses val="autoZero"/>
        <c:auto val="1"/>
        <c:lblAlgn val="ctr"/>
        <c:lblOffset val="100"/>
        <c:tickLblSkip val="11"/>
        <c:tickMarkSkip val="11"/>
        <c:noMultiLvlLbl val="0"/>
      </c:catAx>
      <c:valAx>
        <c:axId val="125843200"/>
        <c:scaling>
          <c:orientation val="minMax"/>
          <c:min val="1000"/>
        </c:scaling>
        <c:delete val="0"/>
        <c:axPos val="l"/>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474747"/>
                </a:solidFill>
                <a:latin typeface="Arial" panose="020B0604020202020204" pitchFamily="34" charset="0"/>
                <a:ea typeface="+mn-ea"/>
                <a:cs typeface="Arial" panose="020B0604020202020204" pitchFamily="34" charset="0"/>
              </a:defRPr>
            </a:pPr>
            <a:endParaRPr lang="en-US"/>
          </a:p>
        </c:txPr>
        <c:crossAx val="450867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rgbClr val="474747"/>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20750" y="382588"/>
            <a:ext cx="7543800" cy="4243387"/>
          </a:xfrm>
          <a:prstGeom prst="rect">
            <a:avLst/>
          </a:prstGeom>
          <a:noFill/>
          <a:ln w="12700">
            <a:solidFill>
              <a:prstClr val="black"/>
            </a:solidFill>
          </a:ln>
        </p:spPr>
        <p:txBody>
          <a:bodyPr vert="horz" lIns="94137" tIns="47069" rIns="94137" bIns="47069" rtlCol="0" anchor="ctr"/>
          <a:lstStyle/>
          <a:p>
            <a:endParaRPr lang="en-US" dirty="0"/>
          </a:p>
        </p:txBody>
      </p:sp>
      <p:sp>
        <p:nvSpPr>
          <p:cNvPr id="5" name="Notes Placeholder 4"/>
          <p:cNvSpPr>
            <a:spLocks noGrp="1"/>
          </p:cNvSpPr>
          <p:nvPr>
            <p:ph type="body" sz="quarter" idx="3"/>
          </p:nvPr>
        </p:nvSpPr>
        <p:spPr>
          <a:xfrm>
            <a:off x="150165" y="4853603"/>
            <a:ext cx="9084971" cy="1964986"/>
          </a:xfrm>
          <a:prstGeom prst="rect">
            <a:avLst/>
          </a:prstGeom>
        </p:spPr>
        <p:txBody>
          <a:bodyPr vert="horz" lIns="94137" tIns="47069" rIns="94137" bIns="470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5316165" y="6743105"/>
            <a:ext cx="4066963" cy="356197"/>
          </a:xfrm>
          <a:prstGeom prst="rect">
            <a:avLst/>
          </a:prstGeom>
        </p:spPr>
        <p:txBody>
          <a:bodyPr vert="horz" lIns="94137" tIns="47069" rIns="94137" bIns="47069" rtlCol="0" anchor="b"/>
          <a:lstStyle>
            <a:lvl1pPr algn="r">
              <a:defRPr sz="1200"/>
            </a:lvl1pPr>
          </a:lstStyle>
          <a:p>
            <a:fld id="{D015CF05-FA49-478D-AD5D-6AF21558A414}" type="slidenum">
              <a:rPr lang="en-US" smtClean="0"/>
              <a:t>‹#›</a:t>
            </a:fld>
            <a:endParaRPr lang="en-US" dirty="0"/>
          </a:p>
        </p:txBody>
      </p:sp>
    </p:spTree>
    <p:extLst>
      <p:ext uri="{BB962C8B-B14F-4D97-AF65-F5344CB8AC3E}">
        <p14:creationId xmlns:p14="http://schemas.microsoft.com/office/powerpoint/2010/main" val="2973183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3841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fld id="{D015CF05-FA49-478D-AD5D-6AF21558A414}" type="slidenum">
              <a:rPr lang="en-US" smtClean="0"/>
              <a:t>1</a:t>
            </a:fld>
            <a:endParaRPr lang="en-US" dirty="0"/>
          </a:p>
        </p:txBody>
      </p:sp>
    </p:spTree>
    <p:extLst>
      <p:ext uri="{BB962C8B-B14F-4D97-AF65-F5344CB8AC3E}">
        <p14:creationId xmlns:p14="http://schemas.microsoft.com/office/powerpoint/2010/main" val="197399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9258">
              <a:defRPr/>
            </a:pPr>
            <a:fld id="{D015CF05-FA49-478D-AD5D-6AF21558A414}" type="slidenum">
              <a:rPr lang="en-US">
                <a:solidFill>
                  <a:prstClr val="black"/>
                </a:solidFill>
                <a:latin typeface="Calibri" panose="020F0502020204030204"/>
              </a:rPr>
              <a:pPr defTabSz="1029258">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6161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615" rtl="0" eaLnBrk="1" fontAlgn="auto" latinLnBrk="0" hangingPunct="1">
              <a:lnSpc>
                <a:spcPct val="100000"/>
              </a:lnSpc>
              <a:spcBef>
                <a:spcPts val="0"/>
              </a:spcBef>
              <a:spcAft>
                <a:spcPts val="0"/>
              </a:spcAft>
              <a:buClrTx/>
              <a:buSzTx/>
              <a:buFontTx/>
              <a:buNone/>
              <a:tabLst/>
              <a:defRPr/>
            </a:pPr>
            <a:fld id="{D015CF05-FA49-478D-AD5D-6AF21558A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1861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104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9258">
              <a:defRPr/>
            </a:pPr>
            <a:fld id="{D015CF05-FA49-478D-AD5D-6AF21558A414}" type="slidenum">
              <a:rPr lang="en-US">
                <a:solidFill>
                  <a:prstClr val="black"/>
                </a:solidFill>
                <a:latin typeface="Calibri" panose="020F0502020204030204"/>
              </a:rPr>
              <a:pPr defTabSz="1029258">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34816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sz="1000" b="0"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pPr defTabSz="992102">
              <a:defRPr/>
            </a:pPr>
            <a:fld id="{D015CF05-FA49-478D-AD5D-6AF21558A414}" type="slidenum">
              <a:rPr lang="en-US">
                <a:solidFill>
                  <a:prstClr val="black"/>
                </a:solidFill>
                <a:latin typeface="Calibri" panose="020F0502020204030204"/>
              </a:rPr>
              <a:pPr defTabSz="992102">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11160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pPr defTabSz="992102">
              <a:defRPr/>
            </a:pPr>
            <a:fld id="{D015CF05-FA49-478D-AD5D-6AF21558A414}" type="slidenum">
              <a:rPr lang="en-US">
                <a:solidFill>
                  <a:prstClr val="black"/>
                </a:solidFill>
                <a:latin typeface="Calibri" panose="020F0502020204030204"/>
              </a:rPr>
              <a:pPr defTabSz="992102">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96558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40564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7100" y="549275"/>
            <a:ext cx="7232650" cy="40687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15CF05-FA49-478D-AD5D-6AF21558A414}" type="slidenum">
              <a:rPr lang="en-US" smtClean="0"/>
              <a:t>16</a:t>
            </a:fld>
            <a:endParaRPr lang="en-US" dirty="0"/>
          </a:p>
        </p:txBody>
      </p:sp>
    </p:spTree>
    <p:extLst>
      <p:ext uri="{BB962C8B-B14F-4D97-AF65-F5344CB8AC3E}">
        <p14:creationId xmlns:p14="http://schemas.microsoft.com/office/powerpoint/2010/main" val="882171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99351-EFF9-B1DC-29E1-E0FFEDA69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1DCE3-45E3-F59F-34B0-C9C0E44EA438}"/>
              </a:ext>
            </a:extLst>
          </p:cNvPr>
          <p:cNvSpPr>
            <a:spLocks noGrp="1" noRot="1" noChangeAspect="1"/>
          </p:cNvSpPr>
          <p:nvPr>
            <p:ph type="sldImg"/>
          </p:nvPr>
        </p:nvSpPr>
        <p:spPr>
          <a:xfrm>
            <a:off x="927100" y="549275"/>
            <a:ext cx="7232650" cy="4068763"/>
          </a:xfrm>
        </p:spPr>
      </p:sp>
      <p:sp>
        <p:nvSpPr>
          <p:cNvPr id="3" name="Notes Placeholder 2">
            <a:extLst>
              <a:ext uri="{FF2B5EF4-FFF2-40B4-BE49-F238E27FC236}">
                <a16:creationId xmlns:a16="http://schemas.microsoft.com/office/drawing/2014/main" id="{47385959-3131-C66B-2018-4B628D2C110D}"/>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C1B5C91C-1422-6613-C15E-52185C9405FA}"/>
              </a:ext>
            </a:extLst>
          </p:cNvPr>
          <p:cNvSpPr>
            <a:spLocks noGrp="1"/>
          </p:cNvSpPr>
          <p:nvPr>
            <p:ph type="sldNum" sz="quarter" idx="5"/>
          </p:nvPr>
        </p:nvSpPr>
        <p:spPr>
          <a:xfrm>
            <a:off x="5147398" y="6462142"/>
            <a:ext cx="3937853" cy="341355"/>
          </a:xfrm>
          <a:prstGeom prst="rect">
            <a:avLst/>
          </a:prstGeom>
        </p:spPr>
        <p:txBody>
          <a:bodyPr/>
          <a:lstStyle/>
          <a:p>
            <a:pPr defTabSz="956708">
              <a:defRPr/>
            </a:pPr>
            <a:fld id="{D015CF05-FA49-478D-AD5D-6AF21558A414}" type="slidenum">
              <a:rPr lang="en-US">
                <a:solidFill>
                  <a:prstClr val="black"/>
                </a:solidFill>
                <a:latin typeface="Calibri" panose="020F0502020204030204"/>
              </a:rPr>
              <a:pPr defTabSz="956708">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80470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pPr defTabSz="992102">
              <a:defRPr/>
            </a:pPr>
            <a:fld id="{D015CF05-FA49-478D-AD5D-6AF21558A414}" type="slidenum">
              <a:rPr lang="en-US">
                <a:solidFill>
                  <a:prstClr val="black"/>
                </a:solidFill>
                <a:latin typeface="Calibri" panose="020F0502020204030204"/>
              </a:rPr>
              <a:pPr defTabSz="992102">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9978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30738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fld id="{D015CF05-FA49-478D-AD5D-6AF21558A414}" type="slidenum">
              <a:rPr lang="en-US" smtClean="0"/>
              <a:t>2</a:t>
            </a:fld>
            <a:endParaRPr lang="en-US" dirty="0"/>
          </a:p>
        </p:txBody>
      </p:sp>
    </p:spTree>
    <p:extLst>
      <p:ext uri="{BB962C8B-B14F-4D97-AF65-F5344CB8AC3E}">
        <p14:creationId xmlns:p14="http://schemas.microsoft.com/office/powerpoint/2010/main" val="548567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9258">
              <a:defRPr/>
            </a:pPr>
            <a:fld id="{D015CF05-FA49-478D-AD5D-6AF21558A414}" type="slidenum">
              <a:rPr lang="en-US">
                <a:solidFill>
                  <a:prstClr val="black"/>
                </a:solidFill>
                <a:latin typeface="Calibri" panose="020F0502020204030204"/>
              </a:rPr>
              <a:pPr defTabSz="1029258">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13002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050" y="598488"/>
            <a:ext cx="7875588" cy="4429125"/>
          </a:xfrm>
        </p:spPr>
      </p:sp>
      <p:sp>
        <p:nvSpPr>
          <p:cNvPr id="3" name="Notes Placeholder 2"/>
          <p:cNvSpPr>
            <a:spLocks noGrp="1"/>
          </p:cNvSpPr>
          <p:nvPr>
            <p:ph type="body" idx="1"/>
          </p:nvPr>
        </p:nvSpPr>
        <p:spPr/>
        <p:txBody>
          <a:bodyPr/>
          <a:lstStyle/>
          <a:p>
            <a:endParaRPr lang="en-US" sz="1000" b="1" dirty="0"/>
          </a:p>
        </p:txBody>
      </p:sp>
      <p:sp>
        <p:nvSpPr>
          <p:cNvPr id="4" name="Slide Number Placeholder 3"/>
          <p:cNvSpPr>
            <a:spLocks noGrp="1"/>
          </p:cNvSpPr>
          <p:nvPr>
            <p:ph type="sldNum" sz="quarter" idx="5"/>
          </p:nvPr>
        </p:nvSpPr>
        <p:spPr>
          <a:xfrm>
            <a:off x="5490465" y="7036286"/>
            <a:ext cx="4200306" cy="371684"/>
          </a:xfrm>
          <a:prstGeom prst="rect">
            <a:avLst/>
          </a:prstGeom>
        </p:spPr>
        <p:txBody>
          <a:bodyPr/>
          <a:lstStyle/>
          <a:p>
            <a:fld id="{D015CF05-FA49-478D-AD5D-6AF21558A414}" type="slidenum">
              <a:rPr lang="en-US" smtClean="0"/>
              <a:t>21</a:t>
            </a:fld>
            <a:endParaRPr lang="en-US"/>
          </a:p>
        </p:txBody>
      </p:sp>
    </p:spTree>
    <p:extLst>
      <p:ext uri="{BB962C8B-B14F-4D97-AF65-F5344CB8AC3E}">
        <p14:creationId xmlns:p14="http://schemas.microsoft.com/office/powerpoint/2010/main" val="3653616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9258">
              <a:defRPr/>
            </a:pPr>
            <a:fld id="{D015CF05-FA49-478D-AD5D-6AF21558A414}" type="slidenum">
              <a:rPr lang="en-US">
                <a:solidFill>
                  <a:prstClr val="black"/>
                </a:solidFill>
                <a:latin typeface="Calibri" panose="020F0502020204030204"/>
              </a:rPr>
              <a:pPr defTabSz="1029258">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32087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549275"/>
            <a:ext cx="7232650" cy="4068763"/>
          </a:xfrm>
        </p:spPr>
      </p:sp>
      <p:sp>
        <p:nvSpPr>
          <p:cNvPr id="3" name="Notes Placeholder 2"/>
          <p:cNvSpPr>
            <a:spLocks noGrp="1"/>
          </p:cNvSpPr>
          <p:nvPr>
            <p:ph type="body" idx="1"/>
          </p:nvPr>
        </p:nvSpPr>
        <p:spPr/>
        <p:txBody>
          <a:bodyPr/>
          <a:lstStyle/>
          <a:p>
            <a:endParaRPr lang="en-US" sz="1000" b="1" dirty="0"/>
          </a:p>
        </p:txBody>
      </p:sp>
      <p:sp>
        <p:nvSpPr>
          <p:cNvPr id="4" name="Slide Number Placeholder 3"/>
          <p:cNvSpPr>
            <a:spLocks noGrp="1"/>
          </p:cNvSpPr>
          <p:nvPr>
            <p:ph type="sldNum" sz="quarter" idx="5"/>
          </p:nvPr>
        </p:nvSpPr>
        <p:spPr>
          <a:xfrm>
            <a:off x="5147398" y="6462142"/>
            <a:ext cx="3937853" cy="341355"/>
          </a:xfrm>
          <a:prstGeom prst="rect">
            <a:avLst/>
          </a:prstGeom>
        </p:spPr>
        <p:txBody>
          <a:bodyPr/>
          <a:lstStyle/>
          <a:p>
            <a:pPr defTabSz="992102">
              <a:defRPr/>
            </a:pPr>
            <a:fld id="{D015CF05-FA49-478D-AD5D-6AF21558A414}" type="slidenum">
              <a:rPr lang="en-US">
                <a:solidFill>
                  <a:prstClr val="black"/>
                </a:solidFill>
                <a:latin typeface="Calibri" panose="020F0502020204030204"/>
              </a:rPr>
              <a:pPr defTabSz="992102">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87846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9258">
              <a:defRPr/>
            </a:pPr>
            <a:fld id="{D015CF05-FA49-478D-AD5D-6AF21558A414}" type="slidenum">
              <a:rPr lang="en-US">
                <a:solidFill>
                  <a:prstClr val="black"/>
                </a:solidFill>
                <a:latin typeface="Calibri" panose="020F0502020204030204"/>
              </a:rPr>
              <a:pPr defTabSz="1029258">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36096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pPr defTabSz="992102">
              <a:defRPr/>
            </a:pPr>
            <a:fld id="{D015CF05-FA49-478D-AD5D-6AF21558A414}" type="slidenum">
              <a:rPr lang="en-US">
                <a:solidFill>
                  <a:prstClr val="black"/>
                </a:solidFill>
                <a:latin typeface="Calibri" panose="020F0502020204030204"/>
              </a:rPr>
              <a:pPr defTabSz="992102">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88288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pPr defTabSz="992102">
              <a:defRPr/>
            </a:pPr>
            <a:fld id="{D015CF05-FA49-478D-AD5D-6AF21558A414}" type="slidenum">
              <a:rPr lang="en-US">
                <a:solidFill>
                  <a:prstClr val="black"/>
                </a:solidFill>
                <a:latin typeface="Calibri" panose="020F0502020204030204"/>
              </a:rPr>
              <a:pPr defTabSz="992102">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30599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pPr defTabSz="992102">
              <a:defRPr/>
            </a:pPr>
            <a:fld id="{D015CF05-FA49-478D-AD5D-6AF21558A414}" type="slidenum">
              <a:rPr lang="en-US">
                <a:solidFill>
                  <a:prstClr val="black"/>
                </a:solidFill>
                <a:latin typeface="Calibri" panose="020F0502020204030204"/>
              </a:rPr>
              <a:pPr defTabSz="992102">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88288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9258">
              <a:defRPr/>
            </a:pPr>
            <a:fld id="{D015CF05-FA49-478D-AD5D-6AF21558A414}" type="slidenum">
              <a:rPr lang="en-US">
                <a:solidFill>
                  <a:prstClr val="black"/>
                </a:solidFill>
                <a:latin typeface="Calibri" panose="020F0502020204030204"/>
              </a:rPr>
              <a:pPr defTabSz="1029258">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82276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050" y="598488"/>
            <a:ext cx="7875588" cy="4429125"/>
          </a:xfrm>
        </p:spPr>
      </p:sp>
      <p:sp>
        <p:nvSpPr>
          <p:cNvPr id="3" name="Notes Placeholder 2"/>
          <p:cNvSpPr>
            <a:spLocks noGrp="1"/>
          </p:cNvSpPr>
          <p:nvPr>
            <p:ph type="body" idx="1"/>
          </p:nvPr>
        </p:nvSpPr>
        <p:spPr/>
        <p:txBody>
          <a:bodyPr/>
          <a:lstStyle/>
          <a:p>
            <a:endParaRPr lang="en-US" sz="1000" b="1" dirty="0"/>
          </a:p>
        </p:txBody>
      </p:sp>
      <p:sp>
        <p:nvSpPr>
          <p:cNvPr id="4" name="Slide Number Placeholder 3"/>
          <p:cNvSpPr>
            <a:spLocks noGrp="1"/>
          </p:cNvSpPr>
          <p:nvPr>
            <p:ph type="sldNum" sz="quarter" idx="5"/>
          </p:nvPr>
        </p:nvSpPr>
        <p:spPr>
          <a:xfrm>
            <a:off x="5490465" y="7036286"/>
            <a:ext cx="4200306" cy="371684"/>
          </a:xfrm>
          <a:prstGeom prst="rect">
            <a:avLst/>
          </a:prstGeom>
        </p:spPr>
        <p:txBody>
          <a:bodyPr/>
          <a:lstStyle/>
          <a:p>
            <a:pPr defTabSz="1029258">
              <a:defRPr/>
            </a:pPr>
            <a:fld id="{D015CF05-FA49-478D-AD5D-6AF21558A414}" type="slidenum">
              <a:rPr lang="en-US">
                <a:solidFill>
                  <a:prstClr val="black"/>
                </a:solidFill>
                <a:latin typeface="Calibri" panose="020F0502020204030204"/>
              </a:rPr>
              <a:pPr defTabSz="1029258">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245189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fld id="{D015CF05-FA49-478D-AD5D-6AF21558A414}" type="slidenum">
              <a:rPr lang="en-US" smtClean="0"/>
              <a:t>3</a:t>
            </a:fld>
            <a:endParaRPr lang="en-US" dirty="0"/>
          </a:p>
        </p:txBody>
      </p:sp>
    </p:spTree>
    <p:extLst>
      <p:ext uri="{BB962C8B-B14F-4D97-AF65-F5344CB8AC3E}">
        <p14:creationId xmlns:p14="http://schemas.microsoft.com/office/powerpoint/2010/main" val="2627045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pPr defTabSz="992102">
              <a:defRPr/>
            </a:pPr>
            <a:fld id="{D015CF05-FA49-478D-AD5D-6AF21558A414}" type="slidenum">
              <a:rPr lang="en-US">
                <a:solidFill>
                  <a:prstClr val="black"/>
                </a:solidFill>
                <a:latin typeface="Calibri" panose="020F0502020204030204"/>
              </a:rPr>
              <a:pPr defTabSz="992102">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82662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pPr defTabSz="992102">
              <a:defRPr/>
            </a:pPr>
            <a:fld id="{D015CF05-FA49-478D-AD5D-6AF21558A414}" type="slidenum">
              <a:rPr lang="en-US">
                <a:solidFill>
                  <a:prstClr val="black"/>
                </a:solidFill>
                <a:latin typeface="Calibri" panose="020F0502020204030204"/>
              </a:rPr>
              <a:pPr defTabSz="992102">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77629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9258">
              <a:defRPr/>
            </a:pPr>
            <a:fld id="{D015CF05-FA49-478D-AD5D-6AF21558A414}" type="slidenum">
              <a:rPr lang="en-US">
                <a:solidFill>
                  <a:prstClr val="black"/>
                </a:solidFill>
                <a:latin typeface="Calibri" panose="020F0502020204030204"/>
              </a:rPr>
              <a:pPr defTabSz="1029258">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33316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9258">
              <a:defRPr/>
            </a:pPr>
            <a:fld id="{D015CF05-FA49-478D-AD5D-6AF21558A414}" type="slidenum">
              <a:rPr lang="en-US">
                <a:solidFill>
                  <a:prstClr val="black"/>
                </a:solidFill>
                <a:latin typeface="Calibri" panose="020F0502020204030204"/>
              </a:rPr>
              <a:pPr defTabSz="1029258">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07659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pPr defTabSz="992102">
              <a:defRPr/>
            </a:pPr>
            <a:fld id="{D015CF05-FA49-478D-AD5D-6AF21558A414}" type="slidenum">
              <a:rPr lang="en-US">
                <a:solidFill>
                  <a:prstClr val="black"/>
                </a:solidFill>
                <a:latin typeface="Calibri" panose="020F0502020204030204"/>
              </a:rPr>
              <a:pPr defTabSz="992102">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04209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9258">
              <a:defRPr/>
            </a:pPr>
            <a:fld id="{D015CF05-FA49-478D-AD5D-6AF21558A414}" type="slidenum">
              <a:rPr lang="en-US">
                <a:solidFill>
                  <a:prstClr val="black"/>
                </a:solidFill>
                <a:latin typeface="Calibri" panose="020F0502020204030204"/>
              </a:rPr>
              <a:pPr defTabSz="1029258">
                <a:defRPr/>
              </a:pPr>
              <a:t>35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413133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fld id="{D015CF05-FA49-478D-AD5D-6AF21558A414}" type="slidenum">
              <a:rPr lang="en-US" smtClean="0"/>
              <a:t>36</a:t>
            </a:fld>
            <a:endParaRPr lang="en-US" dirty="0"/>
          </a:p>
        </p:txBody>
      </p:sp>
    </p:spTree>
    <p:extLst>
      <p:ext uri="{BB962C8B-B14F-4D97-AF65-F5344CB8AC3E}">
        <p14:creationId xmlns:p14="http://schemas.microsoft.com/office/powerpoint/2010/main" val="1334304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fld id="{D015CF05-FA49-478D-AD5D-6AF21558A414}" type="slidenum">
              <a:rPr lang="en-US" smtClean="0"/>
              <a:t>37</a:t>
            </a:fld>
            <a:endParaRPr lang="en-US" dirty="0"/>
          </a:p>
        </p:txBody>
      </p:sp>
    </p:spTree>
    <p:extLst>
      <p:ext uri="{BB962C8B-B14F-4D97-AF65-F5344CB8AC3E}">
        <p14:creationId xmlns:p14="http://schemas.microsoft.com/office/powerpoint/2010/main" val="1218110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pPr defTabSz="992102">
              <a:defRPr/>
            </a:pPr>
            <a:fld id="{D015CF05-FA49-478D-AD5D-6AF21558A414}" type="slidenum">
              <a:rPr lang="en-US">
                <a:solidFill>
                  <a:prstClr val="black"/>
                </a:solidFill>
                <a:latin typeface="Calibri" panose="020F0502020204030204"/>
              </a:rPr>
              <a:pPr defTabSz="992102">
                <a:defRPr/>
              </a:pPr>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43806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fld id="{D015CF05-FA49-478D-AD5D-6AF21558A414}" type="slidenum">
              <a:rPr lang="en-US" smtClean="0"/>
              <a:t>39</a:t>
            </a:fld>
            <a:endParaRPr lang="en-US" dirty="0"/>
          </a:p>
        </p:txBody>
      </p:sp>
    </p:spTree>
    <p:extLst>
      <p:ext uri="{BB962C8B-B14F-4D97-AF65-F5344CB8AC3E}">
        <p14:creationId xmlns:p14="http://schemas.microsoft.com/office/powerpoint/2010/main" val="1321427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pPr defTabSz="992102">
              <a:defRPr/>
            </a:pPr>
            <a:fld id="{D015CF05-FA49-478D-AD5D-6AF21558A414}" type="slidenum">
              <a:rPr lang="en-US">
                <a:solidFill>
                  <a:prstClr val="black"/>
                </a:solidFill>
                <a:latin typeface="Calibri" panose="020F0502020204030204"/>
              </a:rPr>
              <a:pPr defTabSz="992102">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96101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9258">
              <a:defRPr/>
            </a:pPr>
            <a:fld id="{D015CF05-FA49-478D-AD5D-6AF21558A414}" type="slidenum">
              <a:rPr lang="en-US">
                <a:solidFill>
                  <a:prstClr val="black"/>
                </a:solidFill>
                <a:latin typeface="Calibri" panose="020F0502020204030204"/>
              </a:rPr>
              <a:pPr defTabSz="1029258">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76364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pPr defTabSz="992102">
              <a:defRPr/>
            </a:pPr>
            <a:fld id="{D015CF05-FA49-478D-AD5D-6AF21558A414}" type="slidenum">
              <a:rPr lang="en-US">
                <a:solidFill>
                  <a:prstClr val="black"/>
                </a:solidFill>
                <a:latin typeface="Calibri" panose="020F0502020204030204"/>
              </a:rPr>
              <a:pPr defTabSz="992102">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2754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endParaRPr lang="en-US" sz="1000" b="1" dirty="0"/>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fld id="{D015CF05-FA49-478D-AD5D-6AF21558A414}" type="slidenum">
              <a:rPr lang="en-US" smtClean="0"/>
              <a:t>7</a:t>
            </a:fld>
            <a:endParaRPr lang="en-US" dirty="0"/>
          </a:p>
        </p:txBody>
      </p:sp>
    </p:spTree>
    <p:extLst>
      <p:ext uri="{BB962C8B-B14F-4D97-AF65-F5344CB8AC3E}">
        <p14:creationId xmlns:p14="http://schemas.microsoft.com/office/powerpoint/2010/main" val="234748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574675"/>
            <a:ext cx="7543800" cy="4243388"/>
          </a:xfrm>
        </p:spPr>
      </p:sp>
      <p:sp>
        <p:nvSpPr>
          <p:cNvPr id="3" name="Notes Placeholder 2"/>
          <p:cNvSpPr>
            <a:spLocks noGrp="1"/>
          </p:cNvSpPr>
          <p:nvPr>
            <p:ph type="body" idx="1"/>
          </p:nvPr>
        </p:nvSpPr>
        <p:spPr/>
        <p:txBody>
          <a:bodyPr/>
          <a:lstStyle/>
          <a:p>
            <a:pPr marL="277187"/>
            <a:endParaRPr lang="en-US" dirty="0">
              <a:solidFill>
                <a:srgbClr val="000000"/>
              </a:solidFill>
              <a:latin typeface="Arial" panose="020B0604020202020204" pitchFamily="34" charset="0"/>
              <a:cs typeface="Arial" panose="020B0604020202020204" pitchFamily="34" charset="0"/>
            </a:endParaRPr>
          </a:p>
          <a:p>
            <a:pPr marL="288735" indent="-175550">
              <a:buFont typeface="Wingdings" panose="05000000000000000000" pitchFamily="2" charset="2"/>
              <a:buChar char="§"/>
            </a:pPr>
            <a:endParaRPr lang="en-US"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5316165" y="6743105"/>
            <a:ext cx="4066963" cy="356197"/>
          </a:xfrm>
          <a:prstGeom prst="rect">
            <a:avLst/>
          </a:prstGeom>
        </p:spPr>
        <p:txBody>
          <a:bodyPr/>
          <a:lstStyle/>
          <a:p>
            <a:pPr defTabSz="992102">
              <a:defRPr/>
            </a:pPr>
            <a:fld id="{D015CF05-FA49-478D-AD5D-6AF21558A414}" type="slidenum">
              <a:rPr lang="en-US">
                <a:solidFill>
                  <a:prstClr val="black"/>
                </a:solidFill>
                <a:latin typeface="Calibri" panose="020F0502020204030204"/>
              </a:rPr>
              <a:pPr defTabSz="992102">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40093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566738"/>
            <a:ext cx="7451725" cy="4191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a:xfrm>
            <a:off x="5265809" y="6658665"/>
            <a:ext cx="4028440" cy="351736"/>
          </a:xfrm>
          <a:prstGeom prst="rect">
            <a:avLst/>
          </a:prstGeom>
        </p:spPr>
        <p:txBody>
          <a:bodyPr/>
          <a:lstStyle/>
          <a:p>
            <a:pPr defTabSz="981843">
              <a:defRPr/>
            </a:pPr>
            <a:fld id="{D015CF05-FA49-478D-AD5D-6AF21558A414}" type="slidenum">
              <a:rPr lang="en-US">
                <a:solidFill>
                  <a:prstClr val="black"/>
                </a:solidFill>
                <a:latin typeface="Calibri" panose="020F0502020204030204"/>
              </a:rPr>
              <a:pPr defTabSz="981843">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84455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9.sv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7.xml"/><Relationship Id="rId4" Type="http://schemas.openxmlformats.org/officeDocument/2006/relationships/image" Target="../media/image30.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_SLIDE 4">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7107AD8-82FA-4637-914C-F18D1D97B75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8150087" cy="7772399"/>
          </a:xfrm>
          <a:prstGeom prst="rect">
            <a:avLst/>
          </a:prstGeom>
        </p:spPr>
      </p:pic>
      <p:pic>
        <p:nvPicPr>
          <p:cNvPr id="13" name="Picture 8">
            <a:extLst>
              <a:ext uri="{FF2B5EF4-FFF2-40B4-BE49-F238E27FC236}">
                <a16:creationId xmlns:a16="http://schemas.microsoft.com/office/drawing/2014/main" id="{B71CC42D-9634-47C5-969B-016D082BB7B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41884" y="676656"/>
            <a:ext cx="1472354" cy="1426732"/>
          </a:xfrm>
          <a:prstGeom prst="rect">
            <a:avLst/>
          </a:prstGeom>
        </p:spPr>
      </p:pic>
      <p:grpSp>
        <p:nvGrpSpPr>
          <p:cNvPr id="15" name="Group 14">
            <a:extLst>
              <a:ext uri="{FF2B5EF4-FFF2-40B4-BE49-F238E27FC236}">
                <a16:creationId xmlns:a16="http://schemas.microsoft.com/office/drawing/2014/main" id="{53623889-1C8F-4783-90C8-72B578406077}"/>
              </a:ext>
            </a:extLst>
          </p:cNvPr>
          <p:cNvGrpSpPr/>
          <p:nvPr/>
        </p:nvGrpSpPr>
        <p:grpSpPr>
          <a:xfrm>
            <a:off x="8142592" y="4676505"/>
            <a:ext cx="5667513" cy="642733"/>
            <a:chOff x="8157173" y="3971974"/>
            <a:chExt cx="5660427" cy="642733"/>
          </a:xfrm>
        </p:grpSpPr>
        <p:sp>
          <p:nvSpPr>
            <p:cNvPr id="16" name="Rectangle 15">
              <a:extLst>
                <a:ext uri="{FF2B5EF4-FFF2-40B4-BE49-F238E27FC236}">
                  <a16:creationId xmlns:a16="http://schemas.microsoft.com/office/drawing/2014/main" id="{635A1137-0376-4557-9F04-8009787EF64D}"/>
                </a:ext>
              </a:extLst>
            </p:cNvPr>
            <p:cNvSpPr/>
            <p:nvPr/>
          </p:nvSpPr>
          <p:spPr>
            <a:xfrm>
              <a:off x="8157173" y="3971976"/>
              <a:ext cx="4846348" cy="642731"/>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7" name="Rectangle 16">
              <a:extLst>
                <a:ext uri="{FF2B5EF4-FFF2-40B4-BE49-F238E27FC236}">
                  <a16:creationId xmlns:a16="http://schemas.microsoft.com/office/drawing/2014/main" id="{A2022F77-0E7A-4151-A250-341A38E3EA54}"/>
                </a:ext>
              </a:extLst>
            </p:cNvPr>
            <p:cNvSpPr/>
            <p:nvPr/>
          </p:nvSpPr>
          <p:spPr>
            <a:xfrm>
              <a:off x="12995964" y="3971974"/>
              <a:ext cx="821636" cy="642731"/>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8" name="TextBox 17">
              <a:extLst>
                <a:ext uri="{FF2B5EF4-FFF2-40B4-BE49-F238E27FC236}">
                  <a16:creationId xmlns:a16="http://schemas.microsoft.com/office/drawing/2014/main" id="{3EC1B31F-654F-40B0-A15D-72C9C6EE9F81}"/>
                </a:ext>
              </a:extLst>
            </p:cNvPr>
            <p:cNvSpPr txBox="1"/>
            <p:nvPr/>
          </p:nvSpPr>
          <p:spPr>
            <a:xfrm>
              <a:off x="8461513" y="4068417"/>
              <a:ext cx="4333461" cy="401007"/>
            </a:xfrm>
            <a:prstGeom prst="rect">
              <a:avLst/>
            </a:prstGeom>
            <a:noFill/>
          </p:spPr>
          <p:txBody>
            <a:bodyPr wrap="square" rtlCol="0">
              <a:spAutoFit/>
            </a:bodyPr>
            <a:lstStyle/>
            <a:p>
              <a:r>
                <a:rPr lang="en-US" sz="2000" dirty="0">
                  <a:solidFill>
                    <a:schemeClr val="bg1"/>
                  </a:solidFill>
                  <a:latin typeface="+mj-lt"/>
                </a:rPr>
                <a:t>fmicorp</a:t>
              </a:r>
              <a:r>
                <a:rPr lang="en-US" dirty="0">
                  <a:solidFill>
                    <a:schemeClr val="bg1"/>
                  </a:solidFill>
                  <a:latin typeface="+mj-lt"/>
                </a:rPr>
                <a:t>.com</a:t>
              </a:r>
            </a:p>
          </p:txBody>
        </p:sp>
      </p:grpSp>
      <p:sp>
        <p:nvSpPr>
          <p:cNvPr id="19" name="Text Placeholder 39">
            <a:extLst>
              <a:ext uri="{FF2B5EF4-FFF2-40B4-BE49-F238E27FC236}">
                <a16:creationId xmlns:a16="http://schemas.microsoft.com/office/drawing/2014/main" id="{136EAA8C-35BA-4035-83AE-2197D9667818}"/>
              </a:ext>
            </a:extLst>
          </p:cNvPr>
          <p:cNvSpPr>
            <a:spLocks noGrp="1"/>
          </p:cNvSpPr>
          <p:nvPr>
            <p:ph type="body" sz="quarter" idx="12" hasCustomPrompt="1"/>
          </p:nvPr>
        </p:nvSpPr>
        <p:spPr>
          <a:xfrm>
            <a:off x="8454018" y="4125430"/>
            <a:ext cx="5352018" cy="483703"/>
          </a:xfrm>
        </p:spPr>
        <p:txBody>
          <a:bodyPr>
            <a:normAutofit/>
          </a:bodyPr>
          <a:lstStyle>
            <a:lvl1pPr marL="0">
              <a:spcBef>
                <a:spcPts val="0"/>
              </a:spcBef>
              <a:spcAft>
                <a:spcPts val="0"/>
              </a:spcAft>
              <a:buNone/>
              <a:defRPr sz="2001" b="1">
                <a:solidFill>
                  <a:srgbClr val="4C5966"/>
                </a:solidFill>
                <a:latin typeface="Public Sans" pitchFamily="2" charset="0"/>
              </a:defRPr>
            </a:lvl1pPr>
          </a:lstStyle>
          <a:p>
            <a:pPr lvl="0"/>
            <a:r>
              <a:rPr lang="en-US" dirty="0"/>
              <a:t>Enter Date here</a:t>
            </a:r>
          </a:p>
        </p:txBody>
      </p:sp>
      <p:sp>
        <p:nvSpPr>
          <p:cNvPr id="20" name="Title 1">
            <a:extLst>
              <a:ext uri="{FF2B5EF4-FFF2-40B4-BE49-F238E27FC236}">
                <a16:creationId xmlns:a16="http://schemas.microsoft.com/office/drawing/2014/main" id="{7545F8E6-2946-4147-BC46-3B7B6C30BDBF}"/>
              </a:ext>
            </a:extLst>
          </p:cNvPr>
          <p:cNvSpPr>
            <a:spLocks noGrp="1"/>
          </p:cNvSpPr>
          <p:nvPr>
            <p:ph type="title"/>
          </p:nvPr>
        </p:nvSpPr>
        <p:spPr>
          <a:xfrm>
            <a:off x="8454018" y="3063524"/>
            <a:ext cx="5201478" cy="1021288"/>
          </a:xfrm>
          <a:prstGeom prst="rect">
            <a:avLst/>
          </a:prstGeom>
        </p:spPr>
        <p:txBody>
          <a:bodyPr/>
          <a:lstStyle>
            <a:lvl1pPr marL="0" indent="0">
              <a:defRPr lang="en-US" sz="3000" b="1" kern="1200" dirty="0">
                <a:solidFill>
                  <a:srgbClr val="4C5966"/>
                </a:solidFill>
                <a:latin typeface="Public Sans" pitchFamily="2" charset="0"/>
                <a:ea typeface="+mn-ea"/>
                <a:cs typeface="+mn-cs"/>
              </a:defRPr>
            </a:lvl1pPr>
          </a:lstStyle>
          <a:p>
            <a:pPr marL="0" lvl="0" indent="-228616" algn="l" defTabSz="914463" rtl="0" eaLnBrk="1" latinLnBrk="0" hangingPunct="1">
              <a:lnSpc>
                <a:spcPct val="90000"/>
              </a:lnSpc>
              <a:spcBef>
                <a:spcPts val="0"/>
              </a:spcBef>
              <a:spcAft>
                <a:spcPts val="0"/>
              </a:spcAft>
              <a:buFont typeface="Arial" panose="020B0604020202020204" pitchFamily="34" charset="0"/>
              <a:buNone/>
            </a:pPr>
            <a:r>
              <a:rPr lang="en-US"/>
              <a:t>Click to edit Master title style</a:t>
            </a:r>
            <a:endParaRPr lang="en-US" dirty="0"/>
          </a:p>
        </p:txBody>
      </p:sp>
    </p:spTree>
    <p:extLst>
      <p:ext uri="{BB962C8B-B14F-4D97-AF65-F5344CB8AC3E}">
        <p14:creationId xmlns:p14="http://schemas.microsoft.com/office/powerpoint/2010/main" val="1352348198"/>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NO Footer">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E66313B-4E6D-47D3-946B-87ECDDF79B0F}"/>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C8F660F-16CD-4A6A-917A-9E860F1E24B0}"/>
              </a:ext>
            </a:extLst>
          </p:cNvPr>
          <p:cNvSpPr>
            <a:spLocks noGrp="1"/>
          </p:cNvSpPr>
          <p:nvPr>
            <p:ph sz="quarter" idx="14" hasCustomPrompt="1"/>
          </p:nvPr>
        </p:nvSpPr>
        <p:spPr>
          <a:xfrm>
            <a:off x="152397" y="1685628"/>
            <a:ext cx="6765235" cy="5857461"/>
          </a:xfrm>
        </p:spPr>
        <p:txBody>
          <a:bodyPr>
            <a:normAutofit/>
          </a:bodyPr>
          <a:lstStyle>
            <a:lvl1pPr marL="0" indent="0">
              <a:buNone/>
              <a:defRPr sz="1050" baseline="0"/>
            </a:lvl1pPr>
          </a:lstStyle>
          <a:p>
            <a:pPr lvl="0"/>
            <a:r>
              <a:rPr lang="en-US" dirty="0"/>
              <a:t>Insert Object</a:t>
            </a:r>
          </a:p>
        </p:txBody>
      </p:sp>
      <p:sp>
        <p:nvSpPr>
          <p:cNvPr id="2" name="Title 1">
            <a:extLst>
              <a:ext uri="{FF2B5EF4-FFF2-40B4-BE49-F238E27FC236}">
                <a16:creationId xmlns:a16="http://schemas.microsoft.com/office/drawing/2014/main" id="{E2240286-815C-4142-AE55-361470E1D3B4}"/>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3357518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eader and Footer">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FE77FC19-A3DF-4B3A-8BD4-429B3B8429B1}"/>
              </a:ext>
            </a:extLst>
          </p:cNvPr>
          <p:cNvSpPr>
            <a:spLocks noGrp="1"/>
          </p:cNvSpPr>
          <p:nvPr>
            <p:ph sz="quarter" idx="14" hasCustomPrompt="1"/>
          </p:nvPr>
        </p:nvSpPr>
        <p:spPr>
          <a:xfrm>
            <a:off x="150190" y="1558977"/>
            <a:ext cx="13517220" cy="5534412"/>
          </a:xfrm>
        </p:spPr>
        <p:txBody>
          <a:bodyPr>
            <a:normAutofit/>
          </a:bodyPr>
          <a:lstStyle>
            <a:lvl1pPr marL="0" indent="0">
              <a:buNone/>
              <a:defRPr sz="1050" baseline="0"/>
            </a:lvl1pPr>
          </a:lstStyle>
          <a:p>
            <a:pPr lvl="0"/>
            <a:r>
              <a:rPr lang="en-US" dirty="0"/>
              <a:t>Insert Object</a:t>
            </a:r>
          </a:p>
        </p:txBody>
      </p:sp>
      <p:cxnSp>
        <p:nvCxnSpPr>
          <p:cNvPr id="7" name="Straight Connector 6">
            <a:extLst>
              <a:ext uri="{FF2B5EF4-FFF2-40B4-BE49-F238E27FC236}">
                <a16:creationId xmlns:a16="http://schemas.microsoft.com/office/drawing/2014/main" id="{DCB2B825-E925-4E70-9399-9351F4D7C8F7}"/>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E0D69F3-E51B-4DA7-BD00-04E7C289EBA3}"/>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259292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Header and Footer">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9BE9E02-3194-4293-8671-7642B62A5B19}"/>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C688EA3-7816-49C9-A0E3-58BBFFC61F69}"/>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3158033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LEFT + Bullets RIGH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90D0F5-20AA-4E18-8D62-45A4DDD6533E}"/>
              </a:ext>
            </a:extLst>
          </p:cNvPr>
          <p:cNvSpPr>
            <a:spLocks noGrp="1"/>
          </p:cNvSpPr>
          <p:nvPr>
            <p:ph sz="quarter" idx="15"/>
          </p:nvPr>
        </p:nvSpPr>
        <p:spPr>
          <a:xfrm>
            <a:off x="7151204" y="1551481"/>
            <a:ext cx="6320956" cy="5531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9303A7AA-9534-4D91-B47F-93C7E77AF2A8}"/>
              </a:ext>
            </a:extLst>
          </p:cNvPr>
          <p:cNvSpPr>
            <a:spLocks noGrp="1"/>
          </p:cNvSpPr>
          <p:nvPr>
            <p:ph sz="quarter" idx="16"/>
          </p:nvPr>
        </p:nvSpPr>
        <p:spPr>
          <a:xfrm>
            <a:off x="406448" y="1551481"/>
            <a:ext cx="6320956" cy="5531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172BE59B-2CC4-4C3D-A9A3-E5B7AB2ABF56}"/>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8CD2876-0C4C-4FBB-8788-89AE26BD158B}"/>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463672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Image LEFT + Bullets RIGH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90D0F5-20AA-4E18-8D62-45A4DDD6533E}"/>
              </a:ext>
            </a:extLst>
          </p:cNvPr>
          <p:cNvSpPr>
            <a:spLocks noGrp="1"/>
          </p:cNvSpPr>
          <p:nvPr>
            <p:ph sz="quarter" idx="15"/>
          </p:nvPr>
        </p:nvSpPr>
        <p:spPr>
          <a:xfrm>
            <a:off x="7151204" y="2584631"/>
            <a:ext cx="6320956" cy="45057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9303A7AA-9534-4D91-B47F-93C7E77AF2A8}"/>
              </a:ext>
            </a:extLst>
          </p:cNvPr>
          <p:cNvSpPr>
            <a:spLocks noGrp="1"/>
          </p:cNvSpPr>
          <p:nvPr>
            <p:ph sz="quarter" idx="16"/>
          </p:nvPr>
        </p:nvSpPr>
        <p:spPr>
          <a:xfrm>
            <a:off x="406448" y="2584631"/>
            <a:ext cx="6320956" cy="45057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E5ED3B3D-7177-4364-AB22-FFA0E5430B65}"/>
              </a:ext>
            </a:extLst>
          </p:cNvPr>
          <p:cNvSpPr>
            <a:spLocks noGrp="1"/>
          </p:cNvSpPr>
          <p:nvPr>
            <p:ph type="body" sz="quarter" idx="17"/>
          </p:nvPr>
        </p:nvSpPr>
        <p:spPr>
          <a:xfrm>
            <a:off x="403458" y="1535614"/>
            <a:ext cx="6316663" cy="923925"/>
          </a:xfrm>
        </p:spPr>
        <p:txBody>
          <a:bodyPr/>
          <a:lstStyle>
            <a:lvl1pPr marL="0" indent="0">
              <a:defRPr lang="en-US" sz="2400" b="0" kern="1200" dirty="0">
                <a:solidFill>
                  <a:srgbClr val="6E7A84"/>
                </a:solidFill>
                <a:latin typeface="Public Sans SemiBold" pitchFamily="2" charset="0"/>
                <a:ea typeface="Arial Unicode MS" panose="020B0604020202020204" pitchFamily="34" charset="-128"/>
                <a:cs typeface="Arial Unicode MS" panose="020B0604020202020204" pitchFamily="34" charset="-128"/>
              </a:defRPr>
            </a:lvl1pPr>
            <a:lvl2pPr marL="0" indent="0">
              <a:defRPr/>
            </a:lvl2pPr>
            <a:lvl3pPr marL="0" indent="0">
              <a:defRPr/>
            </a:lvl3pPr>
            <a:lvl4pPr marL="0" indent="0">
              <a:defRPr/>
            </a:lvl4pPr>
            <a:lvl5pPr marL="0" indent="0">
              <a:defRPr/>
            </a:lvl5pPr>
          </a:lstStyle>
          <a:p>
            <a:pPr marL="188608" marR="0" lvl="0" indent="-188608" algn="ctr" defTabSz="754433" rtl="0" eaLnBrk="1" fontAlgn="auto" latinLnBrk="0" hangingPunct="1">
              <a:lnSpc>
                <a:spcPct val="100000"/>
              </a:lnSpc>
              <a:spcBef>
                <a:spcPts val="825"/>
              </a:spcBef>
              <a:spcAft>
                <a:spcPts val="991"/>
              </a:spcAft>
              <a:buClr>
                <a:srgbClr val="F99B1C"/>
              </a:buClr>
              <a:buSzTx/>
              <a:buFontTx/>
              <a:buNone/>
              <a:tabLst/>
            </a:pPr>
            <a:r>
              <a:rPr lang="en-US" dirty="0"/>
              <a:t>Click to edit Master text styles</a:t>
            </a:r>
          </a:p>
        </p:txBody>
      </p:sp>
      <p:sp>
        <p:nvSpPr>
          <p:cNvPr id="8" name="Text Placeholder 2">
            <a:extLst>
              <a:ext uri="{FF2B5EF4-FFF2-40B4-BE49-F238E27FC236}">
                <a16:creationId xmlns:a16="http://schemas.microsoft.com/office/drawing/2014/main" id="{C86D45B2-F0AF-4E31-8C71-A2BDC2A95855}"/>
              </a:ext>
            </a:extLst>
          </p:cNvPr>
          <p:cNvSpPr>
            <a:spLocks noGrp="1"/>
          </p:cNvSpPr>
          <p:nvPr>
            <p:ph type="body" sz="quarter" idx="18"/>
          </p:nvPr>
        </p:nvSpPr>
        <p:spPr>
          <a:xfrm>
            <a:off x="7149612" y="1537012"/>
            <a:ext cx="6316663" cy="923925"/>
          </a:xfrm>
        </p:spPr>
        <p:txBody>
          <a:bodyPr>
            <a:noAutofit/>
          </a:bodyPr>
          <a:lstStyle>
            <a:lvl1pPr marL="0" indent="0">
              <a:defRPr lang="en-US" sz="2400" b="0" kern="1200" dirty="0">
                <a:solidFill>
                  <a:srgbClr val="6E7A84"/>
                </a:solidFill>
                <a:latin typeface="Public Sans SemiBold" pitchFamily="2" charset="0"/>
                <a:ea typeface="Arial Unicode MS" panose="020B0604020202020204" pitchFamily="34" charset="-128"/>
                <a:cs typeface="Arial Unicode MS" panose="020B0604020202020204" pitchFamily="34" charset="-128"/>
              </a:defRPr>
            </a:lvl1pPr>
            <a:lvl2pPr marL="0" indent="0">
              <a:defRPr lang="en-US" sz="2400" b="0" kern="1200" dirty="0" smtClean="0">
                <a:solidFill>
                  <a:srgbClr val="6E7A84"/>
                </a:solidFill>
                <a:latin typeface="Public Sans SemiBold" pitchFamily="2" charset="0"/>
                <a:ea typeface="Arial Unicode MS" panose="020B0604020202020204" pitchFamily="34" charset="-128"/>
                <a:cs typeface="Arial Unicode MS" panose="020B0604020202020204" pitchFamily="34" charset="-128"/>
              </a:defRPr>
            </a:lvl2pPr>
            <a:lvl3pPr marL="0" indent="0">
              <a:defRPr lang="en-US" sz="2400" b="0" kern="1200" dirty="0" smtClean="0">
                <a:solidFill>
                  <a:srgbClr val="6E7A84"/>
                </a:solidFill>
                <a:latin typeface="Public Sans SemiBold" pitchFamily="2" charset="0"/>
                <a:ea typeface="Arial Unicode MS" panose="020B0604020202020204" pitchFamily="34" charset="-128"/>
                <a:cs typeface="Arial Unicode MS" panose="020B0604020202020204" pitchFamily="34" charset="-128"/>
              </a:defRPr>
            </a:lvl3pPr>
            <a:lvl4pPr marL="0" indent="0">
              <a:defRPr lang="en-US" sz="2400" b="0" kern="1200" dirty="0" smtClean="0">
                <a:solidFill>
                  <a:srgbClr val="6E7A84"/>
                </a:solidFill>
                <a:latin typeface="Public Sans SemiBold" pitchFamily="2" charset="0"/>
                <a:ea typeface="Arial Unicode MS" panose="020B0604020202020204" pitchFamily="34" charset="-128"/>
                <a:cs typeface="Arial Unicode MS" panose="020B0604020202020204" pitchFamily="34" charset="-128"/>
              </a:defRPr>
            </a:lvl4pPr>
            <a:lvl5pPr marL="0" indent="0">
              <a:defRPr lang="en-US" sz="2400" b="0" kern="1200" dirty="0">
                <a:solidFill>
                  <a:srgbClr val="6E7A84"/>
                </a:solidFill>
                <a:latin typeface="Public Sans SemiBold" pitchFamily="2" charset="0"/>
                <a:ea typeface="Arial Unicode MS" panose="020B0604020202020204" pitchFamily="34" charset="-128"/>
                <a:cs typeface="Arial Unicode MS" panose="020B0604020202020204" pitchFamily="34" charset="-128"/>
              </a:defRPr>
            </a:lvl5pPr>
          </a:lstStyle>
          <a:p>
            <a:pPr marL="188608" marR="0" lvl="0" indent="-188608" algn="ctr" defTabSz="754433" rtl="0" eaLnBrk="1" fontAlgn="auto" latinLnBrk="0" hangingPunct="1">
              <a:lnSpc>
                <a:spcPct val="100000"/>
              </a:lnSpc>
              <a:spcBef>
                <a:spcPts val="825"/>
              </a:spcBef>
              <a:spcAft>
                <a:spcPts val="991"/>
              </a:spcAft>
              <a:buClr>
                <a:srgbClr val="F99B1C"/>
              </a:buClr>
              <a:buSzTx/>
              <a:buFontTx/>
              <a:buNone/>
              <a:tabLst/>
            </a:pPr>
            <a:r>
              <a:rPr lang="en-US" dirty="0"/>
              <a:t>Click to edit Master text styles</a:t>
            </a:r>
          </a:p>
        </p:txBody>
      </p:sp>
      <p:cxnSp>
        <p:nvCxnSpPr>
          <p:cNvPr id="13" name="Straight Connector 12">
            <a:extLst>
              <a:ext uri="{FF2B5EF4-FFF2-40B4-BE49-F238E27FC236}">
                <a16:creationId xmlns:a16="http://schemas.microsoft.com/office/drawing/2014/main" id="{B5823762-E823-44C3-A404-4DE2D7BED51A}"/>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BAC7796-1846-4337-B661-A7DC923E5A8E}"/>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3672826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Image LEFT + Bullets RIGH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90D0F5-20AA-4E18-8D62-45A4DDD6533E}"/>
              </a:ext>
            </a:extLst>
          </p:cNvPr>
          <p:cNvSpPr>
            <a:spLocks noGrp="1"/>
          </p:cNvSpPr>
          <p:nvPr>
            <p:ph sz="quarter" idx="15"/>
          </p:nvPr>
        </p:nvSpPr>
        <p:spPr>
          <a:xfrm>
            <a:off x="329282" y="1543987"/>
            <a:ext cx="9309667" cy="5539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9303A7AA-9534-4D91-B47F-93C7E77AF2A8}"/>
              </a:ext>
            </a:extLst>
          </p:cNvPr>
          <p:cNvSpPr>
            <a:spLocks noGrp="1"/>
          </p:cNvSpPr>
          <p:nvPr>
            <p:ph sz="quarter" idx="16"/>
          </p:nvPr>
        </p:nvSpPr>
        <p:spPr>
          <a:xfrm>
            <a:off x="9915786" y="1543987"/>
            <a:ext cx="3556373" cy="5539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DB6EAF0-847F-45B8-AD57-25DB86315237}"/>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9475D12-9FE2-4FAA-90DB-5EB16C0E2C72}"/>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4119088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mage TOP + Bullets BOTTOM">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952CB25-36CA-4772-93CA-8301F27A0A54}"/>
              </a:ext>
            </a:extLst>
          </p:cNvPr>
          <p:cNvSpPr>
            <a:spLocks noGrp="1"/>
          </p:cNvSpPr>
          <p:nvPr>
            <p:ph type="pic" sz="quarter" idx="13"/>
          </p:nvPr>
        </p:nvSpPr>
        <p:spPr>
          <a:xfrm>
            <a:off x="0" y="1449664"/>
            <a:ext cx="13817600" cy="1792586"/>
          </a:xfrm>
        </p:spPr>
        <p:txBody>
          <a:bodyPr/>
          <a:lstStyle/>
          <a:p>
            <a:r>
              <a:rPr lang="en-US" dirty="0"/>
              <a:t>Click icon to add picture</a:t>
            </a:r>
          </a:p>
        </p:txBody>
      </p:sp>
      <p:sp>
        <p:nvSpPr>
          <p:cNvPr id="8" name="Text Placeholder 7">
            <a:extLst>
              <a:ext uri="{FF2B5EF4-FFF2-40B4-BE49-F238E27FC236}">
                <a16:creationId xmlns:a16="http://schemas.microsoft.com/office/drawing/2014/main" id="{EDA893A4-9BAD-4D18-94FD-901F9A8A23C1}"/>
              </a:ext>
            </a:extLst>
          </p:cNvPr>
          <p:cNvSpPr>
            <a:spLocks noGrp="1"/>
          </p:cNvSpPr>
          <p:nvPr>
            <p:ph type="body" sz="quarter" idx="14"/>
          </p:nvPr>
        </p:nvSpPr>
        <p:spPr>
          <a:xfrm>
            <a:off x="416459" y="3480091"/>
            <a:ext cx="13114011" cy="3565286"/>
          </a:xfrm>
        </p:spPr>
        <p:txBody>
          <a:bodyPr/>
          <a:lstStyle>
            <a:lvl1pPr>
              <a:defRPr sz="2400"/>
            </a:lvl1pPr>
            <a:lvl2pPr marL="565825" indent="-188608">
              <a:buFont typeface="Arial" panose="020B0604020202020204" pitchFamily="34" charset="0"/>
              <a:buChar char="-"/>
              <a:defRPr/>
            </a:lvl2pPr>
            <a:lvl3pPr marL="943040" indent="-188608">
              <a:buFont typeface="Arial" panose="020B0604020202020204" pitchFamily="34" charset="0"/>
              <a:buChar char="•"/>
              <a:defRPr/>
            </a:lvl3pPr>
            <a:lvl4pPr marL="1320257" indent="-188608">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E45F7E3E-26D2-45B6-88AC-06292A2598B1}"/>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88D24AC-1635-4BAD-86A3-1B1AF88F1BC1}"/>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70103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ULLETS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DA893A4-9BAD-4D18-94FD-901F9A8A23C1}"/>
              </a:ext>
            </a:extLst>
          </p:cNvPr>
          <p:cNvSpPr>
            <a:spLocks noGrp="1"/>
          </p:cNvSpPr>
          <p:nvPr>
            <p:ph type="body" sz="quarter" idx="14"/>
          </p:nvPr>
        </p:nvSpPr>
        <p:spPr>
          <a:xfrm>
            <a:off x="416459" y="1798820"/>
            <a:ext cx="13114011" cy="5284467"/>
          </a:xfrm>
        </p:spPr>
        <p:txBody>
          <a:bodyPr/>
          <a:lstStyle>
            <a:lvl1pPr>
              <a:defRPr sz="2400"/>
            </a:lvl1pPr>
            <a:lvl2pPr marL="565825" indent="-188608">
              <a:buFont typeface="Arial" panose="020B0604020202020204" pitchFamily="34" charset="0"/>
              <a:buChar char="-"/>
              <a:defRPr/>
            </a:lvl2pPr>
            <a:lvl3pPr marL="943040" indent="-188608">
              <a:buFont typeface="Arial" panose="020B0604020202020204" pitchFamily="34" charset="0"/>
              <a:buChar char="•"/>
              <a:defRPr/>
            </a:lvl3pPr>
            <a:lvl4pPr marL="1320257" indent="-188608">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2D36D808-7D78-4155-B99B-D7D224CFA126}"/>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0A55E7A-2DFC-4F69-9131-0D71DD3A4830}"/>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914858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Column Text Flow">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1A4AA658-C1CD-4306-B614-6A4D16E23C63}"/>
              </a:ext>
            </a:extLst>
          </p:cNvPr>
          <p:cNvSpPr>
            <a:spLocks noGrp="1"/>
          </p:cNvSpPr>
          <p:nvPr>
            <p:ph sz="quarter" idx="11" hasCustomPrompt="1"/>
          </p:nvPr>
        </p:nvSpPr>
        <p:spPr>
          <a:xfrm>
            <a:off x="345653" y="1566471"/>
            <a:ext cx="13126294" cy="5231895"/>
          </a:xfrm>
          <a:prstGeom prst="rect">
            <a:avLst/>
          </a:prstGeom>
        </p:spPr>
        <p:txBody>
          <a:bodyPr numCol="2" spcCol="457200">
            <a:normAutofit/>
          </a:bodyPr>
          <a:lstStyle>
            <a:lvl1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1412" kern="1200" dirty="0">
                <a:solidFill>
                  <a:schemeClr val="tx1"/>
                </a:solidFill>
                <a:latin typeface="Source Serif Pro" panose="02040603050405020204" pitchFamily="18" charset="0"/>
                <a:ea typeface="Source Serif Pro" panose="02040603050405020204" pitchFamily="18" charset="0"/>
                <a:cs typeface="Arial Unicode MS" panose="020B0604020202020204" pitchFamily="34" charset="-128"/>
              </a:defRPr>
            </a:lvl1pPr>
            <a:lvl2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2pPr>
            <a:lvl3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3pPr>
            <a:lvl4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4pPr>
            <a:lvl5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5pPr>
          </a:lstStyle>
          <a:p>
            <a:r>
              <a:rPr lang="en-US" b="1" dirty="0"/>
              <a:t>Placeholder text (2 Column Flow)</a:t>
            </a:r>
            <a:r>
              <a:rPr lang="en-US" dirty="0"/>
              <a:t>. </a:t>
            </a:r>
          </a:p>
        </p:txBody>
      </p:sp>
      <p:cxnSp>
        <p:nvCxnSpPr>
          <p:cNvPr id="6" name="Straight Connector 5">
            <a:extLst>
              <a:ext uri="{FF2B5EF4-FFF2-40B4-BE49-F238E27FC236}">
                <a16:creationId xmlns:a16="http://schemas.microsoft.com/office/drawing/2014/main" id="{AD62CA1C-2ABE-484F-82AD-51543B1B6241}"/>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294451-632E-4B9B-8D2A-2215FECF6140}"/>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1862909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Column Text Flow">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22372397-F2D5-4C3C-AFE6-EAE71E4173A7}"/>
              </a:ext>
            </a:extLst>
          </p:cNvPr>
          <p:cNvSpPr>
            <a:spLocks noGrp="1"/>
          </p:cNvSpPr>
          <p:nvPr>
            <p:ph sz="quarter" idx="12" hasCustomPrompt="1"/>
          </p:nvPr>
        </p:nvSpPr>
        <p:spPr>
          <a:xfrm>
            <a:off x="351167" y="1551482"/>
            <a:ext cx="13146172" cy="5260135"/>
          </a:xfrm>
          <a:prstGeom prst="rect">
            <a:avLst/>
          </a:prstGeom>
        </p:spPr>
        <p:txBody>
          <a:bodyPr numCol="3" spcCol="457200">
            <a:normAutofit/>
          </a:bodyPr>
          <a:lstStyle>
            <a:lvl1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1412" b="1" kern="1200" dirty="0">
                <a:solidFill>
                  <a:schemeClr val="tx1"/>
                </a:solidFill>
                <a:latin typeface="Source Serif Pro" panose="02040603050405020204" pitchFamily="18" charset="0"/>
                <a:ea typeface="Source Serif Pro" panose="02040603050405020204" pitchFamily="18" charset="0"/>
                <a:cs typeface="Arial Unicode MS" panose="020B0604020202020204" pitchFamily="34" charset="-128"/>
              </a:defRPr>
            </a:lvl1pPr>
            <a:lvl2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2pPr>
            <a:lvl3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3pPr>
            <a:lvl4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4pPr>
            <a:lvl5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5pPr>
          </a:lstStyle>
          <a:p>
            <a:r>
              <a:rPr lang="en-US" b="1" dirty="0"/>
              <a:t>Placeholder text (3 Column Flow)</a:t>
            </a:r>
            <a:r>
              <a:rPr lang="en-US" dirty="0"/>
              <a:t>. </a:t>
            </a:r>
          </a:p>
        </p:txBody>
      </p:sp>
      <p:cxnSp>
        <p:nvCxnSpPr>
          <p:cNvPr id="7" name="Straight Connector 6">
            <a:extLst>
              <a:ext uri="{FF2B5EF4-FFF2-40B4-BE49-F238E27FC236}">
                <a16:creationId xmlns:a16="http://schemas.microsoft.com/office/drawing/2014/main" id="{004493D0-F74A-45D1-BF5B-1CD70F72BD97}"/>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9F3FDB-D7D3-4378-AF02-20D0342FF45E}"/>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3100819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_SLIDE 4">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7107AD8-82FA-4637-914C-F18D1D97B75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8150087" cy="7772399"/>
          </a:xfrm>
          <a:prstGeom prst="rect">
            <a:avLst/>
          </a:prstGeom>
        </p:spPr>
      </p:pic>
      <p:pic>
        <p:nvPicPr>
          <p:cNvPr id="10" name="Picture 8">
            <a:extLst>
              <a:ext uri="{FF2B5EF4-FFF2-40B4-BE49-F238E27FC236}">
                <a16:creationId xmlns:a16="http://schemas.microsoft.com/office/drawing/2014/main" id="{6F122786-F89C-4B06-861E-ED2E12E7A20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41884" y="676656"/>
            <a:ext cx="1472354" cy="1426732"/>
          </a:xfrm>
          <a:prstGeom prst="rect">
            <a:avLst/>
          </a:prstGeom>
        </p:spPr>
      </p:pic>
      <p:grpSp>
        <p:nvGrpSpPr>
          <p:cNvPr id="11" name="Group 10">
            <a:extLst>
              <a:ext uri="{FF2B5EF4-FFF2-40B4-BE49-F238E27FC236}">
                <a16:creationId xmlns:a16="http://schemas.microsoft.com/office/drawing/2014/main" id="{DE385CB6-300B-446C-B714-AFC97C311A52}"/>
              </a:ext>
            </a:extLst>
          </p:cNvPr>
          <p:cNvGrpSpPr/>
          <p:nvPr/>
        </p:nvGrpSpPr>
        <p:grpSpPr>
          <a:xfrm>
            <a:off x="8142592" y="4676505"/>
            <a:ext cx="5667513" cy="642733"/>
            <a:chOff x="8157173" y="3971974"/>
            <a:chExt cx="5660427" cy="642733"/>
          </a:xfrm>
        </p:grpSpPr>
        <p:sp>
          <p:nvSpPr>
            <p:cNvPr id="12" name="Rectangle 11">
              <a:extLst>
                <a:ext uri="{FF2B5EF4-FFF2-40B4-BE49-F238E27FC236}">
                  <a16:creationId xmlns:a16="http://schemas.microsoft.com/office/drawing/2014/main" id="{2995F34B-AB92-40D1-8264-931DD09AD0A1}"/>
                </a:ext>
              </a:extLst>
            </p:cNvPr>
            <p:cNvSpPr/>
            <p:nvPr/>
          </p:nvSpPr>
          <p:spPr>
            <a:xfrm>
              <a:off x="8157173" y="3971976"/>
              <a:ext cx="4846348" cy="642731"/>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3" name="Rectangle 12">
              <a:extLst>
                <a:ext uri="{FF2B5EF4-FFF2-40B4-BE49-F238E27FC236}">
                  <a16:creationId xmlns:a16="http://schemas.microsoft.com/office/drawing/2014/main" id="{3FCE369B-E3A2-4B95-82D6-7D19E7F0FD9E}"/>
                </a:ext>
              </a:extLst>
            </p:cNvPr>
            <p:cNvSpPr/>
            <p:nvPr/>
          </p:nvSpPr>
          <p:spPr>
            <a:xfrm>
              <a:off x="12995964" y="3971974"/>
              <a:ext cx="821636" cy="642731"/>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21" name="TextBox 20">
              <a:extLst>
                <a:ext uri="{FF2B5EF4-FFF2-40B4-BE49-F238E27FC236}">
                  <a16:creationId xmlns:a16="http://schemas.microsoft.com/office/drawing/2014/main" id="{1754BCF8-7269-4EF4-801D-F309E177ABFF}"/>
                </a:ext>
              </a:extLst>
            </p:cNvPr>
            <p:cNvSpPr txBox="1"/>
            <p:nvPr/>
          </p:nvSpPr>
          <p:spPr>
            <a:xfrm>
              <a:off x="8461513" y="4068417"/>
              <a:ext cx="4333461" cy="401007"/>
            </a:xfrm>
            <a:prstGeom prst="rect">
              <a:avLst/>
            </a:prstGeom>
            <a:noFill/>
          </p:spPr>
          <p:txBody>
            <a:bodyPr wrap="square" rtlCol="0">
              <a:spAutoFit/>
            </a:bodyPr>
            <a:lstStyle/>
            <a:p>
              <a:r>
                <a:rPr lang="en-US" sz="2000" dirty="0">
                  <a:solidFill>
                    <a:schemeClr val="bg1"/>
                  </a:solidFill>
                  <a:latin typeface="+mj-lt"/>
                </a:rPr>
                <a:t>fmicorp</a:t>
              </a:r>
              <a:r>
                <a:rPr lang="en-US" dirty="0">
                  <a:solidFill>
                    <a:schemeClr val="bg1"/>
                  </a:solidFill>
                  <a:latin typeface="+mj-lt"/>
                </a:rPr>
                <a:t>.com</a:t>
              </a:r>
            </a:p>
          </p:txBody>
        </p:sp>
      </p:grpSp>
      <p:sp>
        <p:nvSpPr>
          <p:cNvPr id="22" name="Text Placeholder 39">
            <a:extLst>
              <a:ext uri="{FF2B5EF4-FFF2-40B4-BE49-F238E27FC236}">
                <a16:creationId xmlns:a16="http://schemas.microsoft.com/office/drawing/2014/main" id="{C282DA13-9F6B-466D-9255-53B6C19C8BBF}"/>
              </a:ext>
            </a:extLst>
          </p:cNvPr>
          <p:cNvSpPr>
            <a:spLocks noGrp="1"/>
          </p:cNvSpPr>
          <p:nvPr>
            <p:ph type="body" sz="quarter" idx="12" hasCustomPrompt="1"/>
          </p:nvPr>
        </p:nvSpPr>
        <p:spPr>
          <a:xfrm>
            <a:off x="8454018" y="4125430"/>
            <a:ext cx="5352018" cy="483703"/>
          </a:xfrm>
        </p:spPr>
        <p:txBody>
          <a:bodyPr>
            <a:normAutofit/>
          </a:bodyPr>
          <a:lstStyle>
            <a:lvl1pPr marL="0">
              <a:spcBef>
                <a:spcPts val="0"/>
              </a:spcBef>
              <a:spcAft>
                <a:spcPts val="0"/>
              </a:spcAft>
              <a:buNone/>
              <a:defRPr sz="2001" b="1">
                <a:solidFill>
                  <a:srgbClr val="4C5966"/>
                </a:solidFill>
                <a:latin typeface="Public Sans" pitchFamily="2" charset="0"/>
              </a:defRPr>
            </a:lvl1pPr>
          </a:lstStyle>
          <a:p>
            <a:pPr lvl="0"/>
            <a:r>
              <a:rPr lang="en-US" dirty="0"/>
              <a:t>Enter Date here</a:t>
            </a:r>
          </a:p>
        </p:txBody>
      </p:sp>
      <p:sp>
        <p:nvSpPr>
          <p:cNvPr id="23" name="Title 1">
            <a:extLst>
              <a:ext uri="{FF2B5EF4-FFF2-40B4-BE49-F238E27FC236}">
                <a16:creationId xmlns:a16="http://schemas.microsoft.com/office/drawing/2014/main" id="{AFD4CCEC-D2DD-495E-9DFF-3464DB8524AF}"/>
              </a:ext>
            </a:extLst>
          </p:cNvPr>
          <p:cNvSpPr>
            <a:spLocks noGrp="1"/>
          </p:cNvSpPr>
          <p:nvPr>
            <p:ph type="title"/>
          </p:nvPr>
        </p:nvSpPr>
        <p:spPr>
          <a:xfrm>
            <a:off x="8454018" y="3063524"/>
            <a:ext cx="5201478" cy="1021288"/>
          </a:xfrm>
          <a:prstGeom prst="rect">
            <a:avLst/>
          </a:prstGeom>
        </p:spPr>
        <p:txBody>
          <a:bodyPr/>
          <a:lstStyle>
            <a:lvl1pPr marL="0" indent="0">
              <a:defRPr lang="en-US" sz="3000" b="1" kern="1200" dirty="0">
                <a:solidFill>
                  <a:srgbClr val="4C5966"/>
                </a:solidFill>
                <a:latin typeface="Public Sans" pitchFamily="2" charset="0"/>
                <a:ea typeface="+mn-ea"/>
                <a:cs typeface="+mn-cs"/>
              </a:defRPr>
            </a:lvl1pPr>
          </a:lstStyle>
          <a:p>
            <a:pPr marL="0" lvl="0" indent="-228616" algn="l" defTabSz="914463" rtl="0" eaLnBrk="1" latinLnBrk="0" hangingPunct="1">
              <a:lnSpc>
                <a:spcPct val="90000"/>
              </a:lnSpc>
              <a:spcBef>
                <a:spcPts val="0"/>
              </a:spcBef>
              <a:spcAft>
                <a:spcPts val="0"/>
              </a:spcAft>
              <a:buFont typeface="Arial" panose="020B0604020202020204" pitchFamily="34" charset="0"/>
              <a:buNone/>
            </a:pPr>
            <a:r>
              <a:rPr lang="en-US"/>
              <a:t>Click to edit Master title style</a:t>
            </a:r>
            <a:endParaRPr lang="en-US" dirty="0"/>
          </a:p>
        </p:txBody>
      </p:sp>
    </p:spTree>
    <p:extLst>
      <p:ext uri="{BB962C8B-B14F-4D97-AF65-F5344CB8AC3E}">
        <p14:creationId xmlns:p14="http://schemas.microsoft.com/office/powerpoint/2010/main" val="2013072339"/>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92EB54-E5C0-4A5D-B72F-87703AC77B4F}"/>
              </a:ext>
            </a:extLst>
          </p:cNvPr>
          <p:cNvCxnSpPr/>
          <p:nvPr/>
        </p:nvCxnSpPr>
        <p:spPr>
          <a:xfrm flipH="1">
            <a:off x="0" y="7075824"/>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7D4DE41-4767-4182-A14E-E06262FC747A}"/>
              </a:ext>
            </a:extLst>
          </p:cNvPr>
          <p:cNvSpPr/>
          <p:nvPr/>
        </p:nvSpPr>
        <p:spPr>
          <a:xfrm>
            <a:off x="0" y="1439056"/>
            <a:ext cx="13817600" cy="5630255"/>
          </a:xfrm>
          <a:prstGeom prst="rect">
            <a:avLst/>
          </a:prstGeom>
          <a:solidFill>
            <a:srgbClr val="D1D3C5">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23" name="Picture Placeholder 22">
            <a:extLst>
              <a:ext uri="{FF2B5EF4-FFF2-40B4-BE49-F238E27FC236}">
                <a16:creationId xmlns:a16="http://schemas.microsoft.com/office/drawing/2014/main" id="{6675C13E-183A-4AC3-AA5B-971C52805A05}"/>
              </a:ext>
            </a:extLst>
          </p:cNvPr>
          <p:cNvSpPr>
            <a:spLocks noGrp="1"/>
          </p:cNvSpPr>
          <p:nvPr>
            <p:ph type="pic" sz="quarter" idx="11"/>
          </p:nvPr>
        </p:nvSpPr>
        <p:spPr>
          <a:xfrm>
            <a:off x="400522" y="1692974"/>
            <a:ext cx="4299947" cy="5127551"/>
          </a:xfrm>
        </p:spPr>
        <p:txBody>
          <a:bodyPr>
            <a:normAutofit/>
          </a:bodyPr>
          <a:lstStyle>
            <a:lvl1pPr>
              <a:defRPr sz="1000"/>
            </a:lvl1pPr>
          </a:lstStyle>
          <a:p>
            <a:r>
              <a:rPr lang="en-US" dirty="0"/>
              <a:t>Click icon to add picture</a:t>
            </a:r>
          </a:p>
        </p:txBody>
      </p:sp>
      <p:cxnSp>
        <p:nvCxnSpPr>
          <p:cNvPr id="8" name="Straight Connector 7">
            <a:extLst>
              <a:ext uri="{FF2B5EF4-FFF2-40B4-BE49-F238E27FC236}">
                <a16:creationId xmlns:a16="http://schemas.microsoft.com/office/drawing/2014/main" id="{B95A1019-9058-44B5-9806-A3CC3FF6BC23}"/>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BED23F91-81D2-469D-B386-21EC37CBF76E}"/>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802555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Image +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92EB54-E5C0-4A5D-B72F-87703AC77B4F}"/>
              </a:ext>
            </a:extLst>
          </p:cNvPr>
          <p:cNvCxnSpPr/>
          <p:nvPr/>
        </p:nvCxnSpPr>
        <p:spPr>
          <a:xfrm flipH="1">
            <a:off x="0" y="7075824"/>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7D4DE41-4767-4182-A14E-E06262FC747A}"/>
              </a:ext>
            </a:extLst>
          </p:cNvPr>
          <p:cNvSpPr/>
          <p:nvPr/>
        </p:nvSpPr>
        <p:spPr>
          <a:xfrm>
            <a:off x="0" y="1431562"/>
            <a:ext cx="13817600" cy="5637750"/>
          </a:xfrm>
          <a:prstGeom prst="rect">
            <a:avLst/>
          </a:prstGeom>
          <a:solidFill>
            <a:srgbClr val="D1D3C5">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23" name="Picture Placeholder 22">
            <a:extLst>
              <a:ext uri="{FF2B5EF4-FFF2-40B4-BE49-F238E27FC236}">
                <a16:creationId xmlns:a16="http://schemas.microsoft.com/office/drawing/2014/main" id="{6675C13E-183A-4AC3-AA5B-971C52805A05}"/>
              </a:ext>
            </a:extLst>
          </p:cNvPr>
          <p:cNvSpPr>
            <a:spLocks noGrp="1"/>
          </p:cNvSpPr>
          <p:nvPr>
            <p:ph type="pic" sz="quarter" idx="11"/>
          </p:nvPr>
        </p:nvSpPr>
        <p:spPr>
          <a:xfrm>
            <a:off x="400522" y="1827884"/>
            <a:ext cx="4299947" cy="3921125"/>
          </a:xfrm>
        </p:spPr>
        <p:txBody>
          <a:bodyPr/>
          <a:lstStyle/>
          <a:p>
            <a:r>
              <a:rPr lang="en-US" dirty="0"/>
              <a:t>Click icon to add picture</a:t>
            </a:r>
          </a:p>
        </p:txBody>
      </p:sp>
      <p:sp>
        <p:nvSpPr>
          <p:cNvPr id="7" name="Content Placeholder 6">
            <a:extLst>
              <a:ext uri="{FF2B5EF4-FFF2-40B4-BE49-F238E27FC236}">
                <a16:creationId xmlns:a16="http://schemas.microsoft.com/office/drawing/2014/main" id="{DC8CB4EE-D5BE-4494-8544-00C1DAAF528F}"/>
              </a:ext>
            </a:extLst>
          </p:cNvPr>
          <p:cNvSpPr>
            <a:spLocks noGrp="1"/>
          </p:cNvSpPr>
          <p:nvPr>
            <p:ph sz="quarter" idx="12"/>
          </p:nvPr>
        </p:nvSpPr>
        <p:spPr>
          <a:xfrm>
            <a:off x="4906963" y="1828330"/>
            <a:ext cx="8439150" cy="46307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2FF6E399-0FBF-4DB8-B155-8C3F695D361C}"/>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2C6D43DD-BE89-48A5-98DC-C085A6B4ACDB}"/>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528761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Backdrop">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92EB54-E5C0-4A5D-B72F-87703AC77B4F}"/>
              </a:ext>
            </a:extLst>
          </p:cNvPr>
          <p:cNvCxnSpPr/>
          <p:nvPr/>
        </p:nvCxnSpPr>
        <p:spPr>
          <a:xfrm flipH="1">
            <a:off x="0" y="7075824"/>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7D4DE41-4767-4182-A14E-E06262FC747A}"/>
              </a:ext>
            </a:extLst>
          </p:cNvPr>
          <p:cNvSpPr/>
          <p:nvPr/>
        </p:nvSpPr>
        <p:spPr>
          <a:xfrm>
            <a:off x="0" y="1446552"/>
            <a:ext cx="13817600" cy="5622760"/>
          </a:xfrm>
          <a:prstGeom prst="rect">
            <a:avLst/>
          </a:prstGeom>
          <a:solidFill>
            <a:srgbClr val="D1D3C5">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cxnSp>
        <p:nvCxnSpPr>
          <p:cNvPr id="7" name="Straight Connector 6">
            <a:extLst>
              <a:ext uri="{FF2B5EF4-FFF2-40B4-BE49-F238E27FC236}">
                <a16:creationId xmlns:a16="http://schemas.microsoft.com/office/drawing/2014/main" id="{39E2411D-3427-4DEB-8C64-C45096155CC4}"/>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0FE5AE1-F3E8-4BBC-B6FB-B4991A7595F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8463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o Backdrop | Plain Whit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92EB54-E5C0-4A5D-B72F-87703AC77B4F}"/>
              </a:ext>
            </a:extLst>
          </p:cNvPr>
          <p:cNvCxnSpPr/>
          <p:nvPr/>
        </p:nvCxnSpPr>
        <p:spPr>
          <a:xfrm flipH="1">
            <a:off x="0" y="7075824"/>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9E2411D-3427-4DEB-8C64-C45096155CC4}"/>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45EEC69-051C-4F07-9409-D955E5A86A05}"/>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1654579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 SubText Pullout Blan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A1E6F4D-7B14-F865-ED4D-0C5A84C745D2}"/>
              </a:ext>
            </a:extLst>
          </p:cNvPr>
          <p:cNvSpPr>
            <a:spLocks noGrp="1"/>
          </p:cNvSpPr>
          <p:nvPr>
            <p:ph type="title" hasCustomPrompt="1"/>
          </p:nvPr>
        </p:nvSpPr>
        <p:spPr>
          <a:xfrm>
            <a:off x="285151" y="418353"/>
            <a:ext cx="13234683" cy="442260"/>
          </a:xfrm>
          <a:prstGeom prst="rect">
            <a:avLst/>
          </a:prstGeom>
        </p:spPr>
        <p:txBody>
          <a:bodyPr lIns="0" rIns="0">
            <a:noAutofit/>
          </a:bodyPr>
          <a:lstStyle>
            <a:lvl1pPr algn="l">
              <a:defRPr sz="2000" baseline="0">
                <a:solidFill>
                  <a:srgbClr val="4C7A59"/>
                </a:solidFill>
                <a:latin typeface="Arial"/>
                <a:cs typeface="Arial"/>
              </a:defRPr>
            </a:lvl1pPr>
          </a:lstStyle>
          <a:p>
            <a:pPr marL="0" lvl="0" indent="0" defTabSz="665627">
              <a:spcBef>
                <a:spcPts val="728"/>
              </a:spcBef>
              <a:buFont typeface="Arial" panose="020B0604020202020204" pitchFamily="34" charset="0"/>
            </a:pPr>
            <a:r>
              <a:rPr lang="en-US" dirty="0"/>
              <a:t>TABLE OF CONTENTS</a:t>
            </a:r>
          </a:p>
        </p:txBody>
      </p:sp>
      <p:cxnSp>
        <p:nvCxnSpPr>
          <p:cNvPr id="5" name="Straight Connector 4">
            <a:extLst>
              <a:ext uri="{FF2B5EF4-FFF2-40B4-BE49-F238E27FC236}">
                <a16:creationId xmlns:a16="http://schemas.microsoft.com/office/drawing/2014/main" id="{0B649EED-73E8-9DBC-2630-B92158D1B946}"/>
              </a:ext>
            </a:extLst>
          </p:cNvPr>
          <p:cNvCxnSpPr>
            <a:cxnSpLocks/>
          </p:cNvCxnSpPr>
          <p:nvPr userDrawn="1"/>
        </p:nvCxnSpPr>
        <p:spPr>
          <a:xfrm>
            <a:off x="285151" y="914407"/>
            <a:ext cx="13234683" cy="0"/>
          </a:xfrm>
          <a:prstGeom prst="line">
            <a:avLst/>
          </a:prstGeom>
          <a:ln w="12700">
            <a:solidFill>
              <a:srgbClr val="6E7A84"/>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151EFAF0-8715-F5C5-C1C9-B07186394538}"/>
              </a:ext>
            </a:extLst>
          </p:cNvPr>
          <p:cNvGrpSpPr/>
          <p:nvPr userDrawn="1"/>
        </p:nvGrpSpPr>
        <p:grpSpPr>
          <a:xfrm>
            <a:off x="-1725740" y="0"/>
            <a:ext cx="1561672" cy="7772400"/>
            <a:chOff x="-1725740" y="0"/>
            <a:chExt cx="1561672" cy="7772400"/>
          </a:xfrm>
        </p:grpSpPr>
        <p:sp>
          <p:nvSpPr>
            <p:cNvPr id="20" name="Rectangle 19">
              <a:extLst>
                <a:ext uri="{FF2B5EF4-FFF2-40B4-BE49-F238E27FC236}">
                  <a16:creationId xmlns:a16="http://schemas.microsoft.com/office/drawing/2014/main" id="{E707B6F9-1EAF-034A-7ABA-871E5A5FB795}"/>
                </a:ext>
              </a:extLst>
            </p:cNvPr>
            <p:cNvSpPr/>
            <p:nvPr userDrawn="1"/>
          </p:nvSpPr>
          <p:spPr>
            <a:xfrm>
              <a:off x="-1725740" y="0"/>
              <a:ext cx="1561672" cy="7772400"/>
            </a:xfrm>
            <a:prstGeom prst="rect">
              <a:avLst/>
            </a:prstGeom>
            <a:solidFill>
              <a:srgbClr val="F2F4F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b="1" dirty="0">
                  <a:solidFill>
                    <a:srgbClr val="474747"/>
                  </a:solidFill>
                  <a:latin typeface="Arial" panose="020B0604020202020204" pitchFamily="34" charset="0"/>
                  <a:cs typeface="Arial" panose="020B0604020202020204" pitchFamily="34" charset="0"/>
                </a:rPr>
                <a:t>FMI Capital Advisors</a:t>
              </a: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Font: Arial</a:t>
              </a: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Text and Bullets: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Footnotes and Units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Graphics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r>
                <a:rPr lang="en-US" sz="1100" b="1" dirty="0">
                  <a:solidFill>
                    <a:srgbClr val="474747"/>
                  </a:solidFill>
                  <a:latin typeface="Arial" panose="020B0604020202020204" pitchFamily="34" charset="0"/>
                  <a:cs typeface="Arial" panose="020B0604020202020204" pitchFamily="34" charset="0"/>
                </a:rPr>
                <a:t>Other Colors</a:t>
              </a:r>
            </a:p>
          </p:txBody>
        </p:sp>
        <p:sp>
          <p:nvSpPr>
            <p:cNvPr id="21" name="Rectangle 20">
              <a:extLst>
                <a:ext uri="{FF2B5EF4-FFF2-40B4-BE49-F238E27FC236}">
                  <a16:creationId xmlns:a16="http://schemas.microsoft.com/office/drawing/2014/main" id="{BDD4A407-4448-C078-AAE7-E18FEF3159FF}"/>
                </a:ext>
              </a:extLst>
            </p:cNvPr>
            <p:cNvSpPr/>
            <p:nvPr userDrawn="1"/>
          </p:nvSpPr>
          <p:spPr>
            <a:xfrm>
              <a:off x="-1539267" y="3196857"/>
              <a:ext cx="1188720" cy="274320"/>
            </a:xfrm>
            <a:prstGeom prst="rect">
              <a:avLst/>
            </a:prstGeom>
            <a:solidFill>
              <a:srgbClr val="5E976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94 / 151 / 109</a:t>
              </a:r>
            </a:p>
          </p:txBody>
        </p:sp>
        <p:sp>
          <p:nvSpPr>
            <p:cNvPr id="22" name="Rectangle 21">
              <a:extLst>
                <a:ext uri="{FF2B5EF4-FFF2-40B4-BE49-F238E27FC236}">
                  <a16:creationId xmlns:a16="http://schemas.microsoft.com/office/drawing/2014/main" id="{22E985C5-C196-BEE9-85E0-2408C2267429}"/>
                </a:ext>
              </a:extLst>
            </p:cNvPr>
            <p:cNvSpPr/>
            <p:nvPr userDrawn="1"/>
          </p:nvSpPr>
          <p:spPr>
            <a:xfrm>
              <a:off x="-1539267" y="2822883"/>
              <a:ext cx="1188720" cy="274320"/>
            </a:xfrm>
            <a:prstGeom prst="rect">
              <a:avLst/>
            </a:prstGeom>
            <a:solidFill>
              <a:srgbClr val="4C7A5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122 / 89</a:t>
              </a:r>
            </a:p>
          </p:txBody>
        </p:sp>
        <p:sp>
          <p:nvSpPr>
            <p:cNvPr id="23" name="Rectangle 22">
              <a:extLst>
                <a:ext uri="{FF2B5EF4-FFF2-40B4-BE49-F238E27FC236}">
                  <a16:creationId xmlns:a16="http://schemas.microsoft.com/office/drawing/2014/main" id="{C1A753B5-3A03-439E-7511-F42CF7F352C1}"/>
                </a:ext>
              </a:extLst>
            </p:cNvPr>
            <p:cNvSpPr/>
            <p:nvPr userDrawn="1"/>
          </p:nvSpPr>
          <p:spPr>
            <a:xfrm>
              <a:off x="-1539267" y="3570831"/>
              <a:ext cx="1188720" cy="274320"/>
            </a:xfrm>
            <a:prstGeom prst="rect">
              <a:avLst/>
            </a:prstGeom>
            <a:solidFill>
              <a:srgbClr val="76AA8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118 / 170 / 133</a:t>
              </a:r>
            </a:p>
          </p:txBody>
        </p:sp>
        <p:sp>
          <p:nvSpPr>
            <p:cNvPr id="24" name="Rectangle 23">
              <a:extLst>
                <a:ext uri="{FF2B5EF4-FFF2-40B4-BE49-F238E27FC236}">
                  <a16:creationId xmlns:a16="http://schemas.microsoft.com/office/drawing/2014/main" id="{9580FEB4-0DF3-C513-3882-A895BF2DAEF5}"/>
                </a:ext>
              </a:extLst>
            </p:cNvPr>
            <p:cNvSpPr/>
            <p:nvPr userDrawn="1"/>
          </p:nvSpPr>
          <p:spPr>
            <a:xfrm>
              <a:off x="-1539267" y="3944805"/>
              <a:ext cx="1188720" cy="274320"/>
            </a:xfrm>
            <a:prstGeom prst="rect">
              <a:avLst/>
            </a:prstGeom>
            <a:solidFill>
              <a:srgbClr val="A0C4A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160 / 196 / 170</a:t>
              </a:r>
            </a:p>
          </p:txBody>
        </p:sp>
        <p:sp>
          <p:nvSpPr>
            <p:cNvPr id="25" name="Rectangle 24">
              <a:extLst>
                <a:ext uri="{FF2B5EF4-FFF2-40B4-BE49-F238E27FC236}">
                  <a16:creationId xmlns:a16="http://schemas.microsoft.com/office/drawing/2014/main" id="{7C890193-B53B-53F4-A16B-B80EC51D2F28}"/>
                </a:ext>
              </a:extLst>
            </p:cNvPr>
            <p:cNvSpPr/>
            <p:nvPr userDrawn="1"/>
          </p:nvSpPr>
          <p:spPr>
            <a:xfrm>
              <a:off x="-1539267" y="4318779"/>
              <a:ext cx="1188720" cy="274320"/>
            </a:xfrm>
            <a:prstGeom prst="rect">
              <a:avLst/>
            </a:prstGeom>
            <a:solidFill>
              <a:srgbClr val="F99B1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249 / 155 / 28</a:t>
              </a:r>
            </a:p>
          </p:txBody>
        </p:sp>
        <p:sp>
          <p:nvSpPr>
            <p:cNvPr id="26" name="Rectangle 25">
              <a:extLst>
                <a:ext uri="{FF2B5EF4-FFF2-40B4-BE49-F238E27FC236}">
                  <a16:creationId xmlns:a16="http://schemas.microsoft.com/office/drawing/2014/main" id="{E7EF3EA5-621A-B473-A55A-3FEEA210F5DB}"/>
                </a:ext>
              </a:extLst>
            </p:cNvPr>
            <p:cNvSpPr/>
            <p:nvPr userDrawn="1"/>
          </p:nvSpPr>
          <p:spPr>
            <a:xfrm>
              <a:off x="-1539267" y="6528907"/>
              <a:ext cx="1188720" cy="274320"/>
            </a:xfrm>
            <a:prstGeom prst="rect">
              <a:avLst/>
            </a:prstGeom>
            <a:solidFill>
              <a:srgbClr val="847A7B"/>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TBU/TBU/TBU</a:t>
              </a:r>
            </a:p>
          </p:txBody>
        </p:sp>
        <p:sp>
          <p:nvSpPr>
            <p:cNvPr id="27" name="Rectangle 26">
              <a:extLst>
                <a:ext uri="{FF2B5EF4-FFF2-40B4-BE49-F238E27FC236}">
                  <a16:creationId xmlns:a16="http://schemas.microsoft.com/office/drawing/2014/main" id="{E954AC14-11C7-8429-AF08-BA609F9F0383}"/>
                </a:ext>
              </a:extLst>
            </p:cNvPr>
            <p:cNvSpPr/>
            <p:nvPr userDrawn="1"/>
          </p:nvSpPr>
          <p:spPr>
            <a:xfrm>
              <a:off x="-1539267" y="7295560"/>
              <a:ext cx="1188720" cy="274320"/>
            </a:xfrm>
            <a:prstGeom prst="rect">
              <a:avLst/>
            </a:prstGeom>
            <a:solidFill>
              <a:srgbClr val="C3CCE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TBU/TBU/TBU</a:t>
              </a:r>
              <a:endParaRPr lang="en-US" sz="1100" dirty="0">
                <a:solidFill>
                  <a:schemeClr val="bg1"/>
                </a:solidFill>
                <a:latin typeface="+mj-lt"/>
                <a:cs typeface="Arial" panose="020B0604020202020204" pitchFamily="34" charset="0"/>
              </a:endParaRPr>
            </a:p>
          </p:txBody>
        </p:sp>
        <p:sp>
          <p:nvSpPr>
            <p:cNvPr id="28" name="Rectangle 27">
              <a:extLst>
                <a:ext uri="{FF2B5EF4-FFF2-40B4-BE49-F238E27FC236}">
                  <a16:creationId xmlns:a16="http://schemas.microsoft.com/office/drawing/2014/main" id="{2BED3126-1729-3160-E08A-9F919EB7C6F8}"/>
                </a:ext>
              </a:extLst>
            </p:cNvPr>
            <p:cNvSpPr/>
            <p:nvPr userDrawn="1"/>
          </p:nvSpPr>
          <p:spPr>
            <a:xfrm>
              <a:off x="-1539267" y="6909619"/>
              <a:ext cx="1188720" cy="274320"/>
            </a:xfrm>
            <a:prstGeom prst="rect">
              <a:avLst/>
            </a:prstGeom>
            <a:solidFill>
              <a:srgbClr val="7C8F8B"/>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TBU/TBU/TBU</a:t>
              </a:r>
            </a:p>
          </p:txBody>
        </p:sp>
        <p:sp>
          <p:nvSpPr>
            <p:cNvPr id="29" name="Rectangle 28">
              <a:extLst>
                <a:ext uri="{FF2B5EF4-FFF2-40B4-BE49-F238E27FC236}">
                  <a16:creationId xmlns:a16="http://schemas.microsoft.com/office/drawing/2014/main" id="{A61E3F56-BEF7-30BF-CF4A-670D7C3FC397}"/>
                </a:ext>
              </a:extLst>
            </p:cNvPr>
            <p:cNvSpPr/>
            <p:nvPr userDrawn="1"/>
          </p:nvSpPr>
          <p:spPr>
            <a:xfrm>
              <a:off x="-1539267" y="2131742"/>
              <a:ext cx="1188720" cy="274320"/>
            </a:xfrm>
            <a:prstGeom prst="rect">
              <a:avLst/>
            </a:prstGeom>
            <a:solidFill>
              <a:srgbClr val="A6A6A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166 / 166 / 166</a:t>
              </a:r>
            </a:p>
          </p:txBody>
        </p:sp>
        <p:sp>
          <p:nvSpPr>
            <p:cNvPr id="30" name="Rectangle 29">
              <a:extLst>
                <a:ext uri="{FF2B5EF4-FFF2-40B4-BE49-F238E27FC236}">
                  <a16:creationId xmlns:a16="http://schemas.microsoft.com/office/drawing/2014/main" id="{0B781D6B-E511-D721-EE9C-AB80142642C5}"/>
                </a:ext>
              </a:extLst>
            </p:cNvPr>
            <p:cNvSpPr/>
            <p:nvPr userDrawn="1"/>
          </p:nvSpPr>
          <p:spPr>
            <a:xfrm>
              <a:off x="-1539267" y="1076421"/>
              <a:ext cx="1188720" cy="274320"/>
            </a:xfrm>
            <a:prstGeom prst="rect">
              <a:avLst/>
            </a:prstGeom>
            <a:solidFill>
              <a:srgbClr val="47474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71/ 71 / 71</a:t>
              </a:r>
            </a:p>
          </p:txBody>
        </p:sp>
        <p:sp>
          <p:nvSpPr>
            <p:cNvPr id="31" name="Rectangle 30">
              <a:extLst>
                <a:ext uri="{FF2B5EF4-FFF2-40B4-BE49-F238E27FC236}">
                  <a16:creationId xmlns:a16="http://schemas.microsoft.com/office/drawing/2014/main" id="{FF33C695-F48D-EA91-B07B-0CA98F8AA413}"/>
                </a:ext>
              </a:extLst>
            </p:cNvPr>
            <p:cNvSpPr/>
            <p:nvPr userDrawn="1"/>
          </p:nvSpPr>
          <p:spPr>
            <a:xfrm>
              <a:off x="-1539267" y="4692753"/>
              <a:ext cx="1188720" cy="274320"/>
            </a:xfrm>
            <a:prstGeom prst="rect">
              <a:avLst/>
            </a:prstGeom>
            <a:solidFill>
              <a:srgbClr val="4C59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89 / 102</a:t>
              </a:r>
            </a:p>
          </p:txBody>
        </p:sp>
        <p:sp>
          <p:nvSpPr>
            <p:cNvPr id="32" name="Rectangle 31">
              <a:extLst>
                <a:ext uri="{FF2B5EF4-FFF2-40B4-BE49-F238E27FC236}">
                  <a16:creationId xmlns:a16="http://schemas.microsoft.com/office/drawing/2014/main" id="{58103E54-9A95-680D-1F7F-87E41E60AFB5}"/>
                </a:ext>
              </a:extLst>
            </p:cNvPr>
            <p:cNvSpPr/>
            <p:nvPr userDrawn="1"/>
          </p:nvSpPr>
          <p:spPr>
            <a:xfrm>
              <a:off x="-1539267" y="5066727"/>
              <a:ext cx="1188720" cy="274320"/>
            </a:xfrm>
            <a:prstGeom prst="rect">
              <a:avLst/>
            </a:prstGeom>
            <a:solidFill>
              <a:srgbClr val="6E7A84"/>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110 / 122 / 132</a:t>
              </a:r>
            </a:p>
          </p:txBody>
        </p:sp>
        <p:sp>
          <p:nvSpPr>
            <p:cNvPr id="33" name="Rectangle 32">
              <a:extLst>
                <a:ext uri="{FF2B5EF4-FFF2-40B4-BE49-F238E27FC236}">
                  <a16:creationId xmlns:a16="http://schemas.microsoft.com/office/drawing/2014/main" id="{E550782D-EF7D-DF37-F13F-B9ADC34DA208}"/>
                </a:ext>
              </a:extLst>
            </p:cNvPr>
            <p:cNvSpPr/>
            <p:nvPr userDrawn="1"/>
          </p:nvSpPr>
          <p:spPr>
            <a:xfrm>
              <a:off x="-1539267" y="5440699"/>
              <a:ext cx="1188720" cy="274320"/>
            </a:xfrm>
            <a:prstGeom prst="rect">
              <a:avLst/>
            </a:prstGeom>
            <a:solidFill>
              <a:srgbClr val="BCC7CE"/>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188 / 199 / 206</a:t>
              </a:r>
            </a:p>
          </p:txBody>
        </p:sp>
        <p:sp>
          <p:nvSpPr>
            <p:cNvPr id="34" name="Rectangle 33">
              <a:extLst>
                <a:ext uri="{FF2B5EF4-FFF2-40B4-BE49-F238E27FC236}">
                  <a16:creationId xmlns:a16="http://schemas.microsoft.com/office/drawing/2014/main" id="{8B4978A1-F6BA-00ED-DD67-04E448A9F1E7}"/>
                </a:ext>
              </a:extLst>
            </p:cNvPr>
            <p:cNvSpPr/>
            <p:nvPr userDrawn="1"/>
          </p:nvSpPr>
          <p:spPr>
            <a:xfrm>
              <a:off x="-1539267" y="5814671"/>
              <a:ext cx="1188720" cy="274320"/>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474747"/>
                  </a:solidFill>
                  <a:latin typeface="+mj-lt"/>
                  <a:cs typeface="Arial" panose="020B0604020202020204" pitchFamily="34" charset="0"/>
                </a:rPr>
                <a:t>242 / 242/ 242</a:t>
              </a:r>
            </a:p>
          </p:txBody>
        </p:sp>
        <p:sp>
          <p:nvSpPr>
            <p:cNvPr id="35" name="Rectangle 34">
              <a:extLst>
                <a:ext uri="{FF2B5EF4-FFF2-40B4-BE49-F238E27FC236}">
                  <a16:creationId xmlns:a16="http://schemas.microsoft.com/office/drawing/2014/main" id="{CA7F46F6-C5E3-1FC8-84CC-2AA0D125B0DA}"/>
                </a:ext>
              </a:extLst>
            </p:cNvPr>
            <p:cNvSpPr/>
            <p:nvPr userDrawn="1"/>
          </p:nvSpPr>
          <p:spPr>
            <a:xfrm>
              <a:off x="-1539267" y="1450393"/>
              <a:ext cx="1188720" cy="274320"/>
            </a:xfrm>
            <a:prstGeom prst="rect">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mj-lt"/>
                  <a:cs typeface="Arial" panose="020B0604020202020204" pitchFamily="34" charset="0"/>
                </a:rPr>
                <a:t>192/ 0 / 0</a:t>
              </a:r>
              <a:endParaRPr lang="en-US" sz="1100" dirty="0">
                <a:latin typeface="+mj-lt"/>
                <a:cs typeface="Arial" panose="020B0604020202020204" pitchFamily="34" charset="0"/>
              </a:endParaRPr>
            </a:p>
          </p:txBody>
        </p:sp>
      </p:grpSp>
    </p:spTree>
    <p:extLst>
      <p:ext uri="{BB962C8B-B14F-4D97-AF65-F5344CB8AC3E}">
        <p14:creationId xmlns:p14="http://schemas.microsoft.com/office/powerpoint/2010/main" val="2858262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SECTION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A041F2-271D-47D1-9123-23459F252F4C}"/>
              </a:ext>
            </a:extLst>
          </p:cNvPr>
          <p:cNvSpPr/>
          <p:nvPr userDrawn="1"/>
        </p:nvSpPr>
        <p:spPr>
          <a:xfrm>
            <a:off x="3" y="0"/>
            <a:ext cx="13817595" cy="7660640"/>
          </a:xfrm>
          <a:prstGeom prst="rect">
            <a:avLst/>
          </a:prstGeom>
          <a:gradFill flip="none" rotWithShape="1">
            <a:gsLst>
              <a:gs pos="0">
                <a:srgbClr val="A0C4AA"/>
              </a:gs>
              <a:gs pos="75000">
                <a:srgbClr val="5E976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1" dirty="0"/>
          </a:p>
        </p:txBody>
      </p:sp>
      <p:sp>
        <p:nvSpPr>
          <p:cNvPr id="13" name="Rectangle 12"/>
          <p:cNvSpPr/>
          <p:nvPr userDrawn="1"/>
        </p:nvSpPr>
        <p:spPr>
          <a:xfrm>
            <a:off x="0" y="7543805"/>
            <a:ext cx="13817600" cy="2246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6" dirty="0"/>
          </a:p>
        </p:txBody>
      </p:sp>
      <p:sp>
        <p:nvSpPr>
          <p:cNvPr id="10" name="Rectangle 9"/>
          <p:cNvSpPr/>
          <p:nvPr userDrawn="1"/>
        </p:nvSpPr>
        <p:spPr>
          <a:xfrm>
            <a:off x="0" y="5"/>
            <a:ext cx="13817600" cy="2246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6" dirty="0"/>
          </a:p>
        </p:txBody>
      </p:sp>
      <p:sp>
        <p:nvSpPr>
          <p:cNvPr id="14" name="Rectangle 13"/>
          <p:cNvSpPr/>
          <p:nvPr userDrawn="1"/>
        </p:nvSpPr>
        <p:spPr>
          <a:xfrm rot="5400000">
            <a:off x="-3731869" y="3731874"/>
            <a:ext cx="7772403" cy="3086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6" dirty="0"/>
          </a:p>
        </p:txBody>
      </p:sp>
      <p:sp>
        <p:nvSpPr>
          <p:cNvPr id="9" name="Title 6">
            <a:extLst>
              <a:ext uri="{FF2B5EF4-FFF2-40B4-BE49-F238E27FC236}">
                <a16:creationId xmlns:a16="http://schemas.microsoft.com/office/drawing/2014/main" id="{29C8003D-7F63-63B7-6795-974084336468}"/>
              </a:ext>
            </a:extLst>
          </p:cNvPr>
          <p:cNvSpPr>
            <a:spLocks noGrp="1"/>
          </p:cNvSpPr>
          <p:nvPr>
            <p:ph type="title" hasCustomPrompt="1"/>
          </p:nvPr>
        </p:nvSpPr>
        <p:spPr>
          <a:xfrm>
            <a:off x="6664222" y="3400511"/>
            <a:ext cx="6172200" cy="859619"/>
          </a:xfrm>
        </p:spPr>
        <p:txBody>
          <a:bodyPr anchor="ctr"/>
          <a:lstStyle>
            <a:lvl1pPr>
              <a:defRPr sz="3200">
                <a:solidFill>
                  <a:srgbClr val="FFFFFF"/>
                </a:solidFill>
              </a:defRPr>
            </a:lvl1pPr>
          </a:lstStyle>
          <a:p>
            <a:r>
              <a:rPr lang="en-US" dirty="0"/>
              <a:t>Title</a:t>
            </a:r>
          </a:p>
        </p:txBody>
      </p:sp>
      <p:pic>
        <p:nvPicPr>
          <p:cNvPr id="4" name="Picture 3" descr="A black and white logo&#10;&#10;Description automatically generated with low confidence">
            <a:extLst>
              <a:ext uri="{FF2B5EF4-FFF2-40B4-BE49-F238E27FC236}">
                <a16:creationId xmlns:a16="http://schemas.microsoft.com/office/drawing/2014/main" id="{BC08F607-E3A3-169A-8E78-6BBAAA513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13" y="1732788"/>
            <a:ext cx="3201134" cy="4306824"/>
          </a:xfrm>
          <a:prstGeom prst="rect">
            <a:avLst/>
          </a:prstGeom>
        </p:spPr>
      </p:pic>
      <p:grpSp>
        <p:nvGrpSpPr>
          <p:cNvPr id="23" name="Group 22">
            <a:extLst>
              <a:ext uri="{FF2B5EF4-FFF2-40B4-BE49-F238E27FC236}">
                <a16:creationId xmlns:a16="http://schemas.microsoft.com/office/drawing/2014/main" id="{8D471BE9-9D18-51D0-F534-51D96243A4CE}"/>
              </a:ext>
            </a:extLst>
          </p:cNvPr>
          <p:cNvGrpSpPr/>
          <p:nvPr userDrawn="1"/>
        </p:nvGrpSpPr>
        <p:grpSpPr>
          <a:xfrm>
            <a:off x="-1725740" y="0"/>
            <a:ext cx="1561672" cy="7772400"/>
            <a:chOff x="-1725740" y="0"/>
            <a:chExt cx="1561672" cy="7772400"/>
          </a:xfrm>
        </p:grpSpPr>
        <p:sp>
          <p:nvSpPr>
            <p:cNvPr id="24" name="Rectangle 23">
              <a:extLst>
                <a:ext uri="{FF2B5EF4-FFF2-40B4-BE49-F238E27FC236}">
                  <a16:creationId xmlns:a16="http://schemas.microsoft.com/office/drawing/2014/main" id="{C24241E5-B32E-A642-01BF-064F6C09FBAF}"/>
                </a:ext>
              </a:extLst>
            </p:cNvPr>
            <p:cNvSpPr/>
            <p:nvPr userDrawn="1"/>
          </p:nvSpPr>
          <p:spPr>
            <a:xfrm>
              <a:off x="-1725740" y="0"/>
              <a:ext cx="1561672" cy="7772400"/>
            </a:xfrm>
            <a:prstGeom prst="rect">
              <a:avLst/>
            </a:prstGeom>
            <a:solidFill>
              <a:srgbClr val="F2F4F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b="1" dirty="0">
                  <a:solidFill>
                    <a:srgbClr val="474747"/>
                  </a:solidFill>
                  <a:latin typeface="Arial" panose="020B0604020202020204" pitchFamily="34" charset="0"/>
                  <a:cs typeface="Arial" panose="020B0604020202020204" pitchFamily="34" charset="0"/>
                </a:rPr>
                <a:t>FMI Capital Advisors</a:t>
              </a: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Font: Arial</a:t>
              </a: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Text and Bullets: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Footnotes and Units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Graphics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r>
                <a:rPr lang="en-US" sz="1100" b="1" dirty="0">
                  <a:solidFill>
                    <a:srgbClr val="474747"/>
                  </a:solidFill>
                  <a:latin typeface="Arial" panose="020B0604020202020204" pitchFamily="34" charset="0"/>
                  <a:cs typeface="Arial" panose="020B0604020202020204" pitchFamily="34" charset="0"/>
                </a:rPr>
                <a:t>Other Colors</a:t>
              </a:r>
            </a:p>
          </p:txBody>
        </p:sp>
        <p:sp>
          <p:nvSpPr>
            <p:cNvPr id="25" name="Rectangle 24">
              <a:extLst>
                <a:ext uri="{FF2B5EF4-FFF2-40B4-BE49-F238E27FC236}">
                  <a16:creationId xmlns:a16="http://schemas.microsoft.com/office/drawing/2014/main" id="{3015C411-BE26-4FCF-1A04-C22F1F85AC4C}"/>
                </a:ext>
              </a:extLst>
            </p:cNvPr>
            <p:cNvSpPr/>
            <p:nvPr userDrawn="1"/>
          </p:nvSpPr>
          <p:spPr>
            <a:xfrm>
              <a:off x="-1539267" y="3196857"/>
              <a:ext cx="1188720" cy="274320"/>
            </a:xfrm>
            <a:prstGeom prst="rect">
              <a:avLst/>
            </a:prstGeom>
            <a:solidFill>
              <a:srgbClr val="5E976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94 / 151 / 109</a:t>
              </a:r>
            </a:p>
          </p:txBody>
        </p:sp>
        <p:sp>
          <p:nvSpPr>
            <p:cNvPr id="26" name="Rectangle 25">
              <a:extLst>
                <a:ext uri="{FF2B5EF4-FFF2-40B4-BE49-F238E27FC236}">
                  <a16:creationId xmlns:a16="http://schemas.microsoft.com/office/drawing/2014/main" id="{FE1CB534-EA3C-AC4E-41A5-1731BD2F9450}"/>
                </a:ext>
              </a:extLst>
            </p:cNvPr>
            <p:cNvSpPr/>
            <p:nvPr userDrawn="1"/>
          </p:nvSpPr>
          <p:spPr>
            <a:xfrm>
              <a:off x="-1539267" y="2822883"/>
              <a:ext cx="1188720" cy="274320"/>
            </a:xfrm>
            <a:prstGeom prst="rect">
              <a:avLst/>
            </a:prstGeom>
            <a:solidFill>
              <a:srgbClr val="4C7A5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122 / 89</a:t>
              </a:r>
            </a:p>
          </p:txBody>
        </p:sp>
        <p:sp>
          <p:nvSpPr>
            <p:cNvPr id="27" name="Rectangle 26">
              <a:extLst>
                <a:ext uri="{FF2B5EF4-FFF2-40B4-BE49-F238E27FC236}">
                  <a16:creationId xmlns:a16="http://schemas.microsoft.com/office/drawing/2014/main" id="{7CE2B9A3-06A8-23C1-D1FC-A52D1700D8D7}"/>
                </a:ext>
              </a:extLst>
            </p:cNvPr>
            <p:cNvSpPr/>
            <p:nvPr userDrawn="1"/>
          </p:nvSpPr>
          <p:spPr>
            <a:xfrm>
              <a:off x="-1539267" y="3570831"/>
              <a:ext cx="1188720" cy="274320"/>
            </a:xfrm>
            <a:prstGeom prst="rect">
              <a:avLst/>
            </a:prstGeom>
            <a:solidFill>
              <a:srgbClr val="76AA8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118 / 170 / 133</a:t>
              </a:r>
            </a:p>
          </p:txBody>
        </p:sp>
        <p:sp>
          <p:nvSpPr>
            <p:cNvPr id="28" name="Rectangle 27">
              <a:extLst>
                <a:ext uri="{FF2B5EF4-FFF2-40B4-BE49-F238E27FC236}">
                  <a16:creationId xmlns:a16="http://schemas.microsoft.com/office/drawing/2014/main" id="{922D9512-D6AA-2701-BE2D-302348A03379}"/>
                </a:ext>
              </a:extLst>
            </p:cNvPr>
            <p:cNvSpPr/>
            <p:nvPr userDrawn="1"/>
          </p:nvSpPr>
          <p:spPr>
            <a:xfrm>
              <a:off x="-1539267" y="3944805"/>
              <a:ext cx="1188720" cy="274320"/>
            </a:xfrm>
            <a:prstGeom prst="rect">
              <a:avLst/>
            </a:prstGeom>
            <a:solidFill>
              <a:srgbClr val="A0C4A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160 / 196 / 170</a:t>
              </a:r>
            </a:p>
          </p:txBody>
        </p:sp>
        <p:sp>
          <p:nvSpPr>
            <p:cNvPr id="29" name="Rectangle 28">
              <a:extLst>
                <a:ext uri="{FF2B5EF4-FFF2-40B4-BE49-F238E27FC236}">
                  <a16:creationId xmlns:a16="http://schemas.microsoft.com/office/drawing/2014/main" id="{43184B54-D2FE-7AB3-B4CC-C60A39AA7E5D}"/>
                </a:ext>
              </a:extLst>
            </p:cNvPr>
            <p:cNvSpPr/>
            <p:nvPr userDrawn="1"/>
          </p:nvSpPr>
          <p:spPr>
            <a:xfrm>
              <a:off x="-1539267" y="4318779"/>
              <a:ext cx="1188720" cy="274320"/>
            </a:xfrm>
            <a:prstGeom prst="rect">
              <a:avLst/>
            </a:prstGeom>
            <a:solidFill>
              <a:srgbClr val="F99B1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249 / 155 / 28</a:t>
              </a:r>
            </a:p>
          </p:txBody>
        </p:sp>
        <p:sp>
          <p:nvSpPr>
            <p:cNvPr id="30" name="Rectangle 29">
              <a:extLst>
                <a:ext uri="{FF2B5EF4-FFF2-40B4-BE49-F238E27FC236}">
                  <a16:creationId xmlns:a16="http://schemas.microsoft.com/office/drawing/2014/main" id="{2B828423-A53E-F2D0-5FBA-0AFEC40247C0}"/>
                </a:ext>
              </a:extLst>
            </p:cNvPr>
            <p:cNvSpPr/>
            <p:nvPr userDrawn="1"/>
          </p:nvSpPr>
          <p:spPr>
            <a:xfrm>
              <a:off x="-1539267" y="6528907"/>
              <a:ext cx="1188720" cy="274320"/>
            </a:xfrm>
            <a:prstGeom prst="rect">
              <a:avLst/>
            </a:prstGeom>
            <a:solidFill>
              <a:srgbClr val="847A7B"/>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TBU/TBU/TBU</a:t>
              </a:r>
            </a:p>
          </p:txBody>
        </p:sp>
        <p:sp>
          <p:nvSpPr>
            <p:cNvPr id="31" name="Rectangle 30">
              <a:extLst>
                <a:ext uri="{FF2B5EF4-FFF2-40B4-BE49-F238E27FC236}">
                  <a16:creationId xmlns:a16="http://schemas.microsoft.com/office/drawing/2014/main" id="{FB6E98E9-2C15-CC4A-D235-6BF25764A577}"/>
                </a:ext>
              </a:extLst>
            </p:cNvPr>
            <p:cNvSpPr/>
            <p:nvPr userDrawn="1"/>
          </p:nvSpPr>
          <p:spPr>
            <a:xfrm>
              <a:off x="-1539267" y="7295560"/>
              <a:ext cx="1188720" cy="274320"/>
            </a:xfrm>
            <a:prstGeom prst="rect">
              <a:avLst/>
            </a:prstGeom>
            <a:solidFill>
              <a:srgbClr val="C3CCE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TBU/TBU/TBU</a:t>
              </a:r>
              <a:endParaRPr lang="en-US" sz="1100" dirty="0">
                <a:solidFill>
                  <a:schemeClr val="bg1"/>
                </a:solidFill>
                <a:latin typeface="+mj-lt"/>
                <a:cs typeface="Arial" panose="020B0604020202020204" pitchFamily="34" charset="0"/>
              </a:endParaRPr>
            </a:p>
          </p:txBody>
        </p:sp>
        <p:sp>
          <p:nvSpPr>
            <p:cNvPr id="32" name="Rectangle 31">
              <a:extLst>
                <a:ext uri="{FF2B5EF4-FFF2-40B4-BE49-F238E27FC236}">
                  <a16:creationId xmlns:a16="http://schemas.microsoft.com/office/drawing/2014/main" id="{20B91AAB-17CC-3264-93D3-8ED763D6562A}"/>
                </a:ext>
              </a:extLst>
            </p:cNvPr>
            <p:cNvSpPr/>
            <p:nvPr userDrawn="1"/>
          </p:nvSpPr>
          <p:spPr>
            <a:xfrm>
              <a:off x="-1539267" y="6909619"/>
              <a:ext cx="1188720" cy="274320"/>
            </a:xfrm>
            <a:prstGeom prst="rect">
              <a:avLst/>
            </a:prstGeom>
            <a:solidFill>
              <a:srgbClr val="7C8F8B"/>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TBU/TBU/TBU</a:t>
              </a:r>
            </a:p>
          </p:txBody>
        </p:sp>
        <p:sp>
          <p:nvSpPr>
            <p:cNvPr id="33" name="Rectangle 32">
              <a:extLst>
                <a:ext uri="{FF2B5EF4-FFF2-40B4-BE49-F238E27FC236}">
                  <a16:creationId xmlns:a16="http://schemas.microsoft.com/office/drawing/2014/main" id="{BEBEB292-6AE9-6ABC-64B4-C1CABED002D3}"/>
                </a:ext>
              </a:extLst>
            </p:cNvPr>
            <p:cNvSpPr/>
            <p:nvPr userDrawn="1"/>
          </p:nvSpPr>
          <p:spPr>
            <a:xfrm>
              <a:off x="-1539267" y="2131742"/>
              <a:ext cx="1188720" cy="274320"/>
            </a:xfrm>
            <a:prstGeom prst="rect">
              <a:avLst/>
            </a:prstGeom>
            <a:solidFill>
              <a:srgbClr val="A6A6A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166 / 166 / 166</a:t>
              </a:r>
            </a:p>
          </p:txBody>
        </p:sp>
        <p:sp>
          <p:nvSpPr>
            <p:cNvPr id="34" name="Rectangle 33">
              <a:extLst>
                <a:ext uri="{FF2B5EF4-FFF2-40B4-BE49-F238E27FC236}">
                  <a16:creationId xmlns:a16="http://schemas.microsoft.com/office/drawing/2014/main" id="{C150C4B4-FA06-9474-BF57-A28C2818BA03}"/>
                </a:ext>
              </a:extLst>
            </p:cNvPr>
            <p:cNvSpPr/>
            <p:nvPr userDrawn="1"/>
          </p:nvSpPr>
          <p:spPr>
            <a:xfrm>
              <a:off x="-1539267" y="1076421"/>
              <a:ext cx="1188720" cy="274320"/>
            </a:xfrm>
            <a:prstGeom prst="rect">
              <a:avLst/>
            </a:prstGeom>
            <a:solidFill>
              <a:srgbClr val="47474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71/ 71 / 71</a:t>
              </a:r>
            </a:p>
          </p:txBody>
        </p:sp>
        <p:sp>
          <p:nvSpPr>
            <p:cNvPr id="35" name="Rectangle 34">
              <a:extLst>
                <a:ext uri="{FF2B5EF4-FFF2-40B4-BE49-F238E27FC236}">
                  <a16:creationId xmlns:a16="http://schemas.microsoft.com/office/drawing/2014/main" id="{783A49E1-E050-0EEC-2D60-D801E03815CF}"/>
                </a:ext>
              </a:extLst>
            </p:cNvPr>
            <p:cNvSpPr/>
            <p:nvPr userDrawn="1"/>
          </p:nvSpPr>
          <p:spPr>
            <a:xfrm>
              <a:off x="-1539267" y="4692753"/>
              <a:ext cx="1188720" cy="274320"/>
            </a:xfrm>
            <a:prstGeom prst="rect">
              <a:avLst/>
            </a:prstGeom>
            <a:solidFill>
              <a:srgbClr val="4C59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89 / 102</a:t>
              </a:r>
            </a:p>
          </p:txBody>
        </p:sp>
        <p:sp>
          <p:nvSpPr>
            <p:cNvPr id="36" name="Rectangle 35">
              <a:extLst>
                <a:ext uri="{FF2B5EF4-FFF2-40B4-BE49-F238E27FC236}">
                  <a16:creationId xmlns:a16="http://schemas.microsoft.com/office/drawing/2014/main" id="{91FDC66F-B440-BF6B-D6B1-431C612A3BBE}"/>
                </a:ext>
              </a:extLst>
            </p:cNvPr>
            <p:cNvSpPr/>
            <p:nvPr userDrawn="1"/>
          </p:nvSpPr>
          <p:spPr>
            <a:xfrm>
              <a:off x="-1539267" y="5066727"/>
              <a:ext cx="1188720" cy="274320"/>
            </a:xfrm>
            <a:prstGeom prst="rect">
              <a:avLst/>
            </a:prstGeom>
            <a:solidFill>
              <a:srgbClr val="6E7A84"/>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110 / 122 / 132</a:t>
              </a:r>
            </a:p>
          </p:txBody>
        </p:sp>
        <p:sp>
          <p:nvSpPr>
            <p:cNvPr id="37" name="Rectangle 36">
              <a:extLst>
                <a:ext uri="{FF2B5EF4-FFF2-40B4-BE49-F238E27FC236}">
                  <a16:creationId xmlns:a16="http://schemas.microsoft.com/office/drawing/2014/main" id="{218DF158-9A4C-3161-5F0F-DB6A8F9DCDD7}"/>
                </a:ext>
              </a:extLst>
            </p:cNvPr>
            <p:cNvSpPr/>
            <p:nvPr userDrawn="1"/>
          </p:nvSpPr>
          <p:spPr>
            <a:xfrm>
              <a:off x="-1539267" y="5440699"/>
              <a:ext cx="1188720" cy="274320"/>
            </a:xfrm>
            <a:prstGeom prst="rect">
              <a:avLst/>
            </a:prstGeom>
            <a:solidFill>
              <a:srgbClr val="BCC7CE"/>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188 / 199 / 206</a:t>
              </a:r>
            </a:p>
          </p:txBody>
        </p:sp>
        <p:sp>
          <p:nvSpPr>
            <p:cNvPr id="38" name="Rectangle 37">
              <a:extLst>
                <a:ext uri="{FF2B5EF4-FFF2-40B4-BE49-F238E27FC236}">
                  <a16:creationId xmlns:a16="http://schemas.microsoft.com/office/drawing/2014/main" id="{678D8528-EFDA-7CAB-0F73-C3DEBDF364D4}"/>
                </a:ext>
              </a:extLst>
            </p:cNvPr>
            <p:cNvSpPr/>
            <p:nvPr userDrawn="1"/>
          </p:nvSpPr>
          <p:spPr>
            <a:xfrm>
              <a:off x="-1539267" y="5814671"/>
              <a:ext cx="1188720" cy="274320"/>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474747"/>
                  </a:solidFill>
                  <a:latin typeface="+mj-lt"/>
                  <a:cs typeface="Arial" panose="020B0604020202020204" pitchFamily="34" charset="0"/>
                </a:rPr>
                <a:t>242 / 242/ 242</a:t>
              </a:r>
            </a:p>
          </p:txBody>
        </p:sp>
        <p:sp>
          <p:nvSpPr>
            <p:cNvPr id="39" name="Rectangle 38">
              <a:extLst>
                <a:ext uri="{FF2B5EF4-FFF2-40B4-BE49-F238E27FC236}">
                  <a16:creationId xmlns:a16="http://schemas.microsoft.com/office/drawing/2014/main" id="{2F99F6E8-C7C9-7282-16C9-6A60CE0D6BF2}"/>
                </a:ext>
              </a:extLst>
            </p:cNvPr>
            <p:cNvSpPr/>
            <p:nvPr userDrawn="1"/>
          </p:nvSpPr>
          <p:spPr>
            <a:xfrm>
              <a:off x="-1539267" y="1450393"/>
              <a:ext cx="1188720" cy="274320"/>
            </a:xfrm>
            <a:prstGeom prst="rect">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mj-lt"/>
                  <a:cs typeface="Arial" panose="020B0604020202020204" pitchFamily="34" charset="0"/>
                </a:rPr>
                <a:t>192/ 0 / 0</a:t>
              </a:r>
              <a:endParaRPr lang="en-US" sz="1100" dirty="0">
                <a:latin typeface="+mj-lt"/>
                <a:cs typeface="Arial" panose="020B0604020202020204" pitchFamily="34" charset="0"/>
              </a:endParaRPr>
            </a:p>
          </p:txBody>
        </p:sp>
      </p:grpSp>
    </p:spTree>
    <p:extLst>
      <p:ext uri="{BB962C8B-B14F-4D97-AF65-F5344CB8AC3E}">
        <p14:creationId xmlns:p14="http://schemas.microsoft.com/office/powerpoint/2010/main" val="2985742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 SubText Pullout Blank">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E7D8A5A-2370-61C0-FAFB-BE6134A19751}"/>
              </a:ext>
            </a:extLst>
          </p:cNvPr>
          <p:cNvCxnSpPr>
            <a:cxnSpLocks/>
          </p:cNvCxnSpPr>
          <p:nvPr userDrawn="1"/>
        </p:nvCxnSpPr>
        <p:spPr>
          <a:xfrm>
            <a:off x="285151" y="914407"/>
            <a:ext cx="13234683" cy="0"/>
          </a:xfrm>
          <a:prstGeom prst="line">
            <a:avLst/>
          </a:prstGeom>
          <a:ln w="12700">
            <a:solidFill>
              <a:srgbClr val="6E7A84"/>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AC541D5-5135-6EA7-0A32-5F927CC4A560}"/>
              </a:ext>
            </a:extLst>
          </p:cNvPr>
          <p:cNvGrpSpPr/>
          <p:nvPr userDrawn="1"/>
        </p:nvGrpSpPr>
        <p:grpSpPr>
          <a:xfrm>
            <a:off x="-1725740" y="0"/>
            <a:ext cx="1561672" cy="7772400"/>
            <a:chOff x="-1725740" y="0"/>
            <a:chExt cx="1561672" cy="7772400"/>
          </a:xfrm>
        </p:grpSpPr>
        <p:sp>
          <p:nvSpPr>
            <p:cNvPr id="19" name="Rectangle 18">
              <a:extLst>
                <a:ext uri="{FF2B5EF4-FFF2-40B4-BE49-F238E27FC236}">
                  <a16:creationId xmlns:a16="http://schemas.microsoft.com/office/drawing/2014/main" id="{B59A24C1-EFDB-D545-7603-60C258ED3080}"/>
                </a:ext>
              </a:extLst>
            </p:cNvPr>
            <p:cNvSpPr/>
            <p:nvPr userDrawn="1"/>
          </p:nvSpPr>
          <p:spPr>
            <a:xfrm>
              <a:off x="-1725740" y="0"/>
              <a:ext cx="1561672" cy="7772400"/>
            </a:xfrm>
            <a:prstGeom prst="rect">
              <a:avLst/>
            </a:prstGeom>
            <a:solidFill>
              <a:srgbClr val="F2F4F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b="1" dirty="0">
                  <a:solidFill>
                    <a:srgbClr val="474747"/>
                  </a:solidFill>
                  <a:latin typeface="Arial" panose="020B0604020202020204" pitchFamily="34" charset="0"/>
                  <a:cs typeface="Arial" panose="020B0604020202020204" pitchFamily="34" charset="0"/>
                </a:rPr>
                <a:t>FMI Capital Advisors</a:t>
              </a: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Font: Arial</a:t>
              </a: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Text and Bullets: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Footnotes and Units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Graphics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r>
                <a:rPr lang="en-US" sz="1100" b="1" dirty="0">
                  <a:solidFill>
                    <a:srgbClr val="474747"/>
                  </a:solidFill>
                  <a:latin typeface="Arial" panose="020B0604020202020204" pitchFamily="34" charset="0"/>
                  <a:cs typeface="Arial" panose="020B0604020202020204" pitchFamily="34" charset="0"/>
                </a:rPr>
                <a:t>Other Colors</a:t>
              </a:r>
            </a:p>
          </p:txBody>
        </p:sp>
        <p:sp>
          <p:nvSpPr>
            <p:cNvPr id="20" name="Rectangle 19">
              <a:extLst>
                <a:ext uri="{FF2B5EF4-FFF2-40B4-BE49-F238E27FC236}">
                  <a16:creationId xmlns:a16="http://schemas.microsoft.com/office/drawing/2014/main" id="{AD1A5EC0-8D71-9141-B85D-C7DC62182663}"/>
                </a:ext>
              </a:extLst>
            </p:cNvPr>
            <p:cNvSpPr/>
            <p:nvPr userDrawn="1"/>
          </p:nvSpPr>
          <p:spPr>
            <a:xfrm>
              <a:off x="-1539267" y="3196857"/>
              <a:ext cx="1188720" cy="274320"/>
            </a:xfrm>
            <a:prstGeom prst="rect">
              <a:avLst/>
            </a:prstGeom>
            <a:solidFill>
              <a:srgbClr val="5E976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94 / 151 / 109</a:t>
              </a:r>
            </a:p>
          </p:txBody>
        </p:sp>
        <p:sp>
          <p:nvSpPr>
            <p:cNvPr id="21" name="Rectangle 20">
              <a:extLst>
                <a:ext uri="{FF2B5EF4-FFF2-40B4-BE49-F238E27FC236}">
                  <a16:creationId xmlns:a16="http://schemas.microsoft.com/office/drawing/2014/main" id="{939A834F-1C68-19E6-64C7-F3476FDCD56D}"/>
                </a:ext>
              </a:extLst>
            </p:cNvPr>
            <p:cNvSpPr/>
            <p:nvPr userDrawn="1"/>
          </p:nvSpPr>
          <p:spPr>
            <a:xfrm>
              <a:off x="-1539267" y="2822883"/>
              <a:ext cx="1188720" cy="274320"/>
            </a:xfrm>
            <a:prstGeom prst="rect">
              <a:avLst/>
            </a:prstGeom>
            <a:solidFill>
              <a:srgbClr val="4C7A5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122 / 89</a:t>
              </a:r>
            </a:p>
          </p:txBody>
        </p:sp>
        <p:sp>
          <p:nvSpPr>
            <p:cNvPr id="22" name="Rectangle 21">
              <a:extLst>
                <a:ext uri="{FF2B5EF4-FFF2-40B4-BE49-F238E27FC236}">
                  <a16:creationId xmlns:a16="http://schemas.microsoft.com/office/drawing/2014/main" id="{79CA486E-C783-ED05-D719-3EE5AAB4F1EC}"/>
                </a:ext>
              </a:extLst>
            </p:cNvPr>
            <p:cNvSpPr/>
            <p:nvPr userDrawn="1"/>
          </p:nvSpPr>
          <p:spPr>
            <a:xfrm>
              <a:off x="-1539267" y="3570831"/>
              <a:ext cx="1188720" cy="274320"/>
            </a:xfrm>
            <a:prstGeom prst="rect">
              <a:avLst/>
            </a:prstGeom>
            <a:solidFill>
              <a:srgbClr val="76AA8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118 / 170 / 133</a:t>
              </a:r>
            </a:p>
          </p:txBody>
        </p:sp>
        <p:sp>
          <p:nvSpPr>
            <p:cNvPr id="23" name="Rectangle 22">
              <a:extLst>
                <a:ext uri="{FF2B5EF4-FFF2-40B4-BE49-F238E27FC236}">
                  <a16:creationId xmlns:a16="http://schemas.microsoft.com/office/drawing/2014/main" id="{927BA105-A06D-B424-E22B-861A00062E1F}"/>
                </a:ext>
              </a:extLst>
            </p:cNvPr>
            <p:cNvSpPr/>
            <p:nvPr userDrawn="1"/>
          </p:nvSpPr>
          <p:spPr>
            <a:xfrm>
              <a:off x="-1539267" y="3944805"/>
              <a:ext cx="1188720" cy="274320"/>
            </a:xfrm>
            <a:prstGeom prst="rect">
              <a:avLst/>
            </a:prstGeom>
            <a:solidFill>
              <a:srgbClr val="A0C4A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160 / 196 / 170</a:t>
              </a:r>
            </a:p>
          </p:txBody>
        </p:sp>
        <p:sp>
          <p:nvSpPr>
            <p:cNvPr id="24" name="Rectangle 23">
              <a:extLst>
                <a:ext uri="{FF2B5EF4-FFF2-40B4-BE49-F238E27FC236}">
                  <a16:creationId xmlns:a16="http://schemas.microsoft.com/office/drawing/2014/main" id="{B1CB87C3-9B11-227F-FB41-34F28F7C9E3A}"/>
                </a:ext>
              </a:extLst>
            </p:cNvPr>
            <p:cNvSpPr/>
            <p:nvPr userDrawn="1"/>
          </p:nvSpPr>
          <p:spPr>
            <a:xfrm>
              <a:off x="-1539267" y="4318779"/>
              <a:ext cx="1188720" cy="274320"/>
            </a:xfrm>
            <a:prstGeom prst="rect">
              <a:avLst/>
            </a:prstGeom>
            <a:solidFill>
              <a:srgbClr val="F99B1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249 / 155 / 28</a:t>
              </a:r>
            </a:p>
          </p:txBody>
        </p:sp>
        <p:sp>
          <p:nvSpPr>
            <p:cNvPr id="25" name="Rectangle 24">
              <a:extLst>
                <a:ext uri="{FF2B5EF4-FFF2-40B4-BE49-F238E27FC236}">
                  <a16:creationId xmlns:a16="http://schemas.microsoft.com/office/drawing/2014/main" id="{79A40857-462A-4A60-226C-87A15BE3E679}"/>
                </a:ext>
              </a:extLst>
            </p:cNvPr>
            <p:cNvSpPr/>
            <p:nvPr userDrawn="1"/>
          </p:nvSpPr>
          <p:spPr>
            <a:xfrm>
              <a:off x="-1539267" y="6528907"/>
              <a:ext cx="1188720" cy="274320"/>
            </a:xfrm>
            <a:prstGeom prst="rect">
              <a:avLst/>
            </a:prstGeom>
            <a:solidFill>
              <a:srgbClr val="847A7B"/>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TBU/TBU/TBU</a:t>
              </a:r>
            </a:p>
          </p:txBody>
        </p:sp>
        <p:sp>
          <p:nvSpPr>
            <p:cNvPr id="26" name="Rectangle 25">
              <a:extLst>
                <a:ext uri="{FF2B5EF4-FFF2-40B4-BE49-F238E27FC236}">
                  <a16:creationId xmlns:a16="http://schemas.microsoft.com/office/drawing/2014/main" id="{DD7C2881-8E04-2BB1-3D5D-917536EE047A}"/>
                </a:ext>
              </a:extLst>
            </p:cNvPr>
            <p:cNvSpPr/>
            <p:nvPr userDrawn="1"/>
          </p:nvSpPr>
          <p:spPr>
            <a:xfrm>
              <a:off x="-1539267" y="7295560"/>
              <a:ext cx="1188720" cy="274320"/>
            </a:xfrm>
            <a:prstGeom prst="rect">
              <a:avLst/>
            </a:prstGeom>
            <a:solidFill>
              <a:srgbClr val="C3CCE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TBU/TBU/TBU</a:t>
              </a:r>
              <a:endParaRPr lang="en-US" sz="1100" dirty="0">
                <a:solidFill>
                  <a:schemeClr val="bg1"/>
                </a:solidFill>
                <a:latin typeface="+mj-lt"/>
                <a:cs typeface="Arial" panose="020B0604020202020204" pitchFamily="34" charset="0"/>
              </a:endParaRPr>
            </a:p>
          </p:txBody>
        </p:sp>
        <p:sp>
          <p:nvSpPr>
            <p:cNvPr id="27" name="Rectangle 26">
              <a:extLst>
                <a:ext uri="{FF2B5EF4-FFF2-40B4-BE49-F238E27FC236}">
                  <a16:creationId xmlns:a16="http://schemas.microsoft.com/office/drawing/2014/main" id="{6B2B1C01-2816-D5FF-63C3-A6F0E0D257F9}"/>
                </a:ext>
              </a:extLst>
            </p:cNvPr>
            <p:cNvSpPr/>
            <p:nvPr userDrawn="1"/>
          </p:nvSpPr>
          <p:spPr>
            <a:xfrm>
              <a:off x="-1539267" y="6909619"/>
              <a:ext cx="1188720" cy="274320"/>
            </a:xfrm>
            <a:prstGeom prst="rect">
              <a:avLst/>
            </a:prstGeom>
            <a:solidFill>
              <a:srgbClr val="7C8F8B"/>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TBU/TBU/TBU</a:t>
              </a:r>
            </a:p>
          </p:txBody>
        </p:sp>
        <p:sp>
          <p:nvSpPr>
            <p:cNvPr id="28" name="Rectangle 27">
              <a:extLst>
                <a:ext uri="{FF2B5EF4-FFF2-40B4-BE49-F238E27FC236}">
                  <a16:creationId xmlns:a16="http://schemas.microsoft.com/office/drawing/2014/main" id="{948A3919-C258-93F4-DA2A-809AAE21CFD0}"/>
                </a:ext>
              </a:extLst>
            </p:cNvPr>
            <p:cNvSpPr/>
            <p:nvPr userDrawn="1"/>
          </p:nvSpPr>
          <p:spPr>
            <a:xfrm>
              <a:off x="-1539267" y="2131742"/>
              <a:ext cx="1188720" cy="274320"/>
            </a:xfrm>
            <a:prstGeom prst="rect">
              <a:avLst/>
            </a:prstGeom>
            <a:solidFill>
              <a:srgbClr val="A6A6A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166 / 166 / 166</a:t>
              </a:r>
            </a:p>
          </p:txBody>
        </p:sp>
        <p:sp>
          <p:nvSpPr>
            <p:cNvPr id="29" name="Rectangle 28">
              <a:extLst>
                <a:ext uri="{FF2B5EF4-FFF2-40B4-BE49-F238E27FC236}">
                  <a16:creationId xmlns:a16="http://schemas.microsoft.com/office/drawing/2014/main" id="{0C7108B6-1390-A21B-5F77-C046AC955B00}"/>
                </a:ext>
              </a:extLst>
            </p:cNvPr>
            <p:cNvSpPr/>
            <p:nvPr userDrawn="1"/>
          </p:nvSpPr>
          <p:spPr>
            <a:xfrm>
              <a:off x="-1539267" y="1076421"/>
              <a:ext cx="1188720" cy="274320"/>
            </a:xfrm>
            <a:prstGeom prst="rect">
              <a:avLst/>
            </a:prstGeom>
            <a:solidFill>
              <a:srgbClr val="47474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71/ 71 / 71</a:t>
              </a:r>
            </a:p>
          </p:txBody>
        </p:sp>
        <p:sp>
          <p:nvSpPr>
            <p:cNvPr id="30" name="Rectangle 29">
              <a:extLst>
                <a:ext uri="{FF2B5EF4-FFF2-40B4-BE49-F238E27FC236}">
                  <a16:creationId xmlns:a16="http://schemas.microsoft.com/office/drawing/2014/main" id="{3A72413B-4420-7EA8-6368-887EA836E0E7}"/>
                </a:ext>
              </a:extLst>
            </p:cNvPr>
            <p:cNvSpPr/>
            <p:nvPr userDrawn="1"/>
          </p:nvSpPr>
          <p:spPr>
            <a:xfrm>
              <a:off x="-1539267" y="4692753"/>
              <a:ext cx="1188720" cy="274320"/>
            </a:xfrm>
            <a:prstGeom prst="rect">
              <a:avLst/>
            </a:prstGeom>
            <a:solidFill>
              <a:srgbClr val="4C59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89 / 102</a:t>
              </a:r>
            </a:p>
          </p:txBody>
        </p:sp>
        <p:sp>
          <p:nvSpPr>
            <p:cNvPr id="31" name="Rectangle 30">
              <a:extLst>
                <a:ext uri="{FF2B5EF4-FFF2-40B4-BE49-F238E27FC236}">
                  <a16:creationId xmlns:a16="http://schemas.microsoft.com/office/drawing/2014/main" id="{06D61601-7B8E-49FF-D0BC-5369EF4D5829}"/>
                </a:ext>
              </a:extLst>
            </p:cNvPr>
            <p:cNvSpPr/>
            <p:nvPr userDrawn="1"/>
          </p:nvSpPr>
          <p:spPr>
            <a:xfrm>
              <a:off x="-1539267" y="5066727"/>
              <a:ext cx="1188720" cy="274320"/>
            </a:xfrm>
            <a:prstGeom prst="rect">
              <a:avLst/>
            </a:prstGeom>
            <a:solidFill>
              <a:srgbClr val="6E7A84"/>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110 / 122 / 132</a:t>
              </a:r>
            </a:p>
          </p:txBody>
        </p:sp>
        <p:sp>
          <p:nvSpPr>
            <p:cNvPr id="32" name="Rectangle 31">
              <a:extLst>
                <a:ext uri="{FF2B5EF4-FFF2-40B4-BE49-F238E27FC236}">
                  <a16:creationId xmlns:a16="http://schemas.microsoft.com/office/drawing/2014/main" id="{99FC2454-6609-9BCC-6C57-BC94F7B078E6}"/>
                </a:ext>
              </a:extLst>
            </p:cNvPr>
            <p:cNvSpPr/>
            <p:nvPr userDrawn="1"/>
          </p:nvSpPr>
          <p:spPr>
            <a:xfrm>
              <a:off x="-1539267" y="5440699"/>
              <a:ext cx="1188720" cy="274320"/>
            </a:xfrm>
            <a:prstGeom prst="rect">
              <a:avLst/>
            </a:prstGeom>
            <a:solidFill>
              <a:srgbClr val="BCC7CE"/>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188 / 199 / 206</a:t>
              </a:r>
            </a:p>
          </p:txBody>
        </p:sp>
        <p:sp>
          <p:nvSpPr>
            <p:cNvPr id="33" name="Rectangle 32">
              <a:extLst>
                <a:ext uri="{FF2B5EF4-FFF2-40B4-BE49-F238E27FC236}">
                  <a16:creationId xmlns:a16="http://schemas.microsoft.com/office/drawing/2014/main" id="{0CAE8509-DD3C-5314-F655-9FCCC88EF4E0}"/>
                </a:ext>
              </a:extLst>
            </p:cNvPr>
            <p:cNvSpPr/>
            <p:nvPr userDrawn="1"/>
          </p:nvSpPr>
          <p:spPr>
            <a:xfrm>
              <a:off x="-1539267" y="5814671"/>
              <a:ext cx="1188720" cy="274320"/>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474747"/>
                  </a:solidFill>
                  <a:latin typeface="+mj-lt"/>
                  <a:cs typeface="Arial" panose="020B0604020202020204" pitchFamily="34" charset="0"/>
                </a:rPr>
                <a:t>242 / 242/ 242</a:t>
              </a:r>
            </a:p>
          </p:txBody>
        </p:sp>
        <p:sp>
          <p:nvSpPr>
            <p:cNvPr id="34" name="Rectangle 33">
              <a:extLst>
                <a:ext uri="{FF2B5EF4-FFF2-40B4-BE49-F238E27FC236}">
                  <a16:creationId xmlns:a16="http://schemas.microsoft.com/office/drawing/2014/main" id="{888C8626-8811-1010-C5E5-D215F728F24D}"/>
                </a:ext>
              </a:extLst>
            </p:cNvPr>
            <p:cNvSpPr/>
            <p:nvPr userDrawn="1"/>
          </p:nvSpPr>
          <p:spPr>
            <a:xfrm>
              <a:off x="-1539267" y="1450393"/>
              <a:ext cx="1188720" cy="274320"/>
            </a:xfrm>
            <a:prstGeom prst="rect">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mj-lt"/>
                  <a:cs typeface="Arial" panose="020B0604020202020204" pitchFamily="34" charset="0"/>
                </a:rPr>
                <a:t>192/ 0 / 0</a:t>
              </a:r>
              <a:endParaRPr lang="en-US" sz="1100" dirty="0">
                <a:latin typeface="+mj-lt"/>
                <a:cs typeface="Arial" panose="020B0604020202020204" pitchFamily="34" charset="0"/>
              </a:endParaRPr>
            </a:p>
          </p:txBody>
        </p:sp>
      </p:grpSp>
    </p:spTree>
    <p:extLst>
      <p:ext uri="{BB962C8B-B14F-4D97-AF65-F5344CB8AC3E}">
        <p14:creationId xmlns:p14="http://schemas.microsoft.com/office/powerpoint/2010/main" val="261025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Number Callou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686955-0576-449C-A0B0-D5FFE60E0C0E}"/>
              </a:ext>
            </a:extLst>
          </p:cNvPr>
          <p:cNvSpPr/>
          <p:nvPr/>
        </p:nvSpPr>
        <p:spPr>
          <a:xfrm>
            <a:off x="5424608" y="0"/>
            <a:ext cx="2666999" cy="14445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769"/>
          </a:p>
        </p:txBody>
      </p:sp>
      <p:sp>
        <p:nvSpPr>
          <p:cNvPr id="3" name="Rectangle 2">
            <a:extLst>
              <a:ext uri="{FF2B5EF4-FFF2-40B4-BE49-F238E27FC236}">
                <a16:creationId xmlns:a16="http://schemas.microsoft.com/office/drawing/2014/main" id="{BFF77C9C-2A4D-4645-957A-60C0BD1A2833}"/>
              </a:ext>
            </a:extLst>
          </p:cNvPr>
          <p:cNvSpPr/>
          <p:nvPr/>
        </p:nvSpPr>
        <p:spPr>
          <a:xfrm>
            <a:off x="5424608" y="7392041"/>
            <a:ext cx="2666999" cy="3803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769"/>
          </a:p>
        </p:txBody>
      </p:sp>
      <p:sp>
        <p:nvSpPr>
          <p:cNvPr id="5" name="Text Placeholder 4">
            <a:extLst>
              <a:ext uri="{FF2B5EF4-FFF2-40B4-BE49-F238E27FC236}">
                <a16:creationId xmlns:a16="http://schemas.microsoft.com/office/drawing/2014/main" id="{0A706050-C8F6-4FD3-BC9F-2E50AE3588BA}"/>
              </a:ext>
            </a:extLst>
          </p:cNvPr>
          <p:cNvSpPr>
            <a:spLocks noGrp="1"/>
          </p:cNvSpPr>
          <p:nvPr>
            <p:ph type="body" sz="quarter" idx="10" hasCustomPrompt="1"/>
          </p:nvPr>
        </p:nvSpPr>
        <p:spPr>
          <a:xfrm>
            <a:off x="5751632" y="261939"/>
            <a:ext cx="2012950" cy="1006475"/>
          </a:xfrm>
          <a:prstGeom prst="rect">
            <a:avLst/>
          </a:prstGeom>
        </p:spPr>
        <p:txBody>
          <a:bodyPr/>
          <a:lstStyle>
            <a:lvl1pPr marL="0" indent="0" algn="ctr">
              <a:buFontTx/>
              <a:buNone/>
              <a:defRPr sz="4001">
                <a:solidFill>
                  <a:schemeClr val="bg1"/>
                </a:solidFill>
                <a:latin typeface="Public Sans Black" pitchFamily="2" charset="0"/>
              </a:defRPr>
            </a:lvl1pPr>
          </a:lstStyle>
          <a:p>
            <a:pPr lvl="0"/>
            <a:r>
              <a:rPr lang="en-US" dirty="0"/>
              <a:t>1</a:t>
            </a:r>
          </a:p>
        </p:txBody>
      </p:sp>
    </p:spTree>
    <p:extLst>
      <p:ext uri="{BB962C8B-B14F-4D97-AF65-F5344CB8AC3E}">
        <p14:creationId xmlns:p14="http://schemas.microsoft.com/office/powerpoint/2010/main" val="3859402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ull Image">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3B6800BE-8B7E-4C25-836E-C7C9E6517DB5}"/>
              </a:ext>
            </a:extLst>
          </p:cNvPr>
          <p:cNvSpPr>
            <a:spLocks noGrp="1"/>
          </p:cNvSpPr>
          <p:nvPr>
            <p:ph type="pic" sz="quarter" idx="12"/>
          </p:nvPr>
        </p:nvSpPr>
        <p:spPr>
          <a:xfrm>
            <a:off x="0" y="0"/>
            <a:ext cx="13817600" cy="7772400"/>
          </a:xfrm>
          <a:prstGeom prst="rect">
            <a:avLst/>
          </a:prstGeom>
        </p:spPr>
        <p:txBody>
          <a:bodyPr/>
          <a:lstStyle>
            <a:lvl1pPr>
              <a:defRPr sz="1000"/>
            </a:lvl1pPr>
          </a:lstStyle>
          <a:p>
            <a:endParaRPr lang="en-US" dirty="0"/>
          </a:p>
        </p:txBody>
      </p:sp>
    </p:spTree>
    <p:extLst>
      <p:ext uri="{BB962C8B-B14F-4D97-AF65-F5344CB8AC3E}">
        <p14:creationId xmlns:p14="http://schemas.microsoft.com/office/powerpoint/2010/main" val="571857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Image LEF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ED28191-E836-4814-9B5A-61208E7DE5EC}"/>
              </a:ext>
            </a:extLst>
          </p:cNvPr>
          <p:cNvSpPr>
            <a:spLocks noGrp="1"/>
          </p:cNvSpPr>
          <p:nvPr>
            <p:ph type="pic" sz="quarter" idx="10"/>
          </p:nvPr>
        </p:nvSpPr>
        <p:spPr>
          <a:xfrm>
            <a:off x="0" y="1"/>
            <a:ext cx="6497639" cy="6732588"/>
          </a:xfrm>
          <a:prstGeom prst="rect">
            <a:avLst/>
          </a:prstGeom>
        </p:spPr>
        <p:txBody>
          <a:bodyPr/>
          <a:lstStyle>
            <a:lvl1pPr>
              <a:defRPr sz="1000">
                <a:latin typeface="Source Serif Pro" panose="02040603050405020204" pitchFamily="18" charset="0"/>
                <a:ea typeface="Source Serif Pro" panose="02040603050405020204" pitchFamily="18" charset="0"/>
              </a:defRPr>
            </a:lvl1pPr>
          </a:lstStyle>
          <a:p>
            <a:r>
              <a:rPr lang="en-US" dirty="0"/>
              <a:t>Click icon to add picture</a:t>
            </a:r>
          </a:p>
        </p:txBody>
      </p:sp>
      <p:sp>
        <p:nvSpPr>
          <p:cNvPr id="3" name="Rectangle 2">
            <a:extLst>
              <a:ext uri="{FF2B5EF4-FFF2-40B4-BE49-F238E27FC236}">
                <a16:creationId xmlns:a16="http://schemas.microsoft.com/office/drawing/2014/main" id="{F572E5B9-0DFD-4DBA-BBDE-FCF692C29CBF}"/>
              </a:ext>
            </a:extLst>
          </p:cNvPr>
          <p:cNvSpPr/>
          <p:nvPr/>
        </p:nvSpPr>
        <p:spPr>
          <a:xfrm>
            <a:off x="13153542" y="7208197"/>
            <a:ext cx="601347" cy="564204"/>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7" dirty="0"/>
          </a:p>
        </p:txBody>
      </p:sp>
      <p:sp>
        <p:nvSpPr>
          <p:cNvPr id="4" name="Slide Number Placeholder 1">
            <a:extLst>
              <a:ext uri="{FF2B5EF4-FFF2-40B4-BE49-F238E27FC236}">
                <a16:creationId xmlns:a16="http://schemas.microsoft.com/office/drawing/2014/main" id="{9CCA1F22-A40F-4A7A-A349-84FDB0870E69}"/>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b="1" smtClean="0">
                <a:solidFill>
                  <a:schemeClr val="bg1"/>
                </a:solidFill>
                <a:latin typeface="Public Sans" pitchFamily="2" charset="0"/>
                <a:ea typeface="Arial Unicode MS" panose="020B0604020202020204" pitchFamily="34" charset="-128"/>
                <a:cs typeface="Arial Unicode MS" panose="020B0604020202020204" pitchFamily="34" charset="-128"/>
              </a:rPr>
              <a:pPr/>
              <a:t>‹#›</a:t>
            </a:fld>
            <a:endParaRPr lang="en-US" sz="1000" b="1" dirty="0">
              <a:solidFill>
                <a:schemeClr val="bg1"/>
              </a:solidFill>
              <a:latin typeface="Public Sans" pitchFamily="2" charset="0"/>
              <a:ea typeface="Arial Unicode MS" panose="020B0604020202020204" pitchFamily="34" charset="-128"/>
              <a:cs typeface="Arial Unicode MS" panose="020B0604020202020204" pitchFamily="34" charset="-128"/>
            </a:endParaRPr>
          </a:p>
        </p:txBody>
      </p:sp>
      <p:sp>
        <p:nvSpPr>
          <p:cNvPr id="5" name="TextBox 4">
            <a:extLst>
              <a:ext uri="{FF2B5EF4-FFF2-40B4-BE49-F238E27FC236}">
                <a16:creationId xmlns:a16="http://schemas.microsoft.com/office/drawing/2014/main" id="{DB7D6BF2-E2F9-4D27-9E38-173B0F7773D2}"/>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Tree>
    <p:extLst>
      <p:ext uri="{BB962C8B-B14F-4D97-AF65-F5344CB8AC3E}">
        <p14:creationId xmlns:p14="http://schemas.microsoft.com/office/powerpoint/2010/main" val="3950818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Slide 1">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13ADDBC-E262-41FC-B122-43A44BD1C75C}"/>
              </a:ext>
            </a:extLst>
          </p:cNvPr>
          <p:cNvSpPr>
            <a:spLocks noGrp="1"/>
          </p:cNvSpPr>
          <p:nvPr>
            <p:ph type="pic" sz="quarter" idx="13"/>
          </p:nvPr>
        </p:nvSpPr>
        <p:spPr>
          <a:xfrm>
            <a:off x="0" y="0"/>
            <a:ext cx="8148638" cy="7772400"/>
          </a:xfrm>
          <a:prstGeom prst="rect">
            <a:avLst/>
          </a:prstGeom>
        </p:spPr>
        <p:txBody>
          <a:bodyPr/>
          <a:lstStyle>
            <a:lvl1pPr>
              <a:defRPr sz="1000">
                <a:latin typeface="Source Serif Pro" panose="02040603050405020204" pitchFamily="18" charset="0"/>
                <a:ea typeface="Source Serif Pro" panose="02040603050405020204" pitchFamily="18" charset="0"/>
              </a:defRPr>
            </a:lvl1pPr>
          </a:lstStyle>
          <a:p>
            <a:r>
              <a:rPr lang="en-US" dirty="0"/>
              <a:t>Click icon to add picture</a:t>
            </a:r>
          </a:p>
        </p:txBody>
      </p:sp>
      <p:pic>
        <p:nvPicPr>
          <p:cNvPr id="11" name="Picture 8">
            <a:extLst>
              <a:ext uri="{FF2B5EF4-FFF2-40B4-BE49-F238E27FC236}">
                <a16:creationId xmlns:a16="http://schemas.microsoft.com/office/drawing/2014/main" id="{9184E7F8-205B-4149-8334-EFE91D7A31D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241884" y="676656"/>
            <a:ext cx="1472354" cy="1426732"/>
          </a:xfrm>
          <a:prstGeom prst="rect">
            <a:avLst/>
          </a:prstGeom>
        </p:spPr>
      </p:pic>
      <p:grpSp>
        <p:nvGrpSpPr>
          <p:cNvPr id="12" name="Group 11">
            <a:extLst>
              <a:ext uri="{FF2B5EF4-FFF2-40B4-BE49-F238E27FC236}">
                <a16:creationId xmlns:a16="http://schemas.microsoft.com/office/drawing/2014/main" id="{715EAC81-C161-488F-A133-64394432E77C}"/>
              </a:ext>
            </a:extLst>
          </p:cNvPr>
          <p:cNvGrpSpPr/>
          <p:nvPr/>
        </p:nvGrpSpPr>
        <p:grpSpPr>
          <a:xfrm>
            <a:off x="8142592" y="4676505"/>
            <a:ext cx="5667513" cy="642733"/>
            <a:chOff x="8157173" y="3971974"/>
            <a:chExt cx="5660427" cy="642733"/>
          </a:xfrm>
        </p:grpSpPr>
        <p:sp>
          <p:nvSpPr>
            <p:cNvPr id="13" name="Rectangle 12">
              <a:extLst>
                <a:ext uri="{FF2B5EF4-FFF2-40B4-BE49-F238E27FC236}">
                  <a16:creationId xmlns:a16="http://schemas.microsoft.com/office/drawing/2014/main" id="{A567A2F0-CDDF-4431-975A-F0D0E3D24321}"/>
                </a:ext>
              </a:extLst>
            </p:cNvPr>
            <p:cNvSpPr/>
            <p:nvPr/>
          </p:nvSpPr>
          <p:spPr>
            <a:xfrm>
              <a:off x="8157173" y="3971976"/>
              <a:ext cx="4846348" cy="642731"/>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4" name="Rectangle 13">
              <a:extLst>
                <a:ext uri="{FF2B5EF4-FFF2-40B4-BE49-F238E27FC236}">
                  <a16:creationId xmlns:a16="http://schemas.microsoft.com/office/drawing/2014/main" id="{A0332596-6A45-4DFD-B7D3-CE074CA2119A}"/>
                </a:ext>
              </a:extLst>
            </p:cNvPr>
            <p:cNvSpPr/>
            <p:nvPr/>
          </p:nvSpPr>
          <p:spPr>
            <a:xfrm>
              <a:off x="12995964" y="3971974"/>
              <a:ext cx="821636" cy="642731"/>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5" name="TextBox 14">
              <a:extLst>
                <a:ext uri="{FF2B5EF4-FFF2-40B4-BE49-F238E27FC236}">
                  <a16:creationId xmlns:a16="http://schemas.microsoft.com/office/drawing/2014/main" id="{DA04474D-8EB8-47A0-A3F8-64D90A899BE4}"/>
                </a:ext>
              </a:extLst>
            </p:cNvPr>
            <p:cNvSpPr txBox="1"/>
            <p:nvPr/>
          </p:nvSpPr>
          <p:spPr>
            <a:xfrm>
              <a:off x="8461513" y="4068417"/>
              <a:ext cx="4333461" cy="401007"/>
            </a:xfrm>
            <a:prstGeom prst="rect">
              <a:avLst/>
            </a:prstGeom>
            <a:noFill/>
          </p:spPr>
          <p:txBody>
            <a:bodyPr wrap="square" rtlCol="0">
              <a:spAutoFit/>
            </a:bodyPr>
            <a:lstStyle/>
            <a:p>
              <a:r>
                <a:rPr lang="en-US" sz="2000" dirty="0">
                  <a:solidFill>
                    <a:schemeClr val="bg1"/>
                  </a:solidFill>
                  <a:latin typeface="+mj-lt"/>
                </a:rPr>
                <a:t>fmicorp</a:t>
              </a:r>
              <a:r>
                <a:rPr lang="en-US" dirty="0">
                  <a:solidFill>
                    <a:schemeClr val="bg1"/>
                  </a:solidFill>
                  <a:latin typeface="+mj-lt"/>
                </a:rPr>
                <a:t>.com</a:t>
              </a:r>
            </a:p>
          </p:txBody>
        </p:sp>
      </p:grpSp>
      <p:sp>
        <p:nvSpPr>
          <p:cNvPr id="16" name="Text Placeholder 39">
            <a:extLst>
              <a:ext uri="{FF2B5EF4-FFF2-40B4-BE49-F238E27FC236}">
                <a16:creationId xmlns:a16="http://schemas.microsoft.com/office/drawing/2014/main" id="{7E32C113-D25E-4EFB-9549-515A3825CD01}"/>
              </a:ext>
            </a:extLst>
          </p:cNvPr>
          <p:cNvSpPr>
            <a:spLocks noGrp="1"/>
          </p:cNvSpPr>
          <p:nvPr>
            <p:ph type="body" sz="quarter" idx="12" hasCustomPrompt="1"/>
          </p:nvPr>
        </p:nvSpPr>
        <p:spPr>
          <a:xfrm>
            <a:off x="8454018" y="4125430"/>
            <a:ext cx="5352018" cy="483703"/>
          </a:xfrm>
        </p:spPr>
        <p:txBody>
          <a:bodyPr>
            <a:normAutofit/>
          </a:bodyPr>
          <a:lstStyle>
            <a:lvl1pPr marL="0">
              <a:spcBef>
                <a:spcPts val="0"/>
              </a:spcBef>
              <a:spcAft>
                <a:spcPts val="0"/>
              </a:spcAft>
              <a:buNone/>
              <a:defRPr sz="2001" b="1">
                <a:solidFill>
                  <a:srgbClr val="4C5966"/>
                </a:solidFill>
                <a:latin typeface="Public Sans" pitchFamily="2" charset="0"/>
              </a:defRPr>
            </a:lvl1pPr>
          </a:lstStyle>
          <a:p>
            <a:pPr lvl="0"/>
            <a:r>
              <a:rPr lang="en-US" dirty="0"/>
              <a:t>Enter Date here</a:t>
            </a:r>
          </a:p>
        </p:txBody>
      </p:sp>
      <p:sp>
        <p:nvSpPr>
          <p:cNvPr id="22" name="Title 1">
            <a:extLst>
              <a:ext uri="{FF2B5EF4-FFF2-40B4-BE49-F238E27FC236}">
                <a16:creationId xmlns:a16="http://schemas.microsoft.com/office/drawing/2014/main" id="{556289C0-B3F3-45CB-81AF-7236D274B160}"/>
              </a:ext>
            </a:extLst>
          </p:cNvPr>
          <p:cNvSpPr>
            <a:spLocks noGrp="1"/>
          </p:cNvSpPr>
          <p:nvPr>
            <p:ph type="title"/>
          </p:nvPr>
        </p:nvSpPr>
        <p:spPr>
          <a:xfrm>
            <a:off x="8454018" y="3063524"/>
            <a:ext cx="5201478" cy="1021288"/>
          </a:xfrm>
          <a:prstGeom prst="rect">
            <a:avLst/>
          </a:prstGeom>
        </p:spPr>
        <p:txBody>
          <a:bodyPr/>
          <a:lstStyle>
            <a:lvl1pPr marL="0" indent="0">
              <a:defRPr lang="en-US" sz="3000" b="1" kern="1200" dirty="0">
                <a:solidFill>
                  <a:srgbClr val="4C5966"/>
                </a:solidFill>
                <a:latin typeface="Public Sans" pitchFamily="2" charset="0"/>
                <a:ea typeface="+mn-ea"/>
                <a:cs typeface="+mn-cs"/>
              </a:defRPr>
            </a:lvl1pPr>
          </a:lstStyle>
          <a:p>
            <a:pPr marL="0" lvl="0" indent="-228616" algn="l" defTabSz="914463" rtl="0" eaLnBrk="1" latinLnBrk="0" hangingPunct="1">
              <a:lnSpc>
                <a:spcPct val="90000"/>
              </a:lnSpc>
              <a:spcBef>
                <a:spcPts val="0"/>
              </a:spcBef>
              <a:spcAft>
                <a:spcPts val="0"/>
              </a:spcAft>
              <a:buFont typeface="Arial" panose="020B0604020202020204" pitchFamily="34" charset="0"/>
              <a:buNone/>
            </a:pPr>
            <a:r>
              <a:rPr lang="en-US"/>
              <a:t>Click to edit Master title style</a:t>
            </a:r>
            <a:endParaRPr lang="en-US" dirty="0"/>
          </a:p>
        </p:txBody>
      </p:sp>
    </p:spTree>
    <p:extLst>
      <p:ext uri="{BB962C8B-B14F-4D97-AF65-F5344CB8AC3E}">
        <p14:creationId xmlns:p14="http://schemas.microsoft.com/office/powerpoint/2010/main" val="3712298174"/>
      </p:ext>
    </p:extLst>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Image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ED28191-E836-4814-9B5A-61208E7DE5EC}"/>
              </a:ext>
            </a:extLst>
          </p:cNvPr>
          <p:cNvSpPr>
            <a:spLocks noGrp="1"/>
          </p:cNvSpPr>
          <p:nvPr>
            <p:ph type="pic" sz="quarter" idx="10"/>
          </p:nvPr>
        </p:nvSpPr>
        <p:spPr>
          <a:xfrm>
            <a:off x="7319961" y="0"/>
            <a:ext cx="6497639" cy="6732588"/>
          </a:xfrm>
          <a:prstGeom prst="rect">
            <a:avLst/>
          </a:prstGeom>
        </p:spPr>
        <p:txBody>
          <a:bodyPr/>
          <a:lstStyle>
            <a:lvl1pPr>
              <a:defRPr sz="1000">
                <a:latin typeface="Source Serif Pro" panose="02040603050405020204" pitchFamily="18" charset="0"/>
                <a:ea typeface="Source Serif Pro" panose="02040603050405020204" pitchFamily="18" charset="0"/>
              </a:defRPr>
            </a:lvl1pPr>
          </a:lstStyle>
          <a:p>
            <a:r>
              <a:rPr lang="en-US" dirty="0"/>
              <a:t>Click icon to add picture</a:t>
            </a:r>
          </a:p>
        </p:txBody>
      </p:sp>
      <p:sp>
        <p:nvSpPr>
          <p:cNvPr id="3" name="Rectangle 2">
            <a:extLst>
              <a:ext uri="{FF2B5EF4-FFF2-40B4-BE49-F238E27FC236}">
                <a16:creationId xmlns:a16="http://schemas.microsoft.com/office/drawing/2014/main" id="{F572E5B9-0DFD-4DBA-BBDE-FCF692C29CBF}"/>
              </a:ext>
            </a:extLst>
          </p:cNvPr>
          <p:cNvSpPr/>
          <p:nvPr/>
        </p:nvSpPr>
        <p:spPr>
          <a:xfrm>
            <a:off x="13153542" y="7208197"/>
            <a:ext cx="601347" cy="564204"/>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7" dirty="0"/>
          </a:p>
        </p:txBody>
      </p:sp>
      <p:sp>
        <p:nvSpPr>
          <p:cNvPr id="4" name="Slide Number Placeholder 1">
            <a:extLst>
              <a:ext uri="{FF2B5EF4-FFF2-40B4-BE49-F238E27FC236}">
                <a16:creationId xmlns:a16="http://schemas.microsoft.com/office/drawing/2014/main" id="{9CCA1F22-A40F-4A7A-A349-84FDB0870E69}"/>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b="1" smtClean="0">
                <a:solidFill>
                  <a:schemeClr val="bg1"/>
                </a:solidFill>
                <a:latin typeface="Public Sans" pitchFamily="2" charset="0"/>
                <a:ea typeface="Arial Unicode MS" panose="020B0604020202020204" pitchFamily="34" charset="-128"/>
                <a:cs typeface="Arial Unicode MS" panose="020B0604020202020204" pitchFamily="34" charset="-128"/>
              </a:rPr>
              <a:pPr/>
              <a:t>‹#›</a:t>
            </a:fld>
            <a:endParaRPr lang="en-US" sz="1000" b="1" dirty="0">
              <a:solidFill>
                <a:schemeClr val="bg1"/>
              </a:solidFill>
              <a:latin typeface="Public Sans" pitchFamily="2" charset="0"/>
              <a:ea typeface="Arial Unicode MS" panose="020B0604020202020204" pitchFamily="34" charset="-128"/>
              <a:cs typeface="Arial Unicode MS" panose="020B0604020202020204" pitchFamily="34" charset="-128"/>
            </a:endParaRPr>
          </a:p>
        </p:txBody>
      </p:sp>
      <p:sp>
        <p:nvSpPr>
          <p:cNvPr id="5" name="TextBox 4">
            <a:extLst>
              <a:ext uri="{FF2B5EF4-FFF2-40B4-BE49-F238E27FC236}">
                <a16:creationId xmlns:a16="http://schemas.microsoft.com/office/drawing/2014/main" id="{DB7D6BF2-E2F9-4D27-9E38-173B0F7773D2}"/>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Tree>
    <p:extLst>
      <p:ext uri="{BB962C8B-B14F-4D97-AF65-F5344CB8AC3E}">
        <p14:creationId xmlns:p14="http://schemas.microsoft.com/office/powerpoint/2010/main" val="791153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allout with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577B5057-5096-4C95-B038-09412F130800}"/>
              </a:ext>
            </a:extLst>
          </p:cNvPr>
          <p:cNvSpPr>
            <a:spLocks noGrp="1"/>
          </p:cNvSpPr>
          <p:nvPr>
            <p:ph type="pic" sz="quarter" idx="11" hasCustomPrompt="1"/>
          </p:nvPr>
        </p:nvSpPr>
        <p:spPr>
          <a:xfrm>
            <a:off x="0" y="3"/>
            <a:ext cx="13817600" cy="3259394"/>
          </a:xfrm>
          <a:prstGeom prst="rect">
            <a:avLst/>
          </a:prstGeom>
        </p:spPr>
        <p:txBody>
          <a:bodyPr/>
          <a:lstStyle>
            <a:lvl1pPr>
              <a:defRPr sz="1000">
                <a:latin typeface="Source Serif Pro" panose="02040603050405020204" pitchFamily="18" charset="0"/>
                <a:ea typeface="Source Serif Pro" panose="02040603050405020204" pitchFamily="18" charset="0"/>
              </a:defRPr>
            </a:lvl1pPr>
          </a:lstStyle>
          <a:p>
            <a:r>
              <a:rPr lang="en-US" dirty="0"/>
              <a:t>Place image here</a:t>
            </a:r>
          </a:p>
        </p:txBody>
      </p:sp>
      <p:sp>
        <p:nvSpPr>
          <p:cNvPr id="10" name="Text Placeholder 9">
            <a:extLst>
              <a:ext uri="{FF2B5EF4-FFF2-40B4-BE49-F238E27FC236}">
                <a16:creationId xmlns:a16="http://schemas.microsoft.com/office/drawing/2014/main" id="{257D01BE-0F8A-41C8-A515-65A15E143050}"/>
              </a:ext>
            </a:extLst>
          </p:cNvPr>
          <p:cNvSpPr>
            <a:spLocks noGrp="1"/>
          </p:cNvSpPr>
          <p:nvPr>
            <p:ph type="body" sz="quarter" idx="12" hasCustomPrompt="1"/>
          </p:nvPr>
        </p:nvSpPr>
        <p:spPr>
          <a:xfrm>
            <a:off x="1173019" y="3514904"/>
            <a:ext cx="11554691" cy="1108941"/>
          </a:xfrm>
          <a:prstGeom prst="rect">
            <a:avLst/>
          </a:prstGeom>
        </p:spPr>
        <p:txBody>
          <a:bodyPr/>
          <a:lstStyle>
            <a:lvl1pPr marL="0" indent="0" algn="ctr">
              <a:buFontTx/>
              <a:buNone/>
              <a:defRPr sz="4001">
                <a:latin typeface="Public Sans Black" pitchFamily="2" charset="0"/>
              </a:defRPr>
            </a:lvl1pPr>
            <a:lvl2pPr marL="457232" indent="0">
              <a:buFontTx/>
              <a:buNone/>
              <a:defRPr/>
            </a:lvl2pPr>
            <a:lvl3pPr marL="914463" indent="0">
              <a:buFontTx/>
              <a:buNone/>
              <a:defRPr/>
            </a:lvl3pPr>
            <a:lvl4pPr marL="1371696" indent="0">
              <a:buFontTx/>
              <a:buNone/>
              <a:defRPr/>
            </a:lvl4pPr>
            <a:lvl5pPr marL="1828928" indent="0">
              <a:buFontTx/>
              <a:buNone/>
              <a:defRPr/>
            </a:lvl5pPr>
          </a:lstStyle>
          <a:p>
            <a:pPr lvl="0"/>
            <a:r>
              <a:rPr lang="en-US" dirty="0"/>
              <a:t>Enter Title Here</a:t>
            </a:r>
          </a:p>
        </p:txBody>
      </p:sp>
      <p:sp>
        <p:nvSpPr>
          <p:cNvPr id="11" name="Text Placeholder 9">
            <a:extLst>
              <a:ext uri="{FF2B5EF4-FFF2-40B4-BE49-F238E27FC236}">
                <a16:creationId xmlns:a16="http://schemas.microsoft.com/office/drawing/2014/main" id="{468B4D44-FD45-4E1B-8C02-B625C5B22233}"/>
              </a:ext>
            </a:extLst>
          </p:cNvPr>
          <p:cNvSpPr>
            <a:spLocks noGrp="1"/>
          </p:cNvSpPr>
          <p:nvPr>
            <p:ph type="body" sz="quarter" idx="13" hasCustomPrompt="1"/>
          </p:nvPr>
        </p:nvSpPr>
        <p:spPr>
          <a:xfrm>
            <a:off x="1131458" y="4984064"/>
            <a:ext cx="11554691" cy="1884217"/>
          </a:xfrm>
          <a:prstGeom prst="rect">
            <a:avLst/>
          </a:prstGeom>
        </p:spPr>
        <p:txBody>
          <a:bodyPr/>
          <a:lstStyle>
            <a:lvl1pPr marL="0" indent="0" algn="l">
              <a:buFontTx/>
              <a:buNone/>
              <a:defRPr sz="3201">
                <a:latin typeface="+mj-lt"/>
              </a:defRPr>
            </a:lvl1pPr>
            <a:lvl2pPr marL="457232" indent="0">
              <a:buFontTx/>
              <a:buNone/>
              <a:defRPr/>
            </a:lvl2pPr>
            <a:lvl3pPr marL="914463" indent="0">
              <a:buFontTx/>
              <a:buNone/>
              <a:defRPr/>
            </a:lvl3pPr>
            <a:lvl4pPr marL="1371696" indent="0">
              <a:buFontTx/>
              <a:buNone/>
              <a:defRPr/>
            </a:lvl4pPr>
            <a:lvl5pPr marL="1828928" indent="0">
              <a:buFontTx/>
              <a:buNone/>
              <a:defRPr/>
            </a:lvl5pPr>
          </a:lstStyle>
          <a:p>
            <a:pPr lvl="0"/>
            <a:r>
              <a:rPr lang="en-US" dirty="0"/>
              <a:t>Enter paragraph here</a:t>
            </a:r>
          </a:p>
        </p:txBody>
      </p:sp>
      <p:sp>
        <p:nvSpPr>
          <p:cNvPr id="5" name="Rectangle 4">
            <a:extLst>
              <a:ext uri="{FF2B5EF4-FFF2-40B4-BE49-F238E27FC236}">
                <a16:creationId xmlns:a16="http://schemas.microsoft.com/office/drawing/2014/main" id="{7FF84FFD-1A96-4888-856F-79C8596E2F22}"/>
              </a:ext>
            </a:extLst>
          </p:cNvPr>
          <p:cNvSpPr/>
          <p:nvPr/>
        </p:nvSpPr>
        <p:spPr>
          <a:xfrm>
            <a:off x="13153542" y="7208197"/>
            <a:ext cx="601347" cy="564204"/>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7" dirty="0"/>
          </a:p>
        </p:txBody>
      </p:sp>
      <p:sp>
        <p:nvSpPr>
          <p:cNvPr id="6" name="Slide Number Placeholder 1">
            <a:extLst>
              <a:ext uri="{FF2B5EF4-FFF2-40B4-BE49-F238E27FC236}">
                <a16:creationId xmlns:a16="http://schemas.microsoft.com/office/drawing/2014/main" id="{ABED90D3-B025-476D-AED0-4FC285B60C7C}"/>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b="1" smtClean="0">
                <a:solidFill>
                  <a:schemeClr val="bg1"/>
                </a:solidFill>
                <a:latin typeface="Public Sans" pitchFamily="2" charset="0"/>
                <a:ea typeface="Arial Unicode MS" panose="020B0604020202020204" pitchFamily="34" charset="-128"/>
                <a:cs typeface="Arial Unicode MS" panose="020B0604020202020204" pitchFamily="34" charset="-128"/>
              </a:rPr>
              <a:pPr/>
              <a:t>‹#›</a:t>
            </a:fld>
            <a:endParaRPr lang="en-US" sz="1000" b="1" dirty="0">
              <a:solidFill>
                <a:schemeClr val="bg1"/>
              </a:solidFill>
              <a:latin typeface="Public Sans" pitchFamily="2" charset="0"/>
              <a:ea typeface="Arial Unicode MS" panose="020B0604020202020204" pitchFamily="34" charset="-128"/>
              <a:cs typeface="Arial Unicode MS" panose="020B0604020202020204" pitchFamily="34" charset="-128"/>
            </a:endParaRPr>
          </a:p>
        </p:txBody>
      </p:sp>
      <p:sp>
        <p:nvSpPr>
          <p:cNvPr id="7" name="TextBox 6">
            <a:extLst>
              <a:ext uri="{FF2B5EF4-FFF2-40B4-BE49-F238E27FC236}">
                <a16:creationId xmlns:a16="http://schemas.microsoft.com/office/drawing/2014/main" id="{B5A7F117-B8AC-42F3-9AC6-5D665839A527}"/>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Tree>
    <p:extLst>
      <p:ext uri="{BB962C8B-B14F-4D97-AF65-F5344CB8AC3E}">
        <p14:creationId xmlns:p14="http://schemas.microsoft.com/office/powerpoint/2010/main" val="1838701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Another Pull Quo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791126D-F131-4111-B5B1-19A82FB4903A}"/>
              </a:ext>
            </a:extLst>
          </p:cNvPr>
          <p:cNvSpPr>
            <a:spLocks noGrp="1"/>
          </p:cNvSpPr>
          <p:nvPr>
            <p:ph type="pic" sz="quarter" idx="10"/>
          </p:nvPr>
        </p:nvSpPr>
        <p:spPr>
          <a:xfrm>
            <a:off x="1003301" y="1319215"/>
            <a:ext cx="3797300" cy="5162550"/>
          </a:xfrm>
          <a:prstGeom prst="rect">
            <a:avLst/>
          </a:prstGeom>
        </p:spPr>
        <p:txBody>
          <a:bodyPr/>
          <a:lstStyle>
            <a:lvl1pPr>
              <a:defRPr sz="1000">
                <a:latin typeface="Source Serif Pro" panose="02040603050405020204" pitchFamily="18" charset="0"/>
                <a:ea typeface="Source Serif Pro" panose="02040603050405020204" pitchFamily="18" charset="0"/>
              </a:defRPr>
            </a:lvl1pPr>
          </a:lstStyle>
          <a:p>
            <a:r>
              <a:rPr lang="en-US" dirty="0"/>
              <a:t>Click icon to add picture</a:t>
            </a:r>
          </a:p>
        </p:txBody>
      </p:sp>
      <p:sp>
        <p:nvSpPr>
          <p:cNvPr id="8" name="Rectangle 7">
            <a:extLst>
              <a:ext uri="{FF2B5EF4-FFF2-40B4-BE49-F238E27FC236}">
                <a16:creationId xmlns:a16="http://schemas.microsoft.com/office/drawing/2014/main" id="{AC93244B-0CE3-434E-9DB0-8AD705AB0DC2}"/>
              </a:ext>
            </a:extLst>
          </p:cNvPr>
          <p:cNvSpPr/>
          <p:nvPr/>
        </p:nvSpPr>
        <p:spPr>
          <a:xfrm>
            <a:off x="13153542" y="7208197"/>
            <a:ext cx="601347" cy="564204"/>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7" dirty="0"/>
          </a:p>
        </p:txBody>
      </p:sp>
      <p:sp>
        <p:nvSpPr>
          <p:cNvPr id="9" name="Slide Number Placeholder 1">
            <a:extLst>
              <a:ext uri="{FF2B5EF4-FFF2-40B4-BE49-F238E27FC236}">
                <a16:creationId xmlns:a16="http://schemas.microsoft.com/office/drawing/2014/main" id="{EDF4F459-2161-421B-BA40-AAFD3B280398}"/>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b="1" smtClean="0">
                <a:solidFill>
                  <a:schemeClr val="bg1"/>
                </a:solidFill>
                <a:latin typeface="Public Sans" pitchFamily="2" charset="0"/>
                <a:ea typeface="Arial Unicode MS" panose="020B0604020202020204" pitchFamily="34" charset="-128"/>
                <a:cs typeface="Arial Unicode MS" panose="020B0604020202020204" pitchFamily="34" charset="-128"/>
              </a:rPr>
              <a:pPr/>
              <a:t>‹#›</a:t>
            </a:fld>
            <a:endParaRPr lang="en-US" sz="1000" b="1" dirty="0">
              <a:solidFill>
                <a:schemeClr val="bg1"/>
              </a:solidFill>
              <a:latin typeface="Public Sans" pitchFamily="2" charset="0"/>
              <a:ea typeface="Arial Unicode MS" panose="020B0604020202020204" pitchFamily="34" charset="-128"/>
              <a:cs typeface="Arial Unicode MS" panose="020B0604020202020204" pitchFamily="34" charset="-128"/>
            </a:endParaRPr>
          </a:p>
        </p:txBody>
      </p:sp>
      <p:sp>
        <p:nvSpPr>
          <p:cNvPr id="10" name="TextBox 9">
            <a:extLst>
              <a:ext uri="{FF2B5EF4-FFF2-40B4-BE49-F238E27FC236}">
                <a16:creationId xmlns:a16="http://schemas.microsoft.com/office/drawing/2014/main" id="{0D3E0973-4C1A-45C4-AB07-2FBFBB24AC12}"/>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Tree>
    <p:extLst>
      <p:ext uri="{BB962C8B-B14F-4D97-AF65-F5344CB8AC3E}">
        <p14:creationId xmlns:p14="http://schemas.microsoft.com/office/powerpoint/2010/main" val="1115445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Meet our Team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0B74AC-1B21-41D7-8B9B-D411556C7AC0}"/>
              </a:ext>
            </a:extLst>
          </p:cNvPr>
          <p:cNvSpPr/>
          <p:nvPr/>
        </p:nvSpPr>
        <p:spPr>
          <a:xfrm>
            <a:off x="0" y="0"/>
            <a:ext cx="13817600" cy="7772400"/>
          </a:xfrm>
          <a:prstGeom prst="rect">
            <a:avLst/>
          </a:prstGeom>
          <a:solidFill>
            <a:srgbClr val="D1D3C5">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820A8893-EC6F-4191-B73D-2672E2D7A324}"/>
              </a:ext>
            </a:extLst>
          </p:cNvPr>
          <p:cNvSpPr txBox="1">
            <a:spLocks/>
          </p:cNvSpPr>
          <p:nvPr/>
        </p:nvSpPr>
        <p:spPr>
          <a:xfrm>
            <a:off x="0" y="267380"/>
            <a:ext cx="13817600" cy="606560"/>
          </a:xfrm>
          <a:prstGeom prst="rect">
            <a:avLst/>
          </a:prstGeom>
        </p:spPr>
        <p:txBody>
          <a:bodyPr>
            <a:normAutofit/>
          </a:bodyPr>
          <a:lstStyle>
            <a:lvl1pPr marL="228600" indent="-228600" algn="ctr" defTabSz="914400" rtl="0" eaLnBrk="1" latinLnBrk="0" hangingPunct="1">
              <a:lnSpc>
                <a:spcPct val="90000"/>
              </a:lnSpc>
              <a:spcBef>
                <a:spcPts val="1000"/>
              </a:spcBef>
              <a:buFontTx/>
              <a:buNone/>
              <a:defRPr sz="2400" kern="1200">
                <a:solidFill>
                  <a:srgbClr val="6E7A84"/>
                </a:solidFill>
                <a:latin typeface="Public Sans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4C5966"/>
                </a:solidFill>
              </a:rPr>
              <a:t>MEET OUR </a:t>
            </a:r>
            <a:r>
              <a:rPr lang="en-US" sz="3200" dirty="0">
                <a:solidFill>
                  <a:srgbClr val="F99B1C"/>
                </a:solidFill>
                <a:latin typeface="Public Sans Black" pitchFamily="2" charset="0"/>
              </a:rPr>
              <a:t>TEAM</a:t>
            </a:r>
          </a:p>
        </p:txBody>
      </p:sp>
      <p:cxnSp>
        <p:nvCxnSpPr>
          <p:cNvPr id="8" name="Straight Connector 7">
            <a:extLst>
              <a:ext uri="{FF2B5EF4-FFF2-40B4-BE49-F238E27FC236}">
                <a16:creationId xmlns:a16="http://schemas.microsoft.com/office/drawing/2014/main" id="{13F6DE46-573E-41BB-B104-B585F528246D}"/>
              </a:ext>
            </a:extLst>
          </p:cNvPr>
          <p:cNvCxnSpPr>
            <a:cxnSpLocks/>
          </p:cNvCxnSpPr>
          <p:nvPr/>
        </p:nvCxnSpPr>
        <p:spPr>
          <a:xfrm flipH="1">
            <a:off x="5114392" y="890234"/>
            <a:ext cx="3588817" cy="0"/>
          </a:xfrm>
          <a:prstGeom prst="line">
            <a:avLst/>
          </a:prstGeom>
          <a:ln w="38100">
            <a:solidFill>
              <a:srgbClr val="6E7A84"/>
            </a:solidFill>
          </a:ln>
        </p:spPr>
        <p:style>
          <a:lnRef idx="1">
            <a:schemeClr val="accent1"/>
          </a:lnRef>
          <a:fillRef idx="0">
            <a:schemeClr val="accent1"/>
          </a:fillRef>
          <a:effectRef idx="0">
            <a:schemeClr val="accent1"/>
          </a:effectRef>
          <a:fontRef idx="minor">
            <a:schemeClr val="tx1"/>
          </a:fontRef>
        </p:style>
      </p:cxnSp>
      <p:sp>
        <p:nvSpPr>
          <p:cNvPr id="15" name="Picture Placeholder 9">
            <a:extLst>
              <a:ext uri="{FF2B5EF4-FFF2-40B4-BE49-F238E27FC236}">
                <a16:creationId xmlns:a16="http://schemas.microsoft.com/office/drawing/2014/main" id="{7F6B2965-AB3C-4753-9342-6D99BBC48A5C}"/>
              </a:ext>
            </a:extLst>
          </p:cNvPr>
          <p:cNvSpPr>
            <a:spLocks noGrp="1"/>
          </p:cNvSpPr>
          <p:nvPr>
            <p:ph type="pic" sz="quarter" idx="11"/>
          </p:nvPr>
        </p:nvSpPr>
        <p:spPr>
          <a:xfrm>
            <a:off x="750754" y="1654971"/>
            <a:ext cx="1745934" cy="1744672"/>
          </a:xfrm>
          <a:prstGeom prst="ellipse">
            <a:avLst/>
          </a:prstGeom>
          <a:ln w="38100">
            <a:solidFill>
              <a:srgbClr val="D1D3C5">
                <a:alpha val="30000"/>
              </a:srgbClr>
            </a:solidFill>
          </a:ln>
        </p:spPr>
        <p:txBody>
          <a:bodyPr anchor="ctr" anchorCtr="0"/>
          <a:lstStyle>
            <a:lvl1pPr marL="0" indent="0" algn="ctr">
              <a:buFontTx/>
              <a:buNone/>
              <a:defRPr sz="800">
                <a:solidFill>
                  <a:schemeClr val="accent5"/>
                </a:solidFill>
                <a:latin typeface="Lato" panose="020F0502020204030203" pitchFamily="34" charset="0"/>
              </a:defRPr>
            </a:lvl1pPr>
          </a:lstStyle>
          <a:p>
            <a:r>
              <a:rPr lang="en-US" dirty="0"/>
              <a:t>Click icon to add picture</a:t>
            </a:r>
          </a:p>
        </p:txBody>
      </p:sp>
      <p:sp>
        <p:nvSpPr>
          <p:cNvPr id="16" name="Picture Placeholder 9">
            <a:extLst>
              <a:ext uri="{FF2B5EF4-FFF2-40B4-BE49-F238E27FC236}">
                <a16:creationId xmlns:a16="http://schemas.microsoft.com/office/drawing/2014/main" id="{B3B84907-1E98-4E27-8500-50D9D7F4E219}"/>
              </a:ext>
            </a:extLst>
          </p:cNvPr>
          <p:cNvSpPr>
            <a:spLocks noGrp="1"/>
          </p:cNvSpPr>
          <p:nvPr>
            <p:ph type="pic" sz="quarter" idx="12"/>
          </p:nvPr>
        </p:nvSpPr>
        <p:spPr>
          <a:xfrm>
            <a:off x="3415994" y="1654971"/>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17" name="Picture Placeholder 9">
            <a:extLst>
              <a:ext uri="{FF2B5EF4-FFF2-40B4-BE49-F238E27FC236}">
                <a16:creationId xmlns:a16="http://schemas.microsoft.com/office/drawing/2014/main" id="{92CA3A77-6EA3-4FAE-A553-F5A54AC98B91}"/>
              </a:ext>
            </a:extLst>
          </p:cNvPr>
          <p:cNvSpPr>
            <a:spLocks noGrp="1"/>
          </p:cNvSpPr>
          <p:nvPr>
            <p:ph type="pic" sz="quarter" idx="13"/>
          </p:nvPr>
        </p:nvSpPr>
        <p:spPr>
          <a:xfrm>
            <a:off x="6081234" y="1654971"/>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18" name="Picture Placeholder 9">
            <a:extLst>
              <a:ext uri="{FF2B5EF4-FFF2-40B4-BE49-F238E27FC236}">
                <a16:creationId xmlns:a16="http://schemas.microsoft.com/office/drawing/2014/main" id="{52B03407-4104-401E-8F28-1B14CFC49CA3}"/>
              </a:ext>
            </a:extLst>
          </p:cNvPr>
          <p:cNvSpPr>
            <a:spLocks noGrp="1"/>
          </p:cNvSpPr>
          <p:nvPr>
            <p:ph type="pic" sz="quarter" idx="14"/>
          </p:nvPr>
        </p:nvSpPr>
        <p:spPr>
          <a:xfrm>
            <a:off x="8746474" y="1654971"/>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19" name="Picture Placeholder 9">
            <a:extLst>
              <a:ext uri="{FF2B5EF4-FFF2-40B4-BE49-F238E27FC236}">
                <a16:creationId xmlns:a16="http://schemas.microsoft.com/office/drawing/2014/main" id="{E3BDD733-9B19-4722-A516-CC02266E927C}"/>
              </a:ext>
            </a:extLst>
          </p:cNvPr>
          <p:cNvSpPr>
            <a:spLocks noGrp="1"/>
          </p:cNvSpPr>
          <p:nvPr>
            <p:ph type="pic" sz="quarter" idx="15"/>
          </p:nvPr>
        </p:nvSpPr>
        <p:spPr>
          <a:xfrm>
            <a:off x="11411715" y="1654971"/>
            <a:ext cx="1745934" cy="1744672"/>
          </a:xfrm>
          <a:prstGeom prst="ellipse">
            <a:avLst/>
          </a:prstGeom>
          <a:ln w="38100">
            <a:solidFill>
              <a:srgbClr val="D1D3C5">
                <a:alpha val="30000"/>
              </a:srgbClr>
            </a:solidFill>
          </a:ln>
        </p:spPr>
        <p:txBody>
          <a:bodyPr anchor="ctr" anchorCtr="0"/>
          <a:lstStyle>
            <a:lvl1pPr>
              <a:defRPr lang="en-US" sz="800" dirty="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25" name="Picture Placeholder 9">
            <a:extLst>
              <a:ext uri="{FF2B5EF4-FFF2-40B4-BE49-F238E27FC236}">
                <a16:creationId xmlns:a16="http://schemas.microsoft.com/office/drawing/2014/main" id="{B8BA0E9E-626C-4D77-AAD2-6687A13954E0}"/>
              </a:ext>
            </a:extLst>
          </p:cNvPr>
          <p:cNvSpPr>
            <a:spLocks noGrp="1"/>
          </p:cNvSpPr>
          <p:nvPr>
            <p:ph type="pic" sz="quarter" idx="16"/>
          </p:nvPr>
        </p:nvSpPr>
        <p:spPr>
          <a:xfrm>
            <a:off x="750754" y="4412995"/>
            <a:ext cx="1745934" cy="1744672"/>
          </a:xfrm>
          <a:prstGeom prst="ellipse">
            <a:avLst/>
          </a:prstGeom>
          <a:ln w="38100">
            <a:solidFill>
              <a:srgbClr val="D1D3C5">
                <a:alpha val="30000"/>
              </a:srgbClr>
            </a:solidFill>
          </a:ln>
        </p:spPr>
        <p:txBody>
          <a:bodyPr anchor="ctr" anchorCtr="0"/>
          <a:lstStyle>
            <a:lvl1pPr>
              <a:defRPr lang="en-US" sz="800" dirty="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26" name="Picture Placeholder 9">
            <a:extLst>
              <a:ext uri="{FF2B5EF4-FFF2-40B4-BE49-F238E27FC236}">
                <a16:creationId xmlns:a16="http://schemas.microsoft.com/office/drawing/2014/main" id="{2A2D8FE5-0DDE-4447-ADFE-26D44E717205}"/>
              </a:ext>
            </a:extLst>
          </p:cNvPr>
          <p:cNvSpPr>
            <a:spLocks noGrp="1"/>
          </p:cNvSpPr>
          <p:nvPr>
            <p:ph type="pic" sz="quarter" idx="17"/>
          </p:nvPr>
        </p:nvSpPr>
        <p:spPr>
          <a:xfrm>
            <a:off x="3415994" y="4412995"/>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27" name="Picture Placeholder 9">
            <a:extLst>
              <a:ext uri="{FF2B5EF4-FFF2-40B4-BE49-F238E27FC236}">
                <a16:creationId xmlns:a16="http://schemas.microsoft.com/office/drawing/2014/main" id="{AACE2093-AD68-4F88-BC5C-9665DAF9354B}"/>
              </a:ext>
            </a:extLst>
          </p:cNvPr>
          <p:cNvSpPr>
            <a:spLocks noGrp="1"/>
          </p:cNvSpPr>
          <p:nvPr>
            <p:ph type="pic" sz="quarter" idx="18"/>
          </p:nvPr>
        </p:nvSpPr>
        <p:spPr>
          <a:xfrm>
            <a:off x="6081234" y="4412995"/>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28" name="Picture Placeholder 9">
            <a:extLst>
              <a:ext uri="{FF2B5EF4-FFF2-40B4-BE49-F238E27FC236}">
                <a16:creationId xmlns:a16="http://schemas.microsoft.com/office/drawing/2014/main" id="{4E50C167-6CFB-4C11-8E8A-EF86A06C8AC1}"/>
              </a:ext>
            </a:extLst>
          </p:cNvPr>
          <p:cNvSpPr>
            <a:spLocks noGrp="1"/>
          </p:cNvSpPr>
          <p:nvPr>
            <p:ph type="pic" sz="quarter" idx="19"/>
          </p:nvPr>
        </p:nvSpPr>
        <p:spPr>
          <a:xfrm>
            <a:off x="8746474" y="4412995"/>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29" name="Picture Placeholder 9">
            <a:extLst>
              <a:ext uri="{FF2B5EF4-FFF2-40B4-BE49-F238E27FC236}">
                <a16:creationId xmlns:a16="http://schemas.microsoft.com/office/drawing/2014/main" id="{25C41080-2ED9-4F5F-8C52-1EF7A229AE0B}"/>
              </a:ext>
            </a:extLst>
          </p:cNvPr>
          <p:cNvSpPr>
            <a:spLocks noGrp="1"/>
          </p:cNvSpPr>
          <p:nvPr>
            <p:ph type="pic" sz="quarter" idx="20"/>
          </p:nvPr>
        </p:nvSpPr>
        <p:spPr>
          <a:xfrm>
            <a:off x="11411715" y="4412995"/>
            <a:ext cx="1745934" cy="1744672"/>
          </a:xfrm>
          <a:prstGeom prst="ellipse">
            <a:avLst/>
          </a:prstGeom>
          <a:ln w="38100">
            <a:solidFill>
              <a:srgbClr val="D1D3C5">
                <a:alpha val="30000"/>
              </a:srgbClr>
            </a:solidFill>
          </a:ln>
        </p:spPr>
        <p:txBody>
          <a:bodyPr anchor="ctr" anchorCtr="0"/>
          <a:lstStyle>
            <a:lvl1pPr>
              <a:defRPr lang="en-US" sz="800" dirty="0">
                <a:solidFill>
                  <a:schemeClr val="accent5"/>
                </a:solidFill>
                <a:latin typeface="Lato" panose="020F0502020204030203" pitchFamily="34" charset="0"/>
              </a:defRPr>
            </a:lvl1pPr>
          </a:lstStyle>
          <a:p>
            <a:pPr marL="0" lvl="0" indent="0" algn="ctr">
              <a:buFontTx/>
              <a:buNone/>
            </a:pPr>
            <a:r>
              <a:rPr lang="en-US" dirty="0"/>
              <a:t>Click icon to add picture</a:t>
            </a:r>
          </a:p>
        </p:txBody>
      </p:sp>
    </p:spTree>
    <p:extLst>
      <p:ext uri="{BB962C8B-B14F-4D97-AF65-F5344CB8AC3E}">
        <p14:creationId xmlns:p14="http://schemas.microsoft.com/office/powerpoint/2010/main" val="1785972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Meet Our Team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0B74AC-1B21-41D7-8B9B-D411556C7AC0}"/>
              </a:ext>
            </a:extLst>
          </p:cNvPr>
          <p:cNvSpPr/>
          <p:nvPr/>
        </p:nvSpPr>
        <p:spPr>
          <a:xfrm>
            <a:off x="0" y="0"/>
            <a:ext cx="13817600" cy="7772400"/>
          </a:xfrm>
          <a:prstGeom prst="rect">
            <a:avLst/>
          </a:prstGeom>
          <a:solidFill>
            <a:srgbClr val="D1D3C5">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820A8893-EC6F-4191-B73D-2672E2D7A324}"/>
              </a:ext>
            </a:extLst>
          </p:cNvPr>
          <p:cNvSpPr txBox="1">
            <a:spLocks/>
          </p:cNvSpPr>
          <p:nvPr/>
        </p:nvSpPr>
        <p:spPr>
          <a:xfrm>
            <a:off x="0" y="267380"/>
            <a:ext cx="13817600" cy="606560"/>
          </a:xfrm>
          <a:prstGeom prst="rect">
            <a:avLst/>
          </a:prstGeom>
        </p:spPr>
        <p:txBody>
          <a:bodyPr>
            <a:normAutofit/>
          </a:bodyPr>
          <a:lstStyle>
            <a:lvl1pPr marL="228600" indent="-228600" algn="ctr" defTabSz="914400" rtl="0" eaLnBrk="1" latinLnBrk="0" hangingPunct="1">
              <a:lnSpc>
                <a:spcPct val="90000"/>
              </a:lnSpc>
              <a:spcBef>
                <a:spcPts val="1000"/>
              </a:spcBef>
              <a:buFontTx/>
              <a:buNone/>
              <a:defRPr sz="2400" kern="1200">
                <a:solidFill>
                  <a:srgbClr val="6E7A84"/>
                </a:solidFill>
                <a:latin typeface="Public Sans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4C5966"/>
                </a:solidFill>
              </a:rPr>
              <a:t>MEET OUR </a:t>
            </a:r>
            <a:r>
              <a:rPr lang="en-US" sz="3200" dirty="0">
                <a:solidFill>
                  <a:srgbClr val="F99B1C"/>
                </a:solidFill>
                <a:latin typeface="Public Sans Black" pitchFamily="2" charset="0"/>
              </a:rPr>
              <a:t>TEAM</a:t>
            </a:r>
          </a:p>
        </p:txBody>
      </p:sp>
      <p:cxnSp>
        <p:nvCxnSpPr>
          <p:cNvPr id="8" name="Straight Connector 7">
            <a:extLst>
              <a:ext uri="{FF2B5EF4-FFF2-40B4-BE49-F238E27FC236}">
                <a16:creationId xmlns:a16="http://schemas.microsoft.com/office/drawing/2014/main" id="{13F6DE46-573E-41BB-B104-B585F528246D}"/>
              </a:ext>
            </a:extLst>
          </p:cNvPr>
          <p:cNvCxnSpPr>
            <a:cxnSpLocks/>
          </p:cNvCxnSpPr>
          <p:nvPr/>
        </p:nvCxnSpPr>
        <p:spPr>
          <a:xfrm flipH="1">
            <a:off x="5114392" y="890234"/>
            <a:ext cx="3588817" cy="0"/>
          </a:xfrm>
          <a:prstGeom prst="line">
            <a:avLst/>
          </a:prstGeom>
          <a:ln w="38100">
            <a:solidFill>
              <a:srgbClr val="6E7A84"/>
            </a:solidFill>
          </a:ln>
        </p:spPr>
        <p:style>
          <a:lnRef idx="1">
            <a:schemeClr val="accent1"/>
          </a:lnRef>
          <a:fillRef idx="0">
            <a:schemeClr val="accent1"/>
          </a:fillRef>
          <a:effectRef idx="0">
            <a:schemeClr val="accent1"/>
          </a:effectRef>
          <a:fontRef idx="minor">
            <a:schemeClr val="tx1"/>
          </a:fontRef>
        </p:style>
      </p:cxnSp>
      <p:sp>
        <p:nvSpPr>
          <p:cNvPr id="16" name="Picture Placeholder 9">
            <a:extLst>
              <a:ext uri="{FF2B5EF4-FFF2-40B4-BE49-F238E27FC236}">
                <a16:creationId xmlns:a16="http://schemas.microsoft.com/office/drawing/2014/main" id="{B3B84907-1E98-4E27-8500-50D9D7F4E219}"/>
              </a:ext>
            </a:extLst>
          </p:cNvPr>
          <p:cNvSpPr>
            <a:spLocks noGrp="1"/>
          </p:cNvSpPr>
          <p:nvPr>
            <p:ph type="pic" sz="quarter" idx="12"/>
          </p:nvPr>
        </p:nvSpPr>
        <p:spPr>
          <a:xfrm>
            <a:off x="3415994" y="1654971"/>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17" name="Picture Placeholder 9">
            <a:extLst>
              <a:ext uri="{FF2B5EF4-FFF2-40B4-BE49-F238E27FC236}">
                <a16:creationId xmlns:a16="http://schemas.microsoft.com/office/drawing/2014/main" id="{92CA3A77-6EA3-4FAE-A553-F5A54AC98B91}"/>
              </a:ext>
            </a:extLst>
          </p:cNvPr>
          <p:cNvSpPr>
            <a:spLocks noGrp="1"/>
          </p:cNvSpPr>
          <p:nvPr>
            <p:ph type="pic" sz="quarter" idx="13"/>
          </p:nvPr>
        </p:nvSpPr>
        <p:spPr>
          <a:xfrm>
            <a:off x="6081234" y="1654971"/>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18" name="Picture Placeholder 9">
            <a:extLst>
              <a:ext uri="{FF2B5EF4-FFF2-40B4-BE49-F238E27FC236}">
                <a16:creationId xmlns:a16="http://schemas.microsoft.com/office/drawing/2014/main" id="{52B03407-4104-401E-8F28-1B14CFC49CA3}"/>
              </a:ext>
            </a:extLst>
          </p:cNvPr>
          <p:cNvSpPr>
            <a:spLocks noGrp="1"/>
          </p:cNvSpPr>
          <p:nvPr>
            <p:ph type="pic" sz="quarter" idx="14"/>
          </p:nvPr>
        </p:nvSpPr>
        <p:spPr>
          <a:xfrm>
            <a:off x="8746474" y="1654971"/>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26" name="Picture Placeholder 9">
            <a:extLst>
              <a:ext uri="{FF2B5EF4-FFF2-40B4-BE49-F238E27FC236}">
                <a16:creationId xmlns:a16="http://schemas.microsoft.com/office/drawing/2014/main" id="{2A2D8FE5-0DDE-4447-ADFE-26D44E717205}"/>
              </a:ext>
            </a:extLst>
          </p:cNvPr>
          <p:cNvSpPr>
            <a:spLocks noGrp="1"/>
          </p:cNvSpPr>
          <p:nvPr>
            <p:ph type="pic" sz="quarter" idx="17"/>
          </p:nvPr>
        </p:nvSpPr>
        <p:spPr>
          <a:xfrm>
            <a:off x="3415994" y="4412995"/>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27" name="Picture Placeholder 9">
            <a:extLst>
              <a:ext uri="{FF2B5EF4-FFF2-40B4-BE49-F238E27FC236}">
                <a16:creationId xmlns:a16="http://schemas.microsoft.com/office/drawing/2014/main" id="{AACE2093-AD68-4F88-BC5C-9665DAF9354B}"/>
              </a:ext>
            </a:extLst>
          </p:cNvPr>
          <p:cNvSpPr>
            <a:spLocks noGrp="1"/>
          </p:cNvSpPr>
          <p:nvPr>
            <p:ph type="pic" sz="quarter" idx="18"/>
          </p:nvPr>
        </p:nvSpPr>
        <p:spPr>
          <a:xfrm>
            <a:off x="6081234" y="4412995"/>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
        <p:nvSpPr>
          <p:cNvPr id="28" name="Picture Placeholder 9">
            <a:extLst>
              <a:ext uri="{FF2B5EF4-FFF2-40B4-BE49-F238E27FC236}">
                <a16:creationId xmlns:a16="http://schemas.microsoft.com/office/drawing/2014/main" id="{4E50C167-6CFB-4C11-8E8A-EF86A06C8AC1}"/>
              </a:ext>
            </a:extLst>
          </p:cNvPr>
          <p:cNvSpPr>
            <a:spLocks noGrp="1"/>
          </p:cNvSpPr>
          <p:nvPr>
            <p:ph type="pic" sz="quarter" idx="19"/>
          </p:nvPr>
        </p:nvSpPr>
        <p:spPr>
          <a:xfrm>
            <a:off x="8746474" y="4412995"/>
            <a:ext cx="1745934" cy="1744672"/>
          </a:xfrm>
          <a:prstGeom prst="ellipse">
            <a:avLst/>
          </a:prstGeom>
          <a:ln w="38100">
            <a:solidFill>
              <a:srgbClr val="D1D3C5">
                <a:alpha val="30000"/>
              </a:srgbClr>
            </a:solidFill>
          </a:ln>
        </p:spPr>
        <p:txBody>
          <a:bodyPr anchor="ctr" anchorCtr="0"/>
          <a:lstStyle>
            <a:lvl1pPr>
              <a:defRPr lang="en-US" sz="800">
                <a:solidFill>
                  <a:schemeClr val="accent5"/>
                </a:solidFill>
                <a:latin typeface="Lato" panose="020F0502020204030203" pitchFamily="34" charset="0"/>
              </a:defRPr>
            </a:lvl1pPr>
          </a:lstStyle>
          <a:p>
            <a:pPr marL="0" lvl="0" indent="0" algn="ctr">
              <a:buFontTx/>
              <a:buNone/>
            </a:pPr>
            <a:r>
              <a:rPr lang="en-US" dirty="0"/>
              <a:t>Click icon to add picture</a:t>
            </a:r>
          </a:p>
        </p:txBody>
      </p:sp>
    </p:spTree>
    <p:extLst>
      <p:ext uri="{BB962C8B-B14F-4D97-AF65-F5344CB8AC3E}">
        <p14:creationId xmlns:p14="http://schemas.microsoft.com/office/powerpoint/2010/main" val="11855456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Meet Our Team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0B74AC-1B21-41D7-8B9B-D411556C7AC0}"/>
              </a:ext>
            </a:extLst>
          </p:cNvPr>
          <p:cNvSpPr/>
          <p:nvPr/>
        </p:nvSpPr>
        <p:spPr>
          <a:xfrm>
            <a:off x="0" y="0"/>
            <a:ext cx="13817600" cy="7772400"/>
          </a:xfrm>
          <a:prstGeom prst="rect">
            <a:avLst/>
          </a:prstGeom>
          <a:solidFill>
            <a:srgbClr val="D1D3C5">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820A8893-EC6F-4191-B73D-2672E2D7A324}"/>
              </a:ext>
            </a:extLst>
          </p:cNvPr>
          <p:cNvSpPr txBox="1">
            <a:spLocks/>
          </p:cNvSpPr>
          <p:nvPr/>
        </p:nvSpPr>
        <p:spPr>
          <a:xfrm>
            <a:off x="0" y="267380"/>
            <a:ext cx="13817600" cy="606560"/>
          </a:xfrm>
          <a:prstGeom prst="rect">
            <a:avLst/>
          </a:prstGeom>
        </p:spPr>
        <p:txBody>
          <a:bodyPr>
            <a:normAutofit/>
          </a:bodyPr>
          <a:lstStyle>
            <a:lvl1pPr marL="228600" indent="-228600" algn="ctr" defTabSz="914400" rtl="0" eaLnBrk="1" latinLnBrk="0" hangingPunct="1">
              <a:lnSpc>
                <a:spcPct val="90000"/>
              </a:lnSpc>
              <a:spcBef>
                <a:spcPts val="1000"/>
              </a:spcBef>
              <a:buFontTx/>
              <a:buNone/>
              <a:defRPr sz="2400" kern="1200">
                <a:solidFill>
                  <a:srgbClr val="6E7A84"/>
                </a:solidFill>
                <a:latin typeface="Public Sans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4C5966"/>
                </a:solidFill>
              </a:rPr>
              <a:t>MEET OUR </a:t>
            </a:r>
            <a:r>
              <a:rPr lang="en-US" sz="3200" dirty="0">
                <a:solidFill>
                  <a:srgbClr val="F99B1C"/>
                </a:solidFill>
                <a:latin typeface="Public Sans Black" pitchFamily="2" charset="0"/>
              </a:rPr>
              <a:t>TEAM</a:t>
            </a:r>
          </a:p>
        </p:txBody>
      </p:sp>
      <p:cxnSp>
        <p:nvCxnSpPr>
          <p:cNvPr id="8" name="Straight Connector 7">
            <a:extLst>
              <a:ext uri="{FF2B5EF4-FFF2-40B4-BE49-F238E27FC236}">
                <a16:creationId xmlns:a16="http://schemas.microsoft.com/office/drawing/2014/main" id="{13F6DE46-573E-41BB-B104-B585F528246D}"/>
              </a:ext>
            </a:extLst>
          </p:cNvPr>
          <p:cNvCxnSpPr>
            <a:cxnSpLocks/>
          </p:cNvCxnSpPr>
          <p:nvPr/>
        </p:nvCxnSpPr>
        <p:spPr>
          <a:xfrm flipH="1">
            <a:off x="5114392" y="890234"/>
            <a:ext cx="3588817" cy="0"/>
          </a:xfrm>
          <a:prstGeom prst="line">
            <a:avLst/>
          </a:prstGeom>
          <a:ln w="38100">
            <a:solidFill>
              <a:srgbClr val="6E7A84"/>
            </a:solidFill>
          </a:ln>
        </p:spPr>
        <p:style>
          <a:lnRef idx="1">
            <a:schemeClr val="accent1"/>
          </a:lnRef>
          <a:fillRef idx="0">
            <a:schemeClr val="accent1"/>
          </a:fillRef>
          <a:effectRef idx="0">
            <a:schemeClr val="accent1"/>
          </a:effectRef>
          <a:fontRef idx="minor">
            <a:schemeClr val="tx1"/>
          </a:fontRef>
        </p:style>
      </p:cxnSp>
      <p:sp>
        <p:nvSpPr>
          <p:cNvPr id="11" name="Picture Placeholder 3">
            <a:extLst>
              <a:ext uri="{FF2B5EF4-FFF2-40B4-BE49-F238E27FC236}">
                <a16:creationId xmlns:a16="http://schemas.microsoft.com/office/drawing/2014/main" id="{25528C14-3705-40AC-92AD-5DC388E0C43D}"/>
              </a:ext>
            </a:extLst>
          </p:cNvPr>
          <p:cNvSpPr>
            <a:spLocks noGrp="1"/>
          </p:cNvSpPr>
          <p:nvPr>
            <p:ph type="pic" sz="quarter" idx="12"/>
          </p:nvPr>
        </p:nvSpPr>
        <p:spPr>
          <a:xfrm>
            <a:off x="840349" y="1911863"/>
            <a:ext cx="2209216" cy="2740734"/>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
        <p:nvSpPr>
          <p:cNvPr id="13" name="Picture Placeholder 3">
            <a:extLst>
              <a:ext uri="{FF2B5EF4-FFF2-40B4-BE49-F238E27FC236}">
                <a16:creationId xmlns:a16="http://schemas.microsoft.com/office/drawing/2014/main" id="{8C6762E1-E2A8-4378-8492-5B6A78A54A55}"/>
              </a:ext>
            </a:extLst>
          </p:cNvPr>
          <p:cNvSpPr>
            <a:spLocks noGrp="1"/>
          </p:cNvSpPr>
          <p:nvPr>
            <p:ph type="pic" sz="quarter" idx="13"/>
          </p:nvPr>
        </p:nvSpPr>
        <p:spPr>
          <a:xfrm>
            <a:off x="4177342" y="1911863"/>
            <a:ext cx="2209216" cy="2740734"/>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
        <p:nvSpPr>
          <p:cNvPr id="14" name="Picture Placeholder 3">
            <a:extLst>
              <a:ext uri="{FF2B5EF4-FFF2-40B4-BE49-F238E27FC236}">
                <a16:creationId xmlns:a16="http://schemas.microsoft.com/office/drawing/2014/main" id="{AD5BADEF-9EB4-4F74-A035-5531ED8BC1A5}"/>
              </a:ext>
            </a:extLst>
          </p:cNvPr>
          <p:cNvSpPr>
            <a:spLocks noGrp="1"/>
          </p:cNvSpPr>
          <p:nvPr>
            <p:ph type="pic" sz="quarter" idx="14"/>
          </p:nvPr>
        </p:nvSpPr>
        <p:spPr>
          <a:xfrm>
            <a:off x="7514335" y="1911863"/>
            <a:ext cx="2209216" cy="2740734"/>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
        <p:nvSpPr>
          <p:cNvPr id="15" name="Picture Placeholder 3">
            <a:extLst>
              <a:ext uri="{FF2B5EF4-FFF2-40B4-BE49-F238E27FC236}">
                <a16:creationId xmlns:a16="http://schemas.microsoft.com/office/drawing/2014/main" id="{78502281-35B7-4BC5-B587-6C06CB8B24DE}"/>
              </a:ext>
            </a:extLst>
          </p:cNvPr>
          <p:cNvSpPr>
            <a:spLocks noGrp="1"/>
          </p:cNvSpPr>
          <p:nvPr>
            <p:ph type="pic" sz="quarter" idx="15"/>
          </p:nvPr>
        </p:nvSpPr>
        <p:spPr>
          <a:xfrm>
            <a:off x="10851328" y="1911863"/>
            <a:ext cx="2209216" cy="2740734"/>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Tree>
    <p:extLst>
      <p:ext uri="{BB962C8B-B14F-4D97-AF65-F5344CB8AC3E}">
        <p14:creationId xmlns:p14="http://schemas.microsoft.com/office/powerpoint/2010/main" val="973957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Meet Our Team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0B74AC-1B21-41D7-8B9B-D411556C7AC0}"/>
              </a:ext>
            </a:extLst>
          </p:cNvPr>
          <p:cNvSpPr/>
          <p:nvPr/>
        </p:nvSpPr>
        <p:spPr>
          <a:xfrm>
            <a:off x="0" y="0"/>
            <a:ext cx="13817600" cy="7772400"/>
          </a:xfrm>
          <a:prstGeom prst="rect">
            <a:avLst/>
          </a:prstGeom>
          <a:solidFill>
            <a:srgbClr val="D1D3C5">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820A8893-EC6F-4191-B73D-2672E2D7A324}"/>
              </a:ext>
            </a:extLst>
          </p:cNvPr>
          <p:cNvSpPr txBox="1">
            <a:spLocks/>
          </p:cNvSpPr>
          <p:nvPr/>
        </p:nvSpPr>
        <p:spPr>
          <a:xfrm>
            <a:off x="0" y="267380"/>
            <a:ext cx="13817600" cy="606560"/>
          </a:xfrm>
          <a:prstGeom prst="rect">
            <a:avLst/>
          </a:prstGeom>
        </p:spPr>
        <p:txBody>
          <a:bodyPr>
            <a:normAutofit/>
          </a:bodyPr>
          <a:lstStyle>
            <a:lvl1pPr marL="228600" indent="-228600" algn="ctr" defTabSz="914400" rtl="0" eaLnBrk="1" latinLnBrk="0" hangingPunct="1">
              <a:lnSpc>
                <a:spcPct val="90000"/>
              </a:lnSpc>
              <a:spcBef>
                <a:spcPts val="1000"/>
              </a:spcBef>
              <a:buFontTx/>
              <a:buNone/>
              <a:defRPr sz="2400" kern="1200">
                <a:solidFill>
                  <a:srgbClr val="6E7A84"/>
                </a:solidFill>
                <a:latin typeface="Public Sans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4C5966"/>
                </a:solidFill>
              </a:rPr>
              <a:t>MEET OUR </a:t>
            </a:r>
            <a:r>
              <a:rPr lang="en-US" sz="3200" dirty="0">
                <a:solidFill>
                  <a:srgbClr val="F99B1C"/>
                </a:solidFill>
                <a:latin typeface="Public Sans Black" pitchFamily="2" charset="0"/>
              </a:rPr>
              <a:t>TEAM</a:t>
            </a:r>
          </a:p>
        </p:txBody>
      </p:sp>
      <p:cxnSp>
        <p:nvCxnSpPr>
          <p:cNvPr id="8" name="Straight Connector 7">
            <a:extLst>
              <a:ext uri="{FF2B5EF4-FFF2-40B4-BE49-F238E27FC236}">
                <a16:creationId xmlns:a16="http://schemas.microsoft.com/office/drawing/2014/main" id="{13F6DE46-573E-41BB-B104-B585F528246D}"/>
              </a:ext>
            </a:extLst>
          </p:cNvPr>
          <p:cNvCxnSpPr>
            <a:cxnSpLocks/>
          </p:cNvCxnSpPr>
          <p:nvPr/>
        </p:nvCxnSpPr>
        <p:spPr>
          <a:xfrm flipH="1">
            <a:off x="5114392" y="890234"/>
            <a:ext cx="3588817" cy="0"/>
          </a:xfrm>
          <a:prstGeom prst="line">
            <a:avLst/>
          </a:prstGeom>
          <a:ln w="38100">
            <a:solidFill>
              <a:srgbClr val="6E7A8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56C93711-71FD-42BF-8314-107B7197D5EE}"/>
              </a:ext>
            </a:extLst>
          </p:cNvPr>
          <p:cNvSpPr>
            <a:spLocks noGrp="1"/>
          </p:cNvSpPr>
          <p:nvPr>
            <p:ph type="pic" sz="quarter" idx="12"/>
          </p:nvPr>
        </p:nvSpPr>
        <p:spPr>
          <a:xfrm>
            <a:off x="254785" y="1756225"/>
            <a:ext cx="4145699" cy="3317483"/>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
        <p:nvSpPr>
          <p:cNvPr id="10" name="Picture Placeholder 3">
            <a:extLst>
              <a:ext uri="{FF2B5EF4-FFF2-40B4-BE49-F238E27FC236}">
                <a16:creationId xmlns:a16="http://schemas.microsoft.com/office/drawing/2014/main" id="{8D2531AD-F1DF-4614-8823-E327FD13A7E6}"/>
              </a:ext>
            </a:extLst>
          </p:cNvPr>
          <p:cNvSpPr>
            <a:spLocks noGrp="1"/>
          </p:cNvSpPr>
          <p:nvPr>
            <p:ph type="pic" sz="quarter" idx="13"/>
          </p:nvPr>
        </p:nvSpPr>
        <p:spPr>
          <a:xfrm>
            <a:off x="4807915" y="1756225"/>
            <a:ext cx="4145699" cy="3317483"/>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
        <p:nvSpPr>
          <p:cNvPr id="16" name="Picture Placeholder 3">
            <a:extLst>
              <a:ext uri="{FF2B5EF4-FFF2-40B4-BE49-F238E27FC236}">
                <a16:creationId xmlns:a16="http://schemas.microsoft.com/office/drawing/2014/main" id="{AD2F8CD3-C53A-4707-BA8B-0EC8A4747D56}"/>
              </a:ext>
            </a:extLst>
          </p:cNvPr>
          <p:cNvSpPr>
            <a:spLocks noGrp="1"/>
          </p:cNvSpPr>
          <p:nvPr>
            <p:ph type="pic" sz="quarter" idx="14"/>
          </p:nvPr>
        </p:nvSpPr>
        <p:spPr>
          <a:xfrm>
            <a:off x="9361045" y="1756225"/>
            <a:ext cx="4145699" cy="3317483"/>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Tree>
    <p:extLst>
      <p:ext uri="{BB962C8B-B14F-4D97-AF65-F5344CB8AC3E}">
        <p14:creationId xmlns:p14="http://schemas.microsoft.com/office/powerpoint/2010/main" val="2434986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Meet Our Team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0B74AC-1B21-41D7-8B9B-D411556C7AC0}"/>
              </a:ext>
            </a:extLst>
          </p:cNvPr>
          <p:cNvSpPr/>
          <p:nvPr/>
        </p:nvSpPr>
        <p:spPr>
          <a:xfrm>
            <a:off x="0" y="0"/>
            <a:ext cx="13817600" cy="7772400"/>
          </a:xfrm>
          <a:prstGeom prst="rect">
            <a:avLst/>
          </a:prstGeom>
          <a:solidFill>
            <a:srgbClr val="D1D3C5">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820A8893-EC6F-4191-B73D-2672E2D7A324}"/>
              </a:ext>
            </a:extLst>
          </p:cNvPr>
          <p:cNvSpPr txBox="1">
            <a:spLocks/>
          </p:cNvSpPr>
          <p:nvPr/>
        </p:nvSpPr>
        <p:spPr>
          <a:xfrm>
            <a:off x="0" y="267380"/>
            <a:ext cx="13817600" cy="606560"/>
          </a:xfrm>
          <a:prstGeom prst="rect">
            <a:avLst/>
          </a:prstGeom>
        </p:spPr>
        <p:txBody>
          <a:bodyPr>
            <a:normAutofit/>
          </a:bodyPr>
          <a:lstStyle>
            <a:lvl1pPr marL="228600" indent="-228600" algn="ctr" defTabSz="914400" rtl="0" eaLnBrk="1" latinLnBrk="0" hangingPunct="1">
              <a:lnSpc>
                <a:spcPct val="90000"/>
              </a:lnSpc>
              <a:spcBef>
                <a:spcPts val="1000"/>
              </a:spcBef>
              <a:buFontTx/>
              <a:buNone/>
              <a:defRPr sz="2400" kern="1200">
                <a:solidFill>
                  <a:srgbClr val="6E7A84"/>
                </a:solidFill>
                <a:latin typeface="Public Sans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4C5966"/>
                </a:solidFill>
              </a:rPr>
              <a:t>MEET OUR </a:t>
            </a:r>
            <a:r>
              <a:rPr lang="en-US" sz="3200" dirty="0">
                <a:solidFill>
                  <a:srgbClr val="F99B1C"/>
                </a:solidFill>
                <a:latin typeface="Public Sans Black" pitchFamily="2" charset="0"/>
              </a:rPr>
              <a:t>TEAM</a:t>
            </a:r>
          </a:p>
        </p:txBody>
      </p:sp>
      <p:cxnSp>
        <p:nvCxnSpPr>
          <p:cNvPr id="8" name="Straight Connector 7">
            <a:extLst>
              <a:ext uri="{FF2B5EF4-FFF2-40B4-BE49-F238E27FC236}">
                <a16:creationId xmlns:a16="http://schemas.microsoft.com/office/drawing/2014/main" id="{13F6DE46-573E-41BB-B104-B585F528246D}"/>
              </a:ext>
            </a:extLst>
          </p:cNvPr>
          <p:cNvCxnSpPr>
            <a:cxnSpLocks/>
          </p:cNvCxnSpPr>
          <p:nvPr/>
        </p:nvCxnSpPr>
        <p:spPr>
          <a:xfrm flipH="1">
            <a:off x="5114392" y="890234"/>
            <a:ext cx="3588817" cy="0"/>
          </a:xfrm>
          <a:prstGeom prst="line">
            <a:avLst/>
          </a:prstGeom>
          <a:ln w="38100">
            <a:solidFill>
              <a:srgbClr val="6E7A84"/>
            </a:solidFill>
          </a:ln>
        </p:spPr>
        <p:style>
          <a:lnRef idx="1">
            <a:schemeClr val="accent1"/>
          </a:lnRef>
          <a:fillRef idx="0">
            <a:schemeClr val="accent1"/>
          </a:fillRef>
          <a:effectRef idx="0">
            <a:schemeClr val="accent1"/>
          </a:effectRef>
          <a:fontRef idx="minor">
            <a:schemeClr val="tx1"/>
          </a:fontRef>
        </p:style>
      </p:cxnSp>
      <p:sp>
        <p:nvSpPr>
          <p:cNvPr id="11" name="Picture Placeholder 3">
            <a:extLst>
              <a:ext uri="{FF2B5EF4-FFF2-40B4-BE49-F238E27FC236}">
                <a16:creationId xmlns:a16="http://schemas.microsoft.com/office/drawing/2014/main" id="{25528C14-3705-40AC-92AD-5DC388E0C43D}"/>
              </a:ext>
            </a:extLst>
          </p:cNvPr>
          <p:cNvSpPr>
            <a:spLocks noGrp="1"/>
          </p:cNvSpPr>
          <p:nvPr>
            <p:ph type="pic" sz="quarter" idx="12"/>
          </p:nvPr>
        </p:nvSpPr>
        <p:spPr>
          <a:xfrm>
            <a:off x="413626" y="1911863"/>
            <a:ext cx="2209216" cy="2740734"/>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
        <p:nvSpPr>
          <p:cNvPr id="14" name="Picture Placeholder 3">
            <a:extLst>
              <a:ext uri="{FF2B5EF4-FFF2-40B4-BE49-F238E27FC236}">
                <a16:creationId xmlns:a16="http://schemas.microsoft.com/office/drawing/2014/main" id="{AD5BADEF-9EB4-4F74-A035-5531ED8BC1A5}"/>
              </a:ext>
            </a:extLst>
          </p:cNvPr>
          <p:cNvSpPr>
            <a:spLocks noGrp="1"/>
          </p:cNvSpPr>
          <p:nvPr>
            <p:ph type="pic" sz="quarter" idx="14"/>
          </p:nvPr>
        </p:nvSpPr>
        <p:spPr>
          <a:xfrm>
            <a:off x="7087612" y="1911863"/>
            <a:ext cx="2209216" cy="2740734"/>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
        <p:nvSpPr>
          <p:cNvPr id="9" name="Content Placeholder 6">
            <a:extLst>
              <a:ext uri="{FF2B5EF4-FFF2-40B4-BE49-F238E27FC236}">
                <a16:creationId xmlns:a16="http://schemas.microsoft.com/office/drawing/2014/main" id="{D9E3062F-D0DC-44C4-821E-868D57F52319}"/>
              </a:ext>
            </a:extLst>
          </p:cNvPr>
          <p:cNvSpPr>
            <a:spLocks noGrp="1"/>
          </p:cNvSpPr>
          <p:nvPr>
            <p:ph sz="quarter" idx="13"/>
          </p:nvPr>
        </p:nvSpPr>
        <p:spPr>
          <a:xfrm>
            <a:off x="2908660" y="1911863"/>
            <a:ext cx="3857897" cy="5351086"/>
          </a:xfrm>
          <a:prstGeom prst="rect">
            <a:avLst/>
          </a:prstGeom>
        </p:spPr>
        <p:txBody>
          <a:bodyPr/>
          <a:lstStyle>
            <a:lvl1pPr marL="834417" indent="-457200">
              <a:defRPr kumimoji="0" lang="en-US" sz="28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1pPr>
            <a:lvl2pPr marL="342900" indent="-342900">
              <a:defRPr kumimoji="0" lang="en-US" sz="24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2pPr>
            <a:lvl3pPr marL="1097332" indent="-342900">
              <a:defRPr kumimoji="0" lang="en-US" sz="2001"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3pPr>
            <a:lvl4pPr marL="1417399" indent="-285750">
              <a:defRPr kumimoji="0" lang="en-US" sz="18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4pPr>
            <a:lvl5pPr marL="1794617" indent="-285750">
              <a:defRPr kumimoji="0" lang="en-US" sz="1600" b="0" i="0" u="none" strike="noStrike" kern="1200" cap="none" spc="0" normalizeH="0" baseline="0" dirty="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5pPr>
          </a:lstStyle>
          <a:p>
            <a:pPr marL="188608" marR="0" lvl="0" indent="-188608" algn="l" defTabSz="754433" rtl="0" eaLnBrk="1" fontAlgn="auto" latinLnBrk="0" hangingPunct="1">
              <a:lnSpc>
                <a:spcPct val="100000"/>
              </a:lnSpc>
              <a:spcBef>
                <a:spcPts val="825"/>
              </a:spcBef>
              <a:spcAft>
                <a:spcPts val="991"/>
              </a:spcAft>
              <a:buClr>
                <a:srgbClr val="F99B1C"/>
              </a:buClr>
              <a:buSzTx/>
              <a:buFont typeface="Wingdings" panose="05000000000000000000" pitchFamily="2" charset="2"/>
              <a:buChar char="§"/>
              <a:tabLst/>
              <a:defRPr/>
            </a:pPr>
            <a:r>
              <a:rPr lang="en-US" dirty="0"/>
              <a:t>Click to edit Master text styles</a:t>
            </a:r>
          </a:p>
          <a:p>
            <a:pPr marL="565825" marR="0" lvl="1"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Second level</a:t>
            </a:r>
          </a:p>
          <a:p>
            <a:pPr marL="943040" marR="0" lvl="2"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Third level</a:t>
            </a:r>
          </a:p>
          <a:p>
            <a:pPr marL="1320257" marR="0" lvl="3"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Fourth level</a:t>
            </a:r>
          </a:p>
          <a:p>
            <a:pPr marL="1697475" marR="0" lvl="4"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Fifth level</a:t>
            </a:r>
          </a:p>
        </p:txBody>
      </p:sp>
      <p:sp>
        <p:nvSpPr>
          <p:cNvPr id="10" name="Content Placeholder 6">
            <a:extLst>
              <a:ext uri="{FF2B5EF4-FFF2-40B4-BE49-F238E27FC236}">
                <a16:creationId xmlns:a16="http://schemas.microsoft.com/office/drawing/2014/main" id="{241A94BE-FE89-4115-B4A1-F45C4C861CDD}"/>
              </a:ext>
            </a:extLst>
          </p:cNvPr>
          <p:cNvSpPr>
            <a:spLocks noGrp="1"/>
          </p:cNvSpPr>
          <p:nvPr>
            <p:ph sz="quarter" idx="15"/>
          </p:nvPr>
        </p:nvSpPr>
        <p:spPr>
          <a:xfrm>
            <a:off x="9617883" y="1911863"/>
            <a:ext cx="3857897" cy="5351086"/>
          </a:xfrm>
          <a:prstGeom prst="rect">
            <a:avLst/>
          </a:prstGeom>
        </p:spPr>
        <p:txBody>
          <a:bodyPr/>
          <a:lstStyle>
            <a:lvl1pPr marL="834417" indent="-457200">
              <a:defRPr kumimoji="0" lang="en-US" sz="28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1pPr>
            <a:lvl2pPr marL="342900" indent="-342900">
              <a:defRPr kumimoji="0" lang="en-US" sz="24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2pPr>
            <a:lvl3pPr marL="1097332" indent="-342900">
              <a:defRPr kumimoji="0" lang="en-US" sz="2001"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3pPr>
            <a:lvl4pPr marL="1417399" indent="-285750">
              <a:defRPr kumimoji="0" lang="en-US" sz="18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4pPr>
            <a:lvl5pPr marL="1794617" indent="-285750">
              <a:defRPr kumimoji="0" lang="en-US" sz="1600" b="0" i="0" u="none" strike="noStrike" kern="1200" cap="none" spc="0" normalizeH="0" baseline="0" dirty="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5pPr>
          </a:lstStyle>
          <a:p>
            <a:pPr marL="188608" marR="0" lvl="0" indent="-188608" algn="l" defTabSz="754433" rtl="0" eaLnBrk="1" fontAlgn="auto" latinLnBrk="0" hangingPunct="1">
              <a:lnSpc>
                <a:spcPct val="100000"/>
              </a:lnSpc>
              <a:spcBef>
                <a:spcPts val="825"/>
              </a:spcBef>
              <a:spcAft>
                <a:spcPts val="991"/>
              </a:spcAft>
              <a:buClr>
                <a:srgbClr val="F99B1C"/>
              </a:buClr>
              <a:buSzTx/>
              <a:buFont typeface="Wingdings" panose="05000000000000000000" pitchFamily="2" charset="2"/>
              <a:buChar char="§"/>
              <a:tabLst/>
              <a:defRPr/>
            </a:pPr>
            <a:r>
              <a:rPr lang="en-US" dirty="0"/>
              <a:t>Click to edit Master text styles</a:t>
            </a:r>
          </a:p>
          <a:p>
            <a:pPr marL="565825" marR="0" lvl="1"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Second level</a:t>
            </a:r>
          </a:p>
          <a:p>
            <a:pPr marL="943040" marR="0" lvl="2"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Third level</a:t>
            </a:r>
          </a:p>
          <a:p>
            <a:pPr marL="1320257" marR="0" lvl="3"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Fourth level</a:t>
            </a:r>
          </a:p>
          <a:p>
            <a:pPr marL="1697475" marR="0" lvl="4"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Fifth level</a:t>
            </a:r>
          </a:p>
        </p:txBody>
      </p:sp>
    </p:spTree>
    <p:extLst>
      <p:ext uri="{BB962C8B-B14F-4D97-AF65-F5344CB8AC3E}">
        <p14:creationId xmlns:p14="http://schemas.microsoft.com/office/powerpoint/2010/main" val="22257861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ONE BIO">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56C93711-71FD-42BF-8314-107B7197D5EE}"/>
              </a:ext>
            </a:extLst>
          </p:cNvPr>
          <p:cNvSpPr>
            <a:spLocks noGrp="1"/>
          </p:cNvSpPr>
          <p:nvPr>
            <p:ph type="pic" sz="quarter" idx="12"/>
          </p:nvPr>
        </p:nvSpPr>
        <p:spPr>
          <a:xfrm>
            <a:off x="254785" y="1756225"/>
            <a:ext cx="4145699" cy="3317483"/>
          </a:xfrm>
          <a:prstGeom prst="rect">
            <a:avLst/>
          </a:prstGeom>
          <a:ln w="6350">
            <a:noFill/>
          </a:ln>
        </p:spPr>
        <p:txBody>
          <a:bodyPr anchor="ctr" anchorCtr="0"/>
          <a:lstStyle>
            <a:lvl1pPr marL="0" indent="0" algn="ctr">
              <a:buFontTx/>
              <a:buNone/>
              <a:defRPr sz="1000">
                <a:solidFill>
                  <a:schemeClr val="accent5"/>
                </a:solidFill>
                <a:latin typeface="Lato" panose="020F0502020204030203" pitchFamily="34" charset="0"/>
              </a:defRPr>
            </a:lvl1pPr>
          </a:lstStyle>
          <a:p>
            <a:r>
              <a:rPr lang="en-US" dirty="0"/>
              <a:t>Click icon to add picture</a:t>
            </a:r>
          </a:p>
        </p:txBody>
      </p:sp>
      <p:sp>
        <p:nvSpPr>
          <p:cNvPr id="10" name="Content Placeholder 6">
            <a:extLst>
              <a:ext uri="{FF2B5EF4-FFF2-40B4-BE49-F238E27FC236}">
                <a16:creationId xmlns:a16="http://schemas.microsoft.com/office/drawing/2014/main" id="{0242315C-CDDF-49FA-A09D-6A1E9FE84B0B}"/>
              </a:ext>
            </a:extLst>
          </p:cNvPr>
          <p:cNvSpPr>
            <a:spLocks noGrp="1"/>
          </p:cNvSpPr>
          <p:nvPr>
            <p:ph sz="quarter" idx="13"/>
          </p:nvPr>
        </p:nvSpPr>
        <p:spPr>
          <a:xfrm>
            <a:off x="4898254" y="1756225"/>
            <a:ext cx="8439150" cy="5506724"/>
          </a:xfrm>
          <a:prstGeom prst="rect">
            <a:avLst/>
          </a:prstGeom>
        </p:spPr>
        <p:txBody>
          <a:bodyPr/>
          <a:lstStyle>
            <a:lvl1pPr marL="834417" indent="-457200">
              <a:defRPr kumimoji="0" lang="en-US" sz="28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1pPr>
            <a:lvl2pPr marL="342900" indent="-342900">
              <a:defRPr kumimoji="0" lang="en-US" sz="24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2pPr>
            <a:lvl3pPr marL="1097332" indent="-342900">
              <a:defRPr kumimoji="0" lang="en-US" sz="2001"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3pPr>
            <a:lvl4pPr marL="1417399" indent="-285750">
              <a:defRPr kumimoji="0" lang="en-US" sz="1800" b="0" i="0" u="none" strike="noStrike" kern="1200" cap="none" spc="0" normalizeH="0" baseline="0" dirty="0" smtClean="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4pPr>
            <a:lvl5pPr marL="1794617" indent="-285750">
              <a:defRPr kumimoji="0" lang="en-US" sz="1600" b="0" i="0" u="none" strike="noStrike" kern="1200" cap="none" spc="0" normalizeH="0" baseline="0" dirty="0">
                <a:ln>
                  <a:noFill/>
                </a:ln>
                <a:solidFill>
                  <a:srgbClr val="6E7A84"/>
                </a:solidFill>
                <a:effectLst/>
                <a:uLnTx/>
                <a:uFillTx/>
                <a:latin typeface="Public Sans Medium" pitchFamily="2" charset="0"/>
                <a:ea typeface="Arial Unicode MS" panose="020B0604020202020204" pitchFamily="34" charset="-128"/>
                <a:cs typeface="Arial Unicode MS" panose="020B0604020202020204" pitchFamily="34" charset="-128"/>
              </a:defRPr>
            </a:lvl5pPr>
          </a:lstStyle>
          <a:p>
            <a:pPr marL="188608" marR="0" lvl="0" indent="-188608" algn="l" defTabSz="754433" rtl="0" eaLnBrk="1" fontAlgn="auto" latinLnBrk="0" hangingPunct="1">
              <a:lnSpc>
                <a:spcPct val="100000"/>
              </a:lnSpc>
              <a:spcBef>
                <a:spcPts val="825"/>
              </a:spcBef>
              <a:spcAft>
                <a:spcPts val="991"/>
              </a:spcAft>
              <a:buClr>
                <a:srgbClr val="F99B1C"/>
              </a:buClr>
              <a:buSzTx/>
              <a:buFont typeface="Wingdings" panose="05000000000000000000" pitchFamily="2" charset="2"/>
              <a:buChar char="§"/>
              <a:tabLst/>
              <a:defRPr/>
            </a:pPr>
            <a:r>
              <a:rPr lang="en-US" dirty="0"/>
              <a:t>Click to edit Master text styles</a:t>
            </a:r>
          </a:p>
          <a:p>
            <a:pPr marL="565825" marR="0" lvl="1"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Second level</a:t>
            </a:r>
          </a:p>
          <a:p>
            <a:pPr marL="943040" marR="0" lvl="2"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Third level</a:t>
            </a:r>
          </a:p>
          <a:p>
            <a:pPr marL="1320257" marR="0" lvl="3"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Fourth level</a:t>
            </a:r>
          </a:p>
          <a:p>
            <a:pPr marL="1697475" marR="0" lvl="4"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a:pPr>
            <a:r>
              <a:rPr lang="en-US" dirty="0"/>
              <a:t>Fifth level</a:t>
            </a:r>
          </a:p>
        </p:txBody>
      </p:sp>
      <p:cxnSp>
        <p:nvCxnSpPr>
          <p:cNvPr id="7" name="Straight Connector 6">
            <a:extLst>
              <a:ext uri="{FF2B5EF4-FFF2-40B4-BE49-F238E27FC236}">
                <a16:creationId xmlns:a16="http://schemas.microsoft.com/office/drawing/2014/main" id="{4FBEEC68-2E4B-424A-A6C3-4CA655C65342}"/>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4E2AFFD-8837-4B4E-8BBB-3D9DF328DA8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303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1920843-3092-4D01-B1DA-8778D648F1E9}"/>
              </a:ext>
            </a:extLst>
          </p:cNvPr>
          <p:cNvSpPr/>
          <p:nvPr/>
        </p:nvSpPr>
        <p:spPr>
          <a:xfrm>
            <a:off x="0" y="1137136"/>
            <a:ext cx="13817600" cy="5932176"/>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Code Pro"/>
              <a:ea typeface="+mn-ea"/>
              <a:cs typeface="+mn-cs"/>
            </a:endParaRPr>
          </a:p>
        </p:txBody>
      </p:sp>
      <p:cxnSp>
        <p:nvCxnSpPr>
          <p:cNvPr id="45" name="Straight Connector 44">
            <a:extLst>
              <a:ext uri="{FF2B5EF4-FFF2-40B4-BE49-F238E27FC236}">
                <a16:creationId xmlns:a16="http://schemas.microsoft.com/office/drawing/2014/main" id="{915A0062-874A-4CE6-82B8-8D4F92665F10}"/>
              </a:ext>
            </a:extLst>
          </p:cNvPr>
          <p:cNvCxnSpPr/>
          <p:nvPr/>
        </p:nvCxnSpPr>
        <p:spPr>
          <a:xfrm>
            <a:off x="0" y="1137136"/>
            <a:ext cx="13817600" cy="0"/>
          </a:xfrm>
          <a:prstGeom prst="line">
            <a:avLst/>
          </a:prstGeom>
          <a:noFill/>
          <a:ln w="6350" cap="flat" cmpd="sng" algn="ctr">
            <a:solidFill>
              <a:srgbClr val="6E7A84"/>
            </a:solidFill>
            <a:prstDash val="solid"/>
            <a:miter lim="800000"/>
          </a:ln>
          <a:effectLst/>
        </p:spPr>
      </p:cxnSp>
      <p:cxnSp>
        <p:nvCxnSpPr>
          <p:cNvPr id="46" name="Straight Connector 45">
            <a:extLst>
              <a:ext uri="{FF2B5EF4-FFF2-40B4-BE49-F238E27FC236}">
                <a16:creationId xmlns:a16="http://schemas.microsoft.com/office/drawing/2014/main" id="{0C01A717-C742-4848-A18E-7AF650C71CDB}"/>
              </a:ext>
            </a:extLst>
          </p:cNvPr>
          <p:cNvCxnSpPr/>
          <p:nvPr/>
        </p:nvCxnSpPr>
        <p:spPr>
          <a:xfrm>
            <a:off x="0" y="7080736"/>
            <a:ext cx="13817600" cy="0"/>
          </a:xfrm>
          <a:prstGeom prst="line">
            <a:avLst/>
          </a:prstGeom>
          <a:noFill/>
          <a:ln w="6350" cap="flat" cmpd="sng" algn="ctr">
            <a:solidFill>
              <a:srgbClr val="6E7A84"/>
            </a:solidFill>
            <a:prstDash val="solid"/>
            <a:miter lim="800000"/>
          </a:ln>
          <a:effectLst/>
        </p:spPr>
      </p:cxnSp>
      <p:sp>
        <p:nvSpPr>
          <p:cNvPr id="47" name="Rectangle 46">
            <a:extLst>
              <a:ext uri="{FF2B5EF4-FFF2-40B4-BE49-F238E27FC236}">
                <a16:creationId xmlns:a16="http://schemas.microsoft.com/office/drawing/2014/main" id="{B15C9A58-7553-4E9D-942A-712CB32B0A04}"/>
              </a:ext>
            </a:extLst>
          </p:cNvPr>
          <p:cNvSpPr/>
          <p:nvPr/>
        </p:nvSpPr>
        <p:spPr>
          <a:xfrm>
            <a:off x="13153542" y="7208197"/>
            <a:ext cx="601347" cy="564204"/>
          </a:xfrm>
          <a:prstGeom prst="rect">
            <a:avLst/>
          </a:prstGeom>
          <a:solidFill>
            <a:srgbClr val="F99B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7"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48" name="Slide Number Placeholder 1">
            <a:extLst>
              <a:ext uri="{FF2B5EF4-FFF2-40B4-BE49-F238E27FC236}">
                <a16:creationId xmlns:a16="http://schemas.microsoft.com/office/drawing/2014/main" id="{71751CE0-DFAB-4538-976C-2DDEFD7B20AA}"/>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smtClean="0">
                <a:solidFill>
                  <a:srgbClr val="FFFFFF"/>
                </a:solidFill>
                <a:latin typeface="Public Sans" pitchFamily="2" charset="0"/>
                <a:ea typeface="Arial Unicode MS" panose="020B0604020202020204" pitchFamily="34" charset="-128"/>
                <a:cs typeface="Arial Unicode MS" panose="020B0604020202020204" pitchFamily="34" charset="-128"/>
              </a:rPr>
              <a:pPr/>
              <a:t>‹#›</a:t>
            </a:fld>
            <a:endParaRPr lang="en-US" sz="1000" dirty="0">
              <a:solidFill>
                <a:srgbClr val="FFFFFF"/>
              </a:solidFill>
              <a:latin typeface="Public Sans" pitchFamily="2" charset="0"/>
              <a:ea typeface="Arial Unicode MS" panose="020B0604020202020204" pitchFamily="34" charset="-128"/>
              <a:cs typeface="Arial Unicode MS" panose="020B0604020202020204" pitchFamily="34" charset="-128"/>
            </a:endParaRPr>
          </a:p>
        </p:txBody>
      </p:sp>
      <p:sp>
        <p:nvSpPr>
          <p:cNvPr id="49" name="TextBox 48">
            <a:extLst>
              <a:ext uri="{FF2B5EF4-FFF2-40B4-BE49-F238E27FC236}">
                <a16:creationId xmlns:a16="http://schemas.microsoft.com/office/drawing/2014/main" id="{B2603270-0AF5-42F1-8DCD-04F718705F02}"/>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
        <p:nvSpPr>
          <p:cNvPr id="50" name="TextBox 49">
            <a:extLst>
              <a:ext uri="{FF2B5EF4-FFF2-40B4-BE49-F238E27FC236}">
                <a16:creationId xmlns:a16="http://schemas.microsoft.com/office/drawing/2014/main" id="{60AEA943-84B8-49A8-A647-40F53563E889}"/>
              </a:ext>
            </a:extLst>
          </p:cNvPr>
          <p:cNvSpPr txBox="1"/>
          <p:nvPr/>
        </p:nvSpPr>
        <p:spPr>
          <a:xfrm>
            <a:off x="0" y="377685"/>
            <a:ext cx="13817600" cy="477054"/>
          </a:xfrm>
          <a:prstGeom prst="rect">
            <a:avLst/>
          </a:prstGeom>
          <a:noFill/>
        </p:spPr>
        <p:txBody>
          <a:bodyPr wrap="square" rtlCol="0">
            <a:spAutoFit/>
          </a:bodyPr>
          <a:lstStyle/>
          <a:p>
            <a:pPr algn="ctr">
              <a:lnSpc>
                <a:spcPts val="3000"/>
              </a:lnSpc>
              <a:tabLst>
                <a:tab pos="3146425" algn="l"/>
              </a:tabLst>
            </a:pPr>
            <a:r>
              <a:rPr lang="en-US" sz="3400" dirty="0">
                <a:solidFill>
                  <a:srgbClr val="F99B1C"/>
                </a:solidFill>
                <a:latin typeface="Public Sans Black" pitchFamily="2" charset="0"/>
              </a:rPr>
              <a:t>WHO</a:t>
            </a:r>
            <a:r>
              <a:rPr lang="en-US" sz="3400" dirty="0">
                <a:solidFill>
                  <a:srgbClr val="6E7A84"/>
                </a:solidFill>
                <a:latin typeface="Public Sans Black" pitchFamily="2" charset="0"/>
              </a:rPr>
              <a:t> </a:t>
            </a:r>
            <a:r>
              <a:rPr lang="en-US" sz="3400" dirty="0">
                <a:solidFill>
                  <a:srgbClr val="4C5966"/>
                </a:solidFill>
                <a:latin typeface="Public Sans SemiBold"/>
              </a:rPr>
              <a:t>we are</a:t>
            </a:r>
          </a:p>
        </p:txBody>
      </p:sp>
      <p:grpSp>
        <p:nvGrpSpPr>
          <p:cNvPr id="51" name="Group 50">
            <a:extLst>
              <a:ext uri="{FF2B5EF4-FFF2-40B4-BE49-F238E27FC236}">
                <a16:creationId xmlns:a16="http://schemas.microsoft.com/office/drawing/2014/main" id="{06794323-D5EB-412B-87E0-3E5B46A8EB1F}"/>
              </a:ext>
            </a:extLst>
          </p:cNvPr>
          <p:cNvGrpSpPr/>
          <p:nvPr/>
        </p:nvGrpSpPr>
        <p:grpSpPr>
          <a:xfrm>
            <a:off x="641350" y="1504122"/>
            <a:ext cx="12398790" cy="5102084"/>
            <a:chOff x="777240" y="1504122"/>
            <a:chExt cx="12398790" cy="5102084"/>
          </a:xfrm>
        </p:grpSpPr>
        <p:grpSp>
          <p:nvGrpSpPr>
            <p:cNvPr id="52" name="Group 51">
              <a:extLst>
                <a:ext uri="{FF2B5EF4-FFF2-40B4-BE49-F238E27FC236}">
                  <a16:creationId xmlns:a16="http://schemas.microsoft.com/office/drawing/2014/main" id="{F806FAAF-285C-411A-AB13-7D661F83565D}"/>
                </a:ext>
              </a:extLst>
            </p:cNvPr>
            <p:cNvGrpSpPr/>
            <p:nvPr/>
          </p:nvGrpSpPr>
          <p:grpSpPr>
            <a:xfrm>
              <a:off x="3589868" y="1504122"/>
              <a:ext cx="5079403" cy="5102084"/>
              <a:chOff x="3604114" y="1391480"/>
              <a:chExt cx="5079403" cy="5102084"/>
            </a:xfrm>
          </p:grpSpPr>
          <p:pic>
            <p:nvPicPr>
              <p:cNvPr id="60" name="Picture 59" descr="A picture containing mosquito net&#10;&#10;Description automatically generated">
                <a:extLst>
                  <a:ext uri="{FF2B5EF4-FFF2-40B4-BE49-F238E27FC236}">
                    <a16:creationId xmlns:a16="http://schemas.microsoft.com/office/drawing/2014/main" id="{3C5E402E-F082-4B13-ABDE-1275B4ACEA6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04114" y="1391480"/>
                <a:ext cx="5079403" cy="1881809"/>
              </a:xfrm>
              <a:prstGeom prst="rect">
                <a:avLst/>
              </a:prstGeom>
            </p:spPr>
          </p:pic>
          <p:pic>
            <p:nvPicPr>
              <p:cNvPr id="61" name="Picture 60">
                <a:extLst>
                  <a:ext uri="{FF2B5EF4-FFF2-40B4-BE49-F238E27FC236}">
                    <a16:creationId xmlns:a16="http://schemas.microsoft.com/office/drawing/2014/main" id="{FF3F9B85-C978-40D6-98A8-43F3D3BA5B5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604114" y="4611755"/>
                <a:ext cx="5079403" cy="1881809"/>
              </a:xfrm>
              <a:prstGeom prst="rect">
                <a:avLst/>
              </a:prstGeom>
            </p:spPr>
          </p:pic>
        </p:grpSp>
        <p:pic>
          <p:nvPicPr>
            <p:cNvPr id="53" name="Graphic 52">
              <a:extLst>
                <a:ext uri="{FF2B5EF4-FFF2-40B4-BE49-F238E27FC236}">
                  <a16:creationId xmlns:a16="http://schemas.microsoft.com/office/drawing/2014/main" id="{F440FAFB-23EE-40A7-9300-71AA00FAFC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240" y="2514256"/>
              <a:ext cx="3179265" cy="3081816"/>
            </a:xfrm>
            <a:prstGeom prst="rect">
              <a:avLst/>
            </a:prstGeom>
          </p:spPr>
        </p:pic>
        <p:grpSp>
          <p:nvGrpSpPr>
            <p:cNvPr id="54" name="Group 53">
              <a:extLst>
                <a:ext uri="{FF2B5EF4-FFF2-40B4-BE49-F238E27FC236}">
                  <a16:creationId xmlns:a16="http://schemas.microsoft.com/office/drawing/2014/main" id="{DBE59803-E6BF-4B32-AC08-8BD8DF8E88D4}"/>
                </a:ext>
              </a:extLst>
            </p:cNvPr>
            <p:cNvGrpSpPr/>
            <p:nvPr/>
          </p:nvGrpSpPr>
          <p:grpSpPr>
            <a:xfrm>
              <a:off x="3986322" y="3827806"/>
              <a:ext cx="409575" cy="454717"/>
              <a:chOff x="3993942" y="3827807"/>
              <a:chExt cx="409575" cy="454717"/>
            </a:xfrm>
          </p:grpSpPr>
          <p:pic>
            <p:nvPicPr>
              <p:cNvPr id="58" name="Graphic 57">
                <a:extLst>
                  <a:ext uri="{FF2B5EF4-FFF2-40B4-BE49-F238E27FC236}">
                    <a16:creationId xmlns:a16="http://schemas.microsoft.com/office/drawing/2014/main" id="{19E0536A-C17E-4F37-AC5D-66C28364BE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93942" y="3827807"/>
                <a:ext cx="409575" cy="209550"/>
              </a:xfrm>
              <a:prstGeom prst="rect">
                <a:avLst/>
              </a:prstGeom>
            </p:spPr>
          </p:pic>
          <p:pic>
            <p:nvPicPr>
              <p:cNvPr id="59" name="Graphic 58">
                <a:extLst>
                  <a:ext uri="{FF2B5EF4-FFF2-40B4-BE49-F238E27FC236}">
                    <a16:creationId xmlns:a16="http://schemas.microsoft.com/office/drawing/2014/main" id="{AB6D9148-C9EB-4071-AE64-23710480CE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93942" y="4072974"/>
                <a:ext cx="409575" cy="209550"/>
              </a:xfrm>
              <a:prstGeom prst="rect">
                <a:avLst/>
              </a:prstGeom>
            </p:spPr>
          </p:pic>
        </p:grpSp>
        <p:sp>
          <p:nvSpPr>
            <p:cNvPr id="55" name="TextBox 54">
              <a:extLst>
                <a:ext uri="{FF2B5EF4-FFF2-40B4-BE49-F238E27FC236}">
                  <a16:creationId xmlns:a16="http://schemas.microsoft.com/office/drawing/2014/main" id="{975755AD-ED63-4ED2-A225-AAC8AB4AFD31}"/>
                </a:ext>
              </a:extLst>
            </p:cNvPr>
            <p:cNvSpPr txBox="1"/>
            <p:nvPr/>
          </p:nvSpPr>
          <p:spPr>
            <a:xfrm>
              <a:off x="1274908" y="3506553"/>
              <a:ext cx="2845524" cy="1097223"/>
            </a:xfrm>
            <a:prstGeom prst="rect">
              <a:avLst/>
            </a:prstGeom>
            <a:noFill/>
          </p:spPr>
          <p:txBody>
            <a:bodyPr wrap="square" rtlCol="0">
              <a:spAutoFit/>
            </a:bodyPr>
            <a:lstStyle/>
            <a:p>
              <a:pPr marL="0" marR="0" lvl="0" indent="0" defTabSz="914400" eaLnBrk="1" fontAlgn="auto" latinLnBrk="0" hangingPunct="1">
                <a:lnSpc>
                  <a:spcPts val="39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6E7A84"/>
                  </a:solidFill>
                  <a:effectLst/>
                  <a:uLnTx/>
                  <a:uFillTx/>
                  <a:latin typeface="Public Sans Black" pitchFamily="2" charset="0"/>
                </a:rPr>
                <a:t>Industry</a:t>
              </a:r>
            </a:p>
            <a:p>
              <a:pPr marL="0" marR="0" lvl="0" indent="0" defTabSz="914400" eaLnBrk="1" fontAlgn="auto" latinLnBrk="0" hangingPunct="1">
                <a:lnSpc>
                  <a:spcPts val="39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6E7A84"/>
                  </a:solidFill>
                  <a:effectLst/>
                  <a:uLnTx/>
                  <a:uFillTx/>
                  <a:latin typeface="Public Sans Black" pitchFamily="2" charset="0"/>
                </a:rPr>
                <a:t>Insiders</a:t>
              </a:r>
            </a:p>
          </p:txBody>
        </p:sp>
        <p:cxnSp>
          <p:nvCxnSpPr>
            <p:cNvPr id="56" name="Straight Connector 55">
              <a:extLst>
                <a:ext uri="{FF2B5EF4-FFF2-40B4-BE49-F238E27FC236}">
                  <a16:creationId xmlns:a16="http://schemas.microsoft.com/office/drawing/2014/main" id="{7AB6C55C-3353-414A-B52F-B26953DFBDD7}"/>
                </a:ext>
              </a:extLst>
            </p:cNvPr>
            <p:cNvCxnSpPr>
              <a:cxnSpLocks/>
            </p:cNvCxnSpPr>
            <p:nvPr/>
          </p:nvCxnSpPr>
          <p:spPr>
            <a:xfrm>
              <a:off x="9143006" y="1967947"/>
              <a:ext cx="0" cy="4174435"/>
            </a:xfrm>
            <a:prstGeom prst="line">
              <a:avLst/>
            </a:prstGeom>
            <a:noFill/>
            <a:ln w="6350" cap="flat" cmpd="sng" algn="ctr">
              <a:solidFill>
                <a:srgbClr val="98938A"/>
              </a:solidFill>
              <a:prstDash val="solid"/>
              <a:miter lim="800000"/>
            </a:ln>
            <a:effectLst/>
          </p:spPr>
        </p:cxnSp>
        <p:sp>
          <p:nvSpPr>
            <p:cNvPr id="57" name="TextBox 56">
              <a:extLst>
                <a:ext uri="{FF2B5EF4-FFF2-40B4-BE49-F238E27FC236}">
                  <a16:creationId xmlns:a16="http://schemas.microsoft.com/office/drawing/2014/main" id="{EA7D7775-0B55-4738-BF47-9D934595B777}"/>
                </a:ext>
              </a:extLst>
            </p:cNvPr>
            <p:cNvSpPr txBox="1"/>
            <p:nvPr/>
          </p:nvSpPr>
          <p:spPr>
            <a:xfrm>
              <a:off x="9491926" y="1658761"/>
              <a:ext cx="3684104" cy="489364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6E7984"/>
                  </a:solidFill>
                  <a:effectLst/>
                  <a:uLnTx/>
                  <a:uFillTx/>
                  <a:latin typeface="Public Sans SemiBold" pitchFamily="2" charset="0"/>
                </a:rPr>
                <a:t>FMI is a leading consulting and investment banking firm dedicated exclusively to the built environment. We serve as the industry’s trusted advisor, providing current market insights, deep industry research and key relationships that deliver tangible results for our clients.</a:t>
              </a:r>
            </a:p>
          </p:txBody>
        </p:sp>
      </p:grpSp>
      <p:sp>
        <p:nvSpPr>
          <p:cNvPr id="62" name="TextBox 61">
            <a:extLst>
              <a:ext uri="{FF2B5EF4-FFF2-40B4-BE49-F238E27FC236}">
                <a16:creationId xmlns:a16="http://schemas.microsoft.com/office/drawing/2014/main" id="{2E5AF635-AA4F-4F13-A586-DB9A0DDB822C}"/>
              </a:ext>
            </a:extLst>
          </p:cNvPr>
          <p:cNvSpPr txBox="1"/>
          <p:nvPr/>
        </p:nvSpPr>
        <p:spPr>
          <a:xfrm>
            <a:off x="4300331" y="3591337"/>
            <a:ext cx="3127512" cy="477054"/>
          </a:xfrm>
          <a:prstGeom prst="rect">
            <a:avLst/>
          </a:prstGeom>
          <a:noFill/>
        </p:spPr>
        <p:txBody>
          <a:bodyPr wrap="square" rtlCol="0">
            <a:spAutoFit/>
          </a:bodyPr>
          <a:lstStyle/>
          <a:p>
            <a:pPr>
              <a:lnSpc>
                <a:spcPts val="3000"/>
              </a:lnSpc>
              <a:tabLst>
                <a:tab pos="3146425" algn="l"/>
              </a:tabLst>
            </a:pPr>
            <a:r>
              <a:rPr lang="en-US" sz="3400" dirty="0">
                <a:solidFill>
                  <a:srgbClr val="81A3C2"/>
                </a:solidFill>
                <a:latin typeface="Public Sans Black" pitchFamily="2" charset="0"/>
              </a:rPr>
              <a:t>Consulting</a:t>
            </a:r>
            <a:endParaRPr lang="en-US" sz="3400" dirty="0">
              <a:solidFill>
                <a:srgbClr val="81A3C2"/>
              </a:solidFill>
              <a:latin typeface="Public Sans SemiBold"/>
            </a:endParaRPr>
          </a:p>
        </p:txBody>
      </p:sp>
      <p:sp>
        <p:nvSpPr>
          <p:cNvPr id="63" name="TextBox 62">
            <a:extLst>
              <a:ext uri="{FF2B5EF4-FFF2-40B4-BE49-F238E27FC236}">
                <a16:creationId xmlns:a16="http://schemas.microsoft.com/office/drawing/2014/main" id="{F2397A41-B3B0-4CF1-952E-580687362277}"/>
              </a:ext>
            </a:extLst>
          </p:cNvPr>
          <p:cNvSpPr txBox="1"/>
          <p:nvPr/>
        </p:nvSpPr>
        <p:spPr>
          <a:xfrm>
            <a:off x="4300331" y="4161179"/>
            <a:ext cx="3876260" cy="481094"/>
          </a:xfrm>
          <a:prstGeom prst="rect">
            <a:avLst/>
          </a:prstGeom>
          <a:noFill/>
        </p:spPr>
        <p:txBody>
          <a:bodyPr wrap="square" rtlCol="0">
            <a:spAutoFit/>
          </a:bodyPr>
          <a:lstStyle/>
          <a:p>
            <a:pPr>
              <a:lnSpc>
                <a:spcPts val="3000"/>
              </a:lnSpc>
              <a:tabLst>
                <a:tab pos="3146425" algn="l"/>
              </a:tabLst>
            </a:pPr>
            <a:r>
              <a:rPr lang="en-US" sz="3400" dirty="0">
                <a:solidFill>
                  <a:srgbClr val="5E976D"/>
                </a:solidFill>
                <a:latin typeface="Public Sans Black" pitchFamily="2" charset="0"/>
              </a:rPr>
              <a:t>Capital Advisors</a:t>
            </a:r>
            <a:endParaRPr lang="en-US" sz="3400" dirty="0">
              <a:solidFill>
                <a:srgbClr val="5E976D"/>
              </a:solidFill>
              <a:latin typeface="Public Sans SemiBold"/>
            </a:endParaRPr>
          </a:p>
        </p:txBody>
      </p:sp>
    </p:spTree>
    <p:extLst>
      <p:ext uri="{BB962C8B-B14F-4D97-AF65-F5344CB8AC3E}">
        <p14:creationId xmlns:p14="http://schemas.microsoft.com/office/powerpoint/2010/main" val="4174464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A041F2-271D-47D1-9123-23459F252F4C}"/>
              </a:ext>
            </a:extLst>
          </p:cNvPr>
          <p:cNvSpPr/>
          <p:nvPr/>
        </p:nvSpPr>
        <p:spPr>
          <a:xfrm>
            <a:off x="0" y="0"/>
            <a:ext cx="7697449" cy="7772400"/>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0FEF19B-8BA6-48B3-82B7-5D382247ACE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593200" y="1700780"/>
            <a:ext cx="4511049" cy="4370841"/>
          </a:xfrm>
          <a:prstGeom prst="rect">
            <a:avLst/>
          </a:prstGeom>
        </p:spPr>
      </p:pic>
      <p:sp>
        <p:nvSpPr>
          <p:cNvPr id="7" name="Title 13">
            <a:extLst>
              <a:ext uri="{FF2B5EF4-FFF2-40B4-BE49-F238E27FC236}">
                <a16:creationId xmlns:a16="http://schemas.microsoft.com/office/drawing/2014/main" id="{4C406BBB-F5DB-4027-86F4-E87F1010A659}"/>
              </a:ext>
            </a:extLst>
          </p:cNvPr>
          <p:cNvSpPr>
            <a:spLocks noGrp="1"/>
          </p:cNvSpPr>
          <p:nvPr>
            <p:ph type="title" hasCustomPrompt="1"/>
          </p:nvPr>
        </p:nvSpPr>
        <p:spPr>
          <a:xfrm>
            <a:off x="7710927" y="3172734"/>
            <a:ext cx="6106673" cy="859619"/>
          </a:xfrm>
          <a:prstGeom prst="rect">
            <a:avLst/>
          </a:prstGeom>
        </p:spPr>
        <p:txBody>
          <a:bodyPr lIns="0" tIns="0" rIns="0" bIns="0"/>
          <a:lstStyle>
            <a:lvl1pPr marL="0" algn="ctr" defTabSz="1830578" rtl="0" eaLnBrk="1" latinLnBrk="0" hangingPunct="1">
              <a:lnSpc>
                <a:spcPct val="100000"/>
              </a:lnSpc>
              <a:defRPr lang="en-US" sz="3000" b="0" kern="1200" spc="201" baseline="0" dirty="0">
                <a:solidFill>
                  <a:srgbClr val="4C5966"/>
                </a:solidFill>
                <a:latin typeface="Public Sans ExtraBold" pitchFamily="2" charset="0"/>
                <a:ea typeface="Arial Unicode MS" panose="020B0604020202020204" pitchFamily="34" charset="-128"/>
                <a:cs typeface="Arial Unicode MS" panose="020B0604020202020204" pitchFamily="34" charset="-128"/>
              </a:defRPr>
            </a:lvl1pPr>
          </a:lstStyle>
          <a:p>
            <a:r>
              <a:rPr lang="en-US" dirty="0"/>
              <a:t>Section X</a:t>
            </a:r>
            <a:br>
              <a:rPr lang="en-US" dirty="0"/>
            </a:br>
            <a:r>
              <a:rPr lang="en-US" dirty="0"/>
              <a:t>Line 2</a:t>
            </a:r>
          </a:p>
        </p:txBody>
      </p:sp>
      <p:sp>
        <p:nvSpPr>
          <p:cNvPr id="8" name="Text Placeholder 15">
            <a:extLst>
              <a:ext uri="{FF2B5EF4-FFF2-40B4-BE49-F238E27FC236}">
                <a16:creationId xmlns:a16="http://schemas.microsoft.com/office/drawing/2014/main" id="{464F2AD5-5508-47D8-9ECE-E9478C26B3CB}"/>
              </a:ext>
            </a:extLst>
          </p:cNvPr>
          <p:cNvSpPr>
            <a:spLocks noGrp="1"/>
          </p:cNvSpPr>
          <p:nvPr>
            <p:ph type="body" sz="quarter" idx="10" hasCustomPrompt="1"/>
          </p:nvPr>
        </p:nvSpPr>
        <p:spPr>
          <a:xfrm>
            <a:off x="7710927" y="4166923"/>
            <a:ext cx="6106673" cy="372906"/>
          </a:xfrm>
        </p:spPr>
        <p:txBody>
          <a:bodyPr lIns="0" tIns="0" rIns="0" bIns="0">
            <a:noAutofit/>
          </a:bodyPr>
          <a:lstStyle>
            <a:lvl1pPr marL="0" indent="0" algn="ctr" defTabSz="870956" rtl="0" eaLnBrk="1" latinLnBrk="0" hangingPunct="1">
              <a:lnSpc>
                <a:spcPct val="100000"/>
              </a:lnSpc>
              <a:spcBef>
                <a:spcPts val="0"/>
              </a:spcBef>
              <a:buFont typeface="Arial"/>
              <a:buNone/>
              <a:defRPr lang="en-US" sz="2001" b="1" kern="1200" dirty="0">
                <a:solidFill>
                  <a:srgbClr val="4C5966"/>
                </a:solidFill>
                <a:latin typeface="Public Sans" pitchFamily="2" charset="0"/>
                <a:ea typeface="+mn-ea"/>
                <a:cs typeface="+mn-cs"/>
              </a:defRPr>
            </a:lvl1pPr>
          </a:lstStyle>
          <a:p>
            <a:pPr lvl="0"/>
            <a:r>
              <a:rPr lang="en-US" dirty="0"/>
              <a:t>Subtitle Here</a:t>
            </a:r>
          </a:p>
        </p:txBody>
      </p:sp>
      <p:sp>
        <p:nvSpPr>
          <p:cNvPr id="9" name="Picture Placeholder 3">
            <a:extLst>
              <a:ext uri="{FF2B5EF4-FFF2-40B4-BE49-F238E27FC236}">
                <a16:creationId xmlns:a16="http://schemas.microsoft.com/office/drawing/2014/main" id="{1621604F-0756-4E82-B057-6474A74FA9B0}"/>
              </a:ext>
            </a:extLst>
          </p:cNvPr>
          <p:cNvSpPr>
            <a:spLocks noGrp="1"/>
          </p:cNvSpPr>
          <p:nvPr>
            <p:ph type="pic" sz="quarter" idx="17" hasCustomPrompt="1"/>
          </p:nvPr>
        </p:nvSpPr>
        <p:spPr>
          <a:xfrm>
            <a:off x="8786670" y="721151"/>
            <a:ext cx="3955186" cy="1736591"/>
          </a:xfrm>
          <a:prstGeom prst="rect">
            <a:avLst/>
          </a:prstGeom>
        </p:spPr>
        <p:txBody>
          <a:bodyPr/>
          <a:lstStyle>
            <a:lvl1pPr>
              <a:defRPr sz="1600">
                <a:latin typeface="Source Serif Pro" panose="02040603050405020204" pitchFamily="18" charset="0"/>
                <a:ea typeface="Source Serif Pro" panose="02040603050405020204" pitchFamily="18" charset="0"/>
              </a:defRPr>
            </a:lvl1pPr>
          </a:lstStyle>
          <a:p>
            <a:r>
              <a:rPr lang="en-US" dirty="0"/>
              <a:t>Place image here, then resize or crop as needed</a:t>
            </a:r>
          </a:p>
        </p:txBody>
      </p:sp>
    </p:spTree>
    <p:extLst>
      <p:ext uri="{BB962C8B-B14F-4D97-AF65-F5344CB8AC3E}">
        <p14:creationId xmlns:p14="http://schemas.microsoft.com/office/powerpoint/2010/main" val="818624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CC7BFFEE-FF42-4C82-A859-FD70AD65393A}"/>
              </a:ext>
            </a:extLst>
          </p:cNvPr>
          <p:cNvSpPr/>
          <p:nvPr/>
        </p:nvSpPr>
        <p:spPr>
          <a:xfrm>
            <a:off x="0" y="1137136"/>
            <a:ext cx="13817600" cy="5932176"/>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Code Pro"/>
              <a:ea typeface="+mn-ea"/>
              <a:cs typeface="+mn-cs"/>
            </a:endParaRPr>
          </a:p>
        </p:txBody>
      </p:sp>
      <p:cxnSp>
        <p:nvCxnSpPr>
          <p:cNvPr id="55" name="Straight Connector 54">
            <a:extLst>
              <a:ext uri="{FF2B5EF4-FFF2-40B4-BE49-F238E27FC236}">
                <a16:creationId xmlns:a16="http://schemas.microsoft.com/office/drawing/2014/main" id="{9226643E-2FF9-49C0-BE8F-BBF187E136F1}"/>
              </a:ext>
            </a:extLst>
          </p:cNvPr>
          <p:cNvCxnSpPr/>
          <p:nvPr/>
        </p:nvCxnSpPr>
        <p:spPr>
          <a:xfrm>
            <a:off x="0" y="1137136"/>
            <a:ext cx="13817600" cy="0"/>
          </a:xfrm>
          <a:prstGeom prst="line">
            <a:avLst/>
          </a:prstGeom>
          <a:noFill/>
          <a:ln w="6350" cap="flat" cmpd="sng" algn="ctr">
            <a:solidFill>
              <a:srgbClr val="6E7A84"/>
            </a:solidFill>
            <a:prstDash val="solid"/>
            <a:miter lim="800000"/>
          </a:ln>
          <a:effectLst/>
        </p:spPr>
      </p:cxnSp>
      <p:cxnSp>
        <p:nvCxnSpPr>
          <p:cNvPr id="56" name="Straight Connector 55">
            <a:extLst>
              <a:ext uri="{FF2B5EF4-FFF2-40B4-BE49-F238E27FC236}">
                <a16:creationId xmlns:a16="http://schemas.microsoft.com/office/drawing/2014/main" id="{EC10C58F-2339-41C1-AB85-BF3959B8423A}"/>
              </a:ext>
            </a:extLst>
          </p:cNvPr>
          <p:cNvCxnSpPr/>
          <p:nvPr/>
        </p:nvCxnSpPr>
        <p:spPr>
          <a:xfrm>
            <a:off x="0" y="7080736"/>
            <a:ext cx="13817600" cy="0"/>
          </a:xfrm>
          <a:prstGeom prst="line">
            <a:avLst/>
          </a:prstGeom>
          <a:noFill/>
          <a:ln w="6350" cap="flat" cmpd="sng" algn="ctr">
            <a:solidFill>
              <a:srgbClr val="6E7A84"/>
            </a:solidFill>
            <a:prstDash val="solid"/>
            <a:miter lim="800000"/>
          </a:ln>
          <a:effectLst/>
        </p:spPr>
      </p:cxnSp>
      <p:sp>
        <p:nvSpPr>
          <p:cNvPr id="57" name="Rectangle 56">
            <a:extLst>
              <a:ext uri="{FF2B5EF4-FFF2-40B4-BE49-F238E27FC236}">
                <a16:creationId xmlns:a16="http://schemas.microsoft.com/office/drawing/2014/main" id="{B76E7059-0314-4D89-8C74-1594FDE7ED52}"/>
              </a:ext>
            </a:extLst>
          </p:cNvPr>
          <p:cNvSpPr/>
          <p:nvPr/>
        </p:nvSpPr>
        <p:spPr>
          <a:xfrm>
            <a:off x="13153542" y="7208197"/>
            <a:ext cx="601347" cy="564204"/>
          </a:xfrm>
          <a:prstGeom prst="rect">
            <a:avLst/>
          </a:prstGeom>
          <a:solidFill>
            <a:srgbClr val="F99B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7"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58" name="Slide Number Placeholder 1">
            <a:extLst>
              <a:ext uri="{FF2B5EF4-FFF2-40B4-BE49-F238E27FC236}">
                <a16:creationId xmlns:a16="http://schemas.microsoft.com/office/drawing/2014/main" id="{D61B6098-90B4-43CE-9E10-375B58AE9E67}"/>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smtClean="0">
                <a:solidFill>
                  <a:srgbClr val="FFFFFF"/>
                </a:solidFill>
                <a:latin typeface="Public Sans" pitchFamily="2" charset="0"/>
                <a:ea typeface="Arial Unicode MS" panose="020B0604020202020204" pitchFamily="34" charset="-128"/>
                <a:cs typeface="Arial Unicode MS" panose="020B0604020202020204" pitchFamily="34" charset="-128"/>
              </a:rPr>
              <a:pPr/>
              <a:t>‹#›</a:t>
            </a:fld>
            <a:endParaRPr lang="en-US" sz="1000" dirty="0">
              <a:solidFill>
                <a:srgbClr val="FFFFFF"/>
              </a:solidFill>
              <a:latin typeface="Public Sans" pitchFamily="2" charset="0"/>
              <a:ea typeface="Arial Unicode MS" panose="020B0604020202020204" pitchFamily="34" charset="-128"/>
              <a:cs typeface="Arial Unicode MS" panose="020B0604020202020204" pitchFamily="34" charset="-128"/>
            </a:endParaRPr>
          </a:p>
        </p:txBody>
      </p:sp>
      <p:sp>
        <p:nvSpPr>
          <p:cNvPr id="59" name="TextBox 58">
            <a:extLst>
              <a:ext uri="{FF2B5EF4-FFF2-40B4-BE49-F238E27FC236}">
                <a16:creationId xmlns:a16="http://schemas.microsoft.com/office/drawing/2014/main" id="{002F7CF6-D324-46E0-88F0-E986FDD1B8C1}"/>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
        <p:nvSpPr>
          <p:cNvPr id="60" name="TextBox 59">
            <a:extLst>
              <a:ext uri="{FF2B5EF4-FFF2-40B4-BE49-F238E27FC236}">
                <a16:creationId xmlns:a16="http://schemas.microsoft.com/office/drawing/2014/main" id="{715EAF21-B199-4C3D-90AD-E67EFC7BDEE3}"/>
              </a:ext>
            </a:extLst>
          </p:cNvPr>
          <p:cNvSpPr txBox="1"/>
          <p:nvPr/>
        </p:nvSpPr>
        <p:spPr>
          <a:xfrm>
            <a:off x="0" y="377685"/>
            <a:ext cx="13817600" cy="477054"/>
          </a:xfrm>
          <a:prstGeom prst="rect">
            <a:avLst/>
          </a:prstGeom>
          <a:noFill/>
        </p:spPr>
        <p:txBody>
          <a:bodyPr wrap="square" rtlCol="0">
            <a:spAutoFit/>
          </a:bodyPr>
          <a:lstStyle/>
          <a:p>
            <a:pPr algn="ctr">
              <a:lnSpc>
                <a:spcPts val="3000"/>
              </a:lnSpc>
            </a:pPr>
            <a:r>
              <a:rPr lang="en-US" sz="3400" dirty="0">
                <a:solidFill>
                  <a:srgbClr val="F99B1C"/>
                </a:solidFill>
                <a:latin typeface="Public Sans Black" pitchFamily="2" charset="0"/>
              </a:rPr>
              <a:t>WHY</a:t>
            </a:r>
            <a:r>
              <a:rPr lang="en-US" sz="3400" dirty="0">
                <a:solidFill>
                  <a:srgbClr val="6E7A84"/>
                </a:solidFill>
                <a:latin typeface="Public Sans Black" pitchFamily="2" charset="0"/>
              </a:rPr>
              <a:t> </a:t>
            </a:r>
            <a:r>
              <a:rPr lang="en-US" sz="3400" dirty="0">
                <a:solidFill>
                  <a:srgbClr val="4C5966"/>
                </a:solidFill>
                <a:latin typeface="Public Sans SemiBold"/>
              </a:rPr>
              <a:t>FMI</a:t>
            </a:r>
          </a:p>
        </p:txBody>
      </p:sp>
      <p:pic>
        <p:nvPicPr>
          <p:cNvPr id="61" name="Picture 60" descr="A picture containing floor&#10;&#10;Description automatically generated">
            <a:extLst>
              <a:ext uri="{FF2B5EF4-FFF2-40B4-BE49-F238E27FC236}">
                <a16:creationId xmlns:a16="http://schemas.microsoft.com/office/drawing/2014/main" id="{8B24D580-7A04-45EF-9E47-95B557AE6D5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20" y="1158240"/>
            <a:ext cx="6819900" cy="5905500"/>
          </a:xfrm>
          <a:prstGeom prst="rect">
            <a:avLst/>
          </a:prstGeom>
        </p:spPr>
      </p:pic>
      <p:sp>
        <p:nvSpPr>
          <p:cNvPr id="62" name="TextBox 61">
            <a:extLst>
              <a:ext uri="{FF2B5EF4-FFF2-40B4-BE49-F238E27FC236}">
                <a16:creationId xmlns:a16="http://schemas.microsoft.com/office/drawing/2014/main" id="{154D1C69-2D3F-4739-A8B4-10E288F41301}"/>
              </a:ext>
            </a:extLst>
          </p:cNvPr>
          <p:cNvSpPr txBox="1"/>
          <p:nvPr/>
        </p:nvSpPr>
        <p:spPr>
          <a:xfrm>
            <a:off x="7197256" y="1893652"/>
            <a:ext cx="6213944" cy="4924425"/>
          </a:xfrm>
          <a:prstGeom prst="rect">
            <a:avLst/>
          </a:prstGeom>
          <a:noFill/>
        </p:spPr>
        <p:txBody>
          <a:bodyPr wrap="square" rtlCol="0">
            <a:spAutoFit/>
          </a:bodyPr>
          <a:lstStyle/>
          <a:p>
            <a:pPr marL="342900" indent="-342900">
              <a:spcAft>
                <a:spcPts val="2000"/>
              </a:spcAft>
              <a:buClr>
                <a:srgbClr val="F99B1C"/>
              </a:buClr>
              <a:buFont typeface="Wingdings" panose="05000000000000000000" pitchFamily="2" charset="2"/>
              <a:buChar char="§"/>
            </a:pPr>
            <a:r>
              <a:rPr lang="en-US" sz="2400" b="1" dirty="0">
                <a:solidFill>
                  <a:srgbClr val="6E7984"/>
                </a:solidFill>
                <a:latin typeface="Public Sans SemiBold" pitchFamily="2" charset="0"/>
              </a:rPr>
              <a:t>Create value and sustainable results with solutions that help the whole firm.</a:t>
            </a:r>
          </a:p>
          <a:p>
            <a:pPr marL="342900" indent="-342900">
              <a:spcAft>
                <a:spcPts val="2000"/>
              </a:spcAft>
              <a:buClr>
                <a:srgbClr val="F99B1C"/>
              </a:buClr>
              <a:buFont typeface="Wingdings" panose="05000000000000000000" pitchFamily="2" charset="2"/>
              <a:buChar char="§"/>
            </a:pPr>
            <a:r>
              <a:rPr lang="en-US" sz="2400" b="1" dirty="0">
                <a:solidFill>
                  <a:srgbClr val="6E7984"/>
                </a:solidFill>
                <a:latin typeface="Public Sans SemiBold" pitchFamily="2" charset="0"/>
              </a:rPr>
              <a:t>Leverage our industry knowledge and market research to create profitable growth.</a:t>
            </a:r>
          </a:p>
          <a:p>
            <a:pPr marL="342900" indent="-342900">
              <a:spcAft>
                <a:spcPts val="2000"/>
              </a:spcAft>
              <a:buClr>
                <a:srgbClr val="F99B1C"/>
              </a:buClr>
              <a:buFont typeface="Wingdings" panose="05000000000000000000" pitchFamily="2" charset="2"/>
              <a:buChar char="§"/>
            </a:pPr>
            <a:r>
              <a:rPr lang="en-US" sz="2400" b="1" dirty="0">
                <a:solidFill>
                  <a:srgbClr val="6E7984"/>
                </a:solidFill>
                <a:latin typeface="Public Sans SemiBold" pitchFamily="2" charset="0"/>
              </a:rPr>
              <a:t>Prepare your workforce through talent development, executive training and succession planning.</a:t>
            </a:r>
          </a:p>
          <a:p>
            <a:pPr marL="342900" indent="-342900">
              <a:spcAft>
                <a:spcPts val="2000"/>
              </a:spcAft>
              <a:buClr>
                <a:srgbClr val="F99B1C"/>
              </a:buClr>
              <a:buFont typeface="Wingdings" panose="05000000000000000000" pitchFamily="2" charset="2"/>
              <a:buChar char="§"/>
            </a:pPr>
            <a:r>
              <a:rPr lang="en-US" sz="2400" b="1" dirty="0">
                <a:solidFill>
                  <a:srgbClr val="6E7984"/>
                </a:solidFill>
                <a:latin typeface="Public Sans SemiBold" pitchFamily="2" charset="0"/>
              </a:rPr>
              <a:t>Capitalize on our relationships and experience solely dedicated to serving clients in the built environment.</a:t>
            </a:r>
          </a:p>
        </p:txBody>
      </p:sp>
      <p:sp>
        <p:nvSpPr>
          <p:cNvPr id="63" name="Title 4">
            <a:extLst>
              <a:ext uri="{FF2B5EF4-FFF2-40B4-BE49-F238E27FC236}">
                <a16:creationId xmlns:a16="http://schemas.microsoft.com/office/drawing/2014/main" id="{3FEC971E-1BF1-4A72-ADB0-6246E34F04E6}"/>
              </a:ext>
            </a:extLst>
          </p:cNvPr>
          <p:cNvSpPr txBox="1">
            <a:spLocks/>
          </p:cNvSpPr>
          <p:nvPr/>
        </p:nvSpPr>
        <p:spPr>
          <a:xfrm>
            <a:off x="7576599" y="1350395"/>
            <a:ext cx="2717027" cy="418772"/>
          </a:xfrm>
          <a:prstGeom prst="rect">
            <a:avLst/>
          </a:prstGeom>
        </p:spPr>
        <p:txBody>
          <a:bodyPr/>
          <a:lstStyle>
            <a:lvl1pPr algn="l" defTabSz="914463" rtl="0" eaLnBrk="1" latinLnBrk="0" hangingPunct="1">
              <a:lnSpc>
                <a:spcPct val="90000"/>
              </a:lnSpc>
              <a:spcBef>
                <a:spcPct val="0"/>
              </a:spcBef>
              <a:buNone/>
              <a:defRPr sz="4402" kern="1200">
                <a:solidFill>
                  <a:schemeClr val="tx1"/>
                </a:solidFill>
                <a:latin typeface="+mj-lt"/>
                <a:ea typeface="+mj-ea"/>
                <a:cs typeface="+mj-cs"/>
              </a:defRPr>
            </a:lvl1pPr>
          </a:lstStyle>
          <a:p>
            <a:r>
              <a:rPr lang="en-US" sz="2600" b="1" dirty="0">
                <a:solidFill>
                  <a:srgbClr val="4F5C64"/>
                </a:solidFill>
                <a:latin typeface="Public Sans SemiBold" pitchFamily="2" charset="0"/>
              </a:rPr>
              <a:t>Proven results:</a:t>
            </a:r>
          </a:p>
        </p:txBody>
      </p:sp>
      <p:sp>
        <p:nvSpPr>
          <p:cNvPr id="64" name="Rectangle 63">
            <a:extLst>
              <a:ext uri="{FF2B5EF4-FFF2-40B4-BE49-F238E27FC236}">
                <a16:creationId xmlns:a16="http://schemas.microsoft.com/office/drawing/2014/main" id="{5540FC38-4337-4A35-BBE1-9A8ADEF846F8}"/>
              </a:ext>
            </a:extLst>
          </p:cNvPr>
          <p:cNvSpPr/>
          <p:nvPr/>
        </p:nvSpPr>
        <p:spPr>
          <a:xfrm>
            <a:off x="483870" y="2209800"/>
            <a:ext cx="5867400" cy="4216394"/>
          </a:xfrm>
          <a:prstGeom prst="rect">
            <a:avLst/>
          </a:prstGeom>
          <a:solidFill>
            <a:srgbClr val="6E7A84">
              <a:alpha val="96000"/>
            </a:srgbClr>
          </a:solidFill>
          <a:ln w="762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65" name="TextBox 64">
            <a:extLst>
              <a:ext uri="{FF2B5EF4-FFF2-40B4-BE49-F238E27FC236}">
                <a16:creationId xmlns:a16="http://schemas.microsoft.com/office/drawing/2014/main" id="{C727F983-091C-416B-A76A-38BA8B174D24}"/>
              </a:ext>
            </a:extLst>
          </p:cNvPr>
          <p:cNvSpPr txBox="1"/>
          <p:nvPr/>
        </p:nvSpPr>
        <p:spPr>
          <a:xfrm>
            <a:off x="977265" y="2549367"/>
            <a:ext cx="4880610" cy="3740961"/>
          </a:xfrm>
          <a:prstGeom prst="rect">
            <a:avLst/>
          </a:prstGeom>
          <a:noFill/>
        </p:spPr>
        <p:txBody>
          <a:bodyPr wrap="square" rtlCol="0">
            <a:spAutoFit/>
          </a:bodyPr>
          <a:lstStyle/>
          <a:p>
            <a:pPr>
              <a:lnSpc>
                <a:spcPts val="3600"/>
              </a:lnSpc>
            </a:pPr>
            <a:r>
              <a:rPr lang="en-US" sz="3600" b="1" baseline="30000" dirty="0">
                <a:solidFill>
                  <a:srgbClr val="FFFFFF"/>
                </a:solidFill>
                <a:latin typeface="Public Sans SemiBold" pitchFamily="2" charset="0"/>
              </a:rPr>
              <a:t>We are </a:t>
            </a:r>
            <a:r>
              <a:rPr lang="en-US" sz="3600" b="1" baseline="30000" dirty="0">
                <a:solidFill>
                  <a:srgbClr val="FFFFFF"/>
                </a:solidFill>
                <a:latin typeface="Public Sans Black" pitchFamily="2" charset="0"/>
              </a:rPr>
              <a:t>industry insiders</a:t>
            </a:r>
            <a:r>
              <a:rPr lang="en-US" sz="3600" b="1" baseline="30000" dirty="0">
                <a:solidFill>
                  <a:srgbClr val="FFFFFF"/>
                </a:solidFill>
                <a:latin typeface="Public Sans SemiBold" pitchFamily="2" charset="0"/>
              </a:rPr>
              <a:t> who understand your operating environment and your challenges. Our deep knowledge of the built environment helps clients discover what drives value, no matter the project or engagement.</a:t>
            </a:r>
          </a:p>
        </p:txBody>
      </p:sp>
    </p:spTree>
    <p:extLst>
      <p:ext uri="{BB962C8B-B14F-4D97-AF65-F5344CB8AC3E}">
        <p14:creationId xmlns:p14="http://schemas.microsoft.com/office/powerpoint/2010/main" val="861475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sulting Title Slide">
    <p:spTree>
      <p:nvGrpSpPr>
        <p:cNvPr id="1" name=""/>
        <p:cNvGrpSpPr/>
        <p:nvPr/>
      </p:nvGrpSpPr>
      <p:grpSpPr>
        <a:xfrm>
          <a:off x="0" y="0"/>
          <a:ext cx="0" cy="0"/>
          <a:chOff x="0" y="0"/>
          <a:chExt cx="0" cy="0"/>
        </a:xfrm>
      </p:grpSpPr>
      <p:sp>
        <p:nvSpPr>
          <p:cNvPr id="2" name="Text Placeholder 39">
            <a:extLst>
              <a:ext uri="{FF2B5EF4-FFF2-40B4-BE49-F238E27FC236}">
                <a16:creationId xmlns:a16="http://schemas.microsoft.com/office/drawing/2014/main" id="{F49F617E-F9B8-4BC7-8203-BC47FAA709C9}"/>
              </a:ext>
            </a:extLst>
          </p:cNvPr>
          <p:cNvSpPr txBox="1">
            <a:spLocks/>
          </p:cNvSpPr>
          <p:nvPr/>
        </p:nvSpPr>
        <p:spPr>
          <a:xfrm>
            <a:off x="8461513" y="5256323"/>
            <a:ext cx="5352018" cy="483703"/>
          </a:xfrm>
        </p:spPr>
        <p:txBody>
          <a:bodyPr>
            <a:normAutofit/>
          </a:bodyPr>
          <a:lstStyle>
            <a:lvl1pPr marL="0" indent="-228600" algn="l" defTabSz="914400" rtl="0" eaLnBrk="1" latinLnBrk="0" hangingPunct="1">
              <a:lnSpc>
                <a:spcPct val="90000"/>
              </a:lnSpc>
              <a:spcBef>
                <a:spcPts val="0"/>
              </a:spcBef>
              <a:spcAft>
                <a:spcPts val="0"/>
              </a:spcAft>
              <a:buFont typeface="Arial" panose="020B0604020202020204" pitchFamily="34" charset="0"/>
              <a:buNone/>
              <a:defRPr sz="2001" b="0" kern="1200">
                <a:solidFill>
                  <a:srgbClr val="6E7A84"/>
                </a:solidFill>
                <a:latin typeface="Public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1" b="0" i="0" u="none" strike="noStrike" kern="1200" cap="none" spc="0" normalizeH="0" baseline="0" noProof="0" dirty="0">
                <a:ln>
                  <a:noFill/>
                </a:ln>
                <a:solidFill>
                  <a:srgbClr val="6E7A84"/>
                </a:solidFill>
                <a:effectLst/>
                <a:uLnTx/>
                <a:uFillTx/>
                <a:latin typeface="Public Sans" pitchFamily="2" charset="0"/>
                <a:ea typeface="+mn-ea"/>
                <a:cs typeface="+mn-cs"/>
              </a:rPr>
              <a:t>Enter Date here</a:t>
            </a:r>
          </a:p>
        </p:txBody>
      </p:sp>
      <p:sp>
        <p:nvSpPr>
          <p:cNvPr id="3" name="Rectangle 2">
            <a:extLst>
              <a:ext uri="{FF2B5EF4-FFF2-40B4-BE49-F238E27FC236}">
                <a16:creationId xmlns:a16="http://schemas.microsoft.com/office/drawing/2014/main" id="{3E9EF95F-4831-4F43-BBAB-AFF1834A5058}"/>
              </a:ext>
            </a:extLst>
          </p:cNvPr>
          <p:cNvSpPr/>
          <p:nvPr/>
        </p:nvSpPr>
        <p:spPr>
          <a:xfrm>
            <a:off x="8143920" y="6006182"/>
            <a:ext cx="5673679" cy="642731"/>
          </a:xfrm>
          <a:prstGeom prst="rect">
            <a:avLst/>
          </a:prstGeom>
          <a:solidFill>
            <a:srgbClr val="6E7A8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4" name="Rectangle 3">
            <a:extLst>
              <a:ext uri="{FF2B5EF4-FFF2-40B4-BE49-F238E27FC236}">
                <a16:creationId xmlns:a16="http://schemas.microsoft.com/office/drawing/2014/main" id="{8933011E-6DE0-4F71-8EFA-4E82B9632557}"/>
              </a:ext>
            </a:extLst>
          </p:cNvPr>
          <p:cNvSpPr/>
          <p:nvPr/>
        </p:nvSpPr>
        <p:spPr>
          <a:xfrm>
            <a:off x="7330659" y="6006180"/>
            <a:ext cx="821636" cy="642731"/>
          </a:xfrm>
          <a:prstGeom prst="rect">
            <a:avLst/>
          </a:prstGeom>
          <a:solidFill>
            <a:srgbClr val="81A3C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5" name="Title 1">
            <a:extLst>
              <a:ext uri="{FF2B5EF4-FFF2-40B4-BE49-F238E27FC236}">
                <a16:creationId xmlns:a16="http://schemas.microsoft.com/office/drawing/2014/main" id="{5DD9E206-C326-44C7-B67C-545FB23FB8F6}"/>
              </a:ext>
            </a:extLst>
          </p:cNvPr>
          <p:cNvSpPr txBox="1">
            <a:spLocks/>
          </p:cNvSpPr>
          <p:nvPr/>
        </p:nvSpPr>
        <p:spPr>
          <a:xfrm>
            <a:off x="8461513" y="4022032"/>
            <a:ext cx="5201478" cy="1172328"/>
          </a:xfrm>
          <a:prstGeom prst="rect">
            <a:avLst/>
          </a:prstGeom>
        </p:spPr>
        <p:txBody>
          <a:bodyPr/>
          <a:lstStyle>
            <a:lvl1pPr marL="0" indent="0" algn="l" defTabSz="914400" rtl="0" eaLnBrk="1" latinLnBrk="0" hangingPunct="1">
              <a:lnSpc>
                <a:spcPct val="90000"/>
              </a:lnSpc>
              <a:spcBef>
                <a:spcPct val="0"/>
              </a:spcBef>
              <a:buNone/>
              <a:defRPr lang="en-US" sz="4000" b="1" kern="1200" dirty="0">
                <a:solidFill>
                  <a:srgbClr val="6E7A84"/>
                </a:solidFill>
                <a:latin typeface="Public Sans" pitchFamily="2" charset="0"/>
                <a:ea typeface="+mn-ea"/>
                <a:cs typeface="+mn-cs"/>
              </a:defRPr>
            </a:lvl1pPr>
          </a:lstStyle>
          <a:p>
            <a:pPr marL="0" marR="0" lvl="0" indent="-228616" algn="l" defTabSz="914463"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6E7A84"/>
                </a:solidFill>
                <a:effectLst/>
                <a:uLnTx/>
                <a:uFillTx/>
                <a:latin typeface="Public Sans" pitchFamily="2" charset="0"/>
                <a:ea typeface="+mn-ea"/>
                <a:cs typeface="+mn-cs"/>
              </a:rPr>
              <a:t>Click to edit Master title style</a:t>
            </a:r>
          </a:p>
        </p:txBody>
      </p:sp>
      <p:sp>
        <p:nvSpPr>
          <p:cNvPr id="6" name="TextBox 5">
            <a:extLst>
              <a:ext uri="{FF2B5EF4-FFF2-40B4-BE49-F238E27FC236}">
                <a16:creationId xmlns:a16="http://schemas.microsoft.com/office/drawing/2014/main" id="{236E9EF9-E589-4782-B3BA-C3F738DEDE77}"/>
              </a:ext>
            </a:extLst>
          </p:cNvPr>
          <p:cNvSpPr txBox="1"/>
          <p:nvPr/>
        </p:nvSpPr>
        <p:spPr>
          <a:xfrm>
            <a:off x="8448261" y="6102623"/>
            <a:ext cx="4333461" cy="401007"/>
          </a:xfrm>
          <a:prstGeom prst="rect">
            <a:avLst/>
          </a:prstGeom>
          <a:noFill/>
        </p:spPr>
        <p:txBody>
          <a:bodyPr wrap="square" rtlCol="0">
            <a:spAutoFit/>
          </a:bodyPr>
          <a:lstStyle/>
          <a:p>
            <a:r>
              <a:rPr lang="en-US" dirty="0">
                <a:solidFill>
                  <a:srgbClr val="FFFFFF"/>
                </a:solidFill>
                <a:latin typeface="Public Sans SemiBold"/>
              </a:rPr>
              <a:t>fmiconsulting.com</a:t>
            </a:r>
          </a:p>
        </p:txBody>
      </p:sp>
      <p:pic>
        <p:nvPicPr>
          <p:cNvPr id="7" name="Picture Placeholder 9">
            <a:extLst>
              <a:ext uri="{FF2B5EF4-FFF2-40B4-BE49-F238E27FC236}">
                <a16:creationId xmlns:a16="http://schemas.microsoft.com/office/drawing/2014/main" id="{83D8EEC7-9E5B-424C-B2B9-D8FBB939520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8148638" cy="6016487"/>
          </a:xfrm>
          <a:prstGeom prst="rect">
            <a:avLst/>
          </a:prstGeom>
        </p:spPr>
      </p:pic>
      <p:pic>
        <p:nvPicPr>
          <p:cNvPr id="8" name="Picture 7">
            <a:extLst>
              <a:ext uri="{FF2B5EF4-FFF2-40B4-BE49-F238E27FC236}">
                <a16:creationId xmlns:a16="http://schemas.microsoft.com/office/drawing/2014/main" id="{6D6C664C-778E-4EFC-8404-ACC3C786A14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940464" y="576776"/>
            <a:ext cx="2080590" cy="2523516"/>
          </a:xfrm>
          <a:prstGeom prst="rect">
            <a:avLst/>
          </a:prstGeom>
        </p:spPr>
      </p:pic>
    </p:spTree>
    <p:extLst>
      <p:ext uri="{BB962C8B-B14F-4D97-AF65-F5344CB8AC3E}">
        <p14:creationId xmlns:p14="http://schemas.microsoft.com/office/powerpoint/2010/main" val="1399586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sulting FACTS">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C446500-ACA0-4EF0-AA39-0084B82A4D6E}"/>
              </a:ext>
            </a:extLst>
          </p:cNvPr>
          <p:cNvSpPr/>
          <p:nvPr/>
        </p:nvSpPr>
        <p:spPr>
          <a:xfrm>
            <a:off x="0" y="1137136"/>
            <a:ext cx="13817600" cy="5932176"/>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Serif Pro"/>
              <a:ea typeface="+mn-ea"/>
              <a:cs typeface="+mn-cs"/>
            </a:endParaRPr>
          </a:p>
        </p:txBody>
      </p:sp>
      <p:pic>
        <p:nvPicPr>
          <p:cNvPr id="20" name="Picture 19" descr="A person writing on a piece of paper&#10;&#10;Description automatically generated with low confidence">
            <a:extLst>
              <a:ext uri="{FF2B5EF4-FFF2-40B4-BE49-F238E27FC236}">
                <a16:creationId xmlns:a16="http://schemas.microsoft.com/office/drawing/2014/main" id="{1DADDDBD-7313-4901-B4AE-E5D386CC7E8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132895"/>
            <a:ext cx="7838661" cy="5937140"/>
          </a:xfrm>
          <a:prstGeom prst="rect">
            <a:avLst/>
          </a:prstGeom>
        </p:spPr>
      </p:pic>
      <p:cxnSp>
        <p:nvCxnSpPr>
          <p:cNvPr id="21" name="Straight Connector 20">
            <a:extLst>
              <a:ext uri="{FF2B5EF4-FFF2-40B4-BE49-F238E27FC236}">
                <a16:creationId xmlns:a16="http://schemas.microsoft.com/office/drawing/2014/main" id="{52294349-305F-4FA8-A8A8-47E038119BA4}"/>
              </a:ext>
            </a:extLst>
          </p:cNvPr>
          <p:cNvCxnSpPr/>
          <p:nvPr/>
        </p:nvCxnSpPr>
        <p:spPr>
          <a:xfrm>
            <a:off x="0" y="7060858"/>
            <a:ext cx="13817600" cy="0"/>
          </a:xfrm>
          <a:prstGeom prst="line">
            <a:avLst/>
          </a:prstGeom>
          <a:noFill/>
          <a:ln w="6350" cap="flat" cmpd="sng" algn="ctr">
            <a:solidFill>
              <a:srgbClr val="6E7A84"/>
            </a:solidFill>
            <a:prstDash val="solid"/>
            <a:miter lim="800000"/>
          </a:ln>
          <a:effectLst/>
        </p:spPr>
      </p:cxnSp>
      <p:sp>
        <p:nvSpPr>
          <p:cNvPr id="22" name="TextBox 21">
            <a:extLst>
              <a:ext uri="{FF2B5EF4-FFF2-40B4-BE49-F238E27FC236}">
                <a16:creationId xmlns:a16="http://schemas.microsoft.com/office/drawing/2014/main" id="{ECF91D59-81D6-41D0-B465-1B26471C47E1}"/>
              </a:ext>
            </a:extLst>
          </p:cNvPr>
          <p:cNvSpPr txBox="1"/>
          <p:nvPr/>
        </p:nvSpPr>
        <p:spPr>
          <a:xfrm>
            <a:off x="0" y="377685"/>
            <a:ext cx="13817600" cy="477054"/>
          </a:xfrm>
          <a:prstGeom prst="rect">
            <a:avLst/>
          </a:prstGeom>
          <a:noFill/>
        </p:spPr>
        <p:txBody>
          <a:bodyPr wrap="square" rtlCol="0">
            <a:spAutoFit/>
          </a:bodyPr>
          <a:lstStyle/>
          <a:p>
            <a:pPr algn="ctr">
              <a:lnSpc>
                <a:spcPts val="3000"/>
              </a:lnSpc>
              <a:tabLst>
                <a:tab pos="3146425" algn="l"/>
              </a:tabLst>
            </a:pPr>
            <a:r>
              <a:rPr lang="en-US" sz="3400" dirty="0">
                <a:solidFill>
                  <a:srgbClr val="6E7A84"/>
                </a:solidFill>
                <a:latin typeface="Public Sans SemiBold"/>
              </a:rPr>
              <a:t>FACTS</a:t>
            </a:r>
          </a:p>
        </p:txBody>
      </p:sp>
      <p:cxnSp>
        <p:nvCxnSpPr>
          <p:cNvPr id="23" name="Straight Connector 22">
            <a:extLst>
              <a:ext uri="{FF2B5EF4-FFF2-40B4-BE49-F238E27FC236}">
                <a16:creationId xmlns:a16="http://schemas.microsoft.com/office/drawing/2014/main" id="{C97900E6-3982-4E5B-B794-63EE8DF48C8A}"/>
              </a:ext>
            </a:extLst>
          </p:cNvPr>
          <p:cNvCxnSpPr>
            <a:cxnSpLocks/>
          </p:cNvCxnSpPr>
          <p:nvPr/>
        </p:nvCxnSpPr>
        <p:spPr>
          <a:xfrm>
            <a:off x="0" y="1127197"/>
            <a:ext cx="13817600" cy="0"/>
          </a:xfrm>
          <a:prstGeom prst="line">
            <a:avLst/>
          </a:prstGeom>
          <a:noFill/>
          <a:ln w="6350" cap="flat" cmpd="sng" algn="ctr">
            <a:solidFill>
              <a:srgbClr val="6E7A84"/>
            </a:solidFill>
            <a:prstDash val="solid"/>
            <a:miter lim="800000"/>
          </a:ln>
          <a:effectLst/>
        </p:spPr>
      </p:cxnSp>
      <p:grpSp>
        <p:nvGrpSpPr>
          <p:cNvPr id="24" name="Group 23">
            <a:extLst>
              <a:ext uri="{FF2B5EF4-FFF2-40B4-BE49-F238E27FC236}">
                <a16:creationId xmlns:a16="http://schemas.microsoft.com/office/drawing/2014/main" id="{C5A6AF14-5E8F-42DC-B79E-6E32A8ED9EA8}"/>
              </a:ext>
            </a:extLst>
          </p:cNvPr>
          <p:cNvGrpSpPr/>
          <p:nvPr/>
        </p:nvGrpSpPr>
        <p:grpSpPr>
          <a:xfrm>
            <a:off x="8126680" y="2007706"/>
            <a:ext cx="5396947" cy="3487748"/>
            <a:chOff x="5900315" y="2299254"/>
            <a:chExt cx="5396947" cy="3487748"/>
          </a:xfrm>
        </p:grpSpPr>
        <p:grpSp>
          <p:nvGrpSpPr>
            <p:cNvPr id="25" name="Group 24">
              <a:extLst>
                <a:ext uri="{FF2B5EF4-FFF2-40B4-BE49-F238E27FC236}">
                  <a16:creationId xmlns:a16="http://schemas.microsoft.com/office/drawing/2014/main" id="{FA0F573C-9D31-42FC-B1BE-F48E22EE767B}"/>
                </a:ext>
              </a:extLst>
            </p:cNvPr>
            <p:cNvGrpSpPr/>
            <p:nvPr/>
          </p:nvGrpSpPr>
          <p:grpSpPr>
            <a:xfrm>
              <a:off x="7016151" y="2299254"/>
              <a:ext cx="3344177" cy="1722892"/>
              <a:chOff x="7663070" y="894522"/>
              <a:chExt cx="3614283" cy="1862048"/>
            </a:xfrm>
          </p:grpSpPr>
          <p:sp>
            <p:nvSpPr>
              <p:cNvPr id="27" name="TextBox 26">
                <a:extLst>
                  <a:ext uri="{FF2B5EF4-FFF2-40B4-BE49-F238E27FC236}">
                    <a16:creationId xmlns:a16="http://schemas.microsoft.com/office/drawing/2014/main" id="{A802DAD5-52BE-41F6-B325-D801E9CCAAF4}"/>
                  </a:ext>
                </a:extLst>
              </p:cNvPr>
              <p:cNvSpPr txBox="1"/>
              <p:nvPr/>
            </p:nvSpPr>
            <p:spPr>
              <a:xfrm>
                <a:off x="7663070" y="894522"/>
                <a:ext cx="715617" cy="1862048"/>
              </a:xfrm>
              <a:prstGeom prst="rect">
                <a:avLst/>
              </a:prstGeom>
              <a:noFill/>
            </p:spPr>
            <p:txBody>
              <a:bodyPr wrap="square" rtlCol="0">
                <a:spAutoFit/>
              </a:bodyPr>
              <a:lstStyle/>
              <a:p>
                <a:pPr algn="ctr"/>
                <a:r>
                  <a:rPr lang="en-US" sz="11500" b="1" dirty="0">
                    <a:solidFill>
                      <a:srgbClr val="81A3C2"/>
                    </a:solidFill>
                    <a:latin typeface="Public Sans ExtraBold" pitchFamily="2" charset="0"/>
                  </a:rPr>
                  <a:t>1</a:t>
                </a:r>
              </a:p>
            </p:txBody>
          </p:sp>
          <p:sp>
            <p:nvSpPr>
              <p:cNvPr id="28" name="TextBox 27">
                <a:extLst>
                  <a:ext uri="{FF2B5EF4-FFF2-40B4-BE49-F238E27FC236}">
                    <a16:creationId xmlns:a16="http://schemas.microsoft.com/office/drawing/2014/main" id="{09D5D9DA-6273-451C-98DF-1E0D309D5E45}"/>
                  </a:ext>
                </a:extLst>
              </p:cNvPr>
              <p:cNvSpPr txBox="1"/>
              <p:nvPr/>
            </p:nvSpPr>
            <p:spPr>
              <a:xfrm>
                <a:off x="8261457" y="1658889"/>
                <a:ext cx="3015896" cy="723482"/>
              </a:xfrm>
              <a:prstGeom prst="rect">
                <a:avLst/>
              </a:prstGeom>
              <a:noFill/>
            </p:spPr>
            <p:txBody>
              <a:bodyPr wrap="square" rtlCol="0">
                <a:spAutoFit/>
              </a:bodyPr>
              <a:lstStyle/>
              <a:p>
                <a:pPr algn="ctr">
                  <a:lnSpc>
                    <a:spcPts val="4500"/>
                  </a:lnSpc>
                </a:pPr>
                <a:r>
                  <a:rPr lang="en-US" sz="4400" b="1" dirty="0">
                    <a:solidFill>
                      <a:srgbClr val="81A3C2"/>
                    </a:solidFill>
                    <a:latin typeface="Public Sans Black" pitchFamily="2" charset="0"/>
                  </a:rPr>
                  <a:t>industry</a:t>
                </a:r>
                <a:endParaRPr lang="en-US" sz="8800" b="1" dirty="0">
                  <a:solidFill>
                    <a:srgbClr val="81A3C2"/>
                  </a:solidFill>
                  <a:latin typeface="Public Sans SemiBold" pitchFamily="2" charset="0"/>
                </a:endParaRPr>
              </a:p>
            </p:txBody>
          </p:sp>
        </p:grpSp>
        <p:sp>
          <p:nvSpPr>
            <p:cNvPr id="26" name="TextBox 25">
              <a:extLst>
                <a:ext uri="{FF2B5EF4-FFF2-40B4-BE49-F238E27FC236}">
                  <a16:creationId xmlns:a16="http://schemas.microsoft.com/office/drawing/2014/main" id="{818E616A-4510-494C-B447-1FF4B3AC0143}"/>
                </a:ext>
              </a:extLst>
            </p:cNvPr>
            <p:cNvSpPr txBox="1"/>
            <p:nvPr/>
          </p:nvSpPr>
          <p:spPr>
            <a:xfrm>
              <a:off x="5900315" y="3971120"/>
              <a:ext cx="5396947" cy="1815882"/>
            </a:xfrm>
            <a:prstGeom prst="rect">
              <a:avLst/>
            </a:prstGeom>
            <a:noFill/>
          </p:spPr>
          <p:txBody>
            <a:bodyPr wrap="square" rtlCol="0">
              <a:spAutoFit/>
            </a:bodyPr>
            <a:lstStyle/>
            <a:p>
              <a:pPr algn="ctr"/>
              <a:r>
                <a:rPr lang="en-US" sz="2800" b="1" dirty="0">
                  <a:solidFill>
                    <a:srgbClr val="4C5966"/>
                  </a:solidFill>
                  <a:latin typeface="Public Sans SemiBold" pitchFamily="2" charset="0"/>
                </a:rPr>
                <a:t>Singularly focused on the built environment. We know the industry, how it works and what drives value. </a:t>
              </a:r>
            </a:p>
          </p:txBody>
        </p:sp>
      </p:grpSp>
      <p:grpSp>
        <p:nvGrpSpPr>
          <p:cNvPr id="29" name="Group 28">
            <a:extLst>
              <a:ext uri="{FF2B5EF4-FFF2-40B4-BE49-F238E27FC236}">
                <a16:creationId xmlns:a16="http://schemas.microsoft.com/office/drawing/2014/main" id="{C08FF197-DD57-4230-BF9A-240DC1D8DB62}"/>
              </a:ext>
            </a:extLst>
          </p:cNvPr>
          <p:cNvGrpSpPr/>
          <p:nvPr/>
        </p:nvGrpSpPr>
        <p:grpSpPr>
          <a:xfrm>
            <a:off x="2207651" y="2349137"/>
            <a:ext cx="3423358" cy="3495071"/>
            <a:chOff x="665180" y="2090720"/>
            <a:chExt cx="3423358" cy="3495071"/>
          </a:xfrm>
        </p:grpSpPr>
        <p:sp>
          <p:nvSpPr>
            <p:cNvPr id="30" name="Rectangle 29">
              <a:extLst>
                <a:ext uri="{FF2B5EF4-FFF2-40B4-BE49-F238E27FC236}">
                  <a16:creationId xmlns:a16="http://schemas.microsoft.com/office/drawing/2014/main" id="{D1F347E5-8438-4E10-9536-38444DC9DD90}"/>
                </a:ext>
              </a:extLst>
            </p:cNvPr>
            <p:cNvSpPr/>
            <p:nvPr/>
          </p:nvSpPr>
          <p:spPr>
            <a:xfrm>
              <a:off x="665180" y="2090720"/>
              <a:ext cx="3423358" cy="3495071"/>
            </a:xfrm>
            <a:prstGeom prst="rect">
              <a:avLst/>
            </a:prstGeom>
            <a:solidFill>
              <a:srgbClr val="FFFFFF"/>
            </a:solidFill>
            <a:ln w="101600" cap="flat" cmpd="sng" algn="ctr">
              <a:solidFill>
                <a:srgbClr val="6E7A8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31" name="TextBox 30">
              <a:extLst>
                <a:ext uri="{FF2B5EF4-FFF2-40B4-BE49-F238E27FC236}">
                  <a16:creationId xmlns:a16="http://schemas.microsoft.com/office/drawing/2014/main" id="{93F1CC49-5805-48E7-BF90-C7C75C419C6A}"/>
                </a:ext>
              </a:extLst>
            </p:cNvPr>
            <p:cNvSpPr txBox="1"/>
            <p:nvPr/>
          </p:nvSpPr>
          <p:spPr>
            <a:xfrm>
              <a:off x="687207" y="2251370"/>
              <a:ext cx="3379305"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4400" b="1" i="0" u="none" strike="noStrike" kern="0" cap="none" spc="0" normalizeH="0" baseline="0" noProof="0" dirty="0">
                  <a:ln>
                    <a:noFill/>
                  </a:ln>
                  <a:solidFill>
                    <a:srgbClr val="4C5966"/>
                  </a:solidFill>
                  <a:effectLst/>
                  <a:uLnTx/>
                  <a:uFillTx/>
                  <a:latin typeface="Public Sans SemiBold" pitchFamily="2" charset="0"/>
                </a:rPr>
                <a:t>More than</a:t>
              </a:r>
            </a:p>
          </p:txBody>
        </p:sp>
        <p:sp>
          <p:nvSpPr>
            <p:cNvPr id="32" name="TextBox 31">
              <a:extLst>
                <a:ext uri="{FF2B5EF4-FFF2-40B4-BE49-F238E27FC236}">
                  <a16:creationId xmlns:a16="http://schemas.microsoft.com/office/drawing/2014/main" id="{34875732-1258-4CC1-8B71-B2BC5D5A8808}"/>
                </a:ext>
              </a:extLst>
            </p:cNvPr>
            <p:cNvSpPr txBox="1"/>
            <p:nvPr/>
          </p:nvSpPr>
          <p:spPr>
            <a:xfrm>
              <a:off x="747406" y="3020644"/>
              <a:ext cx="3258907" cy="110799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81A3C2"/>
                  </a:solidFill>
                  <a:effectLst/>
                  <a:uLnTx/>
                  <a:uFillTx/>
                  <a:latin typeface="Public Sans ExtraBold" pitchFamily="2" charset="0"/>
                </a:rPr>
                <a:t>15,000</a:t>
              </a:r>
              <a:endParaRPr kumimoji="0" lang="en-US" sz="9600" b="1" i="0" u="none" strike="noStrike" kern="0" cap="none" spc="0" normalizeH="0" baseline="0" noProof="0" dirty="0">
                <a:ln>
                  <a:noFill/>
                </a:ln>
                <a:solidFill>
                  <a:srgbClr val="81A3C2"/>
                </a:solidFill>
                <a:effectLst/>
                <a:uLnTx/>
                <a:uFillTx/>
                <a:latin typeface="Public Sans ExtraBold" pitchFamily="2" charset="0"/>
              </a:endParaRPr>
            </a:p>
          </p:txBody>
        </p:sp>
        <p:sp>
          <p:nvSpPr>
            <p:cNvPr id="33" name="TextBox 32">
              <a:extLst>
                <a:ext uri="{FF2B5EF4-FFF2-40B4-BE49-F238E27FC236}">
                  <a16:creationId xmlns:a16="http://schemas.microsoft.com/office/drawing/2014/main" id="{B0F6F6D7-2468-4932-B8D1-0460683A6C80}"/>
                </a:ext>
              </a:extLst>
            </p:cNvPr>
            <p:cNvSpPr txBox="1"/>
            <p:nvPr/>
          </p:nvSpPr>
          <p:spPr>
            <a:xfrm>
              <a:off x="687675" y="4202678"/>
              <a:ext cx="3378368" cy="10772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4C5966"/>
                  </a:solidFill>
                  <a:effectLst/>
                  <a:uLnTx/>
                  <a:uFillTx/>
                  <a:latin typeface="Public Sans SemiBold" pitchFamily="2" charset="0"/>
                </a:rPr>
                <a:t>completed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4C5966"/>
                  </a:solidFill>
                  <a:effectLst/>
                  <a:uLnTx/>
                  <a:uFillTx/>
                  <a:latin typeface="Public Sans SemiBold" pitchFamily="2" charset="0"/>
                </a:rPr>
                <a:t>engagements</a:t>
              </a:r>
            </a:p>
          </p:txBody>
        </p:sp>
      </p:grpSp>
      <p:sp>
        <p:nvSpPr>
          <p:cNvPr id="34" name="Rectangle 33">
            <a:extLst>
              <a:ext uri="{FF2B5EF4-FFF2-40B4-BE49-F238E27FC236}">
                <a16:creationId xmlns:a16="http://schemas.microsoft.com/office/drawing/2014/main" id="{F770DD9D-6B1F-442F-A1D5-8A53EE26B67E}"/>
              </a:ext>
            </a:extLst>
          </p:cNvPr>
          <p:cNvSpPr/>
          <p:nvPr/>
        </p:nvSpPr>
        <p:spPr>
          <a:xfrm>
            <a:off x="13153542" y="7208197"/>
            <a:ext cx="601347" cy="564204"/>
          </a:xfrm>
          <a:prstGeom prst="rect">
            <a:avLst/>
          </a:prstGeom>
          <a:solidFill>
            <a:srgbClr val="81A3C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7"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35" name="Slide Number Placeholder 1">
            <a:extLst>
              <a:ext uri="{FF2B5EF4-FFF2-40B4-BE49-F238E27FC236}">
                <a16:creationId xmlns:a16="http://schemas.microsoft.com/office/drawing/2014/main" id="{38742F8E-6974-4D00-B3AB-0B2D9362FC28}"/>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smtClean="0">
                <a:solidFill>
                  <a:srgbClr val="FFFFFF"/>
                </a:solidFill>
                <a:latin typeface="Public Sans" pitchFamily="2" charset="0"/>
                <a:ea typeface="Arial Unicode MS" panose="020B0604020202020204" pitchFamily="34" charset="-128"/>
                <a:cs typeface="Arial Unicode MS" panose="020B0604020202020204" pitchFamily="34" charset="-128"/>
              </a:rPr>
              <a:pPr/>
              <a:t>‹#›</a:t>
            </a:fld>
            <a:endParaRPr lang="en-US" sz="1000" dirty="0">
              <a:solidFill>
                <a:srgbClr val="FFFFFF"/>
              </a:solidFill>
              <a:latin typeface="Public Sans" pitchFamily="2" charset="0"/>
              <a:ea typeface="Arial Unicode MS" panose="020B0604020202020204" pitchFamily="34" charset="-128"/>
              <a:cs typeface="Arial Unicode MS" panose="020B0604020202020204" pitchFamily="34" charset="-128"/>
            </a:endParaRPr>
          </a:p>
        </p:txBody>
      </p:sp>
      <p:sp>
        <p:nvSpPr>
          <p:cNvPr id="36" name="TextBox 35">
            <a:extLst>
              <a:ext uri="{FF2B5EF4-FFF2-40B4-BE49-F238E27FC236}">
                <a16:creationId xmlns:a16="http://schemas.microsoft.com/office/drawing/2014/main" id="{CD904DD0-D711-4C37-AC7C-E3B334967995}"/>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Tree>
    <p:extLst>
      <p:ext uri="{BB962C8B-B14F-4D97-AF65-F5344CB8AC3E}">
        <p14:creationId xmlns:p14="http://schemas.microsoft.com/office/powerpoint/2010/main" val="282418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sulting WHAT and WHO">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1E845F5-B4C1-4FBF-8519-A259EFD48A3E}"/>
              </a:ext>
            </a:extLst>
          </p:cNvPr>
          <p:cNvSpPr/>
          <p:nvPr/>
        </p:nvSpPr>
        <p:spPr>
          <a:xfrm>
            <a:off x="0" y="1113945"/>
            <a:ext cx="13817600" cy="5932176"/>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Serif Pro"/>
              <a:ea typeface="+mn-ea"/>
              <a:cs typeface="+mn-cs"/>
            </a:endParaRPr>
          </a:p>
        </p:txBody>
      </p:sp>
      <p:cxnSp>
        <p:nvCxnSpPr>
          <p:cNvPr id="28" name="Straight Connector 27">
            <a:extLst>
              <a:ext uri="{FF2B5EF4-FFF2-40B4-BE49-F238E27FC236}">
                <a16:creationId xmlns:a16="http://schemas.microsoft.com/office/drawing/2014/main" id="{68CCC08F-D43C-4E9D-9913-211159BEDF7A}"/>
              </a:ext>
            </a:extLst>
          </p:cNvPr>
          <p:cNvCxnSpPr/>
          <p:nvPr/>
        </p:nvCxnSpPr>
        <p:spPr>
          <a:xfrm>
            <a:off x="0" y="1110632"/>
            <a:ext cx="13817600" cy="0"/>
          </a:xfrm>
          <a:prstGeom prst="line">
            <a:avLst/>
          </a:prstGeom>
          <a:noFill/>
          <a:ln w="6350" cap="flat" cmpd="sng" algn="ctr">
            <a:solidFill>
              <a:srgbClr val="6E7A84"/>
            </a:solidFill>
            <a:prstDash val="solid"/>
            <a:miter lim="800000"/>
          </a:ln>
          <a:effectLst/>
        </p:spPr>
      </p:cxnSp>
      <p:cxnSp>
        <p:nvCxnSpPr>
          <p:cNvPr id="29" name="Straight Connector 28">
            <a:extLst>
              <a:ext uri="{FF2B5EF4-FFF2-40B4-BE49-F238E27FC236}">
                <a16:creationId xmlns:a16="http://schemas.microsoft.com/office/drawing/2014/main" id="{1E495EC9-2226-4874-A155-83B1537FB327}"/>
              </a:ext>
            </a:extLst>
          </p:cNvPr>
          <p:cNvCxnSpPr/>
          <p:nvPr/>
        </p:nvCxnSpPr>
        <p:spPr>
          <a:xfrm>
            <a:off x="0" y="7040980"/>
            <a:ext cx="13817600" cy="0"/>
          </a:xfrm>
          <a:prstGeom prst="line">
            <a:avLst/>
          </a:prstGeom>
          <a:noFill/>
          <a:ln w="6350" cap="flat" cmpd="sng" algn="ctr">
            <a:solidFill>
              <a:srgbClr val="6E7A84"/>
            </a:solidFill>
            <a:prstDash val="solid"/>
            <a:miter lim="800000"/>
          </a:ln>
          <a:effectLst/>
        </p:spPr>
      </p:cxnSp>
      <p:sp>
        <p:nvSpPr>
          <p:cNvPr id="30" name="TextBox 29">
            <a:extLst>
              <a:ext uri="{FF2B5EF4-FFF2-40B4-BE49-F238E27FC236}">
                <a16:creationId xmlns:a16="http://schemas.microsoft.com/office/drawing/2014/main" id="{72326028-1930-487A-9939-5F7D912A148D}"/>
              </a:ext>
            </a:extLst>
          </p:cNvPr>
          <p:cNvSpPr txBox="1"/>
          <p:nvPr/>
        </p:nvSpPr>
        <p:spPr>
          <a:xfrm>
            <a:off x="0" y="377685"/>
            <a:ext cx="13817600" cy="477054"/>
          </a:xfrm>
          <a:prstGeom prst="rect">
            <a:avLst/>
          </a:prstGeom>
          <a:noFill/>
        </p:spPr>
        <p:txBody>
          <a:bodyPr wrap="square" rtlCol="0">
            <a:spAutoFit/>
          </a:bodyPr>
          <a:lstStyle/>
          <a:p>
            <a:pPr algn="ctr">
              <a:lnSpc>
                <a:spcPts val="3000"/>
              </a:lnSpc>
              <a:tabLst>
                <a:tab pos="3146425" algn="l"/>
              </a:tabLst>
            </a:pPr>
            <a:r>
              <a:rPr lang="en-US" sz="3400" dirty="0">
                <a:solidFill>
                  <a:srgbClr val="81A3C2"/>
                </a:solidFill>
                <a:latin typeface="Public Sans Black" pitchFamily="2" charset="0"/>
              </a:rPr>
              <a:t>WHAT</a:t>
            </a:r>
            <a:r>
              <a:rPr lang="en-US" sz="3400" dirty="0">
                <a:solidFill>
                  <a:srgbClr val="6E7A84"/>
                </a:solidFill>
                <a:latin typeface="Public Sans Black" pitchFamily="2" charset="0"/>
              </a:rPr>
              <a:t> </a:t>
            </a:r>
            <a:r>
              <a:rPr lang="en-US" sz="3400" dirty="0">
                <a:solidFill>
                  <a:srgbClr val="6E7A84"/>
                </a:solidFill>
                <a:latin typeface="Public Sans SemiBold"/>
              </a:rPr>
              <a:t>we do and </a:t>
            </a:r>
            <a:r>
              <a:rPr lang="en-US" sz="3400" dirty="0">
                <a:solidFill>
                  <a:srgbClr val="81A3C2"/>
                </a:solidFill>
                <a:latin typeface="Public Sans Black" pitchFamily="2" charset="0"/>
              </a:rPr>
              <a:t>WHO</a:t>
            </a:r>
            <a:r>
              <a:rPr lang="en-US" sz="3400" dirty="0">
                <a:solidFill>
                  <a:srgbClr val="6E7A84"/>
                </a:solidFill>
                <a:latin typeface="Public Sans SemiBold"/>
              </a:rPr>
              <a:t> we serve</a:t>
            </a:r>
          </a:p>
        </p:txBody>
      </p:sp>
      <p:sp>
        <p:nvSpPr>
          <p:cNvPr id="31" name="TextBox 30">
            <a:extLst>
              <a:ext uri="{FF2B5EF4-FFF2-40B4-BE49-F238E27FC236}">
                <a16:creationId xmlns:a16="http://schemas.microsoft.com/office/drawing/2014/main" id="{DB9C6CAB-13E4-497D-AB97-21C7313A374D}"/>
              </a:ext>
            </a:extLst>
          </p:cNvPr>
          <p:cNvSpPr txBox="1"/>
          <p:nvPr/>
        </p:nvSpPr>
        <p:spPr>
          <a:xfrm>
            <a:off x="30220" y="2543105"/>
            <a:ext cx="5246071" cy="3126946"/>
          </a:xfrm>
          <a:prstGeom prst="rect">
            <a:avLst/>
          </a:prstGeom>
          <a:noFill/>
        </p:spPr>
        <p:txBody>
          <a:bodyPr wrap="square" rtlCol="0">
            <a:spAutoFit/>
          </a:bodyPr>
          <a:lstStyle/>
          <a:p>
            <a:pPr marL="344488" indent="-231775">
              <a:lnSpc>
                <a:spcPts val="3000"/>
              </a:lnSpc>
              <a:buClr>
                <a:srgbClr val="648EB4"/>
              </a:buClr>
              <a:buSzPct val="120000"/>
              <a:buFont typeface="Wingdings" panose="05000000000000000000" pitchFamily="2" charset="2"/>
              <a:buChar char="§"/>
            </a:pPr>
            <a:r>
              <a:rPr lang="en-US" sz="1800" dirty="0">
                <a:solidFill>
                  <a:srgbClr val="6E7A84"/>
                </a:solidFill>
                <a:latin typeface="Public Sans SemiBold"/>
              </a:rPr>
              <a:t>Compensation &amp; Rewards</a:t>
            </a:r>
          </a:p>
          <a:p>
            <a:pPr marL="344488" indent="-231775">
              <a:lnSpc>
                <a:spcPts val="3000"/>
              </a:lnSpc>
              <a:buClr>
                <a:srgbClr val="648EB4"/>
              </a:buClr>
              <a:buSzPct val="120000"/>
              <a:buFont typeface="Wingdings" panose="05000000000000000000" pitchFamily="2" charset="2"/>
              <a:buChar char="§"/>
            </a:pPr>
            <a:r>
              <a:rPr lang="en-US" sz="1800" dirty="0">
                <a:solidFill>
                  <a:srgbClr val="6E7A84"/>
                </a:solidFill>
                <a:latin typeface="Public Sans SemiBold"/>
              </a:rPr>
              <a:t>Leadership &amp; Organizational Development</a:t>
            </a:r>
          </a:p>
          <a:p>
            <a:pPr marL="344488" indent="-231775">
              <a:lnSpc>
                <a:spcPts val="3000"/>
              </a:lnSpc>
              <a:buClr>
                <a:srgbClr val="648EB4"/>
              </a:buClr>
              <a:buSzPct val="120000"/>
              <a:buFont typeface="Wingdings" panose="05000000000000000000" pitchFamily="2" charset="2"/>
              <a:buChar char="§"/>
            </a:pPr>
            <a:r>
              <a:rPr lang="en-US" sz="1800" dirty="0">
                <a:solidFill>
                  <a:srgbClr val="6E7A84"/>
                </a:solidFill>
                <a:latin typeface="Public Sans SemiBold"/>
              </a:rPr>
              <a:t>Market Research &amp; Due Diligence</a:t>
            </a:r>
          </a:p>
          <a:p>
            <a:pPr marL="344488" indent="-231775">
              <a:lnSpc>
                <a:spcPts val="3000"/>
              </a:lnSpc>
              <a:buClr>
                <a:srgbClr val="648EB4"/>
              </a:buClr>
              <a:buSzPct val="120000"/>
              <a:buFont typeface="Wingdings" panose="05000000000000000000" pitchFamily="2" charset="2"/>
              <a:buChar char="§"/>
            </a:pPr>
            <a:r>
              <a:rPr lang="en-US" sz="1800" dirty="0">
                <a:solidFill>
                  <a:srgbClr val="6E7A84"/>
                </a:solidFill>
                <a:latin typeface="Public Sans SemiBold"/>
              </a:rPr>
              <a:t>Operations</a:t>
            </a:r>
          </a:p>
          <a:p>
            <a:pPr marL="344488" indent="-231775">
              <a:lnSpc>
                <a:spcPts val="3000"/>
              </a:lnSpc>
              <a:buClr>
                <a:srgbClr val="648EB4"/>
              </a:buClr>
              <a:buSzPct val="120000"/>
              <a:buFont typeface="Wingdings" panose="05000000000000000000" pitchFamily="2" charset="2"/>
              <a:buChar char="§"/>
            </a:pPr>
            <a:r>
              <a:rPr lang="en-US" sz="1800" dirty="0">
                <a:solidFill>
                  <a:srgbClr val="6E7A84"/>
                </a:solidFill>
                <a:latin typeface="Public Sans SemiBold"/>
              </a:rPr>
              <a:t>Peer Groups</a:t>
            </a:r>
          </a:p>
          <a:p>
            <a:pPr marL="344488" indent="-231775">
              <a:lnSpc>
                <a:spcPts val="3000"/>
              </a:lnSpc>
              <a:buClr>
                <a:srgbClr val="648EB4"/>
              </a:buClr>
              <a:buSzPct val="120000"/>
              <a:buFont typeface="Wingdings" panose="05000000000000000000" pitchFamily="2" charset="2"/>
              <a:buChar char="§"/>
            </a:pPr>
            <a:r>
              <a:rPr lang="en-US" sz="1800" dirty="0">
                <a:solidFill>
                  <a:srgbClr val="6E7A84"/>
                </a:solidFill>
                <a:latin typeface="Public Sans SemiBold"/>
              </a:rPr>
              <a:t>Strategy</a:t>
            </a:r>
          </a:p>
          <a:p>
            <a:pPr marL="344488" indent="-231775">
              <a:lnSpc>
                <a:spcPts val="3000"/>
              </a:lnSpc>
              <a:buClr>
                <a:srgbClr val="648EB4"/>
              </a:buClr>
              <a:buSzPct val="120000"/>
              <a:buFont typeface="Wingdings" panose="05000000000000000000" pitchFamily="2" charset="2"/>
              <a:buChar char="§"/>
            </a:pPr>
            <a:r>
              <a:rPr lang="en-US" sz="1800" dirty="0">
                <a:solidFill>
                  <a:srgbClr val="6E7A84"/>
                </a:solidFill>
                <a:latin typeface="Public Sans SemiBold"/>
              </a:rPr>
              <a:t>Technology</a:t>
            </a:r>
          </a:p>
          <a:p>
            <a:pPr marL="344488" indent="-231775">
              <a:lnSpc>
                <a:spcPts val="3000"/>
              </a:lnSpc>
              <a:buClr>
                <a:srgbClr val="648EB4"/>
              </a:buClr>
              <a:buSzPct val="120000"/>
              <a:buFont typeface="Wingdings" panose="05000000000000000000" pitchFamily="2" charset="2"/>
              <a:buChar char="§"/>
            </a:pPr>
            <a:r>
              <a:rPr lang="en-US" sz="1800" dirty="0">
                <a:solidFill>
                  <a:srgbClr val="6E7A84"/>
                </a:solidFill>
                <a:latin typeface="Public Sans SemiBold"/>
              </a:rPr>
              <a:t>Training</a:t>
            </a:r>
          </a:p>
        </p:txBody>
      </p:sp>
      <p:sp>
        <p:nvSpPr>
          <p:cNvPr id="32" name="TextBox 31">
            <a:extLst>
              <a:ext uri="{FF2B5EF4-FFF2-40B4-BE49-F238E27FC236}">
                <a16:creationId xmlns:a16="http://schemas.microsoft.com/office/drawing/2014/main" id="{6BBCE1B2-766F-4E02-AF3A-8D4B1D8E5097}"/>
              </a:ext>
            </a:extLst>
          </p:cNvPr>
          <p:cNvSpPr txBox="1"/>
          <p:nvPr/>
        </p:nvSpPr>
        <p:spPr>
          <a:xfrm>
            <a:off x="5707626" y="1587932"/>
            <a:ext cx="7934631" cy="451598"/>
          </a:xfrm>
          <a:prstGeom prst="rect">
            <a:avLst/>
          </a:prstGeom>
          <a:noFill/>
        </p:spPr>
        <p:txBody>
          <a:bodyPr wrap="square">
            <a:spAutoFit/>
          </a:bodyPr>
          <a:lstStyle/>
          <a:p>
            <a:pPr algn="ctr">
              <a:lnSpc>
                <a:spcPts val="3000"/>
              </a:lnSpc>
            </a:pPr>
            <a:r>
              <a:rPr lang="en-US" sz="2400" dirty="0">
                <a:solidFill>
                  <a:srgbClr val="81A3C2"/>
                </a:solidFill>
                <a:latin typeface="Public Sans Black" pitchFamily="2" charset="0"/>
              </a:rPr>
              <a:t>Clients </a:t>
            </a:r>
            <a:r>
              <a:rPr lang="en-US" sz="2400" dirty="0">
                <a:solidFill>
                  <a:srgbClr val="6E7A84"/>
                </a:solidFill>
                <a:latin typeface="Public Sans SemiBold"/>
              </a:rPr>
              <a:t>we serve</a:t>
            </a:r>
          </a:p>
        </p:txBody>
      </p:sp>
      <p:sp>
        <p:nvSpPr>
          <p:cNvPr id="33" name="TextBox 32">
            <a:extLst>
              <a:ext uri="{FF2B5EF4-FFF2-40B4-BE49-F238E27FC236}">
                <a16:creationId xmlns:a16="http://schemas.microsoft.com/office/drawing/2014/main" id="{47C5B5E1-584B-4F4B-944C-20F3B7F56965}"/>
              </a:ext>
            </a:extLst>
          </p:cNvPr>
          <p:cNvSpPr txBox="1"/>
          <p:nvPr/>
        </p:nvSpPr>
        <p:spPr>
          <a:xfrm>
            <a:off x="5167960" y="2627879"/>
            <a:ext cx="1310151" cy="461665"/>
          </a:xfrm>
          <a:prstGeom prst="rect">
            <a:avLst/>
          </a:prstGeom>
          <a:noFill/>
        </p:spPr>
        <p:txBody>
          <a:bodyPr wrap="square">
            <a:spAutoFit/>
          </a:bodyPr>
          <a:lstStyle/>
          <a:p>
            <a:pPr marL="112713" algn="ctr">
              <a:buClr>
                <a:srgbClr val="648EB4"/>
              </a:buClr>
              <a:buSzPct val="120000"/>
            </a:pPr>
            <a:r>
              <a:rPr lang="en-US" sz="1200" dirty="0">
                <a:solidFill>
                  <a:srgbClr val="81A3C2"/>
                </a:solidFill>
                <a:latin typeface="Public Sans SemiBold"/>
              </a:rPr>
              <a:t>Building</a:t>
            </a:r>
          </a:p>
          <a:p>
            <a:pPr marL="112713" algn="ctr">
              <a:buClr>
                <a:srgbClr val="648EB4"/>
              </a:buClr>
              <a:buSzPct val="120000"/>
            </a:pPr>
            <a:r>
              <a:rPr lang="en-US" sz="1200" dirty="0">
                <a:solidFill>
                  <a:srgbClr val="81A3C2"/>
                </a:solidFill>
                <a:latin typeface="Public Sans SemiBold"/>
              </a:rPr>
              <a:t>Products</a:t>
            </a:r>
          </a:p>
        </p:txBody>
      </p:sp>
      <p:sp>
        <p:nvSpPr>
          <p:cNvPr id="34" name="TextBox 33">
            <a:extLst>
              <a:ext uri="{FF2B5EF4-FFF2-40B4-BE49-F238E27FC236}">
                <a16:creationId xmlns:a16="http://schemas.microsoft.com/office/drawing/2014/main" id="{BBA91EDF-C3C1-4F15-822C-E8F73FE31E3B}"/>
              </a:ext>
            </a:extLst>
          </p:cNvPr>
          <p:cNvSpPr txBox="1"/>
          <p:nvPr/>
        </p:nvSpPr>
        <p:spPr>
          <a:xfrm>
            <a:off x="6389419" y="2627879"/>
            <a:ext cx="1278637" cy="461665"/>
          </a:xfrm>
          <a:prstGeom prst="rect">
            <a:avLst/>
          </a:prstGeom>
          <a:noFill/>
        </p:spPr>
        <p:txBody>
          <a:bodyPr wrap="square">
            <a:spAutoFit/>
          </a:bodyPr>
          <a:lstStyle/>
          <a:p>
            <a:pPr marL="112713" algn="ctr">
              <a:buClr>
                <a:srgbClr val="648EB4"/>
              </a:buClr>
              <a:buSzPct val="120000"/>
            </a:pPr>
            <a:r>
              <a:rPr lang="en-US" sz="1200" dirty="0">
                <a:solidFill>
                  <a:srgbClr val="81A3C2"/>
                </a:solidFill>
                <a:latin typeface="Public Sans SemiBold"/>
              </a:rPr>
              <a:t>Construction Materials</a:t>
            </a:r>
          </a:p>
        </p:txBody>
      </p:sp>
      <p:sp>
        <p:nvSpPr>
          <p:cNvPr id="35" name="TextBox 34">
            <a:extLst>
              <a:ext uri="{FF2B5EF4-FFF2-40B4-BE49-F238E27FC236}">
                <a16:creationId xmlns:a16="http://schemas.microsoft.com/office/drawing/2014/main" id="{78299FB5-2581-4189-94FE-917EDE3B216D}"/>
              </a:ext>
            </a:extLst>
          </p:cNvPr>
          <p:cNvSpPr txBox="1"/>
          <p:nvPr/>
        </p:nvSpPr>
        <p:spPr>
          <a:xfrm>
            <a:off x="7579364" y="2443213"/>
            <a:ext cx="1355709" cy="646331"/>
          </a:xfrm>
          <a:prstGeom prst="rect">
            <a:avLst/>
          </a:prstGeom>
          <a:noFill/>
        </p:spPr>
        <p:txBody>
          <a:bodyPr wrap="square">
            <a:spAutoFit/>
          </a:bodyPr>
          <a:lstStyle/>
          <a:p>
            <a:pPr marL="112713" algn="ctr">
              <a:buClr>
                <a:srgbClr val="648EB4"/>
              </a:buClr>
              <a:buSzPct val="120000"/>
            </a:pPr>
            <a:r>
              <a:rPr lang="en-US" sz="1200" dirty="0">
                <a:solidFill>
                  <a:srgbClr val="81A3C2"/>
                </a:solidFill>
                <a:latin typeface="Public Sans SemiBold"/>
              </a:rPr>
              <a:t>Contractor &amp;</a:t>
            </a:r>
          </a:p>
          <a:p>
            <a:pPr marL="112713" algn="ctr">
              <a:buClr>
                <a:srgbClr val="648EB4"/>
              </a:buClr>
              <a:buSzPct val="120000"/>
            </a:pPr>
            <a:r>
              <a:rPr lang="en-US" sz="1200" dirty="0">
                <a:solidFill>
                  <a:srgbClr val="81A3C2"/>
                </a:solidFill>
                <a:latin typeface="Public Sans SemiBold"/>
              </a:rPr>
              <a:t>Construction Services</a:t>
            </a:r>
          </a:p>
        </p:txBody>
      </p:sp>
      <p:sp>
        <p:nvSpPr>
          <p:cNvPr id="36" name="TextBox 35">
            <a:extLst>
              <a:ext uri="{FF2B5EF4-FFF2-40B4-BE49-F238E27FC236}">
                <a16:creationId xmlns:a16="http://schemas.microsoft.com/office/drawing/2014/main" id="{C001088C-D5E5-434E-8F6C-77D9C8F28848}"/>
              </a:ext>
            </a:extLst>
          </p:cNvPr>
          <p:cNvSpPr txBox="1"/>
          <p:nvPr/>
        </p:nvSpPr>
        <p:spPr>
          <a:xfrm>
            <a:off x="8846381" y="2627879"/>
            <a:ext cx="1216578" cy="461665"/>
          </a:xfrm>
          <a:prstGeom prst="rect">
            <a:avLst/>
          </a:prstGeom>
          <a:noFill/>
        </p:spPr>
        <p:txBody>
          <a:bodyPr wrap="square">
            <a:spAutoFit/>
          </a:bodyPr>
          <a:lstStyle/>
          <a:p>
            <a:pPr marL="112713" algn="ctr">
              <a:buClr>
                <a:srgbClr val="648EB4"/>
              </a:buClr>
              <a:buSzPct val="120000"/>
            </a:pPr>
            <a:r>
              <a:rPr lang="en-US" sz="1200" dirty="0">
                <a:solidFill>
                  <a:srgbClr val="81A3C2"/>
                </a:solidFill>
                <a:latin typeface="Public Sans SemiBold"/>
              </a:rPr>
              <a:t>Engineering &amp; Design</a:t>
            </a:r>
          </a:p>
        </p:txBody>
      </p:sp>
      <p:sp>
        <p:nvSpPr>
          <p:cNvPr id="37" name="TextBox 36">
            <a:extLst>
              <a:ext uri="{FF2B5EF4-FFF2-40B4-BE49-F238E27FC236}">
                <a16:creationId xmlns:a16="http://schemas.microsoft.com/office/drawing/2014/main" id="{308C2BC6-92A5-40DB-B0B6-FE392F55AEA1}"/>
              </a:ext>
            </a:extLst>
          </p:cNvPr>
          <p:cNvSpPr txBox="1"/>
          <p:nvPr/>
        </p:nvSpPr>
        <p:spPr>
          <a:xfrm>
            <a:off x="9974267" y="2627879"/>
            <a:ext cx="1242287" cy="461665"/>
          </a:xfrm>
          <a:prstGeom prst="rect">
            <a:avLst/>
          </a:prstGeom>
          <a:noFill/>
        </p:spPr>
        <p:txBody>
          <a:bodyPr wrap="square">
            <a:spAutoFit/>
          </a:bodyPr>
          <a:lstStyle/>
          <a:p>
            <a:pPr marL="112713" algn="ctr">
              <a:buClr>
                <a:srgbClr val="648EB4"/>
              </a:buClr>
              <a:buSzPct val="120000"/>
            </a:pPr>
            <a:r>
              <a:rPr lang="en-US" sz="1200" dirty="0">
                <a:solidFill>
                  <a:srgbClr val="81A3C2"/>
                </a:solidFill>
                <a:latin typeface="Public Sans SemiBold"/>
              </a:rPr>
              <a:t>Private</a:t>
            </a:r>
          </a:p>
          <a:p>
            <a:pPr marL="112713" algn="ctr">
              <a:buClr>
                <a:srgbClr val="648EB4"/>
              </a:buClr>
              <a:buSzPct val="120000"/>
            </a:pPr>
            <a:r>
              <a:rPr lang="en-US" sz="1200" dirty="0">
                <a:solidFill>
                  <a:srgbClr val="81A3C2"/>
                </a:solidFill>
                <a:latin typeface="Public Sans SemiBold"/>
              </a:rPr>
              <a:t>Equity</a:t>
            </a:r>
          </a:p>
        </p:txBody>
      </p:sp>
      <p:sp>
        <p:nvSpPr>
          <p:cNvPr id="38" name="TextBox 37">
            <a:extLst>
              <a:ext uri="{FF2B5EF4-FFF2-40B4-BE49-F238E27FC236}">
                <a16:creationId xmlns:a16="http://schemas.microsoft.com/office/drawing/2014/main" id="{C1F5A6FA-9BE1-4783-A726-337E59915488}"/>
              </a:ext>
            </a:extLst>
          </p:cNvPr>
          <p:cNvSpPr txBox="1"/>
          <p:nvPr/>
        </p:nvSpPr>
        <p:spPr>
          <a:xfrm>
            <a:off x="11127862" y="2627879"/>
            <a:ext cx="1318483" cy="461665"/>
          </a:xfrm>
          <a:prstGeom prst="rect">
            <a:avLst/>
          </a:prstGeom>
          <a:noFill/>
        </p:spPr>
        <p:txBody>
          <a:bodyPr wrap="square">
            <a:spAutoFit/>
          </a:bodyPr>
          <a:lstStyle/>
          <a:p>
            <a:pPr marL="112713" algn="ctr">
              <a:buClr>
                <a:srgbClr val="648EB4"/>
              </a:buClr>
              <a:buSzPct val="120000"/>
            </a:pPr>
            <a:r>
              <a:rPr lang="en-US" sz="1200" dirty="0">
                <a:solidFill>
                  <a:srgbClr val="81A3C2"/>
                </a:solidFill>
                <a:latin typeface="Public Sans SemiBold"/>
              </a:rPr>
              <a:t>Technology</a:t>
            </a:r>
          </a:p>
          <a:p>
            <a:pPr marL="112713" algn="ctr">
              <a:buClr>
                <a:srgbClr val="648EB4"/>
              </a:buClr>
              <a:buSzPct val="120000"/>
            </a:pPr>
            <a:r>
              <a:rPr lang="en-US" sz="1200" dirty="0">
                <a:solidFill>
                  <a:srgbClr val="81A3C2"/>
                </a:solidFill>
                <a:latin typeface="Public Sans SemiBold"/>
              </a:rPr>
              <a:t>Companies</a:t>
            </a:r>
          </a:p>
        </p:txBody>
      </p:sp>
      <p:sp>
        <p:nvSpPr>
          <p:cNvPr id="39" name="TextBox 38">
            <a:extLst>
              <a:ext uri="{FF2B5EF4-FFF2-40B4-BE49-F238E27FC236}">
                <a16:creationId xmlns:a16="http://schemas.microsoft.com/office/drawing/2014/main" id="{14AFFD53-4721-4FD4-BE37-B8551458CFC3}"/>
              </a:ext>
            </a:extLst>
          </p:cNvPr>
          <p:cNvSpPr txBox="1"/>
          <p:nvPr/>
        </p:nvSpPr>
        <p:spPr>
          <a:xfrm>
            <a:off x="12357653" y="2443213"/>
            <a:ext cx="1459948" cy="646331"/>
          </a:xfrm>
          <a:prstGeom prst="rect">
            <a:avLst/>
          </a:prstGeom>
          <a:noFill/>
        </p:spPr>
        <p:txBody>
          <a:bodyPr wrap="square">
            <a:spAutoFit/>
          </a:bodyPr>
          <a:lstStyle/>
          <a:p>
            <a:pPr marL="112713" algn="ctr">
              <a:buClr>
                <a:srgbClr val="648EB4"/>
              </a:buClr>
              <a:buSzPct val="120000"/>
            </a:pPr>
            <a:r>
              <a:rPr lang="en-US" sz="1200" dirty="0">
                <a:solidFill>
                  <a:srgbClr val="81A3C2"/>
                </a:solidFill>
                <a:latin typeface="Public Sans SemiBold"/>
              </a:rPr>
              <a:t>Utility &amp; Communication Infrastructure</a:t>
            </a:r>
          </a:p>
        </p:txBody>
      </p:sp>
      <p:cxnSp>
        <p:nvCxnSpPr>
          <p:cNvPr id="40" name="Straight Connector 39">
            <a:extLst>
              <a:ext uri="{FF2B5EF4-FFF2-40B4-BE49-F238E27FC236}">
                <a16:creationId xmlns:a16="http://schemas.microsoft.com/office/drawing/2014/main" id="{3FFC28E3-86D8-4841-A4BA-FBC5DE53D3E7}"/>
              </a:ext>
            </a:extLst>
          </p:cNvPr>
          <p:cNvCxnSpPr/>
          <p:nvPr/>
        </p:nvCxnSpPr>
        <p:spPr>
          <a:xfrm>
            <a:off x="0" y="2189189"/>
            <a:ext cx="13817600" cy="0"/>
          </a:xfrm>
          <a:prstGeom prst="line">
            <a:avLst/>
          </a:prstGeom>
          <a:noFill/>
          <a:ln w="6350" cap="flat" cmpd="sng" algn="ctr">
            <a:solidFill>
              <a:srgbClr val="6E7A84"/>
            </a:solidFill>
            <a:prstDash val="solid"/>
            <a:miter lim="800000"/>
          </a:ln>
          <a:effectLst/>
        </p:spPr>
      </p:cxnSp>
      <p:sp>
        <p:nvSpPr>
          <p:cNvPr id="41" name="TextBox 40">
            <a:extLst>
              <a:ext uri="{FF2B5EF4-FFF2-40B4-BE49-F238E27FC236}">
                <a16:creationId xmlns:a16="http://schemas.microsoft.com/office/drawing/2014/main" id="{B8C97DB1-BA47-4028-9C40-216A216D1513}"/>
              </a:ext>
            </a:extLst>
          </p:cNvPr>
          <p:cNvSpPr txBox="1"/>
          <p:nvPr/>
        </p:nvSpPr>
        <p:spPr>
          <a:xfrm>
            <a:off x="833285" y="1587932"/>
            <a:ext cx="3205315" cy="451598"/>
          </a:xfrm>
          <a:prstGeom prst="rect">
            <a:avLst/>
          </a:prstGeom>
          <a:noFill/>
        </p:spPr>
        <p:txBody>
          <a:bodyPr wrap="square">
            <a:spAutoFit/>
          </a:bodyPr>
          <a:lstStyle/>
          <a:p>
            <a:pPr algn="ctr">
              <a:lnSpc>
                <a:spcPts val="3000"/>
              </a:lnSpc>
            </a:pPr>
            <a:r>
              <a:rPr lang="en-US" sz="2400" dirty="0">
                <a:solidFill>
                  <a:srgbClr val="6E7A84"/>
                </a:solidFill>
                <a:latin typeface="Public Sans SemiBold"/>
              </a:rPr>
              <a:t>Our </a:t>
            </a:r>
            <a:r>
              <a:rPr lang="en-US" sz="2400" dirty="0">
                <a:solidFill>
                  <a:srgbClr val="81A3C2"/>
                </a:solidFill>
                <a:latin typeface="Public Sans Black" pitchFamily="2" charset="0"/>
              </a:rPr>
              <a:t>Services</a:t>
            </a:r>
            <a:endParaRPr lang="en-US" sz="2400" dirty="0">
              <a:solidFill>
                <a:srgbClr val="6E7A84"/>
              </a:solidFill>
              <a:latin typeface="Public Sans SemiBold"/>
            </a:endParaRPr>
          </a:p>
        </p:txBody>
      </p:sp>
      <p:pic>
        <p:nvPicPr>
          <p:cNvPr id="42" name="Picture Placeholder 6" descr="A picture containing outdoor, sky, building, wooden&#10;&#10;Description automatically generated">
            <a:extLst>
              <a:ext uri="{FF2B5EF4-FFF2-40B4-BE49-F238E27FC236}">
                <a16:creationId xmlns:a16="http://schemas.microsoft.com/office/drawing/2014/main" id="{092E4CB1-78B9-4FF0-A869-8BBE263400D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293555" y="3214688"/>
            <a:ext cx="1081088" cy="3332162"/>
          </a:xfrm>
          <a:prstGeom prst="rect">
            <a:avLst/>
          </a:prstGeom>
        </p:spPr>
      </p:pic>
      <p:pic>
        <p:nvPicPr>
          <p:cNvPr id="43" name="Picture Placeholder 28" descr="A picture containing outdoor, ground, military vehicle, transport&#10;&#10;Description automatically generated">
            <a:extLst>
              <a:ext uri="{FF2B5EF4-FFF2-40B4-BE49-F238E27FC236}">
                <a16:creationId xmlns:a16="http://schemas.microsoft.com/office/drawing/2014/main" id="{79713744-BE6A-43B4-BFDF-A2E86C296C2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514963" y="3214409"/>
            <a:ext cx="1081088" cy="3332441"/>
          </a:xfrm>
          <a:prstGeom prst="rect">
            <a:avLst/>
          </a:prstGeom>
        </p:spPr>
      </p:pic>
      <p:pic>
        <p:nvPicPr>
          <p:cNvPr id="44" name="Picture Placeholder 30" descr="A picture containing tiled&#10;&#10;Description automatically generated">
            <a:extLst>
              <a:ext uri="{FF2B5EF4-FFF2-40B4-BE49-F238E27FC236}">
                <a16:creationId xmlns:a16="http://schemas.microsoft.com/office/drawing/2014/main" id="{6E5016F1-DF55-43E4-B5B7-9154BA7C2D9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736371" y="3214409"/>
            <a:ext cx="1081088" cy="3332441"/>
          </a:xfrm>
          <a:prstGeom prst="rect">
            <a:avLst/>
          </a:prstGeom>
        </p:spPr>
      </p:pic>
      <p:pic>
        <p:nvPicPr>
          <p:cNvPr id="45" name="Picture Placeholder 33" descr="Close-up of people's hands holding a green pencil&#10;&#10;Description automatically generated with low confidence">
            <a:extLst>
              <a:ext uri="{FF2B5EF4-FFF2-40B4-BE49-F238E27FC236}">
                <a16:creationId xmlns:a16="http://schemas.microsoft.com/office/drawing/2014/main" id="{FD8B6D92-905D-432A-AC17-C86A70193686}"/>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957779" y="3214409"/>
            <a:ext cx="1081088" cy="3332441"/>
          </a:xfrm>
          <a:prstGeom prst="rect">
            <a:avLst/>
          </a:prstGeom>
        </p:spPr>
      </p:pic>
      <p:pic>
        <p:nvPicPr>
          <p:cNvPr id="46" name="Picture Placeholder 35" descr="A picture containing text&#10;&#10;Description automatically generated">
            <a:extLst>
              <a:ext uri="{FF2B5EF4-FFF2-40B4-BE49-F238E27FC236}">
                <a16:creationId xmlns:a16="http://schemas.microsoft.com/office/drawing/2014/main" id="{F78980ED-06B7-44B7-A7B6-CA09E99B62EA}"/>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0179187" y="3214409"/>
            <a:ext cx="1081088" cy="3332441"/>
          </a:xfrm>
          <a:prstGeom prst="rect">
            <a:avLst/>
          </a:prstGeom>
        </p:spPr>
      </p:pic>
      <p:pic>
        <p:nvPicPr>
          <p:cNvPr id="47" name="Picture Placeholder 37" descr="A picture containing sky, person, outdoor&#10;&#10;Description automatically generated">
            <a:extLst>
              <a:ext uri="{FF2B5EF4-FFF2-40B4-BE49-F238E27FC236}">
                <a16:creationId xmlns:a16="http://schemas.microsoft.com/office/drawing/2014/main" id="{3880E9AC-E1B3-4E41-88A2-35A0208BAF47}"/>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1400595" y="3214409"/>
            <a:ext cx="1081088" cy="3332441"/>
          </a:xfrm>
          <a:prstGeom prst="rect">
            <a:avLst/>
          </a:prstGeom>
        </p:spPr>
      </p:pic>
      <p:pic>
        <p:nvPicPr>
          <p:cNvPr id="48" name="Picture Placeholder 39" descr="A picture containing sky, outdoor, power line, light&#10;&#10;Description automatically generated">
            <a:extLst>
              <a:ext uri="{FF2B5EF4-FFF2-40B4-BE49-F238E27FC236}">
                <a16:creationId xmlns:a16="http://schemas.microsoft.com/office/drawing/2014/main" id="{BEB20C43-8295-4F14-959D-CFD9D9A78508}"/>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2622003" y="3214409"/>
            <a:ext cx="1081088" cy="3332441"/>
          </a:xfrm>
          <a:prstGeom prst="rect">
            <a:avLst/>
          </a:prstGeom>
        </p:spPr>
      </p:pic>
      <p:sp>
        <p:nvSpPr>
          <p:cNvPr id="49" name="Rectangle 48">
            <a:extLst>
              <a:ext uri="{FF2B5EF4-FFF2-40B4-BE49-F238E27FC236}">
                <a16:creationId xmlns:a16="http://schemas.microsoft.com/office/drawing/2014/main" id="{B62B5A7A-F961-4C42-A219-E8CAF695FDCC}"/>
              </a:ext>
            </a:extLst>
          </p:cNvPr>
          <p:cNvSpPr/>
          <p:nvPr/>
        </p:nvSpPr>
        <p:spPr>
          <a:xfrm>
            <a:off x="13153542" y="7208197"/>
            <a:ext cx="601347" cy="564204"/>
          </a:xfrm>
          <a:prstGeom prst="rect">
            <a:avLst/>
          </a:prstGeom>
          <a:solidFill>
            <a:srgbClr val="81A3C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7"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50" name="Slide Number Placeholder 1">
            <a:extLst>
              <a:ext uri="{FF2B5EF4-FFF2-40B4-BE49-F238E27FC236}">
                <a16:creationId xmlns:a16="http://schemas.microsoft.com/office/drawing/2014/main" id="{B18976D2-CA8E-4903-BF66-734459BAE265}"/>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smtClean="0">
                <a:solidFill>
                  <a:srgbClr val="FFFFFF"/>
                </a:solidFill>
                <a:latin typeface="Public Sans" pitchFamily="2" charset="0"/>
                <a:ea typeface="Arial Unicode MS" panose="020B0604020202020204" pitchFamily="34" charset="-128"/>
                <a:cs typeface="Arial Unicode MS" panose="020B0604020202020204" pitchFamily="34" charset="-128"/>
              </a:rPr>
              <a:pPr/>
              <a:t>‹#›</a:t>
            </a:fld>
            <a:endParaRPr lang="en-US" sz="1000" dirty="0">
              <a:solidFill>
                <a:srgbClr val="FFFFFF"/>
              </a:solidFill>
              <a:latin typeface="Public Sans" pitchFamily="2" charset="0"/>
              <a:ea typeface="Arial Unicode MS" panose="020B0604020202020204" pitchFamily="34" charset="-128"/>
              <a:cs typeface="Arial Unicode MS" panose="020B0604020202020204" pitchFamily="34" charset="-128"/>
            </a:endParaRPr>
          </a:p>
        </p:txBody>
      </p:sp>
      <p:sp>
        <p:nvSpPr>
          <p:cNvPr id="51" name="TextBox 50">
            <a:extLst>
              <a:ext uri="{FF2B5EF4-FFF2-40B4-BE49-F238E27FC236}">
                <a16:creationId xmlns:a16="http://schemas.microsoft.com/office/drawing/2014/main" id="{3B615AC7-45DB-4497-BD17-CBDF53FB4E05}"/>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Tree>
    <p:extLst>
      <p:ext uri="{BB962C8B-B14F-4D97-AF65-F5344CB8AC3E}">
        <p14:creationId xmlns:p14="http://schemas.microsoft.com/office/powerpoint/2010/main" val="28106528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ext Placeholder 39">
            <a:extLst>
              <a:ext uri="{FF2B5EF4-FFF2-40B4-BE49-F238E27FC236}">
                <a16:creationId xmlns:a16="http://schemas.microsoft.com/office/drawing/2014/main" id="{1704D250-7B94-4D8B-A379-342AF9874C6F}"/>
              </a:ext>
            </a:extLst>
          </p:cNvPr>
          <p:cNvSpPr txBox="1">
            <a:spLocks/>
          </p:cNvSpPr>
          <p:nvPr/>
        </p:nvSpPr>
        <p:spPr>
          <a:xfrm>
            <a:off x="8461513" y="4951522"/>
            <a:ext cx="5352018" cy="483703"/>
          </a:xfrm>
        </p:spPr>
        <p:txBody>
          <a:bodyPr>
            <a:normAutofit/>
          </a:bodyPr>
          <a:lstStyle>
            <a:lvl1pPr marL="0" indent="-228600" algn="l" defTabSz="914400" rtl="0" eaLnBrk="1" latinLnBrk="0" hangingPunct="1">
              <a:lnSpc>
                <a:spcPct val="90000"/>
              </a:lnSpc>
              <a:spcBef>
                <a:spcPts val="0"/>
              </a:spcBef>
              <a:spcAft>
                <a:spcPts val="0"/>
              </a:spcAft>
              <a:buFont typeface="Arial" panose="020B0604020202020204" pitchFamily="34" charset="0"/>
              <a:buNone/>
              <a:defRPr sz="2001" b="0" kern="1200">
                <a:solidFill>
                  <a:srgbClr val="6E7A84"/>
                </a:solidFill>
                <a:latin typeface="Public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1" b="0" i="0" u="none" strike="noStrike" kern="1200" cap="none" spc="0" normalizeH="0" baseline="0" noProof="0" dirty="0">
                <a:ln>
                  <a:noFill/>
                </a:ln>
                <a:solidFill>
                  <a:srgbClr val="6E7A84"/>
                </a:solidFill>
                <a:effectLst/>
                <a:uLnTx/>
                <a:uFillTx/>
                <a:latin typeface="Public Sans" pitchFamily="2" charset="0"/>
                <a:ea typeface="+mn-ea"/>
                <a:cs typeface="+mn-cs"/>
              </a:rPr>
              <a:t>Enter Date here</a:t>
            </a:r>
          </a:p>
        </p:txBody>
      </p:sp>
      <p:sp>
        <p:nvSpPr>
          <p:cNvPr id="3" name="Rectangle 2">
            <a:extLst>
              <a:ext uri="{FF2B5EF4-FFF2-40B4-BE49-F238E27FC236}">
                <a16:creationId xmlns:a16="http://schemas.microsoft.com/office/drawing/2014/main" id="{51A68E48-DB84-43D3-A140-4C612406F0DB}"/>
              </a:ext>
            </a:extLst>
          </p:cNvPr>
          <p:cNvSpPr/>
          <p:nvPr/>
        </p:nvSpPr>
        <p:spPr>
          <a:xfrm>
            <a:off x="8150546" y="5721258"/>
            <a:ext cx="5667053" cy="642731"/>
          </a:xfrm>
          <a:prstGeom prst="rect">
            <a:avLst/>
          </a:prstGeom>
          <a:solidFill>
            <a:srgbClr val="6E7A8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4" name="Rectangle 3">
            <a:extLst>
              <a:ext uri="{FF2B5EF4-FFF2-40B4-BE49-F238E27FC236}">
                <a16:creationId xmlns:a16="http://schemas.microsoft.com/office/drawing/2014/main" id="{1DF519F0-3D98-4632-8A7D-F09C8B906C4F}"/>
              </a:ext>
            </a:extLst>
          </p:cNvPr>
          <p:cNvSpPr/>
          <p:nvPr/>
        </p:nvSpPr>
        <p:spPr>
          <a:xfrm>
            <a:off x="7337286" y="5721258"/>
            <a:ext cx="821636" cy="642731"/>
          </a:xfrm>
          <a:prstGeom prst="rect">
            <a:avLst/>
          </a:prstGeom>
          <a:solidFill>
            <a:srgbClr val="5E97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5" name="Title 1">
            <a:extLst>
              <a:ext uri="{FF2B5EF4-FFF2-40B4-BE49-F238E27FC236}">
                <a16:creationId xmlns:a16="http://schemas.microsoft.com/office/drawing/2014/main" id="{70FB8BC8-1A27-46F3-A2C8-F1F547E1DF55}"/>
              </a:ext>
            </a:extLst>
          </p:cNvPr>
          <p:cNvSpPr txBox="1">
            <a:spLocks/>
          </p:cNvSpPr>
          <p:nvPr/>
        </p:nvSpPr>
        <p:spPr>
          <a:xfrm>
            <a:off x="8461513" y="3717231"/>
            <a:ext cx="5201478" cy="1172328"/>
          </a:xfrm>
          <a:prstGeom prst="rect">
            <a:avLst/>
          </a:prstGeom>
        </p:spPr>
        <p:txBody>
          <a:bodyPr/>
          <a:lstStyle>
            <a:lvl1pPr marL="0" indent="0" algn="l" defTabSz="914400" rtl="0" eaLnBrk="1" latinLnBrk="0" hangingPunct="1">
              <a:lnSpc>
                <a:spcPct val="90000"/>
              </a:lnSpc>
              <a:spcBef>
                <a:spcPct val="0"/>
              </a:spcBef>
              <a:buNone/>
              <a:defRPr lang="en-US" sz="4000" b="1" kern="1200" dirty="0">
                <a:solidFill>
                  <a:srgbClr val="6E7A84"/>
                </a:solidFill>
                <a:latin typeface="Public Sans" pitchFamily="2" charset="0"/>
                <a:ea typeface="+mn-ea"/>
                <a:cs typeface="+mn-cs"/>
              </a:defRPr>
            </a:lvl1pPr>
          </a:lstStyle>
          <a:p>
            <a:pPr marL="0" marR="0" lvl="0" indent="-228616" algn="l" defTabSz="914463"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6E7A84"/>
                </a:solidFill>
                <a:effectLst/>
                <a:uLnTx/>
                <a:uFillTx/>
                <a:latin typeface="Public Sans" pitchFamily="2" charset="0"/>
                <a:ea typeface="+mn-ea"/>
                <a:cs typeface="+mn-cs"/>
              </a:rPr>
              <a:t>Click to edit Master title style</a:t>
            </a:r>
          </a:p>
        </p:txBody>
      </p:sp>
      <p:sp>
        <p:nvSpPr>
          <p:cNvPr id="6" name="TextBox 5">
            <a:extLst>
              <a:ext uri="{FF2B5EF4-FFF2-40B4-BE49-F238E27FC236}">
                <a16:creationId xmlns:a16="http://schemas.microsoft.com/office/drawing/2014/main" id="{68FC92C2-F811-462A-832A-0C4728BBB6EC}"/>
              </a:ext>
            </a:extLst>
          </p:cNvPr>
          <p:cNvSpPr txBox="1"/>
          <p:nvPr/>
        </p:nvSpPr>
        <p:spPr>
          <a:xfrm>
            <a:off x="8454887" y="5797821"/>
            <a:ext cx="4333461" cy="401007"/>
          </a:xfrm>
          <a:prstGeom prst="rect">
            <a:avLst/>
          </a:prstGeom>
          <a:noFill/>
        </p:spPr>
        <p:txBody>
          <a:bodyPr wrap="square" rtlCol="0">
            <a:spAutoFit/>
          </a:bodyPr>
          <a:lstStyle/>
          <a:p>
            <a:r>
              <a:rPr lang="en-US" dirty="0">
                <a:solidFill>
                  <a:srgbClr val="FFFFFF"/>
                </a:solidFill>
                <a:latin typeface="Public Sans SemiBold"/>
              </a:rPr>
              <a:t>fmicapitaladvisors.com</a:t>
            </a:r>
          </a:p>
        </p:txBody>
      </p:sp>
      <p:pic>
        <p:nvPicPr>
          <p:cNvPr id="7" name="Picture Placeholder 9">
            <a:extLst>
              <a:ext uri="{FF2B5EF4-FFF2-40B4-BE49-F238E27FC236}">
                <a16:creationId xmlns:a16="http://schemas.microsoft.com/office/drawing/2014/main" id="{73D92471-56D0-4F22-8A60-410DAD462BC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8148638" cy="5718313"/>
          </a:xfrm>
          <a:prstGeom prst="rect">
            <a:avLst/>
          </a:prstGeom>
        </p:spPr>
      </p:pic>
      <p:pic>
        <p:nvPicPr>
          <p:cNvPr id="8" name="Picture 7">
            <a:extLst>
              <a:ext uri="{FF2B5EF4-FFF2-40B4-BE49-F238E27FC236}">
                <a16:creationId xmlns:a16="http://schemas.microsoft.com/office/drawing/2014/main" id="{018E2854-28EA-4126-9B94-7AE651CA1EB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038477" y="472181"/>
            <a:ext cx="1891191" cy="2540957"/>
          </a:xfrm>
          <a:prstGeom prst="rect">
            <a:avLst/>
          </a:prstGeom>
        </p:spPr>
      </p:pic>
    </p:spTree>
    <p:extLst>
      <p:ext uri="{BB962C8B-B14F-4D97-AF65-F5344CB8AC3E}">
        <p14:creationId xmlns:p14="http://schemas.microsoft.com/office/powerpoint/2010/main" val="7195501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4DE4B2-D9A8-4368-B2A7-F043D952694A}"/>
              </a:ext>
            </a:extLst>
          </p:cNvPr>
          <p:cNvSpPr/>
          <p:nvPr/>
        </p:nvSpPr>
        <p:spPr>
          <a:xfrm>
            <a:off x="0" y="1137136"/>
            <a:ext cx="13817600" cy="5932176"/>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Serif Pro"/>
              <a:ea typeface="+mn-ea"/>
              <a:cs typeface="+mn-cs"/>
            </a:endParaRPr>
          </a:p>
        </p:txBody>
      </p:sp>
      <p:cxnSp>
        <p:nvCxnSpPr>
          <p:cNvPr id="3" name="Straight Connector 2">
            <a:extLst>
              <a:ext uri="{FF2B5EF4-FFF2-40B4-BE49-F238E27FC236}">
                <a16:creationId xmlns:a16="http://schemas.microsoft.com/office/drawing/2014/main" id="{CB7B45B1-CBC7-4379-BCB7-BEFBD9AFF3CA}"/>
              </a:ext>
            </a:extLst>
          </p:cNvPr>
          <p:cNvCxnSpPr/>
          <p:nvPr/>
        </p:nvCxnSpPr>
        <p:spPr>
          <a:xfrm>
            <a:off x="0" y="1137136"/>
            <a:ext cx="13817600" cy="0"/>
          </a:xfrm>
          <a:prstGeom prst="line">
            <a:avLst/>
          </a:prstGeom>
          <a:noFill/>
          <a:ln w="6350" cap="flat" cmpd="sng" algn="ctr">
            <a:solidFill>
              <a:srgbClr val="6E7A84"/>
            </a:solidFill>
            <a:prstDash val="solid"/>
            <a:miter lim="800000"/>
          </a:ln>
          <a:effectLst/>
        </p:spPr>
      </p:cxnSp>
      <p:cxnSp>
        <p:nvCxnSpPr>
          <p:cNvPr id="4" name="Straight Connector 3">
            <a:extLst>
              <a:ext uri="{FF2B5EF4-FFF2-40B4-BE49-F238E27FC236}">
                <a16:creationId xmlns:a16="http://schemas.microsoft.com/office/drawing/2014/main" id="{D70D295C-2C2C-45BC-ABB3-7C4CEC49F896}"/>
              </a:ext>
            </a:extLst>
          </p:cNvPr>
          <p:cNvCxnSpPr/>
          <p:nvPr/>
        </p:nvCxnSpPr>
        <p:spPr>
          <a:xfrm>
            <a:off x="0" y="7080736"/>
            <a:ext cx="13817600" cy="0"/>
          </a:xfrm>
          <a:prstGeom prst="line">
            <a:avLst/>
          </a:prstGeom>
          <a:noFill/>
          <a:ln w="6350" cap="flat" cmpd="sng" algn="ctr">
            <a:solidFill>
              <a:srgbClr val="6E7A84"/>
            </a:solidFill>
            <a:prstDash val="solid"/>
            <a:miter lim="800000"/>
          </a:ln>
          <a:effectLst/>
        </p:spPr>
      </p:cxnSp>
      <p:sp>
        <p:nvSpPr>
          <p:cNvPr id="5" name="TextBox 4">
            <a:extLst>
              <a:ext uri="{FF2B5EF4-FFF2-40B4-BE49-F238E27FC236}">
                <a16:creationId xmlns:a16="http://schemas.microsoft.com/office/drawing/2014/main" id="{0A7E70F9-4C2B-40B9-988B-2357A5179264}"/>
              </a:ext>
            </a:extLst>
          </p:cNvPr>
          <p:cNvSpPr txBox="1"/>
          <p:nvPr/>
        </p:nvSpPr>
        <p:spPr>
          <a:xfrm>
            <a:off x="0" y="377685"/>
            <a:ext cx="13817600" cy="477054"/>
          </a:xfrm>
          <a:prstGeom prst="rect">
            <a:avLst/>
          </a:prstGeom>
          <a:noFill/>
        </p:spPr>
        <p:txBody>
          <a:bodyPr wrap="square" rtlCol="0">
            <a:spAutoFit/>
          </a:bodyPr>
          <a:lstStyle/>
          <a:p>
            <a:pPr algn="ctr">
              <a:lnSpc>
                <a:spcPts val="3000"/>
              </a:lnSpc>
              <a:tabLst>
                <a:tab pos="3146425" algn="l"/>
              </a:tabLst>
            </a:pPr>
            <a:r>
              <a:rPr lang="en-US" sz="3400" dirty="0">
                <a:solidFill>
                  <a:srgbClr val="4C5966"/>
                </a:solidFill>
                <a:latin typeface="Public Sans SemiBold"/>
              </a:rPr>
              <a:t>FACTS</a:t>
            </a:r>
          </a:p>
        </p:txBody>
      </p:sp>
      <p:sp>
        <p:nvSpPr>
          <p:cNvPr id="6" name="Rectangle 5">
            <a:extLst>
              <a:ext uri="{FF2B5EF4-FFF2-40B4-BE49-F238E27FC236}">
                <a16:creationId xmlns:a16="http://schemas.microsoft.com/office/drawing/2014/main" id="{F6AEC61B-A4F5-4D5F-95DD-96E990658892}"/>
              </a:ext>
            </a:extLst>
          </p:cNvPr>
          <p:cNvSpPr/>
          <p:nvPr/>
        </p:nvSpPr>
        <p:spPr>
          <a:xfrm>
            <a:off x="327581" y="2137653"/>
            <a:ext cx="5373756" cy="3902765"/>
          </a:xfrm>
          <a:prstGeom prst="rect">
            <a:avLst/>
          </a:prstGeom>
          <a:solidFill>
            <a:srgbClr val="FFFFFF"/>
          </a:solidFill>
          <a:ln w="101600" cap="flat" cmpd="sng" algn="ctr">
            <a:solidFill>
              <a:srgbClr val="6E7A8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7" name="Rectangle 6">
            <a:extLst>
              <a:ext uri="{FF2B5EF4-FFF2-40B4-BE49-F238E27FC236}">
                <a16:creationId xmlns:a16="http://schemas.microsoft.com/office/drawing/2014/main" id="{0B69FF34-52EA-4084-A464-A47527BEA5F7}"/>
              </a:ext>
            </a:extLst>
          </p:cNvPr>
          <p:cNvSpPr/>
          <p:nvPr/>
        </p:nvSpPr>
        <p:spPr>
          <a:xfrm>
            <a:off x="6336674" y="2137653"/>
            <a:ext cx="7069487" cy="3902765"/>
          </a:xfrm>
          <a:prstGeom prst="rect">
            <a:avLst/>
          </a:prstGeom>
          <a:solidFill>
            <a:srgbClr val="FFFFFF"/>
          </a:solidFill>
          <a:ln w="101600" cap="flat" cmpd="sng" algn="ctr">
            <a:solidFill>
              <a:srgbClr val="6E7A8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grpSp>
        <p:nvGrpSpPr>
          <p:cNvPr id="8" name="Group 7">
            <a:extLst>
              <a:ext uri="{FF2B5EF4-FFF2-40B4-BE49-F238E27FC236}">
                <a16:creationId xmlns:a16="http://schemas.microsoft.com/office/drawing/2014/main" id="{6C2FAE51-7381-4FE8-9E5D-63B6A21D9F91}"/>
              </a:ext>
            </a:extLst>
          </p:cNvPr>
          <p:cNvGrpSpPr/>
          <p:nvPr/>
        </p:nvGrpSpPr>
        <p:grpSpPr>
          <a:xfrm>
            <a:off x="486013" y="2399618"/>
            <a:ext cx="5056892" cy="3378835"/>
            <a:chOff x="486013" y="2654466"/>
            <a:chExt cx="5056892" cy="3378835"/>
          </a:xfrm>
        </p:grpSpPr>
        <p:sp>
          <p:nvSpPr>
            <p:cNvPr id="9" name="TextBox 8">
              <a:extLst>
                <a:ext uri="{FF2B5EF4-FFF2-40B4-BE49-F238E27FC236}">
                  <a16:creationId xmlns:a16="http://schemas.microsoft.com/office/drawing/2014/main" id="{0D991CF9-525D-4538-809A-7024E297A595}"/>
                </a:ext>
              </a:extLst>
            </p:cNvPr>
            <p:cNvSpPr txBox="1"/>
            <p:nvPr/>
          </p:nvSpPr>
          <p:spPr>
            <a:xfrm>
              <a:off x="689423" y="2654466"/>
              <a:ext cx="4650072" cy="830997"/>
            </a:xfrm>
            <a:prstGeom prst="rect">
              <a:avLst/>
            </a:prstGeom>
            <a:noFill/>
          </p:spPr>
          <p:txBody>
            <a:bodyPr wrap="square" rtlCol="0">
              <a:spAutoFit/>
            </a:bodyPr>
            <a:lstStyle/>
            <a:p>
              <a:pPr algn="ctr">
                <a:spcAft>
                  <a:spcPts val="1200"/>
                </a:spcAft>
              </a:pPr>
              <a:r>
                <a:rPr lang="en-US" sz="4800" b="1" dirty="0">
                  <a:solidFill>
                    <a:srgbClr val="4C5966"/>
                  </a:solidFill>
                  <a:latin typeface="Public Sans SemiBold" pitchFamily="2" charset="0"/>
                </a:rPr>
                <a:t>More than</a:t>
              </a:r>
            </a:p>
          </p:txBody>
        </p:sp>
        <p:sp>
          <p:nvSpPr>
            <p:cNvPr id="10" name="TextBox 9">
              <a:extLst>
                <a:ext uri="{FF2B5EF4-FFF2-40B4-BE49-F238E27FC236}">
                  <a16:creationId xmlns:a16="http://schemas.microsoft.com/office/drawing/2014/main" id="{3A538DB0-3904-440C-AB6C-BC3DBAAF0658}"/>
                </a:ext>
              </a:extLst>
            </p:cNvPr>
            <p:cNvSpPr txBox="1"/>
            <p:nvPr/>
          </p:nvSpPr>
          <p:spPr>
            <a:xfrm>
              <a:off x="486013" y="3162045"/>
              <a:ext cx="5056892" cy="1862048"/>
            </a:xfrm>
            <a:prstGeom prst="rect">
              <a:avLst/>
            </a:prstGeom>
            <a:noFill/>
          </p:spPr>
          <p:txBody>
            <a:bodyPr wrap="square" rtlCol="0">
              <a:spAutoFit/>
            </a:bodyPr>
            <a:lstStyle/>
            <a:p>
              <a:pPr algn="ctr"/>
              <a:r>
                <a:rPr lang="en-US" sz="11500" b="1" dirty="0">
                  <a:solidFill>
                    <a:srgbClr val="5E976D"/>
                  </a:solidFill>
                  <a:latin typeface="Public Sans ExtraBold" pitchFamily="2" charset="0"/>
                </a:rPr>
                <a:t>750</a:t>
              </a:r>
            </a:p>
          </p:txBody>
        </p:sp>
        <p:sp>
          <p:nvSpPr>
            <p:cNvPr id="11" name="TextBox 10">
              <a:extLst>
                <a:ext uri="{FF2B5EF4-FFF2-40B4-BE49-F238E27FC236}">
                  <a16:creationId xmlns:a16="http://schemas.microsoft.com/office/drawing/2014/main" id="{AF43D1ED-3D7F-424F-8EE9-D470916E4FBD}"/>
                </a:ext>
              </a:extLst>
            </p:cNvPr>
            <p:cNvSpPr txBox="1"/>
            <p:nvPr/>
          </p:nvSpPr>
          <p:spPr>
            <a:xfrm>
              <a:off x="689423" y="4786806"/>
              <a:ext cx="4650072" cy="1246495"/>
            </a:xfrm>
            <a:prstGeom prst="rect">
              <a:avLst/>
            </a:prstGeom>
            <a:noFill/>
          </p:spPr>
          <p:txBody>
            <a:bodyPr wrap="square" rtlCol="0">
              <a:spAutoFit/>
            </a:bodyPr>
            <a:lstStyle/>
            <a:p>
              <a:pPr algn="ctr">
                <a:lnSpc>
                  <a:spcPts val="4500"/>
                </a:lnSpc>
              </a:pPr>
              <a:r>
                <a:rPr lang="en-US" sz="4800" b="1" dirty="0">
                  <a:solidFill>
                    <a:srgbClr val="5E976D"/>
                  </a:solidFill>
                  <a:latin typeface="Public Sans Black" pitchFamily="2" charset="0"/>
                </a:rPr>
                <a:t>transactions</a:t>
              </a:r>
              <a:br>
                <a:rPr lang="en-US" sz="4800" b="1" dirty="0">
                  <a:solidFill>
                    <a:srgbClr val="5E976D"/>
                  </a:solidFill>
                  <a:latin typeface="Public Sans Black" pitchFamily="2" charset="0"/>
                </a:rPr>
              </a:br>
              <a:r>
                <a:rPr lang="en-US" sz="4800" b="1" dirty="0">
                  <a:solidFill>
                    <a:srgbClr val="4C5966"/>
                  </a:solidFill>
                  <a:latin typeface="Public Sans SemiBold" pitchFamily="2" charset="0"/>
                </a:rPr>
                <a:t>completed</a:t>
              </a:r>
            </a:p>
          </p:txBody>
        </p:sp>
      </p:grpSp>
      <p:grpSp>
        <p:nvGrpSpPr>
          <p:cNvPr id="12" name="Group 11">
            <a:extLst>
              <a:ext uri="{FF2B5EF4-FFF2-40B4-BE49-F238E27FC236}">
                <a16:creationId xmlns:a16="http://schemas.microsoft.com/office/drawing/2014/main" id="{2D08C9E4-5D7A-47ED-9E2D-16160F09372C}"/>
              </a:ext>
            </a:extLst>
          </p:cNvPr>
          <p:cNvGrpSpPr/>
          <p:nvPr/>
        </p:nvGrpSpPr>
        <p:grpSpPr>
          <a:xfrm>
            <a:off x="6865218" y="2160311"/>
            <a:ext cx="6012399" cy="1862048"/>
            <a:chOff x="6728745" y="2220767"/>
            <a:chExt cx="6012399" cy="1862048"/>
          </a:xfrm>
        </p:grpSpPr>
        <p:sp>
          <p:nvSpPr>
            <p:cNvPr id="13" name="TextBox 12">
              <a:extLst>
                <a:ext uri="{FF2B5EF4-FFF2-40B4-BE49-F238E27FC236}">
                  <a16:creationId xmlns:a16="http://schemas.microsoft.com/office/drawing/2014/main" id="{0A7F679B-DD32-4BFC-8593-043DDD9C1BD9}"/>
                </a:ext>
              </a:extLst>
            </p:cNvPr>
            <p:cNvSpPr txBox="1"/>
            <p:nvPr/>
          </p:nvSpPr>
          <p:spPr>
            <a:xfrm>
              <a:off x="6728745" y="2736293"/>
              <a:ext cx="2664637" cy="830997"/>
            </a:xfrm>
            <a:prstGeom prst="rect">
              <a:avLst/>
            </a:prstGeom>
            <a:noFill/>
          </p:spPr>
          <p:txBody>
            <a:bodyPr wrap="square" rtlCol="0">
              <a:spAutoFit/>
            </a:bodyPr>
            <a:lstStyle/>
            <a:p>
              <a:pPr algn="ctr">
                <a:spcAft>
                  <a:spcPts val="1200"/>
                </a:spcAft>
              </a:pPr>
              <a:r>
                <a:rPr lang="en-US" sz="4800" b="1" dirty="0">
                  <a:solidFill>
                    <a:srgbClr val="4C5966"/>
                  </a:solidFill>
                  <a:latin typeface="Public Sans SemiBold" pitchFamily="2" charset="0"/>
                </a:rPr>
                <a:t>Support</a:t>
              </a:r>
            </a:p>
          </p:txBody>
        </p:sp>
        <p:sp>
          <p:nvSpPr>
            <p:cNvPr id="14" name="TextBox 13">
              <a:extLst>
                <a:ext uri="{FF2B5EF4-FFF2-40B4-BE49-F238E27FC236}">
                  <a16:creationId xmlns:a16="http://schemas.microsoft.com/office/drawing/2014/main" id="{631ACA87-E296-4653-9157-8AA754D0FE25}"/>
                </a:ext>
              </a:extLst>
            </p:cNvPr>
            <p:cNvSpPr txBox="1"/>
            <p:nvPr/>
          </p:nvSpPr>
          <p:spPr>
            <a:xfrm>
              <a:off x="9283648" y="2220767"/>
              <a:ext cx="1046804" cy="1862048"/>
            </a:xfrm>
            <a:prstGeom prst="rect">
              <a:avLst/>
            </a:prstGeom>
            <a:noFill/>
          </p:spPr>
          <p:txBody>
            <a:bodyPr wrap="square" rtlCol="0">
              <a:spAutoFit/>
            </a:bodyPr>
            <a:lstStyle/>
            <a:p>
              <a:pPr algn="ctr"/>
              <a:r>
                <a:rPr lang="en-US" sz="11500" b="1" dirty="0">
                  <a:solidFill>
                    <a:srgbClr val="5E976D"/>
                  </a:solidFill>
                  <a:latin typeface="Public Sans ExtraBold" pitchFamily="2" charset="0"/>
                </a:rPr>
                <a:t>8</a:t>
              </a:r>
            </a:p>
          </p:txBody>
        </p:sp>
        <p:sp>
          <p:nvSpPr>
            <p:cNvPr id="15" name="TextBox 14">
              <a:extLst>
                <a:ext uri="{FF2B5EF4-FFF2-40B4-BE49-F238E27FC236}">
                  <a16:creationId xmlns:a16="http://schemas.microsoft.com/office/drawing/2014/main" id="{C77818BC-9261-4F60-B02D-010EF2039A28}"/>
                </a:ext>
              </a:extLst>
            </p:cNvPr>
            <p:cNvSpPr txBox="1"/>
            <p:nvPr/>
          </p:nvSpPr>
          <p:spPr>
            <a:xfrm>
              <a:off x="10227647" y="2817084"/>
              <a:ext cx="2513497" cy="669414"/>
            </a:xfrm>
            <a:prstGeom prst="rect">
              <a:avLst/>
            </a:prstGeom>
            <a:noFill/>
          </p:spPr>
          <p:txBody>
            <a:bodyPr wrap="square" rtlCol="0">
              <a:spAutoFit/>
            </a:bodyPr>
            <a:lstStyle/>
            <a:p>
              <a:pPr algn="ctr">
                <a:lnSpc>
                  <a:spcPts val="4500"/>
                </a:lnSpc>
              </a:pPr>
              <a:r>
                <a:rPr lang="en-US" sz="4800" b="1" dirty="0">
                  <a:solidFill>
                    <a:srgbClr val="5E976D"/>
                  </a:solidFill>
                  <a:latin typeface="Public Sans Black" pitchFamily="2" charset="0"/>
                </a:rPr>
                <a:t>sectors</a:t>
              </a:r>
              <a:endParaRPr lang="en-US" sz="4800" b="1" dirty="0">
                <a:solidFill>
                  <a:srgbClr val="4C5966"/>
                </a:solidFill>
                <a:latin typeface="Public Sans SemiBold" pitchFamily="2" charset="0"/>
              </a:endParaRPr>
            </a:p>
          </p:txBody>
        </p:sp>
      </p:grpSp>
      <p:sp>
        <p:nvSpPr>
          <p:cNvPr id="16" name="TextBox 15">
            <a:extLst>
              <a:ext uri="{FF2B5EF4-FFF2-40B4-BE49-F238E27FC236}">
                <a16:creationId xmlns:a16="http://schemas.microsoft.com/office/drawing/2014/main" id="{4C5C1D69-6454-43B2-84E8-BAF1716D9D8F}"/>
              </a:ext>
            </a:extLst>
          </p:cNvPr>
          <p:cNvSpPr txBox="1"/>
          <p:nvPr/>
        </p:nvSpPr>
        <p:spPr>
          <a:xfrm>
            <a:off x="6605130" y="3830414"/>
            <a:ext cx="6532574" cy="1815882"/>
          </a:xfrm>
          <a:prstGeom prst="rect">
            <a:avLst/>
          </a:prstGeom>
          <a:noFill/>
        </p:spPr>
        <p:txBody>
          <a:bodyPr wrap="square" rtlCol="0">
            <a:spAutoFit/>
          </a:bodyPr>
          <a:lstStyle/>
          <a:p>
            <a:pPr algn="ctr">
              <a:spcAft>
                <a:spcPts val="1200"/>
              </a:spcAft>
            </a:pPr>
            <a:r>
              <a:rPr lang="en-US" sz="2800" b="1" dirty="0">
                <a:solidFill>
                  <a:srgbClr val="4C5966"/>
                </a:solidFill>
                <a:latin typeface="Public Sans SemiBold" pitchFamily="2" charset="0"/>
              </a:rPr>
              <a:t>Our teams provide deep market knowledge, strong technical expertise and an unparalleled network of industry relationships.</a:t>
            </a:r>
          </a:p>
        </p:txBody>
      </p:sp>
      <p:sp>
        <p:nvSpPr>
          <p:cNvPr id="17" name="Rectangle 16">
            <a:extLst>
              <a:ext uri="{FF2B5EF4-FFF2-40B4-BE49-F238E27FC236}">
                <a16:creationId xmlns:a16="http://schemas.microsoft.com/office/drawing/2014/main" id="{1665E6A0-D108-4127-BB39-5D7641E98F96}"/>
              </a:ext>
            </a:extLst>
          </p:cNvPr>
          <p:cNvSpPr/>
          <p:nvPr/>
        </p:nvSpPr>
        <p:spPr>
          <a:xfrm>
            <a:off x="13153542" y="7208197"/>
            <a:ext cx="601347" cy="564204"/>
          </a:xfrm>
          <a:prstGeom prst="rect">
            <a:avLst/>
          </a:prstGeom>
          <a:solidFill>
            <a:srgbClr val="5E97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7"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18" name="Slide Number Placeholder 1">
            <a:extLst>
              <a:ext uri="{FF2B5EF4-FFF2-40B4-BE49-F238E27FC236}">
                <a16:creationId xmlns:a16="http://schemas.microsoft.com/office/drawing/2014/main" id="{FA06BD0F-3D3F-40C9-85E1-8BCE2B8E85A5}"/>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smtClean="0">
                <a:solidFill>
                  <a:srgbClr val="FFFFFF"/>
                </a:solidFill>
                <a:latin typeface="Public Sans" pitchFamily="2" charset="0"/>
                <a:ea typeface="Arial Unicode MS" panose="020B0604020202020204" pitchFamily="34" charset="-128"/>
                <a:cs typeface="Arial Unicode MS" panose="020B0604020202020204" pitchFamily="34" charset="-128"/>
              </a:rPr>
              <a:pPr/>
              <a:t>‹#›</a:t>
            </a:fld>
            <a:endParaRPr lang="en-US" sz="1000" dirty="0">
              <a:solidFill>
                <a:srgbClr val="FFFFFF"/>
              </a:solidFill>
              <a:latin typeface="Public Sans" pitchFamily="2" charset="0"/>
              <a:ea typeface="Arial Unicode MS" panose="020B0604020202020204" pitchFamily="34" charset="-128"/>
              <a:cs typeface="Arial Unicode MS" panose="020B0604020202020204" pitchFamily="34" charset="-128"/>
            </a:endParaRPr>
          </a:p>
        </p:txBody>
      </p:sp>
      <p:sp>
        <p:nvSpPr>
          <p:cNvPr id="19" name="TextBox 18">
            <a:extLst>
              <a:ext uri="{FF2B5EF4-FFF2-40B4-BE49-F238E27FC236}">
                <a16:creationId xmlns:a16="http://schemas.microsoft.com/office/drawing/2014/main" id="{6CB34180-F0F9-43A3-8942-9F1B6D7FCA7C}"/>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Capital Advisors  |  Copyright 2022</a:t>
            </a:r>
          </a:p>
        </p:txBody>
      </p:sp>
    </p:spTree>
    <p:extLst>
      <p:ext uri="{BB962C8B-B14F-4D97-AF65-F5344CB8AC3E}">
        <p14:creationId xmlns:p14="http://schemas.microsoft.com/office/powerpoint/2010/main" val="2741101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750F34B-E67F-4755-99EC-ED0F3B0FEAB8}"/>
              </a:ext>
            </a:extLst>
          </p:cNvPr>
          <p:cNvSpPr/>
          <p:nvPr/>
        </p:nvSpPr>
        <p:spPr>
          <a:xfrm>
            <a:off x="0" y="1137136"/>
            <a:ext cx="13817600" cy="5932176"/>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Serif Pro"/>
              <a:ea typeface="+mn-ea"/>
              <a:cs typeface="+mn-cs"/>
            </a:endParaRPr>
          </a:p>
        </p:txBody>
      </p:sp>
      <p:cxnSp>
        <p:nvCxnSpPr>
          <p:cNvPr id="27" name="Straight Connector 26">
            <a:extLst>
              <a:ext uri="{FF2B5EF4-FFF2-40B4-BE49-F238E27FC236}">
                <a16:creationId xmlns:a16="http://schemas.microsoft.com/office/drawing/2014/main" id="{8BE284FE-BBD3-4FC6-A0D8-173C1340DE64}"/>
              </a:ext>
            </a:extLst>
          </p:cNvPr>
          <p:cNvCxnSpPr/>
          <p:nvPr/>
        </p:nvCxnSpPr>
        <p:spPr>
          <a:xfrm>
            <a:off x="0" y="1137136"/>
            <a:ext cx="13817600" cy="0"/>
          </a:xfrm>
          <a:prstGeom prst="line">
            <a:avLst/>
          </a:prstGeom>
          <a:noFill/>
          <a:ln w="6350" cap="flat" cmpd="sng" algn="ctr">
            <a:solidFill>
              <a:srgbClr val="6E7A84"/>
            </a:solidFill>
            <a:prstDash val="solid"/>
            <a:miter lim="800000"/>
          </a:ln>
          <a:effectLst/>
        </p:spPr>
      </p:cxnSp>
      <p:cxnSp>
        <p:nvCxnSpPr>
          <p:cNvPr id="28" name="Straight Connector 27">
            <a:extLst>
              <a:ext uri="{FF2B5EF4-FFF2-40B4-BE49-F238E27FC236}">
                <a16:creationId xmlns:a16="http://schemas.microsoft.com/office/drawing/2014/main" id="{CE97CE64-5D4C-4C8D-B32C-D7FBD5FE6B58}"/>
              </a:ext>
            </a:extLst>
          </p:cNvPr>
          <p:cNvCxnSpPr/>
          <p:nvPr/>
        </p:nvCxnSpPr>
        <p:spPr>
          <a:xfrm>
            <a:off x="0" y="7067702"/>
            <a:ext cx="13817600" cy="0"/>
          </a:xfrm>
          <a:prstGeom prst="line">
            <a:avLst/>
          </a:prstGeom>
          <a:noFill/>
          <a:ln w="6350" cap="flat" cmpd="sng" algn="ctr">
            <a:solidFill>
              <a:srgbClr val="6E7A84"/>
            </a:solidFill>
            <a:prstDash val="solid"/>
            <a:miter lim="800000"/>
          </a:ln>
          <a:effectLst/>
        </p:spPr>
      </p:cxnSp>
      <p:sp>
        <p:nvSpPr>
          <p:cNvPr id="29" name="TextBox 28">
            <a:extLst>
              <a:ext uri="{FF2B5EF4-FFF2-40B4-BE49-F238E27FC236}">
                <a16:creationId xmlns:a16="http://schemas.microsoft.com/office/drawing/2014/main" id="{56EDEC34-60C2-41BD-B981-E767C0706A87}"/>
              </a:ext>
            </a:extLst>
          </p:cNvPr>
          <p:cNvSpPr txBox="1"/>
          <p:nvPr/>
        </p:nvSpPr>
        <p:spPr>
          <a:xfrm>
            <a:off x="0" y="377685"/>
            <a:ext cx="13817600" cy="477054"/>
          </a:xfrm>
          <a:prstGeom prst="rect">
            <a:avLst/>
          </a:prstGeom>
          <a:noFill/>
        </p:spPr>
        <p:txBody>
          <a:bodyPr wrap="square" rtlCol="0">
            <a:spAutoFit/>
          </a:bodyPr>
          <a:lstStyle/>
          <a:p>
            <a:pPr algn="ctr">
              <a:lnSpc>
                <a:spcPts val="3000"/>
              </a:lnSpc>
              <a:tabLst>
                <a:tab pos="3146425" algn="l"/>
              </a:tabLst>
            </a:pPr>
            <a:r>
              <a:rPr lang="en-US" sz="3400" dirty="0">
                <a:solidFill>
                  <a:srgbClr val="5E976D"/>
                </a:solidFill>
                <a:latin typeface="Public Sans Black" pitchFamily="2" charset="0"/>
              </a:rPr>
              <a:t>WHO</a:t>
            </a:r>
            <a:r>
              <a:rPr lang="en-US" sz="3400" dirty="0">
                <a:solidFill>
                  <a:srgbClr val="6E7A84"/>
                </a:solidFill>
                <a:latin typeface="Public Sans Black" pitchFamily="2" charset="0"/>
              </a:rPr>
              <a:t> </a:t>
            </a:r>
            <a:r>
              <a:rPr lang="en-US" sz="3400" dirty="0">
                <a:solidFill>
                  <a:srgbClr val="6E7A84"/>
                </a:solidFill>
                <a:latin typeface="Public Sans SemiBold"/>
              </a:rPr>
              <a:t>we are</a:t>
            </a:r>
          </a:p>
        </p:txBody>
      </p:sp>
      <p:pic>
        <p:nvPicPr>
          <p:cNvPr id="30" name="Picture 29">
            <a:extLst>
              <a:ext uri="{FF2B5EF4-FFF2-40B4-BE49-F238E27FC236}">
                <a16:creationId xmlns:a16="http://schemas.microsoft.com/office/drawing/2014/main" id="{E454FC3E-9715-4CD5-8EFD-9E233F47BB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850752"/>
            <a:ext cx="13817600" cy="2517913"/>
          </a:xfrm>
          <a:prstGeom prst="rect">
            <a:avLst/>
          </a:prstGeom>
        </p:spPr>
      </p:pic>
      <p:grpSp>
        <p:nvGrpSpPr>
          <p:cNvPr id="31" name="Group 30">
            <a:extLst>
              <a:ext uri="{FF2B5EF4-FFF2-40B4-BE49-F238E27FC236}">
                <a16:creationId xmlns:a16="http://schemas.microsoft.com/office/drawing/2014/main" id="{E5FB816D-B490-441E-B854-C224BC512E6B}"/>
              </a:ext>
            </a:extLst>
          </p:cNvPr>
          <p:cNvGrpSpPr/>
          <p:nvPr/>
        </p:nvGrpSpPr>
        <p:grpSpPr>
          <a:xfrm>
            <a:off x="5967850" y="1362783"/>
            <a:ext cx="3453560" cy="1625855"/>
            <a:chOff x="4793251" y="1362783"/>
            <a:chExt cx="3453560" cy="1625855"/>
          </a:xfrm>
        </p:grpSpPr>
        <p:sp>
          <p:nvSpPr>
            <p:cNvPr id="32" name="Oval 31">
              <a:extLst>
                <a:ext uri="{FF2B5EF4-FFF2-40B4-BE49-F238E27FC236}">
                  <a16:creationId xmlns:a16="http://schemas.microsoft.com/office/drawing/2014/main" id="{5C24C6EE-9E84-49CA-AA78-33951542F9B9}"/>
                </a:ext>
              </a:extLst>
            </p:cNvPr>
            <p:cNvSpPr/>
            <p:nvPr/>
          </p:nvSpPr>
          <p:spPr>
            <a:xfrm>
              <a:off x="6371410" y="2683838"/>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33" name="TextBox 32">
              <a:extLst>
                <a:ext uri="{FF2B5EF4-FFF2-40B4-BE49-F238E27FC236}">
                  <a16:creationId xmlns:a16="http://schemas.microsoft.com/office/drawing/2014/main" id="{3C17A4D5-1148-4468-B100-7FBC267A8590}"/>
                </a:ext>
              </a:extLst>
            </p:cNvPr>
            <p:cNvSpPr txBox="1"/>
            <p:nvPr/>
          </p:nvSpPr>
          <p:spPr>
            <a:xfrm>
              <a:off x="4793251" y="1362783"/>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6E7A84"/>
                </a:solidFill>
                <a:effectLst/>
                <a:uLnTx/>
                <a:uFillTx/>
                <a:latin typeface="Public Sans Black"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6E7A84"/>
                  </a:solidFill>
                  <a:effectLst/>
                  <a:uLnTx/>
                  <a:uFillTx/>
                  <a:latin typeface="Public Sans Black" pitchFamily="2" charset="0"/>
                </a:rPr>
                <a:t>Buy-side Advisory</a:t>
              </a:r>
            </a:p>
          </p:txBody>
        </p:sp>
        <p:cxnSp>
          <p:nvCxnSpPr>
            <p:cNvPr id="34" name="Straight Connector 33">
              <a:extLst>
                <a:ext uri="{FF2B5EF4-FFF2-40B4-BE49-F238E27FC236}">
                  <a16:creationId xmlns:a16="http://schemas.microsoft.com/office/drawing/2014/main" id="{3714290B-ED5F-44AC-BBB6-7192D98BCC77}"/>
                </a:ext>
              </a:extLst>
            </p:cNvPr>
            <p:cNvCxnSpPr>
              <a:cxnSpLocks/>
            </p:cNvCxnSpPr>
            <p:nvPr/>
          </p:nvCxnSpPr>
          <p:spPr>
            <a:xfrm>
              <a:off x="6523810" y="2050471"/>
              <a:ext cx="0" cy="536549"/>
            </a:xfrm>
            <a:prstGeom prst="line">
              <a:avLst/>
            </a:prstGeom>
            <a:noFill/>
            <a:ln w="6350" cap="flat" cmpd="sng" algn="ctr">
              <a:solidFill>
                <a:srgbClr val="6E7A84"/>
              </a:solidFill>
              <a:prstDash val="solid"/>
              <a:miter lim="800000"/>
            </a:ln>
            <a:effectLst/>
          </p:spPr>
        </p:cxnSp>
      </p:grpSp>
      <p:grpSp>
        <p:nvGrpSpPr>
          <p:cNvPr id="35" name="Group 34">
            <a:extLst>
              <a:ext uri="{FF2B5EF4-FFF2-40B4-BE49-F238E27FC236}">
                <a16:creationId xmlns:a16="http://schemas.microsoft.com/office/drawing/2014/main" id="{D521C5FC-13AD-4636-91D6-43F7CE52D736}"/>
              </a:ext>
            </a:extLst>
          </p:cNvPr>
          <p:cNvGrpSpPr/>
          <p:nvPr/>
        </p:nvGrpSpPr>
        <p:grpSpPr>
          <a:xfrm>
            <a:off x="9075481" y="5170105"/>
            <a:ext cx="3453560" cy="1699273"/>
            <a:chOff x="2313288" y="5170105"/>
            <a:chExt cx="3453560" cy="1699273"/>
          </a:xfrm>
        </p:grpSpPr>
        <p:sp>
          <p:nvSpPr>
            <p:cNvPr id="36" name="Oval 35">
              <a:extLst>
                <a:ext uri="{FF2B5EF4-FFF2-40B4-BE49-F238E27FC236}">
                  <a16:creationId xmlns:a16="http://schemas.microsoft.com/office/drawing/2014/main" id="{4432DC7B-20E9-470D-A384-0EF4554DF52F}"/>
                </a:ext>
              </a:extLst>
            </p:cNvPr>
            <p:cNvSpPr/>
            <p:nvPr/>
          </p:nvSpPr>
          <p:spPr>
            <a:xfrm>
              <a:off x="3887668" y="5170105"/>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37" name="TextBox 36">
              <a:extLst>
                <a:ext uri="{FF2B5EF4-FFF2-40B4-BE49-F238E27FC236}">
                  <a16:creationId xmlns:a16="http://schemas.microsoft.com/office/drawing/2014/main" id="{B8C1FD6B-A4AB-4834-BC39-CFE219B618D4}"/>
                </a:ext>
              </a:extLst>
            </p:cNvPr>
            <p:cNvSpPr txBox="1"/>
            <p:nvPr/>
          </p:nvSpPr>
          <p:spPr>
            <a:xfrm>
              <a:off x="2313288" y="6161492"/>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6E7A84"/>
                  </a:solidFill>
                  <a:effectLst/>
                  <a:uLnTx/>
                  <a:uFillTx/>
                  <a:latin typeface="Public Sans Black" pitchFamily="2" charset="0"/>
                </a:rPr>
                <a:t>Private Capital Placements</a:t>
              </a:r>
            </a:p>
          </p:txBody>
        </p:sp>
        <p:cxnSp>
          <p:nvCxnSpPr>
            <p:cNvPr id="38" name="Straight Connector 37">
              <a:extLst>
                <a:ext uri="{FF2B5EF4-FFF2-40B4-BE49-F238E27FC236}">
                  <a16:creationId xmlns:a16="http://schemas.microsoft.com/office/drawing/2014/main" id="{2EEA6DDC-FE08-4C87-B247-7FB6B35D258D}"/>
                </a:ext>
              </a:extLst>
            </p:cNvPr>
            <p:cNvCxnSpPr>
              <a:cxnSpLocks/>
            </p:cNvCxnSpPr>
            <p:nvPr/>
          </p:nvCxnSpPr>
          <p:spPr>
            <a:xfrm>
              <a:off x="4040068" y="5594718"/>
              <a:ext cx="0" cy="536549"/>
            </a:xfrm>
            <a:prstGeom prst="line">
              <a:avLst/>
            </a:prstGeom>
            <a:noFill/>
            <a:ln w="6350" cap="flat" cmpd="sng" algn="ctr">
              <a:solidFill>
                <a:srgbClr val="6E7A84"/>
              </a:solidFill>
              <a:prstDash val="solid"/>
              <a:miter lim="800000"/>
            </a:ln>
            <a:effectLst/>
          </p:spPr>
        </p:cxnSp>
      </p:grpSp>
      <p:grpSp>
        <p:nvGrpSpPr>
          <p:cNvPr id="39" name="Group 38">
            <a:extLst>
              <a:ext uri="{FF2B5EF4-FFF2-40B4-BE49-F238E27FC236}">
                <a16:creationId xmlns:a16="http://schemas.microsoft.com/office/drawing/2014/main" id="{890481F3-6A9A-442E-AE0A-1B858B40CC64}"/>
              </a:ext>
            </a:extLst>
          </p:cNvPr>
          <p:cNvGrpSpPr/>
          <p:nvPr/>
        </p:nvGrpSpPr>
        <p:grpSpPr>
          <a:xfrm>
            <a:off x="236365" y="1362783"/>
            <a:ext cx="3453560" cy="1625855"/>
            <a:chOff x="236365" y="1362783"/>
            <a:chExt cx="3453560" cy="1625855"/>
          </a:xfrm>
        </p:grpSpPr>
        <p:sp>
          <p:nvSpPr>
            <p:cNvPr id="40" name="Oval 39">
              <a:extLst>
                <a:ext uri="{FF2B5EF4-FFF2-40B4-BE49-F238E27FC236}">
                  <a16:creationId xmlns:a16="http://schemas.microsoft.com/office/drawing/2014/main" id="{4A29B11B-6A1F-4C2A-AE08-C931ED7CB80F}"/>
                </a:ext>
              </a:extLst>
            </p:cNvPr>
            <p:cNvSpPr/>
            <p:nvPr/>
          </p:nvSpPr>
          <p:spPr>
            <a:xfrm>
              <a:off x="1814524" y="2683838"/>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41" name="TextBox 40">
              <a:extLst>
                <a:ext uri="{FF2B5EF4-FFF2-40B4-BE49-F238E27FC236}">
                  <a16:creationId xmlns:a16="http://schemas.microsoft.com/office/drawing/2014/main" id="{C43989DD-C37F-47E6-8E53-B1B1833EF464}"/>
                </a:ext>
              </a:extLst>
            </p:cNvPr>
            <p:cNvSpPr txBox="1"/>
            <p:nvPr/>
          </p:nvSpPr>
          <p:spPr>
            <a:xfrm>
              <a:off x="236365" y="1362783"/>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6E7A84"/>
                </a:solidFill>
                <a:effectLst/>
                <a:uLnTx/>
                <a:uFillTx/>
                <a:latin typeface="Public Sans Black"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6E7A84"/>
                  </a:solidFill>
                  <a:effectLst/>
                  <a:uLnTx/>
                  <a:uFillTx/>
                  <a:latin typeface="Public Sans Black" pitchFamily="2" charset="0"/>
                </a:rPr>
                <a:t>Sell-side Advisory</a:t>
              </a:r>
            </a:p>
          </p:txBody>
        </p:sp>
        <p:cxnSp>
          <p:nvCxnSpPr>
            <p:cNvPr id="42" name="Straight Connector 41">
              <a:extLst>
                <a:ext uri="{FF2B5EF4-FFF2-40B4-BE49-F238E27FC236}">
                  <a16:creationId xmlns:a16="http://schemas.microsoft.com/office/drawing/2014/main" id="{5DFAAAD1-E1BD-4C1F-8EA5-21910757AD93}"/>
                </a:ext>
              </a:extLst>
            </p:cNvPr>
            <p:cNvCxnSpPr>
              <a:cxnSpLocks/>
            </p:cNvCxnSpPr>
            <p:nvPr/>
          </p:nvCxnSpPr>
          <p:spPr>
            <a:xfrm>
              <a:off x="1966924" y="2050471"/>
              <a:ext cx="0" cy="536549"/>
            </a:xfrm>
            <a:prstGeom prst="line">
              <a:avLst/>
            </a:prstGeom>
            <a:noFill/>
            <a:ln w="6350" cap="flat" cmpd="sng" algn="ctr">
              <a:solidFill>
                <a:srgbClr val="6E7A84"/>
              </a:solidFill>
              <a:prstDash val="solid"/>
              <a:miter lim="800000"/>
            </a:ln>
            <a:effectLst/>
          </p:spPr>
        </p:cxnSp>
      </p:grpSp>
      <p:grpSp>
        <p:nvGrpSpPr>
          <p:cNvPr id="43" name="Group 42">
            <a:extLst>
              <a:ext uri="{FF2B5EF4-FFF2-40B4-BE49-F238E27FC236}">
                <a16:creationId xmlns:a16="http://schemas.microsoft.com/office/drawing/2014/main" id="{2F11B44A-FFEA-4BEC-A3DE-D0CFC491CF14}"/>
              </a:ext>
            </a:extLst>
          </p:cNvPr>
          <p:cNvGrpSpPr/>
          <p:nvPr/>
        </p:nvGrpSpPr>
        <p:grpSpPr>
          <a:xfrm>
            <a:off x="3025864" y="5170105"/>
            <a:ext cx="3453560" cy="1391497"/>
            <a:chOff x="2313288" y="5170105"/>
            <a:chExt cx="3453560" cy="1391497"/>
          </a:xfrm>
        </p:grpSpPr>
        <p:sp>
          <p:nvSpPr>
            <p:cNvPr id="44" name="Oval 43">
              <a:extLst>
                <a:ext uri="{FF2B5EF4-FFF2-40B4-BE49-F238E27FC236}">
                  <a16:creationId xmlns:a16="http://schemas.microsoft.com/office/drawing/2014/main" id="{873A5A03-93E7-4CF9-9EAA-2C1EA4FF545D}"/>
                </a:ext>
              </a:extLst>
            </p:cNvPr>
            <p:cNvSpPr/>
            <p:nvPr/>
          </p:nvSpPr>
          <p:spPr>
            <a:xfrm>
              <a:off x="3887668" y="5170105"/>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45" name="TextBox 44">
              <a:extLst>
                <a:ext uri="{FF2B5EF4-FFF2-40B4-BE49-F238E27FC236}">
                  <a16:creationId xmlns:a16="http://schemas.microsoft.com/office/drawing/2014/main" id="{A90A6830-9DB7-4D78-B6BC-2F120999B750}"/>
                </a:ext>
              </a:extLst>
            </p:cNvPr>
            <p:cNvSpPr txBox="1"/>
            <p:nvPr/>
          </p:nvSpPr>
          <p:spPr>
            <a:xfrm>
              <a:off x="2313288" y="6161492"/>
              <a:ext cx="345356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6E7A84"/>
                  </a:solidFill>
                  <a:effectLst/>
                  <a:uLnTx/>
                  <a:uFillTx/>
                  <a:latin typeface="Public Sans Black" pitchFamily="2" charset="0"/>
                </a:rPr>
                <a:t>ESOP Advisory</a:t>
              </a:r>
            </a:p>
          </p:txBody>
        </p:sp>
        <p:cxnSp>
          <p:nvCxnSpPr>
            <p:cNvPr id="46" name="Straight Connector 45">
              <a:extLst>
                <a:ext uri="{FF2B5EF4-FFF2-40B4-BE49-F238E27FC236}">
                  <a16:creationId xmlns:a16="http://schemas.microsoft.com/office/drawing/2014/main" id="{17470950-47DD-4EF9-B081-E72A1FA07F9A}"/>
                </a:ext>
              </a:extLst>
            </p:cNvPr>
            <p:cNvCxnSpPr>
              <a:cxnSpLocks/>
            </p:cNvCxnSpPr>
            <p:nvPr/>
          </p:nvCxnSpPr>
          <p:spPr>
            <a:xfrm>
              <a:off x="4040068" y="5594718"/>
              <a:ext cx="0" cy="536549"/>
            </a:xfrm>
            <a:prstGeom prst="line">
              <a:avLst/>
            </a:prstGeom>
            <a:noFill/>
            <a:ln w="6350" cap="flat" cmpd="sng" algn="ctr">
              <a:solidFill>
                <a:srgbClr val="6E7A84"/>
              </a:solidFill>
              <a:prstDash val="solid"/>
              <a:miter lim="800000"/>
            </a:ln>
            <a:effectLst/>
          </p:spPr>
        </p:cxnSp>
      </p:grpSp>
      <p:sp>
        <p:nvSpPr>
          <p:cNvPr id="50" name="Rectangle 49">
            <a:extLst>
              <a:ext uri="{FF2B5EF4-FFF2-40B4-BE49-F238E27FC236}">
                <a16:creationId xmlns:a16="http://schemas.microsoft.com/office/drawing/2014/main" id="{CAF9CAFD-4917-4E22-82C0-3302547CF5EB}"/>
              </a:ext>
            </a:extLst>
          </p:cNvPr>
          <p:cNvSpPr/>
          <p:nvPr/>
        </p:nvSpPr>
        <p:spPr>
          <a:xfrm>
            <a:off x="13153542" y="7208197"/>
            <a:ext cx="601347" cy="564204"/>
          </a:xfrm>
          <a:prstGeom prst="rect">
            <a:avLst/>
          </a:prstGeom>
          <a:solidFill>
            <a:srgbClr val="5E97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7"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51" name="Slide Number Placeholder 1">
            <a:extLst>
              <a:ext uri="{FF2B5EF4-FFF2-40B4-BE49-F238E27FC236}">
                <a16:creationId xmlns:a16="http://schemas.microsoft.com/office/drawing/2014/main" id="{782EB56D-FCE1-44CB-B17D-2D9C126D2492}"/>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smtClean="0">
                <a:solidFill>
                  <a:srgbClr val="FFFFFF"/>
                </a:solidFill>
                <a:latin typeface="Public Sans" pitchFamily="2" charset="0"/>
                <a:ea typeface="Arial Unicode MS" panose="020B0604020202020204" pitchFamily="34" charset="-128"/>
                <a:cs typeface="Arial Unicode MS" panose="020B0604020202020204" pitchFamily="34" charset="-128"/>
              </a:rPr>
              <a:pPr/>
              <a:t>‹#›</a:t>
            </a:fld>
            <a:endParaRPr lang="en-US" sz="1000" dirty="0">
              <a:solidFill>
                <a:srgbClr val="FFFFFF"/>
              </a:solidFill>
              <a:latin typeface="Public Sans" pitchFamily="2" charset="0"/>
              <a:ea typeface="Arial Unicode MS" panose="020B0604020202020204" pitchFamily="34" charset="-128"/>
              <a:cs typeface="Arial Unicode MS" panose="020B0604020202020204" pitchFamily="34" charset="-128"/>
            </a:endParaRPr>
          </a:p>
        </p:txBody>
      </p:sp>
      <p:sp>
        <p:nvSpPr>
          <p:cNvPr id="52" name="TextBox 51">
            <a:extLst>
              <a:ext uri="{FF2B5EF4-FFF2-40B4-BE49-F238E27FC236}">
                <a16:creationId xmlns:a16="http://schemas.microsoft.com/office/drawing/2014/main" id="{EAAF7848-2570-48BB-AE0D-F880C5072A87}"/>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Capital Advisors  |  Copyright 2022</a:t>
            </a:r>
          </a:p>
        </p:txBody>
      </p:sp>
    </p:spTree>
    <p:extLst>
      <p:ext uri="{BB962C8B-B14F-4D97-AF65-F5344CB8AC3E}">
        <p14:creationId xmlns:p14="http://schemas.microsoft.com/office/powerpoint/2010/main" val="18504227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298F89-16DE-48F1-937F-73DB5E6B8E08}"/>
              </a:ext>
            </a:extLst>
          </p:cNvPr>
          <p:cNvSpPr/>
          <p:nvPr/>
        </p:nvSpPr>
        <p:spPr>
          <a:xfrm>
            <a:off x="0" y="1137136"/>
            <a:ext cx="13817600" cy="5932176"/>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69" b="0" i="0" u="none" strike="noStrike" kern="0" cap="none" spc="0" normalizeH="0" baseline="0" noProof="0" dirty="0">
              <a:ln>
                <a:noFill/>
              </a:ln>
              <a:solidFill>
                <a:srgbClr val="FFFFFF"/>
              </a:solidFill>
              <a:effectLst/>
              <a:uLnTx/>
              <a:uFillTx/>
              <a:latin typeface="Source Serif Pro"/>
              <a:ea typeface="+mn-ea"/>
              <a:cs typeface="+mn-cs"/>
            </a:endParaRPr>
          </a:p>
        </p:txBody>
      </p:sp>
      <p:cxnSp>
        <p:nvCxnSpPr>
          <p:cNvPr id="3" name="Straight Connector 2">
            <a:extLst>
              <a:ext uri="{FF2B5EF4-FFF2-40B4-BE49-F238E27FC236}">
                <a16:creationId xmlns:a16="http://schemas.microsoft.com/office/drawing/2014/main" id="{179A450D-2A60-4FF2-95D3-62612C24948D}"/>
              </a:ext>
            </a:extLst>
          </p:cNvPr>
          <p:cNvCxnSpPr/>
          <p:nvPr/>
        </p:nvCxnSpPr>
        <p:spPr>
          <a:xfrm>
            <a:off x="0" y="1137136"/>
            <a:ext cx="13817600" cy="0"/>
          </a:xfrm>
          <a:prstGeom prst="line">
            <a:avLst/>
          </a:prstGeom>
          <a:noFill/>
          <a:ln w="6350" cap="flat" cmpd="sng" algn="ctr">
            <a:solidFill>
              <a:srgbClr val="6E7A84"/>
            </a:solidFill>
            <a:prstDash val="solid"/>
            <a:miter lim="800000"/>
          </a:ln>
          <a:effectLst/>
        </p:spPr>
      </p:cxnSp>
      <p:cxnSp>
        <p:nvCxnSpPr>
          <p:cNvPr id="4" name="Straight Connector 3">
            <a:extLst>
              <a:ext uri="{FF2B5EF4-FFF2-40B4-BE49-F238E27FC236}">
                <a16:creationId xmlns:a16="http://schemas.microsoft.com/office/drawing/2014/main" id="{FEF718F2-FA16-4C40-BEA6-A27D80431BD5}"/>
              </a:ext>
            </a:extLst>
          </p:cNvPr>
          <p:cNvCxnSpPr/>
          <p:nvPr/>
        </p:nvCxnSpPr>
        <p:spPr>
          <a:xfrm>
            <a:off x="0" y="7050508"/>
            <a:ext cx="13817600" cy="0"/>
          </a:xfrm>
          <a:prstGeom prst="line">
            <a:avLst/>
          </a:prstGeom>
          <a:noFill/>
          <a:ln w="6350" cap="flat" cmpd="sng" algn="ctr">
            <a:solidFill>
              <a:srgbClr val="6E7A84"/>
            </a:solidFill>
            <a:prstDash val="solid"/>
            <a:miter lim="800000"/>
          </a:ln>
          <a:effectLst/>
        </p:spPr>
      </p:cxnSp>
      <p:sp>
        <p:nvSpPr>
          <p:cNvPr id="5" name="TextBox 4">
            <a:extLst>
              <a:ext uri="{FF2B5EF4-FFF2-40B4-BE49-F238E27FC236}">
                <a16:creationId xmlns:a16="http://schemas.microsoft.com/office/drawing/2014/main" id="{231A6E1D-84C6-414C-B4DB-1D2019256313}"/>
              </a:ext>
            </a:extLst>
          </p:cNvPr>
          <p:cNvSpPr txBox="1"/>
          <p:nvPr/>
        </p:nvSpPr>
        <p:spPr>
          <a:xfrm>
            <a:off x="0" y="377685"/>
            <a:ext cx="13817600" cy="477054"/>
          </a:xfrm>
          <a:prstGeom prst="rect">
            <a:avLst/>
          </a:prstGeom>
          <a:noFill/>
        </p:spPr>
        <p:txBody>
          <a:bodyPr wrap="square" rtlCol="0">
            <a:spAutoFit/>
          </a:bodyPr>
          <a:lstStyle/>
          <a:p>
            <a:pPr algn="ctr">
              <a:lnSpc>
                <a:spcPts val="3000"/>
              </a:lnSpc>
              <a:tabLst>
                <a:tab pos="3146425" algn="l"/>
              </a:tabLst>
            </a:pPr>
            <a:r>
              <a:rPr lang="en-US" sz="3400" dirty="0">
                <a:solidFill>
                  <a:srgbClr val="5E976D"/>
                </a:solidFill>
                <a:latin typeface="Public Sans Black" pitchFamily="2" charset="0"/>
              </a:rPr>
              <a:t>WHO</a:t>
            </a:r>
            <a:r>
              <a:rPr lang="en-US" sz="3400" dirty="0">
                <a:solidFill>
                  <a:srgbClr val="6E7A84"/>
                </a:solidFill>
                <a:latin typeface="Public Sans Black" pitchFamily="2" charset="0"/>
              </a:rPr>
              <a:t> </a:t>
            </a:r>
            <a:r>
              <a:rPr lang="en-US" sz="3400" dirty="0">
                <a:solidFill>
                  <a:srgbClr val="4C5966"/>
                </a:solidFill>
                <a:latin typeface="Public Sans SemiBold"/>
              </a:rPr>
              <a:t>we serve</a:t>
            </a:r>
          </a:p>
        </p:txBody>
      </p:sp>
      <p:pic>
        <p:nvPicPr>
          <p:cNvPr id="6" name="Picture 5">
            <a:extLst>
              <a:ext uri="{FF2B5EF4-FFF2-40B4-BE49-F238E27FC236}">
                <a16:creationId xmlns:a16="http://schemas.microsoft.com/office/drawing/2014/main" id="{510E3305-0C38-4AA7-80C8-7A29CFC3431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2850752"/>
            <a:ext cx="13817600" cy="2517913"/>
          </a:xfrm>
          <a:prstGeom prst="rect">
            <a:avLst/>
          </a:prstGeom>
        </p:spPr>
      </p:pic>
      <p:grpSp>
        <p:nvGrpSpPr>
          <p:cNvPr id="7" name="Group 6">
            <a:extLst>
              <a:ext uri="{FF2B5EF4-FFF2-40B4-BE49-F238E27FC236}">
                <a16:creationId xmlns:a16="http://schemas.microsoft.com/office/drawing/2014/main" id="{ED1D5CC0-C6CA-4932-A7CD-5B3AB6FA2611}"/>
              </a:ext>
            </a:extLst>
          </p:cNvPr>
          <p:cNvGrpSpPr/>
          <p:nvPr/>
        </p:nvGrpSpPr>
        <p:grpSpPr>
          <a:xfrm>
            <a:off x="10278175" y="1360408"/>
            <a:ext cx="3453560" cy="1625855"/>
            <a:chOff x="4793251" y="1362783"/>
            <a:chExt cx="3453560" cy="1625855"/>
          </a:xfrm>
        </p:grpSpPr>
        <p:sp>
          <p:nvSpPr>
            <p:cNvPr id="8" name="Oval 7">
              <a:extLst>
                <a:ext uri="{FF2B5EF4-FFF2-40B4-BE49-F238E27FC236}">
                  <a16:creationId xmlns:a16="http://schemas.microsoft.com/office/drawing/2014/main" id="{2B78102F-8D1A-4FE6-B5E8-442F9BC36564}"/>
                </a:ext>
              </a:extLst>
            </p:cNvPr>
            <p:cNvSpPr/>
            <p:nvPr/>
          </p:nvSpPr>
          <p:spPr>
            <a:xfrm>
              <a:off x="6371410" y="2683838"/>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9" name="TextBox 8">
              <a:extLst>
                <a:ext uri="{FF2B5EF4-FFF2-40B4-BE49-F238E27FC236}">
                  <a16:creationId xmlns:a16="http://schemas.microsoft.com/office/drawing/2014/main" id="{5D966E54-C0A4-49AB-8970-361BF41D3C7B}"/>
                </a:ext>
              </a:extLst>
            </p:cNvPr>
            <p:cNvSpPr txBox="1"/>
            <p:nvPr/>
          </p:nvSpPr>
          <p:spPr>
            <a:xfrm>
              <a:off x="4793251" y="1362783"/>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6E7A84"/>
                  </a:solidFill>
                  <a:effectLst/>
                  <a:uLnTx/>
                  <a:uFillTx/>
                  <a:latin typeface="Public Sans Black" pitchFamily="2" charset="0"/>
                </a:rPr>
                <a:t>Construction</a:t>
              </a:r>
              <a:br>
                <a:rPr kumimoji="0" lang="en-US" sz="2000" b="1" i="0" u="none" strike="noStrike" kern="0" cap="none" spc="0" normalizeH="0" baseline="0" noProof="0" dirty="0">
                  <a:ln>
                    <a:noFill/>
                  </a:ln>
                  <a:solidFill>
                    <a:srgbClr val="6E7A84"/>
                  </a:solidFill>
                  <a:effectLst/>
                  <a:uLnTx/>
                  <a:uFillTx/>
                  <a:latin typeface="Public Sans Black" pitchFamily="2" charset="0"/>
                </a:rPr>
              </a:br>
              <a:r>
                <a:rPr kumimoji="0" lang="en-US" sz="2000" b="1" i="0" u="none" strike="noStrike" kern="0" cap="none" spc="0" normalizeH="0" baseline="0" noProof="0" dirty="0">
                  <a:ln>
                    <a:noFill/>
                  </a:ln>
                  <a:solidFill>
                    <a:srgbClr val="6E7A84"/>
                  </a:solidFill>
                  <a:effectLst/>
                  <a:uLnTx/>
                  <a:uFillTx/>
                  <a:latin typeface="Public Sans Black" pitchFamily="2" charset="0"/>
                </a:rPr>
                <a:t>Materials</a:t>
              </a:r>
            </a:p>
          </p:txBody>
        </p:sp>
        <p:cxnSp>
          <p:nvCxnSpPr>
            <p:cNvPr id="10" name="Straight Connector 9">
              <a:extLst>
                <a:ext uri="{FF2B5EF4-FFF2-40B4-BE49-F238E27FC236}">
                  <a16:creationId xmlns:a16="http://schemas.microsoft.com/office/drawing/2014/main" id="{49D67395-8DE9-406E-8EA5-505C487EEFF8}"/>
                </a:ext>
              </a:extLst>
            </p:cNvPr>
            <p:cNvCxnSpPr>
              <a:cxnSpLocks/>
            </p:cNvCxnSpPr>
            <p:nvPr/>
          </p:nvCxnSpPr>
          <p:spPr>
            <a:xfrm>
              <a:off x="6523810" y="2050471"/>
              <a:ext cx="0" cy="536549"/>
            </a:xfrm>
            <a:prstGeom prst="line">
              <a:avLst/>
            </a:prstGeom>
            <a:noFill/>
            <a:ln w="6350" cap="flat" cmpd="sng" algn="ctr">
              <a:solidFill>
                <a:srgbClr val="6E7A84"/>
              </a:solidFill>
              <a:prstDash val="solid"/>
              <a:miter lim="800000"/>
            </a:ln>
            <a:effectLst/>
          </p:spPr>
        </p:cxnSp>
      </p:grpSp>
      <p:grpSp>
        <p:nvGrpSpPr>
          <p:cNvPr id="11" name="Group 10">
            <a:extLst>
              <a:ext uri="{FF2B5EF4-FFF2-40B4-BE49-F238E27FC236}">
                <a16:creationId xmlns:a16="http://schemas.microsoft.com/office/drawing/2014/main" id="{5ECAE066-64BC-458B-9C08-CE4E3F31A44B}"/>
              </a:ext>
            </a:extLst>
          </p:cNvPr>
          <p:cNvGrpSpPr/>
          <p:nvPr/>
        </p:nvGrpSpPr>
        <p:grpSpPr>
          <a:xfrm>
            <a:off x="3360776" y="5214865"/>
            <a:ext cx="3453560" cy="1699273"/>
            <a:chOff x="2313288" y="5170105"/>
            <a:chExt cx="3453560" cy="1699273"/>
          </a:xfrm>
        </p:grpSpPr>
        <p:sp>
          <p:nvSpPr>
            <p:cNvPr id="12" name="Oval 11">
              <a:extLst>
                <a:ext uri="{FF2B5EF4-FFF2-40B4-BE49-F238E27FC236}">
                  <a16:creationId xmlns:a16="http://schemas.microsoft.com/office/drawing/2014/main" id="{5B607776-3457-4E0F-990D-9F103B6EE5EE}"/>
                </a:ext>
              </a:extLst>
            </p:cNvPr>
            <p:cNvSpPr/>
            <p:nvPr/>
          </p:nvSpPr>
          <p:spPr>
            <a:xfrm>
              <a:off x="3902782" y="5170105"/>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13" name="TextBox 12">
              <a:extLst>
                <a:ext uri="{FF2B5EF4-FFF2-40B4-BE49-F238E27FC236}">
                  <a16:creationId xmlns:a16="http://schemas.microsoft.com/office/drawing/2014/main" id="{50E5146D-0620-4314-9AF9-F596EA786307}"/>
                </a:ext>
              </a:extLst>
            </p:cNvPr>
            <p:cNvSpPr txBox="1"/>
            <p:nvPr/>
          </p:nvSpPr>
          <p:spPr>
            <a:xfrm>
              <a:off x="2313288" y="6161492"/>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6E7A84"/>
                  </a:solidFill>
                  <a:effectLst/>
                  <a:uLnTx/>
                  <a:uFillTx/>
                  <a:latin typeface="Public Sans Black" pitchFamily="2" charset="0"/>
                </a:rPr>
                <a:t>Energy &amp; Industrial Services</a:t>
              </a:r>
            </a:p>
          </p:txBody>
        </p:sp>
        <p:cxnSp>
          <p:nvCxnSpPr>
            <p:cNvPr id="14" name="Straight Connector 13">
              <a:extLst>
                <a:ext uri="{FF2B5EF4-FFF2-40B4-BE49-F238E27FC236}">
                  <a16:creationId xmlns:a16="http://schemas.microsoft.com/office/drawing/2014/main" id="{0B25C07F-07D1-4576-BD48-F6C0E45B5FC1}"/>
                </a:ext>
              </a:extLst>
            </p:cNvPr>
            <p:cNvCxnSpPr>
              <a:cxnSpLocks/>
            </p:cNvCxnSpPr>
            <p:nvPr/>
          </p:nvCxnSpPr>
          <p:spPr>
            <a:xfrm>
              <a:off x="4055182" y="5594718"/>
              <a:ext cx="0" cy="536549"/>
            </a:xfrm>
            <a:prstGeom prst="line">
              <a:avLst/>
            </a:prstGeom>
            <a:noFill/>
            <a:ln w="6350" cap="flat" cmpd="sng" algn="ctr">
              <a:solidFill>
                <a:srgbClr val="6E7A84"/>
              </a:solidFill>
              <a:prstDash val="solid"/>
              <a:miter lim="800000"/>
            </a:ln>
            <a:effectLst/>
          </p:spPr>
        </p:cxnSp>
      </p:grpSp>
      <p:grpSp>
        <p:nvGrpSpPr>
          <p:cNvPr id="15" name="Group 14">
            <a:extLst>
              <a:ext uri="{FF2B5EF4-FFF2-40B4-BE49-F238E27FC236}">
                <a16:creationId xmlns:a16="http://schemas.microsoft.com/office/drawing/2014/main" id="{6673B3B1-27FD-4FC8-A087-8A8E3FD8A1C9}"/>
              </a:ext>
            </a:extLst>
          </p:cNvPr>
          <p:cNvGrpSpPr/>
          <p:nvPr/>
        </p:nvGrpSpPr>
        <p:grpSpPr>
          <a:xfrm>
            <a:off x="3490614" y="1360408"/>
            <a:ext cx="3453560" cy="1625855"/>
            <a:chOff x="7793395" y="1362783"/>
            <a:chExt cx="3453560" cy="1625855"/>
          </a:xfrm>
        </p:grpSpPr>
        <p:sp>
          <p:nvSpPr>
            <p:cNvPr id="16" name="Oval 15">
              <a:extLst>
                <a:ext uri="{FF2B5EF4-FFF2-40B4-BE49-F238E27FC236}">
                  <a16:creationId xmlns:a16="http://schemas.microsoft.com/office/drawing/2014/main" id="{9B98D323-CA36-4A63-B613-BBDF934873CC}"/>
                </a:ext>
              </a:extLst>
            </p:cNvPr>
            <p:cNvSpPr/>
            <p:nvPr/>
          </p:nvSpPr>
          <p:spPr>
            <a:xfrm>
              <a:off x="9371554" y="2683838"/>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17" name="TextBox 16">
              <a:extLst>
                <a:ext uri="{FF2B5EF4-FFF2-40B4-BE49-F238E27FC236}">
                  <a16:creationId xmlns:a16="http://schemas.microsoft.com/office/drawing/2014/main" id="{0846404E-8269-466B-AC20-CB07D4512233}"/>
                </a:ext>
              </a:extLst>
            </p:cNvPr>
            <p:cNvSpPr txBox="1"/>
            <p:nvPr/>
          </p:nvSpPr>
          <p:spPr>
            <a:xfrm>
              <a:off x="7793395" y="1362783"/>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6E7A84"/>
                  </a:solidFill>
                  <a:effectLst/>
                  <a:uLnTx/>
                  <a:uFillTx/>
                  <a:latin typeface="Public Sans Black" pitchFamily="2" charset="0"/>
                </a:rPr>
                <a:t>Building</a:t>
              </a:r>
              <a:br>
                <a:rPr kumimoji="0" lang="en-US" sz="2000" b="1" i="0" u="none" strike="noStrike" kern="0" cap="none" spc="0" normalizeH="0" baseline="0" noProof="0" dirty="0">
                  <a:ln>
                    <a:noFill/>
                  </a:ln>
                  <a:solidFill>
                    <a:srgbClr val="6E7A84"/>
                  </a:solidFill>
                  <a:effectLst/>
                  <a:uLnTx/>
                  <a:uFillTx/>
                  <a:latin typeface="Public Sans Black" pitchFamily="2" charset="0"/>
                </a:rPr>
              </a:br>
              <a:r>
                <a:rPr kumimoji="0" lang="en-US" sz="2000" b="1" i="0" u="none" strike="noStrike" kern="0" cap="none" spc="0" normalizeH="0" baseline="0" noProof="0" dirty="0">
                  <a:ln>
                    <a:noFill/>
                  </a:ln>
                  <a:solidFill>
                    <a:srgbClr val="6E7A84"/>
                  </a:solidFill>
                  <a:effectLst/>
                  <a:uLnTx/>
                  <a:uFillTx/>
                  <a:latin typeface="Public Sans Black" pitchFamily="2" charset="0"/>
                </a:rPr>
                <a:t>Products</a:t>
              </a:r>
            </a:p>
          </p:txBody>
        </p:sp>
        <p:cxnSp>
          <p:nvCxnSpPr>
            <p:cNvPr id="18" name="Straight Connector 17">
              <a:extLst>
                <a:ext uri="{FF2B5EF4-FFF2-40B4-BE49-F238E27FC236}">
                  <a16:creationId xmlns:a16="http://schemas.microsoft.com/office/drawing/2014/main" id="{FFAF42BA-132A-47AD-B155-93A752D4565E}"/>
                </a:ext>
              </a:extLst>
            </p:cNvPr>
            <p:cNvCxnSpPr>
              <a:cxnSpLocks/>
            </p:cNvCxnSpPr>
            <p:nvPr/>
          </p:nvCxnSpPr>
          <p:spPr>
            <a:xfrm>
              <a:off x="9523954" y="2050471"/>
              <a:ext cx="0" cy="536549"/>
            </a:xfrm>
            <a:prstGeom prst="line">
              <a:avLst/>
            </a:prstGeom>
            <a:noFill/>
            <a:ln w="6350" cap="flat" cmpd="sng" algn="ctr">
              <a:solidFill>
                <a:srgbClr val="6E7A84"/>
              </a:solidFill>
              <a:prstDash val="solid"/>
              <a:miter lim="800000"/>
            </a:ln>
            <a:effectLst/>
          </p:spPr>
        </p:cxnSp>
      </p:grpSp>
      <p:grpSp>
        <p:nvGrpSpPr>
          <p:cNvPr id="19" name="Group 18">
            <a:extLst>
              <a:ext uri="{FF2B5EF4-FFF2-40B4-BE49-F238E27FC236}">
                <a16:creationId xmlns:a16="http://schemas.microsoft.com/office/drawing/2014/main" id="{D68AED51-EE21-43F6-86AD-5D9EA876CFFE}"/>
              </a:ext>
            </a:extLst>
          </p:cNvPr>
          <p:cNvGrpSpPr/>
          <p:nvPr/>
        </p:nvGrpSpPr>
        <p:grpSpPr>
          <a:xfrm>
            <a:off x="6589854" y="5214865"/>
            <a:ext cx="3904884" cy="1699273"/>
            <a:chOff x="7302184" y="5170105"/>
            <a:chExt cx="3904884" cy="1699273"/>
          </a:xfrm>
        </p:grpSpPr>
        <p:sp>
          <p:nvSpPr>
            <p:cNvPr id="20" name="Oval 19">
              <a:extLst>
                <a:ext uri="{FF2B5EF4-FFF2-40B4-BE49-F238E27FC236}">
                  <a16:creationId xmlns:a16="http://schemas.microsoft.com/office/drawing/2014/main" id="{C5518A92-ACC7-48A0-BCCC-29DF1860E17C}"/>
                </a:ext>
              </a:extLst>
            </p:cNvPr>
            <p:cNvSpPr/>
            <p:nvPr/>
          </p:nvSpPr>
          <p:spPr>
            <a:xfrm>
              <a:off x="9102226" y="5170105"/>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21" name="TextBox 20">
              <a:extLst>
                <a:ext uri="{FF2B5EF4-FFF2-40B4-BE49-F238E27FC236}">
                  <a16:creationId xmlns:a16="http://schemas.microsoft.com/office/drawing/2014/main" id="{DA34AF4A-32E0-4405-B033-8CD67BD6C6FE}"/>
                </a:ext>
              </a:extLst>
            </p:cNvPr>
            <p:cNvSpPr txBox="1"/>
            <p:nvPr/>
          </p:nvSpPr>
          <p:spPr>
            <a:xfrm>
              <a:off x="7302184" y="6161492"/>
              <a:ext cx="390488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6E7A84"/>
                  </a:solidFill>
                  <a:effectLst/>
                  <a:uLnTx/>
                  <a:uFillTx/>
                  <a:latin typeface="Public Sans Black" pitchFamily="2" charset="0"/>
                </a:rPr>
                <a:t>Energy Solutions &amp;</a:t>
              </a:r>
              <a:br>
                <a:rPr kumimoji="0" lang="en-US" sz="2000" b="0" i="0" u="none" strike="noStrike" kern="0" cap="none" spc="0" normalizeH="0" baseline="0" noProof="0" dirty="0">
                  <a:ln>
                    <a:noFill/>
                  </a:ln>
                  <a:solidFill>
                    <a:srgbClr val="6E7A84"/>
                  </a:solidFill>
                  <a:effectLst/>
                  <a:uLnTx/>
                  <a:uFillTx/>
                  <a:latin typeface="Public Sans Black" pitchFamily="2" charset="0"/>
                </a:rPr>
              </a:br>
              <a:r>
                <a:rPr kumimoji="0" lang="en-US" sz="2000" b="0" i="0" u="none" strike="noStrike" kern="0" cap="none" spc="0" normalizeH="0" baseline="0" noProof="0" dirty="0">
                  <a:ln>
                    <a:noFill/>
                  </a:ln>
                  <a:solidFill>
                    <a:srgbClr val="6E7A84"/>
                  </a:solidFill>
                  <a:effectLst/>
                  <a:uLnTx/>
                  <a:uFillTx/>
                  <a:latin typeface="Public Sans Black" pitchFamily="2" charset="0"/>
                </a:rPr>
                <a:t>Cleantech</a:t>
              </a:r>
            </a:p>
          </p:txBody>
        </p:sp>
        <p:cxnSp>
          <p:nvCxnSpPr>
            <p:cNvPr id="22" name="Straight Connector 21">
              <a:extLst>
                <a:ext uri="{FF2B5EF4-FFF2-40B4-BE49-F238E27FC236}">
                  <a16:creationId xmlns:a16="http://schemas.microsoft.com/office/drawing/2014/main" id="{D302AB95-E5D4-4100-AF38-5B91B750846F}"/>
                </a:ext>
              </a:extLst>
            </p:cNvPr>
            <p:cNvCxnSpPr>
              <a:cxnSpLocks/>
            </p:cNvCxnSpPr>
            <p:nvPr/>
          </p:nvCxnSpPr>
          <p:spPr>
            <a:xfrm>
              <a:off x="9254626" y="5594718"/>
              <a:ext cx="0" cy="536549"/>
            </a:xfrm>
            <a:prstGeom prst="line">
              <a:avLst/>
            </a:prstGeom>
            <a:noFill/>
            <a:ln w="6350" cap="flat" cmpd="sng" algn="ctr">
              <a:solidFill>
                <a:srgbClr val="6E7A84"/>
              </a:solidFill>
              <a:prstDash val="solid"/>
              <a:miter lim="800000"/>
            </a:ln>
            <a:effectLst/>
          </p:spPr>
        </p:cxnSp>
      </p:grpSp>
      <p:grpSp>
        <p:nvGrpSpPr>
          <p:cNvPr id="23" name="Group 22">
            <a:extLst>
              <a:ext uri="{FF2B5EF4-FFF2-40B4-BE49-F238E27FC236}">
                <a16:creationId xmlns:a16="http://schemas.microsoft.com/office/drawing/2014/main" id="{BABF7E68-360A-465A-997B-C2AB4FA26373}"/>
              </a:ext>
            </a:extLst>
          </p:cNvPr>
          <p:cNvGrpSpPr/>
          <p:nvPr/>
        </p:nvGrpSpPr>
        <p:grpSpPr>
          <a:xfrm>
            <a:off x="131698" y="1360408"/>
            <a:ext cx="3453560" cy="1625855"/>
            <a:chOff x="4793251" y="1362783"/>
            <a:chExt cx="3453560" cy="1625855"/>
          </a:xfrm>
        </p:grpSpPr>
        <p:sp>
          <p:nvSpPr>
            <p:cNvPr id="24" name="Oval 23">
              <a:extLst>
                <a:ext uri="{FF2B5EF4-FFF2-40B4-BE49-F238E27FC236}">
                  <a16:creationId xmlns:a16="http://schemas.microsoft.com/office/drawing/2014/main" id="{BF3B630F-5473-48DC-A5E4-B625742BB7F1}"/>
                </a:ext>
              </a:extLst>
            </p:cNvPr>
            <p:cNvSpPr/>
            <p:nvPr/>
          </p:nvSpPr>
          <p:spPr>
            <a:xfrm>
              <a:off x="6371410" y="2683838"/>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25" name="TextBox 24">
              <a:extLst>
                <a:ext uri="{FF2B5EF4-FFF2-40B4-BE49-F238E27FC236}">
                  <a16:creationId xmlns:a16="http://schemas.microsoft.com/office/drawing/2014/main" id="{2E236928-A3C4-455B-8143-32059B6BD5D9}"/>
                </a:ext>
              </a:extLst>
            </p:cNvPr>
            <p:cNvSpPr txBox="1"/>
            <p:nvPr/>
          </p:nvSpPr>
          <p:spPr>
            <a:xfrm>
              <a:off x="4793251" y="1362783"/>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6E7A84"/>
                  </a:solidFill>
                  <a:effectLst/>
                  <a:uLnTx/>
                  <a:uFillTx/>
                  <a:latin typeface="Public Sans Black" pitchFamily="2" charset="0"/>
                </a:rPr>
                <a:t>Architecture, Engineering &amp; Environmental Services</a:t>
              </a:r>
            </a:p>
          </p:txBody>
        </p:sp>
        <p:cxnSp>
          <p:nvCxnSpPr>
            <p:cNvPr id="26" name="Straight Connector 25">
              <a:extLst>
                <a:ext uri="{FF2B5EF4-FFF2-40B4-BE49-F238E27FC236}">
                  <a16:creationId xmlns:a16="http://schemas.microsoft.com/office/drawing/2014/main" id="{9E1E0F9D-3ED0-46A3-B4CB-3D1E5DAE1F27}"/>
                </a:ext>
              </a:extLst>
            </p:cNvPr>
            <p:cNvCxnSpPr>
              <a:cxnSpLocks/>
            </p:cNvCxnSpPr>
            <p:nvPr/>
          </p:nvCxnSpPr>
          <p:spPr>
            <a:xfrm>
              <a:off x="6523810" y="2050471"/>
              <a:ext cx="0" cy="536549"/>
            </a:xfrm>
            <a:prstGeom prst="line">
              <a:avLst/>
            </a:prstGeom>
            <a:noFill/>
            <a:ln w="6350" cap="flat" cmpd="sng" algn="ctr">
              <a:solidFill>
                <a:srgbClr val="6E7A84"/>
              </a:solidFill>
              <a:prstDash val="solid"/>
              <a:miter lim="800000"/>
            </a:ln>
            <a:effectLst/>
          </p:spPr>
        </p:cxnSp>
      </p:grpSp>
      <p:grpSp>
        <p:nvGrpSpPr>
          <p:cNvPr id="27" name="Group 26">
            <a:extLst>
              <a:ext uri="{FF2B5EF4-FFF2-40B4-BE49-F238E27FC236}">
                <a16:creationId xmlns:a16="http://schemas.microsoft.com/office/drawing/2014/main" id="{35F00546-F209-4EC9-B670-46B6EE212CAF}"/>
              </a:ext>
            </a:extLst>
          </p:cNvPr>
          <p:cNvGrpSpPr/>
          <p:nvPr/>
        </p:nvGrpSpPr>
        <p:grpSpPr>
          <a:xfrm>
            <a:off x="10270256" y="5214865"/>
            <a:ext cx="3453560" cy="1699273"/>
            <a:chOff x="2313288" y="5170105"/>
            <a:chExt cx="3453560" cy="1699273"/>
          </a:xfrm>
        </p:grpSpPr>
        <p:sp>
          <p:nvSpPr>
            <p:cNvPr id="28" name="Oval 27">
              <a:extLst>
                <a:ext uri="{FF2B5EF4-FFF2-40B4-BE49-F238E27FC236}">
                  <a16:creationId xmlns:a16="http://schemas.microsoft.com/office/drawing/2014/main" id="{76CC2EB8-847E-4613-BCDF-4C1F27D927A3}"/>
                </a:ext>
              </a:extLst>
            </p:cNvPr>
            <p:cNvSpPr/>
            <p:nvPr/>
          </p:nvSpPr>
          <p:spPr>
            <a:xfrm>
              <a:off x="3902782" y="5170105"/>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29" name="TextBox 28">
              <a:extLst>
                <a:ext uri="{FF2B5EF4-FFF2-40B4-BE49-F238E27FC236}">
                  <a16:creationId xmlns:a16="http://schemas.microsoft.com/office/drawing/2014/main" id="{D9525300-4DAF-4D7B-B812-4AF74BA75BA7}"/>
                </a:ext>
              </a:extLst>
            </p:cNvPr>
            <p:cNvSpPr txBox="1"/>
            <p:nvPr/>
          </p:nvSpPr>
          <p:spPr>
            <a:xfrm>
              <a:off x="2313288" y="6161492"/>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6E7A84"/>
                  </a:solidFill>
                  <a:effectLst/>
                  <a:uLnTx/>
                  <a:uFillTx/>
                  <a:latin typeface="Public Sans Black" pitchFamily="2" charset="0"/>
                </a:rPr>
                <a:t>Utility &amp; Communication Infrastructure</a:t>
              </a:r>
            </a:p>
          </p:txBody>
        </p:sp>
        <p:cxnSp>
          <p:nvCxnSpPr>
            <p:cNvPr id="30" name="Straight Connector 29">
              <a:extLst>
                <a:ext uri="{FF2B5EF4-FFF2-40B4-BE49-F238E27FC236}">
                  <a16:creationId xmlns:a16="http://schemas.microsoft.com/office/drawing/2014/main" id="{BAB2EFFA-28BE-4E99-9CE2-4F9121F89631}"/>
                </a:ext>
              </a:extLst>
            </p:cNvPr>
            <p:cNvCxnSpPr>
              <a:cxnSpLocks/>
            </p:cNvCxnSpPr>
            <p:nvPr/>
          </p:nvCxnSpPr>
          <p:spPr>
            <a:xfrm>
              <a:off x="4055182" y="5594718"/>
              <a:ext cx="0" cy="536549"/>
            </a:xfrm>
            <a:prstGeom prst="line">
              <a:avLst/>
            </a:prstGeom>
            <a:noFill/>
            <a:ln w="6350" cap="flat" cmpd="sng" algn="ctr">
              <a:solidFill>
                <a:srgbClr val="6E7A84"/>
              </a:solidFill>
              <a:prstDash val="solid"/>
              <a:miter lim="800000"/>
            </a:ln>
            <a:effectLst/>
          </p:spPr>
        </p:cxnSp>
      </p:grpSp>
      <p:grpSp>
        <p:nvGrpSpPr>
          <p:cNvPr id="31" name="Group 30">
            <a:extLst>
              <a:ext uri="{FF2B5EF4-FFF2-40B4-BE49-F238E27FC236}">
                <a16:creationId xmlns:a16="http://schemas.microsoft.com/office/drawing/2014/main" id="{2D989484-BF61-4E35-BFBC-BCE46EC01BE1}"/>
              </a:ext>
            </a:extLst>
          </p:cNvPr>
          <p:cNvGrpSpPr/>
          <p:nvPr/>
        </p:nvGrpSpPr>
        <p:grpSpPr>
          <a:xfrm>
            <a:off x="131698" y="5214865"/>
            <a:ext cx="3453560" cy="1699273"/>
            <a:chOff x="2313288" y="5170105"/>
            <a:chExt cx="3453560" cy="1699273"/>
          </a:xfrm>
        </p:grpSpPr>
        <p:sp>
          <p:nvSpPr>
            <p:cNvPr id="32" name="Oval 31">
              <a:extLst>
                <a:ext uri="{FF2B5EF4-FFF2-40B4-BE49-F238E27FC236}">
                  <a16:creationId xmlns:a16="http://schemas.microsoft.com/office/drawing/2014/main" id="{A0F2958B-9147-47C5-A772-33C94E5ADE43}"/>
                </a:ext>
              </a:extLst>
            </p:cNvPr>
            <p:cNvSpPr/>
            <p:nvPr/>
          </p:nvSpPr>
          <p:spPr>
            <a:xfrm>
              <a:off x="3902782" y="5170105"/>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33" name="TextBox 32">
              <a:extLst>
                <a:ext uri="{FF2B5EF4-FFF2-40B4-BE49-F238E27FC236}">
                  <a16:creationId xmlns:a16="http://schemas.microsoft.com/office/drawing/2014/main" id="{281D876A-3824-4679-940E-6BC69A46AD9D}"/>
                </a:ext>
              </a:extLst>
            </p:cNvPr>
            <p:cNvSpPr txBox="1"/>
            <p:nvPr/>
          </p:nvSpPr>
          <p:spPr>
            <a:xfrm>
              <a:off x="2313288" y="6161492"/>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6E7A84"/>
                  </a:solidFill>
                  <a:effectLst/>
                  <a:uLnTx/>
                  <a:uFillTx/>
                  <a:latin typeface="Public Sans Black" pitchFamily="2" charset="0"/>
                </a:rPr>
                <a:t>Contractors &amp; Construction Services</a:t>
              </a:r>
            </a:p>
          </p:txBody>
        </p:sp>
        <p:cxnSp>
          <p:nvCxnSpPr>
            <p:cNvPr id="34" name="Straight Connector 33">
              <a:extLst>
                <a:ext uri="{FF2B5EF4-FFF2-40B4-BE49-F238E27FC236}">
                  <a16:creationId xmlns:a16="http://schemas.microsoft.com/office/drawing/2014/main" id="{5AF82C63-411C-4250-84B7-F9C34510ED74}"/>
                </a:ext>
              </a:extLst>
            </p:cNvPr>
            <p:cNvCxnSpPr>
              <a:cxnSpLocks/>
            </p:cNvCxnSpPr>
            <p:nvPr/>
          </p:nvCxnSpPr>
          <p:spPr>
            <a:xfrm>
              <a:off x="4055182" y="5594718"/>
              <a:ext cx="0" cy="536549"/>
            </a:xfrm>
            <a:prstGeom prst="line">
              <a:avLst/>
            </a:prstGeom>
            <a:noFill/>
            <a:ln w="6350" cap="flat" cmpd="sng" algn="ctr">
              <a:solidFill>
                <a:srgbClr val="6E7A84"/>
              </a:solidFill>
              <a:prstDash val="solid"/>
              <a:miter lim="800000"/>
            </a:ln>
            <a:effectLst/>
          </p:spPr>
        </p:cxnSp>
      </p:grpSp>
      <p:grpSp>
        <p:nvGrpSpPr>
          <p:cNvPr id="35" name="Group 34">
            <a:extLst>
              <a:ext uri="{FF2B5EF4-FFF2-40B4-BE49-F238E27FC236}">
                <a16:creationId xmlns:a16="http://schemas.microsoft.com/office/drawing/2014/main" id="{1DA7B196-C169-4086-AED5-D09AA559F957}"/>
              </a:ext>
            </a:extLst>
          </p:cNvPr>
          <p:cNvGrpSpPr/>
          <p:nvPr/>
        </p:nvGrpSpPr>
        <p:grpSpPr>
          <a:xfrm>
            <a:off x="6884394" y="1360408"/>
            <a:ext cx="3453560" cy="1625855"/>
            <a:chOff x="4793251" y="1362783"/>
            <a:chExt cx="3453560" cy="1625855"/>
          </a:xfrm>
        </p:grpSpPr>
        <p:sp>
          <p:nvSpPr>
            <p:cNvPr id="36" name="Oval 35">
              <a:extLst>
                <a:ext uri="{FF2B5EF4-FFF2-40B4-BE49-F238E27FC236}">
                  <a16:creationId xmlns:a16="http://schemas.microsoft.com/office/drawing/2014/main" id="{B8A04213-9407-431C-873E-8A5370456C22}"/>
                </a:ext>
              </a:extLst>
            </p:cNvPr>
            <p:cNvSpPr/>
            <p:nvPr/>
          </p:nvSpPr>
          <p:spPr>
            <a:xfrm>
              <a:off x="6371410" y="2683838"/>
              <a:ext cx="304800" cy="304800"/>
            </a:xfrm>
            <a:prstGeom prst="ellipse">
              <a:avLst/>
            </a:prstGeom>
            <a:solidFill>
              <a:srgbClr val="5E976D"/>
            </a:solidFill>
            <a:ln w="508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37" name="TextBox 36">
              <a:extLst>
                <a:ext uri="{FF2B5EF4-FFF2-40B4-BE49-F238E27FC236}">
                  <a16:creationId xmlns:a16="http://schemas.microsoft.com/office/drawing/2014/main" id="{05D3D9CD-3A69-49E3-9C4F-F95042B0D0EB}"/>
                </a:ext>
              </a:extLst>
            </p:cNvPr>
            <p:cNvSpPr txBox="1"/>
            <p:nvPr/>
          </p:nvSpPr>
          <p:spPr>
            <a:xfrm>
              <a:off x="4793251" y="1362783"/>
              <a:ext cx="345356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br>
                <a:rPr kumimoji="0" lang="en-US" sz="2000" b="1" i="0" u="none" strike="noStrike" kern="0" cap="none" spc="0" normalizeH="0" baseline="0" noProof="0" dirty="0">
                  <a:ln>
                    <a:noFill/>
                  </a:ln>
                  <a:solidFill>
                    <a:srgbClr val="6E7A84"/>
                  </a:solidFill>
                  <a:effectLst/>
                  <a:uLnTx/>
                  <a:uFillTx/>
                  <a:latin typeface="Public Sans Black" pitchFamily="2" charset="0"/>
                </a:rPr>
              </a:br>
              <a:r>
                <a:rPr kumimoji="0" lang="en-US" sz="2000" b="1" i="0" u="none" strike="noStrike" kern="0" cap="none" spc="0" normalizeH="0" baseline="0" noProof="0" dirty="0">
                  <a:ln>
                    <a:noFill/>
                  </a:ln>
                  <a:solidFill>
                    <a:srgbClr val="6E7A84"/>
                  </a:solidFill>
                  <a:effectLst/>
                  <a:uLnTx/>
                  <a:uFillTx/>
                  <a:latin typeface="Public Sans Black" pitchFamily="2" charset="0"/>
                </a:rPr>
                <a:t>Chemicals</a:t>
              </a:r>
            </a:p>
          </p:txBody>
        </p:sp>
        <p:cxnSp>
          <p:nvCxnSpPr>
            <p:cNvPr id="38" name="Straight Connector 37">
              <a:extLst>
                <a:ext uri="{FF2B5EF4-FFF2-40B4-BE49-F238E27FC236}">
                  <a16:creationId xmlns:a16="http://schemas.microsoft.com/office/drawing/2014/main" id="{8D82C3E8-5B3F-464E-842E-C19AFE67163E}"/>
                </a:ext>
              </a:extLst>
            </p:cNvPr>
            <p:cNvCxnSpPr>
              <a:cxnSpLocks/>
            </p:cNvCxnSpPr>
            <p:nvPr/>
          </p:nvCxnSpPr>
          <p:spPr>
            <a:xfrm>
              <a:off x="6523810" y="2050471"/>
              <a:ext cx="0" cy="536549"/>
            </a:xfrm>
            <a:prstGeom prst="line">
              <a:avLst/>
            </a:prstGeom>
            <a:noFill/>
            <a:ln w="6350" cap="flat" cmpd="sng" algn="ctr">
              <a:solidFill>
                <a:srgbClr val="6E7A84"/>
              </a:solidFill>
              <a:prstDash val="solid"/>
              <a:miter lim="800000"/>
            </a:ln>
            <a:effectLst/>
          </p:spPr>
        </p:cxnSp>
      </p:grpSp>
      <p:sp>
        <p:nvSpPr>
          <p:cNvPr id="42" name="Rectangle 41">
            <a:extLst>
              <a:ext uri="{FF2B5EF4-FFF2-40B4-BE49-F238E27FC236}">
                <a16:creationId xmlns:a16="http://schemas.microsoft.com/office/drawing/2014/main" id="{13A4FBA2-3075-4B48-A5C7-AA72CD3ADC37}"/>
              </a:ext>
            </a:extLst>
          </p:cNvPr>
          <p:cNvSpPr/>
          <p:nvPr/>
        </p:nvSpPr>
        <p:spPr>
          <a:xfrm>
            <a:off x="13153542" y="7208197"/>
            <a:ext cx="601347" cy="564204"/>
          </a:xfrm>
          <a:prstGeom prst="rect">
            <a:avLst/>
          </a:prstGeom>
          <a:solidFill>
            <a:srgbClr val="5E97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7" b="0" i="0" u="none" strike="noStrike" kern="0" cap="none" spc="0" normalizeH="0" baseline="0" noProof="0" dirty="0">
              <a:ln>
                <a:noFill/>
              </a:ln>
              <a:solidFill>
                <a:srgbClr val="FFFFFF"/>
              </a:solidFill>
              <a:effectLst/>
              <a:uLnTx/>
              <a:uFillTx/>
              <a:latin typeface="Source Code Pro"/>
              <a:ea typeface="+mn-ea"/>
              <a:cs typeface="+mn-cs"/>
            </a:endParaRPr>
          </a:p>
        </p:txBody>
      </p:sp>
      <p:sp>
        <p:nvSpPr>
          <p:cNvPr id="43" name="Slide Number Placeholder 1">
            <a:extLst>
              <a:ext uri="{FF2B5EF4-FFF2-40B4-BE49-F238E27FC236}">
                <a16:creationId xmlns:a16="http://schemas.microsoft.com/office/drawing/2014/main" id="{5EDDE9EB-3751-41EB-A38B-5D185943EEA1}"/>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smtClean="0">
                <a:solidFill>
                  <a:srgbClr val="FFFFFF"/>
                </a:solidFill>
                <a:latin typeface="Public Sans" pitchFamily="2" charset="0"/>
                <a:ea typeface="Arial Unicode MS" panose="020B0604020202020204" pitchFamily="34" charset="-128"/>
                <a:cs typeface="Arial Unicode MS" panose="020B0604020202020204" pitchFamily="34" charset="-128"/>
              </a:rPr>
              <a:pPr/>
              <a:t>‹#›</a:t>
            </a:fld>
            <a:endParaRPr lang="en-US" sz="1000" dirty="0">
              <a:solidFill>
                <a:srgbClr val="FFFFFF"/>
              </a:solidFill>
              <a:latin typeface="Public Sans" pitchFamily="2" charset="0"/>
              <a:ea typeface="Arial Unicode MS" panose="020B0604020202020204" pitchFamily="34" charset="-128"/>
              <a:cs typeface="Arial Unicode MS" panose="020B0604020202020204" pitchFamily="34" charset="-128"/>
            </a:endParaRPr>
          </a:p>
        </p:txBody>
      </p:sp>
      <p:sp>
        <p:nvSpPr>
          <p:cNvPr id="44" name="TextBox 43">
            <a:extLst>
              <a:ext uri="{FF2B5EF4-FFF2-40B4-BE49-F238E27FC236}">
                <a16:creationId xmlns:a16="http://schemas.microsoft.com/office/drawing/2014/main" id="{BD221AEF-9920-4504-8313-6CDFCAC9DEA3}"/>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Capital Advisors  |  Copyright 2022</a:t>
            </a:r>
          </a:p>
        </p:txBody>
      </p:sp>
    </p:spTree>
    <p:extLst>
      <p:ext uri="{BB962C8B-B14F-4D97-AF65-F5344CB8AC3E}">
        <p14:creationId xmlns:p14="http://schemas.microsoft.com/office/powerpoint/2010/main" val="2288221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091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637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37B6AE-FC3C-4009-8D27-8EEB3DD8C36B}"/>
              </a:ext>
            </a:extLst>
          </p:cNvPr>
          <p:cNvSpPr/>
          <p:nvPr/>
        </p:nvSpPr>
        <p:spPr>
          <a:xfrm>
            <a:off x="432430" y="473054"/>
            <a:ext cx="12952740" cy="2879498"/>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8615" rtl="0" eaLnBrk="1" latinLnBrk="0" hangingPunct="1">
              <a:defRPr sz="2006" kern="1200">
                <a:solidFill>
                  <a:schemeClr val="lt1"/>
                </a:solidFill>
                <a:latin typeface="+mn-lt"/>
                <a:ea typeface="+mn-ea"/>
                <a:cs typeface="+mn-cs"/>
              </a:defRPr>
            </a:lvl1pPr>
            <a:lvl2pPr marL="509308" algn="l" defTabSz="1018615" rtl="0" eaLnBrk="1" latinLnBrk="0" hangingPunct="1">
              <a:defRPr sz="2006" kern="1200">
                <a:solidFill>
                  <a:schemeClr val="lt1"/>
                </a:solidFill>
                <a:latin typeface="+mn-lt"/>
                <a:ea typeface="+mn-ea"/>
                <a:cs typeface="+mn-cs"/>
              </a:defRPr>
            </a:lvl2pPr>
            <a:lvl3pPr marL="1018615" algn="l" defTabSz="1018615" rtl="0" eaLnBrk="1" latinLnBrk="0" hangingPunct="1">
              <a:defRPr sz="2006" kern="1200">
                <a:solidFill>
                  <a:schemeClr val="lt1"/>
                </a:solidFill>
                <a:latin typeface="+mn-lt"/>
                <a:ea typeface="+mn-ea"/>
                <a:cs typeface="+mn-cs"/>
              </a:defRPr>
            </a:lvl3pPr>
            <a:lvl4pPr marL="1527926" algn="l" defTabSz="1018615" rtl="0" eaLnBrk="1" latinLnBrk="0" hangingPunct="1">
              <a:defRPr sz="2006" kern="1200">
                <a:solidFill>
                  <a:schemeClr val="lt1"/>
                </a:solidFill>
                <a:latin typeface="+mn-lt"/>
                <a:ea typeface="+mn-ea"/>
                <a:cs typeface="+mn-cs"/>
              </a:defRPr>
            </a:lvl4pPr>
            <a:lvl5pPr marL="2037235" algn="l" defTabSz="1018615" rtl="0" eaLnBrk="1" latinLnBrk="0" hangingPunct="1">
              <a:defRPr sz="2006" kern="1200">
                <a:solidFill>
                  <a:schemeClr val="lt1"/>
                </a:solidFill>
                <a:latin typeface="+mn-lt"/>
                <a:ea typeface="+mn-ea"/>
                <a:cs typeface="+mn-cs"/>
              </a:defRPr>
            </a:lvl5pPr>
            <a:lvl6pPr marL="2546541" algn="l" defTabSz="1018615" rtl="0" eaLnBrk="1" latinLnBrk="0" hangingPunct="1">
              <a:defRPr sz="2006" kern="1200">
                <a:solidFill>
                  <a:schemeClr val="lt1"/>
                </a:solidFill>
                <a:latin typeface="+mn-lt"/>
                <a:ea typeface="+mn-ea"/>
                <a:cs typeface="+mn-cs"/>
              </a:defRPr>
            </a:lvl6pPr>
            <a:lvl7pPr marL="3055851" algn="l" defTabSz="1018615" rtl="0" eaLnBrk="1" latinLnBrk="0" hangingPunct="1">
              <a:defRPr sz="2006" kern="1200">
                <a:solidFill>
                  <a:schemeClr val="lt1"/>
                </a:solidFill>
                <a:latin typeface="+mn-lt"/>
                <a:ea typeface="+mn-ea"/>
                <a:cs typeface="+mn-cs"/>
              </a:defRPr>
            </a:lvl7pPr>
            <a:lvl8pPr marL="3565159" algn="l" defTabSz="1018615" rtl="0" eaLnBrk="1" latinLnBrk="0" hangingPunct="1">
              <a:defRPr sz="2006" kern="1200">
                <a:solidFill>
                  <a:schemeClr val="lt1"/>
                </a:solidFill>
                <a:latin typeface="+mn-lt"/>
                <a:ea typeface="+mn-ea"/>
                <a:cs typeface="+mn-cs"/>
              </a:defRPr>
            </a:lvl8pPr>
            <a:lvl9pPr marL="4074468" algn="l" defTabSz="1018615" rtl="0" eaLnBrk="1" latinLnBrk="0" hangingPunct="1">
              <a:defRPr sz="2006" kern="1200">
                <a:solidFill>
                  <a:schemeClr val="lt1"/>
                </a:solidFill>
                <a:latin typeface="+mn-lt"/>
                <a:ea typeface="+mn-ea"/>
                <a:cs typeface="+mn-cs"/>
              </a:defRPr>
            </a:lvl9pPr>
          </a:lstStyle>
          <a:p>
            <a:pPr algn="ctr"/>
            <a:endParaRPr lang="en-US" sz="1769" dirty="0"/>
          </a:p>
        </p:txBody>
      </p:sp>
      <p:pic>
        <p:nvPicPr>
          <p:cNvPr id="11" name="Picture 10">
            <a:extLst>
              <a:ext uri="{FF2B5EF4-FFF2-40B4-BE49-F238E27FC236}">
                <a16:creationId xmlns:a16="http://schemas.microsoft.com/office/drawing/2014/main" id="{F9F917C8-85D6-422D-9F5D-8F4C2F15894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100440" y="1124258"/>
            <a:ext cx="1616720" cy="1566471"/>
          </a:xfrm>
          <a:prstGeom prst="rect">
            <a:avLst/>
          </a:prstGeom>
        </p:spPr>
      </p:pic>
      <p:grpSp>
        <p:nvGrpSpPr>
          <p:cNvPr id="12" name="Group 11">
            <a:extLst>
              <a:ext uri="{FF2B5EF4-FFF2-40B4-BE49-F238E27FC236}">
                <a16:creationId xmlns:a16="http://schemas.microsoft.com/office/drawing/2014/main" id="{837A02F4-7EA3-406A-9C48-D6B2E800C115}"/>
              </a:ext>
            </a:extLst>
          </p:cNvPr>
          <p:cNvGrpSpPr/>
          <p:nvPr/>
        </p:nvGrpSpPr>
        <p:grpSpPr>
          <a:xfrm>
            <a:off x="875749" y="6067727"/>
            <a:ext cx="12066103" cy="1231619"/>
            <a:chOff x="974040" y="5585791"/>
            <a:chExt cx="12066103" cy="1231619"/>
          </a:xfrm>
        </p:grpSpPr>
        <p:sp>
          <p:nvSpPr>
            <p:cNvPr id="13" name="TextBox 4">
              <a:extLst>
                <a:ext uri="{FF2B5EF4-FFF2-40B4-BE49-F238E27FC236}">
                  <a16:creationId xmlns:a16="http://schemas.microsoft.com/office/drawing/2014/main" id="{8D22477D-FB24-4000-A438-28E27997317D}"/>
                </a:ext>
              </a:extLst>
            </p:cNvPr>
            <p:cNvSpPr txBox="1"/>
            <p:nvPr/>
          </p:nvSpPr>
          <p:spPr>
            <a:xfrm>
              <a:off x="974040" y="5585791"/>
              <a:ext cx="2219739" cy="1231619"/>
            </a:xfrm>
            <a:prstGeom prst="rect">
              <a:avLst/>
            </a:prstGeom>
            <a:noFill/>
          </p:spPr>
          <p:txBody>
            <a:bodyPr wrap="square" rtlCol="0">
              <a:spAutoFit/>
            </a:bodyPr>
            <a:lstStyle>
              <a:defPPr>
                <a:defRPr lang="en-US"/>
              </a:defPPr>
              <a:lvl1pPr marL="0" algn="l" defTabSz="1018615" rtl="0" eaLnBrk="1" latinLnBrk="0" hangingPunct="1">
                <a:defRPr sz="2006" kern="1200">
                  <a:solidFill>
                    <a:schemeClr val="tx1"/>
                  </a:solidFill>
                  <a:latin typeface="+mn-lt"/>
                  <a:ea typeface="+mn-ea"/>
                  <a:cs typeface="+mn-cs"/>
                </a:defRPr>
              </a:lvl1pPr>
              <a:lvl2pPr marL="509308" algn="l" defTabSz="1018615" rtl="0" eaLnBrk="1" latinLnBrk="0" hangingPunct="1">
                <a:defRPr sz="2006" kern="1200">
                  <a:solidFill>
                    <a:schemeClr val="tx1"/>
                  </a:solidFill>
                  <a:latin typeface="+mn-lt"/>
                  <a:ea typeface="+mn-ea"/>
                  <a:cs typeface="+mn-cs"/>
                </a:defRPr>
              </a:lvl2pPr>
              <a:lvl3pPr marL="1018615" algn="l" defTabSz="1018615" rtl="0" eaLnBrk="1" latinLnBrk="0" hangingPunct="1">
                <a:defRPr sz="2006" kern="1200">
                  <a:solidFill>
                    <a:schemeClr val="tx1"/>
                  </a:solidFill>
                  <a:latin typeface="+mn-lt"/>
                  <a:ea typeface="+mn-ea"/>
                  <a:cs typeface="+mn-cs"/>
                </a:defRPr>
              </a:lvl3pPr>
              <a:lvl4pPr marL="1527926" algn="l" defTabSz="1018615" rtl="0" eaLnBrk="1" latinLnBrk="0" hangingPunct="1">
                <a:defRPr sz="2006" kern="1200">
                  <a:solidFill>
                    <a:schemeClr val="tx1"/>
                  </a:solidFill>
                  <a:latin typeface="+mn-lt"/>
                  <a:ea typeface="+mn-ea"/>
                  <a:cs typeface="+mn-cs"/>
                </a:defRPr>
              </a:lvl4pPr>
              <a:lvl5pPr marL="2037235" algn="l" defTabSz="1018615" rtl="0" eaLnBrk="1" latinLnBrk="0" hangingPunct="1">
                <a:defRPr sz="2006" kern="1200">
                  <a:solidFill>
                    <a:schemeClr val="tx1"/>
                  </a:solidFill>
                  <a:latin typeface="+mn-lt"/>
                  <a:ea typeface="+mn-ea"/>
                  <a:cs typeface="+mn-cs"/>
                </a:defRPr>
              </a:lvl5pPr>
              <a:lvl6pPr marL="2546541" algn="l" defTabSz="1018615" rtl="0" eaLnBrk="1" latinLnBrk="0" hangingPunct="1">
                <a:defRPr sz="2006" kern="1200">
                  <a:solidFill>
                    <a:schemeClr val="tx1"/>
                  </a:solidFill>
                  <a:latin typeface="+mn-lt"/>
                  <a:ea typeface="+mn-ea"/>
                  <a:cs typeface="+mn-cs"/>
                </a:defRPr>
              </a:lvl6pPr>
              <a:lvl7pPr marL="3055851" algn="l" defTabSz="1018615" rtl="0" eaLnBrk="1" latinLnBrk="0" hangingPunct="1">
                <a:defRPr sz="2006" kern="1200">
                  <a:solidFill>
                    <a:schemeClr val="tx1"/>
                  </a:solidFill>
                  <a:latin typeface="+mn-lt"/>
                  <a:ea typeface="+mn-ea"/>
                  <a:cs typeface="+mn-cs"/>
                </a:defRPr>
              </a:lvl7pPr>
              <a:lvl8pPr marL="3565159" algn="l" defTabSz="1018615" rtl="0" eaLnBrk="1" latinLnBrk="0" hangingPunct="1">
                <a:defRPr sz="2006" kern="1200">
                  <a:solidFill>
                    <a:schemeClr val="tx1"/>
                  </a:solidFill>
                  <a:latin typeface="+mn-lt"/>
                  <a:ea typeface="+mn-ea"/>
                  <a:cs typeface="+mn-cs"/>
                </a:defRPr>
              </a:lvl8pPr>
              <a:lvl9pPr marL="4074468" algn="l" defTabSz="1018615" rtl="0" eaLnBrk="1" latinLnBrk="0" hangingPunct="1">
                <a:defRPr sz="2006" kern="1200">
                  <a:solidFill>
                    <a:schemeClr val="tx1"/>
                  </a:solidFill>
                  <a:latin typeface="+mn-lt"/>
                  <a:ea typeface="+mn-ea"/>
                  <a:cs typeface="+mn-cs"/>
                </a:defRPr>
              </a:lvl9pPr>
            </a:lstStyle>
            <a:p>
              <a:r>
                <a:rPr lang="en-US" sz="1800" b="1" dirty="0">
                  <a:solidFill>
                    <a:srgbClr val="6E7A84"/>
                  </a:solidFill>
                  <a:latin typeface="Arial" panose="020B0604020202020204" pitchFamily="34" charset="0"/>
                  <a:cs typeface="Arial" panose="020B0604020202020204" pitchFamily="34" charset="0"/>
                </a:rPr>
                <a:t>Denver</a:t>
              </a:r>
              <a:endParaRPr lang="en-US" sz="1401" b="1" dirty="0">
                <a:solidFill>
                  <a:srgbClr val="6E7A84"/>
                </a:solidFill>
                <a:latin typeface="Arial" panose="020B0604020202020204" pitchFamily="34" charset="0"/>
                <a:cs typeface="Arial" panose="020B0604020202020204" pitchFamily="34" charset="0"/>
              </a:endParaRPr>
            </a:p>
            <a:p>
              <a:r>
                <a:rPr lang="en-US" sz="1401" dirty="0">
                  <a:solidFill>
                    <a:srgbClr val="6E7A84"/>
                  </a:solidFill>
                  <a:latin typeface="Arial" panose="020B0604020202020204" pitchFamily="34" charset="0"/>
                  <a:cs typeface="Arial" panose="020B0604020202020204" pitchFamily="34" charset="0"/>
                </a:rPr>
                <a:t>44 Cook Street</a:t>
              </a:r>
            </a:p>
            <a:p>
              <a:r>
                <a:rPr lang="en-US" sz="1401" dirty="0">
                  <a:solidFill>
                    <a:srgbClr val="6E7A84"/>
                  </a:solidFill>
                  <a:latin typeface="Arial" panose="020B0604020202020204" pitchFamily="34" charset="0"/>
                  <a:cs typeface="Arial" panose="020B0604020202020204" pitchFamily="34" charset="0"/>
                </a:rPr>
                <a:t>Suite 900</a:t>
              </a:r>
            </a:p>
            <a:p>
              <a:r>
                <a:rPr lang="en-US" sz="1401" dirty="0">
                  <a:solidFill>
                    <a:srgbClr val="6E7A84"/>
                  </a:solidFill>
                  <a:latin typeface="Arial" panose="020B0604020202020204" pitchFamily="34" charset="0"/>
                  <a:cs typeface="Arial" panose="020B0604020202020204" pitchFamily="34" charset="0"/>
                </a:rPr>
                <a:t>Denver, Colorado 80206</a:t>
              </a:r>
            </a:p>
            <a:p>
              <a:r>
                <a:rPr lang="en-US" sz="1401" dirty="0">
                  <a:solidFill>
                    <a:srgbClr val="6E7A84"/>
                  </a:solidFill>
                  <a:latin typeface="Arial" panose="020B0604020202020204" pitchFamily="34" charset="0"/>
                  <a:cs typeface="Arial" panose="020B0604020202020204" pitchFamily="34" charset="0"/>
                </a:rPr>
                <a:t>303.377.4740</a:t>
              </a:r>
            </a:p>
          </p:txBody>
        </p:sp>
        <p:sp>
          <p:nvSpPr>
            <p:cNvPr id="14" name="TextBox 5">
              <a:extLst>
                <a:ext uri="{FF2B5EF4-FFF2-40B4-BE49-F238E27FC236}">
                  <a16:creationId xmlns:a16="http://schemas.microsoft.com/office/drawing/2014/main" id="{12EC6C9B-039B-4CC8-9462-9032ECDADFB5}"/>
                </a:ext>
              </a:extLst>
            </p:cNvPr>
            <p:cNvSpPr txBox="1"/>
            <p:nvPr/>
          </p:nvSpPr>
          <p:spPr>
            <a:xfrm>
              <a:off x="4530036" y="5585791"/>
              <a:ext cx="1961322" cy="1231619"/>
            </a:xfrm>
            <a:prstGeom prst="rect">
              <a:avLst/>
            </a:prstGeom>
            <a:noFill/>
          </p:spPr>
          <p:txBody>
            <a:bodyPr wrap="square" rtlCol="0">
              <a:spAutoFit/>
            </a:bodyPr>
            <a:lstStyle>
              <a:defPPr>
                <a:defRPr lang="en-US"/>
              </a:defPPr>
              <a:lvl1pPr marL="0" algn="l" defTabSz="1018615" rtl="0" eaLnBrk="1" latinLnBrk="0" hangingPunct="1">
                <a:defRPr sz="2006" kern="1200">
                  <a:solidFill>
                    <a:schemeClr val="tx1"/>
                  </a:solidFill>
                  <a:latin typeface="+mn-lt"/>
                  <a:ea typeface="+mn-ea"/>
                  <a:cs typeface="+mn-cs"/>
                </a:defRPr>
              </a:lvl1pPr>
              <a:lvl2pPr marL="509308" algn="l" defTabSz="1018615" rtl="0" eaLnBrk="1" latinLnBrk="0" hangingPunct="1">
                <a:defRPr sz="2006" kern="1200">
                  <a:solidFill>
                    <a:schemeClr val="tx1"/>
                  </a:solidFill>
                  <a:latin typeface="+mn-lt"/>
                  <a:ea typeface="+mn-ea"/>
                  <a:cs typeface="+mn-cs"/>
                </a:defRPr>
              </a:lvl2pPr>
              <a:lvl3pPr marL="1018615" algn="l" defTabSz="1018615" rtl="0" eaLnBrk="1" latinLnBrk="0" hangingPunct="1">
                <a:defRPr sz="2006" kern="1200">
                  <a:solidFill>
                    <a:schemeClr val="tx1"/>
                  </a:solidFill>
                  <a:latin typeface="+mn-lt"/>
                  <a:ea typeface="+mn-ea"/>
                  <a:cs typeface="+mn-cs"/>
                </a:defRPr>
              </a:lvl3pPr>
              <a:lvl4pPr marL="1527926" algn="l" defTabSz="1018615" rtl="0" eaLnBrk="1" latinLnBrk="0" hangingPunct="1">
                <a:defRPr sz="2006" kern="1200">
                  <a:solidFill>
                    <a:schemeClr val="tx1"/>
                  </a:solidFill>
                  <a:latin typeface="+mn-lt"/>
                  <a:ea typeface="+mn-ea"/>
                  <a:cs typeface="+mn-cs"/>
                </a:defRPr>
              </a:lvl4pPr>
              <a:lvl5pPr marL="2037235" algn="l" defTabSz="1018615" rtl="0" eaLnBrk="1" latinLnBrk="0" hangingPunct="1">
                <a:defRPr sz="2006" kern="1200">
                  <a:solidFill>
                    <a:schemeClr val="tx1"/>
                  </a:solidFill>
                  <a:latin typeface="+mn-lt"/>
                  <a:ea typeface="+mn-ea"/>
                  <a:cs typeface="+mn-cs"/>
                </a:defRPr>
              </a:lvl5pPr>
              <a:lvl6pPr marL="2546541" algn="l" defTabSz="1018615" rtl="0" eaLnBrk="1" latinLnBrk="0" hangingPunct="1">
                <a:defRPr sz="2006" kern="1200">
                  <a:solidFill>
                    <a:schemeClr val="tx1"/>
                  </a:solidFill>
                  <a:latin typeface="+mn-lt"/>
                  <a:ea typeface="+mn-ea"/>
                  <a:cs typeface="+mn-cs"/>
                </a:defRPr>
              </a:lvl6pPr>
              <a:lvl7pPr marL="3055851" algn="l" defTabSz="1018615" rtl="0" eaLnBrk="1" latinLnBrk="0" hangingPunct="1">
                <a:defRPr sz="2006" kern="1200">
                  <a:solidFill>
                    <a:schemeClr val="tx1"/>
                  </a:solidFill>
                  <a:latin typeface="+mn-lt"/>
                  <a:ea typeface="+mn-ea"/>
                  <a:cs typeface="+mn-cs"/>
                </a:defRPr>
              </a:lvl7pPr>
              <a:lvl8pPr marL="3565159" algn="l" defTabSz="1018615" rtl="0" eaLnBrk="1" latinLnBrk="0" hangingPunct="1">
                <a:defRPr sz="2006" kern="1200">
                  <a:solidFill>
                    <a:schemeClr val="tx1"/>
                  </a:solidFill>
                  <a:latin typeface="+mn-lt"/>
                  <a:ea typeface="+mn-ea"/>
                  <a:cs typeface="+mn-cs"/>
                </a:defRPr>
              </a:lvl8pPr>
              <a:lvl9pPr marL="4074468" algn="l" defTabSz="1018615" rtl="0" eaLnBrk="1" latinLnBrk="0" hangingPunct="1">
                <a:defRPr sz="2006" kern="1200">
                  <a:solidFill>
                    <a:schemeClr val="tx1"/>
                  </a:solidFill>
                  <a:latin typeface="+mn-lt"/>
                  <a:ea typeface="+mn-ea"/>
                  <a:cs typeface="+mn-cs"/>
                </a:defRPr>
              </a:lvl9pPr>
            </a:lstStyle>
            <a:p>
              <a:r>
                <a:rPr lang="en-US" sz="1800" b="1" dirty="0">
                  <a:solidFill>
                    <a:srgbClr val="6E7A84"/>
                  </a:solidFill>
                  <a:latin typeface="Arial" panose="020B0604020202020204" pitchFamily="34" charset="0"/>
                  <a:cs typeface="Arial" panose="020B0604020202020204" pitchFamily="34" charset="0"/>
                </a:rPr>
                <a:t>Houston</a:t>
              </a:r>
              <a:endParaRPr lang="en-US" sz="1401" b="1" dirty="0">
                <a:solidFill>
                  <a:srgbClr val="6E7A84"/>
                </a:solidFill>
                <a:latin typeface="Arial" panose="020B0604020202020204" pitchFamily="34" charset="0"/>
                <a:cs typeface="Arial" panose="020B0604020202020204" pitchFamily="34" charset="0"/>
              </a:endParaRPr>
            </a:p>
            <a:p>
              <a:r>
                <a:rPr lang="en-US" sz="1401" dirty="0">
                  <a:solidFill>
                    <a:srgbClr val="6E7A84"/>
                  </a:solidFill>
                  <a:latin typeface="Arial" panose="020B0604020202020204" pitchFamily="34" charset="0"/>
                  <a:cs typeface="Arial" panose="020B0604020202020204" pitchFamily="34" charset="0"/>
                </a:rPr>
                <a:t>1301 McKinney Street</a:t>
              </a:r>
            </a:p>
            <a:p>
              <a:r>
                <a:rPr lang="en-US" sz="1401" dirty="0">
                  <a:solidFill>
                    <a:srgbClr val="6E7A84"/>
                  </a:solidFill>
                  <a:latin typeface="Arial" panose="020B0604020202020204" pitchFamily="34" charset="0"/>
                  <a:cs typeface="Arial" panose="020B0604020202020204" pitchFamily="34" charset="0"/>
                </a:rPr>
                <a:t>Suite 2000</a:t>
              </a:r>
            </a:p>
            <a:p>
              <a:r>
                <a:rPr lang="en-US" sz="1401" dirty="0">
                  <a:solidFill>
                    <a:srgbClr val="6E7A84"/>
                  </a:solidFill>
                  <a:latin typeface="Arial" panose="020B0604020202020204" pitchFamily="34" charset="0"/>
                  <a:cs typeface="Arial" panose="020B0604020202020204" pitchFamily="34" charset="0"/>
                </a:rPr>
                <a:t>Houston, TX 77010</a:t>
              </a:r>
            </a:p>
            <a:p>
              <a:r>
                <a:rPr lang="en-US" sz="1401" dirty="0">
                  <a:solidFill>
                    <a:srgbClr val="6E7A84"/>
                  </a:solidFill>
                  <a:latin typeface="Arial" panose="020B0604020202020204" pitchFamily="34" charset="0"/>
                  <a:cs typeface="Arial" panose="020B0604020202020204" pitchFamily="34" charset="0"/>
                </a:rPr>
                <a:t>713.936.5400</a:t>
              </a:r>
            </a:p>
          </p:txBody>
        </p:sp>
        <p:sp>
          <p:nvSpPr>
            <p:cNvPr id="15" name="TextBox 6">
              <a:extLst>
                <a:ext uri="{FF2B5EF4-FFF2-40B4-BE49-F238E27FC236}">
                  <a16:creationId xmlns:a16="http://schemas.microsoft.com/office/drawing/2014/main" id="{C9CAA2FA-75BB-41B5-994B-ACB8EFB98C9A}"/>
                </a:ext>
              </a:extLst>
            </p:cNvPr>
            <p:cNvSpPr txBox="1"/>
            <p:nvPr/>
          </p:nvSpPr>
          <p:spPr>
            <a:xfrm>
              <a:off x="7827623" y="5585791"/>
              <a:ext cx="1729408" cy="1231619"/>
            </a:xfrm>
            <a:prstGeom prst="rect">
              <a:avLst/>
            </a:prstGeom>
            <a:noFill/>
          </p:spPr>
          <p:txBody>
            <a:bodyPr wrap="square" rtlCol="0">
              <a:spAutoFit/>
            </a:bodyPr>
            <a:lstStyle>
              <a:defPPr>
                <a:defRPr lang="en-US"/>
              </a:defPPr>
              <a:lvl1pPr marL="0" algn="l" defTabSz="1018615" rtl="0" eaLnBrk="1" latinLnBrk="0" hangingPunct="1">
                <a:defRPr sz="2006" kern="1200">
                  <a:solidFill>
                    <a:schemeClr val="tx1"/>
                  </a:solidFill>
                  <a:latin typeface="+mn-lt"/>
                  <a:ea typeface="+mn-ea"/>
                  <a:cs typeface="+mn-cs"/>
                </a:defRPr>
              </a:lvl1pPr>
              <a:lvl2pPr marL="509308" algn="l" defTabSz="1018615" rtl="0" eaLnBrk="1" latinLnBrk="0" hangingPunct="1">
                <a:defRPr sz="2006" kern="1200">
                  <a:solidFill>
                    <a:schemeClr val="tx1"/>
                  </a:solidFill>
                  <a:latin typeface="+mn-lt"/>
                  <a:ea typeface="+mn-ea"/>
                  <a:cs typeface="+mn-cs"/>
                </a:defRPr>
              </a:lvl2pPr>
              <a:lvl3pPr marL="1018615" algn="l" defTabSz="1018615" rtl="0" eaLnBrk="1" latinLnBrk="0" hangingPunct="1">
                <a:defRPr sz="2006" kern="1200">
                  <a:solidFill>
                    <a:schemeClr val="tx1"/>
                  </a:solidFill>
                  <a:latin typeface="+mn-lt"/>
                  <a:ea typeface="+mn-ea"/>
                  <a:cs typeface="+mn-cs"/>
                </a:defRPr>
              </a:lvl3pPr>
              <a:lvl4pPr marL="1527926" algn="l" defTabSz="1018615" rtl="0" eaLnBrk="1" latinLnBrk="0" hangingPunct="1">
                <a:defRPr sz="2006" kern="1200">
                  <a:solidFill>
                    <a:schemeClr val="tx1"/>
                  </a:solidFill>
                  <a:latin typeface="+mn-lt"/>
                  <a:ea typeface="+mn-ea"/>
                  <a:cs typeface="+mn-cs"/>
                </a:defRPr>
              </a:lvl4pPr>
              <a:lvl5pPr marL="2037235" algn="l" defTabSz="1018615" rtl="0" eaLnBrk="1" latinLnBrk="0" hangingPunct="1">
                <a:defRPr sz="2006" kern="1200">
                  <a:solidFill>
                    <a:schemeClr val="tx1"/>
                  </a:solidFill>
                  <a:latin typeface="+mn-lt"/>
                  <a:ea typeface="+mn-ea"/>
                  <a:cs typeface="+mn-cs"/>
                </a:defRPr>
              </a:lvl5pPr>
              <a:lvl6pPr marL="2546541" algn="l" defTabSz="1018615" rtl="0" eaLnBrk="1" latinLnBrk="0" hangingPunct="1">
                <a:defRPr sz="2006" kern="1200">
                  <a:solidFill>
                    <a:schemeClr val="tx1"/>
                  </a:solidFill>
                  <a:latin typeface="+mn-lt"/>
                  <a:ea typeface="+mn-ea"/>
                  <a:cs typeface="+mn-cs"/>
                </a:defRPr>
              </a:lvl6pPr>
              <a:lvl7pPr marL="3055851" algn="l" defTabSz="1018615" rtl="0" eaLnBrk="1" latinLnBrk="0" hangingPunct="1">
                <a:defRPr sz="2006" kern="1200">
                  <a:solidFill>
                    <a:schemeClr val="tx1"/>
                  </a:solidFill>
                  <a:latin typeface="+mn-lt"/>
                  <a:ea typeface="+mn-ea"/>
                  <a:cs typeface="+mn-cs"/>
                </a:defRPr>
              </a:lvl7pPr>
              <a:lvl8pPr marL="3565159" algn="l" defTabSz="1018615" rtl="0" eaLnBrk="1" latinLnBrk="0" hangingPunct="1">
                <a:defRPr sz="2006" kern="1200">
                  <a:solidFill>
                    <a:schemeClr val="tx1"/>
                  </a:solidFill>
                  <a:latin typeface="+mn-lt"/>
                  <a:ea typeface="+mn-ea"/>
                  <a:cs typeface="+mn-cs"/>
                </a:defRPr>
              </a:lvl8pPr>
              <a:lvl9pPr marL="4074468" algn="l" defTabSz="1018615" rtl="0" eaLnBrk="1" latinLnBrk="0" hangingPunct="1">
                <a:defRPr sz="2006" kern="1200">
                  <a:solidFill>
                    <a:schemeClr val="tx1"/>
                  </a:solidFill>
                  <a:latin typeface="+mn-lt"/>
                  <a:ea typeface="+mn-ea"/>
                  <a:cs typeface="+mn-cs"/>
                </a:defRPr>
              </a:lvl9pPr>
            </a:lstStyle>
            <a:p>
              <a:r>
                <a:rPr lang="en-US" sz="1800" b="1" dirty="0">
                  <a:solidFill>
                    <a:srgbClr val="6E7A84"/>
                  </a:solidFill>
                  <a:latin typeface="Arial" panose="020B0604020202020204" pitchFamily="34" charset="0"/>
                  <a:cs typeface="Arial" panose="020B0604020202020204" pitchFamily="34" charset="0"/>
                </a:rPr>
                <a:t>Raleigh</a:t>
              </a:r>
              <a:endParaRPr lang="en-US" sz="1401" b="1" dirty="0">
                <a:solidFill>
                  <a:srgbClr val="6E7A84"/>
                </a:solidFill>
                <a:latin typeface="Arial" panose="020B0604020202020204" pitchFamily="34" charset="0"/>
                <a:cs typeface="Arial" panose="020B0604020202020204" pitchFamily="34" charset="0"/>
              </a:endParaRPr>
            </a:p>
            <a:p>
              <a:r>
                <a:rPr lang="en-US" sz="1401" dirty="0">
                  <a:solidFill>
                    <a:srgbClr val="6E7A84"/>
                  </a:solidFill>
                  <a:latin typeface="Arial" panose="020B0604020202020204" pitchFamily="34" charset="0"/>
                  <a:cs typeface="Arial" panose="020B0604020202020204" pitchFamily="34" charset="0"/>
                </a:rPr>
                <a:t>223 S. West Street</a:t>
              </a:r>
            </a:p>
            <a:p>
              <a:r>
                <a:rPr lang="en-US" sz="1401" dirty="0">
                  <a:solidFill>
                    <a:srgbClr val="6E7A84"/>
                  </a:solidFill>
                  <a:latin typeface="Arial" panose="020B0604020202020204" pitchFamily="34" charset="0"/>
                  <a:cs typeface="Arial" panose="020B0604020202020204" pitchFamily="34" charset="0"/>
                </a:rPr>
                <a:t>Suite 1200</a:t>
              </a:r>
            </a:p>
            <a:p>
              <a:r>
                <a:rPr lang="en-US" sz="1401" dirty="0">
                  <a:solidFill>
                    <a:srgbClr val="6E7A84"/>
                  </a:solidFill>
                  <a:latin typeface="Arial" panose="020B0604020202020204" pitchFamily="34" charset="0"/>
                  <a:cs typeface="Arial" panose="020B0604020202020204" pitchFamily="34" charset="0"/>
                </a:rPr>
                <a:t>Raleigh, NC 27603</a:t>
              </a:r>
            </a:p>
            <a:p>
              <a:r>
                <a:rPr lang="en-US" sz="1401" dirty="0">
                  <a:solidFill>
                    <a:srgbClr val="6E7A84"/>
                  </a:solidFill>
                  <a:latin typeface="Arial" panose="020B0604020202020204" pitchFamily="34" charset="0"/>
                  <a:cs typeface="Arial" panose="020B0604020202020204" pitchFamily="34" charset="0"/>
                </a:rPr>
                <a:t>919.787.8400</a:t>
              </a:r>
            </a:p>
          </p:txBody>
        </p:sp>
        <p:sp>
          <p:nvSpPr>
            <p:cNvPr id="16" name="TextBox 7">
              <a:extLst>
                <a:ext uri="{FF2B5EF4-FFF2-40B4-BE49-F238E27FC236}">
                  <a16:creationId xmlns:a16="http://schemas.microsoft.com/office/drawing/2014/main" id="{89674A37-A8A1-4A26-AECE-D262FF5E7093}"/>
                </a:ext>
              </a:extLst>
            </p:cNvPr>
            <p:cNvSpPr txBox="1"/>
            <p:nvPr/>
          </p:nvSpPr>
          <p:spPr>
            <a:xfrm>
              <a:off x="10893291" y="5585791"/>
              <a:ext cx="2146852" cy="1231619"/>
            </a:xfrm>
            <a:prstGeom prst="rect">
              <a:avLst/>
            </a:prstGeom>
            <a:noFill/>
          </p:spPr>
          <p:txBody>
            <a:bodyPr wrap="square" rtlCol="0">
              <a:spAutoFit/>
            </a:bodyPr>
            <a:lstStyle>
              <a:defPPr>
                <a:defRPr lang="en-US"/>
              </a:defPPr>
              <a:lvl1pPr marL="0" algn="l" defTabSz="1018615" rtl="0" eaLnBrk="1" latinLnBrk="0" hangingPunct="1">
                <a:defRPr sz="2006" kern="1200">
                  <a:solidFill>
                    <a:schemeClr val="tx1"/>
                  </a:solidFill>
                  <a:latin typeface="+mn-lt"/>
                  <a:ea typeface="+mn-ea"/>
                  <a:cs typeface="+mn-cs"/>
                </a:defRPr>
              </a:lvl1pPr>
              <a:lvl2pPr marL="509308" algn="l" defTabSz="1018615" rtl="0" eaLnBrk="1" latinLnBrk="0" hangingPunct="1">
                <a:defRPr sz="2006" kern="1200">
                  <a:solidFill>
                    <a:schemeClr val="tx1"/>
                  </a:solidFill>
                  <a:latin typeface="+mn-lt"/>
                  <a:ea typeface="+mn-ea"/>
                  <a:cs typeface="+mn-cs"/>
                </a:defRPr>
              </a:lvl2pPr>
              <a:lvl3pPr marL="1018615" algn="l" defTabSz="1018615" rtl="0" eaLnBrk="1" latinLnBrk="0" hangingPunct="1">
                <a:defRPr sz="2006" kern="1200">
                  <a:solidFill>
                    <a:schemeClr val="tx1"/>
                  </a:solidFill>
                  <a:latin typeface="+mn-lt"/>
                  <a:ea typeface="+mn-ea"/>
                  <a:cs typeface="+mn-cs"/>
                </a:defRPr>
              </a:lvl3pPr>
              <a:lvl4pPr marL="1527926" algn="l" defTabSz="1018615" rtl="0" eaLnBrk="1" latinLnBrk="0" hangingPunct="1">
                <a:defRPr sz="2006" kern="1200">
                  <a:solidFill>
                    <a:schemeClr val="tx1"/>
                  </a:solidFill>
                  <a:latin typeface="+mn-lt"/>
                  <a:ea typeface="+mn-ea"/>
                  <a:cs typeface="+mn-cs"/>
                </a:defRPr>
              </a:lvl4pPr>
              <a:lvl5pPr marL="2037235" algn="l" defTabSz="1018615" rtl="0" eaLnBrk="1" latinLnBrk="0" hangingPunct="1">
                <a:defRPr sz="2006" kern="1200">
                  <a:solidFill>
                    <a:schemeClr val="tx1"/>
                  </a:solidFill>
                  <a:latin typeface="+mn-lt"/>
                  <a:ea typeface="+mn-ea"/>
                  <a:cs typeface="+mn-cs"/>
                </a:defRPr>
              </a:lvl5pPr>
              <a:lvl6pPr marL="2546541" algn="l" defTabSz="1018615" rtl="0" eaLnBrk="1" latinLnBrk="0" hangingPunct="1">
                <a:defRPr sz="2006" kern="1200">
                  <a:solidFill>
                    <a:schemeClr val="tx1"/>
                  </a:solidFill>
                  <a:latin typeface="+mn-lt"/>
                  <a:ea typeface="+mn-ea"/>
                  <a:cs typeface="+mn-cs"/>
                </a:defRPr>
              </a:lvl6pPr>
              <a:lvl7pPr marL="3055851" algn="l" defTabSz="1018615" rtl="0" eaLnBrk="1" latinLnBrk="0" hangingPunct="1">
                <a:defRPr sz="2006" kern="1200">
                  <a:solidFill>
                    <a:schemeClr val="tx1"/>
                  </a:solidFill>
                  <a:latin typeface="+mn-lt"/>
                  <a:ea typeface="+mn-ea"/>
                  <a:cs typeface="+mn-cs"/>
                </a:defRPr>
              </a:lvl7pPr>
              <a:lvl8pPr marL="3565159" algn="l" defTabSz="1018615" rtl="0" eaLnBrk="1" latinLnBrk="0" hangingPunct="1">
                <a:defRPr sz="2006" kern="1200">
                  <a:solidFill>
                    <a:schemeClr val="tx1"/>
                  </a:solidFill>
                  <a:latin typeface="+mn-lt"/>
                  <a:ea typeface="+mn-ea"/>
                  <a:cs typeface="+mn-cs"/>
                </a:defRPr>
              </a:lvl8pPr>
              <a:lvl9pPr marL="4074468" algn="l" defTabSz="1018615" rtl="0" eaLnBrk="1" latinLnBrk="0" hangingPunct="1">
                <a:defRPr sz="2006" kern="1200">
                  <a:solidFill>
                    <a:schemeClr val="tx1"/>
                  </a:solidFill>
                  <a:latin typeface="+mn-lt"/>
                  <a:ea typeface="+mn-ea"/>
                  <a:cs typeface="+mn-cs"/>
                </a:defRPr>
              </a:lvl9pPr>
            </a:lstStyle>
            <a:p>
              <a:r>
                <a:rPr lang="en-US" sz="1800" b="1" dirty="0">
                  <a:solidFill>
                    <a:srgbClr val="6E7A84"/>
                  </a:solidFill>
                  <a:latin typeface="Arial" panose="020B0604020202020204" pitchFamily="34" charset="0"/>
                  <a:cs typeface="Arial" panose="020B0604020202020204" pitchFamily="34" charset="0"/>
                </a:rPr>
                <a:t>Tampa</a:t>
              </a:r>
              <a:endParaRPr lang="en-US" sz="1401" b="1" dirty="0">
                <a:solidFill>
                  <a:srgbClr val="6E7A84"/>
                </a:solidFill>
                <a:latin typeface="Arial" panose="020B0604020202020204" pitchFamily="34" charset="0"/>
                <a:cs typeface="Arial" panose="020B0604020202020204" pitchFamily="34" charset="0"/>
              </a:endParaRPr>
            </a:p>
            <a:p>
              <a:r>
                <a:rPr lang="en-US" sz="1401" dirty="0">
                  <a:solidFill>
                    <a:srgbClr val="6E7A84"/>
                  </a:solidFill>
                  <a:latin typeface="Arial" panose="020B0604020202020204" pitchFamily="34" charset="0"/>
                  <a:cs typeface="Arial" panose="020B0604020202020204" pitchFamily="34" charset="0"/>
                </a:rPr>
                <a:t>4300 W. Cypress Street</a:t>
              </a:r>
            </a:p>
            <a:p>
              <a:r>
                <a:rPr lang="en-US" sz="1401" dirty="0">
                  <a:solidFill>
                    <a:srgbClr val="6E7A84"/>
                  </a:solidFill>
                  <a:latin typeface="Arial" panose="020B0604020202020204" pitchFamily="34" charset="0"/>
                  <a:cs typeface="Arial" panose="020B0604020202020204" pitchFamily="34" charset="0"/>
                </a:rPr>
                <a:t>Suite 950</a:t>
              </a:r>
            </a:p>
            <a:p>
              <a:r>
                <a:rPr lang="en-US" sz="1401" dirty="0">
                  <a:solidFill>
                    <a:srgbClr val="6E7A84"/>
                  </a:solidFill>
                  <a:latin typeface="Arial" panose="020B0604020202020204" pitchFamily="34" charset="0"/>
                  <a:cs typeface="Arial" panose="020B0604020202020204" pitchFamily="34" charset="0"/>
                </a:rPr>
                <a:t>Tampa, FL 33607</a:t>
              </a:r>
            </a:p>
            <a:p>
              <a:r>
                <a:rPr lang="en-US" sz="1401" dirty="0">
                  <a:solidFill>
                    <a:srgbClr val="6E7A84"/>
                  </a:solidFill>
                  <a:latin typeface="Arial" panose="020B0604020202020204" pitchFamily="34" charset="0"/>
                  <a:cs typeface="Arial" panose="020B0604020202020204" pitchFamily="34" charset="0"/>
                </a:rPr>
                <a:t>813.636.1364</a:t>
              </a:r>
            </a:p>
          </p:txBody>
        </p:sp>
      </p:grpSp>
      <p:sp>
        <p:nvSpPr>
          <p:cNvPr id="17" name="TextBox 2">
            <a:extLst>
              <a:ext uri="{FF2B5EF4-FFF2-40B4-BE49-F238E27FC236}">
                <a16:creationId xmlns:a16="http://schemas.microsoft.com/office/drawing/2014/main" id="{AD93BFB7-28BD-4277-B210-E49D1BF22BFE}"/>
              </a:ext>
            </a:extLst>
          </p:cNvPr>
          <p:cNvSpPr txBox="1"/>
          <p:nvPr/>
        </p:nvSpPr>
        <p:spPr>
          <a:xfrm>
            <a:off x="816425" y="4059167"/>
            <a:ext cx="12184751" cy="923330"/>
          </a:xfrm>
          <a:prstGeom prst="rect">
            <a:avLst/>
          </a:prstGeom>
          <a:noFill/>
        </p:spPr>
        <p:txBody>
          <a:bodyPr wrap="square" rtlCol="0">
            <a:spAutoFit/>
          </a:bodyPr>
          <a:lstStyle>
            <a:defPPr>
              <a:defRPr lang="en-US"/>
            </a:defPPr>
            <a:lvl1pPr marL="0" algn="l" defTabSz="1018615" rtl="0" eaLnBrk="1" latinLnBrk="0" hangingPunct="1">
              <a:defRPr sz="2006" kern="1200">
                <a:solidFill>
                  <a:schemeClr val="tx1"/>
                </a:solidFill>
                <a:latin typeface="+mn-lt"/>
                <a:ea typeface="+mn-ea"/>
                <a:cs typeface="+mn-cs"/>
              </a:defRPr>
            </a:lvl1pPr>
            <a:lvl2pPr marL="509308" algn="l" defTabSz="1018615" rtl="0" eaLnBrk="1" latinLnBrk="0" hangingPunct="1">
              <a:defRPr sz="2006" kern="1200">
                <a:solidFill>
                  <a:schemeClr val="tx1"/>
                </a:solidFill>
                <a:latin typeface="+mn-lt"/>
                <a:ea typeface="+mn-ea"/>
                <a:cs typeface="+mn-cs"/>
              </a:defRPr>
            </a:lvl2pPr>
            <a:lvl3pPr marL="1018615" algn="l" defTabSz="1018615" rtl="0" eaLnBrk="1" latinLnBrk="0" hangingPunct="1">
              <a:defRPr sz="2006" kern="1200">
                <a:solidFill>
                  <a:schemeClr val="tx1"/>
                </a:solidFill>
                <a:latin typeface="+mn-lt"/>
                <a:ea typeface="+mn-ea"/>
                <a:cs typeface="+mn-cs"/>
              </a:defRPr>
            </a:lvl3pPr>
            <a:lvl4pPr marL="1527926" algn="l" defTabSz="1018615" rtl="0" eaLnBrk="1" latinLnBrk="0" hangingPunct="1">
              <a:defRPr sz="2006" kern="1200">
                <a:solidFill>
                  <a:schemeClr val="tx1"/>
                </a:solidFill>
                <a:latin typeface="+mn-lt"/>
                <a:ea typeface="+mn-ea"/>
                <a:cs typeface="+mn-cs"/>
              </a:defRPr>
            </a:lvl4pPr>
            <a:lvl5pPr marL="2037235" algn="l" defTabSz="1018615" rtl="0" eaLnBrk="1" latinLnBrk="0" hangingPunct="1">
              <a:defRPr sz="2006" kern="1200">
                <a:solidFill>
                  <a:schemeClr val="tx1"/>
                </a:solidFill>
                <a:latin typeface="+mn-lt"/>
                <a:ea typeface="+mn-ea"/>
                <a:cs typeface="+mn-cs"/>
              </a:defRPr>
            </a:lvl5pPr>
            <a:lvl6pPr marL="2546541" algn="l" defTabSz="1018615" rtl="0" eaLnBrk="1" latinLnBrk="0" hangingPunct="1">
              <a:defRPr sz="2006" kern="1200">
                <a:solidFill>
                  <a:schemeClr val="tx1"/>
                </a:solidFill>
                <a:latin typeface="+mn-lt"/>
                <a:ea typeface="+mn-ea"/>
                <a:cs typeface="+mn-cs"/>
              </a:defRPr>
            </a:lvl6pPr>
            <a:lvl7pPr marL="3055851" algn="l" defTabSz="1018615" rtl="0" eaLnBrk="1" latinLnBrk="0" hangingPunct="1">
              <a:defRPr sz="2006" kern="1200">
                <a:solidFill>
                  <a:schemeClr val="tx1"/>
                </a:solidFill>
                <a:latin typeface="+mn-lt"/>
                <a:ea typeface="+mn-ea"/>
                <a:cs typeface="+mn-cs"/>
              </a:defRPr>
            </a:lvl7pPr>
            <a:lvl8pPr marL="3565159" algn="l" defTabSz="1018615" rtl="0" eaLnBrk="1" latinLnBrk="0" hangingPunct="1">
              <a:defRPr sz="2006" kern="1200">
                <a:solidFill>
                  <a:schemeClr val="tx1"/>
                </a:solidFill>
                <a:latin typeface="+mn-lt"/>
                <a:ea typeface="+mn-ea"/>
                <a:cs typeface="+mn-cs"/>
              </a:defRPr>
            </a:lvl8pPr>
            <a:lvl9pPr marL="4074468" algn="l" defTabSz="1018615" rtl="0" eaLnBrk="1" latinLnBrk="0" hangingPunct="1">
              <a:defRPr sz="2006" kern="1200">
                <a:solidFill>
                  <a:schemeClr val="tx1"/>
                </a:solidFill>
                <a:latin typeface="+mn-lt"/>
                <a:ea typeface="+mn-ea"/>
                <a:cs typeface="+mn-cs"/>
              </a:defRPr>
            </a:lvl9pPr>
          </a:lstStyle>
          <a:p>
            <a:r>
              <a:rPr lang="en-US" sz="1800" dirty="0">
                <a:effectLst/>
                <a:latin typeface="Public Sans Light" pitchFamily="2" charset="0"/>
                <a:ea typeface="Source Serif Pro Light" panose="02040303050405020204" pitchFamily="18" charset="0"/>
              </a:rPr>
              <a:t>FMI is a leading consulting and investment banking firm dedicated exclusively to the built environment. We serve as the industry’s trusted advisor, providing current market insights, deep industry research and key relationships that deliver tangible results for our clients.</a:t>
            </a:r>
          </a:p>
        </p:txBody>
      </p:sp>
      <p:cxnSp>
        <p:nvCxnSpPr>
          <p:cNvPr id="18" name="Straight Connector 17">
            <a:extLst>
              <a:ext uri="{FF2B5EF4-FFF2-40B4-BE49-F238E27FC236}">
                <a16:creationId xmlns:a16="http://schemas.microsoft.com/office/drawing/2014/main" id="{B43EF4A3-32C4-41A6-AB6C-2D5406C84F02}"/>
              </a:ext>
            </a:extLst>
          </p:cNvPr>
          <p:cNvCxnSpPr>
            <a:cxnSpLocks/>
          </p:cNvCxnSpPr>
          <p:nvPr/>
        </p:nvCxnSpPr>
        <p:spPr>
          <a:xfrm>
            <a:off x="521055" y="5770151"/>
            <a:ext cx="1277549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1157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ASE STUDY OR WORKSHOP START">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28EBE7F-F9A6-48AE-9A81-6CBE61F3BD35}"/>
              </a:ext>
            </a:extLst>
          </p:cNvPr>
          <p:cNvSpPr/>
          <p:nvPr/>
        </p:nvSpPr>
        <p:spPr>
          <a:xfrm>
            <a:off x="841968" y="2"/>
            <a:ext cx="4843608" cy="1186004"/>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0" name="Rectangle 9">
            <a:extLst>
              <a:ext uri="{FF2B5EF4-FFF2-40B4-BE49-F238E27FC236}">
                <a16:creationId xmlns:a16="http://schemas.microsoft.com/office/drawing/2014/main" id="{166D1C29-FC3C-4B8B-A30C-B5E0DD2181CF}"/>
              </a:ext>
            </a:extLst>
          </p:cNvPr>
          <p:cNvSpPr/>
          <p:nvPr/>
        </p:nvSpPr>
        <p:spPr>
          <a:xfrm>
            <a:off x="0" y="0"/>
            <a:ext cx="837731" cy="1186004"/>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3" name="Picture Placeholder 2">
            <a:extLst>
              <a:ext uri="{FF2B5EF4-FFF2-40B4-BE49-F238E27FC236}">
                <a16:creationId xmlns:a16="http://schemas.microsoft.com/office/drawing/2014/main" id="{213ADDBC-E262-41FC-B122-43A44BD1C75C}"/>
              </a:ext>
            </a:extLst>
          </p:cNvPr>
          <p:cNvSpPr>
            <a:spLocks noGrp="1"/>
          </p:cNvSpPr>
          <p:nvPr>
            <p:ph type="pic" sz="quarter" idx="13"/>
          </p:nvPr>
        </p:nvSpPr>
        <p:spPr>
          <a:xfrm>
            <a:off x="0" y="1176953"/>
            <a:ext cx="5685576" cy="5911912"/>
          </a:xfrm>
          <a:prstGeom prst="rect">
            <a:avLst/>
          </a:prstGeom>
        </p:spPr>
        <p:txBody>
          <a:bodyPr/>
          <a:lstStyle>
            <a:lvl1pPr>
              <a:defRPr sz="2000">
                <a:latin typeface="Source Serif Pro" panose="02040603050405020204" pitchFamily="18" charset="0"/>
                <a:ea typeface="Source Serif Pro" panose="02040603050405020204" pitchFamily="18" charset="0"/>
              </a:defRPr>
            </a:lvl1pPr>
          </a:lstStyle>
          <a:p>
            <a:r>
              <a:rPr lang="en-US" dirty="0"/>
              <a:t>Click icon to add picture</a:t>
            </a:r>
          </a:p>
        </p:txBody>
      </p:sp>
      <p:sp>
        <p:nvSpPr>
          <p:cNvPr id="4" name="Text Placeholder 3">
            <a:extLst>
              <a:ext uri="{FF2B5EF4-FFF2-40B4-BE49-F238E27FC236}">
                <a16:creationId xmlns:a16="http://schemas.microsoft.com/office/drawing/2014/main" id="{4AC14092-C250-4BDB-90DB-8BDB78424BF0}"/>
              </a:ext>
            </a:extLst>
          </p:cNvPr>
          <p:cNvSpPr>
            <a:spLocks noGrp="1"/>
          </p:cNvSpPr>
          <p:nvPr>
            <p:ph type="body" sz="quarter" idx="14" hasCustomPrompt="1"/>
          </p:nvPr>
        </p:nvSpPr>
        <p:spPr>
          <a:xfrm>
            <a:off x="1041144" y="226339"/>
            <a:ext cx="4499572" cy="823865"/>
          </a:xfrm>
          <a:prstGeom prst="rect">
            <a:avLst/>
          </a:prstGeom>
          <a:noFill/>
        </p:spPr>
        <p:txBody>
          <a:bodyPr/>
          <a:lstStyle>
            <a:lvl1pPr marL="0" indent="0" algn="l">
              <a:buFontTx/>
              <a:buNone/>
              <a:defRPr>
                <a:solidFill>
                  <a:schemeClr val="bg1"/>
                </a:solidFill>
                <a:latin typeface="+mj-lt"/>
              </a:defRPr>
            </a:lvl1pPr>
            <a:lvl2pPr marL="457231" indent="0">
              <a:buFontTx/>
              <a:buNone/>
              <a:defRPr>
                <a:latin typeface="+mj-lt"/>
              </a:defRPr>
            </a:lvl2pPr>
            <a:lvl3pPr marL="914463" indent="0">
              <a:buFontTx/>
              <a:buNone/>
              <a:defRPr>
                <a:latin typeface="+mj-lt"/>
              </a:defRPr>
            </a:lvl3pPr>
            <a:lvl4pPr marL="1371696" indent="0">
              <a:buFontTx/>
              <a:buNone/>
              <a:defRPr>
                <a:latin typeface="+mj-lt"/>
              </a:defRPr>
            </a:lvl4pPr>
            <a:lvl5pPr marL="1828928" indent="0">
              <a:buFontTx/>
              <a:buNone/>
              <a:defRPr>
                <a:latin typeface="+mj-lt"/>
              </a:defRPr>
            </a:lvl5pPr>
          </a:lstStyle>
          <a:p>
            <a:pPr lvl="0"/>
            <a:r>
              <a:rPr lang="en-US" dirty="0"/>
              <a:t>Enter Title here</a:t>
            </a:r>
          </a:p>
        </p:txBody>
      </p:sp>
      <p:sp>
        <p:nvSpPr>
          <p:cNvPr id="9" name="Text Placeholder 7">
            <a:extLst>
              <a:ext uri="{FF2B5EF4-FFF2-40B4-BE49-F238E27FC236}">
                <a16:creationId xmlns:a16="http://schemas.microsoft.com/office/drawing/2014/main" id="{D77CC1CD-02CA-4F96-BB0F-38388F16A5E5}"/>
              </a:ext>
            </a:extLst>
          </p:cNvPr>
          <p:cNvSpPr>
            <a:spLocks noGrp="1"/>
          </p:cNvSpPr>
          <p:nvPr>
            <p:ph type="body" sz="quarter" idx="15"/>
          </p:nvPr>
        </p:nvSpPr>
        <p:spPr>
          <a:xfrm>
            <a:off x="5893806" y="1176953"/>
            <a:ext cx="7831247" cy="5893805"/>
          </a:xfrm>
          <a:prstGeom prst="rect">
            <a:avLst/>
          </a:prstGeom>
        </p:spPr>
        <p:txBody>
          <a:bodyPr/>
          <a:lstStyle>
            <a:lvl1pPr>
              <a:defRPr sz="2400">
                <a:latin typeface="+mj-lt"/>
              </a:defRPr>
            </a:lvl1pPr>
            <a:lvl2pPr marL="565825" indent="-188608">
              <a:buFont typeface="Arial" panose="020B0604020202020204" pitchFamily="34" charset="0"/>
              <a:buChar char="-"/>
              <a:defRPr>
                <a:latin typeface="+mj-lt"/>
              </a:defRPr>
            </a:lvl2pPr>
            <a:lvl3pPr marL="943040" indent="-188608">
              <a:buFont typeface="Arial" panose="020B0604020202020204" pitchFamily="34" charset="0"/>
              <a:buChar char="•"/>
              <a:defRPr>
                <a:latin typeface="+mj-lt"/>
              </a:defRPr>
            </a:lvl3pPr>
            <a:lvl4pPr marL="1320257" indent="-188608">
              <a:buFont typeface="Courier New" panose="02070309020205020404" pitchFamily="49" charset="0"/>
              <a:buChar char="o"/>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364C9544-F365-411E-B2B5-4475D31CF5B6}"/>
              </a:ext>
            </a:extLst>
          </p:cNvPr>
          <p:cNvSpPr/>
          <p:nvPr/>
        </p:nvSpPr>
        <p:spPr>
          <a:xfrm>
            <a:off x="13153542" y="7208197"/>
            <a:ext cx="601347" cy="564204"/>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7" dirty="0"/>
          </a:p>
        </p:txBody>
      </p:sp>
      <p:sp>
        <p:nvSpPr>
          <p:cNvPr id="12" name="Slide Number Placeholder 1">
            <a:extLst>
              <a:ext uri="{FF2B5EF4-FFF2-40B4-BE49-F238E27FC236}">
                <a16:creationId xmlns:a16="http://schemas.microsoft.com/office/drawing/2014/main" id="{D9EF73D7-53C9-4AE2-A607-CA2F93028256}"/>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b="1" smtClean="0">
                <a:solidFill>
                  <a:schemeClr val="bg1"/>
                </a:solidFill>
                <a:latin typeface="Public Sans" pitchFamily="2" charset="0"/>
                <a:ea typeface="Arial Unicode MS" panose="020B0604020202020204" pitchFamily="34" charset="-128"/>
                <a:cs typeface="Arial Unicode MS" panose="020B0604020202020204" pitchFamily="34" charset="-128"/>
              </a:rPr>
              <a:pPr/>
              <a:t>‹#›</a:t>
            </a:fld>
            <a:endParaRPr lang="en-US" sz="1000" b="1" dirty="0">
              <a:solidFill>
                <a:schemeClr val="bg1"/>
              </a:solidFill>
              <a:latin typeface="Public Sans" pitchFamily="2" charset="0"/>
              <a:ea typeface="Arial Unicode MS" panose="020B0604020202020204" pitchFamily="34" charset="-128"/>
              <a:cs typeface="Arial Unicode MS" panose="020B0604020202020204" pitchFamily="34" charset="-128"/>
            </a:endParaRPr>
          </a:p>
        </p:txBody>
      </p:sp>
      <p:sp>
        <p:nvSpPr>
          <p:cNvPr id="13" name="TextBox 12">
            <a:extLst>
              <a:ext uri="{FF2B5EF4-FFF2-40B4-BE49-F238E27FC236}">
                <a16:creationId xmlns:a16="http://schemas.microsoft.com/office/drawing/2014/main" id="{18E93187-EFB6-49AE-B3DE-8067503B5345}"/>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Tree>
    <p:extLst>
      <p:ext uri="{BB962C8B-B14F-4D97-AF65-F5344CB8AC3E}">
        <p14:creationId xmlns:p14="http://schemas.microsoft.com/office/powerpoint/2010/main" val="2092564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arger Bullets">
    <p:spTree>
      <p:nvGrpSpPr>
        <p:cNvPr id="1" name=""/>
        <p:cNvGrpSpPr/>
        <p:nvPr/>
      </p:nvGrpSpPr>
      <p:grpSpPr>
        <a:xfrm>
          <a:off x="0" y="0"/>
          <a:ext cx="0" cy="0"/>
          <a:chOff x="0" y="0"/>
          <a:chExt cx="0" cy="0"/>
        </a:xfrm>
      </p:grpSpPr>
      <p:sp>
        <p:nvSpPr>
          <p:cNvPr id="40" name="Text Placeholder 2"/>
          <p:cNvSpPr>
            <a:spLocks noGrp="1"/>
          </p:cNvSpPr>
          <p:nvPr>
            <p:ph idx="1"/>
          </p:nvPr>
        </p:nvSpPr>
        <p:spPr>
          <a:xfrm>
            <a:off x="361067" y="1477617"/>
            <a:ext cx="13096378" cy="5522943"/>
          </a:xfrm>
          <a:prstGeom prst="rect">
            <a:avLst/>
          </a:prstGeom>
        </p:spPr>
        <p:txBody>
          <a:bodyPr vert="horz" lIns="91440" tIns="45720" rIns="91440" bIns="45720" rtlCol="0">
            <a:normAutofit/>
          </a:bodyPr>
          <a:lstStyle>
            <a:lvl1pPr>
              <a:spcAft>
                <a:spcPts val="990"/>
              </a:spcAft>
              <a:defRPr>
                <a:latin typeface="Source Serif Pro" panose="02040603050405020204" pitchFamily="18" charset="0"/>
                <a:ea typeface="Source Serif Pro" panose="02040603050405020204" pitchFamily="18" charset="0"/>
              </a:defRPr>
            </a:lvl1pPr>
            <a:lvl2pPr>
              <a:spcAft>
                <a:spcPts val="990"/>
              </a:spcAft>
              <a:defRPr>
                <a:latin typeface="Source Serif Pro" panose="02040603050405020204" pitchFamily="18" charset="0"/>
                <a:ea typeface="Source Serif Pro" panose="02040603050405020204" pitchFamily="18" charset="0"/>
              </a:defRPr>
            </a:lvl2pPr>
            <a:lvl3pPr>
              <a:spcAft>
                <a:spcPts val="990"/>
              </a:spcAft>
              <a:defRPr>
                <a:latin typeface="Source Serif Pro" panose="02040603050405020204" pitchFamily="18" charset="0"/>
                <a:ea typeface="Source Serif Pro" panose="02040603050405020204" pitchFamily="18" charset="0"/>
              </a:defRPr>
            </a:lvl3pPr>
            <a:lvl4pPr>
              <a:spcAft>
                <a:spcPts val="990"/>
              </a:spcAft>
              <a:defRPr>
                <a:latin typeface="Source Serif Pro" panose="02040603050405020204" pitchFamily="18" charset="0"/>
                <a:ea typeface="Source Serif Pro" panose="02040603050405020204" pitchFamily="18" charset="0"/>
              </a:defRPr>
            </a:lvl4pPr>
            <a:lvl5pPr>
              <a:spcAft>
                <a:spcPts val="990"/>
              </a:spcAft>
              <a:defRPr>
                <a:latin typeface="Source Serif Pro" panose="02040603050405020204" pitchFamily="18" charset="0"/>
                <a:ea typeface="Source Serif Pro" panose="0204060305040502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87DAF46-BA2F-457F-94F6-BD1FC57CE976}"/>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6304450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NO Footer">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E66313B-4E6D-47D3-946B-87ECDDF79B0F}"/>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C8F660F-16CD-4A6A-917A-9E860F1E24B0}"/>
              </a:ext>
            </a:extLst>
          </p:cNvPr>
          <p:cNvSpPr>
            <a:spLocks noGrp="1"/>
          </p:cNvSpPr>
          <p:nvPr>
            <p:ph sz="quarter" idx="14" hasCustomPrompt="1"/>
          </p:nvPr>
        </p:nvSpPr>
        <p:spPr>
          <a:xfrm>
            <a:off x="152397" y="1685628"/>
            <a:ext cx="6765235" cy="5857461"/>
          </a:xfrm>
        </p:spPr>
        <p:txBody>
          <a:bodyPr>
            <a:normAutofit/>
          </a:bodyPr>
          <a:lstStyle>
            <a:lvl1pPr marL="0" indent="0">
              <a:buNone/>
              <a:defRPr sz="1050" baseline="0"/>
            </a:lvl1pPr>
          </a:lstStyle>
          <a:p>
            <a:pPr lvl="0"/>
            <a:r>
              <a:rPr lang="en-US" dirty="0"/>
              <a:t>Insert Object</a:t>
            </a:r>
          </a:p>
        </p:txBody>
      </p:sp>
      <p:sp>
        <p:nvSpPr>
          <p:cNvPr id="2" name="Title 1">
            <a:extLst>
              <a:ext uri="{FF2B5EF4-FFF2-40B4-BE49-F238E27FC236}">
                <a16:creationId xmlns:a16="http://schemas.microsoft.com/office/drawing/2014/main" id="{E2240286-815C-4142-AE55-361470E1D3B4}"/>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1339396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er and Footer">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FE77FC19-A3DF-4B3A-8BD4-429B3B8429B1}"/>
              </a:ext>
            </a:extLst>
          </p:cNvPr>
          <p:cNvSpPr>
            <a:spLocks noGrp="1"/>
          </p:cNvSpPr>
          <p:nvPr>
            <p:ph sz="quarter" idx="14" hasCustomPrompt="1"/>
          </p:nvPr>
        </p:nvSpPr>
        <p:spPr>
          <a:xfrm>
            <a:off x="150190" y="1558977"/>
            <a:ext cx="13517220" cy="5534412"/>
          </a:xfrm>
        </p:spPr>
        <p:txBody>
          <a:bodyPr>
            <a:normAutofit/>
          </a:bodyPr>
          <a:lstStyle>
            <a:lvl1pPr marL="0" indent="0">
              <a:buNone/>
              <a:defRPr sz="1050" baseline="0"/>
            </a:lvl1pPr>
          </a:lstStyle>
          <a:p>
            <a:pPr lvl="0"/>
            <a:r>
              <a:rPr lang="en-US" dirty="0"/>
              <a:t>Insert Object</a:t>
            </a:r>
          </a:p>
        </p:txBody>
      </p:sp>
      <p:cxnSp>
        <p:nvCxnSpPr>
          <p:cNvPr id="7" name="Straight Connector 6">
            <a:extLst>
              <a:ext uri="{FF2B5EF4-FFF2-40B4-BE49-F238E27FC236}">
                <a16:creationId xmlns:a16="http://schemas.microsoft.com/office/drawing/2014/main" id="{DCB2B825-E925-4E70-9399-9351F4D7C8F7}"/>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E0D69F3-E51B-4DA7-BD00-04E7C289EBA3}"/>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1799527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Header and Footer">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9BE9E02-3194-4293-8671-7642B62A5B19}"/>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C688EA3-7816-49C9-A0E3-58BBFFC61F69}"/>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5804118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LEFT + Bullets RIGH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90D0F5-20AA-4E18-8D62-45A4DDD6533E}"/>
              </a:ext>
            </a:extLst>
          </p:cNvPr>
          <p:cNvSpPr>
            <a:spLocks noGrp="1"/>
          </p:cNvSpPr>
          <p:nvPr>
            <p:ph sz="quarter" idx="15"/>
          </p:nvPr>
        </p:nvSpPr>
        <p:spPr>
          <a:xfrm>
            <a:off x="7151204" y="1551481"/>
            <a:ext cx="6320956" cy="5531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9303A7AA-9534-4D91-B47F-93C7E77AF2A8}"/>
              </a:ext>
            </a:extLst>
          </p:cNvPr>
          <p:cNvSpPr>
            <a:spLocks noGrp="1"/>
          </p:cNvSpPr>
          <p:nvPr>
            <p:ph sz="quarter" idx="16"/>
          </p:nvPr>
        </p:nvSpPr>
        <p:spPr>
          <a:xfrm>
            <a:off x="406448" y="1551481"/>
            <a:ext cx="6320956" cy="5531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172BE59B-2CC4-4C3D-A9A3-E5B7AB2ABF56}"/>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8CD2876-0C4C-4FBB-8788-89AE26BD158B}"/>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18275798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Image LEFT + Bullets RIGH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90D0F5-20AA-4E18-8D62-45A4DDD6533E}"/>
              </a:ext>
            </a:extLst>
          </p:cNvPr>
          <p:cNvSpPr>
            <a:spLocks noGrp="1"/>
          </p:cNvSpPr>
          <p:nvPr>
            <p:ph sz="quarter" idx="15"/>
          </p:nvPr>
        </p:nvSpPr>
        <p:spPr>
          <a:xfrm>
            <a:off x="7151204" y="2584631"/>
            <a:ext cx="6320956" cy="45057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9303A7AA-9534-4D91-B47F-93C7E77AF2A8}"/>
              </a:ext>
            </a:extLst>
          </p:cNvPr>
          <p:cNvSpPr>
            <a:spLocks noGrp="1"/>
          </p:cNvSpPr>
          <p:nvPr>
            <p:ph sz="quarter" idx="16"/>
          </p:nvPr>
        </p:nvSpPr>
        <p:spPr>
          <a:xfrm>
            <a:off x="406448" y="2584631"/>
            <a:ext cx="6320956" cy="45057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E5ED3B3D-7177-4364-AB22-FFA0E5430B65}"/>
              </a:ext>
            </a:extLst>
          </p:cNvPr>
          <p:cNvSpPr>
            <a:spLocks noGrp="1"/>
          </p:cNvSpPr>
          <p:nvPr>
            <p:ph type="body" sz="quarter" idx="17"/>
          </p:nvPr>
        </p:nvSpPr>
        <p:spPr>
          <a:xfrm>
            <a:off x="403458" y="1535614"/>
            <a:ext cx="6316663" cy="923925"/>
          </a:xfrm>
        </p:spPr>
        <p:txBody>
          <a:bodyPr/>
          <a:lstStyle>
            <a:lvl1pPr marL="0" indent="0">
              <a:defRPr lang="en-US" sz="2400" b="0" kern="1200" dirty="0">
                <a:solidFill>
                  <a:srgbClr val="6E7A84"/>
                </a:solidFill>
                <a:latin typeface="Public Sans SemiBold" pitchFamily="2" charset="0"/>
                <a:ea typeface="Arial Unicode MS" panose="020B0604020202020204" pitchFamily="34" charset="-128"/>
                <a:cs typeface="Arial Unicode MS" panose="020B0604020202020204" pitchFamily="34" charset="-128"/>
              </a:defRPr>
            </a:lvl1pPr>
            <a:lvl2pPr marL="0" indent="0">
              <a:defRPr/>
            </a:lvl2pPr>
            <a:lvl3pPr marL="0" indent="0">
              <a:defRPr/>
            </a:lvl3pPr>
            <a:lvl4pPr marL="0" indent="0">
              <a:defRPr/>
            </a:lvl4pPr>
            <a:lvl5pPr marL="0" indent="0">
              <a:defRPr/>
            </a:lvl5pPr>
          </a:lstStyle>
          <a:p>
            <a:pPr marL="188608" marR="0" lvl="0" indent="-188608" algn="ctr" defTabSz="754433" rtl="0" eaLnBrk="1" fontAlgn="auto" latinLnBrk="0" hangingPunct="1">
              <a:lnSpc>
                <a:spcPct val="100000"/>
              </a:lnSpc>
              <a:spcBef>
                <a:spcPts val="825"/>
              </a:spcBef>
              <a:spcAft>
                <a:spcPts val="991"/>
              </a:spcAft>
              <a:buClr>
                <a:srgbClr val="F99B1C"/>
              </a:buClr>
              <a:buSzTx/>
              <a:buFontTx/>
              <a:buNone/>
              <a:tabLst/>
            </a:pPr>
            <a:r>
              <a:rPr lang="en-US" dirty="0"/>
              <a:t>Click to edit Master text styles</a:t>
            </a:r>
          </a:p>
        </p:txBody>
      </p:sp>
      <p:sp>
        <p:nvSpPr>
          <p:cNvPr id="8" name="Text Placeholder 2">
            <a:extLst>
              <a:ext uri="{FF2B5EF4-FFF2-40B4-BE49-F238E27FC236}">
                <a16:creationId xmlns:a16="http://schemas.microsoft.com/office/drawing/2014/main" id="{C86D45B2-F0AF-4E31-8C71-A2BDC2A95855}"/>
              </a:ext>
            </a:extLst>
          </p:cNvPr>
          <p:cNvSpPr>
            <a:spLocks noGrp="1"/>
          </p:cNvSpPr>
          <p:nvPr>
            <p:ph type="body" sz="quarter" idx="18"/>
          </p:nvPr>
        </p:nvSpPr>
        <p:spPr>
          <a:xfrm>
            <a:off x="7149612" y="1537012"/>
            <a:ext cx="6316663" cy="923925"/>
          </a:xfrm>
        </p:spPr>
        <p:txBody>
          <a:bodyPr>
            <a:noAutofit/>
          </a:bodyPr>
          <a:lstStyle>
            <a:lvl1pPr marL="0" indent="0">
              <a:defRPr lang="en-US" sz="2400" b="0" kern="1200" dirty="0">
                <a:solidFill>
                  <a:srgbClr val="6E7A84"/>
                </a:solidFill>
                <a:latin typeface="Public Sans SemiBold" pitchFamily="2" charset="0"/>
                <a:ea typeface="Arial Unicode MS" panose="020B0604020202020204" pitchFamily="34" charset="-128"/>
                <a:cs typeface="Arial Unicode MS" panose="020B0604020202020204" pitchFamily="34" charset="-128"/>
              </a:defRPr>
            </a:lvl1pPr>
            <a:lvl2pPr marL="0" indent="0">
              <a:defRPr lang="en-US" sz="2400" b="0" kern="1200" dirty="0" smtClean="0">
                <a:solidFill>
                  <a:srgbClr val="6E7A84"/>
                </a:solidFill>
                <a:latin typeface="Public Sans SemiBold" pitchFamily="2" charset="0"/>
                <a:ea typeface="Arial Unicode MS" panose="020B0604020202020204" pitchFamily="34" charset="-128"/>
                <a:cs typeface="Arial Unicode MS" panose="020B0604020202020204" pitchFamily="34" charset="-128"/>
              </a:defRPr>
            </a:lvl2pPr>
            <a:lvl3pPr marL="0" indent="0">
              <a:defRPr lang="en-US" sz="2400" b="0" kern="1200" dirty="0" smtClean="0">
                <a:solidFill>
                  <a:srgbClr val="6E7A84"/>
                </a:solidFill>
                <a:latin typeface="Public Sans SemiBold" pitchFamily="2" charset="0"/>
                <a:ea typeface="Arial Unicode MS" panose="020B0604020202020204" pitchFamily="34" charset="-128"/>
                <a:cs typeface="Arial Unicode MS" panose="020B0604020202020204" pitchFamily="34" charset="-128"/>
              </a:defRPr>
            </a:lvl3pPr>
            <a:lvl4pPr marL="0" indent="0">
              <a:defRPr lang="en-US" sz="2400" b="0" kern="1200" dirty="0" smtClean="0">
                <a:solidFill>
                  <a:srgbClr val="6E7A84"/>
                </a:solidFill>
                <a:latin typeface="Public Sans SemiBold" pitchFamily="2" charset="0"/>
                <a:ea typeface="Arial Unicode MS" panose="020B0604020202020204" pitchFamily="34" charset="-128"/>
                <a:cs typeface="Arial Unicode MS" panose="020B0604020202020204" pitchFamily="34" charset="-128"/>
              </a:defRPr>
            </a:lvl4pPr>
            <a:lvl5pPr marL="0" indent="0">
              <a:defRPr lang="en-US" sz="2400" b="0" kern="1200" dirty="0">
                <a:solidFill>
                  <a:srgbClr val="6E7A84"/>
                </a:solidFill>
                <a:latin typeface="Public Sans SemiBold" pitchFamily="2" charset="0"/>
                <a:ea typeface="Arial Unicode MS" panose="020B0604020202020204" pitchFamily="34" charset="-128"/>
                <a:cs typeface="Arial Unicode MS" panose="020B0604020202020204" pitchFamily="34" charset="-128"/>
              </a:defRPr>
            </a:lvl5pPr>
          </a:lstStyle>
          <a:p>
            <a:pPr marL="188608" marR="0" lvl="0" indent="-188608" algn="ctr" defTabSz="754433" rtl="0" eaLnBrk="1" fontAlgn="auto" latinLnBrk="0" hangingPunct="1">
              <a:lnSpc>
                <a:spcPct val="100000"/>
              </a:lnSpc>
              <a:spcBef>
                <a:spcPts val="825"/>
              </a:spcBef>
              <a:spcAft>
                <a:spcPts val="991"/>
              </a:spcAft>
              <a:buClr>
                <a:srgbClr val="F99B1C"/>
              </a:buClr>
              <a:buSzTx/>
              <a:buFontTx/>
              <a:buNone/>
              <a:tabLst/>
            </a:pPr>
            <a:r>
              <a:rPr lang="en-US" dirty="0"/>
              <a:t>Click to edit Master text styles</a:t>
            </a:r>
          </a:p>
        </p:txBody>
      </p:sp>
      <p:cxnSp>
        <p:nvCxnSpPr>
          <p:cNvPr id="13" name="Straight Connector 12">
            <a:extLst>
              <a:ext uri="{FF2B5EF4-FFF2-40B4-BE49-F238E27FC236}">
                <a16:creationId xmlns:a16="http://schemas.microsoft.com/office/drawing/2014/main" id="{B5823762-E823-44C3-A404-4DE2D7BED51A}"/>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BAC7796-1846-4337-B661-A7DC923E5A8E}"/>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8550658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Image LEFT + Bullets RIGH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90D0F5-20AA-4E18-8D62-45A4DDD6533E}"/>
              </a:ext>
            </a:extLst>
          </p:cNvPr>
          <p:cNvSpPr>
            <a:spLocks noGrp="1"/>
          </p:cNvSpPr>
          <p:nvPr>
            <p:ph sz="quarter" idx="15"/>
          </p:nvPr>
        </p:nvSpPr>
        <p:spPr>
          <a:xfrm>
            <a:off x="329282" y="1543987"/>
            <a:ext cx="9309667" cy="5539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9303A7AA-9534-4D91-B47F-93C7E77AF2A8}"/>
              </a:ext>
            </a:extLst>
          </p:cNvPr>
          <p:cNvSpPr>
            <a:spLocks noGrp="1"/>
          </p:cNvSpPr>
          <p:nvPr>
            <p:ph sz="quarter" idx="16"/>
          </p:nvPr>
        </p:nvSpPr>
        <p:spPr>
          <a:xfrm>
            <a:off x="9915786" y="1543987"/>
            <a:ext cx="3556373" cy="5539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DB6EAF0-847F-45B8-AD57-25DB86315237}"/>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9475D12-9FE2-4FAA-90DB-5EB16C0E2C72}"/>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2221681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mage TOP + Bullets BOTTOM">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952CB25-36CA-4772-93CA-8301F27A0A54}"/>
              </a:ext>
            </a:extLst>
          </p:cNvPr>
          <p:cNvSpPr>
            <a:spLocks noGrp="1"/>
          </p:cNvSpPr>
          <p:nvPr>
            <p:ph type="pic" sz="quarter" idx="13"/>
          </p:nvPr>
        </p:nvSpPr>
        <p:spPr>
          <a:xfrm>
            <a:off x="0" y="1449664"/>
            <a:ext cx="13817600" cy="1792586"/>
          </a:xfrm>
        </p:spPr>
        <p:txBody>
          <a:bodyPr/>
          <a:lstStyle/>
          <a:p>
            <a:r>
              <a:rPr lang="en-US" dirty="0"/>
              <a:t>Click icon to add picture</a:t>
            </a:r>
          </a:p>
        </p:txBody>
      </p:sp>
      <p:sp>
        <p:nvSpPr>
          <p:cNvPr id="8" name="Text Placeholder 7">
            <a:extLst>
              <a:ext uri="{FF2B5EF4-FFF2-40B4-BE49-F238E27FC236}">
                <a16:creationId xmlns:a16="http://schemas.microsoft.com/office/drawing/2014/main" id="{EDA893A4-9BAD-4D18-94FD-901F9A8A23C1}"/>
              </a:ext>
            </a:extLst>
          </p:cNvPr>
          <p:cNvSpPr>
            <a:spLocks noGrp="1"/>
          </p:cNvSpPr>
          <p:nvPr>
            <p:ph type="body" sz="quarter" idx="14"/>
          </p:nvPr>
        </p:nvSpPr>
        <p:spPr>
          <a:xfrm>
            <a:off x="416459" y="3480091"/>
            <a:ext cx="13114011" cy="3565286"/>
          </a:xfrm>
        </p:spPr>
        <p:txBody>
          <a:bodyPr/>
          <a:lstStyle>
            <a:lvl1pPr>
              <a:defRPr sz="2400"/>
            </a:lvl1pPr>
            <a:lvl2pPr marL="565825" indent="-188608">
              <a:buFont typeface="Arial" panose="020B0604020202020204" pitchFamily="34" charset="0"/>
              <a:buChar char="-"/>
              <a:defRPr/>
            </a:lvl2pPr>
            <a:lvl3pPr marL="943040" indent="-188608">
              <a:buFont typeface="Arial" panose="020B0604020202020204" pitchFamily="34" charset="0"/>
              <a:buChar char="•"/>
              <a:defRPr/>
            </a:lvl3pPr>
            <a:lvl4pPr marL="1320257" indent="-188608">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E45F7E3E-26D2-45B6-88AC-06292A2598B1}"/>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88D24AC-1635-4BAD-86A3-1B1AF88F1BC1}"/>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6818343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ULLETS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DA893A4-9BAD-4D18-94FD-901F9A8A23C1}"/>
              </a:ext>
            </a:extLst>
          </p:cNvPr>
          <p:cNvSpPr>
            <a:spLocks noGrp="1"/>
          </p:cNvSpPr>
          <p:nvPr>
            <p:ph type="body" sz="quarter" idx="14"/>
          </p:nvPr>
        </p:nvSpPr>
        <p:spPr>
          <a:xfrm>
            <a:off x="416459" y="1798820"/>
            <a:ext cx="13114011" cy="5284467"/>
          </a:xfrm>
        </p:spPr>
        <p:txBody>
          <a:bodyPr/>
          <a:lstStyle>
            <a:lvl1pPr>
              <a:defRPr sz="2400"/>
            </a:lvl1pPr>
            <a:lvl2pPr marL="565825" indent="-188608">
              <a:buFont typeface="Arial" panose="020B0604020202020204" pitchFamily="34" charset="0"/>
              <a:buChar char="-"/>
              <a:defRPr/>
            </a:lvl2pPr>
            <a:lvl3pPr marL="943040" indent="-188608">
              <a:buFont typeface="Arial" panose="020B0604020202020204" pitchFamily="34" charset="0"/>
              <a:buChar char="•"/>
              <a:defRPr/>
            </a:lvl3pPr>
            <a:lvl4pPr marL="1320257" indent="-188608">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2D36D808-7D78-4155-B99B-D7D224CFA126}"/>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0A55E7A-2DFC-4F69-9131-0D71DD3A4830}"/>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787329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D168B8-EDA8-D41E-E851-2A49D40AE5E9}"/>
              </a:ext>
            </a:extLst>
          </p:cNvPr>
          <p:cNvGrpSpPr/>
          <p:nvPr userDrawn="1"/>
        </p:nvGrpSpPr>
        <p:grpSpPr>
          <a:xfrm>
            <a:off x="-1725740" y="0"/>
            <a:ext cx="1561672" cy="7772400"/>
            <a:chOff x="-1725740" y="0"/>
            <a:chExt cx="1561672" cy="7772400"/>
          </a:xfrm>
        </p:grpSpPr>
        <p:sp>
          <p:nvSpPr>
            <p:cNvPr id="8" name="Rectangle 7">
              <a:extLst>
                <a:ext uri="{FF2B5EF4-FFF2-40B4-BE49-F238E27FC236}">
                  <a16:creationId xmlns:a16="http://schemas.microsoft.com/office/drawing/2014/main" id="{31D4ED35-AADD-65E0-0EF5-E85E5534B3FB}"/>
                </a:ext>
              </a:extLst>
            </p:cNvPr>
            <p:cNvSpPr/>
            <p:nvPr userDrawn="1"/>
          </p:nvSpPr>
          <p:spPr>
            <a:xfrm>
              <a:off x="-1725740" y="0"/>
              <a:ext cx="1561672" cy="7772400"/>
            </a:xfrm>
            <a:prstGeom prst="rect">
              <a:avLst/>
            </a:prstGeom>
            <a:solidFill>
              <a:srgbClr val="F2F4F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b="1" dirty="0">
                  <a:solidFill>
                    <a:srgbClr val="474747"/>
                  </a:solidFill>
                  <a:latin typeface="Arial" panose="020B0604020202020204" pitchFamily="34" charset="0"/>
                  <a:cs typeface="Arial" panose="020B0604020202020204" pitchFamily="34" charset="0"/>
                </a:rPr>
                <a:t>FMI Capital Advisors</a:t>
              </a: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Font: Arial</a:t>
              </a: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Text and Bullets: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Footnotes and Units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r>
                <a:rPr lang="en-US" sz="1100" dirty="0">
                  <a:solidFill>
                    <a:srgbClr val="474747"/>
                  </a:solidFill>
                  <a:latin typeface="Arial" panose="020B0604020202020204" pitchFamily="34" charset="0"/>
                  <a:cs typeface="Arial" panose="020B0604020202020204" pitchFamily="34" charset="0"/>
                </a:rPr>
                <a:t>Graphics</a:t>
              </a: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endParaRPr lang="en-US" sz="1100" b="1" dirty="0">
                <a:solidFill>
                  <a:srgbClr val="474747"/>
                </a:solidFill>
                <a:latin typeface="Arial" panose="020B0604020202020204" pitchFamily="34" charset="0"/>
                <a:cs typeface="Arial" panose="020B0604020202020204" pitchFamily="34" charset="0"/>
              </a:endParaRPr>
            </a:p>
            <a:p>
              <a:pPr algn="ctr"/>
              <a:r>
                <a:rPr lang="en-US" sz="1100" b="1" dirty="0">
                  <a:solidFill>
                    <a:srgbClr val="474747"/>
                  </a:solidFill>
                  <a:latin typeface="Arial" panose="020B0604020202020204" pitchFamily="34" charset="0"/>
                  <a:cs typeface="Arial" panose="020B0604020202020204" pitchFamily="34" charset="0"/>
                </a:rPr>
                <a:t>Other Colors</a:t>
              </a:r>
            </a:p>
          </p:txBody>
        </p:sp>
        <p:sp>
          <p:nvSpPr>
            <p:cNvPr id="9" name="Rectangle 8">
              <a:extLst>
                <a:ext uri="{FF2B5EF4-FFF2-40B4-BE49-F238E27FC236}">
                  <a16:creationId xmlns:a16="http://schemas.microsoft.com/office/drawing/2014/main" id="{A2F36E4A-AB5F-3537-FB78-39038CCB38D6}"/>
                </a:ext>
              </a:extLst>
            </p:cNvPr>
            <p:cNvSpPr/>
            <p:nvPr userDrawn="1"/>
          </p:nvSpPr>
          <p:spPr>
            <a:xfrm>
              <a:off x="-1539267" y="3196857"/>
              <a:ext cx="1188720" cy="274320"/>
            </a:xfrm>
            <a:prstGeom prst="rect">
              <a:avLst/>
            </a:prstGeom>
            <a:solidFill>
              <a:srgbClr val="5E976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94 / 151 / 109</a:t>
              </a:r>
            </a:p>
          </p:txBody>
        </p:sp>
        <p:sp>
          <p:nvSpPr>
            <p:cNvPr id="10" name="Rectangle 9">
              <a:extLst>
                <a:ext uri="{FF2B5EF4-FFF2-40B4-BE49-F238E27FC236}">
                  <a16:creationId xmlns:a16="http://schemas.microsoft.com/office/drawing/2014/main" id="{B61AF22B-6AF6-7673-DC80-0D23810E9472}"/>
                </a:ext>
              </a:extLst>
            </p:cNvPr>
            <p:cNvSpPr/>
            <p:nvPr userDrawn="1"/>
          </p:nvSpPr>
          <p:spPr>
            <a:xfrm>
              <a:off x="-1539267" y="2822883"/>
              <a:ext cx="1188720" cy="274320"/>
            </a:xfrm>
            <a:prstGeom prst="rect">
              <a:avLst/>
            </a:prstGeom>
            <a:solidFill>
              <a:srgbClr val="4C7A5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122 / 89</a:t>
              </a:r>
            </a:p>
          </p:txBody>
        </p:sp>
        <p:sp>
          <p:nvSpPr>
            <p:cNvPr id="14" name="Rectangle 13">
              <a:extLst>
                <a:ext uri="{FF2B5EF4-FFF2-40B4-BE49-F238E27FC236}">
                  <a16:creationId xmlns:a16="http://schemas.microsoft.com/office/drawing/2014/main" id="{F9DAFC65-B011-308F-6F7D-53120952DD98}"/>
                </a:ext>
              </a:extLst>
            </p:cNvPr>
            <p:cNvSpPr/>
            <p:nvPr userDrawn="1"/>
          </p:nvSpPr>
          <p:spPr>
            <a:xfrm>
              <a:off x="-1539267" y="3570831"/>
              <a:ext cx="1188720" cy="274320"/>
            </a:xfrm>
            <a:prstGeom prst="rect">
              <a:avLst/>
            </a:prstGeom>
            <a:solidFill>
              <a:srgbClr val="76AA85"/>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118 / 170 / 133</a:t>
              </a:r>
            </a:p>
          </p:txBody>
        </p:sp>
        <p:sp>
          <p:nvSpPr>
            <p:cNvPr id="22" name="Rectangle 21">
              <a:extLst>
                <a:ext uri="{FF2B5EF4-FFF2-40B4-BE49-F238E27FC236}">
                  <a16:creationId xmlns:a16="http://schemas.microsoft.com/office/drawing/2014/main" id="{6C341BE2-2330-4EF9-BB82-21F8310DDCBE}"/>
                </a:ext>
              </a:extLst>
            </p:cNvPr>
            <p:cNvSpPr/>
            <p:nvPr userDrawn="1"/>
          </p:nvSpPr>
          <p:spPr>
            <a:xfrm>
              <a:off x="-1539267" y="3944805"/>
              <a:ext cx="1188720" cy="274320"/>
            </a:xfrm>
            <a:prstGeom prst="rect">
              <a:avLst/>
            </a:prstGeom>
            <a:solidFill>
              <a:srgbClr val="A0C4A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160 / 196 / 170</a:t>
              </a:r>
            </a:p>
          </p:txBody>
        </p:sp>
        <p:sp>
          <p:nvSpPr>
            <p:cNvPr id="23" name="Rectangle 22">
              <a:extLst>
                <a:ext uri="{FF2B5EF4-FFF2-40B4-BE49-F238E27FC236}">
                  <a16:creationId xmlns:a16="http://schemas.microsoft.com/office/drawing/2014/main" id="{01656AD6-91D0-FE7F-7CE5-CA9E61EF4EDC}"/>
                </a:ext>
              </a:extLst>
            </p:cNvPr>
            <p:cNvSpPr/>
            <p:nvPr userDrawn="1"/>
          </p:nvSpPr>
          <p:spPr>
            <a:xfrm>
              <a:off x="-1539267" y="4318779"/>
              <a:ext cx="1188720" cy="274320"/>
            </a:xfrm>
            <a:prstGeom prst="rect">
              <a:avLst/>
            </a:prstGeom>
            <a:solidFill>
              <a:srgbClr val="F99B1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249 / 155 / 28</a:t>
              </a:r>
            </a:p>
          </p:txBody>
        </p:sp>
        <p:sp>
          <p:nvSpPr>
            <p:cNvPr id="24" name="Rectangle 23">
              <a:extLst>
                <a:ext uri="{FF2B5EF4-FFF2-40B4-BE49-F238E27FC236}">
                  <a16:creationId xmlns:a16="http://schemas.microsoft.com/office/drawing/2014/main" id="{E31A85D3-E288-B0E6-F8BF-EDC2D5F04636}"/>
                </a:ext>
              </a:extLst>
            </p:cNvPr>
            <p:cNvSpPr/>
            <p:nvPr userDrawn="1"/>
          </p:nvSpPr>
          <p:spPr>
            <a:xfrm>
              <a:off x="-1539267" y="6528907"/>
              <a:ext cx="1188720" cy="274320"/>
            </a:xfrm>
            <a:prstGeom prst="rect">
              <a:avLst/>
            </a:prstGeom>
            <a:solidFill>
              <a:srgbClr val="847A7B"/>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TBU/TBU/TBU</a:t>
              </a:r>
            </a:p>
          </p:txBody>
        </p:sp>
        <p:sp>
          <p:nvSpPr>
            <p:cNvPr id="25" name="Rectangle 24">
              <a:extLst>
                <a:ext uri="{FF2B5EF4-FFF2-40B4-BE49-F238E27FC236}">
                  <a16:creationId xmlns:a16="http://schemas.microsoft.com/office/drawing/2014/main" id="{75D20B73-D03B-2B6E-FB21-ABECD75B27C0}"/>
                </a:ext>
              </a:extLst>
            </p:cNvPr>
            <p:cNvSpPr/>
            <p:nvPr userDrawn="1"/>
          </p:nvSpPr>
          <p:spPr>
            <a:xfrm>
              <a:off x="-1539267" y="7295560"/>
              <a:ext cx="1188720" cy="274320"/>
            </a:xfrm>
            <a:prstGeom prst="rect">
              <a:avLst/>
            </a:prstGeom>
            <a:solidFill>
              <a:srgbClr val="C3CCE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TBU/TBU/TBU</a:t>
              </a:r>
              <a:endParaRPr lang="en-US" sz="1100" dirty="0">
                <a:solidFill>
                  <a:schemeClr val="bg1"/>
                </a:solidFill>
                <a:latin typeface="+mj-lt"/>
                <a:cs typeface="Arial" panose="020B0604020202020204" pitchFamily="34" charset="0"/>
              </a:endParaRPr>
            </a:p>
          </p:txBody>
        </p:sp>
        <p:sp>
          <p:nvSpPr>
            <p:cNvPr id="26" name="Rectangle 25">
              <a:extLst>
                <a:ext uri="{FF2B5EF4-FFF2-40B4-BE49-F238E27FC236}">
                  <a16:creationId xmlns:a16="http://schemas.microsoft.com/office/drawing/2014/main" id="{93E4AA71-DCC3-E378-F7AC-2F2A8B14A681}"/>
                </a:ext>
              </a:extLst>
            </p:cNvPr>
            <p:cNvSpPr/>
            <p:nvPr userDrawn="1"/>
          </p:nvSpPr>
          <p:spPr>
            <a:xfrm>
              <a:off x="-1539267" y="6909619"/>
              <a:ext cx="1188720" cy="274320"/>
            </a:xfrm>
            <a:prstGeom prst="rect">
              <a:avLst/>
            </a:prstGeom>
            <a:solidFill>
              <a:srgbClr val="7C8F8B"/>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TBU/TBU/TBU</a:t>
              </a:r>
            </a:p>
          </p:txBody>
        </p:sp>
        <p:sp>
          <p:nvSpPr>
            <p:cNvPr id="27" name="Rectangle 26">
              <a:extLst>
                <a:ext uri="{FF2B5EF4-FFF2-40B4-BE49-F238E27FC236}">
                  <a16:creationId xmlns:a16="http://schemas.microsoft.com/office/drawing/2014/main" id="{69D4B5A2-FC65-0EDE-13DA-A142350BD83B}"/>
                </a:ext>
              </a:extLst>
            </p:cNvPr>
            <p:cNvSpPr/>
            <p:nvPr userDrawn="1"/>
          </p:nvSpPr>
          <p:spPr>
            <a:xfrm>
              <a:off x="-1539267" y="2131742"/>
              <a:ext cx="1188720" cy="274320"/>
            </a:xfrm>
            <a:prstGeom prst="rect">
              <a:avLst/>
            </a:prstGeom>
            <a:solidFill>
              <a:srgbClr val="A6A6A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166 / 166 / 166</a:t>
              </a:r>
            </a:p>
          </p:txBody>
        </p:sp>
        <p:sp>
          <p:nvSpPr>
            <p:cNvPr id="28" name="Rectangle 27">
              <a:extLst>
                <a:ext uri="{FF2B5EF4-FFF2-40B4-BE49-F238E27FC236}">
                  <a16:creationId xmlns:a16="http://schemas.microsoft.com/office/drawing/2014/main" id="{8EB5092F-BCC7-E2A6-D825-08FAB57E4D3E}"/>
                </a:ext>
              </a:extLst>
            </p:cNvPr>
            <p:cNvSpPr/>
            <p:nvPr userDrawn="1"/>
          </p:nvSpPr>
          <p:spPr>
            <a:xfrm>
              <a:off x="-1539267" y="1076421"/>
              <a:ext cx="1188720" cy="274320"/>
            </a:xfrm>
            <a:prstGeom prst="rect">
              <a:avLst/>
            </a:prstGeom>
            <a:solidFill>
              <a:srgbClr val="47474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71/ 71 / 71</a:t>
              </a:r>
            </a:p>
          </p:txBody>
        </p:sp>
        <p:sp>
          <p:nvSpPr>
            <p:cNvPr id="29" name="Rectangle 28">
              <a:extLst>
                <a:ext uri="{FF2B5EF4-FFF2-40B4-BE49-F238E27FC236}">
                  <a16:creationId xmlns:a16="http://schemas.microsoft.com/office/drawing/2014/main" id="{AF65C00A-797C-B79D-2764-C1072966B8AB}"/>
                </a:ext>
              </a:extLst>
            </p:cNvPr>
            <p:cNvSpPr/>
            <p:nvPr userDrawn="1"/>
          </p:nvSpPr>
          <p:spPr>
            <a:xfrm>
              <a:off x="-1539267" y="4692753"/>
              <a:ext cx="1188720" cy="274320"/>
            </a:xfrm>
            <a:prstGeom prst="rect">
              <a:avLst/>
            </a:prstGeom>
            <a:solidFill>
              <a:srgbClr val="4C59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76 / 89 / 102</a:t>
              </a:r>
            </a:p>
          </p:txBody>
        </p:sp>
        <p:sp>
          <p:nvSpPr>
            <p:cNvPr id="30" name="Rectangle 29">
              <a:extLst>
                <a:ext uri="{FF2B5EF4-FFF2-40B4-BE49-F238E27FC236}">
                  <a16:creationId xmlns:a16="http://schemas.microsoft.com/office/drawing/2014/main" id="{91B810C2-1E4B-380A-F2A8-376CFD3574C6}"/>
                </a:ext>
              </a:extLst>
            </p:cNvPr>
            <p:cNvSpPr/>
            <p:nvPr userDrawn="1"/>
          </p:nvSpPr>
          <p:spPr>
            <a:xfrm>
              <a:off x="-1539267" y="5066727"/>
              <a:ext cx="1188720" cy="274320"/>
            </a:xfrm>
            <a:prstGeom prst="rect">
              <a:avLst/>
            </a:prstGeom>
            <a:solidFill>
              <a:srgbClr val="6E7A84"/>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110 / 122 / 132</a:t>
              </a:r>
            </a:p>
          </p:txBody>
        </p:sp>
        <p:sp>
          <p:nvSpPr>
            <p:cNvPr id="31" name="Rectangle 30">
              <a:extLst>
                <a:ext uri="{FF2B5EF4-FFF2-40B4-BE49-F238E27FC236}">
                  <a16:creationId xmlns:a16="http://schemas.microsoft.com/office/drawing/2014/main" id="{57E734B7-BE35-EE29-3E01-F9911E632EB1}"/>
                </a:ext>
              </a:extLst>
            </p:cNvPr>
            <p:cNvSpPr/>
            <p:nvPr userDrawn="1"/>
          </p:nvSpPr>
          <p:spPr>
            <a:xfrm>
              <a:off x="-1539267" y="5440699"/>
              <a:ext cx="1188720" cy="274320"/>
            </a:xfrm>
            <a:prstGeom prst="rect">
              <a:avLst/>
            </a:prstGeom>
            <a:solidFill>
              <a:srgbClr val="BCC7CE"/>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cs typeface="Arial" panose="020B0604020202020204" pitchFamily="34" charset="0"/>
                </a:rPr>
                <a:t>188 / 199 / 206</a:t>
              </a:r>
            </a:p>
          </p:txBody>
        </p:sp>
        <p:sp>
          <p:nvSpPr>
            <p:cNvPr id="32" name="Rectangle 31">
              <a:extLst>
                <a:ext uri="{FF2B5EF4-FFF2-40B4-BE49-F238E27FC236}">
                  <a16:creationId xmlns:a16="http://schemas.microsoft.com/office/drawing/2014/main" id="{E65063CC-BE66-3CBE-8E60-B6FBDB94C169}"/>
                </a:ext>
              </a:extLst>
            </p:cNvPr>
            <p:cNvSpPr/>
            <p:nvPr userDrawn="1"/>
          </p:nvSpPr>
          <p:spPr>
            <a:xfrm>
              <a:off x="-1539267" y="5814671"/>
              <a:ext cx="1188720" cy="274320"/>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474747"/>
                  </a:solidFill>
                  <a:latin typeface="+mj-lt"/>
                  <a:cs typeface="Arial" panose="020B0604020202020204" pitchFamily="34" charset="0"/>
                </a:rPr>
                <a:t>242 / 242/ 242</a:t>
              </a:r>
            </a:p>
          </p:txBody>
        </p:sp>
        <p:sp>
          <p:nvSpPr>
            <p:cNvPr id="33" name="Rectangle 32">
              <a:extLst>
                <a:ext uri="{FF2B5EF4-FFF2-40B4-BE49-F238E27FC236}">
                  <a16:creationId xmlns:a16="http://schemas.microsoft.com/office/drawing/2014/main" id="{263AB3A5-5D2B-39D2-6B20-024AB166F13F}"/>
                </a:ext>
              </a:extLst>
            </p:cNvPr>
            <p:cNvSpPr/>
            <p:nvPr userDrawn="1"/>
          </p:nvSpPr>
          <p:spPr>
            <a:xfrm>
              <a:off x="-1539267" y="1450393"/>
              <a:ext cx="1188720" cy="274320"/>
            </a:xfrm>
            <a:prstGeom prst="rect">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mj-lt"/>
                  <a:cs typeface="Arial" panose="020B0604020202020204" pitchFamily="34" charset="0"/>
                </a:rPr>
                <a:t>192/ 0 / 0</a:t>
              </a:r>
              <a:endParaRPr lang="en-US" sz="1100" dirty="0">
                <a:latin typeface="+mj-lt"/>
                <a:cs typeface="Arial" panose="020B0604020202020204" pitchFamily="34" charset="0"/>
              </a:endParaRPr>
            </a:p>
          </p:txBody>
        </p:sp>
      </p:grpSp>
    </p:spTree>
    <p:extLst>
      <p:ext uri="{BB962C8B-B14F-4D97-AF65-F5344CB8AC3E}">
        <p14:creationId xmlns:p14="http://schemas.microsoft.com/office/powerpoint/2010/main" val="5704839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 Column Text Flow">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1A4AA658-C1CD-4306-B614-6A4D16E23C63}"/>
              </a:ext>
            </a:extLst>
          </p:cNvPr>
          <p:cNvSpPr>
            <a:spLocks noGrp="1"/>
          </p:cNvSpPr>
          <p:nvPr>
            <p:ph sz="quarter" idx="11" hasCustomPrompt="1"/>
          </p:nvPr>
        </p:nvSpPr>
        <p:spPr>
          <a:xfrm>
            <a:off x="345653" y="1566471"/>
            <a:ext cx="13126294" cy="5231895"/>
          </a:xfrm>
          <a:prstGeom prst="rect">
            <a:avLst/>
          </a:prstGeom>
        </p:spPr>
        <p:txBody>
          <a:bodyPr numCol="2" spcCol="457200">
            <a:normAutofit/>
          </a:bodyPr>
          <a:lstStyle>
            <a:lvl1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1412" kern="1200" dirty="0">
                <a:solidFill>
                  <a:schemeClr val="tx1"/>
                </a:solidFill>
                <a:latin typeface="Source Serif Pro" panose="02040603050405020204" pitchFamily="18" charset="0"/>
                <a:ea typeface="Source Serif Pro" panose="02040603050405020204" pitchFamily="18" charset="0"/>
                <a:cs typeface="Arial Unicode MS" panose="020B0604020202020204" pitchFamily="34" charset="-128"/>
              </a:defRPr>
            </a:lvl1pPr>
            <a:lvl2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2pPr>
            <a:lvl3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3pPr>
            <a:lvl4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4pPr>
            <a:lvl5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5pPr>
          </a:lstStyle>
          <a:p>
            <a:r>
              <a:rPr lang="en-US" b="1" dirty="0"/>
              <a:t>Placeholder text (2 Column Flow)</a:t>
            </a:r>
            <a:r>
              <a:rPr lang="en-US" dirty="0"/>
              <a:t>. </a:t>
            </a:r>
          </a:p>
        </p:txBody>
      </p:sp>
      <p:cxnSp>
        <p:nvCxnSpPr>
          <p:cNvPr id="6" name="Straight Connector 5">
            <a:extLst>
              <a:ext uri="{FF2B5EF4-FFF2-40B4-BE49-F238E27FC236}">
                <a16:creationId xmlns:a16="http://schemas.microsoft.com/office/drawing/2014/main" id="{AD62CA1C-2ABE-484F-82AD-51543B1B6241}"/>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294451-632E-4B9B-8D2A-2215FECF6140}"/>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2482710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 Column Text Flow">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22372397-F2D5-4C3C-AFE6-EAE71E4173A7}"/>
              </a:ext>
            </a:extLst>
          </p:cNvPr>
          <p:cNvSpPr>
            <a:spLocks noGrp="1"/>
          </p:cNvSpPr>
          <p:nvPr>
            <p:ph sz="quarter" idx="12" hasCustomPrompt="1"/>
          </p:nvPr>
        </p:nvSpPr>
        <p:spPr>
          <a:xfrm>
            <a:off x="351167" y="1551482"/>
            <a:ext cx="13146172" cy="5260135"/>
          </a:xfrm>
          <a:prstGeom prst="rect">
            <a:avLst/>
          </a:prstGeom>
        </p:spPr>
        <p:txBody>
          <a:bodyPr numCol="3" spcCol="457200">
            <a:normAutofit/>
          </a:bodyPr>
          <a:lstStyle>
            <a:lvl1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1412" b="1" kern="1200" dirty="0">
                <a:solidFill>
                  <a:schemeClr val="tx1"/>
                </a:solidFill>
                <a:latin typeface="Source Serif Pro" panose="02040603050405020204" pitchFamily="18" charset="0"/>
                <a:ea typeface="Source Serif Pro" panose="02040603050405020204" pitchFamily="18" charset="0"/>
                <a:cs typeface="Arial Unicode MS" panose="020B0604020202020204" pitchFamily="34" charset="-128"/>
              </a:defRPr>
            </a:lvl1pPr>
            <a:lvl2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2pPr>
            <a:lvl3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3pPr>
            <a:lvl4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smtClean="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4pPr>
            <a:lvl5pPr marL="0" marR="0" indent="0" algn="l" defTabSz="665665" rtl="0" eaLnBrk="1" fontAlgn="auto" latinLnBrk="0" hangingPunct="1">
              <a:lnSpc>
                <a:spcPct val="100000"/>
              </a:lnSpc>
              <a:spcBef>
                <a:spcPts val="728"/>
              </a:spcBef>
              <a:spcAft>
                <a:spcPts val="0"/>
              </a:spcAft>
              <a:buClr>
                <a:schemeClr val="accent3"/>
              </a:buClr>
              <a:buSzTx/>
              <a:buFont typeface="Arial" panose="020B0604020202020204" pitchFamily="34" charset="0"/>
              <a:buNone/>
              <a:tabLst/>
              <a:defRPr lang="en-US" sz="971" b="1" kern="1200" spc="44" baseline="0">
                <a:solidFill>
                  <a:srgbClr val="4F585D"/>
                </a:solidFill>
                <a:latin typeface="Perpetua" panose="02020502060401020303" pitchFamily="18" charset="0"/>
                <a:ea typeface="Arial Unicode MS" panose="020B0604020202020204" pitchFamily="34" charset="-128"/>
                <a:cs typeface="Arial Unicode MS" panose="020B0604020202020204" pitchFamily="34" charset="-128"/>
              </a:defRPr>
            </a:lvl5pPr>
          </a:lstStyle>
          <a:p>
            <a:r>
              <a:rPr lang="en-US" b="1" dirty="0"/>
              <a:t>Placeholder text (3 Column Flow)</a:t>
            </a:r>
            <a:r>
              <a:rPr lang="en-US" dirty="0"/>
              <a:t>. </a:t>
            </a:r>
          </a:p>
        </p:txBody>
      </p:sp>
      <p:cxnSp>
        <p:nvCxnSpPr>
          <p:cNvPr id="7" name="Straight Connector 6">
            <a:extLst>
              <a:ext uri="{FF2B5EF4-FFF2-40B4-BE49-F238E27FC236}">
                <a16:creationId xmlns:a16="http://schemas.microsoft.com/office/drawing/2014/main" id="{004493D0-F74A-45D1-BF5B-1CD70F72BD97}"/>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9F3FDB-D7D3-4378-AF02-20D0342FF45E}"/>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4003348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Image +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92EB54-E5C0-4A5D-B72F-87703AC77B4F}"/>
              </a:ext>
            </a:extLst>
          </p:cNvPr>
          <p:cNvCxnSpPr/>
          <p:nvPr/>
        </p:nvCxnSpPr>
        <p:spPr>
          <a:xfrm flipH="1">
            <a:off x="0" y="7075824"/>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7D4DE41-4767-4182-A14E-E06262FC747A}"/>
              </a:ext>
            </a:extLst>
          </p:cNvPr>
          <p:cNvSpPr/>
          <p:nvPr/>
        </p:nvSpPr>
        <p:spPr>
          <a:xfrm>
            <a:off x="0" y="1439056"/>
            <a:ext cx="13817600" cy="5630255"/>
          </a:xfrm>
          <a:prstGeom prst="rect">
            <a:avLst/>
          </a:prstGeom>
          <a:solidFill>
            <a:srgbClr val="D1D3C5">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23" name="Picture Placeholder 22">
            <a:extLst>
              <a:ext uri="{FF2B5EF4-FFF2-40B4-BE49-F238E27FC236}">
                <a16:creationId xmlns:a16="http://schemas.microsoft.com/office/drawing/2014/main" id="{6675C13E-183A-4AC3-AA5B-971C52805A05}"/>
              </a:ext>
            </a:extLst>
          </p:cNvPr>
          <p:cNvSpPr>
            <a:spLocks noGrp="1"/>
          </p:cNvSpPr>
          <p:nvPr>
            <p:ph type="pic" sz="quarter" idx="11"/>
          </p:nvPr>
        </p:nvSpPr>
        <p:spPr>
          <a:xfrm>
            <a:off x="400522" y="1692974"/>
            <a:ext cx="4299947" cy="5127551"/>
          </a:xfrm>
        </p:spPr>
        <p:txBody>
          <a:bodyPr>
            <a:normAutofit/>
          </a:bodyPr>
          <a:lstStyle>
            <a:lvl1pPr>
              <a:defRPr sz="1000"/>
            </a:lvl1pPr>
          </a:lstStyle>
          <a:p>
            <a:r>
              <a:rPr lang="en-US" dirty="0"/>
              <a:t>Click icon to add picture</a:t>
            </a:r>
          </a:p>
        </p:txBody>
      </p:sp>
      <p:cxnSp>
        <p:nvCxnSpPr>
          <p:cNvPr id="8" name="Straight Connector 7">
            <a:extLst>
              <a:ext uri="{FF2B5EF4-FFF2-40B4-BE49-F238E27FC236}">
                <a16:creationId xmlns:a16="http://schemas.microsoft.com/office/drawing/2014/main" id="{B95A1019-9058-44B5-9806-A3CC3FF6BC23}"/>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BED23F91-81D2-469D-B386-21EC37CBF76E}"/>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1148745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Image +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92EB54-E5C0-4A5D-B72F-87703AC77B4F}"/>
              </a:ext>
            </a:extLst>
          </p:cNvPr>
          <p:cNvCxnSpPr/>
          <p:nvPr/>
        </p:nvCxnSpPr>
        <p:spPr>
          <a:xfrm flipH="1">
            <a:off x="0" y="7075824"/>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7D4DE41-4767-4182-A14E-E06262FC747A}"/>
              </a:ext>
            </a:extLst>
          </p:cNvPr>
          <p:cNvSpPr/>
          <p:nvPr/>
        </p:nvSpPr>
        <p:spPr>
          <a:xfrm>
            <a:off x="0" y="1431562"/>
            <a:ext cx="13817600" cy="5637750"/>
          </a:xfrm>
          <a:prstGeom prst="rect">
            <a:avLst/>
          </a:prstGeom>
          <a:solidFill>
            <a:srgbClr val="D1D3C5">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23" name="Picture Placeholder 22">
            <a:extLst>
              <a:ext uri="{FF2B5EF4-FFF2-40B4-BE49-F238E27FC236}">
                <a16:creationId xmlns:a16="http://schemas.microsoft.com/office/drawing/2014/main" id="{6675C13E-183A-4AC3-AA5B-971C52805A05}"/>
              </a:ext>
            </a:extLst>
          </p:cNvPr>
          <p:cNvSpPr>
            <a:spLocks noGrp="1"/>
          </p:cNvSpPr>
          <p:nvPr>
            <p:ph type="pic" sz="quarter" idx="11"/>
          </p:nvPr>
        </p:nvSpPr>
        <p:spPr>
          <a:xfrm>
            <a:off x="400522" y="1827884"/>
            <a:ext cx="4299947" cy="3921125"/>
          </a:xfrm>
        </p:spPr>
        <p:txBody>
          <a:bodyPr/>
          <a:lstStyle/>
          <a:p>
            <a:r>
              <a:rPr lang="en-US" dirty="0"/>
              <a:t>Click icon to add picture</a:t>
            </a:r>
          </a:p>
        </p:txBody>
      </p:sp>
      <p:sp>
        <p:nvSpPr>
          <p:cNvPr id="7" name="Content Placeholder 6">
            <a:extLst>
              <a:ext uri="{FF2B5EF4-FFF2-40B4-BE49-F238E27FC236}">
                <a16:creationId xmlns:a16="http://schemas.microsoft.com/office/drawing/2014/main" id="{DC8CB4EE-D5BE-4494-8544-00C1DAAF528F}"/>
              </a:ext>
            </a:extLst>
          </p:cNvPr>
          <p:cNvSpPr>
            <a:spLocks noGrp="1"/>
          </p:cNvSpPr>
          <p:nvPr>
            <p:ph sz="quarter" idx="12"/>
          </p:nvPr>
        </p:nvSpPr>
        <p:spPr>
          <a:xfrm>
            <a:off x="4906963" y="1828330"/>
            <a:ext cx="8439150" cy="46307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2FF6E399-0FBF-4DB8-B155-8C3F695D361C}"/>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2C6D43DD-BE89-48A5-98DC-C085A6B4ACDB}"/>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36010821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Backdrop">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92EB54-E5C0-4A5D-B72F-87703AC77B4F}"/>
              </a:ext>
            </a:extLst>
          </p:cNvPr>
          <p:cNvCxnSpPr/>
          <p:nvPr/>
        </p:nvCxnSpPr>
        <p:spPr>
          <a:xfrm flipH="1">
            <a:off x="0" y="7075824"/>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7D4DE41-4767-4182-A14E-E06262FC747A}"/>
              </a:ext>
            </a:extLst>
          </p:cNvPr>
          <p:cNvSpPr/>
          <p:nvPr/>
        </p:nvSpPr>
        <p:spPr>
          <a:xfrm>
            <a:off x="0" y="1446552"/>
            <a:ext cx="13817600" cy="5622760"/>
          </a:xfrm>
          <a:prstGeom prst="rect">
            <a:avLst/>
          </a:prstGeom>
          <a:solidFill>
            <a:srgbClr val="D1D3C5">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cxnSp>
        <p:nvCxnSpPr>
          <p:cNvPr id="7" name="Straight Connector 6">
            <a:extLst>
              <a:ext uri="{FF2B5EF4-FFF2-40B4-BE49-F238E27FC236}">
                <a16:creationId xmlns:a16="http://schemas.microsoft.com/office/drawing/2014/main" id="{39E2411D-3427-4DEB-8C64-C45096155CC4}"/>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0FE5AE1-F3E8-4BBC-B6FB-B4991A7595F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46706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No Backdrop | Plain Whit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92EB54-E5C0-4A5D-B72F-87703AC77B4F}"/>
              </a:ext>
            </a:extLst>
          </p:cNvPr>
          <p:cNvCxnSpPr/>
          <p:nvPr/>
        </p:nvCxnSpPr>
        <p:spPr>
          <a:xfrm flipH="1">
            <a:off x="0" y="7075824"/>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9E2411D-3427-4DEB-8C64-C45096155CC4}"/>
              </a:ext>
            </a:extLst>
          </p:cNvPr>
          <p:cNvCxnSpPr/>
          <p:nvPr/>
        </p:nvCxnSpPr>
        <p:spPr>
          <a:xfrm flipH="1">
            <a:off x="0" y="1439162"/>
            <a:ext cx="13817600" cy="0"/>
          </a:xfrm>
          <a:prstGeom prst="line">
            <a:avLst/>
          </a:prstGeom>
          <a:ln w="12700">
            <a:solidFill>
              <a:srgbClr val="6E7A84">
                <a:alpha val="4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45EEC69-051C-4F07-9409-D955E5A86A05}"/>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3646251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571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ASE STUDY OR WORKSHOP START">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28EBE7F-F9A6-48AE-9A81-6CBE61F3BD35}"/>
              </a:ext>
            </a:extLst>
          </p:cNvPr>
          <p:cNvSpPr/>
          <p:nvPr/>
        </p:nvSpPr>
        <p:spPr>
          <a:xfrm>
            <a:off x="841968" y="2"/>
            <a:ext cx="4843608" cy="1186004"/>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0" name="Rectangle 9">
            <a:extLst>
              <a:ext uri="{FF2B5EF4-FFF2-40B4-BE49-F238E27FC236}">
                <a16:creationId xmlns:a16="http://schemas.microsoft.com/office/drawing/2014/main" id="{166D1C29-FC3C-4B8B-A30C-B5E0DD2181CF}"/>
              </a:ext>
            </a:extLst>
          </p:cNvPr>
          <p:cNvSpPr/>
          <p:nvPr/>
        </p:nvSpPr>
        <p:spPr>
          <a:xfrm>
            <a:off x="0" y="0"/>
            <a:ext cx="837731" cy="1186004"/>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3" name="Picture Placeholder 2">
            <a:extLst>
              <a:ext uri="{FF2B5EF4-FFF2-40B4-BE49-F238E27FC236}">
                <a16:creationId xmlns:a16="http://schemas.microsoft.com/office/drawing/2014/main" id="{213ADDBC-E262-41FC-B122-43A44BD1C75C}"/>
              </a:ext>
            </a:extLst>
          </p:cNvPr>
          <p:cNvSpPr>
            <a:spLocks noGrp="1"/>
          </p:cNvSpPr>
          <p:nvPr>
            <p:ph type="pic" sz="quarter" idx="13"/>
          </p:nvPr>
        </p:nvSpPr>
        <p:spPr>
          <a:xfrm>
            <a:off x="0" y="1176953"/>
            <a:ext cx="5685576" cy="5911912"/>
          </a:xfrm>
          <a:prstGeom prst="rect">
            <a:avLst/>
          </a:prstGeom>
        </p:spPr>
        <p:txBody>
          <a:bodyPr/>
          <a:lstStyle>
            <a:lvl1pPr>
              <a:defRPr sz="2000">
                <a:latin typeface="Source Serif Pro" panose="02040603050405020204" pitchFamily="18" charset="0"/>
                <a:ea typeface="Source Serif Pro" panose="02040603050405020204" pitchFamily="18" charset="0"/>
              </a:defRPr>
            </a:lvl1pPr>
          </a:lstStyle>
          <a:p>
            <a:r>
              <a:rPr lang="en-US" dirty="0"/>
              <a:t>Click icon to add picture</a:t>
            </a:r>
          </a:p>
        </p:txBody>
      </p:sp>
      <p:sp>
        <p:nvSpPr>
          <p:cNvPr id="4" name="Text Placeholder 3">
            <a:extLst>
              <a:ext uri="{FF2B5EF4-FFF2-40B4-BE49-F238E27FC236}">
                <a16:creationId xmlns:a16="http://schemas.microsoft.com/office/drawing/2014/main" id="{4AC14092-C250-4BDB-90DB-8BDB78424BF0}"/>
              </a:ext>
            </a:extLst>
          </p:cNvPr>
          <p:cNvSpPr>
            <a:spLocks noGrp="1"/>
          </p:cNvSpPr>
          <p:nvPr>
            <p:ph type="body" sz="quarter" idx="14" hasCustomPrompt="1"/>
          </p:nvPr>
        </p:nvSpPr>
        <p:spPr>
          <a:xfrm>
            <a:off x="1041144" y="226339"/>
            <a:ext cx="4499572" cy="823865"/>
          </a:xfrm>
          <a:prstGeom prst="rect">
            <a:avLst/>
          </a:prstGeom>
          <a:noFill/>
        </p:spPr>
        <p:txBody>
          <a:bodyPr/>
          <a:lstStyle>
            <a:lvl1pPr marL="0" indent="0" algn="l">
              <a:buFontTx/>
              <a:buNone/>
              <a:defRPr>
                <a:solidFill>
                  <a:schemeClr val="bg1"/>
                </a:solidFill>
                <a:latin typeface="+mj-lt"/>
              </a:defRPr>
            </a:lvl1pPr>
            <a:lvl2pPr marL="457231" indent="0">
              <a:buFontTx/>
              <a:buNone/>
              <a:defRPr>
                <a:latin typeface="+mj-lt"/>
              </a:defRPr>
            </a:lvl2pPr>
            <a:lvl3pPr marL="914463" indent="0">
              <a:buFontTx/>
              <a:buNone/>
              <a:defRPr>
                <a:latin typeface="+mj-lt"/>
              </a:defRPr>
            </a:lvl3pPr>
            <a:lvl4pPr marL="1371696" indent="0">
              <a:buFontTx/>
              <a:buNone/>
              <a:defRPr>
                <a:latin typeface="+mj-lt"/>
              </a:defRPr>
            </a:lvl4pPr>
            <a:lvl5pPr marL="1828928" indent="0">
              <a:buFontTx/>
              <a:buNone/>
              <a:defRPr>
                <a:latin typeface="+mj-lt"/>
              </a:defRPr>
            </a:lvl5pPr>
          </a:lstStyle>
          <a:p>
            <a:pPr lvl="0"/>
            <a:r>
              <a:rPr lang="en-US" dirty="0"/>
              <a:t>Enter Title here</a:t>
            </a:r>
          </a:p>
        </p:txBody>
      </p:sp>
      <p:sp>
        <p:nvSpPr>
          <p:cNvPr id="9" name="Text Placeholder 7">
            <a:extLst>
              <a:ext uri="{FF2B5EF4-FFF2-40B4-BE49-F238E27FC236}">
                <a16:creationId xmlns:a16="http://schemas.microsoft.com/office/drawing/2014/main" id="{D77CC1CD-02CA-4F96-BB0F-38388F16A5E5}"/>
              </a:ext>
            </a:extLst>
          </p:cNvPr>
          <p:cNvSpPr>
            <a:spLocks noGrp="1"/>
          </p:cNvSpPr>
          <p:nvPr>
            <p:ph type="body" sz="quarter" idx="15"/>
          </p:nvPr>
        </p:nvSpPr>
        <p:spPr>
          <a:xfrm>
            <a:off x="5893806" y="1176953"/>
            <a:ext cx="7831247" cy="5893805"/>
          </a:xfrm>
          <a:prstGeom prst="rect">
            <a:avLst/>
          </a:prstGeom>
        </p:spPr>
        <p:txBody>
          <a:bodyPr/>
          <a:lstStyle>
            <a:lvl1pPr>
              <a:defRPr sz="2400">
                <a:latin typeface="+mj-lt"/>
              </a:defRPr>
            </a:lvl1pPr>
            <a:lvl2pPr marL="565825" indent="-188608">
              <a:buFont typeface="Arial" panose="020B0604020202020204" pitchFamily="34" charset="0"/>
              <a:buChar char="-"/>
              <a:defRPr>
                <a:latin typeface="+mj-lt"/>
              </a:defRPr>
            </a:lvl2pPr>
            <a:lvl3pPr marL="943040" indent="-188608">
              <a:buFont typeface="Arial" panose="020B0604020202020204" pitchFamily="34" charset="0"/>
              <a:buChar char="•"/>
              <a:defRPr>
                <a:latin typeface="+mj-lt"/>
              </a:defRPr>
            </a:lvl3pPr>
            <a:lvl4pPr marL="1320257" indent="-188608">
              <a:buFont typeface="Courier New" panose="02070309020205020404" pitchFamily="49" charset="0"/>
              <a:buChar char="o"/>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364C9544-F365-411E-B2B5-4475D31CF5B6}"/>
              </a:ext>
            </a:extLst>
          </p:cNvPr>
          <p:cNvSpPr/>
          <p:nvPr/>
        </p:nvSpPr>
        <p:spPr>
          <a:xfrm>
            <a:off x="13153542" y="7208197"/>
            <a:ext cx="601347" cy="564204"/>
          </a:xfrm>
          <a:prstGeom prst="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7" dirty="0"/>
          </a:p>
        </p:txBody>
      </p:sp>
      <p:sp>
        <p:nvSpPr>
          <p:cNvPr id="12" name="Slide Number Placeholder 1">
            <a:extLst>
              <a:ext uri="{FF2B5EF4-FFF2-40B4-BE49-F238E27FC236}">
                <a16:creationId xmlns:a16="http://schemas.microsoft.com/office/drawing/2014/main" id="{D9EF73D7-53C9-4AE2-A607-CA2F93028256}"/>
              </a:ext>
            </a:extLst>
          </p:cNvPr>
          <p:cNvSpPr txBox="1">
            <a:spLocks/>
          </p:cNvSpPr>
          <p:nvPr/>
        </p:nvSpPr>
        <p:spPr>
          <a:xfrm>
            <a:off x="13174436" y="7246690"/>
            <a:ext cx="559560" cy="306605"/>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b="1" smtClean="0">
                <a:solidFill>
                  <a:schemeClr val="bg1"/>
                </a:solidFill>
                <a:latin typeface="Public Sans" pitchFamily="2" charset="0"/>
                <a:ea typeface="Arial Unicode MS" panose="020B0604020202020204" pitchFamily="34" charset="-128"/>
                <a:cs typeface="Arial Unicode MS" panose="020B0604020202020204" pitchFamily="34" charset="-128"/>
              </a:rPr>
              <a:pPr/>
              <a:t>‹#›</a:t>
            </a:fld>
            <a:endParaRPr lang="en-US" sz="1000" b="1" dirty="0">
              <a:solidFill>
                <a:schemeClr val="bg1"/>
              </a:solidFill>
              <a:latin typeface="Public Sans" pitchFamily="2" charset="0"/>
              <a:ea typeface="Arial Unicode MS" panose="020B0604020202020204" pitchFamily="34" charset="-128"/>
              <a:cs typeface="Arial Unicode MS" panose="020B0604020202020204" pitchFamily="34" charset="-128"/>
            </a:endParaRPr>
          </a:p>
        </p:txBody>
      </p:sp>
      <p:sp>
        <p:nvSpPr>
          <p:cNvPr id="13" name="TextBox 12">
            <a:extLst>
              <a:ext uri="{FF2B5EF4-FFF2-40B4-BE49-F238E27FC236}">
                <a16:creationId xmlns:a16="http://schemas.microsoft.com/office/drawing/2014/main" id="{18E93187-EFB6-49AE-B3DE-8067503B5345}"/>
              </a:ext>
            </a:extLst>
          </p:cNvPr>
          <p:cNvSpPr txBox="1"/>
          <p:nvPr/>
        </p:nvSpPr>
        <p:spPr>
          <a:xfrm>
            <a:off x="7410046" y="7295376"/>
            <a:ext cx="5727172" cy="209228"/>
          </a:xfrm>
          <a:prstGeom prst="rect">
            <a:avLst/>
          </a:prstGeom>
        </p:spPr>
        <p:txBody>
          <a:bodyPr wrap="square" rtlCol="0">
            <a:noAutofit/>
          </a:bodyPr>
          <a:lstStyle/>
          <a:p>
            <a:pPr algn="r"/>
            <a:r>
              <a:rPr lang="en-US" sz="1000" dirty="0">
                <a:solidFill>
                  <a:srgbClr val="6E7A84"/>
                </a:solidFill>
                <a:latin typeface="Public Sans SemiBold" pitchFamily="2" charset="0"/>
              </a:rPr>
              <a:t>FMI Corporation  |  Copyright 2022</a:t>
            </a:r>
          </a:p>
        </p:txBody>
      </p:sp>
    </p:spTree>
    <p:extLst>
      <p:ext uri="{BB962C8B-B14F-4D97-AF65-F5344CB8AC3E}">
        <p14:creationId xmlns:p14="http://schemas.microsoft.com/office/powerpoint/2010/main" val="81831103"/>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arger Bullets">
    <p:spTree>
      <p:nvGrpSpPr>
        <p:cNvPr id="1" name=""/>
        <p:cNvGrpSpPr/>
        <p:nvPr/>
      </p:nvGrpSpPr>
      <p:grpSpPr>
        <a:xfrm>
          <a:off x="0" y="0"/>
          <a:ext cx="0" cy="0"/>
          <a:chOff x="0" y="0"/>
          <a:chExt cx="0" cy="0"/>
        </a:xfrm>
      </p:grpSpPr>
      <p:sp>
        <p:nvSpPr>
          <p:cNvPr id="40" name="Text Placeholder 2"/>
          <p:cNvSpPr>
            <a:spLocks noGrp="1"/>
          </p:cNvSpPr>
          <p:nvPr>
            <p:ph idx="1"/>
          </p:nvPr>
        </p:nvSpPr>
        <p:spPr>
          <a:xfrm>
            <a:off x="361067" y="1477617"/>
            <a:ext cx="13096378" cy="5522943"/>
          </a:xfrm>
          <a:prstGeom prst="rect">
            <a:avLst/>
          </a:prstGeom>
        </p:spPr>
        <p:txBody>
          <a:bodyPr vert="horz" lIns="91440" tIns="45720" rIns="91440" bIns="45720" rtlCol="0">
            <a:normAutofit/>
          </a:bodyPr>
          <a:lstStyle>
            <a:lvl1pPr>
              <a:spcAft>
                <a:spcPts val="990"/>
              </a:spcAft>
              <a:defRPr>
                <a:latin typeface="Source Serif Pro" panose="02040603050405020204" pitchFamily="18" charset="0"/>
                <a:ea typeface="Source Serif Pro" panose="02040603050405020204" pitchFamily="18" charset="0"/>
              </a:defRPr>
            </a:lvl1pPr>
            <a:lvl2pPr>
              <a:spcAft>
                <a:spcPts val="990"/>
              </a:spcAft>
              <a:defRPr>
                <a:latin typeface="Source Serif Pro" panose="02040603050405020204" pitchFamily="18" charset="0"/>
                <a:ea typeface="Source Serif Pro" panose="02040603050405020204" pitchFamily="18" charset="0"/>
              </a:defRPr>
            </a:lvl2pPr>
            <a:lvl3pPr>
              <a:spcAft>
                <a:spcPts val="990"/>
              </a:spcAft>
              <a:defRPr>
                <a:latin typeface="Source Serif Pro" panose="02040603050405020204" pitchFamily="18" charset="0"/>
                <a:ea typeface="Source Serif Pro" panose="02040603050405020204" pitchFamily="18" charset="0"/>
              </a:defRPr>
            </a:lvl3pPr>
            <a:lvl4pPr>
              <a:spcAft>
                <a:spcPts val="990"/>
              </a:spcAft>
              <a:defRPr>
                <a:latin typeface="Source Serif Pro" panose="02040603050405020204" pitchFamily="18" charset="0"/>
                <a:ea typeface="Source Serif Pro" panose="02040603050405020204" pitchFamily="18" charset="0"/>
              </a:defRPr>
            </a:lvl4pPr>
            <a:lvl5pPr>
              <a:spcAft>
                <a:spcPts val="990"/>
              </a:spcAft>
              <a:defRPr>
                <a:latin typeface="Source Serif Pro" panose="02040603050405020204" pitchFamily="18" charset="0"/>
                <a:ea typeface="Source Serif Pro" panose="0204060305040502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87DAF46-BA2F-457F-94F6-BD1FC57CE976}"/>
              </a:ext>
            </a:extLst>
          </p:cNvPr>
          <p:cNvSpPr>
            <a:spLocks noGrp="1"/>
          </p:cNvSpPr>
          <p:nvPr>
            <p:ph type="title"/>
          </p:nvPr>
        </p:nvSpPr>
        <p:spPr/>
        <p:txBody>
          <a:bodyPr>
            <a:noAutofit/>
          </a:bodyPr>
          <a:lstStyle>
            <a:lvl1pPr>
              <a:defRPr lang="en-US"/>
            </a:lvl1p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Tree>
    <p:extLst>
      <p:ext uri="{BB962C8B-B14F-4D97-AF65-F5344CB8AC3E}">
        <p14:creationId xmlns:p14="http://schemas.microsoft.com/office/powerpoint/2010/main" val="6335609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theme" Target="../theme/theme7.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714355"/>
      </p:ext>
    </p:extLst>
  </p:cSld>
  <p:clrMap bg1="lt1" tx1="dk1" bg2="lt2" tx2="dk2" accent1="accent1" accent2="accent2" accent3="accent3" accent4="accent4" accent5="accent5" accent6="accent6" hlink="hlink" folHlink="folHlink"/>
  <p:sldLayoutIdLst>
    <p:sldLayoutId id="2147483939" r:id="rId1"/>
    <p:sldLayoutId id="2147483956" r:id="rId2"/>
    <p:sldLayoutId id="2147483878" r:id="rId3"/>
    <p:sldLayoutId id="2147483881" r:id="rId4"/>
    <p:sldLayoutId id="2147483955" r:id="rId5"/>
  </p:sldLayoutIdLst>
  <p:hf sldNum="0" hdr="0" dt="0"/>
  <p:txStyles>
    <p:titleStyle>
      <a:lvl1pPr algn="l" defTabSz="914463" rtl="0" eaLnBrk="1" latinLnBrk="0" hangingPunct="1">
        <a:lnSpc>
          <a:spcPct val="90000"/>
        </a:lnSpc>
        <a:spcBef>
          <a:spcPct val="0"/>
        </a:spcBef>
        <a:buNone/>
        <a:defRPr sz="4402" kern="1200">
          <a:solidFill>
            <a:schemeClr val="tx1"/>
          </a:solidFill>
          <a:latin typeface="+mj-lt"/>
          <a:ea typeface="+mj-ea"/>
          <a:cs typeface="+mj-cs"/>
        </a:defRPr>
      </a:lvl1pPr>
    </p:titleStyle>
    <p:bodyStyle>
      <a:lvl1pPr marL="228616" indent="-228616" algn="l" defTabSz="9144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7" indent="-228616" algn="l" defTabSz="9144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79" indent="-228616" algn="l" defTabSz="914463"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12"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44"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76"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07"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39"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72"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63" rtl="0" eaLnBrk="1" latinLnBrk="0" hangingPunct="1">
        <a:defRPr sz="1800" kern="1200">
          <a:solidFill>
            <a:schemeClr val="tx1"/>
          </a:solidFill>
          <a:latin typeface="+mn-lt"/>
          <a:ea typeface="+mn-ea"/>
          <a:cs typeface="+mn-cs"/>
        </a:defRPr>
      </a:lvl1pPr>
      <a:lvl2pPr marL="457232" algn="l" defTabSz="914463" rtl="0" eaLnBrk="1" latinLnBrk="0" hangingPunct="1">
        <a:defRPr sz="1800" kern="1200">
          <a:solidFill>
            <a:schemeClr val="tx1"/>
          </a:solidFill>
          <a:latin typeface="+mn-lt"/>
          <a:ea typeface="+mn-ea"/>
          <a:cs typeface="+mn-cs"/>
        </a:defRPr>
      </a:lvl2pPr>
      <a:lvl3pPr marL="914463" algn="l" defTabSz="914463" rtl="0" eaLnBrk="1" latinLnBrk="0" hangingPunct="1">
        <a:defRPr sz="1800" kern="1200">
          <a:solidFill>
            <a:schemeClr val="tx1"/>
          </a:solidFill>
          <a:latin typeface="+mn-lt"/>
          <a:ea typeface="+mn-ea"/>
          <a:cs typeface="+mn-cs"/>
        </a:defRPr>
      </a:lvl3pPr>
      <a:lvl4pPr marL="1371696" algn="l" defTabSz="914463" rtl="0" eaLnBrk="1" latinLnBrk="0" hangingPunct="1">
        <a:defRPr sz="1800" kern="1200">
          <a:solidFill>
            <a:schemeClr val="tx1"/>
          </a:solidFill>
          <a:latin typeface="+mn-lt"/>
          <a:ea typeface="+mn-ea"/>
          <a:cs typeface="+mn-cs"/>
        </a:defRPr>
      </a:lvl4pPr>
      <a:lvl5pPr marL="1828928" algn="l" defTabSz="914463" rtl="0" eaLnBrk="1" latinLnBrk="0" hangingPunct="1">
        <a:defRPr sz="1800" kern="1200">
          <a:solidFill>
            <a:schemeClr val="tx1"/>
          </a:solidFill>
          <a:latin typeface="+mn-lt"/>
          <a:ea typeface="+mn-ea"/>
          <a:cs typeface="+mn-cs"/>
        </a:defRPr>
      </a:lvl5pPr>
      <a:lvl6pPr marL="2286160" algn="l" defTabSz="914463" rtl="0" eaLnBrk="1" latinLnBrk="0" hangingPunct="1">
        <a:defRPr sz="1800" kern="1200">
          <a:solidFill>
            <a:schemeClr val="tx1"/>
          </a:solidFill>
          <a:latin typeface="+mn-lt"/>
          <a:ea typeface="+mn-ea"/>
          <a:cs typeface="+mn-cs"/>
        </a:defRPr>
      </a:lvl6pPr>
      <a:lvl7pPr marL="2743391" algn="l" defTabSz="914463" rtl="0" eaLnBrk="1" latinLnBrk="0" hangingPunct="1">
        <a:defRPr sz="1800" kern="1200">
          <a:solidFill>
            <a:schemeClr val="tx1"/>
          </a:solidFill>
          <a:latin typeface="+mn-lt"/>
          <a:ea typeface="+mn-ea"/>
          <a:cs typeface="+mn-cs"/>
        </a:defRPr>
      </a:lvl7pPr>
      <a:lvl8pPr marL="3200625" algn="l" defTabSz="914463" rtl="0" eaLnBrk="1" latinLnBrk="0" hangingPunct="1">
        <a:defRPr sz="1800" kern="1200">
          <a:solidFill>
            <a:schemeClr val="tx1"/>
          </a:solidFill>
          <a:latin typeface="+mn-lt"/>
          <a:ea typeface="+mn-ea"/>
          <a:cs typeface="+mn-cs"/>
        </a:defRPr>
      </a:lvl8pPr>
      <a:lvl9pPr marL="3657855" algn="l" defTabSz="9144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8540" y="1535723"/>
            <a:ext cx="13218905" cy="53722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a:extLst>
              <a:ext uri="{FF2B5EF4-FFF2-40B4-BE49-F238E27FC236}">
                <a16:creationId xmlns:a16="http://schemas.microsoft.com/office/drawing/2014/main" id="{62065DB9-BA19-4D65-99ED-BA3C48388DF8}"/>
              </a:ext>
            </a:extLst>
          </p:cNvPr>
          <p:cNvSpPr>
            <a:spLocks noGrp="1"/>
          </p:cNvSpPr>
          <p:nvPr>
            <p:ph type="title"/>
          </p:nvPr>
        </p:nvSpPr>
        <p:spPr>
          <a:xfrm>
            <a:off x="0" y="323906"/>
            <a:ext cx="13816691" cy="1004341"/>
          </a:xfrm>
          <a:prstGeom prst="rect">
            <a:avLst/>
          </a:prstGeom>
        </p:spPr>
        <p:txBody>
          <a:bodyPr>
            <a:noAutofit/>
          </a:body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
        <p:nvSpPr>
          <p:cNvPr id="7" name="Rectangle 6">
            <a:extLst>
              <a:ext uri="{FF2B5EF4-FFF2-40B4-BE49-F238E27FC236}">
                <a16:creationId xmlns:a16="http://schemas.microsoft.com/office/drawing/2014/main" id="{62EFE10A-350A-59B5-0225-43FB717EBA78}"/>
              </a:ext>
            </a:extLst>
          </p:cNvPr>
          <p:cNvSpPr/>
          <p:nvPr userDrawn="1"/>
        </p:nvSpPr>
        <p:spPr>
          <a:xfrm>
            <a:off x="13135616" y="7246140"/>
            <a:ext cx="451801" cy="448056"/>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1" dirty="0"/>
          </a:p>
        </p:txBody>
      </p:sp>
      <p:sp>
        <p:nvSpPr>
          <p:cNvPr id="9" name="Slide Number Placeholder 1">
            <a:extLst>
              <a:ext uri="{FF2B5EF4-FFF2-40B4-BE49-F238E27FC236}">
                <a16:creationId xmlns:a16="http://schemas.microsoft.com/office/drawing/2014/main" id="{13EF03ED-FCFD-1562-C29C-BA653C38D09D}"/>
              </a:ext>
            </a:extLst>
          </p:cNvPr>
          <p:cNvSpPr txBox="1">
            <a:spLocks/>
          </p:cNvSpPr>
          <p:nvPr userDrawn="1"/>
        </p:nvSpPr>
        <p:spPr>
          <a:xfrm>
            <a:off x="13081736" y="7316866"/>
            <a:ext cx="559560" cy="306605"/>
          </a:xfrm>
          <a:prstGeom prst="rect">
            <a:avLst/>
          </a:prstGeom>
        </p:spPr>
        <p:txBody>
          <a:bodyPr vert="horz" lIns="66563" tIns="33281" rIns="66563" bIns="33281"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b="1" smtClean="0">
                <a:solidFill>
                  <a:schemeClr val="bg1"/>
                </a:solidFill>
                <a:latin typeface="Public Sans" pitchFamily="2" charset="0"/>
                <a:ea typeface="Arial Unicode MS" panose="020B0604020202020204" pitchFamily="34" charset="-128"/>
                <a:cs typeface="Arial Unicode MS" panose="020B0604020202020204" pitchFamily="34" charset="-128"/>
              </a:rPr>
              <a:pPr/>
              <a:t>‹#›</a:t>
            </a:fld>
            <a:endParaRPr lang="en-US" sz="1000" b="1" dirty="0">
              <a:solidFill>
                <a:schemeClr val="bg1"/>
              </a:solidFill>
              <a:latin typeface="Public Sans" pitchFamily="2" charset="0"/>
              <a:ea typeface="Arial Unicode MS" panose="020B0604020202020204" pitchFamily="34" charset="-128"/>
              <a:cs typeface="Arial Unicode MS" panose="020B0604020202020204" pitchFamily="34" charset="-128"/>
            </a:endParaRPr>
          </a:p>
        </p:txBody>
      </p:sp>
      <p:sp>
        <p:nvSpPr>
          <p:cNvPr id="10" name="TextBox 9">
            <a:extLst>
              <a:ext uri="{FF2B5EF4-FFF2-40B4-BE49-F238E27FC236}">
                <a16:creationId xmlns:a16="http://schemas.microsoft.com/office/drawing/2014/main" id="{F433B349-2B7D-21DE-09C1-978A4FF37674}"/>
              </a:ext>
            </a:extLst>
          </p:cNvPr>
          <p:cNvSpPr txBox="1"/>
          <p:nvPr userDrawn="1"/>
        </p:nvSpPr>
        <p:spPr>
          <a:xfrm>
            <a:off x="11005665" y="7361705"/>
            <a:ext cx="2052273" cy="216927"/>
          </a:xfrm>
          <a:prstGeom prst="rect">
            <a:avLst/>
          </a:prstGeom>
        </p:spPr>
        <p:txBody>
          <a:bodyPr wrap="square" rtlCol="0">
            <a:noAutofit/>
          </a:bodyPr>
          <a:lstStyle/>
          <a:p>
            <a:pPr algn="r"/>
            <a:r>
              <a:rPr lang="en-US" sz="800" dirty="0">
                <a:solidFill>
                  <a:srgbClr val="474747"/>
                </a:solidFill>
                <a:latin typeface="Public Sans SemiBold" pitchFamily="2" charset="0"/>
              </a:rPr>
              <a:t>© FMI Capital Advisors</a:t>
            </a:r>
          </a:p>
        </p:txBody>
      </p:sp>
    </p:spTree>
    <p:extLst>
      <p:ext uri="{BB962C8B-B14F-4D97-AF65-F5344CB8AC3E}">
        <p14:creationId xmlns:p14="http://schemas.microsoft.com/office/powerpoint/2010/main" val="337804587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879" r:id="rId3"/>
    <p:sldLayoutId id="2147483880" r:id="rId4"/>
    <p:sldLayoutId id="2147483901" r:id="rId5"/>
    <p:sldLayoutId id="2147483902" r:id="rId6"/>
    <p:sldLayoutId id="2147483927"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54" r:id="rId18"/>
    <p:sldLayoutId id="2147483957" r:id="rId19"/>
    <p:sldLayoutId id="2147483979" r:id="rId20"/>
    <p:sldLayoutId id="2147483980" r:id="rId21"/>
  </p:sldLayoutIdLst>
  <p:hf sldNum="0" hdr="0" dt="0"/>
  <p:txStyles>
    <p:titleStyle>
      <a:lvl1pPr algn="ctr" defTabSz="754433" rtl="0" eaLnBrk="1" latinLnBrk="0" hangingPunct="1">
        <a:lnSpc>
          <a:spcPct val="90000"/>
        </a:lnSpc>
        <a:spcBef>
          <a:spcPct val="0"/>
        </a:spcBef>
        <a:buNone/>
        <a:defRPr lang="en-US" sz="3400" b="0" kern="1200" smtClean="0">
          <a:solidFill>
            <a:srgbClr val="4C5966"/>
          </a:solidFill>
          <a:latin typeface="Public Sans SemiBold" pitchFamily="2" charset="0"/>
          <a:ea typeface="Source Serif Pro" panose="02040603050405020204" pitchFamily="18" charset="0"/>
          <a:cs typeface="Arial Unicode MS" panose="020B0604020202020204" pitchFamily="34" charset="-128"/>
        </a:defRPr>
      </a:lvl1pPr>
    </p:titleStyle>
    <p:bodyStyle>
      <a:lvl1pPr marL="188608" marR="0" indent="-188608" algn="l" defTabSz="754433" rtl="0" eaLnBrk="1" fontAlgn="auto" latinLnBrk="0" hangingPunct="1">
        <a:lnSpc>
          <a:spcPct val="100000"/>
        </a:lnSpc>
        <a:spcBef>
          <a:spcPts val="825"/>
        </a:spcBef>
        <a:spcAft>
          <a:spcPts val="991"/>
        </a:spcAft>
        <a:buClr>
          <a:srgbClr val="F99B1C"/>
        </a:buClr>
        <a:buSzTx/>
        <a:buFont typeface="Wingdings" panose="05000000000000000000" pitchFamily="2" charset="2"/>
        <a:buChar char="§"/>
        <a:tabLst/>
        <a:defRPr lang="en-US" sz="28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1pPr>
      <a:lvl2pPr marL="565825"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24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2pPr>
      <a:lvl3pPr marL="943040"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2001"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3pPr>
      <a:lvl4pPr marL="1320257"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18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4pPr>
      <a:lvl5pPr marL="1697475"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1600" kern="1200" dirty="0">
          <a:solidFill>
            <a:schemeClr val="tx1"/>
          </a:solidFill>
          <a:latin typeface="Public Sans Medium" pitchFamily="2" charset="0"/>
          <a:ea typeface="Arial Unicode MS" panose="020B0604020202020204" pitchFamily="34" charset="-128"/>
          <a:cs typeface="Arial Unicode MS" panose="020B0604020202020204" pitchFamily="34" charset="-128"/>
        </a:defRPr>
      </a:lvl5pPr>
      <a:lvl6pPr marL="2074690"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906"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9122"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340"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433" rtl="0" eaLnBrk="1" latinLnBrk="0" hangingPunct="1">
        <a:defRPr sz="1485" kern="1200">
          <a:solidFill>
            <a:schemeClr val="tx1"/>
          </a:solidFill>
          <a:latin typeface="+mn-lt"/>
          <a:ea typeface="+mn-ea"/>
          <a:cs typeface="+mn-cs"/>
        </a:defRPr>
      </a:lvl1pPr>
      <a:lvl2pPr marL="377216" algn="l" defTabSz="754433" rtl="0" eaLnBrk="1" latinLnBrk="0" hangingPunct="1">
        <a:defRPr sz="1485" kern="1200">
          <a:solidFill>
            <a:schemeClr val="tx1"/>
          </a:solidFill>
          <a:latin typeface="+mn-lt"/>
          <a:ea typeface="+mn-ea"/>
          <a:cs typeface="+mn-cs"/>
        </a:defRPr>
      </a:lvl2pPr>
      <a:lvl3pPr marL="754433" algn="l" defTabSz="754433" rtl="0" eaLnBrk="1" latinLnBrk="0" hangingPunct="1">
        <a:defRPr sz="1485" kern="1200">
          <a:solidFill>
            <a:schemeClr val="tx1"/>
          </a:solidFill>
          <a:latin typeface="+mn-lt"/>
          <a:ea typeface="+mn-ea"/>
          <a:cs typeface="+mn-cs"/>
        </a:defRPr>
      </a:lvl3pPr>
      <a:lvl4pPr marL="1131649" algn="l" defTabSz="754433" rtl="0" eaLnBrk="1" latinLnBrk="0" hangingPunct="1">
        <a:defRPr sz="1485" kern="1200">
          <a:solidFill>
            <a:schemeClr val="tx1"/>
          </a:solidFill>
          <a:latin typeface="+mn-lt"/>
          <a:ea typeface="+mn-ea"/>
          <a:cs typeface="+mn-cs"/>
        </a:defRPr>
      </a:lvl4pPr>
      <a:lvl5pPr marL="1508865" algn="l" defTabSz="754433" rtl="0" eaLnBrk="1" latinLnBrk="0" hangingPunct="1">
        <a:defRPr sz="1485" kern="1200">
          <a:solidFill>
            <a:schemeClr val="tx1"/>
          </a:solidFill>
          <a:latin typeface="+mn-lt"/>
          <a:ea typeface="+mn-ea"/>
          <a:cs typeface="+mn-cs"/>
        </a:defRPr>
      </a:lvl5pPr>
      <a:lvl6pPr marL="1886081" algn="l" defTabSz="754433" rtl="0" eaLnBrk="1" latinLnBrk="0" hangingPunct="1">
        <a:defRPr sz="1485" kern="1200">
          <a:solidFill>
            <a:schemeClr val="tx1"/>
          </a:solidFill>
          <a:latin typeface="+mn-lt"/>
          <a:ea typeface="+mn-ea"/>
          <a:cs typeface="+mn-cs"/>
        </a:defRPr>
      </a:lvl6pPr>
      <a:lvl7pPr marL="2263298" algn="l" defTabSz="754433" rtl="0" eaLnBrk="1" latinLnBrk="0" hangingPunct="1">
        <a:defRPr sz="1485" kern="1200">
          <a:solidFill>
            <a:schemeClr val="tx1"/>
          </a:solidFill>
          <a:latin typeface="+mn-lt"/>
          <a:ea typeface="+mn-ea"/>
          <a:cs typeface="+mn-cs"/>
        </a:defRPr>
      </a:lvl7pPr>
      <a:lvl8pPr marL="2640514" algn="l" defTabSz="754433" rtl="0" eaLnBrk="1" latinLnBrk="0" hangingPunct="1">
        <a:defRPr sz="1485" kern="1200">
          <a:solidFill>
            <a:schemeClr val="tx1"/>
          </a:solidFill>
          <a:latin typeface="+mn-lt"/>
          <a:ea typeface="+mn-ea"/>
          <a:cs typeface="+mn-cs"/>
        </a:defRPr>
      </a:lvl8pPr>
      <a:lvl9pPr marL="3017732" algn="l" defTabSz="754433" rtl="0" eaLnBrk="1" latinLnBrk="0" hangingPunct="1">
        <a:defRPr sz="148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29609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Lst>
  <p:txStyles>
    <p:titleStyle>
      <a:lvl1pPr algn="l" defTabSz="914463" rtl="0" eaLnBrk="1" latinLnBrk="0" hangingPunct="1">
        <a:lnSpc>
          <a:spcPct val="90000"/>
        </a:lnSpc>
        <a:spcBef>
          <a:spcPct val="0"/>
        </a:spcBef>
        <a:buNone/>
        <a:defRPr sz="4402" kern="1200">
          <a:solidFill>
            <a:schemeClr val="tx1"/>
          </a:solidFill>
          <a:latin typeface="+mj-lt"/>
          <a:ea typeface="+mj-ea"/>
          <a:cs typeface="+mj-cs"/>
        </a:defRPr>
      </a:lvl1pPr>
    </p:titleStyle>
    <p:bodyStyle>
      <a:lvl1pPr marL="228616" indent="-228616" algn="l" defTabSz="9144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7" indent="-228616" algn="l" defTabSz="9144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79" indent="-228616" algn="l" defTabSz="914463"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312"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44"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76"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07"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39"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72" indent="-228616" algn="l" defTabSz="9144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63" rtl="0" eaLnBrk="1" latinLnBrk="0" hangingPunct="1">
        <a:defRPr sz="1800" kern="1200">
          <a:solidFill>
            <a:schemeClr val="tx1"/>
          </a:solidFill>
          <a:latin typeface="+mn-lt"/>
          <a:ea typeface="+mn-ea"/>
          <a:cs typeface="+mn-cs"/>
        </a:defRPr>
      </a:lvl1pPr>
      <a:lvl2pPr marL="457232" algn="l" defTabSz="914463" rtl="0" eaLnBrk="1" latinLnBrk="0" hangingPunct="1">
        <a:defRPr sz="1800" kern="1200">
          <a:solidFill>
            <a:schemeClr val="tx1"/>
          </a:solidFill>
          <a:latin typeface="+mn-lt"/>
          <a:ea typeface="+mn-ea"/>
          <a:cs typeface="+mn-cs"/>
        </a:defRPr>
      </a:lvl2pPr>
      <a:lvl3pPr marL="914463" algn="l" defTabSz="914463" rtl="0" eaLnBrk="1" latinLnBrk="0" hangingPunct="1">
        <a:defRPr sz="1800" kern="1200">
          <a:solidFill>
            <a:schemeClr val="tx1"/>
          </a:solidFill>
          <a:latin typeface="+mn-lt"/>
          <a:ea typeface="+mn-ea"/>
          <a:cs typeface="+mn-cs"/>
        </a:defRPr>
      </a:lvl3pPr>
      <a:lvl4pPr marL="1371696" algn="l" defTabSz="914463" rtl="0" eaLnBrk="1" latinLnBrk="0" hangingPunct="1">
        <a:defRPr sz="1800" kern="1200">
          <a:solidFill>
            <a:schemeClr val="tx1"/>
          </a:solidFill>
          <a:latin typeface="+mn-lt"/>
          <a:ea typeface="+mn-ea"/>
          <a:cs typeface="+mn-cs"/>
        </a:defRPr>
      </a:lvl4pPr>
      <a:lvl5pPr marL="1828928" algn="l" defTabSz="914463" rtl="0" eaLnBrk="1" latinLnBrk="0" hangingPunct="1">
        <a:defRPr sz="1800" kern="1200">
          <a:solidFill>
            <a:schemeClr val="tx1"/>
          </a:solidFill>
          <a:latin typeface="+mn-lt"/>
          <a:ea typeface="+mn-ea"/>
          <a:cs typeface="+mn-cs"/>
        </a:defRPr>
      </a:lvl5pPr>
      <a:lvl6pPr marL="2286160" algn="l" defTabSz="914463" rtl="0" eaLnBrk="1" latinLnBrk="0" hangingPunct="1">
        <a:defRPr sz="1800" kern="1200">
          <a:solidFill>
            <a:schemeClr val="tx1"/>
          </a:solidFill>
          <a:latin typeface="+mn-lt"/>
          <a:ea typeface="+mn-ea"/>
          <a:cs typeface="+mn-cs"/>
        </a:defRPr>
      </a:lvl6pPr>
      <a:lvl7pPr marL="2743391" algn="l" defTabSz="914463" rtl="0" eaLnBrk="1" latinLnBrk="0" hangingPunct="1">
        <a:defRPr sz="1800" kern="1200">
          <a:solidFill>
            <a:schemeClr val="tx1"/>
          </a:solidFill>
          <a:latin typeface="+mn-lt"/>
          <a:ea typeface="+mn-ea"/>
          <a:cs typeface="+mn-cs"/>
        </a:defRPr>
      </a:lvl7pPr>
      <a:lvl8pPr marL="3200625" algn="l" defTabSz="914463" rtl="0" eaLnBrk="1" latinLnBrk="0" hangingPunct="1">
        <a:defRPr sz="1800" kern="1200">
          <a:solidFill>
            <a:schemeClr val="tx1"/>
          </a:solidFill>
          <a:latin typeface="+mn-lt"/>
          <a:ea typeface="+mn-ea"/>
          <a:cs typeface="+mn-cs"/>
        </a:defRPr>
      </a:lvl8pPr>
      <a:lvl9pPr marL="3657855" algn="l" defTabSz="9144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1524D6-EE17-47A6-922D-6AEC8DFD3FB4}"/>
              </a:ext>
            </a:extLst>
          </p:cNvPr>
          <p:cNvSpPr>
            <a:spLocks noGrp="1"/>
          </p:cNvSpPr>
          <p:nvPr>
            <p:ph type="title"/>
          </p:nvPr>
        </p:nvSpPr>
        <p:spPr>
          <a:xfrm>
            <a:off x="0" y="323906"/>
            <a:ext cx="13816691" cy="1004341"/>
          </a:xfrm>
          <a:prstGeom prst="rect">
            <a:avLst/>
          </a:prstGeom>
        </p:spPr>
        <p:txBody>
          <a:bodyPr>
            <a:noAutofit/>
          </a:body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dirty="0"/>
              <a:t>Click to edit Master title style</a:t>
            </a:r>
          </a:p>
        </p:txBody>
      </p:sp>
    </p:spTree>
    <p:extLst>
      <p:ext uri="{BB962C8B-B14F-4D97-AF65-F5344CB8AC3E}">
        <p14:creationId xmlns:p14="http://schemas.microsoft.com/office/powerpoint/2010/main" val="3018104639"/>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6" r:id="rId5"/>
    <p:sldLayoutId id="2147483925" r:id="rId6"/>
  </p:sldLayoutIdLst>
  <p:txStyles>
    <p:titleStyle>
      <a:lvl1pPr algn="ctr" defTabSz="914400" rtl="0" eaLnBrk="1" latinLnBrk="0" hangingPunct="1">
        <a:lnSpc>
          <a:spcPct val="90000"/>
        </a:lnSpc>
        <a:spcBef>
          <a:spcPct val="0"/>
        </a:spcBef>
        <a:buNone/>
        <a:defRPr sz="3400" kern="1200">
          <a:solidFill>
            <a:schemeClr val="tx1"/>
          </a:solidFill>
          <a:latin typeface="Public Sans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070834"/>
      </p:ext>
    </p:extLst>
  </p:cSld>
  <p:clrMap bg1="lt1" tx1="dk1" bg2="lt2" tx2="dk2" accent1="accent1" accent2="accent2" accent3="accent3" accent4="accent4" accent5="accent5" accent6="accent6" hlink="hlink" folHlink="folHlink"/>
  <p:sldLayoutIdLst>
    <p:sldLayoutId id="2147483943" r:id="rId1"/>
    <p:sldLayoutId id="214748394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15289"/>
      </p:ext>
    </p:extLst>
  </p:cSld>
  <p:clrMap bg1="lt1" tx1="dk1" bg2="lt2" tx2="dk2" accent1="accent1" accent2="accent2" accent3="accent3" accent4="accent4" accent5="accent5" accent6="accent6" hlink="hlink" folHlink="folHlink"/>
  <p:sldLayoutIdLst>
    <p:sldLayoutId id="2147483945" r:id="rId1"/>
    <p:sldLayoutId id="2147483949" r:id="rId2"/>
    <p:sldLayoutId id="21474839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958389"/>
      </p:ext>
    </p:extLst>
  </p:cSld>
  <p:clrMap bg1="lt1" tx1="dk1" bg2="lt2" tx2="dk2" accent1="accent1" accent2="accent2" accent3="accent3" accent4="accent4" accent5="accent5" accent6="accent6" hlink="hlink" folHlink="folHlink"/>
  <p:sldLayoutIdLst>
    <p:sldLayoutId id="2147483947" r:id="rId1"/>
    <p:sldLayoutId id="2147483951" r:id="rId2"/>
    <p:sldLayoutId id="2147483952" r:id="rId3"/>
    <p:sldLayoutId id="214748395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8540" y="1535723"/>
            <a:ext cx="13218905" cy="53722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a:extLst>
              <a:ext uri="{FF2B5EF4-FFF2-40B4-BE49-F238E27FC236}">
                <a16:creationId xmlns:a16="http://schemas.microsoft.com/office/drawing/2014/main" id="{62065DB9-BA19-4D65-99ED-BA3C48388DF8}"/>
              </a:ext>
            </a:extLst>
          </p:cNvPr>
          <p:cNvSpPr>
            <a:spLocks noGrp="1"/>
          </p:cNvSpPr>
          <p:nvPr>
            <p:ph type="title"/>
          </p:nvPr>
        </p:nvSpPr>
        <p:spPr>
          <a:xfrm>
            <a:off x="0" y="323906"/>
            <a:ext cx="13816691" cy="1004341"/>
          </a:xfrm>
          <a:prstGeom prst="rect">
            <a:avLst/>
          </a:prstGeom>
        </p:spPr>
        <p:txBody>
          <a:bodyPr>
            <a:noAutofit/>
          </a:bodyPr>
          <a:lstStyle/>
          <a:p>
            <a:pPr marL="0" marR="0" lvl="0" indent="0" fontAlgn="auto">
              <a:lnSpc>
                <a:spcPct val="100000"/>
              </a:lnSpc>
              <a:spcBef>
                <a:spcPts val="825"/>
              </a:spcBef>
              <a:spcAft>
                <a:spcPts val="991"/>
              </a:spcAft>
              <a:buClr>
                <a:srgbClr val="F99B1C"/>
              </a:buClr>
              <a:buSzTx/>
              <a:buFont typeface="Wingdings" panose="05000000000000000000" pitchFamily="2" charset="2"/>
              <a:tabLst/>
            </a:pPr>
            <a:r>
              <a:rPr lang="en-US"/>
              <a:t>Click to edit Master title style</a:t>
            </a:r>
          </a:p>
        </p:txBody>
      </p:sp>
      <p:sp>
        <p:nvSpPr>
          <p:cNvPr id="7" name="Rectangle 6">
            <a:extLst>
              <a:ext uri="{FF2B5EF4-FFF2-40B4-BE49-F238E27FC236}">
                <a16:creationId xmlns:a16="http://schemas.microsoft.com/office/drawing/2014/main" id="{62EFE10A-350A-59B5-0225-43FB717EBA78}"/>
              </a:ext>
            </a:extLst>
          </p:cNvPr>
          <p:cNvSpPr/>
          <p:nvPr userDrawn="1"/>
        </p:nvSpPr>
        <p:spPr>
          <a:xfrm>
            <a:off x="13135616" y="7246140"/>
            <a:ext cx="451801" cy="448056"/>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1" dirty="0"/>
          </a:p>
        </p:txBody>
      </p:sp>
      <p:sp>
        <p:nvSpPr>
          <p:cNvPr id="9" name="Slide Number Placeholder 1">
            <a:extLst>
              <a:ext uri="{FF2B5EF4-FFF2-40B4-BE49-F238E27FC236}">
                <a16:creationId xmlns:a16="http://schemas.microsoft.com/office/drawing/2014/main" id="{13EF03ED-FCFD-1562-C29C-BA653C38D09D}"/>
              </a:ext>
            </a:extLst>
          </p:cNvPr>
          <p:cNvSpPr txBox="1">
            <a:spLocks/>
          </p:cNvSpPr>
          <p:nvPr userDrawn="1"/>
        </p:nvSpPr>
        <p:spPr>
          <a:xfrm>
            <a:off x="13081736" y="7316866"/>
            <a:ext cx="559560" cy="306605"/>
          </a:xfrm>
          <a:prstGeom prst="rect">
            <a:avLst/>
          </a:prstGeom>
        </p:spPr>
        <p:txBody>
          <a:bodyPr vert="horz" lIns="66563" tIns="33281" rIns="66563" bIns="33281"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fld id="{7F0BDCFC-3635-C541-9A50-C6B0F3EAC764}" type="slidenum">
              <a:rPr lang="en-US" sz="1000" b="1" smtClean="0">
                <a:solidFill>
                  <a:schemeClr val="bg1"/>
                </a:solidFill>
                <a:latin typeface="Public Sans" pitchFamily="2" charset="0"/>
                <a:ea typeface="Arial Unicode MS" panose="020B0604020202020204" pitchFamily="34" charset="-128"/>
                <a:cs typeface="Arial Unicode MS" panose="020B0604020202020204" pitchFamily="34" charset="-128"/>
              </a:rPr>
              <a:pPr/>
              <a:t>‹#›</a:t>
            </a:fld>
            <a:endParaRPr lang="en-US" sz="1000" b="1" dirty="0">
              <a:solidFill>
                <a:schemeClr val="bg1"/>
              </a:solidFill>
              <a:latin typeface="Public Sans" pitchFamily="2" charset="0"/>
              <a:ea typeface="Arial Unicode MS" panose="020B0604020202020204" pitchFamily="34" charset="-128"/>
              <a:cs typeface="Arial Unicode MS" panose="020B0604020202020204" pitchFamily="34" charset="-128"/>
            </a:endParaRPr>
          </a:p>
        </p:txBody>
      </p:sp>
      <p:sp>
        <p:nvSpPr>
          <p:cNvPr id="10" name="TextBox 9">
            <a:extLst>
              <a:ext uri="{FF2B5EF4-FFF2-40B4-BE49-F238E27FC236}">
                <a16:creationId xmlns:a16="http://schemas.microsoft.com/office/drawing/2014/main" id="{F433B349-2B7D-21DE-09C1-978A4FF37674}"/>
              </a:ext>
            </a:extLst>
          </p:cNvPr>
          <p:cNvSpPr txBox="1"/>
          <p:nvPr userDrawn="1"/>
        </p:nvSpPr>
        <p:spPr>
          <a:xfrm>
            <a:off x="11005665" y="7361705"/>
            <a:ext cx="2052273" cy="216927"/>
          </a:xfrm>
          <a:prstGeom prst="rect">
            <a:avLst/>
          </a:prstGeom>
        </p:spPr>
        <p:txBody>
          <a:bodyPr wrap="square" rtlCol="0">
            <a:noAutofit/>
          </a:bodyPr>
          <a:lstStyle/>
          <a:p>
            <a:pPr algn="r"/>
            <a:r>
              <a:rPr lang="en-US" sz="800" dirty="0">
                <a:solidFill>
                  <a:srgbClr val="474747"/>
                </a:solidFill>
                <a:latin typeface="Public Sans SemiBold" pitchFamily="2" charset="0"/>
              </a:rPr>
              <a:t>© FMI Capital Advisors</a:t>
            </a:r>
          </a:p>
        </p:txBody>
      </p:sp>
    </p:spTree>
    <p:extLst>
      <p:ext uri="{BB962C8B-B14F-4D97-AF65-F5344CB8AC3E}">
        <p14:creationId xmlns:p14="http://schemas.microsoft.com/office/powerpoint/2010/main" val="31593520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Lst>
  <p:hf sldNum="0" hdr="0" dt="0"/>
  <p:txStyles>
    <p:titleStyle>
      <a:lvl1pPr algn="ctr" defTabSz="754433" rtl="0" eaLnBrk="1" latinLnBrk="0" hangingPunct="1">
        <a:lnSpc>
          <a:spcPct val="90000"/>
        </a:lnSpc>
        <a:spcBef>
          <a:spcPct val="0"/>
        </a:spcBef>
        <a:buNone/>
        <a:defRPr lang="en-US" sz="3400" b="0" kern="1200" smtClean="0">
          <a:solidFill>
            <a:srgbClr val="4C5966"/>
          </a:solidFill>
          <a:latin typeface="Public Sans SemiBold" pitchFamily="2" charset="0"/>
          <a:ea typeface="Source Serif Pro" panose="02040603050405020204" pitchFamily="18" charset="0"/>
          <a:cs typeface="Arial Unicode MS" panose="020B0604020202020204" pitchFamily="34" charset="-128"/>
        </a:defRPr>
      </a:lvl1pPr>
    </p:titleStyle>
    <p:bodyStyle>
      <a:lvl1pPr marL="188608" marR="0" indent="-188608" algn="l" defTabSz="754433" rtl="0" eaLnBrk="1" fontAlgn="auto" latinLnBrk="0" hangingPunct="1">
        <a:lnSpc>
          <a:spcPct val="100000"/>
        </a:lnSpc>
        <a:spcBef>
          <a:spcPts val="825"/>
        </a:spcBef>
        <a:spcAft>
          <a:spcPts val="991"/>
        </a:spcAft>
        <a:buClr>
          <a:srgbClr val="F99B1C"/>
        </a:buClr>
        <a:buSzTx/>
        <a:buFont typeface="Wingdings" panose="05000000000000000000" pitchFamily="2" charset="2"/>
        <a:buChar char="§"/>
        <a:tabLst/>
        <a:defRPr lang="en-US" sz="28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1pPr>
      <a:lvl2pPr marL="565825"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24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2pPr>
      <a:lvl3pPr marL="943040"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2001"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3pPr>
      <a:lvl4pPr marL="1320257"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18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4pPr>
      <a:lvl5pPr marL="1697475"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1600" kern="1200" dirty="0">
          <a:solidFill>
            <a:schemeClr val="tx1"/>
          </a:solidFill>
          <a:latin typeface="Public Sans Medium" pitchFamily="2" charset="0"/>
          <a:ea typeface="Arial Unicode MS" panose="020B0604020202020204" pitchFamily="34" charset="-128"/>
          <a:cs typeface="Arial Unicode MS" panose="020B0604020202020204" pitchFamily="34" charset="-128"/>
        </a:defRPr>
      </a:lvl5pPr>
      <a:lvl6pPr marL="2074690"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906"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9122"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340"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433" rtl="0" eaLnBrk="1" latinLnBrk="0" hangingPunct="1">
        <a:defRPr sz="1485" kern="1200">
          <a:solidFill>
            <a:schemeClr val="tx1"/>
          </a:solidFill>
          <a:latin typeface="+mn-lt"/>
          <a:ea typeface="+mn-ea"/>
          <a:cs typeface="+mn-cs"/>
        </a:defRPr>
      </a:lvl1pPr>
      <a:lvl2pPr marL="377216" algn="l" defTabSz="754433" rtl="0" eaLnBrk="1" latinLnBrk="0" hangingPunct="1">
        <a:defRPr sz="1485" kern="1200">
          <a:solidFill>
            <a:schemeClr val="tx1"/>
          </a:solidFill>
          <a:latin typeface="+mn-lt"/>
          <a:ea typeface="+mn-ea"/>
          <a:cs typeface="+mn-cs"/>
        </a:defRPr>
      </a:lvl2pPr>
      <a:lvl3pPr marL="754433" algn="l" defTabSz="754433" rtl="0" eaLnBrk="1" latinLnBrk="0" hangingPunct="1">
        <a:defRPr sz="1485" kern="1200">
          <a:solidFill>
            <a:schemeClr val="tx1"/>
          </a:solidFill>
          <a:latin typeface="+mn-lt"/>
          <a:ea typeface="+mn-ea"/>
          <a:cs typeface="+mn-cs"/>
        </a:defRPr>
      </a:lvl3pPr>
      <a:lvl4pPr marL="1131649" algn="l" defTabSz="754433" rtl="0" eaLnBrk="1" latinLnBrk="0" hangingPunct="1">
        <a:defRPr sz="1485" kern="1200">
          <a:solidFill>
            <a:schemeClr val="tx1"/>
          </a:solidFill>
          <a:latin typeface="+mn-lt"/>
          <a:ea typeface="+mn-ea"/>
          <a:cs typeface="+mn-cs"/>
        </a:defRPr>
      </a:lvl4pPr>
      <a:lvl5pPr marL="1508865" algn="l" defTabSz="754433" rtl="0" eaLnBrk="1" latinLnBrk="0" hangingPunct="1">
        <a:defRPr sz="1485" kern="1200">
          <a:solidFill>
            <a:schemeClr val="tx1"/>
          </a:solidFill>
          <a:latin typeface="+mn-lt"/>
          <a:ea typeface="+mn-ea"/>
          <a:cs typeface="+mn-cs"/>
        </a:defRPr>
      </a:lvl5pPr>
      <a:lvl6pPr marL="1886081" algn="l" defTabSz="754433" rtl="0" eaLnBrk="1" latinLnBrk="0" hangingPunct="1">
        <a:defRPr sz="1485" kern="1200">
          <a:solidFill>
            <a:schemeClr val="tx1"/>
          </a:solidFill>
          <a:latin typeface="+mn-lt"/>
          <a:ea typeface="+mn-ea"/>
          <a:cs typeface="+mn-cs"/>
        </a:defRPr>
      </a:lvl6pPr>
      <a:lvl7pPr marL="2263298" algn="l" defTabSz="754433" rtl="0" eaLnBrk="1" latinLnBrk="0" hangingPunct="1">
        <a:defRPr sz="1485" kern="1200">
          <a:solidFill>
            <a:schemeClr val="tx1"/>
          </a:solidFill>
          <a:latin typeface="+mn-lt"/>
          <a:ea typeface="+mn-ea"/>
          <a:cs typeface="+mn-cs"/>
        </a:defRPr>
      </a:lvl7pPr>
      <a:lvl8pPr marL="2640514" algn="l" defTabSz="754433" rtl="0" eaLnBrk="1" latinLnBrk="0" hangingPunct="1">
        <a:defRPr sz="1485" kern="1200">
          <a:solidFill>
            <a:schemeClr val="tx1"/>
          </a:solidFill>
          <a:latin typeface="+mn-lt"/>
          <a:ea typeface="+mn-ea"/>
          <a:cs typeface="+mn-cs"/>
        </a:defRPr>
      </a:lvl8pPr>
      <a:lvl9pPr marL="3017732" algn="l" defTabSz="754433"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eg"/><Relationship Id="rId7" Type="http://schemas.openxmlformats.org/officeDocument/2006/relationships/image" Target="../media/image87.sv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86.png"/><Relationship Id="rId5" Type="http://schemas.openxmlformats.org/officeDocument/2006/relationships/image" Target="../media/image85.svg"/><Relationship Id="rId10" Type="http://schemas.openxmlformats.org/officeDocument/2006/relationships/image" Target="../media/image90.emf"/><Relationship Id="rId4" Type="http://schemas.openxmlformats.org/officeDocument/2006/relationships/image" Target="../media/image84.png"/><Relationship Id="rId9" Type="http://schemas.openxmlformats.org/officeDocument/2006/relationships/image" Target="../media/image89.svg"/></Relationships>
</file>

<file path=ppt/slides/_rels/slide1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package" Target="../embeddings/Microsoft_Excel_Worksheet.xlsx"/><Relationship Id="rId7" Type="http://schemas.openxmlformats.org/officeDocument/2006/relationships/image" Target="../media/image85.sv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92.jpeg"/><Relationship Id="rId10" Type="http://schemas.openxmlformats.org/officeDocument/2006/relationships/image" Target="../media/image88.png"/><Relationship Id="rId4" Type="http://schemas.openxmlformats.org/officeDocument/2006/relationships/image" Target="../media/image91.emf"/><Relationship Id="rId9" Type="http://schemas.openxmlformats.org/officeDocument/2006/relationships/image" Target="../media/image87.svg"/></Relationships>
</file>

<file path=ppt/slides/_rels/slide12.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chart" Target="../charts/chart4.xml"/><Relationship Id="rId7"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chart" Target="../charts/chart5.xml"/><Relationship Id="rId5" Type="http://schemas.openxmlformats.org/officeDocument/2006/relationships/image" Target="../media/image89.svg"/><Relationship Id="rId4" Type="http://schemas.openxmlformats.org/officeDocument/2006/relationships/image" Target="../media/image88.png"/></Relationships>
</file>

<file path=ppt/slides/_rels/slide13.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6.xml"/><Relationship Id="rId7" Type="http://schemas.openxmlformats.org/officeDocument/2006/relationships/image" Target="../media/image89.sv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88.png"/><Relationship Id="rId5" Type="http://schemas.openxmlformats.org/officeDocument/2006/relationships/chart" Target="../charts/chart8.xml"/><Relationship Id="rId4" Type="http://schemas.openxmlformats.org/officeDocument/2006/relationships/chart" Target="../charts/char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chart" Target="../charts/chart12.xml"/><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chart" Target="../charts/chart11.xml"/></Relationships>
</file>

<file path=ppt/slides/_rels/slide15.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image" Target="../media/image96.sv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95.png"/><Relationship Id="rId5" Type="http://schemas.openxmlformats.org/officeDocument/2006/relationships/image" Target="../media/image89.svg"/><Relationship Id="rId4" Type="http://schemas.openxmlformats.org/officeDocument/2006/relationships/image" Target="../media/image88.png"/></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85.svg"/><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chart" Target="../charts/chart15.xml"/><Relationship Id="rId4" Type="http://schemas.openxmlformats.org/officeDocument/2006/relationships/image" Target="../media/image85.svg"/></Relationships>
</file>

<file path=ppt/slides/_rels/slide1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87.svg"/><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chart" Target="../charts/chart17.xml"/><Relationship Id="rId5" Type="http://schemas.openxmlformats.org/officeDocument/2006/relationships/image" Target="../media/image87.svg"/><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40.svg"/><Relationship Id="rId4" Type="http://schemas.openxmlformats.org/officeDocument/2006/relationships/image" Target="../media/image36.jpeg"/><Relationship Id="rId9" Type="http://schemas.openxmlformats.org/officeDocument/2006/relationships/image" Target="../media/image39.png"/></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chart" Target="../charts/chart18.xml"/><Relationship Id="rId7" Type="http://schemas.openxmlformats.org/officeDocument/2006/relationships/image" Target="../media/image87.sv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9.svg"/></Relationships>
</file>

<file path=ppt/slides/_rels/slide21.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86.png"/><Relationship Id="rId18" Type="http://schemas.openxmlformats.org/officeDocument/2006/relationships/image" Target="../media/image107.jpeg"/><Relationship Id="rId3" Type="http://schemas.openxmlformats.org/officeDocument/2006/relationships/image" Target="../media/image98.jpeg"/><Relationship Id="rId7" Type="http://schemas.openxmlformats.org/officeDocument/2006/relationships/image" Target="../media/image102.png"/><Relationship Id="rId12" Type="http://schemas.openxmlformats.org/officeDocument/2006/relationships/image" Target="../media/image85.svg"/><Relationship Id="rId17" Type="http://schemas.openxmlformats.org/officeDocument/2006/relationships/image" Target="../media/image106.jpeg"/><Relationship Id="rId2" Type="http://schemas.openxmlformats.org/officeDocument/2006/relationships/notesSlide" Target="../notesSlides/notesSlide21.xml"/><Relationship Id="rId16" Type="http://schemas.openxmlformats.org/officeDocument/2006/relationships/image" Target="../media/image89.svg"/><Relationship Id="rId20" Type="http://schemas.openxmlformats.org/officeDocument/2006/relationships/image" Target="../media/image109.jpeg"/><Relationship Id="rId1" Type="http://schemas.openxmlformats.org/officeDocument/2006/relationships/slideLayout" Target="../slideLayouts/slideLayout24.xml"/><Relationship Id="rId6" Type="http://schemas.openxmlformats.org/officeDocument/2006/relationships/image" Target="../media/image101.jpeg"/><Relationship Id="rId11" Type="http://schemas.openxmlformats.org/officeDocument/2006/relationships/image" Target="../media/image84.png"/><Relationship Id="rId5" Type="http://schemas.openxmlformats.org/officeDocument/2006/relationships/image" Target="../media/image100.jpg"/><Relationship Id="rId15" Type="http://schemas.openxmlformats.org/officeDocument/2006/relationships/image" Target="../media/image88.png"/><Relationship Id="rId10" Type="http://schemas.openxmlformats.org/officeDocument/2006/relationships/image" Target="../media/image105.jpeg"/><Relationship Id="rId19" Type="http://schemas.openxmlformats.org/officeDocument/2006/relationships/image" Target="../media/image108.jpeg"/><Relationship Id="rId4" Type="http://schemas.openxmlformats.org/officeDocument/2006/relationships/image" Target="../media/image99.jpeg"/><Relationship Id="rId9" Type="http://schemas.openxmlformats.org/officeDocument/2006/relationships/image" Target="../media/image104.jpeg"/><Relationship Id="rId14" Type="http://schemas.openxmlformats.org/officeDocument/2006/relationships/image" Target="../media/image87.svg"/></Relationships>
</file>

<file path=ppt/slides/_rels/slide22.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svg"/></Relationships>
</file>

<file path=ppt/slides/_rels/slide23.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chart" Target="../charts/chart21.xml"/><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chart" Target="../charts/chart20.xml"/></Relationships>
</file>

<file path=ppt/slides/_rels/slide2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119.svg"/><Relationship Id="rId4" Type="http://schemas.openxmlformats.org/officeDocument/2006/relationships/image" Target="../media/image118.png"/></Relationships>
</file>

<file path=ppt/slides/_rels/slide25.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chart" Target="../charts/chart23.xml"/><Relationship Id="rId7" Type="http://schemas.openxmlformats.org/officeDocument/2006/relationships/image" Target="../media/image118.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chart" Target="../charts/chart24.xml"/></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20.jpeg"/><Relationship Id="rId7"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67.jpeg"/><Relationship Id="rId11" Type="http://schemas.openxmlformats.org/officeDocument/2006/relationships/image" Target="../media/image123.png"/><Relationship Id="rId5" Type="http://schemas.openxmlformats.org/officeDocument/2006/relationships/image" Target="../media/image119.svg"/><Relationship Id="rId10" Type="http://schemas.openxmlformats.org/officeDocument/2006/relationships/image" Target="../media/image122.jpeg"/><Relationship Id="rId4" Type="http://schemas.openxmlformats.org/officeDocument/2006/relationships/image" Target="../media/image118.png"/><Relationship Id="rId9" Type="http://schemas.openxmlformats.org/officeDocument/2006/relationships/image" Target="../media/image121.png"/></Relationships>
</file>

<file path=ppt/slides/_rels/slide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119.svg"/></Relationships>
</file>

<file path=ppt/slides/_rels/slide28.xml.rels><?xml version="1.0" encoding="UTF-8" standalone="yes"?>
<Relationships xmlns="http://schemas.openxmlformats.org/package/2006/relationships"><Relationship Id="rId3" Type="http://schemas.openxmlformats.org/officeDocument/2006/relationships/chart" Target="../charts/chart27.xml"/><Relationship Id="rId7" Type="http://schemas.openxmlformats.org/officeDocument/2006/relationships/image" Target="../media/image119.sv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118.png"/><Relationship Id="rId5" Type="http://schemas.openxmlformats.org/officeDocument/2006/relationships/chart" Target="../charts/chart29.xml"/><Relationship Id="rId4" Type="http://schemas.openxmlformats.org/officeDocument/2006/relationships/chart" Target="../charts/chart28.xml"/></Relationships>
</file>

<file path=ppt/slides/_rels/slide2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chart" Target="../charts/chart31.xml"/></Relationships>
</file>

<file path=ppt/slides/_rels/slide3.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3.png"/><Relationship Id="rId3" Type="http://schemas.openxmlformats.org/officeDocument/2006/relationships/tags" Target="../tags/tag3.xml"/><Relationship Id="rId21" Type="http://schemas.openxmlformats.org/officeDocument/2006/relationships/image" Target="../media/image56.jp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png"/><Relationship Id="rId2" Type="http://schemas.openxmlformats.org/officeDocument/2006/relationships/tags" Target="../tags/tag2.xml"/><Relationship Id="rId16" Type="http://schemas.openxmlformats.org/officeDocument/2006/relationships/image" Target="../media/image51.jpg"/><Relationship Id="rId20" Type="http://schemas.openxmlformats.org/officeDocument/2006/relationships/image" Target="../media/image55.png"/><Relationship Id="rId1" Type="http://schemas.openxmlformats.org/officeDocument/2006/relationships/tags" Target="../tags/tag1.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notesSlide" Target="../notesSlides/notesSlide3.xml"/><Relationship Id="rId15" Type="http://schemas.openxmlformats.org/officeDocument/2006/relationships/image" Target="../media/image50.jpeg"/><Relationship Id="rId10" Type="http://schemas.openxmlformats.org/officeDocument/2006/relationships/image" Target="../media/image45.png"/><Relationship Id="rId19" Type="http://schemas.openxmlformats.org/officeDocument/2006/relationships/image" Target="../media/image54.jpeg"/><Relationship Id="rId4" Type="http://schemas.openxmlformats.org/officeDocument/2006/relationships/slideLayout" Target="../slideLayouts/slideLayout6.xml"/><Relationship Id="rId9" Type="http://schemas.openxmlformats.org/officeDocument/2006/relationships/image" Target="../media/image44.jpeg"/><Relationship Id="rId14" Type="http://schemas.openxmlformats.org/officeDocument/2006/relationships/image" Target="../media/image49.jpeg"/></Relationships>
</file>

<file path=ppt/slides/_rels/slide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125.svg"/></Relationships>
</file>

<file path=ppt/slides/_rels/slide31.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svg"/><Relationship Id="rId18" Type="http://schemas.openxmlformats.org/officeDocument/2006/relationships/image" Target="../media/image134.svg"/><Relationship Id="rId3" Type="http://schemas.openxmlformats.org/officeDocument/2006/relationships/tags" Target="../tags/tag8.xml"/><Relationship Id="rId21" Type="http://schemas.openxmlformats.org/officeDocument/2006/relationships/image" Target="../media/image135.png"/><Relationship Id="rId7" Type="http://schemas.openxmlformats.org/officeDocument/2006/relationships/notesSlide" Target="../notesSlides/notesSlide31.xml"/><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tags" Target="../tags/tag7.xml"/><Relationship Id="rId16" Type="http://schemas.openxmlformats.org/officeDocument/2006/relationships/image" Target="../media/image132.svg"/><Relationship Id="rId20" Type="http://schemas.openxmlformats.org/officeDocument/2006/relationships/image" Target="../media/image87.svg"/><Relationship Id="rId1" Type="http://schemas.openxmlformats.org/officeDocument/2006/relationships/tags" Target="../tags/tag6.xml"/><Relationship Id="rId6" Type="http://schemas.openxmlformats.org/officeDocument/2006/relationships/slideLayout" Target="../slideLayouts/slideLayout24.xml"/><Relationship Id="rId11" Type="http://schemas.openxmlformats.org/officeDocument/2006/relationships/image" Target="../media/image127.svg"/><Relationship Id="rId5" Type="http://schemas.openxmlformats.org/officeDocument/2006/relationships/tags" Target="../tags/tag10.xml"/><Relationship Id="rId15" Type="http://schemas.openxmlformats.org/officeDocument/2006/relationships/image" Target="../media/image131.svg"/><Relationship Id="rId10" Type="http://schemas.openxmlformats.org/officeDocument/2006/relationships/image" Target="../media/image126.png"/><Relationship Id="rId19" Type="http://schemas.openxmlformats.org/officeDocument/2006/relationships/image" Target="../media/image86.png"/><Relationship Id="rId4" Type="http://schemas.openxmlformats.org/officeDocument/2006/relationships/tags" Target="../tags/tag9.xml"/><Relationship Id="rId9" Type="http://schemas.openxmlformats.org/officeDocument/2006/relationships/image" Target="../media/image125.svg"/><Relationship Id="rId14" Type="http://schemas.openxmlformats.org/officeDocument/2006/relationships/image" Target="../media/image130.png"/><Relationship Id="rId22" Type="http://schemas.openxmlformats.org/officeDocument/2006/relationships/image" Target="../media/image136.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5.xml.rels><?xml version="1.0" encoding="UTF-8" standalone="yes"?>
<Relationships xmlns="http://schemas.openxmlformats.org/package/2006/relationships"><Relationship Id="rId8" Type="http://schemas.openxmlformats.org/officeDocument/2006/relationships/image" Target="../media/image142.sv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image" Target="../media/image140.svg"/><Relationship Id="rId5" Type="http://schemas.openxmlformats.org/officeDocument/2006/relationships/image" Target="../media/image139.png"/><Relationship Id="rId4" Type="http://schemas.openxmlformats.org/officeDocument/2006/relationships/image" Target="../media/image138.svg"/></Relationships>
</file>

<file path=ppt/slides/_rels/slide36.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media/image149.png"/><Relationship Id="rId18" Type="http://schemas.openxmlformats.org/officeDocument/2006/relationships/image" Target="../media/image154.jpeg"/><Relationship Id="rId3" Type="http://schemas.openxmlformats.org/officeDocument/2006/relationships/slideLayout" Target="../slideLayouts/slideLayout24.xml"/><Relationship Id="rId7" Type="http://schemas.openxmlformats.org/officeDocument/2006/relationships/image" Target="../media/image68.jpeg"/><Relationship Id="rId12" Type="http://schemas.openxmlformats.org/officeDocument/2006/relationships/image" Target="../media/image148.svg"/><Relationship Id="rId17" Type="http://schemas.openxmlformats.org/officeDocument/2006/relationships/image" Target="../media/image153.jpeg"/><Relationship Id="rId2" Type="http://schemas.openxmlformats.org/officeDocument/2006/relationships/tags" Target="../tags/tag12.xml"/><Relationship Id="rId16" Type="http://schemas.openxmlformats.org/officeDocument/2006/relationships/image" Target="../media/image152.png"/><Relationship Id="rId1" Type="http://schemas.openxmlformats.org/officeDocument/2006/relationships/tags" Target="../tags/tag11.xml"/><Relationship Id="rId6" Type="http://schemas.openxmlformats.org/officeDocument/2006/relationships/image" Target="../media/image143.png"/><Relationship Id="rId11" Type="http://schemas.openxmlformats.org/officeDocument/2006/relationships/image" Target="../media/image147.png"/><Relationship Id="rId5" Type="http://schemas.openxmlformats.org/officeDocument/2006/relationships/chart" Target="../charts/chart37.xml"/><Relationship Id="rId15" Type="http://schemas.openxmlformats.org/officeDocument/2006/relationships/image" Target="../media/image151.jpeg"/><Relationship Id="rId10" Type="http://schemas.openxmlformats.org/officeDocument/2006/relationships/image" Target="../media/image146.png"/><Relationship Id="rId4" Type="http://schemas.openxmlformats.org/officeDocument/2006/relationships/notesSlide" Target="../notesSlides/notesSlide36.xml"/><Relationship Id="rId9" Type="http://schemas.openxmlformats.org/officeDocument/2006/relationships/image" Target="../media/image145.jpeg"/><Relationship Id="rId14" Type="http://schemas.openxmlformats.org/officeDocument/2006/relationships/image" Target="../media/image150.jpeg"/></Relationships>
</file>

<file path=ppt/slides/_rels/slide37.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chart" Target="../charts/chart38.xml"/><Relationship Id="rId7" Type="http://schemas.openxmlformats.org/officeDocument/2006/relationships/image" Target="../media/image155.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chart" Target="../charts/chart41.xml"/><Relationship Id="rId5" Type="http://schemas.openxmlformats.org/officeDocument/2006/relationships/chart" Target="../charts/chart40.xml"/><Relationship Id="rId4" Type="http://schemas.openxmlformats.org/officeDocument/2006/relationships/chart" Target="../charts/chart39.xml"/></Relationships>
</file>

<file path=ppt/slides/_rels/slide38.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161.png"/><Relationship Id="rId3" Type="http://schemas.openxmlformats.org/officeDocument/2006/relationships/image" Target="../media/image157.png"/><Relationship Id="rId7" Type="http://schemas.openxmlformats.org/officeDocument/2006/relationships/image" Target="../media/image86.png"/><Relationship Id="rId12" Type="http://schemas.openxmlformats.org/officeDocument/2006/relationships/image" Target="../media/image160.svg"/><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image" Target="../media/image85.svg"/><Relationship Id="rId11" Type="http://schemas.openxmlformats.org/officeDocument/2006/relationships/image" Target="../media/image159.pn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158.svg"/><Relationship Id="rId9" Type="http://schemas.openxmlformats.org/officeDocument/2006/relationships/image" Target="../media/image88.png"/><Relationship Id="rId14" Type="http://schemas.openxmlformats.org/officeDocument/2006/relationships/image" Target="../media/image162.svg"/></Relationships>
</file>

<file path=ppt/slides/_rels/slide3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164.jpg"/></Relationships>
</file>

<file path=ppt/slides/_rels/slide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24.xml"/><Relationship Id="rId7" Type="http://schemas.openxmlformats.org/officeDocument/2006/relationships/image" Target="../media/image59.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notesSlide" Target="../notesSlides/notesSlide4.xml"/><Relationship Id="rId9"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chart" Target="../charts/chart1.xml"/><Relationship Id="rId7"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68.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3.png"/></Relationships>
</file>

<file path=ppt/slides/_rels/slide8.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72.png"/><Relationship Id="rId3" Type="http://schemas.openxmlformats.org/officeDocument/2006/relationships/chart" Target="../charts/chart2.xml"/><Relationship Id="rId7" Type="http://schemas.openxmlformats.org/officeDocument/2006/relationships/image" Target="../media/image75.png"/><Relationship Id="rId12" Type="http://schemas.openxmlformats.org/officeDocument/2006/relationships/image" Target="../media/image67.jpeg"/><Relationship Id="rId17" Type="http://schemas.openxmlformats.org/officeDocument/2006/relationships/image" Target="../media/image66.png"/><Relationship Id="rId2" Type="http://schemas.openxmlformats.org/officeDocument/2006/relationships/notesSlide" Target="../notesSlides/notesSlide8.xml"/><Relationship Id="rId16" Type="http://schemas.openxmlformats.org/officeDocument/2006/relationships/image" Target="../media/image80.jpeg"/><Relationship Id="rId1" Type="http://schemas.openxmlformats.org/officeDocument/2006/relationships/slideLayout" Target="../slideLayouts/slideLayout26.xml"/><Relationship Id="rId6" Type="http://schemas.openxmlformats.org/officeDocument/2006/relationships/image" Target="../media/image71.png"/><Relationship Id="rId11" Type="http://schemas.openxmlformats.org/officeDocument/2006/relationships/image" Target="../media/image68.jpeg"/><Relationship Id="rId5" Type="http://schemas.openxmlformats.org/officeDocument/2006/relationships/image" Target="../media/image74.jpeg"/><Relationship Id="rId15" Type="http://schemas.openxmlformats.org/officeDocument/2006/relationships/image" Target="../media/image79.png"/><Relationship Id="rId10" Type="http://schemas.openxmlformats.org/officeDocument/2006/relationships/image" Target="../media/image78.png"/><Relationship Id="rId4" Type="http://schemas.openxmlformats.org/officeDocument/2006/relationships/chart" Target="../charts/chart3.xml"/><Relationship Id="rId9" Type="http://schemas.openxmlformats.org/officeDocument/2006/relationships/image" Target="../media/image77.jpeg"/><Relationship Id="rId1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958AE4-3C2E-3336-B8BF-1F94492542C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8" y="0"/>
            <a:ext cx="13816584" cy="7772400"/>
          </a:xfrm>
          <a:prstGeom prst="rect">
            <a:avLst/>
          </a:prstGeom>
        </p:spPr>
      </p:pic>
      <p:sp>
        <p:nvSpPr>
          <p:cNvPr id="7" name="Rectangle 6">
            <a:extLst>
              <a:ext uri="{FF2B5EF4-FFF2-40B4-BE49-F238E27FC236}">
                <a16:creationId xmlns:a16="http://schemas.microsoft.com/office/drawing/2014/main" id="{8FE01021-F36F-46DE-4AE3-3F869A9ED2EA}"/>
              </a:ext>
            </a:extLst>
          </p:cNvPr>
          <p:cNvSpPr/>
          <p:nvPr/>
        </p:nvSpPr>
        <p:spPr>
          <a:xfrm>
            <a:off x="208886" y="0"/>
            <a:ext cx="3648635" cy="77724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1" dirty="0"/>
          </a:p>
        </p:txBody>
      </p:sp>
      <p:sp>
        <p:nvSpPr>
          <p:cNvPr id="8" name="TextBox 7">
            <a:extLst>
              <a:ext uri="{FF2B5EF4-FFF2-40B4-BE49-F238E27FC236}">
                <a16:creationId xmlns:a16="http://schemas.microsoft.com/office/drawing/2014/main" id="{EA6EBBD0-8A25-4745-F380-3C2246F50B5A}"/>
              </a:ext>
            </a:extLst>
          </p:cNvPr>
          <p:cNvSpPr txBox="1"/>
          <p:nvPr/>
        </p:nvSpPr>
        <p:spPr>
          <a:xfrm>
            <a:off x="204403" y="6896635"/>
            <a:ext cx="3657600" cy="584775"/>
          </a:xfrm>
          <a:prstGeom prst="rect">
            <a:avLst/>
          </a:prstGeom>
          <a:noFill/>
        </p:spPr>
        <p:txBody>
          <a:bodyPr wrap="square" rtlCol="0">
            <a:spAutoFit/>
          </a:bodyPr>
          <a:lstStyle/>
          <a:p>
            <a:pPr algn="ctr"/>
            <a:r>
              <a:rPr lang="en-US" sz="800" dirty="0"/>
              <a:t>FMI Capital Advisors, Inc. is a wholly-owned subsidiary of FMI Corporation</a:t>
            </a:r>
          </a:p>
          <a:p>
            <a:pPr algn="ctr"/>
            <a:r>
              <a:rPr lang="en-US" sz="800" dirty="0"/>
              <a:t>Registered Broker / Dealer | Member FINRA</a:t>
            </a:r>
          </a:p>
          <a:p>
            <a:pPr algn="ctr"/>
            <a:endParaRPr lang="en-US" sz="800" dirty="0"/>
          </a:p>
          <a:p>
            <a:pPr algn="ctr"/>
            <a:r>
              <a:rPr lang="en-US" sz="800" dirty="0"/>
              <a:t>FOR DISCUSSION PURPOSES ONLY</a:t>
            </a:r>
          </a:p>
        </p:txBody>
      </p:sp>
      <p:sp>
        <p:nvSpPr>
          <p:cNvPr id="9" name="Content Placeholder 13">
            <a:extLst>
              <a:ext uri="{FF2B5EF4-FFF2-40B4-BE49-F238E27FC236}">
                <a16:creationId xmlns:a16="http://schemas.microsoft.com/office/drawing/2014/main" id="{DE32430F-5C2D-215A-AB24-6F05C6984059}"/>
              </a:ext>
            </a:extLst>
          </p:cNvPr>
          <p:cNvSpPr txBox="1">
            <a:spLocks/>
          </p:cNvSpPr>
          <p:nvPr/>
        </p:nvSpPr>
        <p:spPr>
          <a:xfrm>
            <a:off x="204403" y="3508342"/>
            <a:ext cx="3657600" cy="413537"/>
          </a:xfrm>
          <a:prstGeom prst="rect">
            <a:avLst/>
          </a:prstGeom>
        </p:spPr>
        <p:txBody>
          <a:bodyPr anchor="ct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bg1"/>
                </a:solidFill>
                <a:latin typeface="+mn-lt"/>
                <a:ea typeface="+mn-ea"/>
                <a:cs typeface="+mn-cs"/>
              </a:defRPr>
            </a:lvl1pPr>
            <a:lvl2pPr marL="342900" indent="0" algn="l" defTabSz="1219170" rtl="0" eaLnBrk="1" latinLnBrk="0" hangingPunct="1">
              <a:lnSpc>
                <a:spcPct val="90000"/>
              </a:lnSpc>
              <a:spcBef>
                <a:spcPts val="667"/>
              </a:spcBef>
              <a:buFont typeface="Arial" panose="020B0604020202020204" pitchFamily="34" charset="0"/>
              <a:buNone/>
              <a:defRPr sz="3200" kern="1200">
                <a:solidFill>
                  <a:schemeClr val="tx1"/>
                </a:solidFill>
                <a:latin typeface="+mn-lt"/>
                <a:ea typeface="+mn-ea"/>
                <a:cs typeface="+mn-cs"/>
              </a:defRPr>
            </a:lvl2pPr>
            <a:lvl3pPr marL="685800" indent="0" algn="l" defTabSz="1219170" rtl="0" eaLnBrk="1" latinLnBrk="0" hangingPunct="1">
              <a:lnSpc>
                <a:spcPct val="90000"/>
              </a:lnSpc>
              <a:spcBef>
                <a:spcPts val="667"/>
              </a:spcBef>
              <a:buFont typeface="Arial" panose="020B0604020202020204" pitchFamily="34" charset="0"/>
              <a:buNone/>
              <a:defRPr sz="2667" kern="1200">
                <a:solidFill>
                  <a:schemeClr val="tx1"/>
                </a:solidFill>
                <a:latin typeface="+mn-lt"/>
                <a:ea typeface="+mn-ea"/>
                <a:cs typeface="+mn-cs"/>
              </a:defRPr>
            </a:lvl3pPr>
            <a:lvl4pPr marL="1028700" indent="0" algn="l"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4pPr>
            <a:lvl5pPr marL="1371600" indent="0" algn="l"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sz="2000" b="1" cap="small" dirty="0">
                <a:solidFill>
                  <a:srgbClr val="474747"/>
                </a:solidFill>
                <a:latin typeface="Arial" panose="020B0604020202020204" pitchFamily="34" charset="0"/>
                <a:cs typeface="Arial" panose="020B0604020202020204" pitchFamily="34" charset="0"/>
              </a:rPr>
              <a:t>Construction Materials</a:t>
            </a:r>
          </a:p>
        </p:txBody>
      </p:sp>
      <p:sp>
        <p:nvSpPr>
          <p:cNvPr id="10" name="Content Placeholder 13">
            <a:extLst>
              <a:ext uri="{FF2B5EF4-FFF2-40B4-BE49-F238E27FC236}">
                <a16:creationId xmlns:a16="http://schemas.microsoft.com/office/drawing/2014/main" id="{89517A30-017D-B845-C277-0A35741BAE45}"/>
              </a:ext>
            </a:extLst>
          </p:cNvPr>
          <p:cNvSpPr txBox="1">
            <a:spLocks/>
          </p:cNvSpPr>
          <p:nvPr/>
        </p:nvSpPr>
        <p:spPr>
          <a:xfrm>
            <a:off x="370658" y="3799227"/>
            <a:ext cx="3325091" cy="546069"/>
          </a:xfrm>
          <a:prstGeom prst="rect">
            <a:avLst/>
          </a:prstGeom>
        </p:spPr>
        <p:txBody>
          <a:bodyPr anchor="ct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bg1"/>
                </a:solidFill>
                <a:latin typeface="+mn-lt"/>
                <a:ea typeface="+mn-ea"/>
                <a:cs typeface="+mn-cs"/>
              </a:defRPr>
            </a:lvl1pPr>
            <a:lvl2pPr marL="342900" indent="0" algn="l" defTabSz="1219170" rtl="0" eaLnBrk="1" latinLnBrk="0" hangingPunct="1">
              <a:lnSpc>
                <a:spcPct val="90000"/>
              </a:lnSpc>
              <a:spcBef>
                <a:spcPts val="667"/>
              </a:spcBef>
              <a:buFont typeface="Arial" panose="020B0604020202020204" pitchFamily="34" charset="0"/>
              <a:buNone/>
              <a:defRPr sz="3200" kern="1200">
                <a:solidFill>
                  <a:schemeClr val="tx1"/>
                </a:solidFill>
                <a:latin typeface="+mn-lt"/>
                <a:ea typeface="+mn-ea"/>
                <a:cs typeface="+mn-cs"/>
              </a:defRPr>
            </a:lvl2pPr>
            <a:lvl3pPr marL="685800" indent="0" algn="l" defTabSz="1219170" rtl="0" eaLnBrk="1" latinLnBrk="0" hangingPunct="1">
              <a:lnSpc>
                <a:spcPct val="90000"/>
              </a:lnSpc>
              <a:spcBef>
                <a:spcPts val="667"/>
              </a:spcBef>
              <a:buFont typeface="Arial" panose="020B0604020202020204" pitchFamily="34" charset="0"/>
              <a:buNone/>
              <a:defRPr sz="2667" kern="1200">
                <a:solidFill>
                  <a:schemeClr val="tx1"/>
                </a:solidFill>
                <a:latin typeface="+mn-lt"/>
                <a:ea typeface="+mn-ea"/>
                <a:cs typeface="+mn-cs"/>
              </a:defRPr>
            </a:lvl3pPr>
            <a:lvl4pPr marL="1028700" indent="0" algn="l"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4pPr>
            <a:lvl5pPr marL="1371600" indent="0" algn="l"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sz="2000" b="1" cap="small" dirty="0">
                <a:solidFill>
                  <a:srgbClr val="474747"/>
                </a:solidFill>
                <a:latin typeface="Arial" panose="020B0604020202020204" pitchFamily="34" charset="0"/>
                <a:cs typeface="Arial" panose="020B0604020202020204" pitchFamily="34" charset="0"/>
              </a:rPr>
              <a:t>Outlook</a:t>
            </a:r>
          </a:p>
        </p:txBody>
      </p:sp>
      <p:sp>
        <p:nvSpPr>
          <p:cNvPr id="11" name="Rectangle 10">
            <a:extLst>
              <a:ext uri="{FF2B5EF4-FFF2-40B4-BE49-F238E27FC236}">
                <a16:creationId xmlns:a16="http://schemas.microsoft.com/office/drawing/2014/main" id="{4F56E318-1893-35AD-3AC5-95A3298169F9}"/>
              </a:ext>
            </a:extLst>
          </p:cNvPr>
          <p:cNvSpPr/>
          <p:nvPr/>
        </p:nvSpPr>
        <p:spPr>
          <a:xfrm>
            <a:off x="826989" y="5518742"/>
            <a:ext cx="3035014" cy="642731"/>
          </a:xfrm>
          <a:prstGeom prst="rect">
            <a:avLst/>
          </a:prstGeom>
          <a:solidFill>
            <a:srgbClr val="6E7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2" name="Rectangle 11">
            <a:extLst>
              <a:ext uri="{FF2B5EF4-FFF2-40B4-BE49-F238E27FC236}">
                <a16:creationId xmlns:a16="http://schemas.microsoft.com/office/drawing/2014/main" id="{8B12366B-E15D-9C9B-BD75-9A859086A4F6}"/>
              </a:ext>
            </a:extLst>
          </p:cNvPr>
          <p:cNvSpPr/>
          <p:nvPr/>
        </p:nvSpPr>
        <p:spPr>
          <a:xfrm>
            <a:off x="3862003" y="5518742"/>
            <a:ext cx="821636" cy="64273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9" dirty="0"/>
          </a:p>
        </p:txBody>
      </p:sp>
      <p:sp>
        <p:nvSpPr>
          <p:cNvPr id="13" name="Text Placeholder 39">
            <a:extLst>
              <a:ext uri="{FF2B5EF4-FFF2-40B4-BE49-F238E27FC236}">
                <a16:creationId xmlns:a16="http://schemas.microsoft.com/office/drawing/2014/main" id="{60F26ECF-2828-5881-02C4-062901AA0578}"/>
              </a:ext>
            </a:extLst>
          </p:cNvPr>
          <p:cNvSpPr txBox="1">
            <a:spLocks/>
          </p:cNvSpPr>
          <p:nvPr/>
        </p:nvSpPr>
        <p:spPr>
          <a:xfrm>
            <a:off x="988800" y="5684395"/>
            <a:ext cx="2711393" cy="311424"/>
          </a:xfrm>
        </p:spPr>
        <p:txBody>
          <a:bodyPr>
            <a:normAutofit/>
          </a:bodyPr>
          <a:lstStyle>
            <a:lvl1pPr marL="0" indent="-137160" algn="r" defTabSz="754380" rtl="0" eaLnBrk="1" latinLnBrk="0" hangingPunct="1">
              <a:lnSpc>
                <a:spcPct val="100000"/>
              </a:lnSpc>
              <a:spcBef>
                <a:spcPts val="0"/>
              </a:spcBef>
              <a:spcAft>
                <a:spcPts val="0"/>
              </a:spcAft>
              <a:buClr>
                <a:schemeClr val="tx1"/>
              </a:buClr>
              <a:buFont typeface="Wingdings" panose="05000000000000000000" pitchFamily="2" charset="2"/>
              <a:buNone/>
              <a:defRPr lang="en-US" sz="1401" b="1" kern="1200">
                <a:solidFill>
                  <a:schemeClr val="bg1"/>
                </a:solidFill>
                <a:latin typeface="Public Sans" pitchFamily="2" charset="0"/>
                <a:ea typeface="Arial Unicode MS" panose="020B0604020202020204" pitchFamily="34" charset="-128"/>
                <a:cs typeface="Arial Unicode MS" panose="020B0604020202020204" pitchFamily="34" charset="-128"/>
              </a:defRPr>
            </a:lvl1pPr>
            <a:lvl2pPr marL="274320" indent="-137160" algn="l" defTabSz="754380" rtl="0" eaLnBrk="1" latinLnBrk="0" hangingPunct="1">
              <a:lnSpc>
                <a:spcPct val="100000"/>
              </a:lnSpc>
              <a:spcBef>
                <a:spcPts val="200"/>
              </a:spcBef>
              <a:spcAft>
                <a:spcPts val="200"/>
              </a:spcAft>
              <a:buClr>
                <a:schemeClr val="tx1"/>
              </a:buClr>
              <a:buFont typeface="Wingdings" panose="05000000000000000000" pitchFamily="2" charset="2"/>
              <a:buChar char="§"/>
              <a:defRPr lang="en-US" sz="1000" kern="1200" dirty="0">
                <a:solidFill>
                  <a:schemeClr val="tx1"/>
                </a:solidFill>
                <a:latin typeface="+mn-lt"/>
                <a:ea typeface="Arial Unicode MS" panose="020B0604020202020204" pitchFamily="34" charset="-128"/>
                <a:cs typeface="Arial Unicode MS" panose="020B0604020202020204" pitchFamily="34" charset="-128"/>
              </a:defRPr>
            </a:lvl2pPr>
            <a:lvl3pPr marL="411480" indent="-137160" algn="l" defTabSz="754380" rtl="0" eaLnBrk="1" latinLnBrk="0" hangingPunct="1">
              <a:lnSpc>
                <a:spcPct val="100000"/>
              </a:lnSpc>
              <a:spcBef>
                <a:spcPts val="200"/>
              </a:spcBef>
              <a:spcAft>
                <a:spcPts val="200"/>
              </a:spcAft>
              <a:buClr>
                <a:schemeClr val="tx1"/>
              </a:buClr>
              <a:buFont typeface="Wingdings" panose="05000000000000000000" pitchFamily="2" charset="2"/>
              <a:buChar char="§"/>
              <a:defRPr lang="en-US" sz="1000" kern="1200" dirty="0">
                <a:solidFill>
                  <a:schemeClr val="tx1"/>
                </a:solidFill>
                <a:latin typeface="+mn-lt"/>
                <a:ea typeface="Arial Unicode MS" panose="020B0604020202020204" pitchFamily="34" charset="-128"/>
                <a:cs typeface="Arial Unicode MS" panose="020B0604020202020204" pitchFamily="34" charset="-128"/>
              </a:defRPr>
            </a:lvl3pPr>
            <a:lvl4pPr marL="548640" indent="-137160" algn="l" defTabSz="754380" rtl="0" eaLnBrk="1" latinLnBrk="0" hangingPunct="1">
              <a:lnSpc>
                <a:spcPct val="100000"/>
              </a:lnSpc>
              <a:spcBef>
                <a:spcPts val="200"/>
              </a:spcBef>
              <a:spcAft>
                <a:spcPts val="200"/>
              </a:spcAft>
              <a:buClr>
                <a:schemeClr val="tx1"/>
              </a:buClr>
              <a:buFont typeface="Wingdings" panose="05000000000000000000" pitchFamily="2" charset="2"/>
              <a:buChar char="§"/>
              <a:defRPr lang="en-US" sz="1000" kern="1200" dirty="0">
                <a:solidFill>
                  <a:schemeClr val="tx1"/>
                </a:solidFill>
                <a:latin typeface="+mn-lt"/>
                <a:ea typeface="Arial Unicode MS" panose="020B0604020202020204" pitchFamily="34" charset="-128"/>
                <a:cs typeface="Arial Unicode MS" panose="020B0604020202020204" pitchFamily="34" charset="-128"/>
              </a:defRPr>
            </a:lvl4pPr>
            <a:lvl5pPr marL="685800" indent="-137160" algn="l" defTabSz="754380" rtl="0" eaLnBrk="1" latinLnBrk="0" hangingPunct="1">
              <a:lnSpc>
                <a:spcPct val="100000"/>
              </a:lnSpc>
              <a:spcBef>
                <a:spcPts val="200"/>
              </a:spcBef>
              <a:spcAft>
                <a:spcPts val="200"/>
              </a:spcAft>
              <a:buClr>
                <a:schemeClr val="tx1"/>
              </a:buClr>
              <a:buFont typeface="Wingdings" panose="05000000000000000000" pitchFamily="2" charset="2"/>
              <a:buChar char="§"/>
              <a:defRPr lang="en-US" sz="1000" kern="1200" dirty="0">
                <a:solidFill>
                  <a:schemeClr val="tx1"/>
                </a:solidFill>
                <a:latin typeface="+mn-lt"/>
                <a:ea typeface="Arial Unicode MS" panose="020B0604020202020204" pitchFamily="34" charset="-128"/>
                <a:cs typeface="Arial Unicode MS" panose="020B0604020202020204" pitchFamily="34" charset="-128"/>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r>
              <a:rPr lang="en-US" dirty="0"/>
              <a:t>www.fmicapitaladvisors.com</a:t>
            </a:r>
          </a:p>
        </p:txBody>
      </p:sp>
      <p:pic>
        <p:nvPicPr>
          <p:cNvPr id="14" name="Picture 13" descr="FMI Capital Advisors_STACKED_color.png">
            <a:extLst>
              <a:ext uri="{FF2B5EF4-FFF2-40B4-BE49-F238E27FC236}">
                <a16:creationId xmlns:a16="http://schemas.microsoft.com/office/drawing/2014/main" id="{497ED1FE-0389-ABD3-F5B7-D9DE5C408C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7396" y="252179"/>
            <a:ext cx="2291614" cy="3083151"/>
          </a:xfrm>
          <a:prstGeom prst="rect">
            <a:avLst/>
          </a:prstGeom>
        </p:spPr>
      </p:pic>
      <p:sp>
        <p:nvSpPr>
          <p:cNvPr id="2" name="Rectangle 1">
            <a:extLst>
              <a:ext uri="{FF2B5EF4-FFF2-40B4-BE49-F238E27FC236}">
                <a16:creationId xmlns:a16="http://schemas.microsoft.com/office/drawing/2014/main" id="{2B0BE120-66F7-8B68-239E-9C16DC4A7AD7}"/>
              </a:ext>
            </a:extLst>
          </p:cNvPr>
          <p:cNvSpPr/>
          <p:nvPr/>
        </p:nvSpPr>
        <p:spPr>
          <a:xfrm>
            <a:off x="1325057" y="4316907"/>
            <a:ext cx="1416293" cy="199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600" dirty="0">
                <a:solidFill>
                  <a:srgbClr val="474747"/>
                </a:solidFill>
                <a:latin typeface="Arial" panose="020B0604020202020204" pitchFamily="34" charset="0"/>
                <a:cs typeface="Arial" panose="020B0604020202020204" pitchFamily="34" charset="0"/>
              </a:rPr>
              <a:t>Winter 2024</a:t>
            </a:r>
          </a:p>
        </p:txBody>
      </p:sp>
    </p:spTree>
    <p:extLst>
      <p:ext uri="{BB962C8B-B14F-4D97-AF65-F5344CB8AC3E}">
        <p14:creationId xmlns:p14="http://schemas.microsoft.com/office/powerpoint/2010/main" val="2406037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B1B1DED-1E48-D415-C491-FA4B5DBF6409}"/>
              </a:ext>
            </a:extLst>
          </p:cNvPr>
          <p:cNvPicPr>
            <a:picLocks noChangeAspect="1"/>
          </p:cNvPicPr>
          <p:nvPr/>
        </p:nvPicPr>
        <p:blipFill>
          <a:blip r:embed="rId3"/>
          <a:stretch>
            <a:fillRect/>
          </a:stretch>
        </p:blipFill>
        <p:spPr>
          <a:xfrm>
            <a:off x="292608" y="1819656"/>
            <a:ext cx="6621780" cy="3162300"/>
          </a:xfrm>
          <a:prstGeom prst="rect">
            <a:avLst/>
          </a:prstGeom>
        </p:spPr>
      </p:pic>
      <p:sp>
        <p:nvSpPr>
          <p:cNvPr id="9" name="Rectangle 8">
            <a:extLst>
              <a:ext uri="{FF2B5EF4-FFF2-40B4-BE49-F238E27FC236}">
                <a16:creationId xmlns:a16="http://schemas.microsoft.com/office/drawing/2014/main" id="{44DF7500-5A58-08CC-72F7-BD52767FF35A}"/>
              </a:ext>
            </a:extLst>
          </p:cNvPr>
          <p:cNvSpPr/>
          <p:nvPr/>
        </p:nvSpPr>
        <p:spPr>
          <a:xfrm>
            <a:off x="292608" y="1360489"/>
            <a:ext cx="6616192"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Construction Put-in-Place (1997 – 2024F)</a:t>
            </a:r>
          </a:p>
        </p:txBody>
      </p:sp>
      <p:sp>
        <p:nvSpPr>
          <p:cNvPr id="20" name="Title 1">
            <a:extLst>
              <a:ext uri="{FF2B5EF4-FFF2-40B4-BE49-F238E27FC236}">
                <a16:creationId xmlns:a16="http://schemas.microsoft.com/office/drawing/2014/main" id="{A142BDE8-1762-1D64-370E-D5E6D8FE9BB4}"/>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Total U.S. Market</a:t>
            </a: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a:t>
            </a: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Construction Put-in-Place (CPiP)</a:t>
            </a:r>
          </a:p>
        </p:txBody>
      </p:sp>
      <p:sp>
        <p:nvSpPr>
          <p:cNvPr id="11" name="Rectangle 10">
            <a:extLst>
              <a:ext uri="{FF2B5EF4-FFF2-40B4-BE49-F238E27FC236}">
                <a16:creationId xmlns:a16="http://schemas.microsoft.com/office/drawing/2014/main" id="{AFA86731-F1E2-E787-66CC-A8B0BCEACFD6}"/>
              </a:ext>
            </a:extLst>
          </p:cNvPr>
          <p:cNvSpPr/>
          <p:nvPr/>
        </p:nvSpPr>
        <p:spPr>
          <a:xfrm>
            <a:off x="292608" y="1699644"/>
            <a:ext cx="1847088" cy="141941"/>
          </a:xfrm>
          <a:prstGeom prst="rect">
            <a:avLst/>
          </a:prstGeom>
        </p:spPr>
        <p:txBody>
          <a:bodyPr vert="horz" lIns="0" tIns="45720" rIns="91440" bIns="45720" rtlCol="0" anchor="ctr">
            <a:noAutofit/>
          </a:bodyPr>
          <a:lstStyle/>
          <a:p>
            <a:pPr marL="0" marR="0" lvl="0" indent="0" algn="l" defTabSz="754380" rtl="0" eaLnBrk="1" fontAlgn="auto" latinLnBrk="0" hangingPunct="1">
              <a:lnSpc>
                <a:spcPct val="100000"/>
              </a:lnSpc>
              <a:spcBef>
                <a:spcPts val="0"/>
              </a:spcBef>
              <a:spcAft>
                <a:spcPts val="0"/>
              </a:spcAft>
              <a:buClr>
                <a:srgbClr val="B7212A"/>
              </a:buClr>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Billions)</a:t>
            </a:r>
          </a:p>
        </p:txBody>
      </p:sp>
      <p:sp>
        <p:nvSpPr>
          <p:cNvPr id="12" name="Rectangle 11">
            <a:extLst>
              <a:ext uri="{FF2B5EF4-FFF2-40B4-BE49-F238E27FC236}">
                <a16:creationId xmlns:a16="http://schemas.microsoft.com/office/drawing/2014/main" id="{C8405E32-BC13-CF0C-9ECB-409EA10E8B3F}"/>
              </a:ext>
            </a:extLst>
          </p:cNvPr>
          <p:cNvSpPr/>
          <p:nvPr/>
        </p:nvSpPr>
        <p:spPr>
          <a:xfrm>
            <a:off x="1119354" y="1699644"/>
            <a:ext cx="3740322" cy="146304"/>
          </a:xfrm>
          <a:prstGeom prst="rect">
            <a:avLst/>
          </a:prstGeom>
        </p:spPr>
        <p:txBody>
          <a:bodyPr vert="horz" lIns="0" tIns="45720" rIns="91440" bIns="45720" rtlCol="0" anchor="ctr">
            <a:noAutofit/>
          </a:bodyPr>
          <a:lstStyle/>
          <a:p>
            <a:pPr marL="0" marR="0" lvl="0" indent="0" algn="l" defTabSz="754380" rtl="0" eaLnBrk="1" fontAlgn="auto" latinLnBrk="0" hangingPunct="1">
              <a:lnSpc>
                <a:spcPct val="100000"/>
              </a:lnSpc>
              <a:spcBef>
                <a:spcPts val="0"/>
              </a:spcBef>
              <a:spcAft>
                <a:spcPts val="0"/>
              </a:spcAft>
              <a:buClr>
                <a:srgbClr val="B7212A"/>
              </a:buClr>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Grey bars </a:t>
            </a:r>
            <a:r>
              <a:rPr kumimoji="0" lang="en-US" sz="1000" b="0" i="1" u="none" strike="noStrike" kern="1200" cap="none" spc="0" normalizeH="0" baseline="0" noProof="0">
                <a:ln>
                  <a:noFill/>
                </a:ln>
                <a:solidFill>
                  <a:srgbClr val="A6A6A6"/>
                </a:solidFill>
                <a:effectLst/>
                <a:uLnTx/>
                <a:uFillTx/>
                <a:latin typeface="Arial"/>
                <a:ea typeface="+mn-ea"/>
                <a:cs typeface="+mn-cs"/>
              </a:rPr>
              <a:t>denote recessions, </a:t>
            </a:r>
            <a:r>
              <a:rPr kumimoji="0" lang="en-US" sz="1000" b="0" i="1" u="none" strike="noStrike" kern="1200" cap="none" spc="0" normalizeH="0" baseline="0" noProof="0" dirty="0">
                <a:ln>
                  <a:noFill/>
                </a:ln>
                <a:solidFill>
                  <a:srgbClr val="A6A6A6"/>
                </a:solidFill>
                <a:effectLst/>
                <a:uLnTx/>
                <a:uFillTx/>
                <a:latin typeface="Arial"/>
                <a:ea typeface="+mn-ea"/>
                <a:cs typeface="+mn-cs"/>
              </a:rPr>
              <a:t>Blue bars denote forecast</a:t>
            </a:r>
          </a:p>
        </p:txBody>
      </p:sp>
      <p:grpSp>
        <p:nvGrpSpPr>
          <p:cNvPr id="13" name="Group 12">
            <a:extLst>
              <a:ext uri="{FF2B5EF4-FFF2-40B4-BE49-F238E27FC236}">
                <a16:creationId xmlns:a16="http://schemas.microsoft.com/office/drawing/2014/main" id="{3C83946F-026D-EBB0-63B6-D4DD9616B849}"/>
              </a:ext>
            </a:extLst>
          </p:cNvPr>
          <p:cNvGrpSpPr/>
          <p:nvPr/>
        </p:nvGrpSpPr>
        <p:grpSpPr>
          <a:xfrm>
            <a:off x="4782481" y="5185038"/>
            <a:ext cx="4251623" cy="2190859"/>
            <a:chOff x="9272353" y="5366013"/>
            <a:chExt cx="4251623" cy="2190859"/>
          </a:xfrm>
        </p:grpSpPr>
        <p:sp>
          <p:nvSpPr>
            <p:cNvPr id="17" name="Rectangle 16">
              <a:extLst>
                <a:ext uri="{FF2B5EF4-FFF2-40B4-BE49-F238E27FC236}">
                  <a16:creationId xmlns:a16="http://schemas.microsoft.com/office/drawing/2014/main" id="{D97CD244-FCCC-9E43-A415-2E6795ADE7F6}"/>
                </a:ext>
              </a:extLst>
            </p:cNvPr>
            <p:cNvSpPr/>
            <p:nvPr/>
          </p:nvSpPr>
          <p:spPr>
            <a:xfrm>
              <a:off x="9503673" y="5818998"/>
              <a:ext cx="1522383" cy="173787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Commercial</a:t>
              </a:r>
              <a:endPar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Manufacturing</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Transportation</a:t>
              </a:r>
              <a:endPar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endParaRP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Health Care</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Educational</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Religious</a:t>
              </a:r>
            </a:p>
          </p:txBody>
        </p:sp>
        <p:sp>
          <p:nvSpPr>
            <p:cNvPr id="18" name="Rectangle 17">
              <a:extLst>
                <a:ext uri="{FF2B5EF4-FFF2-40B4-BE49-F238E27FC236}">
                  <a16:creationId xmlns:a16="http://schemas.microsoft.com/office/drawing/2014/main" id="{C220F6BF-A3CF-A9F5-22AF-4BF4A9610D1E}"/>
                </a:ext>
              </a:extLst>
            </p:cNvPr>
            <p:cNvSpPr/>
            <p:nvPr/>
          </p:nvSpPr>
          <p:spPr>
            <a:xfrm>
              <a:off x="11778197" y="5818998"/>
              <a:ext cx="1524291" cy="173787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Public Safety</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Office</a:t>
              </a:r>
              <a:endPar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Communication</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Lodging</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Recreation</a:t>
              </a:r>
            </a:p>
          </p:txBody>
        </p:sp>
        <p:sp>
          <p:nvSpPr>
            <p:cNvPr id="6" name="Rectangle: Rounded Corners 5">
              <a:extLst>
                <a:ext uri="{FF2B5EF4-FFF2-40B4-BE49-F238E27FC236}">
                  <a16:creationId xmlns:a16="http://schemas.microsoft.com/office/drawing/2014/main" id="{3D789655-F5DC-9264-1F4E-676E18405461}"/>
                </a:ext>
              </a:extLst>
            </p:cNvPr>
            <p:cNvSpPr/>
            <p:nvPr/>
          </p:nvSpPr>
          <p:spPr>
            <a:xfrm>
              <a:off x="9509760" y="5399870"/>
              <a:ext cx="4014216" cy="374857"/>
            </a:xfrm>
            <a:prstGeom prst="roundRect">
              <a:avLst/>
            </a:prstGeom>
            <a:solidFill>
              <a:srgbClr val="F39A1F"/>
            </a:solidFill>
            <a:ln>
              <a:solidFill>
                <a:srgbClr val="F39A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Nonresidential Buildings</a:t>
              </a:r>
            </a:p>
          </p:txBody>
        </p:sp>
        <p:sp>
          <p:nvSpPr>
            <p:cNvPr id="19" name="Oval 18">
              <a:extLst>
                <a:ext uri="{FF2B5EF4-FFF2-40B4-BE49-F238E27FC236}">
                  <a16:creationId xmlns:a16="http://schemas.microsoft.com/office/drawing/2014/main" id="{1D7B74FD-C76D-EEA7-3352-592E0D6D9EED}"/>
                </a:ext>
              </a:extLst>
            </p:cNvPr>
            <p:cNvSpPr/>
            <p:nvPr/>
          </p:nvSpPr>
          <p:spPr>
            <a:xfrm>
              <a:off x="9272353" y="5366013"/>
              <a:ext cx="442976" cy="442570"/>
            </a:xfrm>
            <a:prstGeom prst="ellipse">
              <a:avLst/>
            </a:prstGeom>
            <a:solidFill>
              <a:srgbClr val="FFFFFF"/>
            </a:solidFill>
            <a:ln w="28575">
              <a:solidFill>
                <a:srgbClr val="F39A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39A1F"/>
                  </a:solidFill>
                  <a:effectLst/>
                  <a:uLnTx/>
                  <a:uFillTx/>
                  <a:latin typeface="Arial" panose="020B0604020202020204" pitchFamily="34" charset="0"/>
                  <a:ea typeface="+mn-ea"/>
                  <a:cs typeface="Arial" panose="020B0604020202020204" pitchFamily="34" charset="0"/>
                </a:rPr>
                <a:t>2</a:t>
              </a:r>
            </a:p>
          </p:txBody>
        </p:sp>
      </p:grpSp>
      <p:sp>
        <p:nvSpPr>
          <p:cNvPr id="25" name="Text Placeholder 6">
            <a:extLst>
              <a:ext uri="{FF2B5EF4-FFF2-40B4-BE49-F238E27FC236}">
                <a16:creationId xmlns:a16="http://schemas.microsoft.com/office/drawing/2014/main" id="{7FF31385-73D8-9379-9F08-75CA8AE647FB}"/>
              </a:ext>
            </a:extLst>
          </p:cNvPr>
          <p:cNvSpPr txBox="1">
            <a:spLocks/>
          </p:cNvSpPr>
          <p:nvPr/>
        </p:nvSpPr>
        <p:spPr>
          <a:xfrm>
            <a:off x="292608" y="969264"/>
            <a:ext cx="13231368" cy="348981"/>
          </a:xfrm>
          <a:prstGeom prst="rect">
            <a:avLst/>
          </a:prstGeom>
          <a:noFill/>
        </p:spPr>
        <p:txBody>
          <a:bodyPr vert="horz" lIns="0" tIns="0" rIns="0" bIns="0" rtlCol="0" anchor="t">
            <a:noAutofit/>
          </a:bodyPr>
          <a:lstStyle>
            <a:defPPr>
              <a:defRPr lang="en-US"/>
            </a:defPPr>
            <a:lvl1pPr indent="0" defTabSz="754380">
              <a:lnSpc>
                <a:spcPct val="100000"/>
              </a:lnSpc>
              <a:spcBef>
                <a:spcPts val="0"/>
              </a:spcBef>
              <a:spcAft>
                <a:spcPts val="0"/>
              </a:spcAft>
              <a:buClr>
                <a:schemeClr val="tx1"/>
              </a:buClr>
              <a:buFont typeface="Wingdings" panose="05000000000000000000" pitchFamily="2" charset="2"/>
              <a:buNone/>
              <a:defRPr sz="2000">
                <a:solidFill>
                  <a:srgbClr val="4C7A59"/>
                </a:solidFill>
                <a:latin typeface="Arial" panose="020B0604020202020204" pitchFamily="34" charset="0"/>
                <a:ea typeface="Arial Unicode MS" panose="020B0604020202020204" pitchFamily="34" charset="-128"/>
                <a:cs typeface="Arial" panose="020B0604020202020204" pitchFamily="34" charset="0"/>
              </a:defRPr>
            </a:lvl1pPr>
            <a:lvl2pPr marL="37719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2pPr>
            <a:lvl3pPr marL="75438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3pPr>
            <a:lvl4pPr marL="113157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4pPr>
            <a:lvl5pPr marL="150876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pPr marL="0" marR="0" lvl="0" indent="0" algn="l" defTabSz="754380" rtl="0" eaLnBrk="1" fontAlgn="auto" latinLnBrk="0" hangingPunct="1">
              <a:lnSpc>
                <a:spcPct val="100000"/>
              </a:lnSpc>
              <a:spcBef>
                <a:spcPts val="0"/>
              </a:spcBef>
              <a:spcAft>
                <a:spcPts val="0"/>
              </a:spcAft>
              <a:buClr>
                <a:srgbClr val="4C5966"/>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5E976D"/>
                </a:solidFill>
                <a:effectLst/>
                <a:uLnTx/>
                <a:uFillTx/>
                <a:latin typeface="Arial" panose="020B0604020202020204" pitchFamily="34" charset="0"/>
                <a:ea typeface="Arial Unicode MS" panose="020B0604020202020204" pitchFamily="34" charset="-128"/>
                <a:cs typeface="Arial" panose="020B0604020202020204" pitchFamily="34" charset="0"/>
              </a:rPr>
              <a:t>Macro uncertainties abound, but strong demand and funding secure the outlook for construction materials</a:t>
            </a:r>
          </a:p>
        </p:txBody>
      </p:sp>
      <p:grpSp>
        <p:nvGrpSpPr>
          <p:cNvPr id="29" name="Group 28">
            <a:extLst>
              <a:ext uri="{FF2B5EF4-FFF2-40B4-BE49-F238E27FC236}">
                <a16:creationId xmlns:a16="http://schemas.microsoft.com/office/drawing/2014/main" id="{8C2E4F87-5AA6-F83F-FC41-93CCEE428917}"/>
              </a:ext>
            </a:extLst>
          </p:cNvPr>
          <p:cNvGrpSpPr/>
          <p:nvPr/>
        </p:nvGrpSpPr>
        <p:grpSpPr>
          <a:xfrm>
            <a:off x="9282184" y="5185038"/>
            <a:ext cx="4241792" cy="2190859"/>
            <a:chOff x="292608" y="5366013"/>
            <a:chExt cx="4241792" cy="2190859"/>
          </a:xfrm>
        </p:grpSpPr>
        <p:sp>
          <p:nvSpPr>
            <p:cNvPr id="30" name="Rectangle 29">
              <a:extLst>
                <a:ext uri="{FF2B5EF4-FFF2-40B4-BE49-F238E27FC236}">
                  <a16:creationId xmlns:a16="http://schemas.microsoft.com/office/drawing/2014/main" id="{BF8908E0-F854-9A55-EED7-E348D3102A07}"/>
                </a:ext>
              </a:extLst>
            </p:cNvPr>
            <p:cNvSpPr/>
            <p:nvPr/>
          </p:nvSpPr>
          <p:spPr>
            <a:xfrm>
              <a:off x="523928" y="5818998"/>
              <a:ext cx="3039147" cy="173787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Highway &amp; Street</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Sewage &amp; Waste Disposal</a:t>
              </a:r>
            </a:p>
            <a:p>
              <a:pPr>
                <a:spcBef>
                  <a:spcPts val="291"/>
                </a:spcBef>
                <a:spcAft>
                  <a:spcPts val="291"/>
                </a:spcAft>
                <a:buClr>
                  <a:srgbClr val="F5F5F2"/>
                </a:buClr>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Power</a:t>
              </a:r>
              <a:endPar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Water Supply</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Conservation &amp; Development</a:t>
              </a:r>
            </a:p>
          </p:txBody>
        </p:sp>
        <p:sp>
          <p:nvSpPr>
            <p:cNvPr id="31" name="Rectangle: Rounded Corners 30">
              <a:extLst>
                <a:ext uri="{FF2B5EF4-FFF2-40B4-BE49-F238E27FC236}">
                  <a16:creationId xmlns:a16="http://schemas.microsoft.com/office/drawing/2014/main" id="{C3D63D69-939C-FCA6-AE66-E08C9E4F77CC}"/>
                </a:ext>
              </a:extLst>
            </p:cNvPr>
            <p:cNvSpPr/>
            <p:nvPr/>
          </p:nvSpPr>
          <p:spPr>
            <a:xfrm>
              <a:off x="520184" y="5399870"/>
              <a:ext cx="4014216" cy="374857"/>
            </a:xfrm>
            <a:prstGeom prst="roundRect">
              <a:avLst/>
            </a:prstGeom>
            <a:solidFill>
              <a:srgbClr val="81A3C2"/>
            </a:solidFill>
            <a:ln>
              <a:solidFill>
                <a:srgbClr val="81A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Nonbuilding Structures</a:t>
              </a:r>
            </a:p>
          </p:txBody>
        </p:sp>
        <p:sp>
          <p:nvSpPr>
            <p:cNvPr id="32" name="Oval 31">
              <a:extLst>
                <a:ext uri="{FF2B5EF4-FFF2-40B4-BE49-F238E27FC236}">
                  <a16:creationId xmlns:a16="http://schemas.microsoft.com/office/drawing/2014/main" id="{B1B50E72-1C98-93D9-9A88-8BDD3C1054AB}"/>
                </a:ext>
              </a:extLst>
            </p:cNvPr>
            <p:cNvSpPr/>
            <p:nvPr/>
          </p:nvSpPr>
          <p:spPr>
            <a:xfrm>
              <a:off x="292608" y="5366013"/>
              <a:ext cx="442976" cy="442570"/>
            </a:xfrm>
            <a:prstGeom prst="ellipse">
              <a:avLst/>
            </a:prstGeom>
            <a:solidFill>
              <a:srgbClr val="FFFFFF"/>
            </a:solidFill>
            <a:ln w="28575">
              <a:solidFill>
                <a:srgbClr val="81A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81A3C2"/>
                  </a:solidFill>
                  <a:effectLst/>
                  <a:uLnTx/>
                  <a:uFillTx/>
                  <a:latin typeface="Arial" panose="020B0604020202020204" pitchFamily="34" charset="0"/>
                  <a:ea typeface="+mn-ea"/>
                  <a:cs typeface="Arial" panose="020B0604020202020204" pitchFamily="34" charset="0"/>
                </a:rPr>
                <a:t>3</a:t>
              </a:r>
            </a:p>
          </p:txBody>
        </p:sp>
      </p:grpSp>
      <p:sp>
        <p:nvSpPr>
          <p:cNvPr id="10" name="Rectangle 9">
            <a:extLst>
              <a:ext uri="{FF2B5EF4-FFF2-40B4-BE49-F238E27FC236}">
                <a16:creationId xmlns:a16="http://schemas.microsoft.com/office/drawing/2014/main" id="{CFC9D895-3593-1BB4-7B4F-769ADA227FC9}"/>
              </a:ext>
            </a:extLst>
          </p:cNvPr>
          <p:cNvSpPr/>
          <p:nvPr/>
        </p:nvSpPr>
        <p:spPr>
          <a:xfrm>
            <a:off x="7071406" y="2919758"/>
            <a:ext cx="6452571" cy="1798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400" b="1" u="sng" dirty="0">
                <a:solidFill>
                  <a:srgbClr val="474747"/>
                </a:solidFill>
                <a:latin typeface="Arial" panose="020B0604020202020204" pitchFamily="34" charset="0"/>
                <a:cs typeface="Arial" panose="020B0604020202020204" pitchFamily="34" charset="0"/>
              </a:rPr>
              <a:t>FMI Q1 Outlook Takeaways:</a:t>
            </a:r>
          </a:p>
          <a:p>
            <a:pPr marL="137160" indent="-137160" algn="l">
              <a:spcBef>
                <a:spcPts val="400"/>
              </a:spcBef>
              <a:spcAft>
                <a:spcPts val="400"/>
              </a:spcAft>
              <a:buFont typeface="Wingdings" panose="05000000000000000000" pitchFamily="2" charset="2"/>
              <a:buChar char="§"/>
            </a:pPr>
            <a:r>
              <a:rPr lang="en-US" sz="1400" dirty="0">
                <a:solidFill>
                  <a:srgbClr val="474747"/>
                </a:solidFill>
                <a:latin typeface="Arial" panose="020B0604020202020204" pitchFamily="34" charset="0"/>
                <a:cs typeface="Arial" panose="020B0604020202020204" pitchFamily="34" charset="0"/>
              </a:rPr>
              <a:t>Growth in 2024 for manufacturing, transportation, highway and street, sewage and waste disposal, and water supply</a:t>
            </a:r>
          </a:p>
          <a:p>
            <a:pPr marL="137160" indent="-137160" algn="l">
              <a:spcBef>
                <a:spcPts val="400"/>
              </a:spcBef>
              <a:spcAft>
                <a:spcPts val="400"/>
              </a:spcAft>
              <a:buFont typeface="Wingdings" panose="05000000000000000000" pitchFamily="2" charset="2"/>
              <a:buChar char="§"/>
            </a:pPr>
            <a:r>
              <a:rPr lang="en-US" sz="1400" b="1" dirty="0">
                <a:solidFill>
                  <a:srgbClr val="474747"/>
                </a:solidFill>
                <a:latin typeface="Arial" panose="020B0604020202020204" pitchFamily="34" charset="0"/>
                <a:cs typeface="Arial" panose="020B0604020202020204" pitchFamily="34" charset="0"/>
              </a:rPr>
              <a:t>Manufacturing:</a:t>
            </a:r>
            <a:r>
              <a:rPr lang="en-US" sz="1400" dirty="0">
                <a:solidFill>
                  <a:srgbClr val="474747"/>
                </a:solidFill>
                <a:latin typeface="Arial" panose="020B0604020202020204" pitchFamily="34" charset="0"/>
                <a:cs typeface="Arial" panose="020B0604020202020204" pitchFamily="34" charset="0"/>
              </a:rPr>
              <a:t> Government incentives and the onshoring movement (CHIPS, IRA, and IIJA) will continue to fuel growth</a:t>
            </a:r>
            <a:endParaRPr lang="en-US" sz="1400" b="1" dirty="0">
              <a:solidFill>
                <a:srgbClr val="474747"/>
              </a:solidFill>
              <a:latin typeface="Arial" panose="020B0604020202020204" pitchFamily="34" charset="0"/>
              <a:cs typeface="Arial" panose="020B0604020202020204" pitchFamily="34" charset="0"/>
            </a:endParaRPr>
          </a:p>
          <a:p>
            <a:pPr marL="137160" indent="-137160" algn="l">
              <a:spcBef>
                <a:spcPts val="400"/>
              </a:spcBef>
              <a:spcAft>
                <a:spcPts val="400"/>
              </a:spcAft>
              <a:buFont typeface="Wingdings" panose="05000000000000000000" pitchFamily="2" charset="2"/>
              <a:buChar char="§"/>
            </a:pPr>
            <a:r>
              <a:rPr lang="en-US" sz="1400" b="1" dirty="0">
                <a:solidFill>
                  <a:srgbClr val="474747"/>
                </a:solidFill>
                <a:latin typeface="Arial" panose="020B0604020202020204" pitchFamily="34" charset="0"/>
                <a:cs typeface="Arial" panose="020B0604020202020204" pitchFamily="34" charset="0"/>
              </a:rPr>
              <a:t>Highway and Streets: </a:t>
            </a:r>
            <a:r>
              <a:rPr lang="en-US" sz="1400" dirty="0">
                <a:solidFill>
                  <a:srgbClr val="474747"/>
                </a:solidFill>
                <a:latin typeface="Arial" panose="020B0604020202020204" pitchFamily="34" charset="0"/>
                <a:cs typeface="Arial" panose="020B0604020202020204" pitchFamily="34" charset="0"/>
              </a:rPr>
              <a:t>Spending growth in 2024 will remain above historic levels</a:t>
            </a:r>
          </a:p>
          <a:p>
            <a:pPr algn="ctr">
              <a:spcBef>
                <a:spcPts val="200"/>
              </a:spcBef>
              <a:spcAft>
                <a:spcPts val="200"/>
              </a:spcAft>
            </a:pPr>
            <a:r>
              <a:rPr lang="en-US" sz="1400" b="1" u="sng" dirty="0">
                <a:solidFill>
                  <a:srgbClr val="5E976D"/>
                </a:solidFill>
                <a:latin typeface="Arial" panose="020B0604020202020204" pitchFamily="34" charset="0"/>
                <a:cs typeface="Arial" panose="020B0604020202020204" pitchFamily="34" charset="0"/>
              </a:rPr>
              <a:t>All construction is local and your portfolio matters</a:t>
            </a:r>
          </a:p>
        </p:txBody>
      </p:sp>
      <p:grpSp>
        <p:nvGrpSpPr>
          <p:cNvPr id="33" name="Group 32">
            <a:extLst>
              <a:ext uri="{FF2B5EF4-FFF2-40B4-BE49-F238E27FC236}">
                <a16:creationId xmlns:a16="http://schemas.microsoft.com/office/drawing/2014/main" id="{3465394F-C0D9-3625-35B1-DFBA7F159701}"/>
              </a:ext>
            </a:extLst>
          </p:cNvPr>
          <p:cNvGrpSpPr/>
          <p:nvPr/>
        </p:nvGrpSpPr>
        <p:grpSpPr>
          <a:xfrm>
            <a:off x="292609" y="5185038"/>
            <a:ext cx="4241791" cy="2190859"/>
            <a:chOff x="4782481" y="5366013"/>
            <a:chExt cx="4241791" cy="2190859"/>
          </a:xfrm>
        </p:grpSpPr>
        <p:sp>
          <p:nvSpPr>
            <p:cNvPr id="34" name="Rectangle 33">
              <a:extLst>
                <a:ext uri="{FF2B5EF4-FFF2-40B4-BE49-F238E27FC236}">
                  <a16:creationId xmlns:a16="http://schemas.microsoft.com/office/drawing/2014/main" id="{262E6393-15BE-1086-073F-0C640A7A5E72}"/>
                </a:ext>
              </a:extLst>
            </p:cNvPr>
            <p:cNvSpPr/>
            <p:nvPr/>
          </p:nvSpPr>
          <p:spPr>
            <a:xfrm>
              <a:off x="5013801" y="5818998"/>
              <a:ext cx="3041926" cy="173787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Single-Family</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Multi-Family</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b="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rPr>
                <a:t>Home Improvements </a:t>
              </a:r>
            </a:p>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endPar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35" name="Rectangle: Rounded Corners 34">
              <a:extLst>
                <a:ext uri="{FF2B5EF4-FFF2-40B4-BE49-F238E27FC236}">
                  <a16:creationId xmlns:a16="http://schemas.microsoft.com/office/drawing/2014/main" id="{FFEB0103-B907-14E5-9802-8707AE5A8984}"/>
                </a:ext>
              </a:extLst>
            </p:cNvPr>
            <p:cNvSpPr/>
            <p:nvPr/>
          </p:nvSpPr>
          <p:spPr>
            <a:xfrm>
              <a:off x="5010056" y="5399870"/>
              <a:ext cx="4014216" cy="374857"/>
            </a:xfrm>
            <a:prstGeom prst="roundRect">
              <a:avLst/>
            </a:prstGeom>
            <a:solidFill>
              <a:srgbClr val="5E976D"/>
            </a:solidFill>
            <a:ln>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Residential Buildings</a:t>
              </a:r>
            </a:p>
          </p:txBody>
        </p:sp>
        <p:sp>
          <p:nvSpPr>
            <p:cNvPr id="36" name="Oval 35">
              <a:extLst>
                <a:ext uri="{FF2B5EF4-FFF2-40B4-BE49-F238E27FC236}">
                  <a16:creationId xmlns:a16="http://schemas.microsoft.com/office/drawing/2014/main" id="{DA3584BF-B355-FFF1-3B15-829D749EB605}"/>
                </a:ext>
              </a:extLst>
            </p:cNvPr>
            <p:cNvSpPr/>
            <p:nvPr/>
          </p:nvSpPr>
          <p:spPr>
            <a:xfrm>
              <a:off x="4782481" y="5366013"/>
              <a:ext cx="442976" cy="442570"/>
            </a:xfrm>
            <a:prstGeom prst="ellipse">
              <a:avLst/>
            </a:prstGeom>
            <a:solidFill>
              <a:srgbClr val="FFFFFF"/>
            </a:solidFill>
            <a:ln w="28575">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2000" b="1" i="1" dirty="0">
                  <a:solidFill>
                    <a:srgbClr val="5E976D"/>
                  </a:solidFill>
                  <a:latin typeface="Arial" panose="020B0604020202020204" pitchFamily="34" charset="0"/>
                  <a:cs typeface="Arial" panose="020B0604020202020204" pitchFamily="34" charset="0"/>
                </a:rPr>
                <a:t>1</a:t>
              </a:r>
              <a:endParaRPr kumimoji="0" lang="en-US" sz="2000" b="1" i="1"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endParaRPr>
            </a:p>
          </p:txBody>
        </p:sp>
      </p:grpSp>
      <p:sp>
        <p:nvSpPr>
          <p:cNvPr id="2" name="Content Placeholder 2">
            <a:extLst>
              <a:ext uri="{FF2B5EF4-FFF2-40B4-BE49-F238E27FC236}">
                <a16:creationId xmlns:a16="http://schemas.microsoft.com/office/drawing/2014/main" id="{1F6271A5-07CE-ADF3-0884-1C91C9C48E51}"/>
              </a:ext>
            </a:extLst>
          </p:cNvPr>
          <p:cNvSpPr txBox="1">
            <a:spLocks/>
          </p:cNvSpPr>
          <p:nvPr/>
        </p:nvSpPr>
        <p:spPr>
          <a:xfrm>
            <a:off x="164592" y="7509718"/>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a:spcBef>
                <a:spcPts val="0"/>
              </a:spcBef>
              <a:spcAft>
                <a:spcPts val="0"/>
              </a:spcAft>
              <a:buClr>
                <a:srgbClr val="B7212A"/>
              </a:buClr>
              <a:defRPr/>
            </a:pPr>
            <a:r>
              <a:rPr lang="en-US" sz="1000" i="1" dirty="0">
                <a:solidFill>
                  <a:srgbClr val="A6A6A6"/>
                </a:solidFill>
                <a:latin typeface="Arial"/>
              </a:rPr>
              <a:t>Note: </a:t>
            </a:r>
            <a:r>
              <a:rPr kumimoji="0" lang="en-US" sz="1000" b="0" i="1" u="none" strike="noStrike" kern="1200" cap="none" spc="0" normalizeH="0" baseline="0" noProof="0" dirty="0">
                <a:ln>
                  <a:noFill/>
                </a:ln>
                <a:solidFill>
                  <a:srgbClr val="A6A6A6"/>
                </a:solidFill>
                <a:effectLst/>
                <a:uLnTx/>
                <a:uFillTx/>
                <a:latin typeface="Arial"/>
                <a:ea typeface="+mn-ea"/>
                <a:cs typeface="+mn-cs"/>
              </a:rPr>
              <a:t>1st Quarter 2024 Forecast, Based on 3rd Quarter 2023 Actuals and 4th Quarter 2023 Assumptions</a:t>
            </a:r>
            <a:r>
              <a:rPr lang="en-US" sz="1000" i="1" noProof="0" dirty="0">
                <a:solidFill>
                  <a:srgbClr val="A6A6A6"/>
                </a:solidFill>
                <a:latin typeface="Arial"/>
              </a:rPr>
              <a:t>; CPiP Segments defined by U.S. Census Bureau</a:t>
            </a:r>
            <a:endParaRPr kumimoji="0" lang="en-US" sz="1000" b="0" i="1" u="none" strike="noStrike" kern="1200" cap="none" spc="0" normalizeH="0" baseline="0" noProof="0" dirty="0">
              <a:ln>
                <a:noFill/>
              </a:ln>
              <a:solidFill>
                <a:srgbClr val="A6A6A6"/>
              </a:solidFill>
              <a:effectLst/>
              <a:uLnTx/>
              <a:uFillTx/>
              <a:latin typeface="Arial"/>
              <a:ea typeface="+mn-ea"/>
              <a:cs typeface="+mn-cs"/>
            </a:endParaRPr>
          </a:p>
          <a:p>
            <a:pPr marL="0" marR="0" lvl="0" indent="0" algn="l" defTabSz="754380"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BOLD CATEGORIES DENOTE STRONGEST CONSTRUCTION MATERIAL DRIVERS</a:t>
            </a:r>
            <a:endPar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endParaRPr>
          </a:p>
        </p:txBody>
      </p:sp>
      <p:pic>
        <p:nvPicPr>
          <p:cNvPr id="3" name="Graphic 2" descr="Warehouse outline">
            <a:extLst>
              <a:ext uri="{FF2B5EF4-FFF2-40B4-BE49-F238E27FC236}">
                <a16:creationId xmlns:a16="http://schemas.microsoft.com/office/drawing/2014/main" id="{D45A5F3C-0040-1B2C-F3A5-1D2494342C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30783" y="422102"/>
            <a:ext cx="393192" cy="393192"/>
          </a:xfrm>
          <a:prstGeom prst="rect">
            <a:avLst/>
          </a:prstGeom>
        </p:spPr>
      </p:pic>
      <p:pic>
        <p:nvPicPr>
          <p:cNvPr id="4" name="Graphic 3" descr="Fork In Road outline">
            <a:extLst>
              <a:ext uri="{FF2B5EF4-FFF2-40B4-BE49-F238E27FC236}">
                <a16:creationId xmlns:a16="http://schemas.microsoft.com/office/drawing/2014/main" id="{7D8B8381-7261-A398-4F64-8FD3311C3A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10920" y="102239"/>
            <a:ext cx="394671" cy="394671"/>
          </a:xfrm>
          <a:prstGeom prst="rect">
            <a:avLst/>
          </a:prstGeom>
        </p:spPr>
      </p:pic>
      <p:pic>
        <p:nvPicPr>
          <p:cNvPr id="8" name="Graphic 7" descr="House outline">
            <a:extLst>
              <a:ext uri="{FF2B5EF4-FFF2-40B4-BE49-F238E27FC236}">
                <a16:creationId xmlns:a16="http://schemas.microsoft.com/office/drawing/2014/main" id="{1057DA57-9CB3-FB04-FC6B-D5BACBE4FA9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2492535" y="422102"/>
            <a:ext cx="393192" cy="393192"/>
          </a:xfrm>
          <a:prstGeom prst="rect">
            <a:avLst/>
          </a:prstGeom>
        </p:spPr>
      </p:pic>
      <p:grpSp>
        <p:nvGrpSpPr>
          <p:cNvPr id="15" name="Group 14">
            <a:extLst>
              <a:ext uri="{FF2B5EF4-FFF2-40B4-BE49-F238E27FC236}">
                <a16:creationId xmlns:a16="http://schemas.microsoft.com/office/drawing/2014/main" id="{89E49FD3-4B49-9CE2-FB2F-7036527B4C6B}"/>
              </a:ext>
            </a:extLst>
          </p:cNvPr>
          <p:cNvGrpSpPr/>
          <p:nvPr/>
        </p:nvGrpSpPr>
        <p:grpSpPr>
          <a:xfrm>
            <a:off x="1071243" y="4869248"/>
            <a:ext cx="5062986" cy="202970"/>
            <a:chOff x="7902126" y="3927437"/>
            <a:chExt cx="5062986" cy="202970"/>
          </a:xfrm>
        </p:grpSpPr>
        <p:grpSp>
          <p:nvGrpSpPr>
            <p:cNvPr id="16" name="Group 15">
              <a:extLst>
                <a:ext uri="{FF2B5EF4-FFF2-40B4-BE49-F238E27FC236}">
                  <a16:creationId xmlns:a16="http://schemas.microsoft.com/office/drawing/2014/main" id="{DFE4F866-217E-1A81-AA53-1CCCBC5E6126}"/>
                </a:ext>
              </a:extLst>
            </p:cNvPr>
            <p:cNvGrpSpPr/>
            <p:nvPr/>
          </p:nvGrpSpPr>
          <p:grpSpPr>
            <a:xfrm>
              <a:off x="7902126" y="3927437"/>
              <a:ext cx="1443723" cy="202970"/>
              <a:chOff x="8456147" y="4859379"/>
              <a:chExt cx="1518568" cy="213492"/>
            </a:xfrm>
          </p:grpSpPr>
          <p:sp>
            <p:nvSpPr>
              <p:cNvPr id="27" name="Rectangle: Rounded Corners 26">
                <a:extLst>
                  <a:ext uri="{FF2B5EF4-FFF2-40B4-BE49-F238E27FC236}">
                    <a16:creationId xmlns:a16="http://schemas.microsoft.com/office/drawing/2014/main" id="{7CBEB5DC-AFBA-F4D1-DCC2-355F12A267DC}"/>
                  </a:ext>
                </a:extLst>
              </p:cNvPr>
              <p:cNvSpPr/>
              <p:nvPr/>
            </p:nvSpPr>
            <p:spPr>
              <a:xfrm>
                <a:off x="8456147" y="4922058"/>
                <a:ext cx="304267" cy="88135"/>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101861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58AA7E9B-8CAF-F47E-8BFF-58D8E460575B}"/>
                  </a:ext>
                </a:extLst>
              </p:cNvPr>
              <p:cNvSpPr/>
              <p:nvPr/>
            </p:nvSpPr>
            <p:spPr>
              <a:xfrm>
                <a:off x="8801921" y="4859379"/>
                <a:ext cx="1172794" cy="21349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Residential</a:t>
                </a:r>
                <a:endParaRPr kumimoji="0" lang="en-US" sz="140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endParaRPr>
              </a:p>
            </p:txBody>
          </p:sp>
        </p:grpSp>
        <p:grpSp>
          <p:nvGrpSpPr>
            <p:cNvPr id="21" name="Group 20">
              <a:extLst>
                <a:ext uri="{FF2B5EF4-FFF2-40B4-BE49-F238E27FC236}">
                  <a16:creationId xmlns:a16="http://schemas.microsoft.com/office/drawing/2014/main" id="{A139195A-FBBE-612A-F75A-70723CC856CB}"/>
                </a:ext>
              </a:extLst>
            </p:cNvPr>
            <p:cNvGrpSpPr/>
            <p:nvPr/>
          </p:nvGrpSpPr>
          <p:grpSpPr>
            <a:xfrm>
              <a:off x="9554072" y="3927437"/>
              <a:ext cx="1645843" cy="202970"/>
              <a:chOff x="8456147" y="4859379"/>
              <a:chExt cx="1731166" cy="213492"/>
            </a:xfrm>
          </p:grpSpPr>
          <p:sp>
            <p:nvSpPr>
              <p:cNvPr id="24" name="Rectangle: Rounded Corners 23">
                <a:extLst>
                  <a:ext uri="{FF2B5EF4-FFF2-40B4-BE49-F238E27FC236}">
                    <a16:creationId xmlns:a16="http://schemas.microsoft.com/office/drawing/2014/main" id="{74DA9E6A-388D-CBCF-09FD-E2637329A3E9}"/>
                  </a:ext>
                </a:extLst>
              </p:cNvPr>
              <p:cNvSpPr/>
              <p:nvPr/>
            </p:nvSpPr>
            <p:spPr>
              <a:xfrm>
                <a:off x="8456147" y="4922058"/>
                <a:ext cx="304267" cy="88135"/>
              </a:xfrm>
              <a:prstGeom prst="roundRect">
                <a:avLst/>
              </a:prstGeom>
              <a:solidFill>
                <a:srgbClr val="F99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101861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33741EB2-A2B0-78A2-98B5-297FC8F70EF7}"/>
                  </a:ext>
                </a:extLst>
              </p:cNvPr>
              <p:cNvSpPr/>
              <p:nvPr/>
            </p:nvSpPr>
            <p:spPr>
              <a:xfrm>
                <a:off x="8801921" y="4859379"/>
                <a:ext cx="1385392" cy="21349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lang="en-US" sz="1400" dirty="0">
                    <a:solidFill>
                      <a:srgbClr val="474747"/>
                    </a:solidFill>
                    <a:latin typeface="Arial" panose="020B0604020202020204" pitchFamily="34" charset="0"/>
                    <a:cs typeface="Arial" panose="020B0604020202020204" pitchFamily="34" charset="0"/>
                  </a:rPr>
                  <a:t>Nonresidential</a:t>
                </a:r>
                <a:endParaRPr kumimoji="0" lang="en-US" sz="140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endParaRPr>
              </a:p>
            </p:txBody>
          </p:sp>
        </p:grpSp>
        <p:sp>
          <p:nvSpPr>
            <p:cNvPr id="22" name="Rectangle: Rounded Corners 21">
              <a:extLst>
                <a:ext uri="{FF2B5EF4-FFF2-40B4-BE49-F238E27FC236}">
                  <a16:creationId xmlns:a16="http://schemas.microsoft.com/office/drawing/2014/main" id="{484E36DB-73A9-6008-1116-B20797E4CF0C}"/>
                </a:ext>
              </a:extLst>
            </p:cNvPr>
            <p:cNvSpPr/>
            <p:nvPr/>
          </p:nvSpPr>
          <p:spPr>
            <a:xfrm>
              <a:off x="11408137" y="3987027"/>
              <a:ext cx="289271" cy="83791"/>
            </a:xfrm>
            <a:prstGeom prst="roundRect">
              <a:avLst/>
            </a:prstGeom>
            <a:solidFill>
              <a:srgbClr val="80A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101861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2E19F558-E9BA-C442-6800-2BE7DAEC4E89}"/>
                </a:ext>
              </a:extLst>
            </p:cNvPr>
            <p:cNvSpPr/>
            <p:nvPr/>
          </p:nvSpPr>
          <p:spPr>
            <a:xfrm>
              <a:off x="11736869" y="3930863"/>
              <a:ext cx="1228243" cy="19611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Nonbuilding</a:t>
              </a:r>
              <a:endParaRPr kumimoji="0" lang="en-US" sz="140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3C2362B3-4E6E-7BE2-8056-6E56BFC1C29C}"/>
              </a:ext>
            </a:extLst>
          </p:cNvPr>
          <p:cNvPicPr>
            <a:picLocks noChangeAspect="1"/>
          </p:cNvPicPr>
          <p:nvPr/>
        </p:nvPicPr>
        <p:blipFill>
          <a:blip r:embed="rId10"/>
          <a:stretch>
            <a:fillRect/>
          </a:stretch>
        </p:blipFill>
        <p:spPr>
          <a:xfrm>
            <a:off x="7071404" y="1360489"/>
            <a:ext cx="6452571" cy="1548854"/>
          </a:xfrm>
          <a:prstGeom prst="rect">
            <a:avLst/>
          </a:prstGeom>
        </p:spPr>
      </p:pic>
    </p:spTree>
    <p:extLst>
      <p:ext uri="{BB962C8B-B14F-4D97-AF65-F5344CB8AC3E}">
        <p14:creationId xmlns:p14="http://schemas.microsoft.com/office/powerpoint/2010/main" val="1741221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EF513E22-E5A9-9142-4DFA-3A844C9EB661}"/>
              </a:ext>
            </a:extLst>
          </p:cNvPr>
          <p:cNvGraphicFramePr>
            <a:graphicFrameLocks noChangeAspect="1"/>
          </p:cNvGraphicFramePr>
          <p:nvPr>
            <p:extLst>
              <p:ext uri="{D42A27DB-BD31-4B8C-83A1-F6EECF244321}">
                <p14:modId xmlns:p14="http://schemas.microsoft.com/office/powerpoint/2010/main" val="253420937"/>
              </p:ext>
            </p:extLst>
          </p:nvPr>
        </p:nvGraphicFramePr>
        <p:xfrm>
          <a:off x="306388" y="4543294"/>
          <a:ext cx="13204825" cy="2409825"/>
        </p:xfrm>
        <a:graphic>
          <a:graphicData uri="http://schemas.openxmlformats.org/presentationml/2006/ole">
            <mc:AlternateContent xmlns:mc="http://schemas.openxmlformats.org/markup-compatibility/2006">
              <mc:Choice xmlns:v="urn:schemas-microsoft-com:vml" Requires="v">
                <p:oleObj name="Worksheet" r:id="rId3" imgW="13204905" imgH="2410028" progId="Excel.Sheet.12">
                  <p:embed/>
                </p:oleObj>
              </mc:Choice>
              <mc:Fallback>
                <p:oleObj name="Worksheet" r:id="rId3" imgW="13204905" imgH="2410028" progId="Excel.Sheet.12">
                  <p:embed/>
                  <p:pic>
                    <p:nvPicPr>
                      <p:cNvPr id="0" name=""/>
                      <p:cNvPicPr/>
                      <p:nvPr/>
                    </p:nvPicPr>
                    <p:blipFill>
                      <a:blip r:embed="rId4"/>
                      <a:stretch>
                        <a:fillRect/>
                      </a:stretch>
                    </p:blipFill>
                    <p:spPr>
                      <a:xfrm>
                        <a:off x="306388" y="4543294"/>
                        <a:ext cx="13204825" cy="2409825"/>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CA299738-885A-3B33-DFB8-28F3A796BD31}"/>
              </a:ext>
            </a:extLst>
          </p:cNvPr>
          <p:cNvPicPr>
            <a:picLocks noChangeAspect="1"/>
          </p:cNvPicPr>
          <p:nvPr/>
        </p:nvPicPr>
        <p:blipFill>
          <a:blip r:embed="rId5"/>
          <a:stretch>
            <a:fillRect/>
          </a:stretch>
        </p:blipFill>
        <p:spPr>
          <a:xfrm>
            <a:off x="7229856" y="1587014"/>
            <a:ext cx="6294120" cy="2598420"/>
          </a:xfrm>
          <a:prstGeom prst="rect">
            <a:avLst/>
          </a:prstGeom>
        </p:spPr>
      </p:pic>
      <p:sp>
        <p:nvSpPr>
          <p:cNvPr id="20" name="Title 1">
            <a:extLst>
              <a:ext uri="{FF2B5EF4-FFF2-40B4-BE49-F238E27FC236}">
                <a16:creationId xmlns:a16="http://schemas.microsoft.com/office/drawing/2014/main" id="{A142BDE8-1762-1D64-370E-D5E6D8FE9BB4}"/>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East North-Central Division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a:t>
            </a: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Construction Put-in-Place (CPiP)</a:t>
            </a:r>
          </a:p>
        </p:txBody>
      </p:sp>
      <p:sp>
        <p:nvSpPr>
          <p:cNvPr id="5" name="Rectangle 4">
            <a:extLst>
              <a:ext uri="{FF2B5EF4-FFF2-40B4-BE49-F238E27FC236}">
                <a16:creationId xmlns:a16="http://schemas.microsoft.com/office/drawing/2014/main" id="{1BA75B36-A4B5-35ED-43E1-669E183670B1}"/>
              </a:ext>
            </a:extLst>
          </p:cNvPr>
          <p:cNvSpPr/>
          <p:nvPr/>
        </p:nvSpPr>
        <p:spPr>
          <a:xfrm>
            <a:off x="7109200" y="1320243"/>
            <a:ext cx="1847088" cy="141941"/>
          </a:xfrm>
          <a:prstGeom prst="rect">
            <a:avLst/>
          </a:prstGeom>
        </p:spPr>
        <p:txBody>
          <a:bodyPr vert="horz" lIns="0" tIns="45720" rIns="91440" bIns="45720" rtlCol="0" anchor="ctr">
            <a:noAutofit/>
          </a:bodyPr>
          <a:lstStyle/>
          <a:p>
            <a:pPr marL="0" marR="0" lvl="0" indent="0" algn="l" defTabSz="754380" rtl="0" eaLnBrk="1" fontAlgn="auto" latinLnBrk="0" hangingPunct="1">
              <a:lnSpc>
                <a:spcPct val="100000"/>
              </a:lnSpc>
              <a:spcBef>
                <a:spcPts val="0"/>
              </a:spcBef>
              <a:spcAft>
                <a:spcPts val="0"/>
              </a:spcAft>
              <a:buClr>
                <a:srgbClr val="B7212A"/>
              </a:buClr>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Billions)</a:t>
            </a:r>
          </a:p>
        </p:txBody>
      </p:sp>
      <p:sp>
        <p:nvSpPr>
          <p:cNvPr id="6" name="Rectangle 5">
            <a:extLst>
              <a:ext uri="{FF2B5EF4-FFF2-40B4-BE49-F238E27FC236}">
                <a16:creationId xmlns:a16="http://schemas.microsoft.com/office/drawing/2014/main" id="{FEC68F1D-D430-5ECF-0244-72AD0E4911E4}"/>
              </a:ext>
            </a:extLst>
          </p:cNvPr>
          <p:cNvSpPr/>
          <p:nvPr/>
        </p:nvSpPr>
        <p:spPr>
          <a:xfrm>
            <a:off x="7988303" y="1320243"/>
            <a:ext cx="3426286" cy="146304"/>
          </a:xfrm>
          <a:prstGeom prst="rect">
            <a:avLst/>
          </a:prstGeom>
        </p:spPr>
        <p:txBody>
          <a:bodyPr vert="horz" lIns="0" tIns="45720" rIns="91440" bIns="45720" rtlCol="0" anchor="ctr">
            <a:noAutofit/>
          </a:bodyPr>
          <a:lstStyle/>
          <a:p>
            <a:pPr marL="0" marR="0" lvl="0" indent="0" algn="l" defTabSz="754380" rtl="0" eaLnBrk="1" fontAlgn="auto" latinLnBrk="0" hangingPunct="1">
              <a:lnSpc>
                <a:spcPct val="100000"/>
              </a:lnSpc>
              <a:spcBef>
                <a:spcPts val="0"/>
              </a:spcBef>
              <a:spcAft>
                <a:spcPts val="0"/>
              </a:spcAft>
              <a:buClr>
                <a:srgbClr val="B7212A"/>
              </a:buClr>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Grey bars denote recessions, Blue bars denote forecast</a:t>
            </a:r>
          </a:p>
        </p:txBody>
      </p:sp>
      <p:grpSp>
        <p:nvGrpSpPr>
          <p:cNvPr id="29" name="Group 28">
            <a:extLst>
              <a:ext uri="{FF2B5EF4-FFF2-40B4-BE49-F238E27FC236}">
                <a16:creationId xmlns:a16="http://schemas.microsoft.com/office/drawing/2014/main" id="{5CEE7769-4FD0-B4F1-70CD-0B650CCDCD4C}"/>
              </a:ext>
            </a:extLst>
          </p:cNvPr>
          <p:cNvGrpSpPr/>
          <p:nvPr/>
        </p:nvGrpSpPr>
        <p:grpSpPr>
          <a:xfrm>
            <a:off x="7845500" y="4073787"/>
            <a:ext cx="5062986" cy="202970"/>
            <a:chOff x="7902126" y="3927437"/>
            <a:chExt cx="5062986" cy="202970"/>
          </a:xfrm>
        </p:grpSpPr>
        <p:grpSp>
          <p:nvGrpSpPr>
            <p:cNvPr id="27" name="Group 26">
              <a:extLst>
                <a:ext uri="{FF2B5EF4-FFF2-40B4-BE49-F238E27FC236}">
                  <a16:creationId xmlns:a16="http://schemas.microsoft.com/office/drawing/2014/main" id="{814E7BBD-10C0-D68A-3FD3-F81B28DDD027}"/>
                </a:ext>
              </a:extLst>
            </p:cNvPr>
            <p:cNvGrpSpPr/>
            <p:nvPr/>
          </p:nvGrpSpPr>
          <p:grpSpPr>
            <a:xfrm>
              <a:off x="7902126" y="3927437"/>
              <a:ext cx="1443723" cy="202970"/>
              <a:chOff x="8456147" y="4859379"/>
              <a:chExt cx="1518568" cy="213492"/>
            </a:xfrm>
          </p:grpSpPr>
          <p:sp>
            <p:nvSpPr>
              <p:cNvPr id="17" name="Rectangle: Rounded Corners 16">
                <a:extLst>
                  <a:ext uri="{FF2B5EF4-FFF2-40B4-BE49-F238E27FC236}">
                    <a16:creationId xmlns:a16="http://schemas.microsoft.com/office/drawing/2014/main" id="{F2771D83-FABD-FA93-18CF-6C389D12DFD7}"/>
                  </a:ext>
                </a:extLst>
              </p:cNvPr>
              <p:cNvSpPr/>
              <p:nvPr/>
            </p:nvSpPr>
            <p:spPr>
              <a:xfrm>
                <a:off x="8456147" y="4922058"/>
                <a:ext cx="304267" cy="88135"/>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101861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05E23C3F-492D-35F8-0F9C-34EEB2287A8B}"/>
                  </a:ext>
                </a:extLst>
              </p:cNvPr>
              <p:cNvSpPr/>
              <p:nvPr/>
            </p:nvSpPr>
            <p:spPr>
              <a:xfrm>
                <a:off x="8801921" y="4859379"/>
                <a:ext cx="1172794" cy="21349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Residential</a:t>
                </a:r>
                <a:endParaRPr kumimoji="0" lang="en-US" sz="140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endParaRPr>
              </a:p>
            </p:txBody>
          </p:sp>
        </p:grpSp>
        <p:grpSp>
          <p:nvGrpSpPr>
            <p:cNvPr id="37" name="Group 36">
              <a:extLst>
                <a:ext uri="{FF2B5EF4-FFF2-40B4-BE49-F238E27FC236}">
                  <a16:creationId xmlns:a16="http://schemas.microsoft.com/office/drawing/2014/main" id="{29F253B1-6BD5-D86D-8526-15965DDED964}"/>
                </a:ext>
              </a:extLst>
            </p:cNvPr>
            <p:cNvGrpSpPr/>
            <p:nvPr/>
          </p:nvGrpSpPr>
          <p:grpSpPr>
            <a:xfrm>
              <a:off x="9554072" y="3927437"/>
              <a:ext cx="1645843" cy="202970"/>
              <a:chOff x="8456147" y="4859379"/>
              <a:chExt cx="1731166" cy="213492"/>
            </a:xfrm>
          </p:grpSpPr>
          <p:sp>
            <p:nvSpPr>
              <p:cNvPr id="38" name="Rectangle: Rounded Corners 37">
                <a:extLst>
                  <a:ext uri="{FF2B5EF4-FFF2-40B4-BE49-F238E27FC236}">
                    <a16:creationId xmlns:a16="http://schemas.microsoft.com/office/drawing/2014/main" id="{8CA37DCD-8452-9CDF-6223-4594C8FD8B70}"/>
                  </a:ext>
                </a:extLst>
              </p:cNvPr>
              <p:cNvSpPr/>
              <p:nvPr/>
            </p:nvSpPr>
            <p:spPr>
              <a:xfrm>
                <a:off x="8456147" y="4922058"/>
                <a:ext cx="304267" cy="88135"/>
              </a:xfrm>
              <a:prstGeom prst="roundRect">
                <a:avLst/>
              </a:prstGeom>
              <a:solidFill>
                <a:srgbClr val="F99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101861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D818A258-D114-638C-8E4C-3DBE1B48A020}"/>
                  </a:ext>
                </a:extLst>
              </p:cNvPr>
              <p:cNvSpPr/>
              <p:nvPr/>
            </p:nvSpPr>
            <p:spPr>
              <a:xfrm>
                <a:off x="8801921" y="4859379"/>
                <a:ext cx="1385392" cy="21349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lang="en-US" sz="1400" dirty="0">
                    <a:solidFill>
                      <a:srgbClr val="474747"/>
                    </a:solidFill>
                    <a:latin typeface="Arial" panose="020B0604020202020204" pitchFamily="34" charset="0"/>
                    <a:cs typeface="Arial" panose="020B0604020202020204" pitchFamily="34" charset="0"/>
                  </a:rPr>
                  <a:t>Nonresidential</a:t>
                </a:r>
                <a:endParaRPr kumimoji="0" lang="en-US" sz="140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endParaRPr>
              </a:p>
            </p:txBody>
          </p:sp>
        </p:grpSp>
        <p:sp>
          <p:nvSpPr>
            <p:cNvPr id="41" name="Rectangle: Rounded Corners 40">
              <a:extLst>
                <a:ext uri="{FF2B5EF4-FFF2-40B4-BE49-F238E27FC236}">
                  <a16:creationId xmlns:a16="http://schemas.microsoft.com/office/drawing/2014/main" id="{F2CBA7F5-A8E1-EB1F-CDE3-FC1F2AAF9E33}"/>
                </a:ext>
              </a:extLst>
            </p:cNvPr>
            <p:cNvSpPr/>
            <p:nvPr/>
          </p:nvSpPr>
          <p:spPr>
            <a:xfrm>
              <a:off x="11408137" y="3987027"/>
              <a:ext cx="289271" cy="83791"/>
            </a:xfrm>
            <a:prstGeom prst="roundRect">
              <a:avLst/>
            </a:prstGeom>
            <a:solidFill>
              <a:srgbClr val="80A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101861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42" name="Rectangle 41">
              <a:extLst>
                <a:ext uri="{FF2B5EF4-FFF2-40B4-BE49-F238E27FC236}">
                  <a16:creationId xmlns:a16="http://schemas.microsoft.com/office/drawing/2014/main" id="{54102C80-E158-38F7-485E-391F4A3A93C4}"/>
                </a:ext>
              </a:extLst>
            </p:cNvPr>
            <p:cNvSpPr/>
            <p:nvPr/>
          </p:nvSpPr>
          <p:spPr>
            <a:xfrm>
              <a:off x="11736869" y="3930863"/>
              <a:ext cx="1228243" cy="19611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291"/>
                </a:spcBef>
                <a:spcAft>
                  <a:spcPts val="291"/>
                </a:spcAft>
                <a:buClr>
                  <a:srgbClr val="F5F5F2"/>
                </a:buClr>
                <a:buSzTx/>
                <a:buFontTx/>
                <a:buNone/>
                <a:tabLst/>
                <a:defRPr/>
              </a:pPr>
              <a:r>
                <a:rPr kumimoji="0" lang="en-US" sz="140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Nonbuilding</a:t>
              </a:r>
              <a:endParaRPr kumimoji="0" lang="en-US" sz="1400" i="0" u="none" strike="noStrike" kern="1200" cap="none" spc="0" normalizeH="0" baseline="0" noProof="0" dirty="0">
                <a:ln>
                  <a:noFill/>
                </a:ln>
                <a:solidFill>
                  <a:srgbClr val="9B9B9B"/>
                </a:solidFill>
                <a:effectLst/>
                <a:uLnTx/>
                <a:uFillTx/>
                <a:latin typeface="Arial" panose="020B0604020202020204" pitchFamily="34" charset="0"/>
                <a:ea typeface="+mn-ea"/>
                <a:cs typeface="Arial" panose="020B0604020202020204" pitchFamily="34" charset="0"/>
              </a:endParaRPr>
            </a:p>
          </p:txBody>
        </p:sp>
      </p:grpSp>
      <p:sp>
        <p:nvSpPr>
          <p:cNvPr id="191" name="Rectangle 190">
            <a:extLst>
              <a:ext uri="{FF2B5EF4-FFF2-40B4-BE49-F238E27FC236}">
                <a16:creationId xmlns:a16="http://schemas.microsoft.com/office/drawing/2014/main" id="{F30BFBDC-E5B3-CEBE-CCDC-D0B38CC2DC8C}"/>
              </a:ext>
            </a:extLst>
          </p:cNvPr>
          <p:cNvSpPr/>
          <p:nvPr/>
        </p:nvSpPr>
        <p:spPr>
          <a:xfrm>
            <a:off x="4475883" y="1589292"/>
            <a:ext cx="2224302" cy="2687465"/>
          </a:xfrm>
          <a:prstGeom prst="rect">
            <a:avLst/>
          </a:prstGeom>
          <a:noFill/>
          <a:ln>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137160" lvl="2" algn="ctr" defTabSz="1018824">
              <a:spcBef>
                <a:spcPts val="500"/>
              </a:spcBef>
              <a:spcAft>
                <a:spcPts val="500"/>
              </a:spcAft>
              <a:defRPr/>
            </a:pPr>
            <a:r>
              <a:rPr lang="en-US" sz="1800" b="1" dirty="0">
                <a:solidFill>
                  <a:srgbClr val="5E976D"/>
                </a:solidFill>
                <a:latin typeface="Arial" panose="020B0604020202020204" pitchFamily="34" charset="0"/>
                <a:cs typeface="Arial" panose="020B0604020202020204" pitchFamily="34" charset="0"/>
              </a:rPr>
              <a:t>The East North-Central Division</a:t>
            </a:r>
            <a:r>
              <a:rPr lang="en-US" sz="1800" dirty="0">
                <a:solidFill>
                  <a:srgbClr val="5E976D"/>
                </a:solidFill>
                <a:latin typeface="Arial" panose="020B0604020202020204" pitchFamily="34" charset="0"/>
                <a:cs typeface="Arial" panose="020B0604020202020204" pitchFamily="34" charset="0"/>
              </a:rPr>
              <a:t> is one of nine geographic divisions that FMI Research tracks in its analysis of construction trends</a:t>
            </a:r>
          </a:p>
        </p:txBody>
      </p:sp>
      <p:sp>
        <p:nvSpPr>
          <p:cNvPr id="131" name="Freeform 8">
            <a:extLst>
              <a:ext uri="{FF2B5EF4-FFF2-40B4-BE49-F238E27FC236}">
                <a16:creationId xmlns:a16="http://schemas.microsoft.com/office/drawing/2014/main" id="{41D87A99-9429-71C0-1F49-AD772724D1E5}"/>
              </a:ext>
            </a:extLst>
          </p:cNvPr>
          <p:cNvSpPr>
            <a:spLocks/>
          </p:cNvSpPr>
          <p:nvPr/>
        </p:nvSpPr>
        <p:spPr bwMode="auto">
          <a:xfrm>
            <a:off x="3953229" y="2034437"/>
            <a:ext cx="122160" cy="262450"/>
          </a:xfrm>
          <a:custGeom>
            <a:avLst/>
            <a:gdLst/>
            <a:ahLst/>
            <a:cxnLst>
              <a:cxn ang="0">
                <a:pos x="39" y="0"/>
              </a:cxn>
              <a:cxn ang="0">
                <a:pos x="52" y="34"/>
              </a:cxn>
              <a:cxn ang="0">
                <a:pos x="64" y="72"/>
              </a:cxn>
              <a:cxn ang="0">
                <a:pos x="76" y="110"/>
              </a:cxn>
              <a:cxn ang="0">
                <a:pos x="81" y="130"/>
              </a:cxn>
              <a:cxn ang="0">
                <a:pos x="85" y="135"/>
              </a:cxn>
              <a:cxn ang="0">
                <a:pos x="87" y="139"/>
              </a:cxn>
              <a:cxn ang="0">
                <a:pos x="90" y="144"/>
              </a:cxn>
              <a:cxn ang="0">
                <a:pos x="92" y="153"/>
              </a:cxn>
              <a:cxn ang="0">
                <a:pos x="93" y="164"/>
              </a:cxn>
              <a:cxn ang="0">
                <a:pos x="97" y="171"/>
              </a:cxn>
              <a:cxn ang="0">
                <a:pos x="110" y="184"/>
              </a:cxn>
              <a:cxn ang="0">
                <a:pos x="116" y="191"/>
              </a:cxn>
              <a:cxn ang="0">
                <a:pos x="118" y="199"/>
              </a:cxn>
              <a:cxn ang="0">
                <a:pos x="118" y="208"/>
              </a:cxn>
              <a:cxn ang="0">
                <a:pos x="108" y="212"/>
              </a:cxn>
              <a:cxn ang="0">
                <a:pos x="101" y="219"/>
              </a:cxn>
              <a:cxn ang="0">
                <a:pos x="96" y="226"/>
              </a:cxn>
              <a:cxn ang="0">
                <a:pos x="90" y="234"/>
              </a:cxn>
              <a:cxn ang="0">
                <a:pos x="64" y="240"/>
              </a:cxn>
              <a:cxn ang="0">
                <a:pos x="39" y="245"/>
              </a:cxn>
              <a:cxn ang="0">
                <a:pos x="14" y="251"/>
              </a:cxn>
              <a:cxn ang="0">
                <a:pos x="9" y="243"/>
              </a:cxn>
              <a:cxn ang="0">
                <a:pos x="7" y="233"/>
              </a:cxn>
              <a:cxn ang="0">
                <a:pos x="7" y="208"/>
              </a:cxn>
              <a:cxn ang="0">
                <a:pos x="5" y="194"/>
              </a:cxn>
              <a:cxn ang="0">
                <a:pos x="3" y="187"/>
              </a:cxn>
              <a:cxn ang="0">
                <a:pos x="1" y="184"/>
              </a:cxn>
              <a:cxn ang="0">
                <a:pos x="0" y="180"/>
              </a:cxn>
              <a:cxn ang="0">
                <a:pos x="0" y="178"/>
              </a:cxn>
              <a:cxn ang="0">
                <a:pos x="3" y="160"/>
              </a:cxn>
              <a:cxn ang="0">
                <a:pos x="9" y="142"/>
              </a:cxn>
              <a:cxn ang="0">
                <a:pos x="11" y="124"/>
              </a:cxn>
              <a:cxn ang="0">
                <a:pos x="11" y="119"/>
              </a:cxn>
              <a:cxn ang="0">
                <a:pos x="10" y="115"/>
              </a:cxn>
              <a:cxn ang="0">
                <a:pos x="8" y="110"/>
              </a:cxn>
              <a:cxn ang="0">
                <a:pos x="5" y="107"/>
              </a:cxn>
              <a:cxn ang="0">
                <a:pos x="7" y="103"/>
              </a:cxn>
              <a:cxn ang="0">
                <a:pos x="11" y="98"/>
              </a:cxn>
              <a:cxn ang="0">
                <a:pos x="15" y="97"/>
              </a:cxn>
              <a:cxn ang="0">
                <a:pos x="23" y="89"/>
              </a:cxn>
              <a:cxn ang="0">
                <a:pos x="25" y="84"/>
              </a:cxn>
              <a:cxn ang="0">
                <a:pos x="28" y="81"/>
              </a:cxn>
              <a:cxn ang="0">
                <a:pos x="31" y="76"/>
              </a:cxn>
              <a:cxn ang="0">
                <a:pos x="25" y="60"/>
              </a:cxn>
              <a:cxn ang="0">
                <a:pos x="23" y="41"/>
              </a:cxn>
              <a:cxn ang="0">
                <a:pos x="23" y="21"/>
              </a:cxn>
              <a:cxn ang="0">
                <a:pos x="28" y="3"/>
              </a:cxn>
              <a:cxn ang="0">
                <a:pos x="30" y="3"/>
              </a:cxn>
              <a:cxn ang="0">
                <a:pos x="32" y="4"/>
              </a:cxn>
              <a:cxn ang="0">
                <a:pos x="34" y="4"/>
              </a:cxn>
              <a:cxn ang="0">
                <a:pos x="36" y="5"/>
              </a:cxn>
              <a:cxn ang="0">
                <a:pos x="38" y="3"/>
              </a:cxn>
              <a:cxn ang="0">
                <a:pos x="39" y="0"/>
              </a:cxn>
            </a:cxnLst>
            <a:rect l="0" t="0" r="r" b="b"/>
            <a:pathLst>
              <a:path w="118" h="251">
                <a:moveTo>
                  <a:pt x="39" y="0"/>
                </a:moveTo>
                <a:lnTo>
                  <a:pt x="52" y="34"/>
                </a:lnTo>
                <a:lnTo>
                  <a:pt x="64" y="72"/>
                </a:lnTo>
                <a:lnTo>
                  <a:pt x="76" y="110"/>
                </a:lnTo>
                <a:lnTo>
                  <a:pt x="81" y="130"/>
                </a:lnTo>
                <a:lnTo>
                  <a:pt x="85" y="135"/>
                </a:lnTo>
                <a:lnTo>
                  <a:pt x="87" y="139"/>
                </a:lnTo>
                <a:lnTo>
                  <a:pt x="90" y="144"/>
                </a:lnTo>
                <a:lnTo>
                  <a:pt x="92" y="153"/>
                </a:lnTo>
                <a:lnTo>
                  <a:pt x="93" y="164"/>
                </a:lnTo>
                <a:lnTo>
                  <a:pt x="97" y="171"/>
                </a:lnTo>
                <a:lnTo>
                  <a:pt x="110" y="184"/>
                </a:lnTo>
                <a:lnTo>
                  <a:pt x="116" y="191"/>
                </a:lnTo>
                <a:lnTo>
                  <a:pt x="118" y="199"/>
                </a:lnTo>
                <a:lnTo>
                  <a:pt x="118" y="208"/>
                </a:lnTo>
                <a:lnTo>
                  <a:pt x="108" y="212"/>
                </a:lnTo>
                <a:lnTo>
                  <a:pt x="101" y="219"/>
                </a:lnTo>
                <a:lnTo>
                  <a:pt x="96" y="226"/>
                </a:lnTo>
                <a:lnTo>
                  <a:pt x="90" y="234"/>
                </a:lnTo>
                <a:lnTo>
                  <a:pt x="64" y="240"/>
                </a:lnTo>
                <a:lnTo>
                  <a:pt x="39" y="245"/>
                </a:lnTo>
                <a:lnTo>
                  <a:pt x="14" y="251"/>
                </a:lnTo>
                <a:lnTo>
                  <a:pt x="9" y="243"/>
                </a:lnTo>
                <a:lnTo>
                  <a:pt x="7" y="233"/>
                </a:lnTo>
                <a:lnTo>
                  <a:pt x="7" y="208"/>
                </a:lnTo>
                <a:lnTo>
                  <a:pt x="5" y="194"/>
                </a:lnTo>
                <a:lnTo>
                  <a:pt x="3" y="187"/>
                </a:lnTo>
                <a:lnTo>
                  <a:pt x="1" y="184"/>
                </a:lnTo>
                <a:lnTo>
                  <a:pt x="0" y="180"/>
                </a:lnTo>
                <a:lnTo>
                  <a:pt x="0" y="178"/>
                </a:lnTo>
                <a:lnTo>
                  <a:pt x="3" y="160"/>
                </a:lnTo>
                <a:lnTo>
                  <a:pt x="9" y="142"/>
                </a:lnTo>
                <a:lnTo>
                  <a:pt x="11" y="124"/>
                </a:lnTo>
                <a:lnTo>
                  <a:pt x="11" y="119"/>
                </a:lnTo>
                <a:lnTo>
                  <a:pt x="10" y="115"/>
                </a:lnTo>
                <a:lnTo>
                  <a:pt x="8" y="110"/>
                </a:lnTo>
                <a:lnTo>
                  <a:pt x="5" y="107"/>
                </a:lnTo>
                <a:lnTo>
                  <a:pt x="7" y="103"/>
                </a:lnTo>
                <a:lnTo>
                  <a:pt x="11" y="98"/>
                </a:lnTo>
                <a:lnTo>
                  <a:pt x="15" y="97"/>
                </a:lnTo>
                <a:lnTo>
                  <a:pt x="23" y="89"/>
                </a:lnTo>
                <a:lnTo>
                  <a:pt x="25" y="84"/>
                </a:lnTo>
                <a:lnTo>
                  <a:pt x="28" y="81"/>
                </a:lnTo>
                <a:lnTo>
                  <a:pt x="31" y="76"/>
                </a:lnTo>
                <a:lnTo>
                  <a:pt x="25" y="60"/>
                </a:lnTo>
                <a:lnTo>
                  <a:pt x="23" y="41"/>
                </a:lnTo>
                <a:lnTo>
                  <a:pt x="23" y="21"/>
                </a:lnTo>
                <a:lnTo>
                  <a:pt x="28" y="3"/>
                </a:lnTo>
                <a:lnTo>
                  <a:pt x="30" y="3"/>
                </a:lnTo>
                <a:lnTo>
                  <a:pt x="32" y="4"/>
                </a:lnTo>
                <a:lnTo>
                  <a:pt x="34" y="4"/>
                </a:lnTo>
                <a:lnTo>
                  <a:pt x="36" y="5"/>
                </a:lnTo>
                <a:lnTo>
                  <a:pt x="38" y="3"/>
                </a:lnTo>
                <a:lnTo>
                  <a:pt x="39"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9">
            <a:extLst>
              <a:ext uri="{FF2B5EF4-FFF2-40B4-BE49-F238E27FC236}">
                <a16:creationId xmlns:a16="http://schemas.microsoft.com/office/drawing/2014/main" id="{85CBA8A9-E5E0-2425-E52A-5F93C994AC25}"/>
              </a:ext>
            </a:extLst>
          </p:cNvPr>
          <p:cNvSpPr>
            <a:spLocks/>
          </p:cNvSpPr>
          <p:nvPr/>
        </p:nvSpPr>
        <p:spPr bwMode="auto">
          <a:xfrm>
            <a:off x="3857987" y="2069989"/>
            <a:ext cx="121127" cy="238399"/>
          </a:xfrm>
          <a:custGeom>
            <a:avLst/>
            <a:gdLst/>
            <a:ahLst/>
            <a:cxnLst>
              <a:cxn ang="0">
                <a:pos x="111" y="0"/>
              </a:cxn>
              <a:cxn ang="0">
                <a:pos x="114" y="5"/>
              </a:cxn>
              <a:cxn ang="0">
                <a:pos x="111" y="14"/>
              </a:cxn>
              <a:cxn ang="0">
                <a:pos x="111" y="22"/>
              </a:cxn>
              <a:cxn ang="0">
                <a:pos x="114" y="29"/>
              </a:cxn>
              <a:cxn ang="0">
                <a:pos x="115" y="32"/>
              </a:cxn>
              <a:cxn ang="0">
                <a:pos x="116" y="33"/>
              </a:cxn>
              <a:cxn ang="0">
                <a:pos x="117" y="35"/>
              </a:cxn>
              <a:cxn ang="0">
                <a:pos x="117" y="39"/>
              </a:cxn>
              <a:cxn ang="0">
                <a:pos x="115" y="47"/>
              </a:cxn>
              <a:cxn ang="0">
                <a:pos x="110" y="54"/>
              </a:cxn>
              <a:cxn ang="0">
                <a:pos x="104" y="59"/>
              </a:cxn>
              <a:cxn ang="0">
                <a:pos x="95" y="70"/>
              </a:cxn>
              <a:cxn ang="0">
                <a:pos x="99" y="85"/>
              </a:cxn>
              <a:cxn ang="0">
                <a:pos x="97" y="99"/>
              </a:cxn>
              <a:cxn ang="0">
                <a:pos x="90" y="130"/>
              </a:cxn>
              <a:cxn ang="0">
                <a:pos x="89" y="144"/>
              </a:cxn>
              <a:cxn ang="0">
                <a:pos x="90" y="153"/>
              </a:cxn>
              <a:cxn ang="0">
                <a:pos x="94" y="165"/>
              </a:cxn>
              <a:cxn ang="0">
                <a:pos x="96" y="176"/>
              </a:cxn>
              <a:cxn ang="0">
                <a:pos x="97" y="189"/>
              </a:cxn>
              <a:cxn ang="0">
                <a:pos x="96" y="197"/>
              </a:cxn>
              <a:cxn ang="0">
                <a:pos x="96" y="204"/>
              </a:cxn>
              <a:cxn ang="0">
                <a:pos x="97" y="211"/>
              </a:cxn>
              <a:cxn ang="0">
                <a:pos x="101" y="220"/>
              </a:cxn>
              <a:cxn ang="0">
                <a:pos x="87" y="221"/>
              </a:cxn>
              <a:cxn ang="0">
                <a:pos x="75" y="223"/>
              </a:cxn>
              <a:cxn ang="0">
                <a:pos x="65" y="225"/>
              </a:cxn>
              <a:cxn ang="0">
                <a:pos x="52" y="228"/>
              </a:cxn>
              <a:cxn ang="0">
                <a:pos x="50" y="215"/>
              </a:cxn>
              <a:cxn ang="0">
                <a:pos x="48" y="201"/>
              </a:cxn>
              <a:cxn ang="0">
                <a:pos x="46" y="187"/>
              </a:cxn>
              <a:cxn ang="0">
                <a:pos x="43" y="173"/>
              </a:cxn>
              <a:cxn ang="0">
                <a:pos x="38" y="162"/>
              </a:cxn>
              <a:cxn ang="0">
                <a:pos x="32" y="154"/>
              </a:cxn>
              <a:cxn ang="0">
                <a:pos x="24" y="150"/>
              </a:cxn>
              <a:cxn ang="0">
                <a:pos x="24" y="139"/>
              </a:cxn>
              <a:cxn ang="0">
                <a:pos x="21" y="129"/>
              </a:cxn>
              <a:cxn ang="0">
                <a:pos x="16" y="119"/>
              </a:cxn>
              <a:cxn ang="0">
                <a:pos x="14" y="110"/>
              </a:cxn>
              <a:cxn ang="0">
                <a:pos x="14" y="105"/>
              </a:cxn>
              <a:cxn ang="0">
                <a:pos x="16" y="96"/>
              </a:cxn>
              <a:cxn ang="0">
                <a:pos x="16" y="90"/>
              </a:cxn>
              <a:cxn ang="0">
                <a:pos x="15" y="87"/>
              </a:cxn>
              <a:cxn ang="0">
                <a:pos x="15" y="82"/>
              </a:cxn>
              <a:cxn ang="0">
                <a:pos x="14" y="78"/>
              </a:cxn>
              <a:cxn ang="0">
                <a:pos x="14" y="76"/>
              </a:cxn>
              <a:cxn ang="0">
                <a:pos x="4" y="62"/>
              </a:cxn>
              <a:cxn ang="0">
                <a:pos x="4" y="50"/>
              </a:cxn>
              <a:cxn ang="0">
                <a:pos x="1" y="39"/>
              </a:cxn>
              <a:cxn ang="0">
                <a:pos x="0" y="28"/>
              </a:cxn>
              <a:cxn ang="0">
                <a:pos x="36" y="18"/>
              </a:cxn>
              <a:cxn ang="0">
                <a:pos x="73" y="8"/>
              </a:cxn>
              <a:cxn ang="0">
                <a:pos x="111" y="0"/>
              </a:cxn>
            </a:cxnLst>
            <a:rect l="0" t="0" r="r" b="b"/>
            <a:pathLst>
              <a:path w="117" h="228">
                <a:moveTo>
                  <a:pt x="111" y="0"/>
                </a:moveTo>
                <a:lnTo>
                  <a:pt x="114" y="5"/>
                </a:lnTo>
                <a:lnTo>
                  <a:pt x="111" y="14"/>
                </a:lnTo>
                <a:lnTo>
                  <a:pt x="111" y="22"/>
                </a:lnTo>
                <a:lnTo>
                  <a:pt x="114" y="29"/>
                </a:lnTo>
                <a:lnTo>
                  <a:pt x="115" y="32"/>
                </a:lnTo>
                <a:lnTo>
                  <a:pt x="116" y="33"/>
                </a:lnTo>
                <a:lnTo>
                  <a:pt x="117" y="35"/>
                </a:lnTo>
                <a:lnTo>
                  <a:pt x="117" y="39"/>
                </a:lnTo>
                <a:lnTo>
                  <a:pt x="115" y="47"/>
                </a:lnTo>
                <a:lnTo>
                  <a:pt x="110" y="54"/>
                </a:lnTo>
                <a:lnTo>
                  <a:pt x="104" y="59"/>
                </a:lnTo>
                <a:lnTo>
                  <a:pt x="95" y="70"/>
                </a:lnTo>
                <a:lnTo>
                  <a:pt x="99" y="85"/>
                </a:lnTo>
                <a:lnTo>
                  <a:pt x="97" y="99"/>
                </a:lnTo>
                <a:lnTo>
                  <a:pt x="90" y="130"/>
                </a:lnTo>
                <a:lnTo>
                  <a:pt x="89" y="144"/>
                </a:lnTo>
                <a:lnTo>
                  <a:pt x="90" y="153"/>
                </a:lnTo>
                <a:lnTo>
                  <a:pt x="94" y="165"/>
                </a:lnTo>
                <a:lnTo>
                  <a:pt x="96" y="176"/>
                </a:lnTo>
                <a:lnTo>
                  <a:pt x="97" y="189"/>
                </a:lnTo>
                <a:lnTo>
                  <a:pt x="96" y="197"/>
                </a:lnTo>
                <a:lnTo>
                  <a:pt x="96" y="204"/>
                </a:lnTo>
                <a:lnTo>
                  <a:pt x="97" y="211"/>
                </a:lnTo>
                <a:lnTo>
                  <a:pt x="101" y="220"/>
                </a:lnTo>
                <a:lnTo>
                  <a:pt x="87" y="221"/>
                </a:lnTo>
                <a:lnTo>
                  <a:pt x="75" y="223"/>
                </a:lnTo>
                <a:lnTo>
                  <a:pt x="65" y="225"/>
                </a:lnTo>
                <a:lnTo>
                  <a:pt x="52" y="228"/>
                </a:lnTo>
                <a:lnTo>
                  <a:pt x="50" y="215"/>
                </a:lnTo>
                <a:lnTo>
                  <a:pt x="48" y="201"/>
                </a:lnTo>
                <a:lnTo>
                  <a:pt x="46" y="187"/>
                </a:lnTo>
                <a:lnTo>
                  <a:pt x="43" y="173"/>
                </a:lnTo>
                <a:lnTo>
                  <a:pt x="38" y="162"/>
                </a:lnTo>
                <a:lnTo>
                  <a:pt x="32" y="154"/>
                </a:lnTo>
                <a:lnTo>
                  <a:pt x="24" y="150"/>
                </a:lnTo>
                <a:lnTo>
                  <a:pt x="24" y="139"/>
                </a:lnTo>
                <a:lnTo>
                  <a:pt x="21" y="129"/>
                </a:lnTo>
                <a:lnTo>
                  <a:pt x="16" y="119"/>
                </a:lnTo>
                <a:lnTo>
                  <a:pt x="14" y="110"/>
                </a:lnTo>
                <a:lnTo>
                  <a:pt x="14" y="105"/>
                </a:lnTo>
                <a:lnTo>
                  <a:pt x="16" y="96"/>
                </a:lnTo>
                <a:lnTo>
                  <a:pt x="16" y="90"/>
                </a:lnTo>
                <a:lnTo>
                  <a:pt x="15" y="87"/>
                </a:lnTo>
                <a:lnTo>
                  <a:pt x="15" y="82"/>
                </a:lnTo>
                <a:lnTo>
                  <a:pt x="14" y="78"/>
                </a:lnTo>
                <a:lnTo>
                  <a:pt x="14" y="76"/>
                </a:lnTo>
                <a:lnTo>
                  <a:pt x="4" y="62"/>
                </a:lnTo>
                <a:lnTo>
                  <a:pt x="4" y="50"/>
                </a:lnTo>
                <a:lnTo>
                  <a:pt x="1" y="39"/>
                </a:lnTo>
                <a:lnTo>
                  <a:pt x="0" y="28"/>
                </a:lnTo>
                <a:lnTo>
                  <a:pt x="36" y="18"/>
                </a:lnTo>
                <a:lnTo>
                  <a:pt x="73" y="8"/>
                </a:lnTo>
                <a:lnTo>
                  <a:pt x="111"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10">
            <a:extLst>
              <a:ext uri="{FF2B5EF4-FFF2-40B4-BE49-F238E27FC236}">
                <a16:creationId xmlns:a16="http://schemas.microsoft.com/office/drawing/2014/main" id="{54C38D00-C06A-9563-7E09-8032C67BC0E4}"/>
              </a:ext>
            </a:extLst>
          </p:cNvPr>
          <p:cNvSpPr>
            <a:spLocks/>
          </p:cNvSpPr>
          <p:nvPr/>
        </p:nvSpPr>
        <p:spPr bwMode="auto">
          <a:xfrm>
            <a:off x="3911818" y="2256108"/>
            <a:ext cx="221546" cy="126521"/>
          </a:xfrm>
          <a:custGeom>
            <a:avLst/>
            <a:gdLst/>
            <a:ahLst/>
            <a:cxnLst>
              <a:cxn ang="0">
                <a:pos x="152" y="0"/>
              </a:cxn>
              <a:cxn ang="0">
                <a:pos x="156" y="3"/>
              </a:cxn>
              <a:cxn ang="0">
                <a:pos x="159" y="9"/>
              </a:cxn>
              <a:cxn ang="0">
                <a:pos x="163" y="14"/>
              </a:cxn>
              <a:cxn ang="0">
                <a:pos x="166" y="17"/>
              </a:cxn>
              <a:cxn ang="0">
                <a:pos x="171" y="18"/>
              </a:cxn>
              <a:cxn ang="0">
                <a:pos x="178" y="16"/>
              </a:cxn>
              <a:cxn ang="0">
                <a:pos x="169" y="25"/>
              </a:cxn>
              <a:cxn ang="0">
                <a:pos x="161" y="36"/>
              </a:cxn>
              <a:cxn ang="0">
                <a:pos x="155" y="47"/>
              </a:cxn>
              <a:cxn ang="0">
                <a:pos x="158" y="51"/>
              </a:cxn>
              <a:cxn ang="0">
                <a:pos x="158" y="53"/>
              </a:cxn>
              <a:cxn ang="0">
                <a:pos x="162" y="57"/>
              </a:cxn>
              <a:cxn ang="0">
                <a:pos x="166" y="58"/>
              </a:cxn>
              <a:cxn ang="0">
                <a:pos x="178" y="56"/>
              </a:cxn>
              <a:cxn ang="0">
                <a:pos x="180" y="59"/>
              </a:cxn>
              <a:cxn ang="0">
                <a:pos x="184" y="61"/>
              </a:cxn>
              <a:cxn ang="0">
                <a:pos x="187" y="65"/>
              </a:cxn>
              <a:cxn ang="0">
                <a:pos x="190" y="70"/>
              </a:cxn>
              <a:cxn ang="0">
                <a:pos x="189" y="75"/>
              </a:cxn>
              <a:cxn ang="0">
                <a:pos x="194" y="78"/>
              </a:cxn>
              <a:cxn ang="0">
                <a:pos x="199" y="82"/>
              </a:cxn>
              <a:cxn ang="0">
                <a:pos x="204" y="88"/>
              </a:cxn>
              <a:cxn ang="0">
                <a:pos x="208" y="93"/>
              </a:cxn>
              <a:cxn ang="0">
                <a:pos x="214" y="95"/>
              </a:cxn>
              <a:cxn ang="0">
                <a:pos x="214" y="105"/>
              </a:cxn>
              <a:cxn ang="0">
                <a:pos x="212" y="108"/>
              </a:cxn>
              <a:cxn ang="0">
                <a:pos x="211" y="110"/>
              </a:cxn>
              <a:cxn ang="0">
                <a:pos x="207" y="112"/>
              </a:cxn>
              <a:cxn ang="0">
                <a:pos x="203" y="113"/>
              </a:cxn>
              <a:cxn ang="0">
                <a:pos x="203" y="107"/>
              </a:cxn>
              <a:cxn ang="0">
                <a:pos x="201" y="105"/>
              </a:cxn>
              <a:cxn ang="0">
                <a:pos x="201" y="102"/>
              </a:cxn>
              <a:cxn ang="0">
                <a:pos x="200" y="101"/>
              </a:cxn>
              <a:cxn ang="0">
                <a:pos x="200" y="95"/>
              </a:cxn>
              <a:cxn ang="0">
                <a:pos x="191" y="102"/>
              </a:cxn>
              <a:cxn ang="0">
                <a:pos x="184" y="112"/>
              </a:cxn>
              <a:cxn ang="0">
                <a:pos x="178" y="121"/>
              </a:cxn>
              <a:cxn ang="0">
                <a:pos x="172" y="120"/>
              </a:cxn>
              <a:cxn ang="0">
                <a:pos x="169" y="115"/>
              </a:cxn>
              <a:cxn ang="0">
                <a:pos x="166" y="108"/>
              </a:cxn>
              <a:cxn ang="0">
                <a:pos x="166" y="101"/>
              </a:cxn>
              <a:cxn ang="0">
                <a:pos x="162" y="106"/>
              </a:cxn>
              <a:cxn ang="0">
                <a:pos x="161" y="109"/>
              </a:cxn>
              <a:cxn ang="0">
                <a:pos x="154" y="103"/>
              </a:cxn>
              <a:cxn ang="0">
                <a:pos x="144" y="87"/>
              </a:cxn>
              <a:cxn ang="0">
                <a:pos x="114" y="92"/>
              </a:cxn>
              <a:cxn ang="0">
                <a:pos x="86" y="98"/>
              </a:cxn>
              <a:cxn ang="0">
                <a:pos x="59" y="105"/>
              </a:cxn>
              <a:cxn ang="0">
                <a:pos x="31" y="112"/>
              </a:cxn>
              <a:cxn ang="0">
                <a:pos x="0" y="115"/>
              </a:cxn>
              <a:cxn ang="0">
                <a:pos x="1" y="99"/>
              </a:cxn>
              <a:cxn ang="0">
                <a:pos x="3" y="71"/>
              </a:cxn>
              <a:cxn ang="0">
                <a:pos x="3" y="53"/>
              </a:cxn>
              <a:cxn ang="0">
                <a:pos x="33" y="47"/>
              </a:cxn>
              <a:cxn ang="0">
                <a:pos x="63" y="40"/>
              </a:cxn>
              <a:cxn ang="0">
                <a:pos x="94" y="35"/>
              </a:cxn>
              <a:cxn ang="0">
                <a:pos x="121" y="28"/>
              </a:cxn>
              <a:cxn ang="0">
                <a:pos x="132" y="23"/>
              </a:cxn>
              <a:cxn ang="0">
                <a:pos x="141" y="14"/>
              </a:cxn>
              <a:cxn ang="0">
                <a:pos x="147" y="2"/>
              </a:cxn>
              <a:cxn ang="0">
                <a:pos x="150" y="2"/>
              </a:cxn>
              <a:cxn ang="0">
                <a:pos x="152" y="0"/>
              </a:cxn>
            </a:cxnLst>
            <a:rect l="0" t="0" r="r" b="b"/>
            <a:pathLst>
              <a:path w="214" h="121">
                <a:moveTo>
                  <a:pt x="152" y="0"/>
                </a:moveTo>
                <a:lnTo>
                  <a:pt x="156" y="3"/>
                </a:lnTo>
                <a:lnTo>
                  <a:pt x="159" y="9"/>
                </a:lnTo>
                <a:lnTo>
                  <a:pt x="163" y="14"/>
                </a:lnTo>
                <a:lnTo>
                  <a:pt x="166" y="17"/>
                </a:lnTo>
                <a:lnTo>
                  <a:pt x="171" y="18"/>
                </a:lnTo>
                <a:lnTo>
                  <a:pt x="178" y="16"/>
                </a:lnTo>
                <a:lnTo>
                  <a:pt x="169" y="25"/>
                </a:lnTo>
                <a:lnTo>
                  <a:pt x="161" y="36"/>
                </a:lnTo>
                <a:lnTo>
                  <a:pt x="155" y="47"/>
                </a:lnTo>
                <a:lnTo>
                  <a:pt x="158" y="51"/>
                </a:lnTo>
                <a:lnTo>
                  <a:pt x="158" y="53"/>
                </a:lnTo>
                <a:lnTo>
                  <a:pt x="162" y="57"/>
                </a:lnTo>
                <a:lnTo>
                  <a:pt x="166" y="58"/>
                </a:lnTo>
                <a:lnTo>
                  <a:pt x="178" y="56"/>
                </a:lnTo>
                <a:lnTo>
                  <a:pt x="180" y="59"/>
                </a:lnTo>
                <a:lnTo>
                  <a:pt x="184" y="61"/>
                </a:lnTo>
                <a:lnTo>
                  <a:pt x="187" y="65"/>
                </a:lnTo>
                <a:lnTo>
                  <a:pt x="190" y="70"/>
                </a:lnTo>
                <a:lnTo>
                  <a:pt x="189" y="75"/>
                </a:lnTo>
                <a:lnTo>
                  <a:pt x="194" y="78"/>
                </a:lnTo>
                <a:lnTo>
                  <a:pt x="199" y="82"/>
                </a:lnTo>
                <a:lnTo>
                  <a:pt x="204" y="88"/>
                </a:lnTo>
                <a:lnTo>
                  <a:pt x="208" y="93"/>
                </a:lnTo>
                <a:lnTo>
                  <a:pt x="214" y="95"/>
                </a:lnTo>
                <a:lnTo>
                  <a:pt x="214" y="105"/>
                </a:lnTo>
                <a:lnTo>
                  <a:pt x="212" y="108"/>
                </a:lnTo>
                <a:lnTo>
                  <a:pt x="211" y="110"/>
                </a:lnTo>
                <a:lnTo>
                  <a:pt x="207" y="112"/>
                </a:lnTo>
                <a:lnTo>
                  <a:pt x="203" y="113"/>
                </a:lnTo>
                <a:lnTo>
                  <a:pt x="203" y="107"/>
                </a:lnTo>
                <a:lnTo>
                  <a:pt x="201" y="105"/>
                </a:lnTo>
                <a:lnTo>
                  <a:pt x="201" y="102"/>
                </a:lnTo>
                <a:lnTo>
                  <a:pt x="200" y="101"/>
                </a:lnTo>
                <a:lnTo>
                  <a:pt x="200" y="95"/>
                </a:lnTo>
                <a:lnTo>
                  <a:pt x="191" y="102"/>
                </a:lnTo>
                <a:lnTo>
                  <a:pt x="184" y="112"/>
                </a:lnTo>
                <a:lnTo>
                  <a:pt x="178" y="121"/>
                </a:lnTo>
                <a:lnTo>
                  <a:pt x="172" y="120"/>
                </a:lnTo>
                <a:lnTo>
                  <a:pt x="169" y="115"/>
                </a:lnTo>
                <a:lnTo>
                  <a:pt x="166" y="108"/>
                </a:lnTo>
                <a:lnTo>
                  <a:pt x="166" y="101"/>
                </a:lnTo>
                <a:lnTo>
                  <a:pt x="162" y="106"/>
                </a:lnTo>
                <a:lnTo>
                  <a:pt x="161" y="109"/>
                </a:lnTo>
                <a:lnTo>
                  <a:pt x="154" y="103"/>
                </a:lnTo>
                <a:lnTo>
                  <a:pt x="144" y="87"/>
                </a:lnTo>
                <a:lnTo>
                  <a:pt x="114" y="92"/>
                </a:lnTo>
                <a:lnTo>
                  <a:pt x="86" y="98"/>
                </a:lnTo>
                <a:lnTo>
                  <a:pt x="59" y="105"/>
                </a:lnTo>
                <a:lnTo>
                  <a:pt x="31" y="112"/>
                </a:lnTo>
                <a:lnTo>
                  <a:pt x="0" y="115"/>
                </a:lnTo>
                <a:lnTo>
                  <a:pt x="1" y="99"/>
                </a:lnTo>
                <a:lnTo>
                  <a:pt x="3" y="71"/>
                </a:lnTo>
                <a:lnTo>
                  <a:pt x="3" y="53"/>
                </a:lnTo>
                <a:lnTo>
                  <a:pt x="33" y="47"/>
                </a:lnTo>
                <a:lnTo>
                  <a:pt x="63" y="40"/>
                </a:lnTo>
                <a:lnTo>
                  <a:pt x="94" y="35"/>
                </a:lnTo>
                <a:lnTo>
                  <a:pt x="121" y="28"/>
                </a:lnTo>
                <a:lnTo>
                  <a:pt x="132" y="23"/>
                </a:lnTo>
                <a:lnTo>
                  <a:pt x="141" y="14"/>
                </a:lnTo>
                <a:lnTo>
                  <a:pt x="147" y="2"/>
                </a:lnTo>
                <a:lnTo>
                  <a:pt x="150" y="2"/>
                </a:lnTo>
                <a:lnTo>
                  <a:pt x="152"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4">
            <a:extLst>
              <a:ext uri="{FF2B5EF4-FFF2-40B4-BE49-F238E27FC236}">
                <a16:creationId xmlns:a16="http://schemas.microsoft.com/office/drawing/2014/main" id="{924EEBFA-0FB5-2D35-4674-BA1E8226CB29}"/>
              </a:ext>
            </a:extLst>
          </p:cNvPr>
          <p:cNvSpPr>
            <a:spLocks/>
          </p:cNvSpPr>
          <p:nvPr/>
        </p:nvSpPr>
        <p:spPr bwMode="auto">
          <a:xfrm>
            <a:off x="3428352" y="2420272"/>
            <a:ext cx="437918" cy="289637"/>
          </a:xfrm>
          <a:custGeom>
            <a:avLst/>
            <a:gdLst/>
            <a:ahLst/>
            <a:cxnLst>
              <a:cxn ang="0">
                <a:pos x="349" y="2"/>
              </a:cxn>
              <a:cxn ang="0">
                <a:pos x="358" y="9"/>
              </a:cxn>
              <a:cxn ang="0">
                <a:pos x="370" y="25"/>
              </a:cxn>
              <a:cxn ang="0">
                <a:pos x="381" y="37"/>
              </a:cxn>
              <a:cxn ang="0">
                <a:pos x="399" y="42"/>
              </a:cxn>
              <a:cxn ang="0">
                <a:pos x="391" y="64"/>
              </a:cxn>
              <a:cxn ang="0">
                <a:pos x="381" y="85"/>
              </a:cxn>
              <a:cxn ang="0">
                <a:pos x="385" y="95"/>
              </a:cxn>
              <a:cxn ang="0">
                <a:pos x="381" y="109"/>
              </a:cxn>
              <a:cxn ang="0">
                <a:pos x="382" y="114"/>
              </a:cxn>
              <a:cxn ang="0">
                <a:pos x="385" y="121"/>
              </a:cxn>
              <a:cxn ang="0">
                <a:pos x="394" y="132"/>
              </a:cxn>
              <a:cxn ang="0">
                <a:pos x="399" y="137"/>
              </a:cxn>
              <a:cxn ang="0">
                <a:pos x="408" y="144"/>
              </a:cxn>
              <a:cxn ang="0">
                <a:pos x="423" y="153"/>
              </a:cxn>
              <a:cxn ang="0">
                <a:pos x="420" y="160"/>
              </a:cxn>
              <a:cxn ang="0">
                <a:pos x="415" y="165"/>
              </a:cxn>
              <a:cxn ang="0">
                <a:pos x="409" y="169"/>
              </a:cxn>
              <a:cxn ang="0">
                <a:pos x="401" y="182"/>
              </a:cxn>
              <a:cxn ang="0">
                <a:pos x="394" y="189"/>
              </a:cxn>
              <a:cxn ang="0">
                <a:pos x="389" y="195"/>
              </a:cxn>
              <a:cxn ang="0">
                <a:pos x="368" y="198"/>
              </a:cxn>
              <a:cxn ang="0">
                <a:pos x="361" y="211"/>
              </a:cxn>
              <a:cxn ang="0">
                <a:pos x="32" y="251"/>
              </a:cxn>
              <a:cxn ang="0">
                <a:pos x="14" y="156"/>
              </a:cxn>
              <a:cxn ang="0">
                <a:pos x="6" y="110"/>
              </a:cxn>
              <a:cxn ang="0">
                <a:pos x="0" y="83"/>
              </a:cxn>
              <a:cxn ang="0">
                <a:pos x="1" y="70"/>
              </a:cxn>
              <a:cxn ang="0">
                <a:pos x="11" y="62"/>
              </a:cxn>
              <a:cxn ang="0">
                <a:pos x="15" y="61"/>
              </a:cxn>
              <a:cxn ang="0">
                <a:pos x="28" y="49"/>
              </a:cxn>
              <a:cxn ang="0">
                <a:pos x="43" y="40"/>
              </a:cxn>
              <a:cxn ang="0">
                <a:pos x="46" y="60"/>
              </a:cxn>
              <a:cxn ang="0">
                <a:pos x="148" y="42"/>
              </a:cxn>
              <a:cxn ang="0">
                <a:pos x="254" y="20"/>
              </a:cxn>
              <a:cxn ang="0">
                <a:pos x="262" y="16"/>
              </a:cxn>
              <a:cxn ang="0">
                <a:pos x="270" y="14"/>
              </a:cxn>
              <a:cxn ang="0">
                <a:pos x="310" y="8"/>
              </a:cxn>
              <a:cxn ang="0">
                <a:pos x="334" y="1"/>
              </a:cxn>
            </a:cxnLst>
            <a:rect l="0" t="0" r="r" b="b"/>
            <a:pathLst>
              <a:path w="423" h="277">
                <a:moveTo>
                  <a:pt x="344" y="0"/>
                </a:moveTo>
                <a:lnTo>
                  <a:pt x="349" y="2"/>
                </a:lnTo>
                <a:lnTo>
                  <a:pt x="354" y="6"/>
                </a:lnTo>
                <a:lnTo>
                  <a:pt x="358" y="9"/>
                </a:lnTo>
                <a:lnTo>
                  <a:pt x="363" y="8"/>
                </a:lnTo>
                <a:lnTo>
                  <a:pt x="370" y="25"/>
                </a:lnTo>
                <a:lnTo>
                  <a:pt x="375" y="32"/>
                </a:lnTo>
                <a:lnTo>
                  <a:pt x="381" y="37"/>
                </a:lnTo>
                <a:lnTo>
                  <a:pt x="389" y="42"/>
                </a:lnTo>
                <a:lnTo>
                  <a:pt x="399" y="42"/>
                </a:lnTo>
                <a:lnTo>
                  <a:pt x="395" y="53"/>
                </a:lnTo>
                <a:lnTo>
                  <a:pt x="391" y="64"/>
                </a:lnTo>
                <a:lnTo>
                  <a:pt x="387" y="76"/>
                </a:lnTo>
                <a:lnTo>
                  <a:pt x="381" y="85"/>
                </a:lnTo>
                <a:lnTo>
                  <a:pt x="381" y="90"/>
                </a:lnTo>
                <a:lnTo>
                  <a:pt x="385" y="95"/>
                </a:lnTo>
                <a:lnTo>
                  <a:pt x="385" y="99"/>
                </a:lnTo>
                <a:lnTo>
                  <a:pt x="381" y="109"/>
                </a:lnTo>
                <a:lnTo>
                  <a:pt x="381" y="110"/>
                </a:lnTo>
                <a:lnTo>
                  <a:pt x="382" y="114"/>
                </a:lnTo>
                <a:lnTo>
                  <a:pt x="383" y="118"/>
                </a:lnTo>
                <a:lnTo>
                  <a:pt x="385" y="121"/>
                </a:lnTo>
                <a:lnTo>
                  <a:pt x="394" y="130"/>
                </a:lnTo>
                <a:lnTo>
                  <a:pt x="394" y="132"/>
                </a:lnTo>
                <a:lnTo>
                  <a:pt x="397" y="135"/>
                </a:lnTo>
                <a:lnTo>
                  <a:pt x="399" y="137"/>
                </a:lnTo>
                <a:lnTo>
                  <a:pt x="403" y="139"/>
                </a:lnTo>
                <a:lnTo>
                  <a:pt x="408" y="144"/>
                </a:lnTo>
                <a:lnTo>
                  <a:pt x="415" y="148"/>
                </a:lnTo>
                <a:lnTo>
                  <a:pt x="423" y="153"/>
                </a:lnTo>
                <a:lnTo>
                  <a:pt x="422" y="158"/>
                </a:lnTo>
                <a:lnTo>
                  <a:pt x="420" y="160"/>
                </a:lnTo>
                <a:lnTo>
                  <a:pt x="418" y="162"/>
                </a:lnTo>
                <a:lnTo>
                  <a:pt x="415" y="165"/>
                </a:lnTo>
                <a:lnTo>
                  <a:pt x="412" y="167"/>
                </a:lnTo>
                <a:lnTo>
                  <a:pt x="409" y="169"/>
                </a:lnTo>
                <a:lnTo>
                  <a:pt x="404" y="176"/>
                </a:lnTo>
                <a:lnTo>
                  <a:pt x="401" y="182"/>
                </a:lnTo>
                <a:lnTo>
                  <a:pt x="397" y="189"/>
                </a:lnTo>
                <a:lnTo>
                  <a:pt x="394" y="189"/>
                </a:lnTo>
                <a:lnTo>
                  <a:pt x="391" y="190"/>
                </a:lnTo>
                <a:lnTo>
                  <a:pt x="389" y="195"/>
                </a:lnTo>
                <a:lnTo>
                  <a:pt x="372" y="195"/>
                </a:lnTo>
                <a:lnTo>
                  <a:pt x="368" y="198"/>
                </a:lnTo>
                <a:lnTo>
                  <a:pt x="366" y="202"/>
                </a:lnTo>
                <a:lnTo>
                  <a:pt x="361" y="211"/>
                </a:lnTo>
                <a:lnTo>
                  <a:pt x="37" y="277"/>
                </a:lnTo>
                <a:lnTo>
                  <a:pt x="32" y="251"/>
                </a:lnTo>
                <a:lnTo>
                  <a:pt x="26" y="222"/>
                </a:lnTo>
                <a:lnTo>
                  <a:pt x="14" y="156"/>
                </a:lnTo>
                <a:lnTo>
                  <a:pt x="9" y="125"/>
                </a:lnTo>
                <a:lnTo>
                  <a:pt x="6" y="110"/>
                </a:lnTo>
                <a:lnTo>
                  <a:pt x="2" y="96"/>
                </a:lnTo>
                <a:lnTo>
                  <a:pt x="0" y="83"/>
                </a:lnTo>
                <a:lnTo>
                  <a:pt x="0" y="74"/>
                </a:lnTo>
                <a:lnTo>
                  <a:pt x="1" y="70"/>
                </a:lnTo>
                <a:lnTo>
                  <a:pt x="9" y="62"/>
                </a:lnTo>
                <a:lnTo>
                  <a:pt x="11" y="62"/>
                </a:lnTo>
                <a:lnTo>
                  <a:pt x="13" y="61"/>
                </a:lnTo>
                <a:lnTo>
                  <a:pt x="15" y="61"/>
                </a:lnTo>
                <a:lnTo>
                  <a:pt x="18" y="60"/>
                </a:lnTo>
                <a:lnTo>
                  <a:pt x="28" y="49"/>
                </a:lnTo>
                <a:lnTo>
                  <a:pt x="35" y="43"/>
                </a:lnTo>
                <a:lnTo>
                  <a:pt x="43" y="40"/>
                </a:lnTo>
                <a:lnTo>
                  <a:pt x="46" y="51"/>
                </a:lnTo>
                <a:lnTo>
                  <a:pt x="46" y="60"/>
                </a:lnTo>
                <a:lnTo>
                  <a:pt x="96" y="51"/>
                </a:lnTo>
                <a:lnTo>
                  <a:pt x="148" y="42"/>
                </a:lnTo>
                <a:lnTo>
                  <a:pt x="200" y="32"/>
                </a:lnTo>
                <a:lnTo>
                  <a:pt x="254" y="20"/>
                </a:lnTo>
                <a:lnTo>
                  <a:pt x="259" y="19"/>
                </a:lnTo>
                <a:lnTo>
                  <a:pt x="262" y="16"/>
                </a:lnTo>
                <a:lnTo>
                  <a:pt x="266" y="15"/>
                </a:lnTo>
                <a:lnTo>
                  <a:pt x="270" y="14"/>
                </a:lnTo>
                <a:lnTo>
                  <a:pt x="290" y="12"/>
                </a:lnTo>
                <a:lnTo>
                  <a:pt x="310" y="8"/>
                </a:lnTo>
                <a:lnTo>
                  <a:pt x="323" y="5"/>
                </a:lnTo>
                <a:lnTo>
                  <a:pt x="334" y="1"/>
                </a:lnTo>
                <a:lnTo>
                  <a:pt x="344"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5">
            <a:extLst>
              <a:ext uri="{FF2B5EF4-FFF2-40B4-BE49-F238E27FC236}">
                <a16:creationId xmlns:a16="http://schemas.microsoft.com/office/drawing/2014/main" id="{63F7A59E-AA67-EA48-99BC-975A738744CC}"/>
              </a:ext>
            </a:extLst>
          </p:cNvPr>
          <p:cNvSpPr>
            <a:spLocks/>
          </p:cNvSpPr>
          <p:nvPr/>
        </p:nvSpPr>
        <p:spPr bwMode="auto">
          <a:xfrm>
            <a:off x="3475972" y="2099268"/>
            <a:ext cx="453444" cy="406746"/>
          </a:xfrm>
          <a:custGeom>
            <a:avLst/>
            <a:gdLst/>
            <a:ahLst/>
            <a:cxnLst>
              <a:cxn ang="0">
                <a:pos x="366" y="6"/>
              </a:cxn>
              <a:cxn ang="0">
                <a:pos x="366" y="17"/>
              </a:cxn>
              <a:cxn ang="0">
                <a:pos x="371" y="34"/>
              </a:cxn>
              <a:cxn ang="0">
                <a:pos x="380" y="55"/>
              </a:cxn>
              <a:cxn ang="0">
                <a:pos x="379" y="78"/>
              </a:cxn>
              <a:cxn ang="0">
                <a:pos x="387" y="104"/>
              </a:cxn>
              <a:cxn ang="0">
                <a:pos x="393" y="131"/>
              </a:cxn>
              <a:cxn ang="0">
                <a:pos x="395" y="131"/>
              </a:cxn>
              <a:cxn ang="0">
                <a:pos x="398" y="127"/>
              </a:cxn>
              <a:cxn ang="0">
                <a:pos x="408" y="148"/>
              </a:cxn>
              <a:cxn ang="0">
                <a:pos x="419" y="197"/>
              </a:cxn>
              <a:cxn ang="0">
                <a:pos x="421" y="203"/>
              </a:cxn>
              <a:cxn ang="0">
                <a:pos x="419" y="263"/>
              </a:cxn>
              <a:cxn ang="0">
                <a:pos x="424" y="277"/>
              </a:cxn>
              <a:cxn ang="0">
                <a:pos x="433" y="330"/>
              </a:cxn>
              <a:cxn ang="0">
                <a:pos x="436" y="350"/>
              </a:cxn>
              <a:cxn ang="0">
                <a:pos x="438" y="371"/>
              </a:cxn>
              <a:cxn ang="0">
                <a:pos x="435" y="384"/>
              </a:cxn>
              <a:cxn ang="0">
                <a:pos x="424" y="389"/>
              </a:cxn>
              <a:cxn ang="0">
                <a:pos x="419" y="379"/>
              </a:cxn>
              <a:cxn ang="0">
                <a:pos x="416" y="369"/>
              </a:cxn>
              <a:cxn ang="0">
                <a:pos x="335" y="341"/>
              </a:cxn>
              <a:cxn ang="0">
                <a:pos x="319" y="313"/>
              </a:cxn>
              <a:cxn ang="0">
                <a:pos x="306" y="308"/>
              </a:cxn>
              <a:cxn ang="0">
                <a:pos x="301" y="301"/>
              </a:cxn>
              <a:cxn ang="0">
                <a:pos x="264" y="311"/>
              </a:cxn>
              <a:cxn ang="0">
                <a:pos x="185" y="328"/>
              </a:cxn>
              <a:cxn ang="0">
                <a:pos x="46" y="355"/>
              </a:cxn>
              <a:cxn ang="0">
                <a:pos x="3" y="356"/>
              </a:cxn>
              <a:cxn ang="0">
                <a:pos x="1" y="343"/>
              </a:cxn>
              <a:cxn ang="0">
                <a:pos x="10" y="334"/>
              </a:cxn>
              <a:cxn ang="0">
                <a:pos x="25" y="313"/>
              </a:cxn>
              <a:cxn ang="0">
                <a:pos x="40" y="295"/>
              </a:cxn>
              <a:cxn ang="0">
                <a:pos x="44" y="290"/>
              </a:cxn>
              <a:cxn ang="0">
                <a:pos x="50" y="281"/>
              </a:cxn>
              <a:cxn ang="0">
                <a:pos x="46" y="267"/>
              </a:cxn>
              <a:cxn ang="0">
                <a:pos x="41" y="256"/>
              </a:cxn>
              <a:cxn ang="0">
                <a:pos x="33" y="251"/>
              </a:cxn>
              <a:cxn ang="0">
                <a:pos x="31" y="239"/>
              </a:cxn>
              <a:cxn ang="0">
                <a:pos x="55" y="229"/>
              </a:cxn>
              <a:cxn ang="0">
                <a:pos x="93" y="217"/>
              </a:cxn>
              <a:cxn ang="0">
                <a:pos x="122" y="222"/>
              </a:cxn>
              <a:cxn ang="0">
                <a:pos x="156" y="214"/>
              </a:cxn>
              <a:cxn ang="0">
                <a:pos x="194" y="186"/>
              </a:cxn>
              <a:cxn ang="0">
                <a:pos x="210" y="178"/>
              </a:cxn>
              <a:cxn ang="0">
                <a:pos x="204" y="150"/>
              </a:cxn>
              <a:cxn ang="0">
                <a:pos x="213" y="136"/>
              </a:cxn>
              <a:cxn ang="0">
                <a:pos x="208" y="131"/>
              </a:cxn>
              <a:cxn ang="0">
                <a:pos x="202" y="125"/>
              </a:cxn>
              <a:cxn ang="0">
                <a:pos x="196" y="130"/>
              </a:cxn>
              <a:cxn ang="0">
                <a:pos x="208" y="108"/>
              </a:cxn>
              <a:cxn ang="0">
                <a:pos x="222" y="84"/>
              </a:cxn>
              <a:cxn ang="0">
                <a:pos x="231" y="67"/>
              </a:cxn>
              <a:cxn ang="0">
                <a:pos x="268" y="26"/>
              </a:cxn>
              <a:cxn ang="0">
                <a:pos x="324" y="12"/>
              </a:cxn>
            </a:cxnLst>
            <a:rect l="0" t="0" r="r" b="b"/>
            <a:pathLst>
              <a:path w="438" h="389">
                <a:moveTo>
                  <a:pt x="363" y="0"/>
                </a:moveTo>
                <a:lnTo>
                  <a:pt x="366" y="4"/>
                </a:lnTo>
                <a:lnTo>
                  <a:pt x="366" y="6"/>
                </a:lnTo>
                <a:lnTo>
                  <a:pt x="365" y="8"/>
                </a:lnTo>
                <a:lnTo>
                  <a:pt x="365" y="14"/>
                </a:lnTo>
                <a:lnTo>
                  <a:pt x="366" y="17"/>
                </a:lnTo>
                <a:lnTo>
                  <a:pt x="369" y="18"/>
                </a:lnTo>
                <a:lnTo>
                  <a:pt x="371" y="22"/>
                </a:lnTo>
                <a:lnTo>
                  <a:pt x="371" y="34"/>
                </a:lnTo>
                <a:lnTo>
                  <a:pt x="374" y="41"/>
                </a:lnTo>
                <a:lnTo>
                  <a:pt x="378" y="47"/>
                </a:lnTo>
                <a:lnTo>
                  <a:pt x="380" y="55"/>
                </a:lnTo>
                <a:lnTo>
                  <a:pt x="383" y="64"/>
                </a:lnTo>
                <a:lnTo>
                  <a:pt x="383" y="68"/>
                </a:lnTo>
                <a:lnTo>
                  <a:pt x="379" y="78"/>
                </a:lnTo>
                <a:lnTo>
                  <a:pt x="379" y="82"/>
                </a:lnTo>
                <a:lnTo>
                  <a:pt x="383" y="94"/>
                </a:lnTo>
                <a:lnTo>
                  <a:pt x="387" y="104"/>
                </a:lnTo>
                <a:lnTo>
                  <a:pt x="391" y="117"/>
                </a:lnTo>
                <a:lnTo>
                  <a:pt x="391" y="130"/>
                </a:lnTo>
                <a:lnTo>
                  <a:pt x="393" y="131"/>
                </a:lnTo>
                <a:lnTo>
                  <a:pt x="394" y="132"/>
                </a:lnTo>
                <a:lnTo>
                  <a:pt x="394" y="131"/>
                </a:lnTo>
                <a:lnTo>
                  <a:pt x="395" y="131"/>
                </a:lnTo>
                <a:lnTo>
                  <a:pt x="397" y="130"/>
                </a:lnTo>
                <a:lnTo>
                  <a:pt x="397" y="129"/>
                </a:lnTo>
                <a:lnTo>
                  <a:pt x="398" y="127"/>
                </a:lnTo>
                <a:lnTo>
                  <a:pt x="400" y="127"/>
                </a:lnTo>
                <a:lnTo>
                  <a:pt x="402" y="130"/>
                </a:lnTo>
                <a:lnTo>
                  <a:pt x="408" y="148"/>
                </a:lnTo>
                <a:lnTo>
                  <a:pt x="413" y="171"/>
                </a:lnTo>
                <a:lnTo>
                  <a:pt x="416" y="195"/>
                </a:lnTo>
                <a:lnTo>
                  <a:pt x="419" y="197"/>
                </a:lnTo>
                <a:lnTo>
                  <a:pt x="420" y="200"/>
                </a:lnTo>
                <a:lnTo>
                  <a:pt x="421" y="201"/>
                </a:lnTo>
                <a:lnTo>
                  <a:pt x="421" y="203"/>
                </a:lnTo>
                <a:lnTo>
                  <a:pt x="419" y="220"/>
                </a:lnTo>
                <a:lnTo>
                  <a:pt x="417" y="241"/>
                </a:lnTo>
                <a:lnTo>
                  <a:pt x="419" y="263"/>
                </a:lnTo>
                <a:lnTo>
                  <a:pt x="420" y="266"/>
                </a:lnTo>
                <a:lnTo>
                  <a:pt x="422" y="270"/>
                </a:lnTo>
                <a:lnTo>
                  <a:pt x="424" y="277"/>
                </a:lnTo>
                <a:lnTo>
                  <a:pt x="427" y="293"/>
                </a:lnTo>
                <a:lnTo>
                  <a:pt x="429" y="312"/>
                </a:lnTo>
                <a:lnTo>
                  <a:pt x="433" y="330"/>
                </a:lnTo>
                <a:lnTo>
                  <a:pt x="435" y="340"/>
                </a:lnTo>
                <a:lnTo>
                  <a:pt x="437" y="346"/>
                </a:lnTo>
                <a:lnTo>
                  <a:pt x="436" y="350"/>
                </a:lnTo>
                <a:lnTo>
                  <a:pt x="433" y="355"/>
                </a:lnTo>
                <a:lnTo>
                  <a:pt x="427" y="361"/>
                </a:lnTo>
                <a:lnTo>
                  <a:pt x="438" y="371"/>
                </a:lnTo>
                <a:lnTo>
                  <a:pt x="438" y="378"/>
                </a:lnTo>
                <a:lnTo>
                  <a:pt x="437" y="382"/>
                </a:lnTo>
                <a:lnTo>
                  <a:pt x="435" y="384"/>
                </a:lnTo>
                <a:lnTo>
                  <a:pt x="433" y="385"/>
                </a:lnTo>
                <a:lnTo>
                  <a:pt x="429" y="386"/>
                </a:lnTo>
                <a:lnTo>
                  <a:pt x="424" y="389"/>
                </a:lnTo>
                <a:lnTo>
                  <a:pt x="422" y="388"/>
                </a:lnTo>
                <a:lnTo>
                  <a:pt x="420" y="383"/>
                </a:lnTo>
                <a:lnTo>
                  <a:pt x="419" y="379"/>
                </a:lnTo>
                <a:lnTo>
                  <a:pt x="417" y="377"/>
                </a:lnTo>
                <a:lnTo>
                  <a:pt x="417" y="371"/>
                </a:lnTo>
                <a:lnTo>
                  <a:pt x="416" y="369"/>
                </a:lnTo>
                <a:lnTo>
                  <a:pt x="387" y="361"/>
                </a:lnTo>
                <a:lnTo>
                  <a:pt x="362" y="350"/>
                </a:lnTo>
                <a:lnTo>
                  <a:pt x="335" y="341"/>
                </a:lnTo>
                <a:lnTo>
                  <a:pt x="330" y="336"/>
                </a:lnTo>
                <a:lnTo>
                  <a:pt x="323" y="315"/>
                </a:lnTo>
                <a:lnTo>
                  <a:pt x="319" y="313"/>
                </a:lnTo>
                <a:lnTo>
                  <a:pt x="316" y="313"/>
                </a:lnTo>
                <a:lnTo>
                  <a:pt x="309" y="311"/>
                </a:lnTo>
                <a:lnTo>
                  <a:pt x="306" y="308"/>
                </a:lnTo>
                <a:lnTo>
                  <a:pt x="303" y="306"/>
                </a:lnTo>
                <a:lnTo>
                  <a:pt x="302" y="302"/>
                </a:lnTo>
                <a:lnTo>
                  <a:pt x="301" y="301"/>
                </a:lnTo>
                <a:lnTo>
                  <a:pt x="294" y="301"/>
                </a:lnTo>
                <a:lnTo>
                  <a:pt x="285" y="304"/>
                </a:lnTo>
                <a:lnTo>
                  <a:pt x="264" y="311"/>
                </a:lnTo>
                <a:lnTo>
                  <a:pt x="245" y="314"/>
                </a:lnTo>
                <a:lnTo>
                  <a:pt x="228" y="319"/>
                </a:lnTo>
                <a:lnTo>
                  <a:pt x="185" y="328"/>
                </a:lnTo>
                <a:lnTo>
                  <a:pt x="139" y="337"/>
                </a:lnTo>
                <a:lnTo>
                  <a:pt x="93" y="347"/>
                </a:lnTo>
                <a:lnTo>
                  <a:pt x="46" y="355"/>
                </a:lnTo>
                <a:lnTo>
                  <a:pt x="2" y="361"/>
                </a:lnTo>
                <a:lnTo>
                  <a:pt x="3" y="358"/>
                </a:lnTo>
                <a:lnTo>
                  <a:pt x="3" y="356"/>
                </a:lnTo>
                <a:lnTo>
                  <a:pt x="0" y="349"/>
                </a:lnTo>
                <a:lnTo>
                  <a:pt x="0" y="347"/>
                </a:lnTo>
                <a:lnTo>
                  <a:pt x="1" y="343"/>
                </a:lnTo>
                <a:lnTo>
                  <a:pt x="2" y="341"/>
                </a:lnTo>
                <a:lnTo>
                  <a:pt x="7" y="336"/>
                </a:lnTo>
                <a:lnTo>
                  <a:pt x="10" y="334"/>
                </a:lnTo>
                <a:lnTo>
                  <a:pt x="13" y="330"/>
                </a:lnTo>
                <a:lnTo>
                  <a:pt x="18" y="325"/>
                </a:lnTo>
                <a:lnTo>
                  <a:pt x="25" y="313"/>
                </a:lnTo>
                <a:lnTo>
                  <a:pt x="39" y="299"/>
                </a:lnTo>
                <a:lnTo>
                  <a:pt x="40" y="297"/>
                </a:lnTo>
                <a:lnTo>
                  <a:pt x="40" y="295"/>
                </a:lnTo>
                <a:lnTo>
                  <a:pt x="41" y="293"/>
                </a:lnTo>
                <a:lnTo>
                  <a:pt x="43" y="292"/>
                </a:lnTo>
                <a:lnTo>
                  <a:pt x="44" y="290"/>
                </a:lnTo>
                <a:lnTo>
                  <a:pt x="46" y="287"/>
                </a:lnTo>
                <a:lnTo>
                  <a:pt x="48" y="284"/>
                </a:lnTo>
                <a:lnTo>
                  <a:pt x="50" y="281"/>
                </a:lnTo>
                <a:lnTo>
                  <a:pt x="50" y="276"/>
                </a:lnTo>
                <a:lnTo>
                  <a:pt x="48" y="271"/>
                </a:lnTo>
                <a:lnTo>
                  <a:pt x="46" y="267"/>
                </a:lnTo>
                <a:lnTo>
                  <a:pt x="44" y="263"/>
                </a:lnTo>
                <a:lnTo>
                  <a:pt x="45" y="257"/>
                </a:lnTo>
                <a:lnTo>
                  <a:pt x="41" y="256"/>
                </a:lnTo>
                <a:lnTo>
                  <a:pt x="39" y="253"/>
                </a:lnTo>
                <a:lnTo>
                  <a:pt x="37" y="252"/>
                </a:lnTo>
                <a:lnTo>
                  <a:pt x="33" y="251"/>
                </a:lnTo>
                <a:lnTo>
                  <a:pt x="32" y="249"/>
                </a:lnTo>
                <a:lnTo>
                  <a:pt x="31" y="245"/>
                </a:lnTo>
                <a:lnTo>
                  <a:pt x="31" y="239"/>
                </a:lnTo>
                <a:lnTo>
                  <a:pt x="36" y="236"/>
                </a:lnTo>
                <a:lnTo>
                  <a:pt x="41" y="234"/>
                </a:lnTo>
                <a:lnTo>
                  <a:pt x="55" y="229"/>
                </a:lnTo>
                <a:lnTo>
                  <a:pt x="65" y="224"/>
                </a:lnTo>
                <a:lnTo>
                  <a:pt x="78" y="220"/>
                </a:lnTo>
                <a:lnTo>
                  <a:pt x="93" y="217"/>
                </a:lnTo>
                <a:lnTo>
                  <a:pt x="109" y="217"/>
                </a:lnTo>
                <a:lnTo>
                  <a:pt x="118" y="220"/>
                </a:lnTo>
                <a:lnTo>
                  <a:pt x="122" y="222"/>
                </a:lnTo>
                <a:lnTo>
                  <a:pt x="126" y="223"/>
                </a:lnTo>
                <a:lnTo>
                  <a:pt x="145" y="216"/>
                </a:lnTo>
                <a:lnTo>
                  <a:pt x="156" y="214"/>
                </a:lnTo>
                <a:lnTo>
                  <a:pt x="168" y="214"/>
                </a:lnTo>
                <a:lnTo>
                  <a:pt x="182" y="201"/>
                </a:lnTo>
                <a:lnTo>
                  <a:pt x="194" y="186"/>
                </a:lnTo>
                <a:lnTo>
                  <a:pt x="201" y="181"/>
                </a:lnTo>
                <a:lnTo>
                  <a:pt x="206" y="180"/>
                </a:lnTo>
                <a:lnTo>
                  <a:pt x="210" y="178"/>
                </a:lnTo>
                <a:lnTo>
                  <a:pt x="210" y="166"/>
                </a:lnTo>
                <a:lnTo>
                  <a:pt x="208" y="157"/>
                </a:lnTo>
                <a:lnTo>
                  <a:pt x="204" y="150"/>
                </a:lnTo>
                <a:lnTo>
                  <a:pt x="206" y="144"/>
                </a:lnTo>
                <a:lnTo>
                  <a:pt x="209" y="139"/>
                </a:lnTo>
                <a:lnTo>
                  <a:pt x="213" y="136"/>
                </a:lnTo>
                <a:lnTo>
                  <a:pt x="214" y="130"/>
                </a:lnTo>
                <a:lnTo>
                  <a:pt x="209" y="132"/>
                </a:lnTo>
                <a:lnTo>
                  <a:pt x="208" y="131"/>
                </a:lnTo>
                <a:lnTo>
                  <a:pt x="206" y="130"/>
                </a:lnTo>
                <a:lnTo>
                  <a:pt x="206" y="129"/>
                </a:lnTo>
                <a:lnTo>
                  <a:pt x="202" y="125"/>
                </a:lnTo>
                <a:lnTo>
                  <a:pt x="200" y="125"/>
                </a:lnTo>
                <a:lnTo>
                  <a:pt x="199" y="127"/>
                </a:lnTo>
                <a:lnTo>
                  <a:pt x="196" y="130"/>
                </a:lnTo>
                <a:lnTo>
                  <a:pt x="196" y="122"/>
                </a:lnTo>
                <a:lnTo>
                  <a:pt x="201" y="115"/>
                </a:lnTo>
                <a:lnTo>
                  <a:pt x="208" y="108"/>
                </a:lnTo>
                <a:lnTo>
                  <a:pt x="216" y="101"/>
                </a:lnTo>
                <a:lnTo>
                  <a:pt x="222" y="94"/>
                </a:lnTo>
                <a:lnTo>
                  <a:pt x="222" y="84"/>
                </a:lnTo>
                <a:lnTo>
                  <a:pt x="224" y="78"/>
                </a:lnTo>
                <a:lnTo>
                  <a:pt x="228" y="74"/>
                </a:lnTo>
                <a:lnTo>
                  <a:pt x="231" y="67"/>
                </a:lnTo>
                <a:lnTo>
                  <a:pt x="245" y="46"/>
                </a:lnTo>
                <a:lnTo>
                  <a:pt x="256" y="34"/>
                </a:lnTo>
                <a:lnTo>
                  <a:pt x="268" y="26"/>
                </a:lnTo>
                <a:lnTo>
                  <a:pt x="284" y="20"/>
                </a:lnTo>
                <a:lnTo>
                  <a:pt x="303" y="15"/>
                </a:lnTo>
                <a:lnTo>
                  <a:pt x="324" y="12"/>
                </a:lnTo>
                <a:lnTo>
                  <a:pt x="344" y="7"/>
                </a:lnTo>
                <a:lnTo>
                  <a:pt x="363"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6">
            <a:extLst>
              <a:ext uri="{FF2B5EF4-FFF2-40B4-BE49-F238E27FC236}">
                <a16:creationId xmlns:a16="http://schemas.microsoft.com/office/drawing/2014/main" id="{47CF88CA-54FB-CC84-4338-272BB134B020}"/>
              </a:ext>
            </a:extLst>
          </p:cNvPr>
          <p:cNvSpPr>
            <a:spLocks/>
          </p:cNvSpPr>
          <p:nvPr/>
        </p:nvSpPr>
        <p:spPr bwMode="auto">
          <a:xfrm>
            <a:off x="4008099" y="2453729"/>
            <a:ext cx="33129" cy="16729"/>
          </a:xfrm>
          <a:custGeom>
            <a:avLst/>
            <a:gdLst/>
            <a:ahLst/>
            <a:cxnLst>
              <a:cxn ang="0">
                <a:pos x="23" y="0"/>
              </a:cxn>
              <a:cxn ang="0">
                <a:pos x="32" y="0"/>
              </a:cxn>
              <a:cxn ang="0">
                <a:pos x="27" y="3"/>
              </a:cxn>
              <a:cxn ang="0">
                <a:pos x="22" y="9"/>
              </a:cxn>
              <a:cxn ang="0">
                <a:pos x="18" y="14"/>
              </a:cxn>
              <a:cxn ang="0">
                <a:pos x="12" y="16"/>
              </a:cxn>
              <a:cxn ang="0">
                <a:pos x="9" y="16"/>
              </a:cxn>
              <a:cxn ang="0">
                <a:pos x="2" y="12"/>
              </a:cxn>
              <a:cxn ang="0">
                <a:pos x="0" y="10"/>
              </a:cxn>
              <a:cxn ang="0">
                <a:pos x="0" y="9"/>
              </a:cxn>
              <a:cxn ang="0">
                <a:pos x="1" y="8"/>
              </a:cxn>
              <a:cxn ang="0">
                <a:pos x="6" y="5"/>
              </a:cxn>
              <a:cxn ang="0">
                <a:pos x="7" y="4"/>
              </a:cxn>
              <a:cxn ang="0">
                <a:pos x="14" y="4"/>
              </a:cxn>
              <a:cxn ang="0">
                <a:pos x="23" y="0"/>
              </a:cxn>
            </a:cxnLst>
            <a:rect l="0" t="0" r="r" b="b"/>
            <a:pathLst>
              <a:path w="32" h="16">
                <a:moveTo>
                  <a:pt x="23" y="0"/>
                </a:moveTo>
                <a:lnTo>
                  <a:pt x="32" y="0"/>
                </a:lnTo>
                <a:lnTo>
                  <a:pt x="27" y="3"/>
                </a:lnTo>
                <a:lnTo>
                  <a:pt x="22" y="9"/>
                </a:lnTo>
                <a:lnTo>
                  <a:pt x="18" y="14"/>
                </a:lnTo>
                <a:lnTo>
                  <a:pt x="12" y="16"/>
                </a:lnTo>
                <a:lnTo>
                  <a:pt x="9" y="16"/>
                </a:lnTo>
                <a:lnTo>
                  <a:pt x="2" y="12"/>
                </a:lnTo>
                <a:lnTo>
                  <a:pt x="0" y="10"/>
                </a:lnTo>
                <a:lnTo>
                  <a:pt x="0" y="9"/>
                </a:lnTo>
                <a:lnTo>
                  <a:pt x="1" y="8"/>
                </a:lnTo>
                <a:lnTo>
                  <a:pt x="6" y="5"/>
                </a:lnTo>
                <a:lnTo>
                  <a:pt x="7" y="4"/>
                </a:lnTo>
                <a:lnTo>
                  <a:pt x="14" y="4"/>
                </a:lnTo>
                <a:lnTo>
                  <a:pt x="23"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7">
            <a:extLst>
              <a:ext uri="{FF2B5EF4-FFF2-40B4-BE49-F238E27FC236}">
                <a16:creationId xmlns:a16="http://schemas.microsoft.com/office/drawing/2014/main" id="{D4EEB524-4B1D-72A0-6B39-22D251E20BC0}"/>
              </a:ext>
            </a:extLst>
          </p:cNvPr>
          <p:cNvSpPr>
            <a:spLocks/>
          </p:cNvSpPr>
          <p:nvPr/>
        </p:nvSpPr>
        <p:spPr bwMode="auto">
          <a:xfrm>
            <a:off x="3911818" y="2458958"/>
            <a:ext cx="97317" cy="65874"/>
          </a:xfrm>
          <a:custGeom>
            <a:avLst/>
            <a:gdLst/>
            <a:ahLst/>
            <a:cxnLst>
              <a:cxn ang="0">
                <a:pos x="87" y="0"/>
              </a:cxn>
              <a:cxn ang="0">
                <a:pos x="86" y="2"/>
              </a:cxn>
              <a:cxn ang="0">
                <a:pos x="86" y="4"/>
              </a:cxn>
              <a:cxn ang="0">
                <a:pos x="84" y="5"/>
              </a:cxn>
              <a:cxn ang="0">
                <a:pos x="83" y="7"/>
              </a:cxn>
              <a:cxn ang="0">
                <a:pos x="80" y="10"/>
              </a:cxn>
              <a:cxn ang="0">
                <a:pos x="80" y="12"/>
              </a:cxn>
              <a:cxn ang="0">
                <a:pos x="81" y="13"/>
              </a:cxn>
              <a:cxn ang="0">
                <a:pos x="83" y="13"/>
              </a:cxn>
              <a:cxn ang="0">
                <a:pos x="86" y="12"/>
              </a:cxn>
              <a:cxn ang="0">
                <a:pos x="94" y="14"/>
              </a:cxn>
              <a:cxn ang="0">
                <a:pos x="93" y="17"/>
              </a:cxn>
              <a:cxn ang="0">
                <a:pos x="93" y="19"/>
              </a:cxn>
              <a:cxn ang="0">
                <a:pos x="92" y="21"/>
              </a:cxn>
              <a:cxn ang="0">
                <a:pos x="90" y="23"/>
              </a:cxn>
              <a:cxn ang="0">
                <a:pos x="87" y="23"/>
              </a:cxn>
              <a:cxn ang="0">
                <a:pos x="85" y="24"/>
              </a:cxn>
              <a:cxn ang="0">
                <a:pos x="79" y="24"/>
              </a:cxn>
              <a:cxn ang="0">
                <a:pos x="77" y="25"/>
              </a:cxn>
              <a:cxn ang="0">
                <a:pos x="76" y="26"/>
              </a:cxn>
              <a:cxn ang="0">
                <a:pos x="74" y="28"/>
              </a:cxn>
              <a:cxn ang="0">
                <a:pos x="74" y="30"/>
              </a:cxn>
              <a:cxn ang="0">
                <a:pos x="73" y="31"/>
              </a:cxn>
              <a:cxn ang="0">
                <a:pos x="70" y="32"/>
              </a:cxn>
              <a:cxn ang="0">
                <a:pos x="66" y="32"/>
              </a:cxn>
              <a:cxn ang="0">
                <a:pos x="59" y="34"/>
              </a:cxn>
              <a:cxn ang="0">
                <a:pos x="57" y="35"/>
              </a:cxn>
              <a:cxn ang="0">
                <a:pos x="55" y="38"/>
              </a:cxn>
              <a:cxn ang="0">
                <a:pos x="54" y="41"/>
              </a:cxn>
              <a:cxn ang="0">
                <a:pos x="51" y="42"/>
              </a:cxn>
              <a:cxn ang="0">
                <a:pos x="26" y="54"/>
              </a:cxn>
              <a:cxn ang="0">
                <a:pos x="20" y="58"/>
              </a:cxn>
              <a:cxn ang="0">
                <a:pos x="15" y="61"/>
              </a:cxn>
              <a:cxn ang="0">
                <a:pos x="8" y="63"/>
              </a:cxn>
              <a:cxn ang="0">
                <a:pos x="0" y="62"/>
              </a:cxn>
              <a:cxn ang="0">
                <a:pos x="1" y="54"/>
              </a:cxn>
              <a:cxn ang="0">
                <a:pos x="6" y="49"/>
              </a:cxn>
              <a:cxn ang="0">
                <a:pos x="12" y="46"/>
              </a:cxn>
              <a:cxn ang="0">
                <a:pos x="16" y="42"/>
              </a:cxn>
              <a:cxn ang="0">
                <a:pos x="21" y="38"/>
              </a:cxn>
              <a:cxn ang="0">
                <a:pos x="23" y="31"/>
              </a:cxn>
              <a:cxn ang="0">
                <a:pos x="36" y="28"/>
              </a:cxn>
              <a:cxn ang="0">
                <a:pos x="47" y="24"/>
              </a:cxn>
              <a:cxn ang="0">
                <a:pos x="54" y="17"/>
              </a:cxn>
              <a:cxn ang="0">
                <a:pos x="64" y="16"/>
              </a:cxn>
              <a:cxn ang="0">
                <a:pos x="72" y="11"/>
              </a:cxn>
              <a:cxn ang="0">
                <a:pos x="80" y="5"/>
              </a:cxn>
              <a:cxn ang="0">
                <a:pos x="87" y="0"/>
              </a:cxn>
            </a:cxnLst>
            <a:rect l="0" t="0" r="r" b="b"/>
            <a:pathLst>
              <a:path w="94" h="63">
                <a:moveTo>
                  <a:pt x="87" y="0"/>
                </a:moveTo>
                <a:lnTo>
                  <a:pt x="86" y="2"/>
                </a:lnTo>
                <a:lnTo>
                  <a:pt x="86" y="4"/>
                </a:lnTo>
                <a:lnTo>
                  <a:pt x="84" y="5"/>
                </a:lnTo>
                <a:lnTo>
                  <a:pt x="83" y="7"/>
                </a:lnTo>
                <a:lnTo>
                  <a:pt x="80" y="10"/>
                </a:lnTo>
                <a:lnTo>
                  <a:pt x="80" y="12"/>
                </a:lnTo>
                <a:lnTo>
                  <a:pt x="81" y="13"/>
                </a:lnTo>
                <a:lnTo>
                  <a:pt x="83" y="13"/>
                </a:lnTo>
                <a:lnTo>
                  <a:pt x="86" y="12"/>
                </a:lnTo>
                <a:lnTo>
                  <a:pt x="94" y="14"/>
                </a:lnTo>
                <a:lnTo>
                  <a:pt x="93" y="17"/>
                </a:lnTo>
                <a:lnTo>
                  <a:pt x="93" y="19"/>
                </a:lnTo>
                <a:lnTo>
                  <a:pt x="92" y="21"/>
                </a:lnTo>
                <a:lnTo>
                  <a:pt x="90" y="23"/>
                </a:lnTo>
                <a:lnTo>
                  <a:pt x="87" y="23"/>
                </a:lnTo>
                <a:lnTo>
                  <a:pt x="85" y="24"/>
                </a:lnTo>
                <a:lnTo>
                  <a:pt x="79" y="24"/>
                </a:lnTo>
                <a:lnTo>
                  <a:pt x="77" y="25"/>
                </a:lnTo>
                <a:lnTo>
                  <a:pt x="76" y="26"/>
                </a:lnTo>
                <a:lnTo>
                  <a:pt x="74" y="28"/>
                </a:lnTo>
                <a:lnTo>
                  <a:pt x="74" y="30"/>
                </a:lnTo>
                <a:lnTo>
                  <a:pt x="73" y="31"/>
                </a:lnTo>
                <a:lnTo>
                  <a:pt x="70" y="32"/>
                </a:lnTo>
                <a:lnTo>
                  <a:pt x="66" y="32"/>
                </a:lnTo>
                <a:lnTo>
                  <a:pt x="59" y="34"/>
                </a:lnTo>
                <a:lnTo>
                  <a:pt x="57" y="35"/>
                </a:lnTo>
                <a:lnTo>
                  <a:pt x="55" y="38"/>
                </a:lnTo>
                <a:lnTo>
                  <a:pt x="54" y="41"/>
                </a:lnTo>
                <a:lnTo>
                  <a:pt x="51" y="42"/>
                </a:lnTo>
                <a:lnTo>
                  <a:pt x="26" y="54"/>
                </a:lnTo>
                <a:lnTo>
                  <a:pt x="20" y="58"/>
                </a:lnTo>
                <a:lnTo>
                  <a:pt x="15" y="61"/>
                </a:lnTo>
                <a:lnTo>
                  <a:pt x="8" y="63"/>
                </a:lnTo>
                <a:lnTo>
                  <a:pt x="0" y="62"/>
                </a:lnTo>
                <a:lnTo>
                  <a:pt x="1" y="54"/>
                </a:lnTo>
                <a:lnTo>
                  <a:pt x="6" y="49"/>
                </a:lnTo>
                <a:lnTo>
                  <a:pt x="12" y="46"/>
                </a:lnTo>
                <a:lnTo>
                  <a:pt x="16" y="42"/>
                </a:lnTo>
                <a:lnTo>
                  <a:pt x="21" y="38"/>
                </a:lnTo>
                <a:lnTo>
                  <a:pt x="23" y="31"/>
                </a:lnTo>
                <a:lnTo>
                  <a:pt x="36" y="28"/>
                </a:lnTo>
                <a:lnTo>
                  <a:pt x="47" y="24"/>
                </a:lnTo>
                <a:lnTo>
                  <a:pt x="54" y="17"/>
                </a:lnTo>
                <a:lnTo>
                  <a:pt x="64" y="16"/>
                </a:lnTo>
                <a:lnTo>
                  <a:pt x="72" y="11"/>
                </a:lnTo>
                <a:lnTo>
                  <a:pt x="80" y="5"/>
                </a:lnTo>
                <a:lnTo>
                  <a:pt x="87"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8">
            <a:extLst>
              <a:ext uri="{FF2B5EF4-FFF2-40B4-BE49-F238E27FC236}">
                <a16:creationId xmlns:a16="http://schemas.microsoft.com/office/drawing/2014/main" id="{A275F29C-5A5A-E395-5928-88F70B4F4A1A}"/>
              </a:ext>
            </a:extLst>
          </p:cNvPr>
          <p:cNvSpPr>
            <a:spLocks/>
          </p:cNvSpPr>
          <p:nvPr/>
        </p:nvSpPr>
        <p:spPr bwMode="auto">
          <a:xfrm>
            <a:off x="3918029" y="2355442"/>
            <a:ext cx="125267" cy="124429"/>
          </a:xfrm>
          <a:custGeom>
            <a:avLst/>
            <a:gdLst/>
            <a:ahLst/>
            <a:cxnLst>
              <a:cxn ang="0">
                <a:pos x="107" y="0"/>
              </a:cxn>
              <a:cxn ang="0">
                <a:pos x="110" y="14"/>
              </a:cxn>
              <a:cxn ang="0">
                <a:pos x="115" y="28"/>
              </a:cxn>
              <a:cxn ang="0">
                <a:pos x="119" y="43"/>
              </a:cxn>
              <a:cxn ang="0">
                <a:pos x="121" y="60"/>
              </a:cxn>
              <a:cxn ang="0">
                <a:pos x="113" y="61"/>
              </a:cxn>
              <a:cxn ang="0">
                <a:pos x="107" y="63"/>
              </a:cxn>
              <a:cxn ang="0">
                <a:pos x="101" y="67"/>
              </a:cxn>
              <a:cxn ang="0">
                <a:pos x="96" y="70"/>
              </a:cxn>
              <a:cxn ang="0">
                <a:pos x="91" y="70"/>
              </a:cxn>
              <a:cxn ang="0">
                <a:pos x="85" y="66"/>
              </a:cxn>
              <a:cxn ang="0">
                <a:pos x="85" y="68"/>
              </a:cxn>
              <a:cxn ang="0">
                <a:pos x="86" y="70"/>
              </a:cxn>
              <a:cxn ang="0">
                <a:pos x="87" y="71"/>
              </a:cxn>
              <a:cxn ang="0">
                <a:pos x="87" y="73"/>
              </a:cxn>
              <a:cxn ang="0">
                <a:pos x="86" y="74"/>
              </a:cxn>
              <a:cxn ang="0">
                <a:pos x="85" y="76"/>
              </a:cxn>
              <a:cxn ang="0">
                <a:pos x="71" y="80"/>
              </a:cxn>
              <a:cxn ang="0">
                <a:pos x="59" y="82"/>
              </a:cxn>
              <a:cxn ang="0">
                <a:pos x="48" y="88"/>
              </a:cxn>
              <a:cxn ang="0">
                <a:pos x="46" y="90"/>
              </a:cxn>
              <a:cxn ang="0">
                <a:pos x="45" y="91"/>
              </a:cxn>
              <a:cxn ang="0">
                <a:pos x="43" y="96"/>
              </a:cxn>
              <a:cxn ang="0">
                <a:pos x="34" y="96"/>
              </a:cxn>
              <a:cxn ang="0">
                <a:pos x="32" y="97"/>
              </a:cxn>
              <a:cxn ang="0">
                <a:pos x="32" y="103"/>
              </a:cxn>
              <a:cxn ang="0">
                <a:pos x="30" y="105"/>
              </a:cxn>
              <a:cxn ang="0">
                <a:pos x="28" y="105"/>
              </a:cxn>
              <a:cxn ang="0">
                <a:pos x="25" y="106"/>
              </a:cxn>
              <a:cxn ang="0">
                <a:pos x="24" y="106"/>
              </a:cxn>
              <a:cxn ang="0">
                <a:pos x="21" y="110"/>
              </a:cxn>
              <a:cxn ang="0">
                <a:pos x="20" y="112"/>
              </a:cxn>
              <a:cxn ang="0">
                <a:pos x="15" y="117"/>
              </a:cxn>
              <a:cxn ang="0">
                <a:pos x="11" y="119"/>
              </a:cxn>
              <a:cxn ang="0">
                <a:pos x="9" y="119"/>
              </a:cxn>
              <a:cxn ang="0">
                <a:pos x="6" y="116"/>
              </a:cxn>
              <a:cxn ang="0">
                <a:pos x="6" y="111"/>
              </a:cxn>
              <a:cxn ang="0">
                <a:pos x="7" y="110"/>
              </a:cxn>
              <a:cxn ang="0">
                <a:pos x="8" y="110"/>
              </a:cxn>
              <a:cxn ang="0">
                <a:pos x="10" y="109"/>
              </a:cxn>
              <a:cxn ang="0">
                <a:pos x="11" y="109"/>
              </a:cxn>
              <a:cxn ang="0">
                <a:pos x="14" y="106"/>
              </a:cxn>
              <a:cxn ang="0">
                <a:pos x="14" y="104"/>
              </a:cxn>
              <a:cxn ang="0">
                <a:pos x="8" y="78"/>
              </a:cxn>
              <a:cxn ang="0">
                <a:pos x="3" y="54"/>
              </a:cxn>
              <a:cxn ang="0">
                <a:pos x="0" y="26"/>
              </a:cxn>
              <a:cxn ang="0">
                <a:pos x="55" y="13"/>
              </a:cxn>
              <a:cxn ang="0">
                <a:pos x="107" y="0"/>
              </a:cxn>
            </a:cxnLst>
            <a:rect l="0" t="0" r="r" b="b"/>
            <a:pathLst>
              <a:path w="121" h="119">
                <a:moveTo>
                  <a:pt x="107" y="0"/>
                </a:moveTo>
                <a:lnTo>
                  <a:pt x="110" y="14"/>
                </a:lnTo>
                <a:lnTo>
                  <a:pt x="115" y="28"/>
                </a:lnTo>
                <a:lnTo>
                  <a:pt x="119" y="43"/>
                </a:lnTo>
                <a:lnTo>
                  <a:pt x="121" y="60"/>
                </a:lnTo>
                <a:lnTo>
                  <a:pt x="113" y="61"/>
                </a:lnTo>
                <a:lnTo>
                  <a:pt x="107" y="63"/>
                </a:lnTo>
                <a:lnTo>
                  <a:pt x="101" y="67"/>
                </a:lnTo>
                <a:lnTo>
                  <a:pt x="96" y="70"/>
                </a:lnTo>
                <a:lnTo>
                  <a:pt x="91" y="70"/>
                </a:lnTo>
                <a:lnTo>
                  <a:pt x="85" y="66"/>
                </a:lnTo>
                <a:lnTo>
                  <a:pt x="85" y="68"/>
                </a:lnTo>
                <a:lnTo>
                  <a:pt x="86" y="70"/>
                </a:lnTo>
                <a:lnTo>
                  <a:pt x="87" y="71"/>
                </a:lnTo>
                <a:lnTo>
                  <a:pt x="87" y="73"/>
                </a:lnTo>
                <a:lnTo>
                  <a:pt x="86" y="74"/>
                </a:lnTo>
                <a:lnTo>
                  <a:pt x="85" y="76"/>
                </a:lnTo>
                <a:lnTo>
                  <a:pt x="71" y="80"/>
                </a:lnTo>
                <a:lnTo>
                  <a:pt x="59" y="82"/>
                </a:lnTo>
                <a:lnTo>
                  <a:pt x="48" y="88"/>
                </a:lnTo>
                <a:lnTo>
                  <a:pt x="46" y="90"/>
                </a:lnTo>
                <a:lnTo>
                  <a:pt x="45" y="91"/>
                </a:lnTo>
                <a:lnTo>
                  <a:pt x="43" y="96"/>
                </a:lnTo>
                <a:lnTo>
                  <a:pt x="34" y="96"/>
                </a:lnTo>
                <a:lnTo>
                  <a:pt x="32" y="97"/>
                </a:lnTo>
                <a:lnTo>
                  <a:pt x="32" y="103"/>
                </a:lnTo>
                <a:lnTo>
                  <a:pt x="30" y="105"/>
                </a:lnTo>
                <a:lnTo>
                  <a:pt x="28" y="105"/>
                </a:lnTo>
                <a:lnTo>
                  <a:pt x="25" y="106"/>
                </a:lnTo>
                <a:lnTo>
                  <a:pt x="24" y="106"/>
                </a:lnTo>
                <a:lnTo>
                  <a:pt x="21" y="110"/>
                </a:lnTo>
                <a:lnTo>
                  <a:pt x="20" y="112"/>
                </a:lnTo>
                <a:lnTo>
                  <a:pt x="15" y="117"/>
                </a:lnTo>
                <a:lnTo>
                  <a:pt x="11" y="119"/>
                </a:lnTo>
                <a:lnTo>
                  <a:pt x="9" y="119"/>
                </a:lnTo>
                <a:lnTo>
                  <a:pt x="6" y="116"/>
                </a:lnTo>
                <a:lnTo>
                  <a:pt x="6" y="111"/>
                </a:lnTo>
                <a:lnTo>
                  <a:pt x="7" y="110"/>
                </a:lnTo>
                <a:lnTo>
                  <a:pt x="8" y="110"/>
                </a:lnTo>
                <a:lnTo>
                  <a:pt x="10" y="109"/>
                </a:lnTo>
                <a:lnTo>
                  <a:pt x="11" y="109"/>
                </a:lnTo>
                <a:lnTo>
                  <a:pt x="14" y="106"/>
                </a:lnTo>
                <a:lnTo>
                  <a:pt x="14" y="104"/>
                </a:lnTo>
                <a:lnTo>
                  <a:pt x="8" y="78"/>
                </a:lnTo>
                <a:lnTo>
                  <a:pt x="3" y="54"/>
                </a:lnTo>
                <a:lnTo>
                  <a:pt x="0" y="26"/>
                </a:lnTo>
                <a:lnTo>
                  <a:pt x="55" y="13"/>
                </a:lnTo>
                <a:lnTo>
                  <a:pt x="107"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9">
            <a:extLst>
              <a:ext uri="{FF2B5EF4-FFF2-40B4-BE49-F238E27FC236}">
                <a16:creationId xmlns:a16="http://schemas.microsoft.com/office/drawing/2014/main" id="{30C25A35-6423-2DAB-71C3-E55DF375B28A}"/>
              </a:ext>
            </a:extLst>
          </p:cNvPr>
          <p:cNvSpPr>
            <a:spLocks/>
          </p:cNvSpPr>
          <p:nvPr/>
        </p:nvSpPr>
        <p:spPr bwMode="auto">
          <a:xfrm>
            <a:off x="3826928" y="2470458"/>
            <a:ext cx="92139" cy="212260"/>
          </a:xfrm>
          <a:custGeom>
            <a:avLst/>
            <a:gdLst/>
            <a:ahLst/>
            <a:cxnLst>
              <a:cxn ang="0">
                <a:pos x="19" y="1"/>
              </a:cxn>
              <a:cxn ang="0">
                <a:pos x="19" y="2"/>
              </a:cxn>
              <a:cxn ang="0">
                <a:pos x="28" y="3"/>
              </a:cxn>
              <a:cxn ang="0">
                <a:pos x="40" y="6"/>
              </a:cxn>
              <a:cxn ang="0">
                <a:pos x="42" y="7"/>
              </a:cxn>
              <a:cxn ang="0">
                <a:pos x="46" y="8"/>
              </a:cxn>
              <a:cxn ang="0">
                <a:pos x="48" y="9"/>
              </a:cxn>
              <a:cxn ang="0">
                <a:pos x="49" y="14"/>
              </a:cxn>
              <a:cxn ang="0">
                <a:pos x="53" y="13"/>
              </a:cxn>
              <a:cxn ang="0">
                <a:pos x="58" y="12"/>
              </a:cxn>
              <a:cxn ang="0">
                <a:pos x="66" y="15"/>
              </a:cxn>
              <a:cxn ang="0">
                <a:pos x="77" y="20"/>
              </a:cxn>
              <a:cxn ang="0">
                <a:pos x="74" y="40"/>
              </a:cxn>
              <a:cxn ang="0">
                <a:pos x="67" y="55"/>
              </a:cxn>
              <a:cxn ang="0">
                <a:pos x="66" y="77"/>
              </a:cxn>
              <a:cxn ang="0">
                <a:pos x="75" y="75"/>
              </a:cxn>
              <a:cxn ang="0">
                <a:pos x="85" y="73"/>
              </a:cxn>
              <a:cxn ang="0">
                <a:pos x="88" y="92"/>
              </a:cxn>
              <a:cxn ang="0">
                <a:pos x="85" y="119"/>
              </a:cxn>
              <a:cxn ang="0">
                <a:pos x="85" y="133"/>
              </a:cxn>
              <a:cxn ang="0">
                <a:pos x="84" y="139"/>
              </a:cxn>
              <a:cxn ang="0">
                <a:pos x="87" y="140"/>
              </a:cxn>
              <a:cxn ang="0">
                <a:pos x="88" y="143"/>
              </a:cxn>
              <a:cxn ang="0">
                <a:pos x="85" y="149"/>
              </a:cxn>
              <a:cxn ang="0">
                <a:pos x="75" y="163"/>
              </a:cxn>
              <a:cxn ang="0">
                <a:pos x="74" y="174"/>
              </a:cxn>
              <a:cxn ang="0">
                <a:pos x="66" y="181"/>
              </a:cxn>
              <a:cxn ang="0">
                <a:pos x="67" y="191"/>
              </a:cxn>
              <a:cxn ang="0">
                <a:pos x="66" y="203"/>
              </a:cxn>
              <a:cxn ang="0">
                <a:pos x="62" y="201"/>
              </a:cxn>
              <a:cxn ang="0">
                <a:pos x="54" y="197"/>
              </a:cxn>
              <a:cxn ang="0">
                <a:pos x="34" y="201"/>
              </a:cxn>
              <a:cxn ang="0">
                <a:pos x="21" y="192"/>
              </a:cxn>
              <a:cxn ang="0">
                <a:pos x="3" y="176"/>
              </a:cxn>
              <a:cxn ang="0">
                <a:pos x="2" y="160"/>
              </a:cxn>
              <a:cxn ang="0">
                <a:pos x="10" y="149"/>
              </a:cxn>
              <a:cxn ang="0">
                <a:pos x="24" y="141"/>
              </a:cxn>
              <a:cxn ang="0">
                <a:pos x="26" y="128"/>
              </a:cxn>
              <a:cxn ang="0">
                <a:pos x="32" y="119"/>
              </a:cxn>
              <a:cxn ang="0">
                <a:pos x="37" y="120"/>
              </a:cxn>
              <a:cxn ang="0">
                <a:pos x="40" y="121"/>
              </a:cxn>
              <a:cxn ang="0">
                <a:pos x="38" y="114"/>
              </a:cxn>
              <a:cxn ang="0">
                <a:pos x="40" y="111"/>
              </a:cxn>
              <a:cxn ang="0">
                <a:pos x="44" y="107"/>
              </a:cxn>
              <a:cxn ang="0">
                <a:pos x="42" y="104"/>
              </a:cxn>
              <a:cxn ang="0">
                <a:pos x="38" y="103"/>
              </a:cxn>
              <a:cxn ang="0">
                <a:pos x="32" y="99"/>
              </a:cxn>
              <a:cxn ang="0">
                <a:pos x="30" y="92"/>
              </a:cxn>
              <a:cxn ang="0">
                <a:pos x="26" y="91"/>
              </a:cxn>
              <a:cxn ang="0">
                <a:pos x="23" y="89"/>
              </a:cxn>
              <a:cxn ang="0">
                <a:pos x="18" y="87"/>
              </a:cxn>
              <a:cxn ang="0">
                <a:pos x="17" y="83"/>
              </a:cxn>
              <a:cxn ang="0">
                <a:pos x="14" y="79"/>
              </a:cxn>
              <a:cxn ang="0">
                <a:pos x="4" y="72"/>
              </a:cxn>
              <a:cxn ang="0">
                <a:pos x="0" y="68"/>
              </a:cxn>
              <a:cxn ang="0">
                <a:pos x="5" y="52"/>
              </a:cxn>
              <a:cxn ang="0">
                <a:pos x="0" y="40"/>
              </a:cxn>
              <a:cxn ang="0">
                <a:pos x="9" y="27"/>
              </a:cxn>
              <a:cxn ang="0">
                <a:pos x="13" y="14"/>
              </a:cxn>
              <a:cxn ang="0">
                <a:pos x="14" y="3"/>
              </a:cxn>
            </a:cxnLst>
            <a:rect l="0" t="0" r="r" b="b"/>
            <a:pathLst>
              <a:path w="89" h="203">
                <a:moveTo>
                  <a:pt x="18" y="0"/>
                </a:moveTo>
                <a:lnTo>
                  <a:pt x="19" y="1"/>
                </a:lnTo>
                <a:lnTo>
                  <a:pt x="20" y="1"/>
                </a:lnTo>
                <a:lnTo>
                  <a:pt x="19" y="2"/>
                </a:lnTo>
                <a:lnTo>
                  <a:pt x="19" y="3"/>
                </a:lnTo>
                <a:lnTo>
                  <a:pt x="28" y="3"/>
                </a:lnTo>
                <a:lnTo>
                  <a:pt x="33" y="5"/>
                </a:lnTo>
                <a:lnTo>
                  <a:pt x="40" y="6"/>
                </a:lnTo>
                <a:lnTo>
                  <a:pt x="41" y="6"/>
                </a:lnTo>
                <a:lnTo>
                  <a:pt x="42" y="7"/>
                </a:lnTo>
                <a:lnTo>
                  <a:pt x="45" y="7"/>
                </a:lnTo>
                <a:lnTo>
                  <a:pt x="46" y="8"/>
                </a:lnTo>
                <a:lnTo>
                  <a:pt x="47" y="8"/>
                </a:lnTo>
                <a:lnTo>
                  <a:pt x="48" y="9"/>
                </a:lnTo>
                <a:lnTo>
                  <a:pt x="48" y="14"/>
                </a:lnTo>
                <a:lnTo>
                  <a:pt x="49" y="14"/>
                </a:lnTo>
                <a:lnTo>
                  <a:pt x="52" y="13"/>
                </a:lnTo>
                <a:lnTo>
                  <a:pt x="53" y="13"/>
                </a:lnTo>
                <a:lnTo>
                  <a:pt x="55" y="12"/>
                </a:lnTo>
                <a:lnTo>
                  <a:pt x="58" y="12"/>
                </a:lnTo>
                <a:lnTo>
                  <a:pt x="61" y="13"/>
                </a:lnTo>
                <a:lnTo>
                  <a:pt x="66" y="15"/>
                </a:lnTo>
                <a:lnTo>
                  <a:pt x="73" y="17"/>
                </a:lnTo>
                <a:lnTo>
                  <a:pt x="77" y="20"/>
                </a:lnTo>
                <a:lnTo>
                  <a:pt x="77" y="31"/>
                </a:lnTo>
                <a:lnTo>
                  <a:pt x="74" y="40"/>
                </a:lnTo>
                <a:lnTo>
                  <a:pt x="70" y="47"/>
                </a:lnTo>
                <a:lnTo>
                  <a:pt x="67" y="55"/>
                </a:lnTo>
                <a:lnTo>
                  <a:pt x="65" y="64"/>
                </a:lnTo>
                <a:lnTo>
                  <a:pt x="66" y="77"/>
                </a:lnTo>
                <a:lnTo>
                  <a:pt x="72" y="77"/>
                </a:lnTo>
                <a:lnTo>
                  <a:pt x="75" y="75"/>
                </a:lnTo>
                <a:lnTo>
                  <a:pt x="80" y="73"/>
                </a:lnTo>
                <a:lnTo>
                  <a:pt x="85" y="73"/>
                </a:lnTo>
                <a:lnTo>
                  <a:pt x="89" y="82"/>
                </a:lnTo>
                <a:lnTo>
                  <a:pt x="88" y="92"/>
                </a:lnTo>
                <a:lnTo>
                  <a:pt x="85" y="111"/>
                </a:lnTo>
                <a:lnTo>
                  <a:pt x="85" y="119"/>
                </a:lnTo>
                <a:lnTo>
                  <a:pt x="87" y="126"/>
                </a:lnTo>
                <a:lnTo>
                  <a:pt x="85" y="133"/>
                </a:lnTo>
                <a:lnTo>
                  <a:pt x="82" y="139"/>
                </a:lnTo>
                <a:lnTo>
                  <a:pt x="84" y="139"/>
                </a:lnTo>
                <a:lnTo>
                  <a:pt x="85" y="140"/>
                </a:lnTo>
                <a:lnTo>
                  <a:pt x="87" y="140"/>
                </a:lnTo>
                <a:lnTo>
                  <a:pt x="88" y="141"/>
                </a:lnTo>
                <a:lnTo>
                  <a:pt x="88" y="143"/>
                </a:lnTo>
                <a:lnTo>
                  <a:pt x="87" y="146"/>
                </a:lnTo>
                <a:lnTo>
                  <a:pt x="85" y="149"/>
                </a:lnTo>
                <a:lnTo>
                  <a:pt x="78" y="156"/>
                </a:lnTo>
                <a:lnTo>
                  <a:pt x="75" y="163"/>
                </a:lnTo>
                <a:lnTo>
                  <a:pt x="75" y="169"/>
                </a:lnTo>
                <a:lnTo>
                  <a:pt x="74" y="174"/>
                </a:lnTo>
                <a:lnTo>
                  <a:pt x="70" y="178"/>
                </a:lnTo>
                <a:lnTo>
                  <a:pt x="66" y="181"/>
                </a:lnTo>
                <a:lnTo>
                  <a:pt x="67" y="188"/>
                </a:lnTo>
                <a:lnTo>
                  <a:pt x="67" y="191"/>
                </a:lnTo>
                <a:lnTo>
                  <a:pt x="66" y="196"/>
                </a:lnTo>
                <a:lnTo>
                  <a:pt x="66" y="203"/>
                </a:lnTo>
                <a:lnTo>
                  <a:pt x="65" y="203"/>
                </a:lnTo>
                <a:lnTo>
                  <a:pt x="62" y="201"/>
                </a:lnTo>
                <a:lnTo>
                  <a:pt x="54" y="201"/>
                </a:lnTo>
                <a:lnTo>
                  <a:pt x="54" y="197"/>
                </a:lnTo>
                <a:lnTo>
                  <a:pt x="37" y="197"/>
                </a:lnTo>
                <a:lnTo>
                  <a:pt x="34" y="201"/>
                </a:lnTo>
                <a:lnTo>
                  <a:pt x="28" y="196"/>
                </a:lnTo>
                <a:lnTo>
                  <a:pt x="21" y="192"/>
                </a:lnTo>
                <a:lnTo>
                  <a:pt x="14" y="188"/>
                </a:lnTo>
                <a:lnTo>
                  <a:pt x="3" y="176"/>
                </a:lnTo>
                <a:lnTo>
                  <a:pt x="0" y="169"/>
                </a:lnTo>
                <a:lnTo>
                  <a:pt x="2" y="160"/>
                </a:lnTo>
                <a:lnTo>
                  <a:pt x="6" y="149"/>
                </a:lnTo>
                <a:lnTo>
                  <a:pt x="10" y="149"/>
                </a:lnTo>
                <a:lnTo>
                  <a:pt x="17" y="146"/>
                </a:lnTo>
                <a:lnTo>
                  <a:pt x="24" y="141"/>
                </a:lnTo>
                <a:lnTo>
                  <a:pt x="24" y="133"/>
                </a:lnTo>
                <a:lnTo>
                  <a:pt x="26" y="128"/>
                </a:lnTo>
                <a:lnTo>
                  <a:pt x="30" y="124"/>
                </a:lnTo>
                <a:lnTo>
                  <a:pt x="32" y="119"/>
                </a:lnTo>
                <a:lnTo>
                  <a:pt x="35" y="119"/>
                </a:lnTo>
                <a:lnTo>
                  <a:pt x="37" y="120"/>
                </a:lnTo>
                <a:lnTo>
                  <a:pt x="39" y="121"/>
                </a:lnTo>
                <a:lnTo>
                  <a:pt x="40" y="121"/>
                </a:lnTo>
                <a:lnTo>
                  <a:pt x="38" y="119"/>
                </a:lnTo>
                <a:lnTo>
                  <a:pt x="38" y="114"/>
                </a:lnTo>
                <a:lnTo>
                  <a:pt x="39" y="113"/>
                </a:lnTo>
                <a:lnTo>
                  <a:pt x="40" y="111"/>
                </a:lnTo>
                <a:lnTo>
                  <a:pt x="42" y="110"/>
                </a:lnTo>
                <a:lnTo>
                  <a:pt x="44" y="107"/>
                </a:lnTo>
                <a:lnTo>
                  <a:pt x="44" y="105"/>
                </a:lnTo>
                <a:lnTo>
                  <a:pt x="42" y="104"/>
                </a:lnTo>
                <a:lnTo>
                  <a:pt x="40" y="103"/>
                </a:lnTo>
                <a:lnTo>
                  <a:pt x="38" y="103"/>
                </a:lnTo>
                <a:lnTo>
                  <a:pt x="33" y="100"/>
                </a:lnTo>
                <a:lnTo>
                  <a:pt x="32" y="99"/>
                </a:lnTo>
                <a:lnTo>
                  <a:pt x="30" y="94"/>
                </a:lnTo>
                <a:lnTo>
                  <a:pt x="30" y="92"/>
                </a:lnTo>
                <a:lnTo>
                  <a:pt x="28" y="92"/>
                </a:lnTo>
                <a:lnTo>
                  <a:pt x="26" y="91"/>
                </a:lnTo>
                <a:lnTo>
                  <a:pt x="25" y="90"/>
                </a:lnTo>
                <a:lnTo>
                  <a:pt x="23" y="89"/>
                </a:lnTo>
                <a:lnTo>
                  <a:pt x="19" y="89"/>
                </a:lnTo>
                <a:lnTo>
                  <a:pt x="18" y="87"/>
                </a:lnTo>
                <a:lnTo>
                  <a:pt x="17" y="85"/>
                </a:lnTo>
                <a:lnTo>
                  <a:pt x="17" y="83"/>
                </a:lnTo>
                <a:lnTo>
                  <a:pt x="16" y="82"/>
                </a:lnTo>
                <a:lnTo>
                  <a:pt x="14" y="79"/>
                </a:lnTo>
                <a:lnTo>
                  <a:pt x="11" y="76"/>
                </a:lnTo>
                <a:lnTo>
                  <a:pt x="4" y="72"/>
                </a:lnTo>
                <a:lnTo>
                  <a:pt x="2" y="70"/>
                </a:lnTo>
                <a:lnTo>
                  <a:pt x="0" y="68"/>
                </a:lnTo>
                <a:lnTo>
                  <a:pt x="3" y="59"/>
                </a:lnTo>
                <a:lnTo>
                  <a:pt x="5" y="52"/>
                </a:lnTo>
                <a:lnTo>
                  <a:pt x="5" y="45"/>
                </a:lnTo>
                <a:lnTo>
                  <a:pt x="0" y="40"/>
                </a:lnTo>
                <a:lnTo>
                  <a:pt x="4" y="33"/>
                </a:lnTo>
                <a:lnTo>
                  <a:pt x="9" y="27"/>
                </a:lnTo>
                <a:lnTo>
                  <a:pt x="12" y="20"/>
                </a:lnTo>
                <a:lnTo>
                  <a:pt x="13" y="14"/>
                </a:lnTo>
                <a:lnTo>
                  <a:pt x="13" y="9"/>
                </a:lnTo>
                <a:lnTo>
                  <a:pt x="14" y="3"/>
                </a:lnTo>
                <a:lnTo>
                  <a:pt x="18"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29">
            <a:extLst>
              <a:ext uri="{FF2B5EF4-FFF2-40B4-BE49-F238E27FC236}">
                <a16:creationId xmlns:a16="http://schemas.microsoft.com/office/drawing/2014/main" id="{B50B42DF-09EC-9924-62C7-9B8E422E5FED}"/>
              </a:ext>
            </a:extLst>
          </p:cNvPr>
          <p:cNvSpPr>
            <a:spLocks/>
          </p:cNvSpPr>
          <p:nvPr/>
        </p:nvSpPr>
        <p:spPr bwMode="auto">
          <a:xfrm>
            <a:off x="2287491" y="2432363"/>
            <a:ext cx="456552" cy="303091"/>
          </a:xfrm>
          <a:custGeom>
            <a:avLst/>
            <a:gdLst/>
            <a:ahLst/>
            <a:cxnLst>
              <a:cxn ang="0">
                <a:pos x="358" y="7"/>
              </a:cxn>
              <a:cxn ang="0">
                <a:pos x="363" y="14"/>
              </a:cxn>
              <a:cxn ang="0">
                <a:pos x="367" y="21"/>
              </a:cxn>
              <a:cxn ang="0">
                <a:pos x="363" y="34"/>
              </a:cxn>
              <a:cxn ang="0">
                <a:pos x="371" y="61"/>
              </a:cxn>
              <a:cxn ang="0">
                <a:pos x="386" y="75"/>
              </a:cxn>
              <a:cxn ang="0">
                <a:pos x="400" y="78"/>
              </a:cxn>
              <a:cxn ang="0">
                <a:pos x="401" y="86"/>
              </a:cxn>
              <a:cxn ang="0">
                <a:pos x="406" y="93"/>
              </a:cxn>
              <a:cxn ang="0">
                <a:pos x="415" y="99"/>
              </a:cxn>
              <a:cxn ang="0">
                <a:pos x="419" y="105"/>
              </a:cxn>
              <a:cxn ang="0">
                <a:pos x="420" y="112"/>
              </a:cxn>
              <a:cxn ang="0">
                <a:pos x="428" y="117"/>
              </a:cxn>
              <a:cxn ang="0">
                <a:pos x="438" y="143"/>
              </a:cxn>
              <a:cxn ang="0">
                <a:pos x="430" y="163"/>
              </a:cxn>
              <a:cxn ang="0">
                <a:pos x="425" y="175"/>
              </a:cxn>
              <a:cxn ang="0">
                <a:pos x="419" y="176"/>
              </a:cxn>
              <a:cxn ang="0">
                <a:pos x="414" y="173"/>
              </a:cxn>
              <a:cxn ang="0">
                <a:pos x="411" y="183"/>
              </a:cxn>
              <a:cxn ang="0">
                <a:pos x="383" y="189"/>
              </a:cxn>
              <a:cxn ang="0">
                <a:pos x="385" y="216"/>
              </a:cxn>
              <a:cxn ang="0">
                <a:pos x="391" y="236"/>
              </a:cxn>
              <a:cxn ang="0">
                <a:pos x="385" y="239"/>
              </a:cxn>
              <a:cxn ang="0">
                <a:pos x="380" y="255"/>
              </a:cxn>
              <a:cxn ang="0">
                <a:pos x="379" y="262"/>
              </a:cxn>
              <a:cxn ang="0">
                <a:pos x="372" y="266"/>
              </a:cxn>
              <a:cxn ang="0">
                <a:pos x="364" y="273"/>
              </a:cxn>
              <a:cxn ang="0">
                <a:pos x="360" y="287"/>
              </a:cxn>
              <a:cxn ang="0">
                <a:pos x="349" y="276"/>
              </a:cxn>
              <a:cxn ang="0">
                <a:pos x="335" y="265"/>
              </a:cxn>
              <a:cxn ang="0">
                <a:pos x="310" y="269"/>
              </a:cxn>
              <a:cxn ang="0">
                <a:pos x="209" y="276"/>
              </a:cxn>
              <a:cxn ang="0">
                <a:pos x="61" y="274"/>
              </a:cxn>
              <a:cxn ang="0">
                <a:pos x="55" y="269"/>
              </a:cxn>
              <a:cxn ang="0">
                <a:pos x="54" y="257"/>
              </a:cxn>
              <a:cxn ang="0">
                <a:pos x="51" y="220"/>
              </a:cxn>
              <a:cxn ang="0">
                <a:pos x="53" y="216"/>
              </a:cxn>
              <a:cxn ang="0">
                <a:pos x="52" y="211"/>
              </a:cxn>
              <a:cxn ang="0">
                <a:pos x="50" y="205"/>
              </a:cxn>
              <a:cxn ang="0">
                <a:pos x="43" y="191"/>
              </a:cxn>
              <a:cxn ang="0">
                <a:pos x="41" y="188"/>
              </a:cxn>
              <a:cxn ang="0">
                <a:pos x="36" y="184"/>
              </a:cxn>
              <a:cxn ang="0">
                <a:pos x="26" y="143"/>
              </a:cxn>
              <a:cxn ang="0">
                <a:pos x="17" y="104"/>
              </a:cxn>
              <a:cxn ang="0">
                <a:pos x="8" y="96"/>
              </a:cxn>
              <a:cxn ang="0">
                <a:pos x="9" y="87"/>
              </a:cxn>
              <a:cxn ang="0">
                <a:pos x="4" y="86"/>
              </a:cxn>
              <a:cxn ang="0">
                <a:pos x="0" y="83"/>
              </a:cxn>
              <a:cxn ang="0">
                <a:pos x="2" y="75"/>
              </a:cxn>
              <a:cxn ang="0">
                <a:pos x="8" y="61"/>
              </a:cxn>
              <a:cxn ang="0">
                <a:pos x="8" y="37"/>
              </a:cxn>
              <a:cxn ang="0">
                <a:pos x="3" y="34"/>
              </a:cxn>
              <a:cxn ang="0">
                <a:pos x="4" y="23"/>
              </a:cxn>
              <a:cxn ang="0">
                <a:pos x="2" y="15"/>
              </a:cxn>
              <a:cxn ang="0">
                <a:pos x="40" y="13"/>
              </a:cxn>
              <a:cxn ang="0">
                <a:pos x="121" y="10"/>
              </a:cxn>
              <a:cxn ang="0">
                <a:pos x="220" y="8"/>
              </a:cxn>
              <a:cxn ang="0">
                <a:pos x="308" y="5"/>
              </a:cxn>
              <a:cxn ang="0">
                <a:pos x="357" y="0"/>
              </a:cxn>
            </a:cxnLst>
            <a:rect l="0" t="0" r="r" b="b"/>
            <a:pathLst>
              <a:path w="441" h="287">
                <a:moveTo>
                  <a:pt x="357" y="0"/>
                </a:moveTo>
                <a:lnTo>
                  <a:pt x="357" y="5"/>
                </a:lnTo>
                <a:lnTo>
                  <a:pt x="358" y="7"/>
                </a:lnTo>
                <a:lnTo>
                  <a:pt x="358" y="10"/>
                </a:lnTo>
                <a:lnTo>
                  <a:pt x="360" y="13"/>
                </a:lnTo>
                <a:lnTo>
                  <a:pt x="363" y="14"/>
                </a:lnTo>
                <a:lnTo>
                  <a:pt x="367" y="14"/>
                </a:lnTo>
                <a:lnTo>
                  <a:pt x="369" y="17"/>
                </a:lnTo>
                <a:lnTo>
                  <a:pt x="367" y="21"/>
                </a:lnTo>
                <a:lnTo>
                  <a:pt x="365" y="26"/>
                </a:lnTo>
                <a:lnTo>
                  <a:pt x="364" y="30"/>
                </a:lnTo>
                <a:lnTo>
                  <a:pt x="363" y="34"/>
                </a:lnTo>
                <a:lnTo>
                  <a:pt x="364" y="43"/>
                </a:lnTo>
                <a:lnTo>
                  <a:pt x="367" y="51"/>
                </a:lnTo>
                <a:lnTo>
                  <a:pt x="371" y="61"/>
                </a:lnTo>
                <a:lnTo>
                  <a:pt x="373" y="70"/>
                </a:lnTo>
                <a:lnTo>
                  <a:pt x="380" y="71"/>
                </a:lnTo>
                <a:lnTo>
                  <a:pt x="386" y="75"/>
                </a:lnTo>
                <a:lnTo>
                  <a:pt x="392" y="76"/>
                </a:lnTo>
                <a:lnTo>
                  <a:pt x="399" y="76"/>
                </a:lnTo>
                <a:lnTo>
                  <a:pt x="400" y="78"/>
                </a:lnTo>
                <a:lnTo>
                  <a:pt x="400" y="82"/>
                </a:lnTo>
                <a:lnTo>
                  <a:pt x="401" y="83"/>
                </a:lnTo>
                <a:lnTo>
                  <a:pt x="401" y="86"/>
                </a:lnTo>
                <a:lnTo>
                  <a:pt x="402" y="90"/>
                </a:lnTo>
                <a:lnTo>
                  <a:pt x="404" y="92"/>
                </a:lnTo>
                <a:lnTo>
                  <a:pt x="406" y="93"/>
                </a:lnTo>
                <a:lnTo>
                  <a:pt x="408" y="96"/>
                </a:lnTo>
                <a:lnTo>
                  <a:pt x="412" y="97"/>
                </a:lnTo>
                <a:lnTo>
                  <a:pt x="415" y="99"/>
                </a:lnTo>
                <a:lnTo>
                  <a:pt x="418" y="101"/>
                </a:lnTo>
                <a:lnTo>
                  <a:pt x="419" y="104"/>
                </a:lnTo>
                <a:lnTo>
                  <a:pt x="419" y="105"/>
                </a:lnTo>
                <a:lnTo>
                  <a:pt x="415" y="108"/>
                </a:lnTo>
                <a:lnTo>
                  <a:pt x="418" y="111"/>
                </a:lnTo>
                <a:lnTo>
                  <a:pt x="420" y="112"/>
                </a:lnTo>
                <a:lnTo>
                  <a:pt x="422" y="112"/>
                </a:lnTo>
                <a:lnTo>
                  <a:pt x="427" y="114"/>
                </a:lnTo>
                <a:lnTo>
                  <a:pt x="428" y="117"/>
                </a:lnTo>
                <a:lnTo>
                  <a:pt x="437" y="126"/>
                </a:lnTo>
                <a:lnTo>
                  <a:pt x="441" y="133"/>
                </a:lnTo>
                <a:lnTo>
                  <a:pt x="438" y="143"/>
                </a:lnTo>
                <a:lnTo>
                  <a:pt x="433" y="155"/>
                </a:lnTo>
                <a:lnTo>
                  <a:pt x="430" y="159"/>
                </a:lnTo>
                <a:lnTo>
                  <a:pt x="430" y="163"/>
                </a:lnTo>
                <a:lnTo>
                  <a:pt x="429" y="169"/>
                </a:lnTo>
                <a:lnTo>
                  <a:pt x="428" y="174"/>
                </a:lnTo>
                <a:lnTo>
                  <a:pt x="425" y="175"/>
                </a:lnTo>
                <a:lnTo>
                  <a:pt x="423" y="177"/>
                </a:lnTo>
                <a:lnTo>
                  <a:pt x="420" y="177"/>
                </a:lnTo>
                <a:lnTo>
                  <a:pt x="419" y="176"/>
                </a:lnTo>
                <a:lnTo>
                  <a:pt x="418" y="174"/>
                </a:lnTo>
                <a:lnTo>
                  <a:pt x="416" y="173"/>
                </a:lnTo>
                <a:lnTo>
                  <a:pt x="414" y="173"/>
                </a:lnTo>
                <a:lnTo>
                  <a:pt x="413" y="175"/>
                </a:lnTo>
                <a:lnTo>
                  <a:pt x="414" y="180"/>
                </a:lnTo>
                <a:lnTo>
                  <a:pt x="411" y="183"/>
                </a:lnTo>
                <a:lnTo>
                  <a:pt x="405" y="185"/>
                </a:lnTo>
                <a:lnTo>
                  <a:pt x="388" y="188"/>
                </a:lnTo>
                <a:lnTo>
                  <a:pt x="383" y="189"/>
                </a:lnTo>
                <a:lnTo>
                  <a:pt x="379" y="206"/>
                </a:lnTo>
                <a:lnTo>
                  <a:pt x="383" y="211"/>
                </a:lnTo>
                <a:lnTo>
                  <a:pt x="385" y="216"/>
                </a:lnTo>
                <a:lnTo>
                  <a:pt x="388" y="219"/>
                </a:lnTo>
                <a:lnTo>
                  <a:pt x="391" y="224"/>
                </a:lnTo>
                <a:lnTo>
                  <a:pt x="391" y="236"/>
                </a:lnTo>
                <a:lnTo>
                  <a:pt x="388" y="238"/>
                </a:lnTo>
                <a:lnTo>
                  <a:pt x="387" y="238"/>
                </a:lnTo>
                <a:lnTo>
                  <a:pt x="385" y="239"/>
                </a:lnTo>
                <a:lnTo>
                  <a:pt x="383" y="241"/>
                </a:lnTo>
                <a:lnTo>
                  <a:pt x="383" y="251"/>
                </a:lnTo>
                <a:lnTo>
                  <a:pt x="380" y="255"/>
                </a:lnTo>
                <a:lnTo>
                  <a:pt x="380" y="258"/>
                </a:lnTo>
                <a:lnTo>
                  <a:pt x="379" y="260"/>
                </a:lnTo>
                <a:lnTo>
                  <a:pt x="379" y="262"/>
                </a:lnTo>
                <a:lnTo>
                  <a:pt x="377" y="262"/>
                </a:lnTo>
                <a:lnTo>
                  <a:pt x="374" y="264"/>
                </a:lnTo>
                <a:lnTo>
                  <a:pt x="372" y="266"/>
                </a:lnTo>
                <a:lnTo>
                  <a:pt x="367" y="268"/>
                </a:lnTo>
                <a:lnTo>
                  <a:pt x="366" y="271"/>
                </a:lnTo>
                <a:lnTo>
                  <a:pt x="364" y="273"/>
                </a:lnTo>
                <a:lnTo>
                  <a:pt x="362" y="280"/>
                </a:lnTo>
                <a:lnTo>
                  <a:pt x="362" y="285"/>
                </a:lnTo>
                <a:lnTo>
                  <a:pt x="360" y="287"/>
                </a:lnTo>
                <a:lnTo>
                  <a:pt x="358" y="286"/>
                </a:lnTo>
                <a:lnTo>
                  <a:pt x="353" y="282"/>
                </a:lnTo>
                <a:lnTo>
                  <a:pt x="349" y="276"/>
                </a:lnTo>
                <a:lnTo>
                  <a:pt x="344" y="272"/>
                </a:lnTo>
                <a:lnTo>
                  <a:pt x="338" y="267"/>
                </a:lnTo>
                <a:lnTo>
                  <a:pt x="335" y="265"/>
                </a:lnTo>
                <a:lnTo>
                  <a:pt x="330" y="266"/>
                </a:lnTo>
                <a:lnTo>
                  <a:pt x="321" y="267"/>
                </a:lnTo>
                <a:lnTo>
                  <a:pt x="310" y="269"/>
                </a:lnTo>
                <a:lnTo>
                  <a:pt x="303" y="271"/>
                </a:lnTo>
                <a:lnTo>
                  <a:pt x="258" y="274"/>
                </a:lnTo>
                <a:lnTo>
                  <a:pt x="209" y="276"/>
                </a:lnTo>
                <a:lnTo>
                  <a:pt x="158" y="279"/>
                </a:lnTo>
                <a:lnTo>
                  <a:pt x="61" y="279"/>
                </a:lnTo>
                <a:lnTo>
                  <a:pt x="61" y="274"/>
                </a:lnTo>
                <a:lnTo>
                  <a:pt x="59" y="273"/>
                </a:lnTo>
                <a:lnTo>
                  <a:pt x="58" y="271"/>
                </a:lnTo>
                <a:lnTo>
                  <a:pt x="55" y="269"/>
                </a:lnTo>
                <a:lnTo>
                  <a:pt x="53" y="265"/>
                </a:lnTo>
                <a:lnTo>
                  <a:pt x="53" y="260"/>
                </a:lnTo>
                <a:lnTo>
                  <a:pt x="54" y="257"/>
                </a:lnTo>
                <a:lnTo>
                  <a:pt x="55" y="254"/>
                </a:lnTo>
                <a:lnTo>
                  <a:pt x="55" y="248"/>
                </a:lnTo>
                <a:lnTo>
                  <a:pt x="51" y="220"/>
                </a:lnTo>
                <a:lnTo>
                  <a:pt x="51" y="219"/>
                </a:lnTo>
                <a:lnTo>
                  <a:pt x="52" y="217"/>
                </a:lnTo>
                <a:lnTo>
                  <a:pt x="53" y="216"/>
                </a:lnTo>
                <a:lnTo>
                  <a:pt x="53" y="215"/>
                </a:lnTo>
                <a:lnTo>
                  <a:pt x="52" y="213"/>
                </a:lnTo>
                <a:lnTo>
                  <a:pt x="52" y="211"/>
                </a:lnTo>
                <a:lnTo>
                  <a:pt x="51" y="210"/>
                </a:lnTo>
                <a:lnTo>
                  <a:pt x="51" y="209"/>
                </a:lnTo>
                <a:lnTo>
                  <a:pt x="50" y="205"/>
                </a:lnTo>
                <a:lnTo>
                  <a:pt x="50" y="199"/>
                </a:lnTo>
                <a:lnTo>
                  <a:pt x="44" y="194"/>
                </a:lnTo>
                <a:lnTo>
                  <a:pt x="43" y="191"/>
                </a:lnTo>
                <a:lnTo>
                  <a:pt x="43" y="188"/>
                </a:lnTo>
                <a:lnTo>
                  <a:pt x="41" y="187"/>
                </a:lnTo>
                <a:lnTo>
                  <a:pt x="41" y="188"/>
                </a:lnTo>
                <a:lnTo>
                  <a:pt x="40" y="187"/>
                </a:lnTo>
                <a:lnTo>
                  <a:pt x="37" y="187"/>
                </a:lnTo>
                <a:lnTo>
                  <a:pt x="36" y="184"/>
                </a:lnTo>
                <a:lnTo>
                  <a:pt x="36" y="168"/>
                </a:lnTo>
                <a:lnTo>
                  <a:pt x="32" y="155"/>
                </a:lnTo>
                <a:lnTo>
                  <a:pt x="26" y="143"/>
                </a:lnTo>
                <a:lnTo>
                  <a:pt x="22" y="132"/>
                </a:lnTo>
                <a:lnTo>
                  <a:pt x="18" y="119"/>
                </a:lnTo>
                <a:lnTo>
                  <a:pt x="17" y="104"/>
                </a:lnTo>
                <a:lnTo>
                  <a:pt x="15" y="101"/>
                </a:lnTo>
                <a:lnTo>
                  <a:pt x="12" y="100"/>
                </a:lnTo>
                <a:lnTo>
                  <a:pt x="8" y="96"/>
                </a:lnTo>
                <a:lnTo>
                  <a:pt x="7" y="93"/>
                </a:lnTo>
                <a:lnTo>
                  <a:pt x="7" y="89"/>
                </a:lnTo>
                <a:lnTo>
                  <a:pt x="9" y="87"/>
                </a:lnTo>
                <a:lnTo>
                  <a:pt x="11" y="87"/>
                </a:lnTo>
                <a:lnTo>
                  <a:pt x="9" y="86"/>
                </a:lnTo>
                <a:lnTo>
                  <a:pt x="4" y="86"/>
                </a:lnTo>
                <a:lnTo>
                  <a:pt x="2" y="85"/>
                </a:lnTo>
                <a:lnTo>
                  <a:pt x="1" y="85"/>
                </a:lnTo>
                <a:lnTo>
                  <a:pt x="0" y="83"/>
                </a:lnTo>
                <a:lnTo>
                  <a:pt x="0" y="77"/>
                </a:lnTo>
                <a:lnTo>
                  <a:pt x="1" y="75"/>
                </a:lnTo>
                <a:lnTo>
                  <a:pt x="2" y="75"/>
                </a:lnTo>
                <a:lnTo>
                  <a:pt x="2" y="73"/>
                </a:lnTo>
                <a:lnTo>
                  <a:pt x="5" y="69"/>
                </a:lnTo>
                <a:lnTo>
                  <a:pt x="8" y="61"/>
                </a:lnTo>
                <a:lnTo>
                  <a:pt x="9" y="51"/>
                </a:lnTo>
                <a:lnTo>
                  <a:pt x="9" y="40"/>
                </a:lnTo>
                <a:lnTo>
                  <a:pt x="8" y="37"/>
                </a:lnTo>
                <a:lnTo>
                  <a:pt x="5" y="35"/>
                </a:lnTo>
                <a:lnTo>
                  <a:pt x="4" y="35"/>
                </a:lnTo>
                <a:lnTo>
                  <a:pt x="3" y="34"/>
                </a:lnTo>
                <a:lnTo>
                  <a:pt x="3" y="33"/>
                </a:lnTo>
                <a:lnTo>
                  <a:pt x="4" y="31"/>
                </a:lnTo>
                <a:lnTo>
                  <a:pt x="4" y="23"/>
                </a:lnTo>
                <a:lnTo>
                  <a:pt x="3" y="20"/>
                </a:lnTo>
                <a:lnTo>
                  <a:pt x="2" y="17"/>
                </a:lnTo>
                <a:lnTo>
                  <a:pt x="2" y="15"/>
                </a:lnTo>
                <a:lnTo>
                  <a:pt x="3" y="14"/>
                </a:lnTo>
                <a:lnTo>
                  <a:pt x="5" y="13"/>
                </a:lnTo>
                <a:lnTo>
                  <a:pt x="40" y="13"/>
                </a:lnTo>
                <a:lnTo>
                  <a:pt x="62" y="12"/>
                </a:lnTo>
                <a:lnTo>
                  <a:pt x="90" y="12"/>
                </a:lnTo>
                <a:lnTo>
                  <a:pt x="121" y="10"/>
                </a:lnTo>
                <a:lnTo>
                  <a:pt x="153" y="9"/>
                </a:lnTo>
                <a:lnTo>
                  <a:pt x="186" y="9"/>
                </a:lnTo>
                <a:lnTo>
                  <a:pt x="220" y="8"/>
                </a:lnTo>
                <a:lnTo>
                  <a:pt x="252" y="7"/>
                </a:lnTo>
                <a:lnTo>
                  <a:pt x="281" y="6"/>
                </a:lnTo>
                <a:lnTo>
                  <a:pt x="308" y="5"/>
                </a:lnTo>
                <a:lnTo>
                  <a:pt x="330" y="3"/>
                </a:lnTo>
                <a:lnTo>
                  <a:pt x="347" y="1"/>
                </a:lnTo>
                <a:lnTo>
                  <a:pt x="357"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30">
            <a:extLst>
              <a:ext uri="{FF2B5EF4-FFF2-40B4-BE49-F238E27FC236}">
                <a16:creationId xmlns:a16="http://schemas.microsoft.com/office/drawing/2014/main" id="{617F1D3C-A787-EC25-3831-42C8D015314B}"/>
              </a:ext>
            </a:extLst>
          </p:cNvPr>
          <p:cNvSpPr>
            <a:spLocks/>
          </p:cNvSpPr>
          <p:nvPr/>
        </p:nvSpPr>
        <p:spPr bwMode="auto">
          <a:xfrm>
            <a:off x="2246083" y="1884663"/>
            <a:ext cx="483468" cy="562540"/>
          </a:xfrm>
          <a:custGeom>
            <a:avLst/>
            <a:gdLst/>
            <a:ahLst/>
            <a:cxnLst>
              <a:cxn ang="0">
                <a:pos x="142" y="13"/>
              </a:cxn>
              <a:cxn ang="0">
                <a:pos x="154" y="49"/>
              </a:cxn>
              <a:cxn ang="0">
                <a:pos x="148" y="53"/>
              </a:cxn>
              <a:cxn ang="0">
                <a:pos x="149" y="57"/>
              </a:cxn>
              <a:cxn ang="0">
                <a:pos x="169" y="62"/>
              </a:cxn>
              <a:cxn ang="0">
                <a:pos x="192" y="62"/>
              </a:cxn>
              <a:cxn ang="0">
                <a:pos x="211" y="69"/>
              </a:cxn>
              <a:cxn ang="0">
                <a:pos x="239" y="65"/>
              </a:cxn>
              <a:cxn ang="0">
                <a:pos x="281" y="70"/>
              </a:cxn>
              <a:cxn ang="0">
                <a:pos x="285" y="81"/>
              </a:cxn>
              <a:cxn ang="0">
                <a:pos x="306" y="98"/>
              </a:cxn>
              <a:cxn ang="0">
                <a:pos x="313" y="84"/>
              </a:cxn>
              <a:cxn ang="0">
                <a:pos x="327" y="96"/>
              </a:cxn>
              <a:cxn ang="0">
                <a:pos x="341" y="106"/>
              </a:cxn>
              <a:cxn ang="0">
                <a:pos x="380" y="100"/>
              </a:cxn>
              <a:cxn ang="0">
                <a:pos x="398" y="96"/>
              </a:cxn>
              <a:cxn ang="0">
                <a:pos x="405" y="104"/>
              </a:cxn>
              <a:cxn ang="0">
                <a:pos x="467" y="106"/>
              </a:cxn>
              <a:cxn ang="0">
                <a:pos x="451" y="116"/>
              </a:cxn>
              <a:cxn ang="0">
                <a:pos x="437" y="127"/>
              </a:cxn>
              <a:cxn ang="0">
                <a:pos x="400" y="140"/>
              </a:cxn>
              <a:cxn ang="0">
                <a:pos x="400" y="148"/>
              </a:cxn>
              <a:cxn ang="0">
                <a:pos x="385" y="163"/>
              </a:cxn>
              <a:cxn ang="0">
                <a:pos x="370" y="180"/>
              </a:cxn>
              <a:cxn ang="0">
                <a:pos x="363" y="191"/>
              </a:cxn>
              <a:cxn ang="0">
                <a:pos x="356" y="194"/>
              </a:cxn>
              <a:cxn ang="0">
                <a:pos x="350" y="201"/>
              </a:cxn>
              <a:cxn ang="0">
                <a:pos x="339" y="212"/>
              </a:cxn>
              <a:cxn ang="0">
                <a:pos x="326" y="214"/>
              </a:cxn>
              <a:cxn ang="0">
                <a:pos x="326" y="221"/>
              </a:cxn>
              <a:cxn ang="0">
                <a:pos x="321" y="230"/>
              </a:cxn>
              <a:cxn ang="0">
                <a:pos x="313" y="270"/>
              </a:cxn>
              <a:cxn ang="0">
                <a:pos x="284" y="314"/>
              </a:cxn>
              <a:cxn ang="0">
                <a:pos x="277" y="330"/>
              </a:cxn>
              <a:cxn ang="0">
                <a:pos x="288" y="348"/>
              </a:cxn>
              <a:cxn ang="0">
                <a:pos x="288" y="384"/>
              </a:cxn>
              <a:cxn ang="0">
                <a:pos x="284" y="414"/>
              </a:cxn>
              <a:cxn ang="0">
                <a:pos x="285" y="424"/>
              </a:cxn>
              <a:cxn ang="0">
                <a:pos x="299" y="429"/>
              </a:cxn>
              <a:cxn ang="0">
                <a:pos x="305" y="434"/>
              </a:cxn>
              <a:cxn ang="0">
                <a:pos x="320" y="443"/>
              </a:cxn>
              <a:cxn ang="0">
                <a:pos x="348" y="462"/>
              </a:cxn>
              <a:cxn ang="0">
                <a:pos x="392" y="503"/>
              </a:cxn>
              <a:cxn ang="0">
                <a:pos x="49" y="502"/>
              </a:cxn>
              <a:cxn ang="0">
                <a:pos x="50" y="378"/>
              </a:cxn>
              <a:cxn ang="0">
                <a:pos x="40" y="362"/>
              </a:cxn>
              <a:cxn ang="0">
                <a:pos x="31" y="361"/>
              </a:cxn>
              <a:cxn ang="0">
                <a:pos x="24" y="344"/>
              </a:cxn>
              <a:cxn ang="0">
                <a:pos x="38" y="331"/>
              </a:cxn>
              <a:cxn ang="0">
                <a:pos x="48" y="320"/>
              </a:cxn>
              <a:cxn ang="0">
                <a:pos x="37" y="273"/>
              </a:cxn>
              <a:cxn ang="0">
                <a:pos x="27" y="209"/>
              </a:cxn>
              <a:cxn ang="0">
                <a:pos x="23" y="189"/>
              </a:cxn>
              <a:cxn ang="0">
                <a:pos x="14" y="140"/>
              </a:cxn>
              <a:cxn ang="0">
                <a:pos x="0" y="36"/>
              </a:cxn>
              <a:cxn ang="0">
                <a:pos x="113" y="33"/>
              </a:cxn>
            </a:cxnLst>
            <a:rect l="0" t="0" r="r" b="b"/>
            <a:pathLst>
              <a:path w="467" h="538">
                <a:moveTo>
                  <a:pt x="127" y="0"/>
                </a:moveTo>
                <a:lnTo>
                  <a:pt x="142" y="0"/>
                </a:lnTo>
                <a:lnTo>
                  <a:pt x="142" y="7"/>
                </a:lnTo>
                <a:lnTo>
                  <a:pt x="141" y="9"/>
                </a:lnTo>
                <a:lnTo>
                  <a:pt x="141" y="12"/>
                </a:lnTo>
                <a:lnTo>
                  <a:pt x="142" y="13"/>
                </a:lnTo>
                <a:lnTo>
                  <a:pt x="143" y="12"/>
                </a:lnTo>
                <a:lnTo>
                  <a:pt x="143" y="11"/>
                </a:lnTo>
                <a:lnTo>
                  <a:pt x="152" y="36"/>
                </a:lnTo>
                <a:lnTo>
                  <a:pt x="152" y="44"/>
                </a:lnTo>
                <a:lnTo>
                  <a:pt x="154" y="47"/>
                </a:lnTo>
                <a:lnTo>
                  <a:pt x="154" y="49"/>
                </a:lnTo>
                <a:lnTo>
                  <a:pt x="155" y="50"/>
                </a:lnTo>
                <a:lnTo>
                  <a:pt x="154" y="54"/>
                </a:lnTo>
                <a:lnTo>
                  <a:pt x="152" y="55"/>
                </a:lnTo>
                <a:lnTo>
                  <a:pt x="151" y="55"/>
                </a:lnTo>
                <a:lnTo>
                  <a:pt x="150" y="54"/>
                </a:lnTo>
                <a:lnTo>
                  <a:pt x="148" y="53"/>
                </a:lnTo>
                <a:lnTo>
                  <a:pt x="147" y="51"/>
                </a:lnTo>
                <a:lnTo>
                  <a:pt x="143" y="51"/>
                </a:lnTo>
                <a:lnTo>
                  <a:pt x="141" y="53"/>
                </a:lnTo>
                <a:lnTo>
                  <a:pt x="146" y="55"/>
                </a:lnTo>
                <a:lnTo>
                  <a:pt x="149" y="56"/>
                </a:lnTo>
                <a:lnTo>
                  <a:pt x="149" y="57"/>
                </a:lnTo>
                <a:lnTo>
                  <a:pt x="151" y="60"/>
                </a:lnTo>
                <a:lnTo>
                  <a:pt x="155" y="56"/>
                </a:lnTo>
                <a:lnTo>
                  <a:pt x="158" y="56"/>
                </a:lnTo>
                <a:lnTo>
                  <a:pt x="163" y="58"/>
                </a:lnTo>
                <a:lnTo>
                  <a:pt x="165" y="61"/>
                </a:lnTo>
                <a:lnTo>
                  <a:pt x="169" y="62"/>
                </a:lnTo>
                <a:lnTo>
                  <a:pt x="170" y="62"/>
                </a:lnTo>
                <a:lnTo>
                  <a:pt x="171" y="61"/>
                </a:lnTo>
                <a:lnTo>
                  <a:pt x="176" y="58"/>
                </a:lnTo>
                <a:lnTo>
                  <a:pt x="179" y="58"/>
                </a:lnTo>
                <a:lnTo>
                  <a:pt x="185" y="60"/>
                </a:lnTo>
                <a:lnTo>
                  <a:pt x="192" y="62"/>
                </a:lnTo>
                <a:lnTo>
                  <a:pt x="199" y="63"/>
                </a:lnTo>
                <a:lnTo>
                  <a:pt x="203" y="64"/>
                </a:lnTo>
                <a:lnTo>
                  <a:pt x="208" y="64"/>
                </a:lnTo>
                <a:lnTo>
                  <a:pt x="210" y="65"/>
                </a:lnTo>
                <a:lnTo>
                  <a:pt x="210" y="68"/>
                </a:lnTo>
                <a:lnTo>
                  <a:pt x="211" y="69"/>
                </a:lnTo>
                <a:lnTo>
                  <a:pt x="211" y="71"/>
                </a:lnTo>
                <a:lnTo>
                  <a:pt x="212" y="72"/>
                </a:lnTo>
                <a:lnTo>
                  <a:pt x="230" y="72"/>
                </a:lnTo>
                <a:lnTo>
                  <a:pt x="234" y="71"/>
                </a:lnTo>
                <a:lnTo>
                  <a:pt x="236" y="70"/>
                </a:lnTo>
                <a:lnTo>
                  <a:pt x="239" y="65"/>
                </a:lnTo>
                <a:lnTo>
                  <a:pt x="240" y="64"/>
                </a:lnTo>
                <a:lnTo>
                  <a:pt x="244" y="62"/>
                </a:lnTo>
                <a:lnTo>
                  <a:pt x="257" y="62"/>
                </a:lnTo>
                <a:lnTo>
                  <a:pt x="270" y="64"/>
                </a:lnTo>
                <a:lnTo>
                  <a:pt x="271" y="65"/>
                </a:lnTo>
                <a:lnTo>
                  <a:pt x="281" y="70"/>
                </a:lnTo>
                <a:lnTo>
                  <a:pt x="282" y="70"/>
                </a:lnTo>
                <a:lnTo>
                  <a:pt x="283" y="71"/>
                </a:lnTo>
                <a:lnTo>
                  <a:pt x="283" y="76"/>
                </a:lnTo>
                <a:lnTo>
                  <a:pt x="284" y="77"/>
                </a:lnTo>
                <a:lnTo>
                  <a:pt x="284" y="79"/>
                </a:lnTo>
                <a:lnTo>
                  <a:pt x="285" y="81"/>
                </a:lnTo>
                <a:lnTo>
                  <a:pt x="290" y="78"/>
                </a:lnTo>
                <a:lnTo>
                  <a:pt x="292" y="85"/>
                </a:lnTo>
                <a:lnTo>
                  <a:pt x="296" y="90"/>
                </a:lnTo>
                <a:lnTo>
                  <a:pt x="300" y="93"/>
                </a:lnTo>
                <a:lnTo>
                  <a:pt x="304" y="98"/>
                </a:lnTo>
                <a:lnTo>
                  <a:pt x="306" y="98"/>
                </a:lnTo>
                <a:lnTo>
                  <a:pt x="307" y="97"/>
                </a:lnTo>
                <a:lnTo>
                  <a:pt x="310" y="92"/>
                </a:lnTo>
                <a:lnTo>
                  <a:pt x="310" y="90"/>
                </a:lnTo>
                <a:lnTo>
                  <a:pt x="311" y="88"/>
                </a:lnTo>
                <a:lnTo>
                  <a:pt x="312" y="86"/>
                </a:lnTo>
                <a:lnTo>
                  <a:pt x="313" y="84"/>
                </a:lnTo>
                <a:lnTo>
                  <a:pt x="318" y="84"/>
                </a:lnTo>
                <a:lnTo>
                  <a:pt x="320" y="85"/>
                </a:lnTo>
                <a:lnTo>
                  <a:pt x="322" y="88"/>
                </a:lnTo>
                <a:lnTo>
                  <a:pt x="322" y="90"/>
                </a:lnTo>
                <a:lnTo>
                  <a:pt x="325" y="95"/>
                </a:lnTo>
                <a:lnTo>
                  <a:pt x="327" y="96"/>
                </a:lnTo>
                <a:lnTo>
                  <a:pt x="328" y="96"/>
                </a:lnTo>
                <a:lnTo>
                  <a:pt x="331" y="97"/>
                </a:lnTo>
                <a:lnTo>
                  <a:pt x="336" y="97"/>
                </a:lnTo>
                <a:lnTo>
                  <a:pt x="339" y="98"/>
                </a:lnTo>
                <a:lnTo>
                  <a:pt x="341" y="100"/>
                </a:lnTo>
                <a:lnTo>
                  <a:pt x="341" y="106"/>
                </a:lnTo>
                <a:lnTo>
                  <a:pt x="349" y="109"/>
                </a:lnTo>
                <a:lnTo>
                  <a:pt x="368" y="109"/>
                </a:lnTo>
                <a:lnTo>
                  <a:pt x="375" y="110"/>
                </a:lnTo>
                <a:lnTo>
                  <a:pt x="375" y="106"/>
                </a:lnTo>
                <a:lnTo>
                  <a:pt x="377" y="104"/>
                </a:lnTo>
                <a:lnTo>
                  <a:pt x="380" y="100"/>
                </a:lnTo>
                <a:lnTo>
                  <a:pt x="383" y="98"/>
                </a:lnTo>
                <a:lnTo>
                  <a:pt x="388" y="95"/>
                </a:lnTo>
                <a:lnTo>
                  <a:pt x="391" y="92"/>
                </a:lnTo>
                <a:lnTo>
                  <a:pt x="396" y="92"/>
                </a:lnTo>
                <a:lnTo>
                  <a:pt x="397" y="93"/>
                </a:lnTo>
                <a:lnTo>
                  <a:pt x="398" y="96"/>
                </a:lnTo>
                <a:lnTo>
                  <a:pt x="399" y="97"/>
                </a:lnTo>
                <a:lnTo>
                  <a:pt x="399" y="99"/>
                </a:lnTo>
                <a:lnTo>
                  <a:pt x="400" y="100"/>
                </a:lnTo>
                <a:lnTo>
                  <a:pt x="402" y="103"/>
                </a:lnTo>
                <a:lnTo>
                  <a:pt x="403" y="104"/>
                </a:lnTo>
                <a:lnTo>
                  <a:pt x="405" y="104"/>
                </a:lnTo>
                <a:lnTo>
                  <a:pt x="424" y="100"/>
                </a:lnTo>
                <a:lnTo>
                  <a:pt x="442" y="102"/>
                </a:lnTo>
                <a:lnTo>
                  <a:pt x="447" y="103"/>
                </a:lnTo>
                <a:lnTo>
                  <a:pt x="453" y="106"/>
                </a:lnTo>
                <a:lnTo>
                  <a:pt x="460" y="109"/>
                </a:lnTo>
                <a:lnTo>
                  <a:pt x="467" y="106"/>
                </a:lnTo>
                <a:lnTo>
                  <a:pt x="466" y="110"/>
                </a:lnTo>
                <a:lnTo>
                  <a:pt x="465" y="112"/>
                </a:lnTo>
                <a:lnTo>
                  <a:pt x="462" y="114"/>
                </a:lnTo>
                <a:lnTo>
                  <a:pt x="459" y="117"/>
                </a:lnTo>
                <a:lnTo>
                  <a:pt x="453" y="117"/>
                </a:lnTo>
                <a:lnTo>
                  <a:pt x="451" y="116"/>
                </a:lnTo>
                <a:lnTo>
                  <a:pt x="448" y="116"/>
                </a:lnTo>
                <a:lnTo>
                  <a:pt x="448" y="118"/>
                </a:lnTo>
                <a:lnTo>
                  <a:pt x="449" y="118"/>
                </a:lnTo>
                <a:lnTo>
                  <a:pt x="449" y="123"/>
                </a:lnTo>
                <a:lnTo>
                  <a:pt x="447" y="124"/>
                </a:lnTo>
                <a:lnTo>
                  <a:pt x="437" y="127"/>
                </a:lnTo>
                <a:lnTo>
                  <a:pt x="425" y="131"/>
                </a:lnTo>
                <a:lnTo>
                  <a:pt x="416" y="135"/>
                </a:lnTo>
                <a:lnTo>
                  <a:pt x="409" y="144"/>
                </a:lnTo>
                <a:lnTo>
                  <a:pt x="405" y="144"/>
                </a:lnTo>
                <a:lnTo>
                  <a:pt x="403" y="142"/>
                </a:lnTo>
                <a:lnTo>
                  <a:pt x="400" y="140"/>
                </a:lnTo>
                <a:lnTo>
                  <a:pt x="399" y="140"/>
                </a:lnTo>
                <a:lnTo>
                  <a:pt x="399" y="141"/>
                </a:lnTo>
                <a:lnTo>
                  <a:pt x="402" y="142"/>
                </a:lnTo>
                <a:lnTo>
                  <a:pt x="403" y="145"/>
                </a:lnTo>
                <a:lnTo>
                  <a:pt x="403" y="147"/>
                </a:lnTo>
                <a:lnTo>
                  <a:pt x="400" y="148"/>
                </a:lnTo>
                <a:lnTo>
                  <a:pt x="399" y="149"/>
                </a:lnTo>
                <a:lnTo>
                  <a:pt x="392" y="153"/>
                </a:lnTo>
                <a:lnTo>
                  <a:pt x="391" y="154"/>
                </a:lnTo>
                <a:lnTo>
                  <a:pt x="389" y="159"/>
                </a:lnTo>
                <a:lnTo>
                  <a:pt x="387" y="161"/>
                </a:lnTo>
                <a:lnTo>
                  <a:pt x="385" y="163"/>
                </a:lnTo>
                <a:lnTo>
                  <a:pt x="381" y="166"/>
                </a:lnTo>
                <a:lnTo>
                  <a:pt x="377" y="166"/>
                </a:lnTo>
                <a:lnTo>
                  <a:pt x="378" y="169"/>
                </a:lnTo>
                <a:lnTo>
                  <a:pt x="375" y="176"/>
                </a:lnTo>
                <a:lnTo>
                  <a:pt x="373" y="177"/>
                </a:lnTo>
                <a:lnTo>
                  <a:pt x="370" y="180"/>
                </a:lnTo>
                <a:lnTo>
                  <a:pt x="368" y="181"/>
                </a:lnTo>
                <a:lnTo>
                  <a:pt x="366" y="183"/>
                </a:lnTo>
                <a:lnTo>
                  <a:pt x="366" y="184"/>
                </a:lnTo>
                <a:lnTo>
                  <a:pt x="364" y="187"/>
                </a:lnTo>
                <a:lnTo>
                  <a:pt x="364" y="190"/>
                </a:lnTo>
                <a:lnTo>
                  <a:pt x="363" y="191"/>
                </a:lnTo>
                <a:lnTo>
                  <a:pt x="361" y="193"/>
                </a:lnTo>
                <a:lnTo>
                  <a:pt x="360" y="193"/>
                </a:lnTo>
                <a:lnTo>
                  <a:pt x="357" y="191"/>
                </a:lnTo>
                <a:lnTo>
                  <a:pt x="355" y="191"/>
                </a:lnTo>
                <a:lnTo>
                  <a:pt x="355" y="193"/>
                </a:lnTo>
                <a:lnTo>
                  <a:pt x="356" y="194"/>
                </a:lnTo>
                <a:lnTo>
                  <a:pt x="356" y="195"/>
                </a:lnTo>
                <a:lnTo>
                  <a:pt x="357" y="196"/>
                </a:lnTo>
                <a:lnTo>
                  <a:pt x="357" y="197"/>
                </a:lnTo>
                <a:lnTo>
                  <a:pt x="356" y="197"/>
                </a:lnTo>
                <a:lnTo>
                  <a:pt x="355" y="198"/>
                </a:lnTo>
                <a:lnTo>
                  <a:pt x="350" y="201"/>
                </a:lnTo>
                <a:lnTo>
                  <a:pt x="347" y="203"/>
                </a:lnTo>
                <a:lnTo>
                  <a:pt x="345" y="204"/>
                </a:lnTo>
                <a:lnTo>
                  <a:pt x="343" y="205"/>
                </a:lnTo>
                <a:lnTo>
                  <a:pt x="342" y="208"/>
                </a:lnTo>
                <a:lnTo>
                  <a:pt x="340" y="210"/>
                </a:lnTo>
                <a:lnTo>
                  <a:pt x="339" y="212"/>
                </a:lnTo>
                <a:lnTo>
                  <a:pt x="334" y="217"/>
                </a:lnTo>
                <a:lnTo>
                  <a:pt x="327" y="219"/>
                </a:lnTo>
                <a:lnTo>
                  <a:pt x="326" y="217"/>
                </a:lnTo>
                <a:lnTo>
                  <a:pt x="325" y="216"/>
                </a:lnTo>
                <a:lnTo>
                  <a:pt x="326" y="215"/>
                </a:lnTo>
                <a:lnTo>
                  <a:pt x="326" y="214"/>
                </a:lnTo>
                <a:lnTo>
                  <a:pt x="327" y="211"/>
                </a:lnTo>
                <a:lnTo>
                  <a:pt x="324" y="212"/>
                </a:lnTo>
                <a:lnTo>
                  <a:pt x="322" y="214"/>
                </a:lnTo>
                <a:lnTo>
                  <a:pt x="322" y="216"/>
                </a:lnTo>
                <a:lnTo>
                  <a:pt x="324" y="218"/>
                </a:lnTo>
                <a:lnTo>
                  <a:pt x="326" y="221"/>
                </a:lnTo>
                <a:lnTo>
                  <a:pt x="327" y="223"/>
                </a:lnTo>
                <a:lnTo>
                  <a:pt x="327" y="225"/>
                </a:lnTo>
                <a:lnTo>
                  <a:pt x="325" y="225"/>
                </a:lnTo>
                <a:lnTo>
                  <a:pt x="324" y="226"/>
                </a:lnTo>
                <a:lnTo>
                  <a:pt x="322" y="229"/>
                </a:lnTo>
                <a:lnTo>
                  <a:pt x="321" y="230"/>
                </a:lnTo>
                <a:lnTo>
                  <a:pt x="319" y="235"/>
                </a:lnTo>
                <a:lnTo>
                  <a:pt x="317" y="236"/>
                </a:lnTo>
                <a:lnTo>
                  <a:pt x="315" y="237"/>
                </a:lnTo>
                <a:lnTo>
                  <a:pt x="312" y="237"/>
                </a:lnTo>
                <a:lnTo>
                  <a:pt x="312" y="253"/>
                </a:lnTo>
                <a:lnTo>
                  <a:pt x="313" y="270"/>
                </a:lnTo>
                <a:lnTo>
                  <a:pt x="313" y="284"/>
                </a:lnTo>
                <a:lnTo>
                  <a:pt x="312" y="295"/>
                </a:lnTo>
                <a:lnTo>
                  <a:pt x="303" y="301"/>
                </a:lnTo>
                <a:lnTo>
                  <a:pt x="292" y="306"/>
                </a:lnTo>
                <a:lnTo>
                  <a:pt x="284" y="313"/>
                </a:lnTo>
                <a:lnTo>
                  <a:pt x="284" y="314"/>
                </a:lnTo>
                <a:lnTo>
                  <a:pt x="283" y="317"/>
                </a:lnTo>
                <a:lnTo>
                  <a:pt x="283" y="323"/>
                </a:lnTo>
                <a:lnTo>
                  <a:pt x="282" y="327"/>
                </a:lnTo>
                <a:lnTo>
                  <a:pt x="279" y="329"/>
                </a:lnTo>
                <a:lnTo>
                  <a:pt x="278" y="329"/>
                </a:lnTo>
                <a:lnTo>
                  <a:pt x="277" y="330"/>
                </a:lnTo>
                <a:lnTo>
                  <a:pt x="276" y="333"/>
                </a:lnTo>
                <a:lnTo>
                  <a:pt x="276" y="335"/>
                </a:lnTo>
                <a:lnTo>
                  <a:pt x="277" y="338"/>
                </a:lnTo>
                <a:lnTo>
                  <a:pt x="278" y="341"/>
                </a:lnTo>
                <a:lnTo>
                  <a:pt x="283" y="345"/>
                </a:lnTo>
                <a:lnTo>
                  <a:pt x="288" y="348"/>
                </a:lnTo>
                <a:lnTo>
                  <a:pt x="292" y="352"/>
                </a:lnTo>
                <a:lnTo>
                  <a:pt x="292" y="357"/>
                </a:lnTo>
                <a:lnTo>
                  <a:pt x="291" y="362"/>
                </a:lnTo>
                <a:lnTo>
                  <a:pt x="289" y="366"/>
                </a:lnTo>
                <a:lnTo>
                  <a:pt x="288" y="372"/>
                </a:lnTo>
                <a:lnTo>
                  <a:pt x="288" y="384"/>
                </a:lnTo>
                <a:lnTo>
                  <a:pt x="289" y="396"/>
                </a:lnTo>
                <a:lnTo>
                  <a:pt x="290" y="406"/>
                </a:lnTo>
                <a:lnTo>
                  <a:pt x="289" y="408"/>
                </a:lnTo>
                <a:lnTo>
                  <a:pt x="288" y="410"/>
                </a:lnTo>
                <a:lnTo>
                  <a:pt x="286" y="412"/>
                </a:lnTo>
                <a:lnTo>
                  <a:pt x="284" y="414"/>
                </a:lnTo>
                <a:lnTo>
                  <a:pt x="285" y="415"/>
                </a:lnTo>
                <a:lnTo>
                  <a:pt x="285" y="418"/>
                </a:lnTo>
                <a:lnTo>
                  <a:pt x="286" y="419"/>
                </a:lnTo>
                <a:lnTo>
                  <a:pt x="286" y="422"/>
                </a:lnTo>
                <a:lnTo>
                  <a:pt x="284" y="422"/>
                </a:lnTo>
                <a:lnTo>
                  <a:pt x="285" y="424"/>
                </a:lnTo>
                <a:lnTo>
                  <a:pt x="286" y="424"/>
                </a:lnTo>
                <a:lnTo>
                  <a:pt x="288" y="422"/>
                </a:lnTo>
                <a:lnTo>
                  <a:pt x="292" y="422"/>
                </a:lnTo>
                <a:lnTo>
                  <a:pt x="292" y="428"/>
                </a:lnTo>
                <a:lnTo>
                  <a:pt x="298" y="428"/>
                </a:lnTo>
                <a:lnTo>
                  <a:pt x="299" y="429"/>
                </a:lnTo>
                <a:lnTo>
                  <a:pt x="299" y="435"/>
                </a:lnTo>
                <a:lnTo>
                  <a:pt x="298" y="436"/>
                </a:lnTo>
                <a:lnTo>
                  <a:pt x="299" y="436"/>
                </a:lnTo>
                <a:lnTo>
                  <a:pt x="302" y="435"/>
                </a:lnTo>
                <a:lnTo>
                  <a:pt x="303" y="434"/>
                </a:lnTo>
                <a:lnTo>
                  <a:pt x="305" y="434"/>
                </a:lnTo>
                <a:lnTo>
                  <a:pt x="306" y="435"/>
                </a:lnTo>
                <a:lnTo>
                  <a:pt x="305" y="436"/>
                </a:lnTo>
                <a:lnTo>
                  <a:pt x="318" y="436"/>
                </a:lnTo>
                <a:lnTo>
                  <a:pt x="319" y="440"/>
                </a:lnTo>
                <a:lnTo>
                  <a:pt x="320" y="441"/>
                </a:lnTo>
                <a:lnTo>
                  <a:pt x="320" y="443"/>
                </a:lnTo>
                <a:lnTo>
                  <a:pt x="321" y="443"/>
                </a:lnTo>
                <a:lnTo>
                  <a:pt x="324" y="445"/>
                </a:lnTo>
                <a:lnTo>
                  <a:pt x="328" y="448"/>
                </a:lnTo>
                <a:lnTo>
                  <a:pt x="336" y="452"/>
                </a:lnTo>
                <a:lnTo>
                  <a:pt x="343" y="454"/>
                </a:lnTo>
                <a:lnTo>
                  <a:pt x="348" y="462"/>
                </a:lnTo>
                <a:lnTo>
                  <a:pt x="360" y="478"/>
                </a:lnTo>
                <a:lnTo>
                  <a:pt x="367" y="481"/>
                </a:lnTo>
                <a:lnTo>
                  <a:pt x="374" y="482"/>
                </a:lnTo>
                <a:lnTo>
                  <a:pt x="380" y="484"/>
                </a:lnTo>
                <a:lnTo>
                  <a:pt x="388" y="492"/>
                </a:lnTo>
                <a:lnTo>
                  <a:pt x="392" y="503"/>
                </a:lnTo>
                <a:lnTo>
                  <a:pt x="397" y="526"/>
                </a:lnTo>
                <a:lnTo>
                  <a:pt x="284" y="533"/>
                </a:lnTo>
                <a:lnTo>
                  <a:pt x="169" y="538"/>
                </a:lnTo>
                <a:lnTo>
                  <a:pt x="51" y="538"/>
                </a:lnTo>
                <a:lnTo>
                  <a:pt x="50" y="522"/>
                </a:lnTo>
                <a:lnTo>
                  <a:pt x="49" y="502"/>
                </a:lnTo>
                <a:lnTo>
                  <a:pt x="50" y="481"/>
                </a:lnTo>
                <a:lnTo>
                  <a:pt x="51" y="457"/>
                </a:lnTo>
                <a:lnTo>
                  <a:pt x="52" y="435"/>
                </a:lnTo>
                <a:lnTo>
                  <a:pt x="54" y="414"/>
                </a:lnTo>
                <a:lnTo>
                  <a:pt x="52" y="394"/>
                </a:lnTo>
                <a:lnTo>
                  <a:pt x="50" y="378"/>
                </a:lnTo>
                <a:lnTo>
                  <a:pt x="45" y="366"/>
                </a:lnTo>
                <a:lnTo>
                  <a:pt x="44" y="365"/>
                </a:lnTo>
                <a:lnTo>
                  <a:pt x="42" y="364"/>
                </a:lnTo>
                <a:lnTo>
                  <a:pt x="41" y="364"/>
                </a:lnTo>
                <a:lnTo>
                  <a:pt x="40" y="363"/>
                </a:lnTo>
                <a:lnTo>
                  <a:pt x="40" y="362"/>
                </a:lnTo>
                <a:lnTo>
                  <a:pt x="43" y="358"/>
                </a:lnTo>
                <a:lnTo>
                  <a:pt x="42" y="357"/>
                </a:lnTo>
                <a:lnTo>
                  <a:pt x="41" y="358"/>
                </a:lnTo>
                <a:lnTo>
                  <a:pt x="40" y="358"/>
                </a:lnTo>
                <a:lnTo>
                  <a:pt x="35" y="361"/>
                </a:lnTo>
                <a:lnTo>
                  <a:pt x="31" y="361"/>
                </a:lnTo>
                <a:lnTo>
                  <a:pt x="30" y="359"/>
                </a:lnTo>
                <a:lnTo>
                  <a:pt x="30" y="354"/>
                </a:lnTo>
                <a:lnTo>
                  <a:pt x="28" y="349"/>
                </a:lnTo>
                <a:lnTo>
                  <a:pt x="26" y="347"/>
                </a:lnTo>
                <a:lnTo>
                  <a:pt x="23" y="347"/>
                </a:lnTo>
                <a:lnTo>
                  <a:pt x="24" y="344"/>
                </a:lnTo>
                <a:lnTo>
                  <a:pt x="27" y="342"/>
                </a:lnTo>
                <a:lnTo>
                  <a:pt x="29" y="341"/>
                </a:lnTo>
                <a:lnTo>
                  <a:pt x="31" y="338"/>
                </a:lnTo>
                <a:lnTo>
                  <a:pt x="34" y="335"/>
                </a:lnTo>
                <a:lnTo>
                  <a:pt x="35" y="333"/>
                </a:lnTo>
                <a:lnTo>
                  <a:pt x="38" y="331"/>
                </a:lnTo>
                <a:lnTo>
                  <a:pt x="40" y="330"/>
                </a:lnTo>
                <a:lnTo>
                  <a:pt x="40" y="321"/>
                </a:lnTo>
                <a:lnTo>
                  <a:pt x="42" y="322"/>
                </a:lnTo>
                <a:lnTo>
                  <a:pt x="47" y="322"/>
                </a:lnTo>
                <a:lnTo>
                  <a:pt x="48" y="321"/>
                </a:lnTo>
                <a:lnTo>
                  <a:pt x="48" y="320"/>
                </a:lnTo>
                <a:lnTo>
                  <a:pt x="43" y="320"/>
                </a:lnTo>
                <a:lnTo>
                  <a:pt x="42" y="319"/>
                </a:lnTo>
                <a:lnTo>
                  <a:pt x="41" y="307"/>
                </a:lnTo>
                <a:lnTo>
                  <a:pt x="41" y="293"/>
                </a:lnTo>
                <a:lnTo>
                  <a:pt x="40" y="279"/>
                </a:lnTo>
                <a:lnTo>
                  <a:pt x="37" y="273"/>
                </a:lnTo>
                <a:lnTo>
                  <a:pt x="34" y="267"/>
                </a:lnTo>
                <a:lnTo>
                  <a:pt x="30" y="260"/>
                </a:lnTo>
                <a:lnTo>
                  <a:pt x="28" y="251"/>
                </a:lnTo>
                <a:lnTo>
                  <a:pt x="26" y="214"/>
                </a:lnTo>
                <a:lnTo>
                  <a:pt x="26" y="211"/>
                </a:lnTo>
                <a:lnTo>
                  <a:pt x="27" y="209"/>
                </a:lnTo>
                <a:lnTo>
                  <a:pt x="27" y="205"/>
                </a:lnTo>
                <a:lnTo>
                  <a:pt x="28" y="204"/>
                </a:lnTo>
                <a:lnTo>
                  <a:pt x="28" y="200"/>
                </a:lnTo>
                <a:lnTo>
                  <a:pt x="27" y="196"/>
                </a:lnTo>
                <a:lnTo>
                  <a:pt x="24" y="193"/>
                </a:lnTo>
                <a:lnTo>
                  <a:pt x="23" y="189"/>
                </a:lnTo>
                <a:lnTo>
                  <a:pt x="23" y="186"/>
                </a:lnTo>
                <a:lnTo>
                  <a:pt x="22" y="165"/>
                </a:lnTo>
                <a:lnTo>
                  <a:pt x="23" y="146"/>
                </a:lnTo>
                <a:lnTo>
                  <a:pt x="22" y="145"/>
                </a:lnTo>
                <a:lnTo>
                  <a:pt x="19" y="145"/>
                </a:lnTo>
                <a:lnTo>
                  <a:pt x="14" y="140"/>
                </a:lnTo>
                <a:lnTo>
                  <a:pt x="12" y="125"/>
                </a:lnTo>
                <a:lnTo>
                  <a:pt x="8" y="110"/>
                </a:lnTo>
                <a:lnTo>
                  <a:pt x="6" y="93"/>
                </a:lnTo>
                <a:lnTo>
                  <a:pt x="6" y="61"/>
                </a:lnTo>
                <a:lnTo>
                  <a:pt x="5" y="49"/>
                </a:lnTo>
                <a:lnTo>
                  <a:pt x="0" y="36"/>
                </a:lnTo>
                <a:lnTo>
                  <a:pt x="16" y="34"/>
                </a:lnTo>
                <a:lnTo>
                  <a:pt x="35" y="33"/>
                </a:lnTo>
                <a:lnTo>
                  <a:pt x="56" y="33"/>
                </a:lnTo>
                <a:lnTo>
                  <a:pt x="77" y="34"/>
                </a:lnTo>
                <a:lnTo>
                  <a:pt x="97" y="34"/>
                </a:lnTo>
                <a:lnTo>
                  <a:pt x="113" y="33"/>
                </a:lnTo>
                <a:lnTo>
                  <a:pt x="127" y="30"/>
                </a:lnTo>
                <a:lnTo>
                  <a:pt x="129" y="26"/>
                </a:lnTo>
                <a:lnTo>
                  <a:pt x="129" y="19"/>
                </a:lnTo>
                <a:lnTo>
                  <a:pt x="127"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31">
            <a:extLst>
              <a:ext uri="{FF2B5EF4-FFF2-40B4-BE49-F238E27FC236}">
                <a16:creationId xmlns:a16="http://schemas.microsoft.com/office/drawing/2014/main" id="{11619C63-3705-BB4B-B706-68059926BC4B}"/>
              </a:ext>
            </a:extLst>
          </p:cNvPr>
          <p:cNvSpPr>
            <a:spLocks/>
          </p:cNvSpPr>
          <p:nvPr/>
        </p:nvSpPr>
        <p:spPr bwMode="auto">
          <a:xfrm>
            <a:off x="2357020" y="2718270"/>
            <a:ext cx="507280" cy="442295"/>
          </a:xfrm>
          <a:custGeom>
            <a:avLst/>
            <a:gdLst/>
            <a:ahLst/>
            <a:cxnLst>
              <a:cxn ang="0">
                <a:pos x="281" y="3"/>
              </a:cxn>
              <a:cxn ang="0">
                <a:pos x="296" y="35"/>
              </a:cxn>
              <a:cxn ang="0">
                <a:pos x="308" y="79"/>
              </a:cxn>
              <a:cxn ang="0">
                <a:pos x="322" y="93"/>
              </a:cxn>
              <a:cxn ang="0">
                <a:pos x="327" y="98"/>
              </a:cxn>
              <a:cxn ang="0">
                <a:pos x="331" y="105"/>
              </a:cxn>
              <a:cxn ang="0">
                <a:pos x="341" y="111"/>
              </a:cxn>
              <a:cxn ang="0">
                <a:pos x="351" y="119"/>
              </a:cxn>
              <a:cxn ang="0">
                <a:pos x="358" y="132"/>
              </a:cxn>
              <a:cxn ang="0">
                <a:pos x="366" y="158"/>
              </a:cxn>
              <a:cxn ang="0">
                <a:pos x="375" y="154"/>
              </a:cxn>
              <a:cxn ang="0">
                <a:pos x="393" y="154"/>
              </a:cxn>
              <a:cxn ang="0">
                <a:pos x="395" y="186"/>
              </a:cxn>
              <a:cxn ang="0">
                <a:pos x="394" y="223"/>
              </a:cxn>
              <a:cxn ang="0">
                <a:pos x="409" y="237"/>
              </a:cxn>
              <a:cxn ang="0">
                <a:pos x="415" y="239"/>
              </a:cxn>
              <a:cxn ang="0">
                <a:pos x="423" y="248"/>
              </a:cxn>
              <a:cxn ang="0">
                <a:pos x="446" y="261"/>
              </a:cxn>
              <a:cxn ang="0">
                <a:pos x="453" y="265"/>
              </a:cxn>
              <a:cxn ang="0">
                <a:pos x="457" y="280"/>
              </a:cxn>
              <a:cxn ang="0">
                <a:pos x="462" y="293"/>
              </a:cxn>
              <a:cxn ang="0">
                <a:pos x="458" y="298"/>
              </a:cxn>
              <a:cxn ang="0">
                <a:pos x="464" y="312"/>
              </a:cxn>
              <a:cxn ang="0">
                <a:pos x="475" y="325"/>
              </a:cxn>
              <a:cxn ang="0">
                <a:pos x="489" y="332"/>
              </a:cxn>
              <a:cxn ang="0">
                <a:pos x="490" y="342"/>
              </a:cxn>
              <a:cxn ang="0">
                <a:pos x="485" y="352"/>
              </a:cxn>
              <a:cxn ang="0">
                <a:pos x="486" y="358"/>
              </a:cxn>
              <a:cxn ang="0">
                <a:pos x="483" y="363"/>
              </a:cxn>
              <a:cxn ang="0">
                <a:pos x="476" y="364"/>
              </a:cxn>
              <a:cxn ang="0">
                <a:pos x="469" y="371"/>
              </a:cxn>
              <a:cxn ang="0">
                <a:pos x="465" y="364"/>
              </a:cxn>
              <a:cxn ang="0">
                <a:pos x="461" y="386"/>
              </a:cxn>
              <a:cxn ang="0">
                <a:pos x="455" y="391"/>
              </a:cxn>
              <a:cxn ang="0">
                <a:pos x="454" y="398"/>
              </a:cxn>
              <a:cxn ang="0">
                <a:pos x="457" y="412"/>
              </a:cxn>
              <a:cxn ang="0">
                <a:pos x="439" y="423"/>
              </a:cxn>
              <a:cxn ang="0">
                <a:pos x="415" y="410"/>
              </a:cxn>
              <a:cxn ang="0">
                <a:pos x="428" y="395"/>
              </a:cxn>
              <a:cxn ang="0">
                <a:pos x="422" y="382"/>
              </a:cxn>
              <a:cxn ang="0">
                <a:pos x="401" y="377"/>
              </a:cxn>
              <a:cxn ang="0">
                <a:pos x="348" y="381"/>
              </a:cxn>
              <a:cxn ang="0">
                <a:pos x="273" y="386"/>
              </a:cxn>
              <a:cxn ang="0">
                <a:pos x="128" y="391"/>
              </a:cxn>
              <a:cxn ang="0">
                <a:pos x="85" y="227"/>
              </a:cxn>
              <a:cxn ang="0">
                <a:pos x="65" y="135"/>
              </a:cxn>
              <a:cxn ang="0">
                <a:pos x="50" y="112"/>
              </a:cxn>
              <a:cxn ang="0">
                <a:pos x="55" y="95"/>
              </a:cxn>
              <a:cxn ang="0">
                <a:pos x="60" y="78"/>
              </a:cxn>
              <a:cxn ang="0">
                <a:pos x="40" y="73"/>
              </a:cxn>
              <a:cxn ang="0">
                <a:pos x="32" y="67"/>
              </a:cxn>
              <a:cxn ang="0">
                <a:pos x="26" y="59"/>
              </a:cxn>
              <a:cxn ang="0">
                <a:pos x="14" y="37"/>
              </a:cxn>
              <a:cxn ang="0">
                <a:pos x="0" y="11"/>
              </a:cxn>
              <a:cxn ang="0">
                <a:pos x="189" y="8"/>
              </a:cxn>
              <a:cxn ang="0">
                <a:pos x="252" y="1"/>
              </a:cxn>
            </a:cxnLst>
            <a:rect l="0" t="0" r="r" b="b"/>
            <a:pathLst>
              <a:path w="490" h="423">
                <a:moveTo>
                  <a:pt x="263" y="0"/>
                </a:moveTo>
                <a:lnTo>
                  <a:pt x="274" y="0"/>
                </a:lnTo>
                <a:lnTo>
                  <a:pt x="281" y="3"/>
                </a:lnTo>
                <a:lnTo>
                  <a:pt x="292" y="15"/>
                </a:lnTo>
                <a:lnTo>
                  <a:pt x="298" y="20"/>
                </a:lnTo>
                <a:lnTo>
                  <a:pt x="296" y="35"/>
                </a:lnTo>
                <a:lnTo>
                  <a:pt x="297" y="51"/>
                </a:lnTo>
                <a:lnTo>
                  <a:pt x="301" y="66"/>
                </a:lnTo>
                <a:lnTo>
                  <a:pt x="308" y="79"/>
                </a:lnTo>
                <a:lnTo>
                  <a:pt x="310" y="83"/>
                </a:lnTo>
                <a:lnTo>
                  <a:pt x="317" y="90"/>
                </a:lnTo>
                <a:lnTo>
                  <a:pt x="322" y="93"/>
                </a:lnTo>
                <a:lnTo>
                  <a:pt x="323" y="94"/>
                </a:lnTo>
                <a:lnTo>
                  <a:pt x="325" y="95"/>
                </a:lnTo>
                <a:lnTo>
                  <a:pt x="327" y="98"/>
                </a:lnTo>
                <a:lnTo>
                  <a:pt x="330" y="99"/>
                </a:lnTo>
                <a:lnTo>
                  <a:pt x="331" y="101"/>
                </a:lnTo>
                <a:lnTo>
                  <a:pt x="331" y="105"/>
                </a:lnTo>
                <a:lnTo>
                  <a:pt x="332" y="107"/>
                </a:lnTo>
                <a:lnTo>
                  <a:pt x="334" y="108"/>
                </a:lnTo>
                <a:lnTo>
                  <a:pt x="341" y="111"/>
                </a:lnTo>
                <a:lnTo>
                  <a:pt x="346" y="113"/>
                </a:lnTo>
                <a:lnTo>
                  <a:pt x="350" y="116"/>
                </a:lnTo>
                <a:lnTo>
                  <a:pt x="351" y="119"/>
                </a:lnTo>
                <a:lnTo>
                  <a:pt x="353" y="121"/>
                </a:lnTo>
                <a:lnTo>
                  <a:pt x="355" y="121"/>
                </a:lnTo>
                <a:lnTo>
                  <a:pt x="358" y="132"/>
                </a:lnTo>
                <a:lnTo>
                  <a:pt x="359" y="141"/>
                </a:lnTo>
                <a:lnTo>
                  <a:pt x="361" y="151"/>
                </a:lnTo>
                <a:lnTo>
                  <a:pt x="366" y="158"/>
                </a:lnTo>
                <a:lnTo>
                  <a:pt x="369" y="158"/>
                </a:lnTo>
                <a:lnTo>
                  <a:pt x="374" y="156"/>
                </a:lnTo>
                <a:lnTo>
                  <a:pt x="375" y="154"/>
                </a:lnTo>
                <a:lnTo>
                  <a:pt x="380" y="149"/>
                </a:lnTo>
                <a:lnTo>
                  <a:pt x="383" y="149"/>
                </a:lnTo>
                <a:lnTo>
                  <a:pt x="393" y="154"/>
                </a:lnTo>
                <a:lnTo>
                  <a:pt x="403" y="158"/>
                </a:lnTo>
                <a:lnTo>
                  <a:pt x="400" y="172"/>
                </a:lnTo>
                <a:lnTo>
                  <a:pt x="395" y="186"/>
                </a:lnTo>
                <a:lnTo>
                  <a:pt x="390" y="199"/>
                </a:lnTo>
                <a:lnTo>
                  <a:pt x="389" y="211"/>
                </a:lnTo>
                <a:lnTo>
                  <a:pt x="394" y="223"/>
                </a:lnTo>
                <a:lnTo>
                  <a:pt x="398" y="228"/>
                </a:lnTo>
                <a:lnTo>
                  <a:pt x="403" y="233"/>
                </a:lnTo>
                <a:lnTo>
                  <a:pt x="409" y="237"/>
                </a:lnTo>
                <a:lnTo>
                  <a:pt x="410" y="238"/>
                </a:lnTo>
                <a:lnTo>
                  <a:pt x="412" y="239"/>
                </a:lnTo>
                <a:lnTo>
                  <a:pt x="415" y="239"/>
                </a:lnTo>
                <a:lnTo>
                  <a:pt x="422" y="242"/>
                </a:lnTo>
                <a:lnTo>
                  <a:pt x="423" y="245"/>
                </a:lnTo>
                <a:lnTo>
                  <a:pt x="423" y="248"/>
                </a:lnTo>
                <a:lnTo>
                  <a:pt x="430" y="248"/>
                </a:lnTo>
                <a:lnTo>
                  <a:pt x="436" y="251"/>
                </a:lnTo>
                <a:lnTo>
                  <a:pt x="446" y="261"/>
                </a:lnTo>
                <a:lnTo>
                  <a:pt x="450" y="262"/>
                </a:lnTo>
                <a:lnTo>
                  <a:pt x="452" y="263"/>
                </a:lnTo>
                <a:lnTo>
                  <a:pt x="453" y="265"/>
                </a:lnTo>
                <a:lnTo>
                  <a:pt x="455" y="272"/>
                </a:lnTo>
                <a:lnTo>
                  <a:pt x="455" y="275"/>
                </a:lnTo>
                <a:lnTo>
                  <a:pt x="457" y="280"/>
                </a:lnTo>
                <a:lnTo>
                  <a:pt x="459" y="282"/>
                </a:lnTo>
                <a:lnTo>
                  <a:pt x="462" y="289"/>
                </a:lnTo>
                <a:lnTo>
                  <a:pt x="462" y="293"/>
                </a:lnTo>
                <a:lnTo>
                  <a:pt x="461" y="296"/>
                </a:lnTo>
                <a:lnTo>
                  <a:pt x="460" y="297"/>
                </a:lnTo>
                <a:lnTo>
                  <a:pt x="458" y="298"/>
                </a:lnTo>
                <a:lnTo>
                  <a:pt x="457" y="298"/>
                </a:lnTo>
                <a:lnTo>
                  <a:pt x="460" y="307"/>
                </a:lnTo>
                <a:lnTo>
                  <a:pt x="464" y="312"/>
                </a:lnTo>
                <a:lnTo>
                  <a:pt x="468" y="318"/>
                </a:lnTo>
                <a:lnTo>
                  <a:pt x="471" y="324"/>
                </a:lnTo>
                <a:lnTo>
                  <a:pt x="475" y="325"/>
                </a:lnTo>
                <a:lnTo>
                  <a:pt x="486" y="325"/>
                </a:lnTo>
                <a:lnTo>
                  <a:pt x="490" y="330"/>
                </a:lnTo>
                <a:lnTo>
                  <a:pt x="489" y="332"/>
                </a:lnTo>
                <a:lnTo>
                  <a:pt x="489" y="337"/>
                </a:lnTo>
                <a:lnTo>
                  <a:pt x="490" y="339"/>
                </a:lnTo>
                <a:lnTo>
                  <a:pt x="490" y="342"/>
                </a:lnTo>
                <a:lnTo>
                  <a:pt x="488" y="346"/>
                </a:lnTo>
                <a:lnTo>
                  <a:pt x="486" y="349"/>
                </a:lnTo>
                <a:lnTo>
                  <a:pt x="485" y="352"/>
                </a:lnTo>
                <a:lnTo>
                  <a:pt x="485" y="354"/>
                </a:lnTo>
                <a:lnTo>
                  <a:pt x="486" y="357"/>
                </a:lnTo>
                <a:lnTo>
                  <a:pt x="486" y="358"/>
                </a:lnTo>
                <a:lnTo>
                  <a:pt x="487" y="359"/>
                </a:lnTo>
                <a:lnTo>
                  <a:pt x="485" y="364"/>
                </a:lnTo>
                <a:lnTo>
                  <a:pt x="483" y="363"/>
                </a:lnTo>
                <a:lnTo>
                  <a:pt x="479" y="363"/>
                </a:lnTo>
                <a:lnTo>
                  <a:pt x="478" y="364"/>
                </a:lnTo>
                <a:lnTo>
                  <a:pt x="476" y="364"/>
                </a:lnTo>
                <a:lnTo>
                  <a:pt x="474" y="365"/>
                </a:lnTo>
                <a:lnTo>
                  <a:pt x="473" y="367"/>
                </a:lnTo>
                <a:lnTo>
                  <a:pt x="469" y="371"/>
                </a:lnTo>
                <a:lnTo>
                  <a:pt x="466" y="371"/>
                </a:lnTo>
                <a:lnTo>
                  <a:pt x="466" y="368"/>
                </a:lnTo>
                <a:lnTo>
                  <a:pt x="465" y="364"/>
                </a:lnTo>
                <a:lnTo>
                  <a:pt x="460" y="371"/>
                </a:lnTo>
                <a:lnTo>
                  <a:pt x="460" y="378"/>
                </a:lnTo>
                <a:lnTo>
                  <a:pt x="461" y="386"/>
                </a:lnTo>
                <a:lnTo>
                  <a:pt x="458" y="387"/>
                </a:lnTo>
                <a:lnTo>
                  <a:pt x="455" y="389"/>
                </a:lnTo>
                <a:lnTo>
                  <a:pt x="455" y="391"/>
                </a:lnTo>
                <a:lnTo>
                  <a:pt x="457" y="392"/>
                </a:lnTo>
                <a:lnTo>
                  <a:pt x="457" y="395"/>
                </a:lnTo>
                <a:lnTo>
                  <a:pt x="454" y="398"/>
                </a:lnTo>
                <a:lnTo>
                  <a:pt x="454" y="402"/>
                </a:lnTo>
                <a:lnTo>
                  <a:pt x="457" y="403"/>
                </a:lnTo>
                <a:lnTo>
                  <a:pt x="457" y="412"/>
                </a:lnTo>
                <a:lnTo>
                  <a:pt x="453" y="417"/>
                </a:lnTo>
                <a:lnTo>
                  <a:pt x="446" y="421"/>
                </a:lnTo>
                <a:lnTo>
                  <a:pt x="439" y="423"/>
                </a:lnTo>
                <a:lnTo>
                  <a:pt x="409" y="423"/>
                </a:lnTo>
                <a:lnTo>
                  <a:pt x="410" y="416"/>
                </a:lnTo>
                <a:lnTo>
                  <a:pt x="415" y="410"/>
                </a:lnTo>
                <a:lnTo>
                  <a:pt x="421" y="406"/>
                </a:lnTo>
                <a:lnTo>
                  <a:pt x="425" y="401"/>
                </a:lnTo>
                <a:lnTo>
                  <a:pt x="428" y="395"/>
                </a:lnTo>
                <a:lnTo>
                  <a:pt x="426" y="393"/>
                </a:lnTo>
                <a:lnTo>
                  <a:pt x="424" y="386"/>
                </a:lnTo>
                <a:lnTo>
                  <a:pt x="422" y="382"/>
                </a:lnTo>
                <a:lnTo>
                  <a:pt x="419" y="378"/>
                </a:lnTo>
                <a:lnTo>
                  <a:pt x="412" y="377"/>
                </a:lnTo>
                <a:lnTo>
                  <a:pt x="401" y="377"/>
                </a:lnTo>
                <a:lnTo>
                  <a:pt x="384" y="378"/>
                </a:lnTo>
                <a:lnTo>
                  <a:pt x="367" y="379"/>
                </a:lnTo>
                <a:lnTo>
                  <a:pt x="348" y="381"/>
                </a:lnTo>
                <a:lnTo>
                  <a:pt x="332" y="382"/>
                </a:lnTo>
                <a:lnTo>
                  <a:pt x="318" y="384"/>
                </a:lnTo>
                <a:lnTo>
                  <a:pt x="273" y="386"/>
                </a:lnTo>
                <a:lnTo>
                  <a:pt x="224" y="387"/>
                </a:lnTo>
                <a:lnTo>
                  <a:pt x="175" y="389"/>
                </a:lnTo>
                <a:lnTo>
                  <a:pt x="128" y="391"/>
                </a:lnTo>
                <a:lnTo>
                  <a:pt x="88" y="392"/>
                </a:lnTo>
                <a:lnTo>
                  <a:pt x="86" y="309"/>
                </a:lnTo>
                <a:lnTo>
                  <a:pt x="85" y="227"/>
                </a:lnTo>
                <a:lnTo>
                  <a:pt x="82" y="147"/>
                </a:lnTo>
                <a:lnTo>
                  <a:pt x="79" y="144"/>
                </a:lnTo>
                <a:lnTo>
                  <a:pt x="65" y="135"/>
                </a:lnTo>
                <a:lnTo>
                  <a:pt x="64" y="127"/>
                </a:lnTo>
                <a:lnTo>
                  <a:pt x="55" y="118"/>
                </a:lnTo>
                <a:lnTo>
                  <a:pt x="50" y="112"/>
                </a:lnTo>
                <a:lnTo>
                  <a:pt x="48" y="105"/>
                </a:lnTo>
                <a:lnTo>
                  <a:pt x="53" y="98"/>
                </a:lnTo>
                <a:lnTo>
                  <a:pt x="55" y="95"/>
                </a:lnTo>
                <a:lnTo>
                  <a:pt x="62" y="91"/>
                </a:lnTo>
                <a:lnTo>
                  <a:pt x="62" y="83"/>
                </a:lnTo>
                <a:lnTo>
                  <a:pt x="60" y="78"/>
                </a:lnTo>
                <a:lnTo>
                  <a:pt x="56" y="74"/>
                </a:lnTo>
                <a:lnTo>
                  <a:pt x="45" y="74"/>
                </a:lnTo>
                <a:lnTo>
                  <a:pt x="40" y="73"/>
                </a:lnTo>
                <a:lnTo>
                  <a:pt x="40" y="71"/>
                </a:lnTo>
                <a:lnTo>
                  <a:pt x="36" y="67"/>
                </a:lnTo>
                <a:lnTo>
                  <a:pt x="32" y="67"/>
                </a:lnTo>
                <a:lnTo>
                  <a:pt x="29" y="66"/>
                </a:lnTo>
                <a:lnTo>
                  <a:pt x="28" y="65"/>
                </a:lnTo>
                <a:lnTo>
                  <a:pt x="26" y="59"/>
                </a:lnTo>
                <a:lnTo>
                  <a:pt x="22" y="52"/>
                </a:lnTo>
                <a:lnTo>
                  <a:pt x="20" y="45"/>
                </a:lnTo>
                <a:lnTo>
                  <a:pt x="14" y="37"/>
                </a:lnTo>
                <a:lnTo>
                  <a:pt x="7" y="29"/>
                </a:lnTo>
                <a:lnTo>
                  <a:pt x="3" y="21"/>
                </a:lnTo>
                <a:lnTo>
                  <a:pt x="0" y="11"/>
                </a:lnTo>
                <a:lnTo>
                  <a:pt x="116" y="11"/>
                </a:lnTo>
                <a:lnTo>
                  <a:pt x="175" y="9"/>
                </a:lnTo>
                <a:lnTo>
                  <a:pt x="189" y="8"/>
                </a:lnTo>
                <a:lnTo>
                  <a:pt x="226" y="6"/>
                </a:lnTo>
                <a:lnTo>
                  <a:pt x="239" y="4"/>
                </a:lnTo>
                <a:lnTo>
                  <a:pt x="252" y="1"/>
                </a:lnTo>
                <a:lnTo>
                  <a:pt x="263"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32">
            <a:extLst>
              <a:ext uri="{FF2B5EF4-FFF2-40B4-BE49-F238E27FC236}">
                <a16:creationId xmlns:a16="http://schemas.microsoft.com/office/drawing/2014/main" id="{9936DC8B-9180-D247-4825-004CFE2509AE}"/>
              </a:ext>
            </a:extLst>
          </p:cNvPr>
          <p:cNvSpPr>
            <a:spLocks/>
          </p:cNvSpPr>
          <p:nvPr/>
        </p:nvSpPr>
        <p:spPr bwMode="auto">
          <a:xfrm>
            <a:off x="2444851" y="3115605"/>
            <a:ext cx="375801" cy="352374"/>
          </a:xfrm>
          <a:custGeom>
            <a:avLst/>
            <a:gdLst/>
            <a:ahLst/>
            <a:cxnLst>
              <a:cxn ang="0">
                <a:pos x="324" y="2"/>
              </a:cxn>
              <a:cxn ang="0">
                <a:pos x="332" y="19"/>
              </a:cxn>
              <a:cxn ang="0">
                <a:pos x="326" y="26"/>
              </a:cxn>
              <a:cxn ang="0">
                <a:pos x="319" y="28"/>
              </a:cxn>
              <a:cxn ang="0">
                <a:pos x="313" y="41"/>
              </a:cxn>
              <a:cxn ang="0">
                <a:pos x="331" y="49"/>
              </a:cxn>
              <a:cxn ang="0">
                <a:pos x="362" y="46"/>
              </a:cxn>
              <a:cxn ang="0">
                <a:pos x="362" y="50"/>
              </a:cxn>
              <a:cxn ang="0">
                <a:pos x="356" y="51"/>
              </a:cxn>
              <a:cxn ang="0">
                <a:pos x="359" y="56"/>
              </a:cxn>
              <a:cxn ang="0">
                <a:pos x="354" y="63"/>
              </a:cxn>
              <a:cxn ang="0">
                <a:pos x="346" y="69"/>
              </a:cxn>
              <a:cxn ang="0">
                <a:pos x="342" y="84"/>
              </a:cxn>
              <a:cxn ang="0">
                <a:pos x="332" y="102"/>
              </a:cxn>
              <a:cxn ang="0">
                <a:pos x="337" y="119"/>
              </a:cxn>
              <a:cxn ang="0">
                <a:pos x="330" y="132"/>
              </a:cxn>
              <a:cxn ang="0">
                <a:pos x="323" y="140"/>
              </a:cxn>
              <a:cxn ang="0">
                <a:pos x="326" y="146"/>
              </a:cxn>
              <a:cxn ang="0">
                <a:pos x="319" y="152"/>
              </a:cxn>
              <a:cxn ang="0">
                <a:pos x="312" y="151"/>
              </a:cxn>
              <a:cxn ang="0">
                <a:pos x="309" y="158"/>
              </a:cxn>
              <a:cxn ang="0">
                <a:pos x="305" y="181"/>
              </a:cxn>
              <a:cxn ang="0">
                <a:pos x="298" y="197"/>
              </a:cxn>
              <a:cxn ang="0">
                <a:pos x="289" y="209"/>
              </a:cxn>
              <a:cxn ang="0">
                <a:pos x="284" y="210"/>
              </a:cxn>
              <a:cxn ang="0">
                <a:pos x="278" y="209"/>
              </a:cxn>
              <a:cxn ang="0">
                <a:pos x="277" y="232"/>
              </a:cxn>
              <a:cxn ang="0">
                <a:pos x="269" y="239"/>
              </a:cxn>
              <a:cxn ang="0">
                <a:pos x="268" y="243"/>
              </a:cxn>
              <a:cxn ang="0">
                <a:pos x="271" y="242"/>
              </a:cxn>
              <a:cxn ang="0">
                <a:pos x="270" y="253"/>
              </a:cxn>
              <a:cxn ang="0">
                <a:pos x="267" y="260"/>
              </a:cxn>
              <a:cxn ang="0">
                <a:pos x="261" y="265"/>
              </a:cxn>
              <a:cxn ang="0">
                <a:pos x="263" y="270"/>
              </a:cxn>
              <a:cxn ang="0">
                <a:pos x="257" y="273"/>
              </a:cxn>
              <a:cxn ang="0">
                <a:pos x="264" y="280"/>
              </a:cxn>
              <a:cxn ang="0">
                <a:pos x="260" y="285"/>
              </a:cxn>
              <a:cxn ang="0">
                <a:pos x="263" y="293"/>
              </a:cxn>
              <a:cxn ang="0">
                <a:pos x="269" y="300"/>
              </a:cxn>
              <a:cxn ang="0">
                <a:pos x="271" y="306"/>
              </a:cxn>
              <a:cxn ang="0">
                <a:pos x="269" y="314"/>
              </a:cxn>
              <a:cxn ang="0">
                <a:pos x="267" y="317"/>
              </a:cxn>
              <a:cxn ang="0">
                <a:pos x="269" y="328"/>
              </a:cxn>
              <a:cxn ang="0">
                <a:pos x="151" y="334"/>
              </a:cxn>
              <a:cxn ang="0">
                <a:pos x="127" y="331"/>
              </a:cxn>
              <a:cxn ang="0">
                <a:pos x="115" y="336"/>
              </a:cxn>
              <a:cxn ang="0">
                <a:pos x="50" y="336"/>
              </a:cxn>
              <a:cxn ang="0">
                <a:pos x="47" y="287"/>
              </a:cxn>
              <a:cxn ang="0">
                <a:pos x="42" y="285"/>
              </a:cxn>
              <a:cxn ang="0">
                <a:pos x="30" y="286"/>
              </a:cxn>
              <a:cxn ang="0">
                <a:pos x="27" y="281"/>
              </a:cxn>
              <a:cxn ang="0">
                <a:pos x="19" y="286"/>
              </a:cxn>
              <a:cxn ang="0">
                <a:pos x="15" y="174"/>
              </a:cxn>
              <a:cxn ang="0">
                <a:pos x="8" y="70"/>
              </a:cxn>
              <a:cxn ang="0">
                <a:pos x="94" y="13"/>
              </a:cxn>
              <a:cxn ang="0">
                <a:pos x="291" y="2"/>
              </a:cxn>
            </a:cxnLst>
            <a:rect l="0" t="0" r="r" b="b"/>
            <a:pathLst>
              <a:path w="363" h="337">
                <a:moveTo>
                  <a:pt x="309" y="0"/>
                </a:moveTo>
                <a:lnTo>
                  <a:pt x="317" y="0"/>
                </a:lnTo>
                <a:lnTo>
                  <a:pt x="324" y="2"/>
                </a:lnTo>
                <a:lnTo>
                  <a:pt x="328" y="7"/>
                </a:lnTo>
                <a:lnTo>
                  <a:pt x="332" y="15"/>
                </a:lnTo>
                <a:lnTo>
                  <a:pt x="332" y="19"/>
                </a:lnTo>
                <a:lnTo>
                  <a:pt x="330" y="21"/>
                </a:lnTo>
                <a:lnTo>
                  <a:pt x="328" y="23"/>
                </a:lnTo>
                <a:lnTo>
                  <a:pt x="326" y="26"/>
                </a:lnTo>
                <a:lnTo>
                  <a:pt x="320" y="26"/>
                </a:lnTo>
                <a:lnTo>
                  <a:pt x="318" y="23"/>
                </a:lnTo>
                <a:lnTo>
                  <a:pt x="319" y="28"/>
                </a:lnTo>
                <a:lnTo>
                  <a:pt x="318" y="33"/>
                </a:lnTo>
                <a:lnTo>
                  <a:pt x="314" y="36"/>
                </a:lnTo>
                <a:lnTo>
                  <a:pt x="313" y="41"/>
                </a:lnTo>
                <a:lnTo>
                  <a:pt x="314" y="46"/>
                </a:lnTo>
                <a:lnTo>
                  <a:pt x="323" y="49"/>
                </a:lnTo>
                <a:lnTo>
                  <a:pt x="331" y="49"/>
                </a:lnTo>
                <a:lnTo>
                  <a:pt x="340" y="47"/>
                </a:lnTo>
                <a:lnTo>
                  <a:pt x="349" y="46"/>
                </a:lnTo>
                <a:lnTo>
                  <a:pt x="362" y="46"/>
                </a:lnTo>
                <a:lnTo>
                  <a:pt x="363" y="48"/>
                </a:lnTo>
                <a:lnTo>
                  <a:pt x="362" y="49"/>
                </a:lnTo>
                <a:lnTo>
                  <a:pt x="362" y="50"/>
                </a:lnTo>
                <a:lnTo>
                  <a:pt x="359" y="50"/>
                </a:lnTo>
                <a:lnTo>
                  <a:pt x="358" y="51"/>
                </a:lnTo>
                <a:lnTo>
                  <a:pt x="356" y="51"/>
                </a:lnTo>
                <a:lnTo>
                  <a:pt x="356" y="53"/>
                </a:lnTo>
                <a:lnTo>
                  <a:pt x="358" y="55"/>
                </a:lnTo>
                <a:lnTo>
                  <a:pt x="359" y="56"/>
                </a:lnTo>
                <a:lnTo>
                  <a:pt x="359" y="57"/>
                </a:lnTo>
                <a:lnTo>
                  <a:pt x="360" y="57"/>
                </a:lnTo>
                <a:lnTo>
                  <a:pt x="354" y="63"/>
                </a:lnTo>
                <a:lnTo>
                  <a:pt x="352" y="64"/>
                </a:lnTo>
                <a:lnTo>
                  <a:pt x="349" y="67"/>
                </a:lnTo>
                <a:lnTo>
                  <a:pt x="346" y="69"/>
                </a:lnTo>
                <a:lnTo>
                  <a:pt x="347" y="76"/>
                </a:lnTo>
                <a:lnTo>
                  <a:pt x="346" y="81"/>
                </a:lnTo>
                <a:lnTo>
                  <a:pt x="342" y="84"/>
                </a:lnTo>
                <a:lnTo>
                  <a:pt x="337" y="88"/>
                </a:lnTo>
                <a:lnTo>
                  <a:pt x="332" y="93"/>
                </a:lnTo>
                <a:lnTo>
                  <a:pt x="332" y="102"/>
                </a:lnTo>
                <a:lnTo>
                  <a:pt x="333" y="107"/>
                </a:lnTo>
                <a:lnTo>
                  <a:pt x="335" y="113"/>
                </a:lnTo>
                <a:lnTo>
                  <a:pt x="337" y="119"/>
                </a:lnTo>
                <a:lnTo>
                  <a:pt x="335" y="124"/>
                </a:lnTo>
                <a:lnTo>
                  <a:pt x="333" y="128"/>
                </a:lnTo>
                <a:lnTo>
                  <a:pt x="330" y="132"/>
                </a:lnTo>
                <a:lnTo>
                  <a:pt x="325" y="134"/>
                </a:lnTo>
                <a:lnTo>
                  <a:pt x="320" y="135"/>
                </a:lnTo>
                <a:lnTo>
                  <a:pt x="323" y="140"/>
                </a:lnTo>
                <a:lnTo>
                  <a:pt x="325" y="142"/>
                </a:lnTo>
                <a:lnTo>
                  <a:pt x="325" y="144"/>
                </a:lnTo>
                <a:lnTo>
                  <a:pt x="326" y="146"/>
                </a:lnTo>
                <a:lnTo>
                  <a:pt x="325" y="148"/>
                </a:lnTo>
                <a:lnTo>
                  <a:pt x="320" y="153"/>
                </a:lnTo>
                <a:lnTo>
                  <a:pt x="319" y="152"/>
                </a:lnTo>
                <a:lnTo>
                  <a:pt x="318" y="152"/>
                </a:lnTo>
                <a:lnTo>
                  <a:pt x="317" y="151"/>
                </a:lnTo>
                <a:lnTo>
                  <a:pt x="312" y="151"/>
                </a:lnTo>
                <a:lnTo>
                  <a:pt x="312" y="154"/>
                </a:lnTo>
                <a:lnTo>
                  <a:pt x="311" y="158"/>
                </a:lnTo>
                <a:lnTo>
                  <a:pt x="309" y="158"/>
                </a:lnTo>
                <a:lnTo>
                  <a:pt x="306" y="155"/>
                </a:lnTo>
                <a:lnTo>
                  <a:pt x="305" y="169"/>
                </a:lnTo>
                <a:lnTo>
                  <a:pt x="305" y="181"/>
                </a:lnTo>
                <a:lnTo>
                  <a:pt x="306" y="189"/>
                </a:lnTo>
                <a:lnTo>
                  <a:pt x="303" y="194"/>
                </a:lnTo>
                <a:lnTo>
                  <a:pt x="298" y="197"/>
                </a:lnTo>
                <a:lnTo>
                  <a:pt x="293" y="200"/>
                </a:lnTo>
                <a:lnTo>
                  <a:pt x="290" y="203"/>
                </a:lnTo>
                <a:lnTo>
                  <a:pt x="289" y="209"/>
                </a:lnTo>
                <a:lnTo>
                  <a:pt x="286" y="211"/>
                </a:lnTo>
                <a:lnTo>
                  <a:pt x="285" y="211"/>
                </a:lnTo>
                <a:lnTo>
                  <a:pt x="284" y="210"/>
                </a:lnTo>
                <a:lnTo>
                  <a:pt x="283" y="210"/>
                </a:lnTo>
                <a:lnTo>
                  <a:pt x="281" y="209"/>
                </a:lnTo>
                <a:lnTo>
                  <a:pt x="278" y="209"/>
                </a:lnTo>
                <a:lnTo>
                  <a:pt x="281" y="221"/>
                </a:lnTo>
                <a:lnTo>
                  <a:pt x="284" y="232"/>
                </a:lnTo>
                <a:lnTo>
                  <a:pt x="277" y="232"/>
                </a:lnTo>
                <a:lnTo>
                  <a:pt x="273" y="235"/>
                </a:lnTo>
                <a:lnTo>
                  <a:pt x="270" y="237"/>
                </a:lnTo>
                <a:lnTo>
                  <a:pt x="269" y="239"/>
                </a:lnTo>
                <a:lnTo>
                  <a:pt x="267" y="240"/>
                </a:lnTo>
                <a:lnTo>
                  <a:pt x="267" y="242"/>
                </a:lnTo>
                <a:lnTo>
                  <a:pt x="268" y="243"/>
                </a:lnTo>
                <a:lnTo>
                  <a:pt x="269" y="243"/>
                </a:lnTo>
                <a:lnTo>
                  <a:pt x="270" y="242"/>
                </a:lnTo>
                <a:lnTo>
                  <a:pt x="271" y="242"/>
                </a:lnTo>
                <a:lnTo>
                  <a:pt x="273" y="243"/>
                </a:lnTo>
                <a:lnTo>
                  <a:pt x="273" y="249"/>
                </a:lnTo>
                <a:lnTo>
                  <a:pt x="270" y="253"/>
                </a:lnTo>
                <a:lnTo>
                  <a:pt x="269" y="257"/>
                </a:lnTo>
                <a:lnTo>
                  <a:pt x="268" y="258"/>
                </a:lnTo>
                <a:lnTo>
                  <a:pt x="267" y="260"/>
                </a:lnTo>
                <a:lnTo>
                  <a:pt x="264" y="261"/>
                </a:lnTo>
                <a:lnTo>
                  <a:pt x="261" y="263"/>
                </a:lnTo>
                <a:lnTo>
                  <a:pt x="261" y="265"/>
                </a:lnTo>
                <a:lnTo>
                  <a:pt x="262" y="267"/>
                </a:lnTo>
                <a:lnTo>
                  <a:pt x="262" y="268"/>
                </a:lnTo>
                <a:lnTo>
                  <a:pt x="263" y="270"/>
                </a:lnTo>
                <a:lnTo>
                  <a:pt x="263" y="271"/>
                </a:lnTo>
                <a:lnTo>
                  <a:pt x="259" y="271"/>
                </a:lnTo>
                <a:lnTo>
                  <a:pt x="257" y="273"/>
                </a:lnTo>
                <a:lnTo>
                  <a:pt x="259" y="275"/>
                </a:lnTo>
                <a:lnTo>
                  <a:pt x="262" y="279"/>
                </a:lnTo>
                <a:lnTo>
                  <a:pt x="264" y="280"/>
                </a:lnTo>
                <a:lnTo>
                  <a:pt x="264" y="281"/>
                </a:lnTo>
                <a:lnTo>
                  <a:pt x="262" y="284"/>
                </a:lnTo>
                <a:lnTo>
                  <a:pt x="260" y="285"/>
                </a:lnTo>
                <a:lnTo>
                  <a:pt x="259" y="286"/>
                </a:lnTo>
                <a:lnTo>
                  <a:pt x="260" y="289"/>
                </a:lnTo>
                <a:lnTo>
                  <a:pt x="263" y="293"/>
                </a:lnTo>
                <a:lnTo>
                  <a:pt x="266" y="294"/>
                </a:lnTo>
                <a:lnTo>
                  <a:pt x="268" y="296"/>
                </a:lnTo>
                <a:lnTo>
                  <a:pt x="269" y="300"/>
                </a:lnTo>
                <a:lnTo>
                  <a:pt x="270" y="301"/>
                </a:lnTo>
                <a:lnTo>
                  <a:pt x="270" y="303"/>
                </a:lnTo>
                <a:lnTo>
                  <a:pt x="271" y="306"/>
                </a:lnTo>
                <a:lnTo>
                  <a:pt x="273" y="307"/>
                </a:lnTo>
                <a:lnTo>
                  <a:pt x="273" y="310"/>
                </a:lnTo>
                <a:lnTo>
                  <a:pt x="269" y="314"/>
                </a:lnTo>
                <a:lnTo>
                  <a:pt x="268" y="314"/>
                </a:lnTo>
                <a:lnTo>
                  <a:pt x="267" y="316"/>
                </a:lnTo>
                <a:lnTo>
                  <a:pt x="267" y="317"/>
                </a:lnTo>
                <a:lnTo>
                  <a:pt x="269" y="322"/>
                </a:lnTo>
                <a:lnTo>
                  <a:pt x="270" y="325"/>
                </a:lnTo>
                <a:lnTo>
                  <a:pt x="269" y="328"/>
                </a:lnTo>
                <a:lnTo>
                  <a:pt x="232" y="328"/>
                </a:lnTo>
                <a:lnTo>
                  <a:pt x="192" y="331"/>
                </a:lnTo>
                <a:lnTo>
                  <a:pt x="151" y="334"/>
                </a:lnTo>
                <a:lnTo>
                  <a:pt x="142" y="332"/>
                </a:lnTo>
                <a:lnTo>
                  <a:pt x="132" y="330"/>
                </a:lnTo>
                <a:lnTo>
                  <a:pt x="127" y="331"/>
                </a:lnTo>
                <a:lnTo>
                  <a:pt x="123" y="332"/>
                </a:lnTo>
                <a:lnTo>
                  <a:pt x="120" y="335"/>
                </a:lnTo>
                <a:lnTo>
                  <a:pt x="115" y="336"/>
                </a:lnTo>
                <a:lnTo>
                  <a:pt x="93" y="337"/>
                </a:lnTo>
                <a:lnTo>
                  <a:pt x="71" y="335"/>
                </a:lnTo>
                <a:lnTo>
                  <a:pt x="50" y="336"/>
                </a:lnTo>
                <a:lnTo>
                  <a:pt x="50" y="288"/>
                </a:lnTo>
                <a:lnTo>
                  <a:pt x="48" y="288"/>
                </a:lnTo>
                <a:lnTo>
                  <a:pt x="47" y="287"/>
                </a:lnTo>
                <a:lnTo>
                  <a:pt x="45" y="287"/>
                </a:lnTo>
                <a:lnTo>
                  <a:pt x="44" y="286"/>
                </a:lnTo>
                <a:lnTo>
                  <a:pt x="42" y="285"/>
                </a:lnTo>
                <a:lnTo>
                  <a:pt x="35" y="285"/>
                </a:lnTo>
                <a:lnTo>
                  <a:pt x="33" y="286"/>
                </a:lnTo>
                <a:lnTo>
                  <a:pt x="30" y="286"/>
                </a:lnTo>
                <a:lnTo>
                  <a:pt x="30" y="280"/>
                </a:lnTo>
                <a:lnTo>
                  <a:pt x="29" y="279"/>
                </a:lnTo>
                <a:lnTo>
                  <a:pt x="27" y="281"/>
                </a:lnTo>
                <a:lnTo>
                  <a:pt x="27" y="282"/>
                </a:lnTo>
                <a:lnTo>
                  <a:pt x="23" y="286"/>
                </a:lnTo>
                <a:lnTo>
                  <a:pt x="19" y="286"/>
                </a:lnTo>
                <a:lnTo>
                  <a:pt x="15" y="250"/>
                </a:lnTo>
                <a:lnTo>
                  <a:pt x="14" y="212"/>
                </a:lnTo>
                <a:lnTo>
                  <a:pt x="15" y="174"/>
                </a:lnTo>
                <a:lnTo>
                  <a:pt x="15" y="137"/>
                </a:lnTo>
                <a:lnTo>
                  <a:pt x="14" y="99"/>
                </a:lnTo>
                <a:lnTo>
                  <a:pt x="8" y="70"/>
                </a:lnTo>
                <a:lnTo>
                  <a:pt x="2" y="42"/>
                </a:lnTo>
                <a:lnTo>
                  <a:pt x="0" y="15"/>
                </a:lnTo>
                <a:lnTo>
                  <a:pt x="94" y="13"/>
                </a:lnTo>
                <a:lnTo>
                  <a:pt x="190" y="9"/>
                </a:lnTo>
                <a:lnTo>
                  <a:pt x="284" y="4"/>
                </a:lnTo>
                <a:lnTo>
                  <a:pt x="291" y="2"/>
                </a:lnTo>
                <a:lnTo>
                  <a:pt x="300" y="1"/>
                </a:lnTo>
                <a:lnTo>
                  <a:pt x="309"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33">
            <a:extLst>
              <a:ext uri="{FF2B5EF4-FFF2-40B4-BE49-F238E27FC236}">
                <a16:creationId xmlns:a16="http://schemas.microsoft.com/office/drawing/2014/main" id="{06558106-B134-6F46-D0B2-B251AE552CD0}"/>
              </a:ext>
            </a:extLst>
          </p:cNvPr>
          <p:cNvSpPr>
            <a:spLocks/>
          </p:cNvSpPr>
          <p:nvPr/>
        </p:nvSpPr>
        <p:spPr bwMode="auto">
          <a:xfrm>
            <a:off x="1789529" y="1895372"/>
            <a:ext cx="497963" cy="309504"/>
          </a:xfrm>
          <a:custGeom>
            <a:avLst/>
            <a:gdLst/>
            <a:ahLst/>
            <a:cxnLst>
              <a:cxn ang="0">
                <a:pos x="22" y="0"/>
              </a:cxn>
              <a:cxn ang="0">
                <a:pos x="102" y="7"/>
              </a:cxn>
              <a:cxn ang="0">
                <a:pos x="186" y="11"/>
              </a:cxn>
              <a:cxn ang="0">
                <a:pos x="356" y="16"/>
              </a:cxn>
              <a:cxn ang="0">
                <a:pos x="439" y="20"/>
              </a:cxn>
              <a:cxn ang="0">
                <a:pos x="440" y="31"/>
              </a:cxn>
              <a:cxn ang="0">
                <a:pos x="441" y="40"/>
              </a:cxn>
              <a:cxn ang="0">
                <a:pos x="441" y="76"/>
              </a:cxn>
              <a:cxn ang="0">
                <a:pos x="444" y="80"/>
              </a:cxn>
              <a:cxn ang="0">
                <a:pos x="444" y="98"/>
              </a:cxn>
              <a:cxn ang="0">
                <a:pos x="449" y="119"/>
              </a:cxn>
              <a:cxn ang="0">
                <a:pos x="458" y="138"/>
              </a:cxn>
              <a:cxn ang="0">
                <a:pos x="461" y="147"/>
              </a:cxn>
              <a:cxn ang="0">
                <a:pos x="461" y="153"/>
              </a:cxn>
              <a:cxn ang="0">
                <a:pos x="460" y="156"/>
              </a:cxn>
              <a:cxn ang="0">
                <a:pos x="458" y="157"/>
              </a:cxn>
              <a:cxn ang="0">
                <a:pos x="458" y="158"/>
              </a:cxn>
              <a:cxn ang="0">
                <a:pos x="460" y="164"/>
              </a:cxn>
              <a:cxn ang="0">
                <a:pos x="461" y="172"/>
              </a:cxn>
              <a:cxn ang="0">
                <a:pos x="463" y="181"/>
              </a:cxn>
              <a:cxn ang="0">
                <a:pos x="464" y="189"/>
              </a:cxn>
              <a:cxn ang="0">
                <a:pos x="464" y="193"/>
              </a:cxn>
              <a:cxn ang="0">
                <a:pos x="463" y="195"/>
              </a:cxn>
              <a:cxn ang="0">
                <a:pos x="462" y="196"/>
              </a:cxn>
              <a:cxn ang="0">
                <a:pos x="461" y="199"/>
              </a:cxn>
              <a:cxn ang="0">
                <a:pos x="461" y="205"/>
              </a:cxn>
              <a:cxn ang="0">
                <a:pos x="462" y="213"/>
              </a:cxn>
              <a:cxn ang="0">
                <a:pos x="463" y="223"/>
              </a:cxn>
              <a:cxn ang="0">
                <a:pos x="464" y="231"/>
              </a:cxn>
              <a:cxn ang="0">
                <a:pos x="464" y="240"/>
              </a:cxn>
              <a:cxn ang="0">
                <a:pos x="467" y="249"/>
              </a:cxn>
              <a:cxn ang="0">
                <a:pos x="468" y="251"/>
              </a:cxn>
              <a:cxn ang="0">
                <a:pos x="474" y="257"/>
              </a:cxn>
              <a:cxn ang="0">
                <a:pos x="475" y="259"/>
              </a:cxn>
              <a:cxn ang="0">
                <a:pos x="476" y="271"/>
              </a:cxn>
              <a:cxn ang="0">
                <a:pos x="478" y="283"/>
              </a:cxn>
              <a:cxn ang="0">
                <a:pos x="481" y="293"/>
              </a:cxn>
              <a:cxn ang="0">
                <a:pos x="384" y="296"/>
              </a:cxn>
              <a:cxn ang="0">
                <a:pos x="286" y="294"/>
              </a:cxn>
              <a:cxn ang="0">
                <a:pos x="189" y="290"/>
              </a:cxn>
              <a:cxn ang="0">
                <a:pos x="94" y="285"/>
              </a:cxn>
              <a:cxn ang="0">
                <a:pos x="0" y="279"/>
              </a:cxn>
              <a:cxn ang="0">
                <a:pos x="4" y="209"/>
              </a:cxn>
              <a:cxn ang="0">
                <a:pos x="9" y="138"/>
              </a:cxn>
              <a:cxn ang="0">
                <a:pos x="14" y="68"/>
              </a:cxn>
              <a:cxn ang="0">
                <a:pos x="22" y="0"/>
              </a:cxn>
            </a:cxnLst>
            <a:rect l="0" t="0" r="r" b="b"/>
            <a:pathLst>
              <a:path w="481" h="296">
                <a:moveTo>
                  <a:pt x="22" y="0"/>
                </a:moveTo>
                <a:lnTo>
                  <a:pt x="102" y="7"/>
                </a:lnTo>
                <a:lnTo>
                  <a:pt x="186" y="11"/>
                </a:lnTo>
                <a:lnTo>
                  <a:pt x="356" y="16"/>
                </a:lnTo>
                <a:lnTo>
                  <a:pt x="439" y="20"/>
                </a:lnTo>
                <a:lnTo>
                  <a:pt x="440" y="31"/>
                </a:lnTo>
                <a:lnTo>
                  <a:pt x="441" y="40"/>
                </a:lnTo>
                <a:lnTo>
                  <a:pt x="441" y="76"/>
                </a:lnTo>
                <a:lnTo>
                  <a:pt x="444" y="80"/>
                </a:lnTo>
                <a:lnTo>
                  <a:pt x="444" y="98"/>
                </a:lnTo>
                <a:lnTo>
                  <a:pt x="449" y="119"/>
                </a:lnTo>
                <a:lnTo>
                  <a:pt x="458" y="138"/>
                </a:lnTo>
                <a:lnTo>
                  <a:pt x="461" y="147"/>
                </a:lnTo>
                <a:lnTo>
                  <a:pt x="461" y="153"/>
                </a:lnTo>
                <a:lnTo>
                  <a:pt x="460" y="156"/>
                </a:lnTo>
                <a:lnTo>
                  <a:pt x="458" y="157"/>
                </a:lnTo>
                <a:lnTo>
                  <a:pt x="458" y="158"/>
                </a:lnTo>
                <a:lnTo>
                  <a:pt x="460" y="164"/>
                </a:lnTo>
                <a:lnTo>
                  <a:pt x="461" y="172"/>
                </a:lnTo>
                <a:lnTo>
                  <a:pt x="463" y="181"/>
                </a:lnTo>
                <a:lnTo>
                  <a:pt x="464" y="189"/>
                </a:lnTo>
                <a:lnTo>
                  <a:pt x="464" y="193"/>
                </a:lnTo>
                <a:lnTo>
                  <a:pt x="463" y="195"/>
                </a:lnTo>
                <a:lnTo>
                  <a:pt x="462" y="196"/>
                </a:lnTo>
                <a:lnTo>
                  <a:pt x="461" y="199"/>
                </a:lnTo>
                <a:lnTo>
                  <a:pt x="461" y="205"/>
                </a:lnTo>
                <a:lnTo>
                  <a:pt x="462" y="213"/>
                </a:lnTo>
                <a:lnTo>
                  <a:pt x="463" y="223"/>
                </a:lnTo>
                <a:lnTo>
                  <a:pt x="464" y="231"/>
                </a:lnTo>
                <a:lnTo>
                  <a:pt x="464" y="240"/>
                </a:lnTo>
                <a:lnTo>
                  <a:pt x="467" y="249"/>
                </a:lnTo>
                <a:lnTo>
                  <a:pt x="468" y="251"/>
                </a:lnTo>
                <a:lnTo>
                  <a:pt x="474" y="257"/>
                </a:lnTo>
                <a:lnTo>
                  <a:pt x="475" y="259"/>
                </a:lnTo>
                <a:lnTo>
                  <a:pt x="476" y="271"/>
                </a:lnTo>
                <a:lnTo>
                  <a:pt x="478" y="283"/>
                </a:lnTo>
                <a:lnTo>
                  <a:pt x="481" y="293"/>
                </a:lnTo>
                <a:lnTo>
                  <a:pt x="384" y="296"/>
                </a:lnTo>
                <a:lnTo>
                  <a:pt x="286" y="294"/>
                </a:lnTo>
                <a:lnTo>
                  <a:pt x="189" y="290"/>
                </a:lnTo>
                <a:lnTo>
                  <a:pt x="94" y="285"/>
                </a:lnTo>
                <a:lnTo>
                  <a:pt x="0" y="279"/>
                </a:lnTo>
                <a:lnTo>
                  <a:pt x="4" y="209"/>
                </a:lnTo>
                <a:lnTo>
                  <a:pt x="9" y="138"/>
                </a:lnTo>
                <a:lnTo>
                  <a:pt x="14" y="68"/>
                </a:lnTo>
                <a:lnTo>
                  <a:pt x="22"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34">
            <a:extLst>
              <a:ext uri="{FF2B5EF4-FFF2-40B4-BE49-F238E27FC236}">
                <a16:creationId xmlns:a16="http://schemas.microsoft.com/office/drawing/2014/main" id="{ADAD4EBE-B37B-1F3E-CE0E-88E2B556554A}"/>
              </a:ext>
            </a:extLst>
          </p:cNvPr>
          <p:cNvSpPr>
            <a:spLocks/>
          </p:cNvSpPr>
          <p:nvPr/>
        </p:nvSpPr>
        <p:spPr bwMode="auto">
          <a:xfrm>
            <a:off x="1768823" y="2191282"/>
            <a:ext cx="526950" cy="344007"/>
          </a:xfrm>
          <a:custGeom>
            <a:avLst/>
            <a:gdLst/>
            <a:ahLst/>
            <a:cxnLst>
              <a:cxn ang="0">
                <a:pos x="135" y="8"/>
              </a:cxn>
              <a:cxn ang="0">
                <a:pos x="375" y="16"/>
              </a:cxn>
              <a:cxn ang="0">
                <a:pos x="496" y="24"/>
              </a:cxn>
              <a:cxn ang="0">
                <a:pos x="488" y="36"/>
              </a:cxn>
              <a:cxn ang="0">
                <a:pos x="481" y="48"/>
              </a:cxn>
              <a:cxn ang="0">
                <a:pos x="487" y="58"/>
              </a:cxn>
              <a:cxn ang="0">
                <a:pos x="492" y="64"/>
              </a:cxn>
              <a:cxn ang="0">
                <a:pos x="496" y="67"/>
              </a:cxn>
              <a:cxn ang="0">
                <a:pos x="502" y="69"/>
              </a:cxn>
              <a:cxn ang="0">
                <a:pos x="506" y="76"/>
              </a:cxn>
              <a:cxn ang="0">
                <a:pos x="509" y="233"/>
              </a:cxn>
              <a:cxn ang="0">
                <a:pos x="508" y="240"/>
              </a:cxn>
              <a:cxn ang="0">
                <a:pos x="498" y="242"/>
              </a:cxn>
              <a:cxn ang="0">
                <a:pos x="499" y="249"/>
              </a:cxn>
              <a:cxn ang="0">
                <a:pos x="503" y="254"/>
              </a:cxn>
              <a:cxn ang="0">
                <a:pos x="502" y="260"/>
              </a:cxn>
              <a:cxn ang="0">
                <a:pos x="505" y="277"/>
              </a:cxn>
              <a:cxn ang="0">
                <a:pos x="503" y="298"/>
              </a:cxn>
              <a:cxn ang="0">
                <a:pos x="498" y="308"/>
              </a:cxn>
              <a:cxn ang="0">
                <a:pos x="501" y="317"/>
              </a:cxn>
              <a:cxn ang="0">
                <a:pos x="489" y="318"/>
              </a:cxn>
              <a:cxn ang="0">
                <a:pos x="463" y="304"/>
              </a:cxn>
              <a:cxn ang="0">
                <a:pos x="444" y="301"/>
              </a:cxn>
              <a:cxn ang="0">
                <a:pos x="416" y="302"/>
              </a:cxn>
              <a:cxn ang="0">
                <a:pos x="405" y="307"/>
              </a:cxn>
              <a:cxn ang="0">
                <a:pos x="385" y="298"/>
              </a:cxn>
              <a:cxn ang="0">
                <a:pos x="379" y="293"/>
              </a:cxn>
              <a:cxn ang="0">
                <a:pos x="374" y="288"/>
              </a:cxn>
              <a:cxn ang="0">
                <a:pos x="359" y="286"/>
              </a:cxn>
              <a:cxn ang="0">
                <a:pos x="332" y="287"/>
              </a:cxn>
              <a:cxn ang="0">
                <a:pos x="198" y="281"/>
              </a:cxn>
              <a:cxn ang="0">
                <a:pos x="62" y="275"/>
              </a:cxn>
              <a:cxn ang="0">
                <a:pos x="3" y="200"/>
              </a:cxn>
              <a:cxn ang="0">
                <a:pos x="15" y="67"/>
              </a:cxn>
            </a:cxnLst>
            <a:rect l="0" t="0" r="r" b="b"/>
            <a:pathLst>
              <a:path w="509" h="329">
                <a:moveTo>
                  <a:pt x="20" y="0"/>
                </a:moveTo>
                <a:lnTo>
                  <a:pt x="135" y="8"/>
                </a:lnTo>
                <a:lnTo>
                  <a:pt x="254" y="13"/>
                </a:lnTo>
                <a:lnTo>
                  <a:pt x="375" y="16"/>
                </a:lnTo>
                <a:lnTo>
                  <a:pt x="498" y="16"/>
                </a:lnTo>
                <a:lnTo>
                  <a:pt x="496" y="24"/>
                </a:lnTo>
                <a:lnTo>
                  <a:pt x="494" y="31"/>
                </a:lnTo>
                <a:lnTo>
                  <a:pt x="488" y="36"/>
                </a:lnTo>
                <a:lnTo>
                  <a:pt x="483" y="41"/>
                </a:lnTo>
                <a:lnTo>
                  <a:pt x="481" y="48"/>
                </a:lnTo>
                <a:lnTo>
                  <a:pt x="485" y="55"/>
                </a:lnTo>
                <a:lnTo>
                  <a:pt x="487" y="58"/>
                </a:lnTo>
                <a:lnTo>
                  <a:pt x="489" y="62"/>
                </a:lnTo>
                <a:lnTo>
                  <a:pt x="492" y="64"/>
                </a:lnTo>
                <a:lnTo>
                  <a:pt x="495" y="65"/>
                </a:lnTo>
                <a:lnTo>
                  <a:pt x="496" y="67"/>
                </a:lnTo>
                <a:lnTo>
                  <a:pt x="499" y="67"/>
                </a:lnTo>
                <a:lnTo>
                  <a:pt x="502" y="69"/>
                </a:lnTo>
                <a:lnTo>
                  <a:pt x="505" y="72"/>
                </a:lnTo>
                <a:lnTo>
                  <a:pt x="506" y="76"/>
                </a:lnTo>
                <a:lnTo>
                  <a:pt x="506" y="196"/>
                </a:lnTo>
                <a:lnTo>
                  <a:pt x="509" y="233"/>
                </a:lnTo>
                <a:lnTo>
                  <a:pt x="509" y="239"/>
                </a:lnTo>
                <a:lnTo>
                  <a:pt x="508" y="240"/>
                </a:lnTo>
                <a:lnTo>
                  <a:pt x="501" y="240"/>
                </a:lnTo>
                <a:lnTo>
                  <a:pt x="498" y="242"/>
                </a:lnTo>
                <a:lnTo>
                  <a:pt x="498" y="247"/>
                </a:lnTo>
                <a:lnTo>
                  <a:pt x="499" y="249"/>
                </a:lnTo>
                <a:lnTo>
                  <a:pt x="502" y="252"/>
                </a:lnTo>
                <a:lnTo>
                  <a:pt x="503" y="254"/>
                </a:lnTo>
                <a:lnTo>
                  <a:pt x="503" y="259"/>
                </a:lnTo>
                <a:lnTo>
                  <a:pt x="502" y="260"/>
                </a:lnTo>
                <a:lnTo>
                  <a:pt x="502" y="267"/>
                </a:lnTo>
                <a:lnTo>
                  <a:pt x="505" y="277"/>
                </a:lnTo>
                <a:lnTo>
                  <a:pt x="505" y="288"/>
                </a:lnTo>
                <a:lnTo>
                  <a:pt x="503" y="298"/>
                </a:lnTo>
                <a:lnTo>
                  <a:pt x="501" y="302"/>
                </a:lnTo>
                <a:lnTo>
                  <a:pt x="498" y="308"/>
                </a:lnTo>
                <a:lnTo>
                  <a:pt x="498" y="312"/>
                </a:lnTo>
                <a:lnTo>
                  <a:pt x="501" y="317"/>
                </a:lnTo>
                <a:lnTo>
                  <a:pt x="501" y="329"/>
                </a:lnTo>
                <a:lnTo>
                  <a:pt x="489" y="318"/>
                </a:lnTo>
                <a:lnTo>
                  <a:pt x="475" y="310"/>
                </a:lnTo>
                <a:lnTo>
                  <a:pt x="463" y="304"/>
                </a:lnTo>
                <a:lnTo>
                  <a:pt x="453" y="298"/>
                </a:lnTo>
                <a:lnTo>
                  <a:pt x="444" y="301"/>
                </a:lnTo>
                <a:lnTo>
                  <a:pt x="421" y="301"/>
                </a:lnTo>
                <a:lnTo>
                  <a:pt x="416" y="302"/>
                </a:lnTo>
                <a:lnTo>
                  <a:pt x="410" y="304"/>
                </a:lnTo>
                <a:lnTo>
                  <a:pt x="405" y="307"/>
                </a:lnTo>
                <a:lnTo>
                  <a:pt x="396" y="303"/>
                </a:lnTo>
                <a:lnTo>
                  <a:pt x="385" y="298"/>
                </a:lnTo>
                <a:lnTo>
                  <a:pt x="382" y="296"/>
                </a:lnTo>
                <a:lnTo>
                  <a:pt x="379" y="293"/>
                </a:lnTo>
                <a:lnTo>
                  <a:pt x="377" y="290"/>
                </a:lnTo>
                <a:lnTo>
                  <a:pt x="374" y="288"/>
                </a:lnTo>
                <a:lnTo>
                  <a:pt x="371" y="287"/>
                </a:lnTo>
                <a:lnTo>
                  <a:pt x="359" y="286"/>
                </a:lnTo>
                <a:lnTo>
                  <a:pt x="345" y="287"/>
                </a:lnTo>
                <a:lnTo>
                  <a:pt x="332" y="287"/>
                </a:lnTo>
                <a:lnTo>
                  <a:pt x="267" y="284"/>
                </a:lnTo>
                <a:lnTo>
                  <a:pt x="198" y="281"/>
                </a:lnTo>
                <a:lnTo>
                  <a:pt x="129" y="279"/>
                </a:lnTo>
                <a:lnTo>
                  <a:pt x="62" y="275"/>
                </a:lnTo>
                <a:lnTo>
                  <a:pt x="0" y="270"/>
                </a:lnTo>
                <a:lnTo>
                  <a:pt x="3" y="200"/>
                </a:lnTo>
                <a:lnTo>
                  <a:pt x="8" y="133"/>
                </a:lnTo>
                <a:lnTo>
                  <a:pt x="15" y="67"/>
                </a:lnTo>
                <a:lnTo>
                  <a:pt x="20"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 name="Freeform 35">
            <a:extLst>
              <a:ext uri="{FF2B5EF4-FFF2-40B4-BE49-F238E27FC236}">
                <a16:creationId xmlns:a16="http://schemas.microsoft.com/office/drawing/2014/main" id="{9126B60A-E259-D75C-A414-8DE8E57684F1}"/>
              </a:ext>
            </a:extLst>
          </p:cNvPr>
          <p:cNvSpPr>
            <a:spLocks/>
          </p:cNvSpPr>
          <p:nvPr/>
        </p:nvSpPr>
        <p:spPr bwMode="auto">
          <a:xfrm>
            <a:off x="1748087" y="2473625"/>
            <a:ext cx="633644" cy="315725"/>
          </a:xfrm>
          <a:custGeom>
            <a:avLst/>
            <a:gdLst/>
            <a:ahLst/>
            <a:cxnLst>
              <a:cxn ang="0">
                <a:pos x="57" y="4"/>
              </a:cxn>
              <a:cxn ang="0">
                <a:pos x="152" y="9"/>
              </a:cxn>
              <a:cxn ang="0">
                <a:pos x="251" y="14"/>
              </a:cxn>
              <a:cxn ang="0">
                <a:pos x="319" y="17"/>
              </a:cxn>
              <a:cxn ang="0">
                <a:pos x="377" y="17"/>
              </a:cxn>
              <a:cxn ang="0">
                <a:pos x="399" y="28"/>
              </a:cxn>
              <a:cxn ang="0">
                <a:pos x="412" y="35"/>
              </a:cxn>
              <a:cxn ang="0">
                <a:pos x="416" y="37"/>
              </a:cxn>
              <a:cxn ang="0">
                <a:pos x="421" y="39"/>
              </a:cxn>
              <a:cxn ang="0">
                <a:pos x="425" y="37"/>
              </a:cxn>
              <a:cxn ang="0">
                <a:pos x="428" y="32"/>
              </a:cxn>
              <a:cxn ang="0">
                <a:pos x="456" y="31"/>
              </a:cxn>
              <a:cxn ang="0">
                <a:pos x="467" y="29"/>
              </a:cxn>
              <a:cxn ang="0">
                <a:pos x="473" y="38"/>
              </a:cxn>
              <a:cxn ang="0">
                <a:pos x="482" y="41"/>
              </a:cxn>
              <a:cxn ang="0">
                <a:pos x="495" y="42"/>
              </a:cxn>
              <a:cxn ang="0">
                <a:pos x="503" y="51"/>
              </a:cxn>
              <a:cxn ang="0">
                <a:pos x="509" y="56"/>
              </a:cxn>
              <a:cxn ang="0">
                <a:pos x="515" y="60"/>
              </a:cxn>
              <a:cxn ang="0">
                <a:pos x="522" y="64"/>
              </a:cxn>
              <a:cxn ang="0">
                <a:pos x="525" y="70"/>
              </a:cxn>
              <a:cxn ang="0">
                <a:pos x="530" y="80"/>
              </a:cxn>
              <a:cxn ang="0">
                <a:pos x="532" y="88"/>
              </a:cxn>
              <a:cxn ang="0">
                <a:pos x="532" y="99"/>
              </a:cxn>
              <a:cxn ang="0">
                <a:pos x="538" y="107"/>
              </a:cxn>
              <a:cxn ang="0">
                <a:pos x="542" y="119"/>
              </a:cxn>
              <a:cxn ang="0">
                <a:pos x="548" y="139"/>
              </a:cxn>
              <a:cxn ang="0">
                <a:pos x="549" y="155"/>
              </a:cxn>
              <a:cxn ang="0">
                <a:pos x="556" y="160"/>
              </a:cxn>
              <a:cxn ang="0">
                <a:pos x="560" y="163"/>
              </a:cxn>
              <a:cxn ang="0">
                <a:pos x="561" y="169"/>
              </a:cxn>
              <a:cxn ang="0">
                <a:pos x="560" y="177"/>
              </a:cxn>
              <a:cxn ang="0">
                <a:pos x="562" y="183"/>
              </a:cxn>
              <a:cxn ang="0">
                <a:pos x="566" y="189"/>
              </a:cxn>
              <a:cxn ang="0">
                <a:pos x="565" y="195"/>
              </a:cxn>
              <a:cxn ang="0">
                <a:pos x="562" y="198"/>
              </a:cxn>
              <a:cxn ang="0">
                <a:pos x="563" y="203"/>
              </a:cxn>
              <a:cxn ang="0">
                <a:pos x="565" y="206"/>
              </a:cxn>
              <a:cxn ang="0">
                <a:pos x="566" y="217"/>
              </a:cxn>
              <a:cxn ang="0">
                <a:pos x="570" y="244"/>
              </a:cxn>
              <a:cxn ang="0">
                <a:pos x="577" y="258"/>
              </a:cxn>
              <a:cxn ang="0">
                <a:pos x="580" y="265"/>
              </a:cxn>
              <a:cxn ang="0">
                <a:pos x="596" y="283"/>
              </a:cxn>
              <a:cxn ang="0">
                <a:pos x="483" y="296"/>
              </a:cxn>
              <a:cxn ang="0">
                <a:pos x="249" y="291"/>
              </a:cxn>
              <a:cxn ang="0">
                <a:pos x="135" y="263"/>
              </a:cxn>
              <a:cxn ang="0">
                <a:pos x="137" y="195"/>
              </a:cxn>
              <a:cxn ang="0">
                <a:pos x="34" y="186"/>
              </a:cxn>
              <a:cxn ang="0">
                <a:pos x="3" y="137"/>
              </a:cxn>
              <a:cxn ang="0">
                <a:pos x="9" y="44"/>
              </a:cxn>
            </a:cxnLst>
            <a:rect l="0" t="0" r="r" b="b"/>
            <a:pathLst>
              <a:path w="600" h="296">
                <a:moveTo>
                  <a:pt x="14" y="0"/>
                </a:moveTo>
                <a:lnTo>
                  <a:pt x="57" y="4"/>
                </a:lnTo>
                <a:lnTo>
                  <a:pt x="104" y="7"/>
                </a:lnTo>
                <a:lnTo>
                  <a:pt x="152" y="9"/>
                </a:lnTo>
                <a:lnTo>
                  <a:pt x="203" y="11"/>
                </a:lnTo>
                <a:lnTo>
                  <a:pt x="251" y="14"/>
                </a:lnTo>
                <a:lnTo>
                  <a:pt x="298" y="17"/>
                </a:lnTo>
                <a:lnTo>
                  <a:pt x="319" y="17"/>
                </a:lnTo>
                <a:lnTo>
                  <a:pt x="359" y="15"/>
                </a:lnTo>
                <a:lnTo>
                  <a:pt x="377" y="17"/>
                </a:lnTo>
                <a:lnTo>
                  <a:pt x="389" y="22"/>
                </a:lnTo>
                <a:lnTo>
                  <a:pt x="399" y="28"/>
                </a:lnTo>
                <a:lnTo>
                  <a:pt x="411" y="34"/>
                </a:lnTo>
                <a:lnTo>
                  <a:pt x="412" y="35"/>
                </a:lnTo>
                <a:lnTo>
                  <a:pt x="414" y="36"/>
                </a:lnTo>
                <a:lnTo>
                  <a:pt x="416" y="37"/>
                </a:lnTo>
                <a:lnTo>
                  <a:pt x="416" y="39"/>
                </a:lnTo>
                <a:lnTo>
                  <a:pt x="421" y="39"/>
                </a:lnTo>
                <a:lnTo>
                  <a:pt x="423" y="38"/>
                </a:lnTo>
                <a:lnTo>
                  <a:pt x="425" y="37"/>
                </a:lnTo>
                <a:lnTo>
                  <a:pt x="426" y="35"/>
                </a:lnTo>
                <a:lnTo>
                  <a:pt x="428" y="32"/>
                </a:lnTo>
                <a:lnTo>
                  <a:pt x="431" y="31"/>
                </a:lnTo>
                <a:lnTo>
                  <a:pt x="456" y="31"/>
                </a:lnTo>
                <a:lnTo>
                  <a:pt x="464" y="28"/>
                </a:lnTo>
                <a:lnTo>
                  <a:pt x="467" y="29"/>
                </a:lnTo>
                <a:lnTo>
                  <a:pt x="469" y="31"/>
                </a:lnTo>
                <a:lnTo>
                  <a:pt x="473" y="38"/>
                </a:lnTo>
                <a:lnTo>
                  <a:pt x="475" y="39"/>
                </a:lnTo>
                <a:lnTo>
                  <a:pt x="482" y="41"/>
                </a:lnTo>
                <a:lnTo>
                  <a:pt x="489" y="41"/>
                </a:lnTo>
                <a:lnTo>
                  <a:pt x="495" y="42"/>
                </a:lnTo>
                <a:lnTo>
                  <a:pt x="498" y="44"/>
                </a:lnTo>
                <a:lnTo>
                  <a:pt x="503" y="51"/>
                </a:lnTo>
                <a:lnTo>
                  <a:pt x="506" y="53"/>
                </a:lnTo>
                <a:lnTo>
                  <a:pt x="509" y="56"/>
                </a:lnTo>
                <a:lnTo>
                  <a:pt x="512" y="58"/>
                </a:lnTo>
                <a:lnTo>
                  <a:pt x="515" y="60"/>
                </a:lnTo>
                <a:lnTo>
                  <a:pt x="518" y="63"/>
                </a:lnTo>
                <a:lnTo>
                  <a:pt x="522" y="64"/>
                </a:lnTo>
                <a:lnTo>
                  <a:pt x="526" y="65"/>
                </a:lnTo>
                <a:lnTo>
                  <a:pt x="525" y="70"/>
                </a:lnTo>
                <a:lnTo>
                  <a:pt x="526" y="76"/>
                </a:lnTo>
                <a:lnTo>
                  <a:pt x="530" y="80"/>
                </a:lnTo>
                <a:lnTo>
                  <a:pt x="532" y="85"/>
                </a:lnTo>
                <a:lnTo>
                  <a:pt x="532" y="88"/>
                </a:lnTo>
                <a:lnTo>
                  <a:pt x="531" y="93"/>
                </a:lnTo>
                <a:lnTo>
                  <a:pt x="532" y="99"/>
                </a:lnTo>
                <a:lnTo>
                  <a:pt x="537" y="105"/>
                </a:lnTo>
                <a:lnTo>
                  <a:pt x="538" y="107"/>
                </a:lnTo>
                <a:lnTo>
                  <a:pt x="540" y="109"/>
                </a:lnTo>
                <a:lnTo>
                  <a:pt x="542" y="119"/>
                </a:lnTo>
                <a:lnTo>
                  <a:pt x="547" y="130"/>
                </a:lnTo>
                <a:lnTo>
                  <a:pt x="548" y="139"/>
                </a:lnTo>
                <a:lnTo>
                  <a:pt x="548" y="153"/>
                </a:lnTo>
                <a:lnTo>
                  <a:pt x="549" y="155"/>
                </a:lnTo>
                <a:lnTo>
                  <a:pt x="554" y="157"/>
                </a:lnTo>
                <a:lnTo>
                  <a:pt x="556" y="160"/>
                </a:lnTo>
                <a:lnTo>
                  <a:pt x="559" y="161"/>
                </a:lnTo>
                <a:lnTo>
                  <a:pt x="560" y="163"/>
                </a:lnTo>
                <a:lnTo>
                  <a:pt x="561" y="167"/>
                </a:lnTo>
                <a:lnTo>
                  <a:pt x="561" y="169"/>
                </a:lnTo>
                <a:lnTo>
                  <a:pt x="560" y="172"/>
                </a:lnTo>
                <a:lnTo>
                  <a:pt x="560" y="177"/>
                </a:lnTo>
                <a:lnTo>
                  <a:pt x="561" y="181"/>
                </a:lnTo>
                <a:lnTo>
                  <a:pt x="562" y="183"/>
                </a:lnTo>
                <a:lnTo>
                  <a:pt x="563" y="184"/>
                </a:lnTo>
                <a:lnTo>
                  <a:pt x="566" y="189"/>
                </a:lnTo>
                <a:lnTo>
                  <a:pt x="566" y="192"/>
                </a:lnTo>
                <a:lnTo>
                  <a:pt x="565" y="195"/>
                </a:lnTo>
                <a:lnTo>
                  <a:pt x="563" y="196"/>
                </a:lnTo>
                <a:lnTo>
                  <a:pt x="562" y="198"/>
                </a:lnTo>
                <a:lnTo>
                  <a:pt x="562" y="200"/>
                </a:lnTo>
                <a:lnTo>
                  <a:pt x="563" y="203"/>
                </a:lnTo>
                <a:lnTo>
                  <a:pt x="565" y="204"/>
                </a:lnTo>
                <a:lnTo>
                  <a:pt x="565" y="206"/>
                </a:lnTo>
                <a:lnTo>
                  <a:pt x="566" y="209"/>
                </a:lnTo>
                <a:lnTo>
                  <a:pt x="566" y="217"/>
                </a:lnTo>
                <a:lnTo>
                  <a:pt x="567" y="231"/>
                </a:lnTo>
                <a:lnTo>
                  <a:pt x="570" y="244"/>
                </a:lnTo>
                <a:lnTo>
                  <a:pt x="576" y="256"/>
                </a:lnTo>
                <a:lnTo>
                  <a:pt x="577" y="258"/>
                </a:lnTo>
                <a:lnTo>
                  <a:pt x="577" y="260"/>
                </a:lnTo>
                <a:lnTo>
                  <a:pt x="580" y="265"/>
                </a:lnTo>
                <a:lnTo>
                  <a:pt x="584" y="269"/>
                </a:lnTo>
                <a:lnTo>
                  <a:pt x="596" y="283"/>
                </a:lnTo>
                <a:lnTo>
                  <a:pt x="600" y="293"/>
                </a:lnTo>
                <a:lnTo>
                  <a:pt x="483" y="296"/>
                </a:lnTo>
                <a:lnTo>
                  <a:pt x="366" y="295"/>
                </a:lnTo>
                <a:lnTo>
                  <a:pt x="249" y="291"/>
                </a:lnTo>
                <a:lnTo>
                  <a:pt x="135" y="288"/>
                </a:lnTo>
                <a:lnTo>
                  <a:pt x="135" y="263"/>
                </a:lnTo>
                <a:lnTo>
                  <a:pt x="137" y="219"/>
                </a:lnTo>
                <a:lnTo>
                  <a:pt x="137" y="195"/>
                </a:lnTo>
                <a:lnTo>
                  <a:pt x="104" y="191"/>
                </a:lnTo>
                <a:lnTo>
                  <a:pt x="34" y="186"/>
                </a:lnTo>
                <a:lnTo>
                  <a:pt x="0" y="183"/>
                </a:lnTo>
                <a:lnTo>
                  <a:pt x="3" y="137"/>
                </a:lnTo>
                <a:lnTo>
                  <a:pt x="6" y="91"/>
                </a:lnTo>
                <a:lnTo>
                  <a:pt x="9" y="44"/>
                </a:lnTo>
                <a:lnTo>
                  <a:pt x="14"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 name="Freeform 36">
            <a:extLst>
              <a:ext uri="{FF2B5EF4-FFF2-40B4-BE49-F238E27FC236}">
                <a16:creationId xmlns:a16="http://schemas.microsoft.com/office/drawing/2014/main" id="{2505797C-15CA-C7B0-B043-61AB54611F52}"/>
              </a:ext>
            </a:extLst>
          </p:cNvPr>
          <p:cNvSpPr>
            <a:spLocks/>
          </p:cNvSpPr>
          <p:nvPr/>
        </p:nvSpPr>
        <p:spPr bwMode="auto">
          <a:xfrm>
            <a:off x="1882839" y="2776935"/>
            <a:ext cx="561496" cy="307189"/>
          </a:xfrm>
          <a:custGeom>
            <a:avLst/>
            <a:gdLst/>
            <a:ahLst/>
            <a:cxnLst>
              <a:cxn ang="0">
                <a:pos x="14" y="0"/>
              </a:cxn>
              <a:cxn ang="0">
                <a:pos x="69" y="4"/>
              </a:cxn>
              <a:cxn ang="0">
                <a:pos x="126" y="6"/>
              </a:cxn>
              <a:cxn ang="0">
                <a:pos x="242" y="8"/>
              </a:cxn>
              <a:cxn ang="0">
                <a:pos x="300" y="12"/>
              </a:cxn>
              <a:cxn ang="0">
                <a:pos x="332" y="13"/>
              </a:cxn>
              <a:cxn ang="0">
                <a:pos x="363" y="13"/>
              </a:cxn>
              <a:cxn ang="0">
                <a:pos x="394" y="12"/>
              </a:cxn>
              <a:cxn ang="0">
                <a:pos x="418" y="10"/>
              </a:cxn>
              <a:cxn ang="0">
                <a:pos x="441" y="7"/>
              </a:cxn>
              <a:cxn ang="0">
                <a:pos x="461" y="6"/>
              </a:cxn>
              <a:cxn ang="0">
                <a:pos x="479" y="8"/>
              </a:cxn>
              <a:cxn ang="0">
                <a:pos x="486" y="11"/>
              </a:cxn>
              <a:cxn ang="0">
                <a:pos x="487" y="12"/>
              </a:cxn>
              <a:cxn ang="0">
                <a:pos x="489" y="13"/>
              </a:cxn>
              <a:cxn ang="0">
                <a:pos x="493" y="17"/>
              </a:cxn>
              <a:cxn ang="0">
                <a:pos x="495" y="20"/>
              </a:cxn>
              <a:cxn ang="0">
                <a:pos x="500" y="22"/>
              </a:cxn>
              <a:cxn ang="0">
                <a:pos x="501" y="22"/>
              </a:cxn>
              <a:cxn ang="0">
                <a:pos x="503" y="21"/>
              </a:cxn>
              <a:cxn ang="0">
                <a:pos x="506" y="18"/>
              </a:cxn>
              <a:cxn ang="0">
                <a:pos x="509" y="20"/>
              </a:cxn>
              <a:cxn ang="0">
                <a:pos x="509" y="22"/>
              </a:cxn>
              <a:cxn ang="0">
                <a:pos x="512" y="22"/>
              </a:cxn>
              <a:cxn ang="0">
                <a:pos x="513" y="25"/>
              </a:cxn>
              <a:cxn ang="0">
                <a:pos x="515" y="26"/>
              </a:cxn>
              <a:cxn ang="0">
                <a:pos x="515" y="28"/>
              </a:cxn>
              <a:cxn ang="0">
                <a:pos x="511" y="27"/>
              </a:cxn>
              <a:cxn ang="0">
                <a:pos x="505" y="27"/>
              </a:cxn>
              <a:cxn ang="0">
                <a:pos x="506" y="28"/>
              </a:cxn>
              <a:cxn ang="0">
                <a:pos x="506" y="32"/>
              </a:cxn>
              <a:cxn ang="0">
                <a:pos x="505" y="34"/>
              </a:cxn>
              <a:cxn ang="0">
                <a:pos x="503" y="38"/>
              </a:cxn>
              <a:cxn ang="0">
                <a:pos x="502" y="41"/>
              </a:cxn>
              <a:cxn ang="0">
                <a:pos x="501" y="46"/>
              </a:cxn>
              <a:cxn ang="0">
                <a:pos x="501" y="53"/>
              </a:cxn>
              <a:cxn ang="0">
                <a:pos x="498" y="57"/>
              </a:cxn>
              <a:cxn ang="0">
                <a:pos x="497" y="59"/>
              </a:cxn>
              <a:cxn ang="0">
                <a:pos x="495" y="60"/>
              </a:cxn>
              <a:cxn ang="0">
                <a:pos x="496" y="62"/>
              </a:cxn>
              <a:cxn ang="0">
                <a:pos x="497" y="62"/>
              </a:cxn>
              <a:cxn ang="0">
                <a:pos x="497" y="61"/>
              </a:cxn>
              <a:cxn ang="0">
                <a:pos x="500" y="60"/>
              </a:cxn>
              <a:cxn ang="0">
                <a:pos x="501" y="57"/>
              </a:cxn>
              <a:cxn ang="0">
                <a:pos x="502" y="56"/>
              </a:cxn>
              <a:cxn ang="0">
                <a:pos x="506" y="56"/>
              </a:cxn>
              <a:cxn ang="0">
                <a:pos x="506" y="60"/>
              </a:cxn>
              <a:cxn ang="0">
                <a:pos x="509" y="64"/>
              </a:cxn>
              <a:cxn ang="0">
                <a:pos x="511" y="66"/>
              </a:cxn>
              <a:cxn ang="0">
                <a:pos x="515" y="66"/>
              </a:cxn>
              <a:cxn ang="0">
                <a:pos x="515" y="74"/>
              </a:cxn>
              <a:cxn ang="0">
                <a:pos x="517" y="78"/>
              </a:cxn>
              <a:cxn ang="0">
                <a:pos x="531" y="89"/>
              </a:cxn>
              <a:cxn ang="0">
                <a:pos x="534" y="94"/>
              </a:cxn>
              <a:cxn ang="0">
                <a:pos x="537" y="220"/>
              </a:cxn>
              <a:cxn ang="0">
                <a:pos x="537" y="285"/>
              </a:cxn>
              <a:cxn ang="0">
                <a:pos x="403" y="288"/>
              </a:cxn>
              <a:cxn ang="0">
                <a:pos x="267" y="287"/>
              </a:cxn>
              <a:cxn ang="0">
                <a:pos x="133" y="283"/>
              </a:cxn>
              <a:cxn ang="0">
                <a:pos x="0" y="279"/>
              </a:cxn>
              <a:cxn ang="0">
                <a:pos x="4" y="186"/>
              </a:cxn>
              <a:cxn ang="0">
                <a:pos x="8" y="92"/>
              </a:cxn>
              <a:cxn ang="0">
                <a:pos x="14" y="0"/>
              </a:cxn>
            </a:cxnLst>
            <a:rect l="0" t="0" r="r" b="b"/>
            <a:pathLst>
              <a:path w="537" h="288">
                <a:moveTo>
                  <a:pt x="14" y="0"/>
                </a:moveTo>
                <a:lnTo>
                  <a:pt x="69" y="4"/>
                </a:lnTo>
                <a:lnTo>
                  <a:pt x="126" y="6"/>
                </a:lnTo>
                <a:lnTo>
                  <a:pt x="242" y="8"/>
                </a:lnTo>
                <a:lnTo>
                  <a:pt x="300" y="12"/>
                </a:lnTo>
                <a:lnTo>
                  <a:pt x="332" y="13"/>
                </a:lnTo>
                <a:lnTo>
                  <a:pt x="363" y="13"/>
                </a:lnTo>
                <a:lnTo>
                  <a:pt x="394" y="12"/>
                </a:lnTo>
                <a:lnTo>
                  <a:pt x="418" y="10"/>
                </a:lnTo>
                <a:lnTo>
                  <a:pt x="441" y="7"/>
                </a:lnTo>
                <a:lnTo>
                  <a:pt x="461" y="6"/>
                </a:lnTo>
                <a:lnTo>
                  <a:pt x="479" y="8"/>
                </a:lnTo>
                <a:lnTo>
                  <a:pt x="486" y="11"/>
                </a:lnTo>
                <a:lnTo>
                  <a:pt x="487" y="12"/>
                </a:lnTo>
                <a:lnTo>
                  <a:pt x="489" y="13"/>
                </a:lnTo>
                <a:lnTo>
                  <a:pt x="493" y="17"/>
                </a:lnTo>
                <a:lnTo>
                  <a:pt x="495" y="20"/>
                </a:lnTo>
                <a:lnTo>
                  <a:pt x="500" y="22"/>
                </a:lnTo>
                <a:lnTo>
                  <a:pt x="501" y="22"/>
                </a:lnTo>
                <a:lnTo>
                  <a:pt x="503" y="21"/>
                </a:lnTo>
                <a:lnTo>
                  <a:pt x="506" y="18"/>
                </a:lnTo>
                <a:lnTo>
                  <a:pt x="509" y="20"/>
                </a:lnTo>
                <a:lnTo>
                  <a:pt x="509" y="22"/>
                </a:lnTo>
                <a:lnTo>
                  <a:pt x="512" y="22"/>
                </a:lnTo>
                <a:lnTo>
                  <a:pt x="513" y="25"/>
                </a:lnTo>
                <a:lnTo>
                  <a:pt x="515" y="26"/>
                </a:lnTo>
                <a:lnTo>
                  <a:pt x="515" y="28"/>
                </a:lnTo>
                <a:lnTo>
                  <a:pt x="511" y="27"/>
                </a:lnTo>
                <a:lnTo>
                  <a:pt x="505" y="27"/>
                </a:lnTo>
                <a:lnTo>
                  <a:pt x="506" y="28"/>
                </a:lnTo>
                <a:lnTo>
                  <a:pt x="506" y="32"/>
                </a:lnTo>
                <a:lnTo>
                  <a:pt x="505" y="34"/>
                </a:lnTo>
                <a:lnTo>
                  <a:pt x="503" y="38"/>
                </a:lnTo>
                <a:lnTo>
                  <a:pt x="502" y="41"/>
                </a:lnTo>
                <a:lnTo>
                  <a:pt x="501" y="46"/>
                </a:lnTo>
                <a:lnTo>
                  <a:pt x="501" y="53"/>
                </a:lnTo>
                <a:lnTo>
                  <a:pt x="498" y="57"/>
                </a:lnTo>
                <a:lnTo>
                  <a:pt x="497" y="59"/>
                </a:lnTo>
                <a:lnTo>
                  <a:pt x="495" y="60"/>
                </a:lnTo>
                <a:lnTo>
                  <a:pt x="496" y="62"/>
                </a:lnTo>
                <a:lnTo>
                  <a:pt x="497" y="62"/>
                </a:lnTo>
                <a:lnTo>
                  <a:pt x="497" y="61"/>
                </a:lnTo>
                <a:lnTo>
                  <a:pt x="500" y="60"/>
                </a:lnTo>
                <a:lnTo>
                  <a:pt x="501" y="57"/>
                </a:lnTo>
                <a:lnTo>
                  <a:pt x="502" y="56"/>
                </a:lnTo>
                <a:lnTo>
                  <a:pt x="506" y="56"/>
                </a:lnTo>
                <a:lnTo>
                  <a:pt x="506" y="60"/>
                </a:lnTo>
                <a:lnTo>
                  <a:pt x="509" y="64"/>
                </a:lnTo>
                <a:lnTo>
                  <a:pt x="511" y="66"/>
                </a:lnTo>
                <a:lnTo>
                  <a:pt x="515" y="66"/>
                </a:lnTo>
                <a:lnTo>
                  <a:pt x="515" y="74"/>
                </a:lnTo>
                <a:lnTo>
                  <a:pt x="517" y="78"/>
                </a:lnTo>
                <a:lnTo>
                  <a:pt x="531" y="89"/>
                </a:lnTo>
                <a:lnTo>
                  <a:pt x="534" y="94"/>
                </a:lnTo>
                <a:lnTo>
                  <a:pt x="537" y="220"/>
                </a:lnTo>
                <a:lnTo>
                  <a:pt x="537" y="285"/>
                </a:lnTo>
                <a:lnTo>
                  <a:pt x="403" y="288"/>
                </a:lnTo>
                <a:lnTo>
                  <a:pt x="267" y="287"/>
                </a:lnTo>
                <a:lnTo>
                  <a:pt x="133" y="283"/>
                </a:lnTo>
                <a:lnTo>
                  <a:pt x="0" y="279"/>
                </a:lnTo>
                <a:lnTo>
                  <a:pt x="4" y="186"/>
                </a:lnTo>
                <a:lnTo>
                  <a:pt x="8" y="92"/>
                </a:lnTo>
                <a:lnTo>
                  <a:pt x="14"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37">
            <a:extLst>
              <a:ext uri="{FF2B5EF4-FFF2-40B4-BE49-F238E27FC236}">
                <a16:creationId xmlns:a16="http://schemas.microsoft.com/office/drawing/2014/main" id="{20CC1B9E-22D4-184B-AA62-9E30CC5786BB}"/>
              </a:ext>
            </a:extLst>
          </p:cNvPr>
          <p:cNvSpPr>
            <a:spLocks/>
          </p:cNvSpPr>
          <p:nvPr/>
        </p:nvSpPr>
        <p:spPr bwMode="auto">
          <a:xfrm>
            <a:off x="1798846" y="3076026"/>
            <a:ext cx="658429" cy="340055"/>
          </a:xfrm>
          <a:custGeom>
            <a:avLst/>
            <a:gdLst/>
            <a:ahLst/>
            <a:cxnLst>
              <a:cxn ang="0">
                <a:pos x="154" y="7"/>
              </a:cxn>
              <a:cxn ang="0">
                <a:pos x="461" y="12"/>
              </a:cxn>
              <a:cxn ang="0">
                <a:pos x="618" y="43"/>
              </a:cxn>
              <a:cxn ang="0">
                <a:pos x="626" y="102"/>
              </a:cxn>
              <a:cxn ang="0">
                <a:pos x="635" y="159"/>
              </a:cxn>
              <a:cxn ang="0">
                <a:pos x="635" y="237"/>
              </a:cxn>
              <a:cxn ang="0">
                <a:pos x="619" y="317"/>
              </a:cxn>
              <a:cxn ang="0">
                <a:pos x="581" y="294"/>
              </a:cxn>
              <a:cxn ang="0">
                <a:pos x="578" y="294"/>
              </a:cxn>
              <a:cxn ang="0">
                <a:pos x="575" y="295"/>
              </a:cxn>
              <a:cxn ang="0">
                <a:pos x="574" y="299"/>
              </a:cxn>
              <a:cxn ang="0">
                <a:pos x="572" y="302"/>
              </a:cxn>
              <a:cxn ang="0">
                <a:pos x="559" y="300"/>
              </a:cxn>
              <a:cxn ang="0">
                <a:pos x="553" y="296"/>
              </a:cxn>
              <a:cxn ang="0">
                <a:pos x="540" y="301"/>
              </a:cxn>
              <a:cxn ang="0">
                <a:pos x="530" y="303"/>
              </a:cxn>
              <a:cxn ang="0">
                <a:pos x="497" y="316"/>
              </a:cxn>
              <a:cxn ang="0">
                <a:pos x="474" y="302"/>
              </a:cxn>
              <a:cxn ang="0">
                <a:pos x="470" y="300"/>
              </a:cxn>
              <a:cxn ang="0">
                <a:pos x="466" y="303"/>
              </a:cxn>
              <a:cxn ang="0">
                <a:pos x="462" y="305"/>
              </a:cxn>
              <a:cxn ang="0">
                <a:pos x="460" y="302"/>
              </a:cxn>
              <a:cxn ang="0">
                <a:pos x="454" y="299"/>
              </a:cxn>
              <a:cxn ang="0">
                <a:pos x="446" y="298"/>
              </a:cxn>
              <a:cxn ang="0">
                <a:pos x="438" y="305"/>
              </a:cxn>
              <a:cxn ang="0">
                <a:pos x="435" y="316"/>
              </a:cxn>
              <a:cxn ang="0">
                <a:pos x="431" y="314"/>
              </a:cxn>
              <a:cxn ang="0">
                <a:pos x="430" y="309"/>
              </a:cxn>
              <a:cxn ang="0">
                <a:pos x="431" y="305"/>
              </a:cxn>
              <a:cxn ang="0">
                <a:pos x="424" y="302"/>
              </a:cxn>
              <a:cxn ang="0">
                <a:pos x="418" y="305"/>
              </a:cxn>
              <a:cxn ang="0">
                <a:pos x="410" y="302"/>
              </a:cxn>
              <a:cxn ang="0">
                <a:pos x="396" y="294"/>
              </a:cxn>
              <a:cxn ang="0">
                <a:pos x="389" y="294"/>
              </a:cxn>
              <a:cxn ang="0">
                <a:pos x="378" y="302"/>
              </a:cxn>
              <a:cxn ang="0">
                <a:pos x="374" y="296"/>
              </a:cxn>
              <a:cxn ang="0">
                <a:pos x="369" y="291"/>
              </a:cxn>
              <a:cxn ang="0">
                <a:pos x="362" y="287"/>
              </a:cxn>
              <a:cxn ang="0">
                <a:pos x="362" y="277"/>
              </a:cxn>
              <a:cxn ang="0">
                <a:pos x="339" y="279"/>
              </a:cxn>
              <a:cxn ang="0">
                <a:pos x="314" y="277"/>
              </a:cxn>
              <a:cxn ang="0">
                <a:pos x="277" y="268"/>
              </a:cxn>
              <a:cxn ang="0">
                <a:pos x="276" y="256"/>
              </a:cxn>
              <a:cxn ang="0">
                <a:pos x="268" y="249"/>
              </a:cxn>
              <a:cxn ang="0">
                <a:pos x="264" y="246"/>
              </a:cxn>
              <a:cxn ang="0">
                <a:pos x="258" y="251"/>
              </a:cxn>
              <a:cxn ang="0">
                <a:pos x="255" y="250"/>
              </a:cxn>
              <a:cxn ang="0">
                <a:pos x="248" y="249"/>
              </a:cxn>
              <a:cxn ang="0">
                <a:pos x="247" y="251"/>
              </a:cxn>
              <a:cxn ang="0">
                <a:pos x="232" y="242"/>
              </a:cxn>
              <a:cxn ang="0">
                <a:pos x="219" y="231"/>
              </a:cxn>
              <a:cxn ang="0">
                <a:pos x="224" y="60"/>
              </a:cxn>
              <a:cxn ang="0">
                <a:pos x="199" y="50"/>
              </a:cxn>
              <a:cxn ang="0">
                <a:pos x="169" y="51"/>
              </a:cxn>
              <a:cxn ang="0">
                <a:pos x="118" y="48"/>
              </a:cxn>
              <a:cxn ang="0">
                <a:pos x="37" y="42"/>
              </a:cxn>
              <a:cxn ang="0">
                <a:pos x="1" y="25"/>
              </a:cxn>
              <a:cxn ang="0">
                <a:pos x="5" y="0"/>
              </a:cxn>
            </a:cxnLst>
            <a:rect l="0" t="0" r="r" b="b"/>
            <a:pathLst>
              <a:path w="636" h="322">
                <a:moveTo>
                  <a:pt x="5" y="0"/>
                </a:moveTo>
                <a:lnTo>
                  <a:pt x="154" y="7"/>
                </a:lnTo>
                <a:lnTo>
                  <a:pt x="306" y="11"/>
                </a:lnTo>
                <a:lnTo>
                  <a:pt x="461" y="12"/>
                </a:lnTo>
                <a:lnTo>
                  <a:pt x="618" y="12"/>
                </a:lnTo>
                <a:lnTo>
                  <a:pt x="618" y="43"/>
                </a:lnTo>
                <a:lnTo>
                  <a:pt x="621" y="72"/>
                </a:lnTo>
                <a:lnTo>
                  <a:pt x="626" y="102"/>
                </a:lnTo>
                <a:lnTo>
                  <a:pt x="631" y="130"/>
                </a:lnTo>
                <a:lnTo>
                  <a:pt x="635" y="159"/>
                </a:lnTo>
                <a:lnTo>
                  <a:pt x="636" y="197"/>
                </a:lnTo>
                <a:lnTo>
                  <a:pt x="635" y="237"/>
                </a:lnTo>
                <a:lnTo>
                  <a:pt x="635" y="322"/>
                </a:lnTo>
                <a:lnTo>
                  <a:pt x="619" y="317"/>
                </a:lnTo>
                <a:lnTo>
                  <a:pt x="594" y="301"/>
                </a:lnTo>
                <a:lnTo>
                  <a:pt x="581" y="294"/>
                </a:lnTo>
                <a:lnTo>
                  <a:pt x="579" y="293"/>
                </a:lnTo>
                <a:lnTo>
                  <a:pt x="578" y="294"/>
                </a:lnTo>
                <a:lnTo>
                  <a:pt x="576" y="294"/>
                </a:lnTo>
                <a:lnTo>
                  <a:pt x="575" y="295"/>
                </a:lnTo>
                <a:lnTo>
                  <a:pt x="575" y="298"/>
                </a:lnTo>
                <a:lnTo>
                  <a:pt x="574" y="299"/>
                </a:lnTo>
                <a:lnTo>
                  <a:pt x="574" y="300"/>
                </a:lnTo>
                <a:lnTo>
                  <a:pt x="572" y="302"/>
                </a:lnTo>
                <a:lnTo>
                  <a:pt x="564" y="302"/>
                </a:lnTo>
                <a:lnTo>
                  <a:pt x="559" y="300"/>
                </a:lnTo>
                <a:lnTo>
                  <a:pt x="558" y="299"/>
                </a:lnTo>
                <a:lnTo>
                  <a:pt x="553" y="296"/>
                </a:lnTo>
                <a:lnTo>
                  <a:pt x="546" y="298"/>
                </a:lnTo>
                <a:lnTo>
                  <a:pt x="540" y="301"/>
                </a:lnTo>
                <a:lnTo>
                  <a:pt x="534" y="303"/>
                </a:lnTo>
                <a:lnTo>
                  <a:pt x="530" y="303"/>
                </a:lnTo>
                <a:lnTo>
                  <a:pt x="525" y="299"/>
                </a:lnTo>
                <a:lnTo>
                  <a:pt x="497" y="316"/>
                </a:lnTo>
                <a:lnTo>
                  <a:pt x="484" y="309"/>
                </a:lnTo>
                <a:lnTo>
                  <a:pt x="474" y="302"/>
                </a:lnTo>
                <a:lnTo>
                  <a:pt x="472" y="301"/>
                </a:lnTo>
                <a:lnTo>
                  <a:pt x="470" y="300"/>
                </a:lnTo>
                <a:lnTo>
                  <a:pt x="469" y="300"/>
                </a:lnTo>
                <a:lnTo>
                  <a:pt x="466" y="303"/>
                </a:lnTo>
                <a:lnTo>
                  <a:pt x="465" y="303"/>
                </a:lnTo>
                <a:lnTo>
                  <a:pt x="462" y="305"/>
                </a:lnTo>
                <a:lnTo>
                  <a:pt x="460" y="305"/>
                </a:lnTo>
                <a:lnTo>
                  <a:pt x="460" y="302"/>
                </a:lnTo>
                <a:lnTo>
                  <a:pt x="459" y="301"/>
                </a:lnTo>
                <a:lnTo>
                  <a:pt x="454" y="299"/>
                </a:lnTo>
                <a:lnTo>
                  <a:pt x="449" y="294"/>
                </a:lnTo>
                <a:lnTo>
                  <a:pt x="446" y="298"/>
                </a:lnTo>
                <a:lnTo>
                  <a:pt x="441" y="301"/>
                </a:lnTo>
                <a:lnTo>
                  <a:pt x="438" y="305"/>
                </a:lnTo>
                <a:lnTo>
                  <a:pt x="435" y="309"/>
                </a:lnTo>
                <a:lnTo>
                  <a:pt x="435" y="316"/>
                </a:lnTo>
                <a:lnTo>
                  <a:pt x="432" y="315"/>
                </a:lnTo>
                <a:lnTo>
                  <a:pt x="431" y="314"/>
                </a:lnTo>
                <a:lnTo>
                  <a:pt x="430" y="312"/>
                </a:lnTo>
                <a:lnTo>
                  <a:pt x="430" y="309"/>
                </a:lnTo>
                <a:lnTo>
                  <a:pt x="431" y="307"/>
                </a:lnTo>
                <a:lnTo>
                  <a:pt x="431" y="305"/>
                </a:lnTo>
                <a:lnTo>
                  <a:pt x="432" y="302"/>
                </a:lnTo>
                <a:lnTo>
                  <a:pt x="424" y="302"/>
                </a:lnTo>
                <a:lnTo>
                  <a:pt x="420" y="303"/>
                </a:lnTo>
                <a:lnTo>
                  <a:pt x="418" y="305"/>
                </a:lnTo>
                <a:lnTo>
                  <a:pt x="416" y="308"/>
                </a:lnTo>
                <a:lnTo>
                  <a:pt x="410" y="302"/>
                </a:lnTo>
                <a:lnTo>
                  <a:pt x="404" y="298"/>
                </a:lnTo>
                <a:lnTo>
                  <a:pt x="396" y="294"/>
                </a:lnTo>
                <a:lnTo>
                  <a:pt x="392" y="292"/>
                </a:lnTo>
                <a:lnTo>
                  <a:pt x="389" y="294"/>
                </a:lnTo>
                <a:lnTo>
                  <a:pt x="383" y="300"/>
                </a:lnTo>
                <a:lnTo>
                  <a:pt x="378" y="302"/>
                </a:lnTo>
                <a:lnTo>
                  <a:pt x="373" y="302"/>
                </a:lnTo>
                <a:lnTo>
                  <a:pt x="374" y="296"/>
                </a:lnTo>
                <a:lnTo>
                  <a:pt x="373" y="293"/>
                </a:lnTo>
                <a:lnTo>
                  <a:pt x="369" y="291"/>
                </a:lnTo>
                <a:lnTo>
                  <a:pt x="366" y="289"/>
                </a:lnTo>
                <a:lnTo>
                  <a:pt x="362" y="287"/>
                </a:lnTo>
                <a:lnTo>
                  <a:pt x="361" y="282"/>
                </a:lnTo>
                <a:lnTo>
                  <a:pt x="362" y="277"/>
                </a:lnTo>
                <a:lnTo>
                  <a:pt x="346" y="277"/>
                </a:lnTo>
                <a:lnTo>
                  <a:pt x="339" y="279"/>
                </a:lnTo>
                <a:lnTo>
                  <a:pt x="334" y="282"/>
                </a:lnTo>
                <a:lnTo>
                  <a:pt x="314" y="277"/>
                </a:lnTo>
                <a:lnTo>
                  <a:pt x="296" y="271"/>
                </a:lnTo>
                <a:lnTo>
                  <a:pt x="277" y="268"/>
                </a:lnTo>
                <a:lnTo>
                  <a:pt x="278" y="260"/>
                </a:lnTo>
                <a:lnTo>
                  <a:pt x="276" y="256"/>
                </a:lnTo>
                <a:lnTo>
                  <a:pt x="271" y="252"/>
                </a:lnTo>
                <a:lnTo>
                  <a:pt x="268" y="249"/>
                </a:lnTo>
                <a:lnTo>
                  <a:pt x="267" y="243"/>
                </a:lnTo>
                <a:lnTo>
                  <a:pt x="264" y="246"/>
                </a:lnTo>
                <a:lnTo>
                  <a:pt x="263" y="249"/>
                </a:lnTo>
                <a:lnTo>
                  <a:pt x="258" y="251"/>
                </a:lnTo>
                <a:lnTo>
                  <a:pt x="257" y="250"/>
                </a:lnTo>
                <a:lnTo>
                  <a:pt x="255" y="250"/>
                </a:lnTo>
                <a:lnTo>
                  <a:pt x="252" y="249"/>
                </a:lnTo>
                <a:lnTo>
                  <a:pt x="248" y="249"/>
                </a:lnTo>
                <a:lnTo>
                  <a:pt x="247" y="250"/>
                </a:lnTo>
                <a:lnTo>
                  <a:pt x="247" y="251"/>
                </a:lnTo>
                <a:lnTo>
                  <a:pt x="239" y="247"/>
                </a:lnTo>
                <a:lnTo>
                  <a:pt x="232" y="242"/>
                </a:lnTo>
                <a:lnTo>
                  <a:pt x="226" y="235"/>
                </a:lnTo>
                <a:lnTo>
                  <a:pt x="219" y="231"/>
                </a:lnTo>
                <a:lnTo>
                  <a:pt x="220" y="145"/>
                </a:lnTo>
                <a:lnTo>
                  <a:pt x="224" y="60"/>
                </a:lnTo>
                <a:lnTo>
                  <a:pt x="212" y="53"/>
                </a:lnTo>
                <a:lnTo>
                  <a:pt x="199" y="50"/>
                </a:lnTo>
                <a:lnTo>
                  <a:pt x="185" y="50"/>
                </a:lnTo>
                <a:lnTo>
                  <a:pt x="169" y="51"/>
                </a:lnTo>
                <a:lnTo>
                  <a:pt x="154" y="51"/>
                </a:lnTo>
                <a:lnTo>
                  <a:pt x="118" y="48"/>
                </a:lnTo>
                <a:lnTo>
                  <a:pt x="78" y="46"/>
                </a:lnTo>
                <a:lnTo>
                  <a:pt x="37" y="42"/>
                </a:lnTo>
                <a:lnTo>
                  <a:pt x="0" y="41"/>
                </a:lnTo>
                <a:lnTo>
                  <a:pt x="1" y="25"/>
                </a:lnTo>
                <a:lnTo>
                  <a:pt x="4" y="12"/>
                </a:lnTo>
                <a:lnTo>
                  <a:pt x="5"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38">
            <a:extLst>
              <a:ext uri="{FF2B5EF4-FFF2-40B4-BE49-F238E27FC236}">
                <a16:creationId xmlns:a16="http://schemas.microsoft.com/office/drawing/2014/main" id="{71E42314-9A4A-CCED-A527-A81821C9F593}"/>
              </a:ext>
            </a:extLst>
          </p:cNvPr>
          <p:cNvSpPr>
            <a:spLocks/>
          </p:cNvSpPr>
          <p:nvPr/>
        </p:nvSpPr>
        <p:spPr bwMode="auto">
          <a:xfrm>
            <a:off x="1026539" y="1791856"/>
            <a:ext cx="779553" cy="487257"/>
          </a:xfrm>
          <a:custGeom>
            <a:avLst/>
            <a:gdLst/>
            <a:ahLst/>
            <a:cxnLst>
              <a:cxn ang="0">
                <a:pos x="80" y="11"/>
              </a:cxn>
              <a:cxn ang="0">
                <a:pos x="249" y="40"/>
              </a:cxn>
              <a:cxn ang="0">
                <a:pos x="528" y="80"/>
              </a:cxn>
              <a:cxn ang="0">
                <a:pos x="729" y="98"/>
              </a:cxn>
              <a:cxn ang="0">
                <a:pos x="740" y="284"/>
              </a:cxn>
              <a:cxn ang="0">
                <a:pos x="606" y="455"/>
              </a:cxn>
              <a:cxn ang="0">
                <a:pos x="335" y="424"/>
              </a:cxn>
              <a:cxn ang="0">
                <a:pos x="265" y="425"/>
              </a:cxn>
              <a:cxn ang="0">
                <a:pos x="261" y="458"/>
              </a:cxn>
              <a:cxn ang="0">
                <a:pos x="252" y="446"/>
              </a:cxn>
              <a:cxn ang="0">
                <a:pos x="241" y="438"/>
              </a:cxn>
              <a:cxn ang="0">
                <a:pos x="233" y="448"/>
              </a:cxn>
              <a:cxn ang="0">
                <a:pos x="206" y="446"/>
              </a:cxn>
              <a:cxn ang="0">
                <a:pos x="181" y="445"/>
              </a:cxn>
              <a:cxn ang="0">
                <a:pos x="173" y="449"/>
              </a:cxn>
              <a:cxn ang="0">
                <a:pos x="162" y="446"/>
              </a:cxn>
              <a:cxn ang="0">
                <a:pos x="144" y="449"/>
              </a:cxn>
              <a:cxn ang="0">
                <a:pos x="135" y="434"/>
              </a:cxn>
              <a:cxn ang="0">
                <a:pos x="124" y="410"/>
              </a:cxn>
              <a:cxn ang="0">
                <a:pos x="113" y="398"/>
              </a:cxn>
              <a:cxn ang="0">
                <a:pos x="113" y="379"/>
              </a:cxn>
              <a:cxn ang="0">
                <a:pos x="101" y="343"/>
              </a:cxn>
              <a:cxn ang="0">
                <a:pos x="88" y="323"/>
              </a:cxn>
              <a:cxn ang="0">
                <a:pos x="72" y="334"/>
              </a:cxn>
              <a:cxn ang="0">
                <a:pos x="53" y="328"/>
              </a:cxn>
              <a:cxn ang="0">
                <a:pos x="53" y="321"/>
              </a:cxn>
              <a:cxn ang="0">
                <a:pos x="57" y="318"/>
              </a:cxn>
              <a:cxn ang="0">
                <a:pos x="57" y="312"/>
              </a:cxn>
              <a:cxn ang="0">
                <a:pos x="58" y="308"/>
              </a:cxn>
              <a:cxn ang="0">
                <a:pos x="63" y="305"/>
              </a:cxn>
              <a:cxn ang="0">
                <a:pos x="68" y="271"/>
              </a:cxn>
              <a:cxn ang="0">
                <a:pos x="84" y="232"/>
              </a:cxn>
              <a:cxn ang="0">
                <a:pos x="73" y="227"/>
              </a:cxn>
              <a:cxn ang="0">
                <a:pos x="67" y="220"/>
              </a:cxn>
              <a:cxn ang="0">
                <a:pos x="57" y="216"/>
              </a:cxn>
              <a:cxn ang="0">
                <a:pos x="53" y="206"/>
              </a:cxn>
              <a:cxn ang="0">
                <a:pos x="53" y="201"/>
              </a:cxn>
              <a:cxn ang="0">
                <a:pos x="50" y="196"/>
              </a:cxn>
              <a:cxn ang="0">
                <a:pos x="34" y="167"/>
              </a:cxn>
              <a:cxn ang="0">
                <a:pos x="22" y="155"/>
              </a:cxn>
              <a:cxn ang="0">
                <a:pos x="20" y="150"/>
              </a:cxn>
              <a:cxn ang="0">
                <a:pos x="16" y="144"/>
              </a:cxn>
              <a:cxn ang="0">
                <a:pos x="15" y="131"/>
              </a:cxn>
              <a:cxn ang="0">
                <a:pos x="13" y="111"/>
              </a:cxn>
              <a:cxn ang="0">
                <a:pos x="6" y="60"/>
              </a:cxn>
            </a:cxnLst>
            <a:rect l="0" t="0" r="r" b="b"/>
            <a:pathLst>
              <a:path w="753" h="466">
                <a:moveTo>
                  <a:pt x="16" y="0"/>
                </a:moveTo>
                <a:lnTo>
                  <a:pt x="47" y="5"/>
                </a:lnTo>
                <a:lnTo>
                  <a:pt x="80" y="11"/>
                </a:lnTo>
                <a:lnTo>
                  <a:pt x="114" y="18"/>
                </a:lnTo>
                <a:lnTo>
                  <a:pt x="145" y="24"/>
                </a:lnTo>
                <a:lnTo>
                  <a:pt x="249" y="40"/>
                </a:lnTo>
                <a:lnTo>
                  <a:pt x="354" y="57"/>
                </a:lnTo>
                <a:lnTo>
                  <a:pt x="440" y="69"/>
                </a:lnTo>
                <a:lnTo>
                  <a:pt x="528" y="80"/>
                </a:lnTo>
                <a:lnTo>
                  <a:pt x="616" y="88"/>
                </a:lnTo>
                <a:lnTo>
                  <a:pt x="703" y="97"/>
                </a:lnTo>
                <a:lnTo>
                  <a:pt x="729" y="98"/>
                </a:lnTo>
                <a:lnTo>
                  <a:pt x="753" y="99"/>
                </a:lnTo>
                <a:lnTo>
                  <a:pt x="746" y="190"/>
                </a:lnTo>
                <a:lnTo>
                  <a:pt x="740" y="284"/>
                </a:lnTo>
                <a:lnTo>
                  <a:pt x="733" y="376"/>
                </a:lnTo>
                <a:lnTo>
                  <a:pt x="725" y="466"/>
                </a:lnTo>
                <a:lnTo>
                  <a:pt x="606" y="455"/>
                </a:lnTo>
                <a:lnTo>
                  <a:pt x="486" y="444"/>
                </a:lnTo>
                <a:lnTo>
                  <a:pt x="368" y="430"/>
                </a:lnTo>
                <a:lnTo>
                  <a:pt x="335" y="424"/>
                </a:lnTo>
                <a:lnTo>
                  <a:pt x="302" y="419"/>
                </a:lnTo>
                <a:lnTo>
                  <a:pt x="270" y="418"/>
                </a:lnTo>
                <a:lnTo>
                  <a:pt x="265" y="425"/>
                </a:lnTo>
                <a:lnTo>
                  <a:pt x="263" y="435"/>
                </a:lnTo>
                <a:lnTo>
                  <a:pt x="262" y="446"/>
                </a:lnTo>
                <a:lnTo>
                  <a:pt x="261" y="458"/>
                </a:lnTo>
                <a:lnTo>
                  <a:pt x="256" y="455"/>
                </a:lnTo>
                <a:lnTo>
                  <a:pt x="254" y="452"/>
                </a:lnTo>
                <a:lnTo>
                  <a:pt x="252" y="446"/>
                </a:lnTo>
                <a:lnTo>
                  <a:pt x="250" y="441"/>
                </a:lnTo>
                <a:lnTo>
                  <a:pt x="247" y="438"/>
                </a:lnTo>
                <a:lnTo>
                  <a:pt x="241" y="438"/>
                </a:lnTo>
                <a:lnTo>
                  <a:pt x="237" y="440"/>
                </a:lnTo>
                <a:lnTo>
                  <a:pt x="235" y="444"/>
                </a:lnTo>
                <a:lnTo>
                  <a:pt x="233" y="448"/>
                </a:lnTo>
                <a:lnTo>
                  <a:pt x="230" y="451"/>
                </a:lnTo>
                <a:lnTo>
                  <a:pt x="224" y="452"/>
                </a:lnTo>
                <a:lnTo>
                  <a:pt x="206" y="446"/>
                </a:lnTo>
                <a:lnTo>
                  <a:pt x="188" y="444"/>
                </a:lnTo>
                <a:lnTo>
                  <a:pt x="185" y="444"/>
                </a:lnTo>
                <a:lnTo>
                  <a:pt x="181" y="445"/>
                </a:lnTo>
                <a:lnTo>
                  <a:pt x="179" y="447"/>
                </a:lnTo>
                <a:lnTo>
                  <a:pt x="177" y="448"/>
                </a:lnTo>
                <a:lnTo>
                  <a:pt x="173" y="449"/>
                </a:lnTo>
                <a:lnTo>
                  <a:pt x="170" y="449"/>
                </a:lnTo>
                <a:lnTo>
                  <a:pt x="165" y="447"/>
                </a:lnTo>
                <a:lnTo>
                  <a:pt x="162" y="446"/>
                </a:lnTo>
                <a:lnTo>
                  <a:pt x="157" y="446"/>
                </a:lnTo>
                <a:lnTo>
                  <a:pt x="150" y="447"/>
                </a:lnTo>
                <a:lnTo>
                  <a:pt x="144" y="449"/>
                </a:lnTo>
                <a:lnTo>
                  <a:pt x="137" y="452"/>
                </a:lnTo>
                <a:lnTo>
                  <a:pt x="136" y="444"/>
                </a:lnTo>
                <a:lnTo>
                  <a:pt x="135" y="434"/>
                </a:lnTo>
                <a:lnTo>
                  <a:pt x="132" y="425"/>
                </a:lnTo>
                <a:lnTo>
                  <a:pt x="130" y="417"/>
                </a:lnTo>
                <a:lnTo>
                  <a:pt x="124" y="410"/>
                </a:lnTo>
                <a:lnTo>
                  <a:pt x="115" y="406"/>
                </a:lnTo>
                <a:lnTo>
                  <a:pt x="113" y="403"/>
                </a:lnTo>
                <a:lnTo>
                  <a:pt x="113" y="398"/>
                </a:lnTo>
                <a:lnTo>
                  <a:pt x="115" y="393"/>
                </a:lnTo>
                <a:lnTo>
                  <a:pt x="115" y="388"/>
                </a:lnTo>
                <a:lnTo>
                  <a:pt x="113" y="379"/>
                </a:lnTo>
                <a:lnTo>
                  <a:pt x="108" y="372"/>
                </a:lnTo>
                <a:lnTo>
                  <a:pt x="103" y="364"/>
                </a:lnTo>
                <a:lnTo>
                  <a:pt x="101" y="343"/>
                </a:lnTo>
                <a:lnTo>
                  <a:pt x="100" y="332"/>
                </a:lnTo>
                <a:lnTo>
                  <a:pt x="95" y="322"/>
                </a:lnTo>
                <a:lnTo>
                  <a:pt x="88" y="323"/>
                </a:lnTo>
                <a:lnTo>
                  <a:pt x="82" y="327"/>
                </a:lnTo>
                <a:lnTo>
                  <a:pt x="77" y="332"/>
                </a:lnTo>
                <a:lnTo>
                  <a:pt x="72" y="334"/>
                </a:lnTo>
                <a:lnTo>
                  <a:pt x="67" y="334"/>
                </a:lnTo>
                <a:lnTo>
                  <a:pt x="60" y="332"/>
                </a:lnTo>
                <a:lnTo>
                  <a:pt x="53" y="328"/>
                </a:lnTo>
                <a:lnTo>
                  <a:pt x="52" y="326"/>
                </a:lnTo>
                <a:lnTo>
                  <a:pt x="52" y="323"/>
                </a:lnTo>
                <a:lnTo>
                  <a:pt x="53" y="321"/>
                </a:lnTo>
                <a:lnTo>
                  <a:pt x="53" y="320"/>
                </a:lnTo>
                <a:lnTo>
                  <a:pt x="56" y="319"/>
                </a:lnTo>
                <a:lnTo>
                  <a:pt x="57" y="318"/>
                </a:lnTo>
                <a:lnTo>
                  <a:pt x="58" y="315"/>
                </a:lnTo>
                <a:lnTo>
                  <a:pt x="58" y="313"/>
                </a:lnTo>
                <a:lnTo>
                  <a:pt x="57" y="312"/>
                </a:lnTo>
                <a:lnTo>
                  <a:pt x="57" y="311"/>
                </a:lnTo>
                <a:lnTo>
                  <a:pt x="56" y="311"/>
                </a:lnTo>
                <a:lnTo>
                  <a:pt x="58" y="308"/>
                </a:lnTo>
                <a:lnTo>
                  <a:pt x="59" y="306"/>
                </a:lnTo>
                <a:lnTo>
                  <a:pt x="61" y="305"/>
                </a:lnTo>
                <a:lnTo>
                  <a:pt x="63" y="305"/>
                </a:lnTo>
                <a:lnTo>
                  <a:pt x="67" y="300"/>
                </a:lnTo>
                <a:lnTo>
                  <a:pt x="66" y="285"/>
                </a:lnTo>
                <a:lnTo>
                  <a:pt x="68" y="271"/>
                </a:lnTo>
                <a:lnTo>
                  <a:pt x="73" y="258"/>
                </a:lnTo>
                <a:lnTo>
                  <a:pt x="79" y="245"/>
                </a:lnTo>
                <a:lnTo>
                  <a:pt x="84" y="232"/>
                </a:lnTo>
                <a:lnTo>
                  <a:pt x="82" y="229"/>
                </a:lnTo>
                <a:lnTo>
                  <a:pt x="78" y="227"/>
                </a:lnTo>
                <a:lnTo>
                  <a:pt x="73" y="227"/>
                </a:lnTo>
                <a:lnTo>
                  <a:pt x="67" y="225"/>
                </a:lnTo>
                <a:lnTo>
                  <a:pt x="64" y="223"/>
                </a:lnTo>
                <a:lnTo>
                  <a:pt x="67" y="220"/>
                </a:lnTo>
                <a:lnTo>
                  <a:pt x="59" y="220"/>
                </a:lnTo>
                <a:lnTo>
                  <a:pt x="58" y="218"/>
                </a:lnTo>
                <a:lnTo>
                  <a:pt x="57" y="216"/>
                </a:lnTo>
                <a:lnTo>
                  <a:pt x="57" y="211"/>
                </a:lnTo>
                <a:lnTo>
                  <a:pt x="54" y="207"/>
                </a:lnTo>
                <a:lnTo>
                  <a:pt x="53" y="206"/>
                </a:lnTo>
                <a:lnTo>
                  <a:pt x="52" y="206"/>
                </a:lnTo>
                <a:lnTo>
                  <a:pt x="52" y="203"/>
                </a:lnTo>
                <a:lnTo>
                  <a:pt x="53" y="201"/>
                </a:lnTo>
                <a:lnTo>
                  <a:pt x="53" y="200"/>
                </a:lnTo>
                <a:lnTo>
                  <a:pt x="52" y="197"/>
                </a:lnTo>
                <a:lnTo>
                  <a:pt x="50" y="196"/>
                </a:lnTo>
                <a:lnTo>
                  <a:pt x="49" y="194"/>
                </a:lnTo>
                <a:lnTo>
                  <a:pt x="47" y="193"/>
                </a:lnTo>
                <a:lnTo>
                  <a:pt x="34" y="167"/>
                </a:lnTo>
                <a:lnTo>
                  <a:pt x="31" y="164"/>
                </a:lnTo>
                <a:lnTo>
                  <a:pt x="24" y="159"/>
                </a:lnTo>
                <a:lnTo>
                  <a:pt x="22" y="155"/>
                </a:lnTo>
                <a:lnTo>
                  <a:pt x="21" y="153"/>
                </a:lnTo>
                <a:lnTo>
                  <a:pt x="21" y="151"/>
                </a:lnTo>
                <a:lnTo>
                  <a:pt x="20" y="150"/>
                </a:lnTo>
                <a:lnTo>
                  <a:pt x="20" y="147"/>
                </a:lnTo>
                <a:lnTo>
                  <a:pt x="18" y="145"/>
                </a:lnTo>
                <a:lnTo>
                  <a:pt x="16" y="144"/>
                </a:lnTo>
                <a:lnTo>
                  <a:pt x="14" y="139"/>
                </a:lnTo>
                <a:lnTo>
                  <a:pt x="14" y="133"/>
                </a:lnTo>
                <a:lnTo>
                  <a:pt x="15" y="131"/>
                </a:lnTo>
                <a:lnTo>
                  <a:pt x="16" y="130"/>
                </a:lnTo>
                <a:lnTo>
                  <a:pt x="16" y="125"/>
                </a:lnTo>
                <a:lnTo>
                  <a:pt x="13" y="111"/>
                </a:lnTo>
                <a:lnTo>
                  <a:pt x="6" y="99"/>
                </a:lnTo>
                <a:lnTo>
                  <a:pt x="0" y="88"/>
                </a:lnTo>
                <a:lnTo>
                  <a:pt x="6" y="60"/>
                </a:lnTo>
                <a:lnTo>
                  <a:pt x="11" y="31"/>
                </a:lnTo>
                <a:lnTo>
                  <a:pt x="16"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39">
            <a:extLst>
              <a:ext uri="{FF2B5EF4-FFF2-40B4-BE49-F238E27FC236}">
                <a16:creationId xmlns:a16="http://schemas.microsoft.com/office/drawing/2014/main" id="{927607C5-14F6-41C9-6D37-C811A1EDB5E8}"/>
              </a:ext>
            </a:extLst>
          </p:cNvPr>
          <p:cNvSpPr>
            <a:spLocks/>
          </p:cNvSpPr>
          <p:nvPr/>
        </p:nvSpPr>
        <p:spPr bwMode="auto">
          <a:xfrm>
            <a:off x="1250157" y="2232060"/>
            <a:ext cx="526950" cy="436023"/>
          </a:xfrm>
          <a:custGeom>
            <a:avLst/>
            <a:gdLst/>
            <a:ahLst/>
            <a:cxnLst>
              <a:cxn ang="0">
                <a:pos x="59" y="0"/>
              </a:cxn>
              <a:cxn ang="0">
                <a:pos x="72" y="2"/>
              </a:cxn>
              <a:cxn ang="0">
                <a:pos x="90" y="4"/>
              </a:cxn>
              <a:cxn ang="0">
                <a:pos x="149" y="11"/>
              </a:cxn>
              <a:cxn ang="0">
                <a:pos x="249" y="25"/>
              </a:cxn>
              <a:cxn ang="0">
                <a:pos x="353" y="35"/>
              </a:cxn>
              <a:cxn ang="0">
                <a:pos x="456" y="45"/>
              </a:cxn>
              <a:cxn ang="0">
                <a:pos x="482" y="47"/>
              </a:cxn>
              <a:cxn ang="0">
                <a:pos x="509" y="48"/>
              </a:cxn>
              <a:cxn ang="0">
                <a:pos x="502" y="139"/>
              </a:cxn>
              <a:cxn ang="0">
                <a:pos x="495" y="233"/>
              </a:cxn>
              <a:cxn ang="0">
                <a:pos x="489" y="326"/>
              </a:cxn>
              <a:cxn ang="0">
                <a:pos x="481" y="417"/>
              </a:cxn>
              <a:cxn ang="0">
                <a:pos x="358" y="408"/>
              </a:cxn>
              <a:cxn ang="0">
                <a:pos x="235" y="395"/>
              </a:cxn>
              <a:cxn ang="0">
                <a:pos x="117" y="381"/>
              </a:cxn>
              <a:cxn ang="0">
                <a:pos x="0" y="363"/>
              </a:cxn>
              <a:cxn ang="0">
                <a:pos x="13" y="276"/>
              </a:cxn>
              <a:cxn ang="0">
                <a:pos x="27" y="184"/>
              </a:cxn>
              <a:cxn ang="0">
                <a:pos x="40" y="90"/>
              </a:cxn>
              <a:cxn ang="0">
                <a:pos x="43" y="69"/>
              </a:cxn>
              <a:cxn ang="0">
                <a:pos x="48" y="48"/>
              </a:cxn>
              <a:cxn ang="0">
                <a:pos x="49" y="35"/>
              </a:cxn>
              <a:cxn ang="0">
                <a:pos x="49" y="21"/>
              </a:cxn>
              <a:cxn ang="0">
                <a:pos x="53" y="10"/>
              </a:cxn>
              <a:cxn ang="0">
                <a:pos x="59" y="0"/>
              </a:cxn>
            </a:cxnLst>
            <a:rect l="0" t="0" r="r" b="b"/>
            <a:pathLst>
              <a:path w="509" h="417">
                <a:moveTo>
                  <a:pt x="59" y="0"/>
                </a:moveTo>
                <a:lnTo>
                  <a:pt x="72" y="2"/>
                </a:lnTo>
                <a:lnTo>
                  <a:pt x="90" y="4"/>
                </a:lnTo>
                <a:lnTo>
                  <a:pt x="149" y="11"/>
                </a:lnTo>
                <a:lnTo>
                  <a:pt x="249" y="25"/>
                </a:lnTo>
                <a:lnTo>
                  <a:pt x="353" y="35"/>
                </a:lnTo>
                <a:lnTo>
                  <a:pt x="456" y="45"/>
                </a:lnTo>
                <a:lnTo>
                  <a:pt x="482" y="47"/>
                </a:lnTo>
                <a:lnTo>
                  <a:pt x="509" y="48"/>
                </a:lnTo>
                <a:lnTo>
                  <a:pt x="502" y="139"/>
                </a:lnTo>
                <a:lnTo>
                  <a:pt x="495" y="233"/>
                </a:lnTo>
                <a:lnTo>
                  <a:pt x="489" y="326"/>
                </a:lnTo>
                <a:lnTo>
                  <a:pt x="481" y="417"/>
                </a:lnTo>
                <a:lnTo>
                  <a:pt x="358" y="408"/>
                </a:lnTo>
                <a:lnTo>
                  <a:pt x="235" y="395"/>
                </a:lnTo>
                <a:lnTo>
                  <a:pt x="117" y="381"/>
                </a:lnTo>
                <a:lnTo>
                  <a:pt x="0" y="363"/>
                </a:lnTo>
                <a:lnTo>
                  <a:pt x="13" y="276"/>
                </a:lnTo>
                <a:lnTo>
                  <a:pt x="27" y="184"/>
                </a:lnTo>
                <a:lnTo>
                  <a:pt x="40" y="90"/>
                </a:lnTo>
                <a:lnTo>
                  <a:pt x="43" y="69"/>
                </a:lnTo>
                <a:lnTo>
                  <a:pt x="48" y="48"/>
                </a:lnTo>
                <a:lnTo>
                  <a:pt x="49" y="35"/>
                </a:lnTo>
                <a:lnTo>
                  <a:pt x="49" y="21"/>
                </a:lnTo>
                <a:lnTo>
                  <a:pt x="53" y="10"/>
                </a:lnTo>
                <a:lnTo>
                  <a:pt x="59"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40">
            <a:extLst>
              <a:ext uri="{FF2B5EF4-FFF2-40B4-BE49-F238E27FC236}">
                <a16:creationId xmlns:a16="http://schemas.microsoft.com/office/drawing/2014/main" id="{99552C4E-32F2-BB8D-1715-26D44BBF8D16}"/>
              </a:ext>
            </a:extLst>
          </p:cNvPr>
          <p:cNvSpPr>
            <a:spLocks/>
          </p:cNvSpPr>
          <p:nvPr/>
        </p:nvSpPr>
        <p:spPr bwMode="auto">
          <a:xfrm>
            <a:off x="1345402" y="2638807"/>
            <a:ext cx="548689" cy="432887"/>
          </a:xfrm>
          <a:custGeom>
            <a:avLst/>
            <a:gdLst/>
            <a:ahLst/>
            <a:cxnLst>
              <a:cxn ang="0">
                <a:pos x="48" y="0"/>
              </a:cxn>
              <a:cxn ang="0">
                <a:pos x="49" y="0"/>
              </a:cxn>
              <a:cxn ang="0">
                <a:pos x="206" y="16"/>
              </a:cxn>
              <a:cxn ang="0">
                <a:pos x="367" y="30"/>
              </a:cxn>
              <a:cxn ang="0">
                <a:pos x="530" y="42"/>
              </a:cxn>
              <a:cxn ang="0">
                <a:pos x="523" y="166"/>
              </a:cxn>
              <a:cxn ang="0">
                <a:pos x="517" y="290"/>
              </a:cxn>
              <a:cxn ang="0">
                <a:pos x="510" y="414"/>
              </a:cxn>
              <a:cxn ang="0">
                <a:pos x="339" y="402"/>
              </a:cxn>
              <a:cxn ang="0">
                <a:pos x="169" y="387"/>
              </a:cxn>
              <a:cxn ang="0">
                <a:pos x="0" y="370"/>
              </a:cxn>
              <a:cxn ang="0">
                <a:pos x="4" y="324"/>
              </a:cxn>
              <a:cxn ang="0">
                <a:pos x="14" y="247"/>
              </a:cxn>
              <a:cxn ang="0">
                <a:pos x="35" y="86"/>
              </a:cxn>
              <a:cxn ang="0">
                <a:pos x="46" y="8"/>
              </a:cxn>
              <a:cxn ang="0">
                <a:pos x="46" y="3"/>
              </a:cxn>
              <a:cxn ang="0">
                <a:pos x="47" y="2"/>
              </a:cxn>
              <a:cxn ang="0">
                <a:pos x="48" y="0"/>
              </a:cxn>
            </a:cxnLst>
            <a:rect l="0" t="0" r="r" b="b"/>
            <a:pathLst>
              <a:path w="530" h="414">
                <a:moveTo>
                  <a:pt x="48" y="0"/>
                </a:moveTo>
                <a:lnTo>
                  <a:pt x="49" y="0"/>
                </a:lnTo>
                <a:lnTo>
                  <a:pt x="206" y="16"/>
                </a:lnTo>
                <a:lnTo>
                  <a:pt x="367" y="30"/>
                </a:lnTo>
                <a:lnTo>
                  <a:pt x="530" y="42"/>
                </a:lnTo>
                <a:lnTo>
                  <a:pt x="523" y="166"/>
                </a:lnTo>
                <a:lnTo>
                  <a:pt x="517" y="290"/>
                </a:lnTo>
                <a:lnTo>
                  <a:pt x="510" y="414"/>
                </a:lnTo>
                <a:lnTo>
                  <a:pt x="339" y="402"/>
                </a:lnTo>
                <a:lnTo>
                  <a:pt x="169" y="387"/>
                </a:lnTo>
                <a:lnTo>
                  <a:pt x="0" y="370"/>
                </a:lnTo>
                <a:lnTo>
                  <a:pt x="4" y="324"/>
                </a:lnTo>
                <a:lnTo>
                  <a:pt x="14" y="247"/>
                </a:lnTo>
                <a:lnTo>
                  <a:pt x="35" y="86"/>
                </a:lnTo>
                <a:lnTo>
                  <a:pt x="46" y="8"/>
                </a:lnTo>
                <a:lnTo>
                  <a:pt x="46" y="3"/>
                </a:lnTo>
                <a:lnTo>
                  <a:pt x="47" y="2"/>
                </a:lnTo>
                <a:lnTo>
                  <a:pt x="48"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41">
            <a:extLst>
              <a:ext uri="{FF2B5EF4-FFF2-40B4-BE49-F238E27FC236}">
                <a16:creationId xmlns:a16="http://schemas.microsoft.com/office/drawing/2014/main" id="{D2C1B34C-DB72-A214-DC4C-076721C7FCC7}"/>
              </a:ext>
            </a:extLst>
          </p:cNvPr>
          <p:cNvSpPr>
            <a:spLocks/>
          </p:cNvSpPr>
          <p:nvPr/>
        </p:nvSpPr>
        <p:spPr bwMode="auto">
          <a:xfrm>
            <a:off x="1276040" y="3027775"/>
            <a:ext cx="521774" cy="554176"/>
          </a:xfrm>
          <a:custGeom>
            <a:avLst/>
            <a:gdLst/>
            <a:ahLst/>
            <a:cxnLst>
              <a:cxn ang="0">
                <a:pos x="65" y="0"/>
              </a:cxn>
              <a:cxn ang="0">
                <a:pos x="173" y="12"/>
              </a:cxn>
              <a:cxn ang="0">
                <a:pos x="280" y="23"/>
              </a:cxn>
              <a:cxn ang="0">
                <a:pos x="391" y="33"/>
              </a:cxn>
              <a:cxn ang="0">
                <a:pos x="504" y="40"/>
              </a:cxn>
              <a:cxn ang="0">
                <a:pos x="498" y="90"/>
              </a:cxn>
              <a:cxn ang="0">
                <a:pos x="495" y="144"/>
              </a:cxn>
              <a:cxn ang="0">
                <a:pos x="492" y="197"/>
              </a:cxn>
              <a:cxn ang="0">
                <a:pos x="486" y="302"/>
              </a:cxn>
              <a:cxn ang="0">
                <a:pos x="478" y="406"/>
              </a:cxn>
              <a:cxn ang="0">
                <a:pos x="475" y="456"/>
              </a:cxn>
              <a:cxn ang="0">
                <a:pos x="468" y="505"/>
              </a:cxn>
              <a:cxn ang="0">
                <a:pos x="328" y="493"/>
              </a:cxn>
              <a:cxn ang="0">
                <a:pos x="192" y="482"/>
              </a:cxn>
              <a:cxn ang="0">
                <a:pos x="190" y="485"/>
              </a:cxn>
              <a:cxn ang="0">
                <a:pos x="190" y="490"/>
              </a:cxn>
              <a:cxn ang="0">
                <a:pos x="194" y="499"/>
              </a:cxn>
              <a:cxn ang="0">
                <a:pos x="192" y="502"/>
              </a:cxn>
              <a:cxn ang="0">
                <a:pos x="151" y="497"/>
              </a:cxn>
              <a:cxn ang="0">
                <a:pos x="110" y="493"/>
              </a:cxn>
              <a:cxn ang="0">
                <a:pos x="71" y="488"/>
              </a:cxn>
              <a:cxn ang="0">
                <a:pos x="66" y="497"/>
              </a:cxn>
              <a:cxn ang="0">
                <a:pos x="65" y="509"/>
              </a:cxn>
              <a:cxn ang="0">
                <a:pos x="63" y="520"/>
              </a:cxn>
              <a:cxn ang="0">
                <a:pos x="59" y="530"/>
              </a:cxn>
              <a:cxn ang="0">
                <a:pos x="39" y="527"/>
              </a:cxn>
              <a:cxn ang="0">
                <a:pos x="18" y="525"/>
              </a:cxn>
              <a:cxn ang="0">
                <a:pos x="0" y="521"/>
              </a:cxn>
              <a:cxn ang="0">
                <a:pos x="34" y="261"/>
              </a:cxn>
              <a:cxn ang="0">
                <a:pos x="65" y="0"/>
              </a:cxn>
            </a:cxnLst>
            <a:rect l="0" t="0" r="r" b="b"/>
            <a:pathLst>
              <a:path w="504" h="530">
                <a:moveTo>
                  <a:pt x="65" y="0"/>
                </a:moveTo>
                <a:lnTo>
                  <a:pt x="173" y="12"/>
                </a:lnTo>
                <a:lnTo>
                  <a:pt x="280" y="23"/>
                </a:lnTo>
                <a:lnTo>
                  <a:pt x="391" y="33"/>
                </a:lnTo>
                <a:lnTo>
                  <a:pt x="504" y="40"/>
                </a:lnTo>
                <a:lnTo>
                  <a:pt x="498" y="90"/>
                </a:lnTo>
                <a:lnTo>
                  <a:pt x="495" y="144"/>
                </a:lnTo>
                <a:lnTo>
                  <a:pt x="492" y="197"/>
                </a:lnTo>
                <a:lnTo>
                  <a:pt x="486" y="302"/>
                </a:lnTo>
                <a:lnTo>
                  <a:pt x="478" y="406"/>
                </a:lnTo>
                <a:lnTo>
                  <a:pt x="475" y="456"/>
                </a:lnTo>
                <a:lnTo>
                  <a:pt x="468" y="505"/>
                </a:lnTo>
                <a:lnTo>
                  <a:pt x="328" y="493"/>
                </a:lnTo>
                <a:lnTo>
                  <a:pt x="192" y="482"/>
                </a:lnTo>
                <a:lnTo>
                  <a:pt x="190" y="485"/>
                </a:lnTo>
                <a:lnTo>
                  <a:pt x="190" y="490"/>
                </a:lnTo>
                <a:lnTo>
                  <a:pt x="194" y="499"/>
                </a:lnTo>
                <a:lnTo>
                  <a:pt x="192" y="502"/>
                </a:lnTo>
                <a:lnTo>
                  <a:pt x="151" y="497"/>
                </a:lnTo>
                <a:lnTo>
                  <a:pt x="110" y="493"/>
                </a:lnTo>
                <a:lnTo>
                  <a:pt x="71" y="488"/>
                </a:lnTo>
                <a:lnTo>
                  <a:pt x="66" y="497"/>
                </a:lnTo>
                <a:lnTo>
                  <a:pt x="65" y="509"/>
                </a:lnTo>
                <a:lnTo>
                  <a:pt x="63" y="520"/>
                </a:lnTo>
                <a:lnTo>
                  <a:pt x="59" y="530"/>
                </a:lnTo>
                <a:lnTo>
                  <a:pt x="39" y="527"/>
                </a:lnTo>
                <a:lnTo>
                  <a:pt x="18" y="525"/>
                </a:lnTo>
                <a:lnTo>
                  <a:pt x="0" y="521"/>
                </a:lnTo>
                <a:lnTo>
                  <a:pt x="34" y="261"/>
                </a:lnTo>
                <a:lnTo>
                  <a:pt x="65"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42">
            <a:extLst>
              <a:ext uri="{FF2B5EF4-FFF2-40B4-BE49-F238E27FC236}">
                <a16:creationId xmlns:a16="http://schemas.microsoft.com/office/drawing/2014/main" id="{4B3ECF79-C5A9-6EEF-57D4-403598A51A29}"/>
              </a:ext>
            </a:extLst>
          </p:cNvPr>
          <p:cNvSpPr>
            <a:spLocks/>
          </p:cNvSpPr>
          <p:nvPr/>
        </p:nvSpPr>
        <p:spPr bwMode="auto">
          <a:xfrm>
            <a:off x="830874" y="2969220"/>
            <a:ext cx="510384" cy="603319"/>
          </a:xfrm>
          <a:custGeom>
            <a:avLst/>
            <a:gdLst/>
            <a:ahLst/>
            <a:cxnLst>
              <a:cxn ang="0">
                <a:pos x="211" y="15"/>
              </a:cxn>
              <a:cxn ang="0">
                <a:pos x="317" y="30"/>
              </a:cxn>
              <a:cxn ang="0">
                <a:pos x="493" y="56"/>
              </a:cxn>
              <a:cxn ang="0">
                <a:pos x="425" y="577"/>
              </a:cxn>
              <a:cxn ang="0">
                <a:pos x="270" y="558"/>
              </a:cxn>
              <a:cxn ang="0">
                <a:pos x="270" y="552"/>
              </a:cxn>
              <a:cxn ang="0">
                <a:pos x="252" y="546"/>
              </a:cxn>
              <a:cxn ang="0">
                <a:pos x="246" y="540"/>
              </a:cxn>
              <a:cxn ang="0">
                <a:pos x="231" y="532"/>
              </a:cxn>
              <a:cxn ang="0">
                <a:pos x="211" y="524"/>
              </a:cxn>
              <a:cxn ang="0">
                <a:pos x="214" y="519"/>
              </a:cxn>
              <a:cxn ang="0">
                <a:pos x="212" y="520"/>
              </a:cxn>
              <a:cxn ang="0">
                <a:pos x="209" y="520"/>
              </a:cxn>
              <a:cxn ang="0">
                <a:pos x="169" y="498"/>
              </a:cxn>
              <a:cxn ang="0">
                <a:pos x="135" y="478"/>
              </a:cxn>
              <a:cxn ang="0">
                <a:pos x="138" y="475"/>
              </a:cxn>
              <a:cxn ang="0">
                <a:pos x="136" y="474"/>
              </a:cxn>
              <a:cxn ang="0">
                <a:pos x="131" y="476"/>
              </a:cxn>
              <a:cxn ang="0">
                <a:pos x="124" y="474"/>
              </a:cxn>
              <a:cxn ang="0">
                <a:pos x="126" y="469"/>
              </a:cxn>
              <a:cxn ang="0">
                <a:pos x="119" y="469"/>
              </a:cxn>
              <a:cxn ang="0">
                <a:pos x="108" y="465"/>
              </a:cxn>
              <a:cxn ang="0">
                <a:pos x="98" y="456"/>
              </a:cxn>
              <a:cxn ang="0">
                <a:pos x="90" y="454"/>
              </a:cxn>
              <a:cxn ang="0">
                <a:pos x="54" y="431"/>
              </a:cxn>
              <a:cxn ang="0">
                <a:pos x="49" y="428"/>
              </a:cxn>
              <a:cxn ang="0">
                <a:pos x="49" y="425"/>
              </a:cxn>
              <a:cxn ang="0">
                <a:pos x="44" y="426"/>
              </a:cxn>
              <a:cxn ang="0">
                <a:pos x="26" y="414"/>
              </a:cxn>
              <a:cxn ang="0">
                <a:pos x="0" y="400"/>
              </a:cxn>
              <a:cxn ang="0">
                <a:pos x="6" y="393"/>
              </a:cxn>
              <a:cxn ang="0">
                <a:pos x="8" y="386"/>
              </a:cxn>
              <a:cxn ang="0">
                <a:pos x="14" y="386"/>
              </a:cxn>
              <a:cxn ang="0">
                <a:pos x="23" y="387"/>
              </a:cxn>
              <a:cxn ang="0">
                <a:pos x="27" y="383"/>
              </a:cxn>
              <a:cxn ang="0">
                <a:pos x="30" y="380"/>
              </a:cxn>
              <a:cxn ang="0">
                <a:pos x="33" y="383"/>
              </a:cxn>
              <a:cxn ang="0">
                <a:pos x="36" y="369"/>
              </a:cxn>
              <a:cxn ang="0">
                <a:pos x="42" y="372"/>
              </a:cxn>
              <a:cxn ang="0">
                <a:pos x="23" y="354"/>
              </a:cxn>
              <a:cxn ang="0">
                <a:pos x="21" y="331"/>
              </a:cxn>
              <a:cxn ang="0">
                <a:pos x="28" y="322"/>
              </a:cxn>
              <a:cxn ang="0">
                <a:pos x="36" y="327"/>
              </a:cxn>
              <a:cxn ang="0">
                <a:pos x="32" y="322"/>
              </a:cxn>
              <a:cxn ang="0">
                <a:pos x="42" y="300"/>
              </a:cxn>
              <a:cxn ang="0">
                <a:pos x="48" y="273"/>
              </a:cxn>
              <a:cxn ang="0">
                <a:pos x="68" y="258"/>
              </a:cxn>
              <a:cxn ang="0">
                <a:pos x="82" y="242"/>
              </a:cxn>
              <a:cxn ang="0">
                <a:pos x="71" y="231"/>
              </a:cxn>
              <a:cxn ang="0">
                <a:pos x="62" y="202"/>
              </a:cxn>
              <a:cxn ang="0">
                <a:pos x="57" y="168"/>
              </a:cxn>
              <a:cxn ang="0">
                <a:pos x="65" y="111"/>
              </a:cxn>
              <a:cxn ang="0">
                <a:pos x="75" y="71"/>
              </a:cxn>
              <a:cxn ang="0">
                <a:pos x="93" y="76"/>
              </a:cxn>
              <a:cxn ang="0">
                <a:pos x="96" y="83"/>
              </a:cxn>
              <a:cxn ang="0">
                <a:pos x="101" y="88"/>
              </a:cxn>
              <a:cxn ang="0">
                <a:pos x="107" y="89"/>
              </a:cxn>
              <a:cxn ang="0">
                <a:pos x="115" y="76"/>
              </a:cxn>
              <a:cxn ang="0">
                <a:pos x="124" y="54"/>
              </a:cxn>
              <a:cxn ang="0">
                <a:pos x="132" y="0"/>
              </a:cxn>
            </a:cxnLst>
            <a:rect l="0" t="0" r="r" b="b"/>
            <a:pathLst>
              <a:path w="493" h="577">
                <a:moveTo>
                  <a:pt x="132" y="0"/>
                </a:moveTo>
                <a:lnTo>
                  <a:pt x="171" y="7"/>
                </a:lnTo>
                <a:lnTo>
                  <a:pt x="211" y="15"/>
                </a:lnTo>
                <a:lnTo>
                  <a:pt x="250" y="22"/>
                </a:lnTo>
                <a:lnTo>
                  <a:pt x="264" y="22"/>
                </a:lnTo>
                <a:lnTo>
                  <a:pt x="317" y="30"/>
                </a:lnTo>
                <a:lnTo>
                  <a:pt x="375" y="39"/>
                </a:lnTo>
                <a:lnTo>
                  <a:pt x="434" y="48"/>
                </a:lnTo>
                <a:lnTo>
                  <a:pt x="493" y="56"/>
                </a:lnTo>
                <a:lnTo>
                  <a:pt x="469" y="230"/>
                </a:lnTo>
                <a:lnTo>
                  <a:pt x="448" y="405"/>
                </a:lnTo>
                <a:lnTo>
                  <a:pt x="425" y="577"/>
                </a:lnTo>
                <a:lnTo>
                  <a:pt x="373" y="570"/>
                </a:lnTo>
                <a:lnTo>
                  <a:pt x="323" y="563"/>
                </a:lnTo>
                <a:lnTo>
                  <a:pt x="270" y="558"/>
                </a:lnTo>
                <a:lnTo>
                  <a:pt x="269" y="556"/>
                </a:lnTo>
                <a:lnTo>
                  <a:pt x="269" y="552"/>
                </a:lnTo>
                <a:lnTo>
                  <a:pt x="270" y="552"/>
                </a:lnTo>
                <a:lnTo>
                  <a:pt x="267" y="551"/>
                </a:lnTo>
                <a:lnTo>
                  <a:pt x="261" y="551"/>
                </a:lnTo>
                <a:lnTo>
                  <a:pt x="252" y="546"/>
                </a:lnTo>
                <a:lnTo>
                  <a:pt x="249" y="542"/>
                </a:lnTo>
                <a:lnTo>
                  <a:pt x="250" y="538"/>
                </a:lnTo>
                <a:lnTo>
                  <a:pt x="246" y="540"/>
                </a:lnTo>
                <a:lnTo>
                  <a:pt x="241" y="539"/>
                </a:lnTo>
                <a:lnTo>
                  <a:pt x="235" y="535"/>
                </a:lnTo>
                <a:lnTo>
                  <a:pt x="231" y="532"/>
                </a:lnTo>
                <a:lnTo>
                  <a:pt x="224" y="530"/>
                </a:lnTo>
                <a:lnTo>
                  <a:pt x="216" y="526"/>
                </a:lnTo>
                <a:lnTo>
                  <a:pt x="211" y="524"/>
                </a:lnTo>
                <a:lnTo>
                  <a:pt x="213" y="521"/>
                </a:lnTo>
                <a:lnTo>
                  <a:pt x="213" y="520"/>
                </a:lnTo>
                <a:lnTo>
                  <a:pt x="214" y="519"/>
                </a:lnTo>
                <a:lnTo>
                  <a:pt x="213" y="518"/>
                </a:lnTo>
                <a:lnTo>
                  <a:pt x="212" y="518"/>
                </a:lnTo>
                <a:lnTo>
                  <a:pt x="212" y="520"/>
                </a:lnTo>
                <a:lnTo>
                  <a:pt x="211" y="521"/>
                </a:lnTo>
                <a:lnTo>
                  <a:pt x="210" y="521"/>
                </a:lnTo>
                <a:lnTo>
                  <a:pt x="209" y="520"/>
                </a:lnTo>
                <a:lnTo>
                  <a:pt x="209" y="518"/>
                </a:lnTo>
                <a:lnTo>
                  <a:pt x="188" y="509"/>
                </a:lnTo>
                <a:lnTo>
                  <a:pt x="169" y="498"/>
                </a:lnTo>
                <a:lnTo>
                  <a:pt x="154" y="490"/>
                </a:lnTo>
                <a:lnTo>
                  <a:pt x="141" y="478"/>
                </a:lnTo>
                <a:lnTo>
                  <a:pt x="135" y="478"/>
                </a:lnTo>
                <a:lnTo>
                  <a:pt x="135" y="476"/>
                </a:lnTo>
                <a:lnTo>
                  <a:pt x="136" y="476"/>
                </a:lnTo>
                <a:lnTo>
                  <a:pt x="138" y="475"/>
                </a:lnTo>
                <a:lnTo>
                  <a:pt x="139" y="475"/>
                </a:lnTo>
                <a:lnTo>
                  <a:pt x="138" y="474"/>
                </a:lnTo>
                <a:lnTo>
                  <a:pt x="136" y="474"/>
                </a:lnTo>
                <a:lnTo>
                  <a:pt x="135" y="475"/>
                </a:lnTo>
                <a:lnTo>
                  <a:pt x="133" y="475"/>
                </a:lnTo>
                <a:lnTo>
                  <a:pt x="131" y="476"/>
                </a:lnTo>
                <a:lnTo>
                  <a:pt x="127" y="476"/>
                </a:lnTo>
                <a:lnTo>
                  <a:pt x="125" y="475"/>
                </a:lnTo>
                <a:lnTo>
                  <a:pt x="124" y="474"/>
                </a:lnTo>
                <a:lnTo>
                  <a:pt x="124" y="472"/>
                </a:lnTo>
                <a:lnTo>
                  <a:pt x="125" y="471"/>
                </a:lnTo>
                <a:lnTo>
                  <a:pt x="126" y="469"/>
                </a:lnTo>
                <a:lnTo>
                  <a:pt x="126" y="468"/>
                </a:lnTo>
                <a:lnTo>
                  <a:pt x="121" y="468"/>
                </a:lnTo>
                <a:lnTo>
                  <a:pt x="119" y="469"/>
                </a:lnTo>
                <a:lnTo>
                  <a:pt x="115" y="469"/>
                </a:lnTo>
                <a:lnTo>
                  <a:pt x="112" y="468"/>
                </a:lnTo>
                <a:lnTo>
                  <a:pt x="108" y="465"/>
                </a:lnTo>
                <a:lnTo>
                  <a:pt x="105" y="462"/>
                </a:lnTo>
                <a:lnTo>
                  <a:pt x="101" y="460"/>
                </a:lnTo>
                <a:lnTo>
                  <a:pt x="98" y="456"/>
                </a:lnTo>
                <a:lnTo>
                  <a:pt x="96" y="455"/>
                </a:lnTo>
                <a:lnTo>
                  <a:pt x="92" y="455"/>
                </a:lnTo>
                <a:lnTo>
                  <a:pt x="90" y="454"/>
                </a:lnTo>
                <a:lnTo>
                  <a:pt x="78" y="447"/>
                </a:lnTo>
                <a:lnTo>
                  <a:pt x="65" y="440"/>
                </a:lnTo>
                <a:lnTo>
                  <a:pt x="54" y="431"/>
                </a:lnTo>
                <a:lnTo>
                  <a:pt x="48" y="431"/>
                </a:lnTo>
                <a:lnTo>
                  <a:pt x="48" y="428"/>
                </a:lnTo>
                <a:lnTo>
                  <a:pt x="49" y="428"/>
                </a:lnTo>
                <a:lnTo>
                  <a:pt x="50" y="427"/>
                </a:lnTo>
                <a:lnTo>
                  <a:pt x="51" y="427"/>
                </a:lnTo>
                <a:lnTo>
                  <a:pt x="49" y="425"/>
                </a:lnTo>
                <a:lnTo>
                  <a:pt x="48" y="426"/>
                </a:lnTo>
                <a:lnTo>
                  <a:pt x="48" y="428"/>
                </a:lnTo>
                <a:lnTo>
                  <a:pt x="44" y="426"/>
                </a:lnTo>
                <a:lnTo>
                  <a:pt x="37" y="422"/>
                </a:lnTo>
                <a:lnTo>
                  <a:pt x="30" y="418"/>
                </a:lnTo>
                <a:lnTo>
                  <a:pt x="26" y="414"/>
                </a:lnTo>
                <a:lnTo>
                  <a:pt x="16" y="410"/>
                </a:lnTo>
                <a:lnTo>
                  <a:pt x="8" y="406"/>
                </a:lnTo>
                <a:lnTo>
                  <a:pt x="0" y="400"/>
                </a:lnTo>
                <a:lnTo>
                  <a:pt x="2" y="396"/>
                </a:lnTo>
                <a:lnTo>
                  <a:pt x="4" y="394"/>
                </a:lnTo>
                <a:lnTo>
                  <a:pt x="6" y="393"/>
                </a:lnTo>
                <a:lnTo>
                  <a:pt x="7" y="391"/>
                </a:lnTo>
                <a:lnTo>
                  <a:pt x="8" y="390"/>
                </a:lnTo>
                <a:lnTo>
                  <a:pt x="8" y="386"/>
                </a:lnTo>
                <a:lnTo>
                  <a:pt x="9" y="385"/>
                </a:lnTo>
                <a:lnTo>
                  <a:pt x="12" y="385"/>
                </a:lnTo>
                <a:lnTo>
                  <a:pt x="14" y="386"/>
                </a:lnTo>
                <a:lnTo>
                  <a:pt x="18" y="386"/>
                </a:lnTo>
                <a:lnTo>
                  <a:pt x="21" y="387"/>
                </a:lnTo>
                <a:lnTo>
                  <a:pt x="23" y="387"/>
                </a:lnTo>
                <a:lnTo>
                  <a:pt x="26" y="386"/>
                </a:lnTo>
                <a:lnTo>
                  <a:pt x="26" y="384"/>
                </a:lnTo>
                <a:lnTo>
                  <a:pt x="27" y="383"/>
                </a:lnTo>
                <a:lnTo>
                  <a:pt x="27" y="382"/>
                </a:lnTo>
                <a:lnTo>
                  <a:pt x="28" y="380"/>
                </a:lnTo>
                <a:lnTo>
                  <a:pt x="30" y="380"/>
                </a:lnTo>
                <a:lnTo>
                  <a:pt x="30" y="386"/>
                </a:lnTo>
                <a:lnTo>
                  <a:pt x="32" y="385"/>
                </a:lnTo>
                <a:lnTo>
                  <a:pt x="33" y="383"/>
                </a:lnTo>
                <a:lnTo>
                  <a:pt x="33" y="370"/>
                </a:lnTo>
                <a:lnTo>
                  <a:pt x="34" y="369"/>
                </a:lnTo>
                <a:lnTo>
                  <a:pt x="36" y="369"/>
                </a:lnTo>
                <a:lnTo>
                  <a:pt x="39" y="370"/>
                </a:lnTo>
                <a:lnTo>
                  <a:pt x="40" y="371"/>
                </a:lnTo>
                <a:lnTo>
                  <a:pt x="42" y="372"/>
                </a:lnTo>
                <a:lnTo>
                  <a:pt x="37" y="365"/>
                </a:lnTo>
                <a:lnTo>
                  <a:pt x="30" y="361"/>
                </a:lnTo>
                <a:lnTo>
                  <a:pt x="23" y="354"/>
                </a:lnTo>
                <a:lnTo>
                  <a:pt x="20" y="352"/>
                </a:lnTo>
                <a:lnTo>
                  <a:pt x="21" y="344"/>
                </a:lnTo>
                <a:lnTo>
                  <a:pt x="21" y="331"/>
                </a:lnTo>
                <a:lnTo>
                  <a:pt x="22" y="324"/>
                </a:lnTo>
                <a:lnTo>
                  <a:pt x="23" y="322"/>
                </a:lnTo>
                <a:lnTo>
                  <a:pt x="28" y="322"/>
                </a:lnTo>
                <a:lnTo>
                  <a:pt x="33" y="324"/>
                </a:lnTo>
                <a:lnTo>
                  <a:pt x="35" y="327"/>
                </a:lnTo>
                <a:lnTo>
                  <a:pt x="36" y="327"/>
                </a:lnTo>
                <a:lnTo>
                  <a:pt x="36" y="326"/>
                </a:lnTo>
                <a:lnTo>
                  <a:pt x="34" y="323"/>
                </a:lnTo>
                <a:lnTo>
                  <a:pt x="32" y="322"/>
                </a:lnTo>
                <a:lnTo>
                  <a:pt x="30" y="321"/>
                </a:lnTo>
                <a:lnTo>
                  <a:pt x="32" y="317"/>
                </a:lnTo>
                <a:lnTo>
                  <a:pt x="42" y="300"/>
                </a:lnTo>
                <a:lnTo>
                  <a:pt x="44" y="295"/>
                </a:lnTo>
                <a:lnTo>
                  <a:pt x="47" y="279"/>
                </a:lnTo>
                <a:lnTo>
                  <a:pt x="48" y="273"/>
                </a:lnTo>
                <a:lnTo>
                  <a:pt x="54" y="266"/>
                </a:lnTo>
                <a:lnTo>
                  <a:pt x="61" y="261"/>
                </a:lnTo>
                <a:lnTo>
                  <a:pt x="68" y="258"/>
                </a:lnTo>
                <a:lnTo>
                  <a:pt x="75" y="253"/>
                </a:lnTo>
                <a:lnTo>
                  <a:pt x="82" y="245"/>
                </a:lnTo>
                <a:lnTo>
                  <a:pt x="82" y="242"/>
                </a:lnTo>
                <a:lnTo>
                  <a:pt x="79" y="238"/>
                </a:lnTo>
                <a:lnTo>
                  <a:pt x="78" y="236"/>
                </a:lnTo>
                <a:lnTo>
                  <a:pt x="71" y="231"/>
                </a:lnTo>
                <a:lnTo>
                  <a:pt x="68" y="228"/>
                </a:lnTo>
                <a:lnTo>
                  <a:pt x="65" y="214"/>
                </a:lnTo>
                <a:lnTo>
                  <a:pt x="62" y="202"/>
                </a:lnTo>
                <a:lnTo>
                  <a:pt x="58" y="189"/>
                </a:lnTo>
                <a:lnTo>
                  <a:pt x="56" y="179"/>
                </a:lnTo>
                <a:lnTo>
                  <a:pt x="57" y="168"/>
                </a:lnTo>
                <a:lnTo>
                  <a:pt x="64" y="158"/>
                </a:lnTo>
                <a:lnTo>
                  <a:pt x="64" y="134"/>
                </a:lnTo>
                <a:lnTo>
                  <a:pt x="65" y="111"/>
                </a:lnTo>
                <a:lnTo>
                  <a:pt x="66" y="91"/>
                </a:lnTo>
                <a:lnTo>
                  <a:pt x="68" y="74"/>
                </a:lnTo>
                <a:lnTo>
                  <a:pt x="75" y="71"/>
                </a:lnTo>
                <a:lnTo>
                  <a:pt x="80" y="72"/>
                </a:lnTo>
                <a:lnTo>
                  <a:pt x="85" y="75"/>
                </a:lnTo>
                <a:lnTo>
                  <a:pt x="93" y="76"/>
                </a:lnTo>
                <a:lnTo>
                  <a:pt x="94" y="77"/>
                </a:lnTo>
                <a:lnTo>
                  <a:pt x="94" y="81"/>
                </a:lnTo>
                <a:lnTo>
                  <a:pt x="96" y="83"/>
                </a:lnTo>
                <a:lnTo>
                  <a:pt x="96" y="86"/>
                </a:lnTo>
                <a:lnTo>
                  <a:pt x="97" y="88"/>
                </a:lnTo>
                <a:lnTo>
                  <a:pt x="101" y="88"/>
                </a:lnTo>
                <a:lnTo>
                  <a:pt x="104" y="89"/>
                </a:lnTo>
                <a:lnTo>
                  <a:pt x="105" y="90"/>
                </a:lnTo>
                <a:lnTo>
                  <a:pt x="107" y="89"/>
                </a:lnTo>
                <a:lnTo>
                  <a:pt x="108" y="88"/>
                </a:lnTo>
                <a:lnTo>
                  <a:pt x="113" y="78"/>
                </a:lnTo>
                <a:lnTo>
                  <a:pt x="115" y="76"/>
                </a:lnTo>
                <a:lnTo>
                  <a:pt x="119" y="71"/>
                </a:lnTo>
                <a:lnTo>
                  <a:pt x="121" y="64"/>
                </a:lnTo>
                <a:lnTo>
                  <a:pt x="124" y="54"/>
                </a:lnTo>
                <a:lnTo>
                  <a:pt x="126" y="37"/>
                </a:lnTo>
                <a:lnTo>
                  <a:pt x="129" y="18"/>
                </a:lnTo>
                <a:lnTo>
                  <a:pt x="132"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43">
            <a:extLst>
              <a:ext uri="{FF2B5EF4-FFF2-40B4-BE49-F238E27FC236}">
                <a16:creationId xmlns:a16="http://schemas.microsoft.com/office/drawing/2014/main" id="{09EB532C-2145-6835-3FD7-957A64772839}"/>
              </a:ext>
            </a:extLst>
          </p:cNvPr>
          <p:cNvSpPr>
            <a:spLocks/>
          </p:cNvSpPr>
          <p:nvPr/>
        </p:nvSpPr>
        <p:spPr bwMode="auto">
          <a:xfrm>
            <a:off x="572059" y="2397267"/>
            <a:ext cx="477255" cy="748659"/>
          </a:xfrm>
          <a:custGeom>
            <a:avLst/>
            <a:gdLst/>
            <a:ahLst/>
            <a:cxnLst>
              <a:cxn ang="0">
                <a:pos x="194" y="30"/>
              </a:cxn>
              <a:cxn ang="0">
                <a:pos x="461" y="84"/>
              </a:cxn>
              <a:cxn ang="0">
                <a:pos x="420" y="313"/>
              </a:cxn>
              <a:cxn ang="0">
                <a:pos x="390" y="479"/>
              </a:cxn>
              <a:cxn ang="0">
                <a:pos x="376" y="558"/>
              </a:cxn>
              <a:cxn ang="0">
                <a:pos x="368" y="609"/>
              </a:cxn>
              <a:cxn ang="0">
                <a:pos x="357" y="631"/>
              </a:cxn>
              <a:cxn ang="0">
                <a:pos x="349" y="629"/>
              </a:cxn>
              <a:cxn ang="0">
                <a:pos x="340" y="617"/>
              </a:cxn>
              <a:cxn ang="0">
                <a:pos x="318" y="617"/>
              </a:cxn>
              <a:cxn ang="0">
                <a:pos x="312" y="622"/>
              </a:cxn>
              <a:cxn ang="0">
                <a:pos x="310" y="673"/>
              </a:cxn>
              <a:cxn ang="0">
                <a:pos x="312" y="691"/>
              </a:cxn>
              <a:cxn ang="0">
                <a:pos x="310" y="703"/>
              </a:cxn>
              <a:cxn ang="0">
                <a:pos x="306" y="707"/>
              </a:cxn>
              <a:cxn ang="0">
                <a:pos x="303" y="710"/>
              </a:cxn>
              <a:cxn ang="0">
                <a:pos x="304" y="716"/>
              </a:cxn>
              <a:cxn ang="0">
                <a:pos x="229" y="609"/>
              </a:cxn>
              <a:cxn ang="0">
                <a:pos x="151" y="493"/>
              </a:cxn>
              <a:cxn ang="0">
                <a:pos x="95" y="414"/>
              </a:cxn>
              <a:cxn ang="0">
                <a:pos x="72" y="379"/>
              </a:cxn>
              <a:cxn ang="0">
                <a:pos x="63" y="365"/>
              </a:cxn>
              <a:cxn ang="0">
                <a:pos x="59" y="362"/>
              </a:cxn>
              <a:cxn ang="0">
                <a:pos x="57" y="358"/>
              </a:cxn>
              <a:cxn ang="0">
                <a:pos x="56" y="352"/>
              </a:cxn>
              <a:cxn ang="0">
                <a:pos x="50" y="346"/>
              </a:cxn>
              <a:cxn ang="0">
                <a:pos x="43" y="338"/>
              </a:cxn>
              <a:cxn ang="0">
                <a:pos x="42" y="332"/>
              </a:cxn>
              <a:cxn ang="0">
                <a:pos x="25" y="311"/>
              </a:cxn>
              <a:cxn ang="0">
                <a:pos x="9" y="288"/>
              </a:cxn>
              <a:cxn ang="0">
                <a:pos x="1" y="273"/>
              </a:cxn>
              <a:cxn ang="0">
                <a:pos x="2" y="251"/>
              </a:cxn>
              <a:cxn ang="0">
                <a:pos x="6" y="241"/>
              </a:cxn>
              <a:cxn ang="0">
                <a:pos x="10" y="217"/>
              </a:cxn>
              <a:cxn ang="0">
                <a:pos x="30" y="133"/>
              </a:cxn>
              <a:cxn ang="0">
                <a:pos x="64" y="0"/>
              </a:cxn>
            </a:cxnLst>
            <a:rect l="0" t="0" r="r" b="b"/>
            <a:pathLst>
              <a:path w="461" h="716">
                <a:moveTo>
                  <a:pt x="64" y="0"/>
                </a:moveTo>
                <a:lnTo>
                  <a:pt x="194" y="30"/>
                </a:lnTo>
                <a:lnTo>
                  <a:pt x="327" y="58"/>
                </a:lnTo>
                <a:lnTo>
                  <a:pt x="461" y="84"/>
                </a:lnTo>
                <a:lnTo>
                  <a:pt x="440" y="197"/>
                </a:lnTo>
                <a:lnTo>
                  <a:pt x="420" y="313"/>
                </a:lnTo>
                <a:lnTo>
                  <a:pt x="399" y="426"/>
                </a:lnTo>
                <a:lnTo>
                  <a:pt x="390" y="479"/>
                </a:lnTo>
                <a:lnTo>
                  <a:pt x="382" y="533"/>
                </a:lnTo>
                <a:lnTo>
                  <a:pt x="376" y="558"/>
                </a:lnTo>
                <a:lnTo>
                  <a:pt x="369" y="596"/>
                </a:lnTo>
                <a:lnTo>
                  <a:pt x="368" y="609"/>
                </a:lnTo>
                <a:lnTo>
                  <a:pt x="364" y="621"/>
                </a:lnTo>
                <a:lnTo>
                  <a:pt x="357" y="631"/>
                </a:lnTo>
                <a:lnTo>
                  <a:pt x="354" y="631"/>
                </a:lnTo>
                <a:lnTo>
                  <a:pt x="349" y="629"/>
                </a:lnTo>
                <a:lnTo>
                  <a:pt x="344" y="619"/>
                </a:lnTo>
                <a:lnTo>
                  <a:pt x="340" y="617"/>
                </a:lnTo>
                <a:lnTo>
                  <a:pt x="322" y="614"/>
                </a:lnTo>
                <a:lnTo>
                  <a:pt x="318" y="617"/>
                </a:lnTo>
                <a:lnTo>
                  <a:pt x="313" y="619"/>
                </a:lnTo>
                <a:lnTo>
                  <a:pt x="312" y="622"/>
                </a:lnTo>
                <a:lnTo>
                  <a:pt x="312" y="643"/>
                </a:lnTo>
                <a:lnTo>
                  <a:pt x="310" y="673"/>
                </a:lnTo>
                <a:lnTo>
                  <a:pt x="310" y="682"/>
                </a:lnTo>
                <a:lnTo>
                  <a:pt x="312" y="691"/>
                </a:lnTo>
                <a:lnTo>
                  <a:pt x="312" y="699"/>
                </a:lnTo>
                <a:lnTo>
                  <a:pt x="310" y="703"/>
                </a:lnTo>
                <a:lnTo>
                  <a:pt x="307" y="705"/>
                </a:lnTo>
                <a:lnTo>
                  <a:pt x="306" y="707"/>
                </a:lnTo>
                <a:lnTo>
                  <a:pt x="304" y="708"/>
                </a:lnTo>
                <a:lnTo>
                  <a:pt x="303" y="710"/>
                </a:lnTo>
                <a:lnTo>
                  <a:pt x="303" y="713"/>
                </a:lnTo>
                <a:lnTo>
                  <a:pt x="304" y="716"/>
                </a:lnTo>
                <a:lnTo>
                  <a:pt x="268" y="665"/>
                </a:lnTo>
                <a:lnTo>
                  <a:pt x="229" y="609"/>
                </a:lnTo>
                <a:lnTo>
                  <a:pt x="191" y="552"/>
                </a:lnTo>
                <a:lnTo>
                  <a:pt x="151" y="493"/>
                </a:lnTo>
                <a:lnTo>
                  <a:pt x="112" y="436"/>
                </a:lnTo>
                <a:lnTo>
                  <a:pt x="95" y="414"/>
                </a:lnTo>
                <a:lnTo>
                  <a:pt x="78" y="388"/>
                </a:lnTo>
                <a:lnTo>
                  <a:pt x="72" y="379"/>
                </a:lnTo>
                <a:lnTo>
                  <a:pt x="64" y="366"/>
                </a:lnTo>
                <a:lnTo>
                  <a:pt x="63" y="365"/>
                </a:lnTo>
                <a:lnTo>
                  <a:pt x="60" y="364"/>
                </a:lnTo>
                <a:lnTo>
                  <a:pt x="59" y="362"/>
                </a:lnTo>
                <a:lnTo>
                  <a:pt x="58" y="360"/>
                </a:lnTo>
                <a:lnTo>
                  <a:pt x="57" y="358"/>
                </a:lnTo>
                <a:lnTo>
                  <a:pt x="57" y="355"/>
                </a:lnTo>
                <a:lnTo>
                  <a:pt x="56" y="352"/>
                </a:lnTo>
                <a:lnTo>
                  <a:pt x="53" y="349"/>
                </a:lnTo>
                <a:lnTo>
                  <a:pt x="50" y="346"/>
                </a:lnTo>
                <a:lnTo>
                  <a:pt x="44" y="341"/>
                </a:lnTo>
                <a:lnTo>
                  <a:pt x="43" y="338"/>
                </a:lnTo>
                <a:lnTo>
                  <a:pt x="43" y="335"/>
                </a:lnTo>
                <a:lnTo>
                  <a:pt x="42" y="332"/>
                </a:lnTo>
                <a:lnTo>
                  <a:pt x="35" y="323"/>
                </a:lnTo>
                <a:lnTo>
                  <a:pt x="25" y="311"/>
                </a:lnTo>
                <a:lnTo>
                  <a:pt x="16" y="299"/>
                </a:lnTo>
                <a:lnTo>
                  <a:pt x="9" y="288"/>
                </a:lnTo>
                <a:lnTo>
                  <a:pt x="4" y="280"/>
                </a:lnTo>
                <a:lnTo>
                  <a:pt x="1" y="273"/>
                </a:lnTo>
                <a:lnTo>
                  <a:pt x="0" y="264"/>
                </a:lnTo>
                <a:lnTo>
                  <a:pt x="2" y="251"/>
                </a:lnTo>
                <a:lnTo>
                  <a:pt x="4" y="246"/>
                </a:lnTo>
                <a:lnTo>
                  <a:pt x="6" y="241"/>
                </a:lnTo>
                <a:lnTo>
                  <a:pt x="8" y="237"/>
                </a:lnTo>
                <a:lnTo>
                  <a:pt x="10" y="217"/>
                </a:lnTo>
                <a:lnTo>
                  <a:pt x="14" y="199"/>
                </a:lnTo>
                <a:lnTo>
                  <a:pt x="30" y="133"/>
                </a:lnTo>
                <a:lnTo>
                  <a:pt x="48" y="66"/>
                </a:lnTo>
                <a:lnTo>
                  <a:pt x="64"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44">
            <a:extLst>
              <a:ext uri="{FF2B5EF4-FFF2-40B4-BE49-F238E27FC236}">
                <a16:creationId xmlns:a16="http://schemas.microsoft.com/office/drawing/2014/main" id="{E48C1616-628B-908B-EB2D-2DDBF65B7DD7}"/>
              </a:ext>
            </a:extLst>
          </p:cNvPr>
          <p:cNvSpPr>
            <a:spLocks/>
          </p:cNvSpPr>
          <p:nvPr/>
        </p:nvSpPr>
        <p:spPr bwMode="auto">
          <a:xfrm>
            <a:off x="967528" y="2482417"/>
            <a:ext cx="422388" cy="541764"/>
          </a:xfrm>
          <a:custGeom>
            <a:avLst/>
            <a:gdLst/>
            <a:ahLst/>
            <a:cxnLst>
              <a:cxn ang="0">
                <a:pos x="81" y="0"/>
              </a:cxn>
              <a:cxn ang="0">
                <a:pos x="148" y="12"/>
              </a:cxn>
              <a:cxn ang="0">
                <a:pos x="213" y="22"/>
              </a:cxn>
              <a:cxn ang="0">
                <a:pos x="281" y="31"/>
              </a:cxn>
              <a:cxn ang="0">
                <a:pos x="276" y="80"/>
              </a:cxn>
              <a:cxn ang="0">
                <a:pos x="267" y="127"/>
              </a:cxn>
              <a:cxn ang="0">
                <a:pos x="315" y="132"/>
              </a:cxn>
              <a:cxn ang="0">
                <a:pos x="361" y="139"/>
              </a:cxn>
              <a:cxn ang="0">
                <a:pos x="408" y="145"/>
              </a:cxn>
              <a:cxn ang="0">
                <a:pos x="392" y="267"/>
              </a:cxn>
              <a:cxn ang="0">
                <a:pos x="377" y="391"/>
              </a:cxn>
              <a:cxn ang="0">
                <a:pos x="361" y="513"/>
              </a:cxn>
              <a:cxn ang="0">
                <a:pos x="269" y="503"/>
              </a:cxn>
              <a:cxn ang="0">
                <a:pos x="178" y="489"/>
              </a:cxn>
              <a:cxn ang="0">
                <a:pos x="88" y="475"/>
              </a:cxn>
              <a:cxn ang="0">
                <a:pos x="0" y="460"/>
              </a:cxn>
              <a:cxn ang="0">
                <a:pos x="42" y="231"/>
              </a:cxn>
              <a:cxn ang="0">
                <a:pos x="81" y="0"/>
              </a:cxn>
            </a:cxnLst>
            <a:rect l="0" t="0" r="r" b="b"/>
            <a:pathLst>
              <a:path w="408" h="513">
                <a:moveTo>
                  <a:pt x="81" y="0"/>
                </a:moveTo>
                <a:lnTo>
                  <a:pt x="148" y="12"/>
                </a:lnTo>
                <a:lnTo>
                  <a:pt x="213" y="22"/>
                </a:lnTo>
                <a:lnTo>
                  <a:pt x="281" y="31"/>
                </a:lnTo>
                <a:lnTo>
                  <a:pt x="276" y="80"/>
                </a:lnTo>
                <a:lnTo>
                  <a:pt x="267" y="127"/>
                </a:lnTo>
                <a:lnTo>
                  <a:pt x="315" y="132"/>
                </a:lnTo>
                <a:lnTo>
                  <a:pt x="361" y="139"/>
                </a:lnTo>
                <a:lnTo>
                  <a:pt x="408" y="145"/>
                </a:lnTo>
                <a:lnTo>
                  <a:pt x="392" y="267"/>
                </a:lnTo>
                <a:lnTo>
                  <a:pt x="377" y="391"/>
                </a:lnTo>
                <a:lnTo>
                  <a:pt x="361" y="513"/>
                </a:lnTo>
                <a:lnTo>
                  <a:pt x="269" y="503"/>
                </a:lnTo>
                <a:lnTo>
                  <a:pt x="178" y="489"/>
                </a:lnTo>
                <a:lnTo>
                  <a:pt x="88" y="475"/>
                </a:lnTo>
                <a:lnTo>
                  <a:pt x="0" y="460"/>
                </a:lnTo>
                <a:lnTo>
                  <a:pt x="42" y="231"/>
                </a:lnTo>
                <a:lnTo>
                  <a:pt x="81"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45">
            <a:extLst>
              <a:ext uri="{FF2B5EF4-FFF2-40B4-BE49-F238E27FC236}">
                <a16:creationId xmlns:a16="http://schemas.microsoft.com/office/drawing/2014/main" id="{B30D8B72-C6E8-815A-E947-0C6E747021EE}"/>
              </a:ext>
            </a:extLst>
          </p:cNvPr>
          <p:cNvSpPr>
            <a:spLocks/>
          </p:cNvSpPr>
          <p:nvPr/>
        </p:nvSpPr>
        <p:spPr bwMode="auto">
          <a:xfrm>
            <a:off x="847283" y="1776675"/>
            <a:ext cx="449616" cy="743476"/>
          </a:xfrm>
          <a:custGeom>
            <a:avLst/>
            <a:gdLst/>
            <a:ahLst/>
            <a:cxnLst>
              <a:cxn ang="0">
                <a:pos x="179" y="42"/>
              </a:cxn>
              <a:cxn ang="0">
                <a:pos x="174" y="108"/>
              </a:cxn>
              <a:cxn ang="0">
                <a:pos x="181" y="140"/>
              </a:cxn>
              <a:cxn ang="0">
                <a:pos x="179" y="149"/>
              </a:cxn>
              <a:cxn ang="0">
                <a:pos x="185" y="157"/>
              </a:cxn>
              <a:cxn ang="0">
                <a:pos x="187" y="166"/>
              </a:cxn>
              <a:cxn ang="0">
                <a:pos x="199" y="178"/>
              </a:cxn>
              <a:cxn ang="0">
                <a:pos x="213" y="204"/>
              </a:cxn>
              <a:cxn ang="0">
                <a:pos x="217" y="210"/>
              </a:cxn>
              <a:cxn ang="0">
                <a:pos x="217" y="217"/>
              </a:cxn>
              <a:cxn ang="0">
                <a:pos x="220" y="219"/>
              </a:cxn>
              <a:cxn ang="0">
                <a:pos x="224" y="231"/>
              </a:cxn>
              <a:cxn ang="0">
                <a:pos x="229" y="233"/>
              </a:cxn>
              <a:cxn ang="0">
                <a:pos x="234" y="235"/>
              </a:cxn>
              <a:cxn ang="0">
                <a:pos x="231" y="240"/>
              </a:cxn>
              <a:cxn ang="0">
                <a:pos x="249" y="241"/>
              </a:cxn>
              <a:cxn ang="0">
                <a:pos x="239" y="270"/>
              </a:cxn>
              <a:cxn ang="0">
                <a:pos x="234" y="309"/>
              </a:cxn>
              <a:cxn ang="0">
                <a:pos x="228" y="315"/>
              </a:cxn>
              <a:cxn ang="0">
                <a:pos x="221" y="332"/>
              </a:cxn>
              <a:cxn ang="0">
                <a:pos x="229" y="346"/>
              </a:cxn>
              <a:cxn ang="0">
                <a:pos x="246" y="347"/>
              </a:cxn>
              <a:cxn ang="0">
                <a:pos x="258" y="339"/>
              </a:cxn>
              <a:cxn ang="0">
                <a:pos x="269" y="367"/>
              </a:cxn>
              <a:cxn ang="0">
                <a:pos x="279" y="393"/>
              </a:cxn>
              <a:cxn ang="0">
                <a:pos x="280" y="413"/>
              </a:cxn>
              <a:cxn ang="0">
                <a:pos x="295" y="425"/>
              </a:cxn>
              <a:cxn ang="0">
                <a:pos x="305" y="446"/>
              </a:cxn>
              <a:cxn ang="0">
                <a:pos x="319" y="464"/>
              </a:cxn>
              <a:cxn ang="0">
                <a:pos x="342" y="465"/>
              </a:cxn>
              <a:cxn ang="0">
                <a:pos x="362" y="459"/>
              </a:cxn>
              <a:cxn ang="0">
                <a:pos x="401" y="465"/>
              </a:cxn>
              <a:cxn ang="0">
                <a:pos x="413" y="453"/>
              </a:cxn>
              <a:cxn ang="0">
                <a:pos x="425" y="470"/>
              </a:cxn>
              <a:cxn ang="0">
                <a:pos x="397" y="704"/>
              </a:cxn>
              <a:cxn ang="0">
                <a:pos x="10" y="582"/>
              </a:cxn>
              <a:cxn ang="0">
                <a:pos x="36" y="466"/>
              </a:cxn>
              <a:cxn ang="0">
                <a:pos x="45" y="431"/>
              </a:cxn>
              <a:cxn ang="0">
                <a:pos x="37" y="427"/>
              </a:cxn>
              <a:cxn ang="0">
                <a:pos x="33" y="406"/>
              </a:cxn>
              <a:cxn ang="0">
                <a:pos x="50" y="383"/>
              </a:cxn>
              <a:cxn ang="0">
                <a:pos x="65" y="367"/>
              </a:cxn>
              <a:cxn ang="0">
                <a:pos x="72" y="354"/>
              </a:cxn>
              <a:cxn ang="0">
                <a:pos x="83" y="332"/>
              </a:cxn>
              <a:cxn ang="0">
                <a:pos x="100" y="312"/>
              </a:cxn>
              <a:cxn ang="0">
                <a:pos x="95" y="292"/>
              </a:cxn>
              <a:cxn ang="0">
                <a:pos x="87" y="281"/>
              </a:cxn>
              <a:cxn ang="0">
                <a:pos x="81" y="274"/>
              </a:cxn>
              <a:cxn ang="0">
                <a:pos x="82" y="260"/>
              </a:cxn>
              <a:cxn ang="0">
                <a:pos x="81" y="243"/>
              </a:cxn>
              <a:cxn ang="0">
                <a:pos x="82" y="227"/>
              </a:cxn>
              <a:cxn ang="0">
                <a:pos x="85" y="196"/>
              </a:cxn>
              <a:cxn ang="0">
                <a:pos x="106" y="103"/>
              </a:cxn>
              <a:cxn ang="0">
                <a:pos x="117" y="56"/>
              </a:cxn>
              <a:cxn ang="0">
                <a:pos x="120" y="45"/>
              </a:cxn>
              <a:cxn ang="0">
                <a:pos x="121" y="38"/>
              </a:cxn>
              <a:cxn ang="0">
                <a:pos x="123" y="29"/>
              </a:cxn>
              <a:cxn ang="0">
                <a:pos x="125" y="16"/>
              </a:cxn>
              <a:cxn ang="0">
                <a:pos x="130" y="0"/>
              </a:cxn>
            </a:cxnLst>
            <a:rect l="0" t="0" r="r" b="b"/>
            <a:pathLst>
              <a:path w="430" h="704">
                <a:moveTo>
                  <a:pt x="130" y="0"/>
                </a:moveTo>
                <a:lnTo>
                  <a:pt x="182" y="11"/>
                </a:lnTo>
                <a:lnTo>
                  <a:pt x="179" y="42"/>
                </a:lnTo>
                <a:lnTo>
                  <a:pt x="173" y="70"/>
                </a:lnTo>
                <a:lnTo>
                  <a:pt x="167" y="96"/>
                </a:lnTo>
                <a:lnTo>
                  <a:pt x="174" y="108"/>
                </a:lnTo>
                <a:lnTo>
                  <a:pt x="179" y="120"/>
                </a:lnTo>
                <a:lnTo>
                  <a:pt x="181" y="134"/>
                </a:lnTo>
                <a:lnTo>
                  <a:pt x="181" y="140"/>
                </a:lnTo>
                <a:lnTo>
                  <a:pt x="180" y="141"/>
                </a:lnTo>
                <a:lnTo>
                  <a:pt x="179" y="143"/>
                </a:lnTo>
                <a:lnTo>
                  <a:pt x="179" y="149"/>
                </a:lnTo>
                <a:lnTo>
                  <a:pt x="181" y="152"/>
                </a:lnTo>
                <a:lnTo>
                  <a:pt x="182" y="155"/>
                </a:lnTo>
                <a:lnTo>
                  <a:pt x="185" y="157"/>
                </a:lnTo>
                <a:lnTo>
                  <a:pt x="186" y="161"/>
                </a:lnTo>
                <a:lnTo>
                  <a:pt x="186" y="164"/>
                </a:lnTo>
                <a:lnTo>
                  <a:pt x="187" y="166"/>
                </a:lnTo>
                <a:lnTo>
                  <a:pt x="189" y="170"/>
                </a:lnTo>
                <a:lnTo>
                  <a:pt x="196" y="175"/>
                </a:lnTo>
                <a:lnTo>
                  <a:pt x="199" y="178"/>
                </a:lnTo>
                <a:lnTo>
                  <a:pt x="203" y="186"/>
                </a:lnTo>
                <a:lnTo>
                  <a:pt x="208" y="196"/>
                </a:lnTo>
                <a:lnTo>
                  <a:pt x="213" y="204"/>
                </a:lnTo>
                <a:lnTo>
                  <a:pt x="214" y="205"/>
                </a:lnTo>
                <a:lnTo>
                  <a:pt x="215" y="207"/>
                </a:lnTo>
                <a:lnTo>
                  <a:pt x="217" y="210"/>
                </a:lnTo>
                <a:lnTo>
                  <a:pt x="218" y="212"/>
                </a:lnTo>
                <a:lnTo>
                  <a:pt x="218" y="215"/>
                </a:lnTo>
                <a:lnTo>
                  <a:pt x="217" y="217"/>
                </a:lnTo>
                <a:lnTo>
                  <a:pt x="217" y="218"/>
                </a:lnTo>
                <a:lnTo>
                  <a:pt x="218" y="218"/>
                </a:lnTo>
                <a:lnTo>
                  <a:pt x="220" y="219"/>
                </a:lnTo>
                <a:lnTo>
                  <a:pt x="222" y="224"/>
                </a:lnTo>
                <a:lnTo>
                  <a:pt x="222" y="226"/>
                </a:lnTo>
                <a:lnTo>
                  <a:pt x="224" y="231"/>
                </a:lnTo>
                <a:lnTo>
                  <a:pt x="225" y="232"/>
                </a:lnTo>
                <a:lnTo>
                  <a:pt x="228" y="233"/>
                </a:lnTo>
                <a:lnTo>
                  <a:pt x="229" y="233"/>
                </a:lnTo>
                <a:lnTo>
                  <a:pt x="231" y="234"/>
                </a:lnTo>
                <a:lnTo>
                  <a:pt x="232" y="234"/>
                </a:lnTo>
                <a:lnTo>
                  <a:pt x="234" y="235"/>
                </a:lnTo>
                <a:lnTo>
                  <a:pt x="234" y="236"/>
                </a:lnTo>
                <a:lnTo>
                  <a:pt x="232" y="238"/>
                </a:lnTo>
                <a:lnTo>
                  <a:pt x="231" y="240"/>
                </a:lnTo>
                <a:lnTo>
                  <a:pt x="235" y="242"/>
                </a:lnTo>
                <a:lnTo>
                  <a:pt x="239" y="241"/>
                </a:lnTo>
                <a:lnTo>
                  <a:pt x="249" y="241"/>
                </a:lnTo>
                <a:lnTo>
                  <a:pt x="250" y="245"/>
                </a:lnTo>
                <a:lnTo>
                  <a:pt x="245" y="257"/>
                </a:lnTo>
                <a:lnTo>
                  <a:pt x="239" y="270"/>
                </a:lnTo>
                <a:lnTo>
                  <a:pt x="235" y="281"/>
                </a:lnTo>
                <a:lnTo>
                  <a:pt x="232" y="294"/>
                </a:lnTo>
                <a:lnTo>
                  <a:pt x="234" y="309"/>
                </a:lnTo>
                <a:lnTo>
                  <a:pt x="231" y="312"/>
                </a:lnTo>
                <a:lnTo>
                  <a:pt x="230" y="313"/>
                </a:lnTo>
                <a:lnTo>
                  <a:pt x="228" y="315"/>
                </a:lnTo>
                <a:lnTo>
                  <a:pt x="222" y="320"/>
                </a:lnTo>
                <a:lnTo>
                  <a:pt x="222" y="331"/>
                </a:lnTo>
                <a:lnTo>
                  <a:pt x="221" y="332"/>
                </a:lnTo>
                <a:lnTo>
                  <a:pt x="221" y="339"/>
                </a:lnTo>
                <a:lnTo>
                  <a:pt x="222" y="343"/>
                </a:lnTo>
                <a:lnTo>
                  <a:pt x="229" y="346"/>
                </a:lnTo>
                <a:lnTo>
                  <a:pt x="235" y="348"/>
                </a:lnTo>
                <a:lnTo>
                  <a:pt x="239" y="348"/>
                </a:lnTo>
                <a:lnTo>
                  <a:pt x="246" y="347"/>
                </a:lnTo>
                <a:lnTo>
                  <a:pt x="250" y="345"/>
                </a:lnTo>
                <a:lnTo>
                  <a:pt x="253" y="341"/>
                </a:lnTo>
                <a:lnTo>
                  <a:pt x="258" y="339"/>
                </a:lnTo>
                <a:lnTo>
                  <a:pt x="265" y="338"/>
                </a:lnTo>
                <a:lnTo>
                  <a:pt x="269" y="347"/>
                </a:lnTo>
                <a:lnTo>
                  <a:pt x="269" y="367"/>
                </a:lnTo>
                <a:lnTo>
                  <a:pt x="271" y="379"/>
                </a:lnTo>
                <a:lnTo>
                  <a:pt x="274" y="387"/>
                </a:lnTo>
                <a:lnTo>
                  <a:pt x="279" y="393"/>
                </a:lnTo>
                <a:lnTo>
                  <a:pt x="281" y="401"/>
                </a:lnTo>
                <a:lnTo>
                  <a:pt x="281" y="408"/>
                </a:lnTo>
                <a:lnTo>
                  <a:pt x="280" y="413"/>
                </a:lnTo>
                <a:lnTo>
                  <a:pt x="280" y="417"/>
                </a:lnTo>
                <a:lnTo>
                  <a:pt x="284" y="422"/>
                </a:lnTo>
                <a:lnTo>
                  <a:pt x="295" y="425"/>
                </a:lnTo>
                <a:lnTo>
                  <a:pt x="301" y="430"/>
                </a:lnTo>
                <a:lnTo>
                  <a:pt x="303" y="438"/>
                </a:lnTo>
                <a:lnTo>
                  <a:pt x="305" y="446"/>
                </a:lnTo>
                <a:lnTo>
                  <a:pt x="306" y="457"/>
                </a:lnTo>
                <a:lnTo>
                  <a:pt x="307" y="469"/>
                </a:lnTo>
                <a:lnTo>
                  <a:pt x="319" y="464"/>
                </a:lnTo>
                <a:lnTo>
                  <a:pt x="330" y="464"/>
                </a:lnTo>
                <a:lnTo>
                  <a:pt x="334" y="465"/>
                </a:lnTo>
                <a:lnTo>
                  <a:pt x="342" y="465"/>
                </a:lnTo>
                <a:lnTo>
                  <a:pt x="348" y="463"/>
                </a:lnTo>
                <a:lnTo>
                  <a:pt x="355" y="460"/>
                </a:lnTo>
                <a:lnTo>
                  <a:pt x="362" y="459"/>
                </a:lnTo>
                <a:lnTo>
                  <a:pt x="378" y="462"/>
                </a:lnTo>
                <a:lnTo>
                  <a:pt x="395" y="466"/>
                </a:lnTo>
                <a:lnTo>
                  <a:pt x="401" y="465"/>
                </a:lnTo>
                <a:lnTo>
                  <a:pt x="405" y="463"/>
                </a:lnTo>
                <a:lnTo>
                  <a:pt x="409" y="456"/>
                </a:lnTo>
                <a:lnTo>
                  <a:pt x="413" y="453"/>
                </a:lnTo>
                <a:lnTo>
                  <a:pt x="419" y="453"/>
                </a:lnTo>
                <a:lnTo>
                  <a:pt x="421" y="456"/>
                </a:lnTo>
                <a:lnTo>
                  <a:pt x="425" y="470"/>
                </a:lnTo>
                <a:lnTo>
                  <a:pt x="426" y="473"/>
                </a:lnTo>
                <a:lnTo>
                  <a:pt x="430" y="474"/>
                </a:lnTo>
                <a:lnTo>
                  <a:pt x="397" y="704"/>
                </a:lnTo>
                <a:lnTo>
                  <a:pt x="0" y="634"/>
                </a:lnTo>
                <a:lnTo>
                  <a:pt x="5" y="606"/>
                </a:lnTo>
                <a:lnTo>
                  <a:pt x="10" y="582"/>
                </a:lnTo>
                <a:lnTo>
                  <a:pt x="16" y="557"/>
                </a:lnTo>
                <a:lnTo>
                  <a:pt x="30" y="478"/>
                </a:lnTo>
                <a:lnTo>
                  <a:pt x="36" y="466"/>
                </a:lnTo>
                <a:lnTo>
                  <a:pt x="42" y="456"/>
                </a:lnTo>
                <a:lnTo>
                  <a:pt x="44" y="443"/>
                </a:lnTo>
                <a:lnTo>
                  <a:pt x="45" y="431"/>
                </a:lnTo>
                <a:lnTo>
                  <a:pt x="44" y="429"/>
                </a:lnTo>
                <a:lnTo>
                  <a:pt x="39" y="427"/>
                </a:lnTo>
                <a:lnTo>
                  <a:pt x="37" y="427"/>
                </a:lnTo>
                <a:lnTo>
                  <a:pt x="32" y="422"/>
                </a:lnTo>
                <a:lnTo>
                  <a:pt x="32" y="418"/>
                </a:lnTo>
                <a:lnTo>
                  <a:pt x="33" y="406"/>
                </a:lnTo>
                <a:lnTo>
                  <a:pt x="37" y="396"/>
                </a:lnTo>
                <a:lnTo>
                  <a:pt x="43" y="389"/>
                </a:lnTo>
                <a:lnTo>
                  <a:pt x="50" y="383"/>
                </a:lnTo>
                <a:lnTo>
                  <a:pt x="58" y="379"/>
                </a:lnTo>
                <a:lnTo>
                  <a:pt x="66" y="373"/>
                </a:lnTo>
                <a:lnTo>
                  <a:pt x="65" y="367"/>
                </a:lnTo>
                <a:lnTo>
                  <a:pt x="66" y="362"/>
                </a:lnTo>
                <a:lnTo>
                  <a:pt x="68" y="358"/>
                </a:lnTo>
                <a:lnTo>
                  <a:pt x="72" y="354"/>
                </a:lnTo>
                <a:lnTo>
                  <a:pt x="75" y="347"/>
                </a:lnTo>
                <a:lnTo>
                  <a:pt x="80" y="339"/>
                </a:lnTo>
                <a:lnTo>
                  <a:pt x="83" y="332"/>
                </a:lnTo>
                <a:lnTo>
                  <a:pt x="89" y="324"/>
                </a:lnTo>
                <a:lnTo>
                  <a:pt x="95" y="318"/>
                </a:lnTo>
                <a:lnTo>
                  <a:pt x="100" y="312"/>
                </a:lnTo>
                <a:lnTo>
                  <a:pt x="101" y="305"/>
                </a:lnTo>
                <a:lnTo>
                  <a:pt x="99" y="298"/>
                </a:lnTo>
                <a:lnTo>
                  <a:pt x="95" y="292"/>
                </a:lnTo>
                <a:lnTo>
                  <a:pt x="90" y="285"/>
                </a:lnTo>
                <a:lnTo>
                  <a:pt x="88" y="283"/>
                </a:lnTo>
                <a:lnTo>
                  <a:pt x="87" y="281"/>
                </a:lnTo>
                <a:lnTo>
                  <a:pt x="85" y="280"/>
                </a:lnTo>
                <a:lnTo>
                  <a:pt x="83" y="277"/>
                </a:lnTo>
                <a:lnTo>
                  <a:pt x="81" y="274"/>
                </a:lnTo>
                <a:lnTo>
                  <a:pt x="80" y="270"/>
                </a:lnTo>
                <a:lnTo>
                  <a:pt x="83" y="264"/>
                </a:lnTo>
                <a:lnTo>
                  <a:pt x="82" y="260"/>
                </a:lnTo>
                <a:lnTo>
                  <a:pt x="82" y="253"/>
                </a:lnTo>
                <a:lnTo>
                  <a:pt x="81" y="246"/>
                </a:lnTo>
                <a:lnTo>
                  <a:pt x="81" y="243"/>
                </a:lnTo>
                <a:lnTo>
                  <a:pt x="80" y="240"/>
                </a:lnTo>
                <a:lnTo>
                  <a:pt x="80" y="229"/>
                </a:lnTo>
                <a:lnTo>
                  <a:pt x="82" y="227"/>
                </a:lnTo>
                <a:lnTo>
                  <a:pt x="83" y="225"/>
                </a:lnTo>
                <a:lnTo>
                  <a:pt x="85" y="215"/>
                </a:lnTo>
                <a:lnTo>
                  <a:pt x="85" y="196"/>
                </a:lnTo>
                <a:lnTo>
                  <a:pt x="92" y="166"/>
                </a:lnTo>
                <a:lnTo>
                  <a:pt x="100" y="136"/>
                </a:lnTo>
                <a:lnTo>
                  <a:pt x="106" y="103"/>
                </a:lnTo>
                <a:lnTo>
                  <a:pt x="110" y="85"/>
                </a:lnTo>
                <a:lnTo>
                  <a:pt x="115" y="70"/>
                </a:lnTo>
                <a:lnTo>
                  <a:pt x="117" y="56"/>
                </a:lnTo>
                <a:lnTo>
                  <a:pt x="118" y="52"/>
                </a:lnTo>
                <a:lnTo>
                  <a:pt x="118" y="49"/>
                </a:lnTo>
                <a:lnTo>
                  <a:pt x="120" y="45"/>
                </a:lnTo>
                <a:lnTo>
                  <a:pt x="120" y="43"/>
                </a:lnTo>
                <a:lnTo>
                  <a:pt x="121" y="42"/>
                </a:lnTo>
                <a:lnTo>
                  <a:pt x="121" y="38"/>
                </a:lnTo>
                <a:lnTo>
                  <a:pt x="122" y="36"/>
                </a:lnTo>
                <a:lnTo>
                  <a:pt x="122" y="32"/>
                </a:lnTo>
                <a:lnTo>
                  <a:pt x="123" y="29"/>
                </a:lnTo>
                <a:lnTo>
                  <a:pt x="124" y="26"/>
                </a:lnTo>
                <a:lnTo>
                  <a:pt x="124" y="24"/>
                </a:lnTo>
                <a:lnTo>
                  <a:pt x="125" y="16"/>
                </a:lnTo>
                <a:lnTo>
                  <a:pt x="126" y="10"/>
                </a:lnTo>
                <a:lnTo>
                  <a:pt x="128" y="5"/>
                </a:lnTo>
                <a:lnTo>
                  <a:pt x="130"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46">
            <a:extLst>
              <a:ext uri="{FF2B5EF4-FFF2-40B4-BE49-F238E27FC236}">
                <a16:creationId xmlns:a16="http://schemas.microsoft.com/office/drawing/2014/main" id="{EE3CDE68-FEB0-BFA8-64AE-F698F3826DB5}"/>
              </a:ext>
            </a:extLst>
          </p:cNvPr>
          <p:cNvSpPr>
            <a:spLocks/>
          </p:cNvSpPr>
          <p:nvPr/>
        </p:nvSpPr>
        <p:spPr bwMode="auto">
          <a:xfrm>
            <a:off x="290242" y="2322772"/>
            <a:ext cx="621097" cy="1049797"/>
          </a:xfrm>
          <a:custGeom>
            <a:avLst/>
            <a:gdLst/>
            <a:ahLst/>
            <a:cxnLst>
              <a:cxn ang="0">
                <a:pos x="318" y="117"/>
              </a:cxn>
              <a:cxn ang="0">
                <a:pos x="319" y="429"/>
              </a:cxn>
              <a:cxn ang="0">
                <a:pos x="445" y="615"/>
              </a:cxn>
              <a:cxn ang="0">
                <a:pos x="467" y="647"/>
              </a:cxn>
              <a:cxn ang="0">
                <a:pos x="482" y="668"/>
              </a:cxn>
              <a:cxn ang="0">
                <a:pos x="502" y="696"/>
              </a:cxn>
              <a:cxn ang="0">
                <a:pos x="510" y="705"/>
              </a:cxn>
              <a:cxn ang="0">
                <a:pos x="573" y="816"/>
              </a:cxn>
              <a:cxn ang="0">
                <a:pos x="588" y="856"/>
              </a:cxn>
              <a:cxn ang="0">
                <a:pos x="579" y="878"/>
              </a:cxn>
              <a:cxn ang="0">
                <a:pos x="558" y="912"/>
              </a:cxn>
              <a:cxn ang="0">
                <a:pos x="540" y="943"/>
              </a:cxn>
              <a:cxn ang="0">
                <a:pos x="532" y="973"/>
              </a:cxn>
              <a:cxn ang="0">
                <a:pos x="546" y="984"/>
              </a:cxn>
              <a:cxn ang="0">
                <a:pos x="494" y="999"/>
              </a:cxn>
              <a:cxn ang="0">
                <a:pos x="340" y="979"/>
              </a:cxn>
              <a:cxn ang="0">
                <a:pos x="340" y="968"/>
              </a:cxn>
              <a:cxn ang="0">
                <a:pos x="338" y="930"/>
              </a:cxn>
              <a:cxn ang="0">
                <a:pos x="298" y="867"/>
              </a:cxn>
              <a:cxn ang="0">
                <a:pos x="270" y="843"/>
              </a:cxn>
              <a:cxn ang="0">
                <a:pos x="220" y="804"/>
              </a:cxn>
              <a:cxn ang="0">
                <a:pos x="214" y="790"/>
              </a:cxn>
              <a:cxn ang="0">
                <a:pos x="170" y="760"/>
              </a:cxn>
              <a:cxn ang="0">
                <a:pos x="133" y="748"/>
              </a:cxn>
              <a:cxn ang="0">
                <a:pos x="126" y="728"/>
              </a:cxn>
              <a:cxn ang="0">
                <a:pos x="132" y="683"/>
              </a:cxn>
              <a:cxn ang="0">
                <a:pos x="123" y="667"/>
              </a:cxn>
              <a:cxn ang="0">
                <a:pos x="109" y="641"/>
              </a:cxn>
              <a:cxn ang="0">
                <a:pos x="99" y="621"/>
              </a:cxn>
              <a:cxn ang="0">
                <a:pos x="90" y="590"/>
              </a:cxn>
              <a:cxn ang="0">
                <a:pos x="75" y="559"/>
              </a:cxn>
              <a:cxn ang="0">
                <a:pos x="83" y="527"/>
              </a:cxn>
              <a:cxn ang="0">
                <a:pos x="90" y="508"/>
              </a:cxn>
              <a:cxn ang="0">
                <a:pos x="59" y="475"/>
              </a:cxn>
              <a:cxn ang="0">
                <a:pos x="62" y="447"/>
              </a:cxn>
              <a:cxn ang="0">
                <a:pos x="71" y="436"/>
              </a:cxn>
              <a:cxn ang="0">
                <a:pos x="86" y="438"/>
              </a:cxn>
              <a:cxn ang="0">
                <a:pos x="90" y="395"/>
              </a:cxn>
              <a:cxn ang="0">
                <a:pos x="105" y="397"/>
              </a:cxn>
              <a:cxn ang="0">
                <a:pos x="121" y="404"/>
              </a:cxn>
              <a:cxn ang="0">
                <a:pos x="135" y="404"/>
              </a:cxn>
              <a:cxn ang="0">
                <a:pos x="143" y="408"/>
              </a:cxn>
              <a:cxn ang="0">
                <a:pos x="129" y="392"/>
              </a:cxn>
              <a:cxn ang="0">
                <a:pos x="95" y="392"/>
              </a:cxn>
              <a:cxn ang="0">
                <a:pos x="73" y="378"/>
              </a:cxn>
              <a:cxn ang="0">
                <a:pos x="43" y="383"/>
              </a:cxn>
              <a:cxn ang="0">
                <a:pos x="41" y="370"/>
              </a:cxn>
              <a:cxn ang="0">
                <a:pos x="43" y="356"/>
              </a:cxn>
              <a:cxn ang="0">
                <a:pos x="27" y="327"/>
              </a:cxn>
              <a:cxn ang="0">
                <a:pos x="12" y="293"/>
              </a:cxn>
              <a:cxn ang="0">
                <a:pos x="14" y="257"/>
              </a:cxn>
              <a:cxn ang="0">
                <a:pos x="21" y="224"/>
              </a:cxn>
              <a:cxn ang="0">
                <a:pos x="5" y="160"/>
              </a:cxn>
              <a:cxn ang="0">
                <a:pos x="28" y="108"/>
              </a:cxn>
              <a:cxn ang="0">
                <a:pos x="33" y="95"/>
              </a:cxn>
              <a:cxn ang="0">
                <a:pos x="34" y="76"/>
              </a:cxn>
              <a:cxn ang="0">
                <a:pos x="49" y="30"/>
              </a:cxn>
            </a:cxnLst>
            <a:rect l="0" t="0" r="r" b="b"/>
            <a:pathLst>
              <a:path w="594" h="1004">
                <a:moveTo>
                  <a:pt x="54" y="0"/>
                </a:moveTo>
                <a:lnTo>
                  <a:pt x="121" y="18"/>
                </a:lnTo>
                <a:lnTo>
                  <a:pt x="256" y="55"/>
                </a:lnTo>
                <a:lnTo>
                  <a:pt x="326" y="70"/>
                </a:lnTo>
                <a:lnTo>
                  <a:pt x="318" y="117"/>
                </a:lnTo>
                <a:lnTo>
                  <a:pt x="306" y="164"/>
                </a:lnTo>
                <a:lnTo>
                  <a:pt x="296" y="209"/>
                </a:lnTo>
                <a:lnTo>
                  <a:pt x="279" y="277"/>
                </a:lnTo>
                <a:lnTo>
                  <a:pt x="262" y="345"/>
                </a:lnTo>
                <a:lnTo>
                  <a:pt x="319" y="429"/>
                </a:lnTo>
                <a:lnTo>
                  <a:pt x="378" y="514"/>
                </a:lnTo>
                <a:lnTo>
                  <a:pt x="437" y="598"/>
                </a:lnTo>
                <a:lnTo>
                  <a:pt x="439" y="604"/>
                </a:lnTo>
                <a:lnTo>
                  <a:pt x="442" y="609"/>
                </a:lnTo>
                <a:lnTo>
                  <a:pt x="445" y="615"/>
                </a:lnTo>
                <a:lnTo>
                  <a:pt x="456" y="627"/>
                </a:lnTo>
                <a:lnTo>
                  <a:pt x="459" y="630"/>
                </a:lnTo>
                <a:lnTo>
                  <a:pt x="460" y="635"/>
                </a:lnTo>
                <a:lnTo>
                  <a:pt x="462" y="640"/>
                </a:lnTo>
                <a:lnTo>
                  <a:pt x="467" y="647"/>
                </a:lnTo>
                <a:lnTo>
                  <a:pt x="470" y="649"/>
                </a:lnTo>
                <a:lnTo>
                  <a:pt x="476" y="655"/>
                </a:lnTo>
                <a:lnTo>
                  <a:pt x="479" y="658"/>
                </a:lnTo>
                <a:lnTo>
                  <a:pt x="480" y="663"/>
                </a:lnTo>
                <a:lnTo>
                  <a:pt x="482" y="668"/>
                </a:lnTo>
                <a:lnTo>
                  <a:pt x="487" y="675"/>
                </a:lnTo>
                <a:lnTo>
                  <a:pt x="489" y="677"/>
                </a:lnTo>
                <a:lnTo>
                  <a:pt x="493" y="679"/>
                </a:lnTo>
                <a:lnTo>
                  <a:pt x="497" y="686"/>
                </a:lnTo>
                <a:lnTo>
                  <a:pt x="502" y="696"/>
                </a:lnTo>
                <a:lnTo>
                  <a:pt x="504" y="699"/>
                </a:lnTo>
                <a:lnTo>
                  <a:pt x="505" y="700"/>
                </a:lnTo>
                <a:lnTo>
                  <a:pt x="506" y="703"/>
                </a:lnTo>
                <a:lnTo>
                  <a:pt x="509" y="704"/>
                </a:lnTo>
                <a:lnTo>
                  <a:pt x="510" y="705"/>
                </a:lnTo>
                <a:lnTo>
                  <a:pt x="529" y="735"/>
                </a:lnTo>
                <a:lnTo>
                  <a:pt x="550" y="767"/>
                </a:lnTo>
                <a:lnTo>
                  <a:pt x="572" y="796"/>
                </a:lnTo>
                <a:lnTo>
                  <a:pt x="569" y="807"/>
                </a:lnTo>
                <a:lnTo>
                  <a:pt x="573" y="816"/>
                </a:lnTo>
                <a:lnTo>
                  <a:pt x="578" y="826"/>
                </a:lnTo>
                <a:lnTo>
                  <a:pt x="581" y="837"/>
                </a:lnTo>
                <a:lnTo>
                  <a:pt x="580" y="846"/>
                </a:lnTo>
                <a:lnTo>
                  <a:pt x="583" y="851"/>
                </a:lnTo>
                <a:lnTo>
                  <a:pt x="588" y="856"/>
                </a:lnTo>
                <a:lnTo>
                  <a:pt x="591" y="860"/>
                </a:lnTo>
                <a:lnTo>
                  <a:pt x="594" y="866"/>
                </a:lnTo>
                <a:lnTo>
                  <a:pt x="590" y="872"/>
                </a:lnTo>
                <a:lnTo>
                  <a:pt x="584" y="875"/>
                </a:lnTo>
                <a:lnTo>
                  <a:pt x="579" y="878"/>
                </a:lnTo>
                <a:lnTo>
                  <a:pt x="574" y="880"/>
                </a:lnTo>
                <a:lnTo>
                  <a:pt x="567" y="887"/>
                </a:lnTo>
                <a:lnTo>
                  <a:pt x="560" y="896"/>
                </a:lnTo>
                <a:lnTo>
                  <a:pt x="559" y="903"/>
                </a:lnTo>
                <a:lnTo>
                  <a:pt x="558" y="912"/>
                </a:lnTo>
                <a:lnTo>
                  <a:pt x="557" y="921"/>
                </a:lnTo>
                <a:lnTo>
                  <a:pt x="554" y="928"/>
                </a:lnTo>
                <a:lnTo>
                  <a:pt x="546" y="936"/>
                </a:lnTo>
                <a:lnTo>
                  <a:pt x="544" y="940"/>
                </a:lnTo>
                <a:lnTo>
                  <a:pt x="540" y="943"/>
                </a:lnTo>
                <a:lnTo>
                  <a:pt x="534" y="945"/>
                </a:lnTo>
                <a:lnTo>
                  <a:pt x="536" y="954"/>
                </a:lnTo>
                <a:lnTo>
                  <a:pt x="536" y="964"/>
                </a:lnTo>
                <a:lnTo>
                  <a:pt x="532" y="970"/>
                </a:lnTo>
                <a:lnTo>
                  <a:pt x="532" y="973"/>
                </a:lnTo>
                <a:lnTo>
                  <a:pt x="537" y="978"/>
                </a:lnTo>
                <a:lnTo>
                  <a:pt x="539" y="978"/>
                </a:lnTo>
                <a:lnTo>
                  <a:pt x="544" y="980"/>
                </a:lnTo>
                <a:lnTo>
                  <a:pt x="545" y="982"/>
                </a:lnTo>
                <a:lnTo>
                  <a:pt x="546" y="984"/>
                </a:lnTo>
                <a:lnTo>
                  <a:pt x="546" y="991"/>
                </a:lnTo>
                <a:lnTo>
                  <a:pt x="545" y="996"/>
                </a:lnTo>
                <a:lnTo>
                  <a:pt x="541" y="999"/>
                </a:lnTo>
                <a:lnTo>
                  <a:pt x="540" y="1004"/>
                </a:lnTo>
                <a:lnTo>
                  <a:pt x="494" y="999"/>
                </a:lnTo>
                <a:lnTo>
                  <a:pt x="444" y="994"/>
                </a:lnTo>
                <a:lnTo>
                  <a:pt x="391" y="990"/>
                </a:lnTo>
                <a:lnTo>
                  <a:pt x="341" y="984"/>
                </a:lnTo>
                <a:lnTo>
                  <a:pt x="340" y="982"/>
                </a:lnTo>
                <a:lnTo>
                  <a:pt x="340" y="979"/>
                </a:lnTo>
                <a:lnTo>
                  <a:pt x="341" y="977"/>
                </a:lnTo>
                <a:lnTo>
                  <a:pt x="342" y="976"/>
                </a:lnTo>
                <a:lnTo>
                  <a:pt x="343" y="973"/>
                </a:lnTo>
                <a:lnTo>
                  <a:pt x="341" y="969"/>
                </a:lnTo>
                <a:lnTo>
                  <a:pt x="340" y="968"/>
                </a:lnTo>
                <a:lnTo>
                  <a:pt x="338" y="968"/>
                </a:lnTo>
                <a:lnTo>
                  <a:pt x="335" y="965"/>
                </a:lnTo>
                <a:lnTo>
                  <a:pt x="335" y="955"/>
                </a:lnTo>
                <a:lnTo>
                  <a:pt x="338" y="943"/>
                </a:lnTo>
                <a:lnTo>
                  <a:pt x="338" y="930"/>
                </a:lnTo>
                <a:lnTo>
                  <a:pt x="333" y="915"/>
                </a:lnTo>
                <a:lnTo>
                  <a:pt x="326" y="901"/>
                </a:lnTo>
                <a:lnTo>
                  <a:pt x="318" y="891"/>
                </a:lnTo>
                <a:lnTo>
                  <a:pt x="309" y="879"/>
                </a:lnTo>
                <a:lnTo>
                  <a:pt x="298" y="867"/>
                </a:lnTo>
                <a:lnTo>
                  <a:pt x="290" y="854"/>
                </a:lnTo>
                <a:lnTo>
                  <a:pt x="283" y="853"/>
                </a:lnTo>
                <a:lnTo>
                  <a:pt x="277" y="853"/>
                </a:lnTo>
                <a:lnTo>
                  <a:pt x="270" y="854"/>
                </a:lnTo>
                <a:lnTo>
                  <a:pt x="270" y="843"/>
                </a:lnTo>
                <a:lnTo>
                  <a:pt x="268" y="824"/>
                </a:lnTo>
                <a:lnTo>
                  <a:pt x="253" y="819"/>
                </a:lnTo>
                <a:lnTo>
                  <a:pt x="240" y="816"/>
                </a:lnTo>
                <a:lnTo>
                  <a:pt x="229" y="811"/>
                </a:lnTo>
                <a:lnTo>
                  <a:pt x="220" y="804"/>
                </a:lnTo>
                <a:lnTo>
                  <a:pt x="219" y="802"/>
                </a:lnTo>
                <a:lnTo>
                  <a:pt x="218" y="798"/>
                </a:lnTo>
                <a:lnTo>
                  <a:pt x="217" y="796"/>
                </a:lnTo>
                <a:lnTo>
                  <a:pt x="215" y="793"/>
                </a:lnTo>
                <a:lnTo>
                  <a:pt x="214" y="790"/>
                </a:lnTo>
                <a:lnTo>
                  <a:pt x="207" y="781"/>
                </a:lnTo>
                <a:lnTo>
                  <a:pt x="199" y="773"/>
                </a:lnTo>
                <a:lnTo>
                  <a:pt x="190" y="768"/>
                </a:lnTo>
                <a:lnTo>
                  <a:pt x="177" y="767"/>
                </a:lnTo>
                <a:lnTo>
                  <a:pt x="170" y="760"/>
                </a:lnTo>
                <a:lnTo>
                  <a:pt x="161" y="756"/>
                </a:lnTo>
                <a:lnTo>
                  <a:pt x="150" y="754"/>
                </a:lnTo>
                <a:lnTo>
                  <a:pt x="139" y="753"/>
                </a:lnTo>
                <a:lnTo>
                  <a:pt x="136" y="752"/>
                </a:lnTo>
                <a:lnTo>
                  <a:pt x="133" y="748"/>
                </a:lnTo>
                <a:lnTo>
                  <a:pt x="132" y="746"/>
                </a:lnTo>
                <a:lnTo>
                  <a:pt x="127" y="741"/>
                </a:lnTo>
                <a:lnTo>
                  <a:pt x="125" y="740"/>
                </a:lnTo>
                <a:lnTo>
                  <a:pt x="121" y="739"/>
                </a:lnTo>
                <a:lnTo>
                  <a:pt x="126" y="728"/>
                </a:lnTo>
                <a:lnTo>
                  <a:pt x="130" y="703"/>
                </a:lnTo>
                <a:lnTo>
                  <a:pt x="135" y="691"/>
                </a:lnTo>
                <a:lnTo>
                  <a:pt x="135" y="688"/>
                </a:lnTo>
                <a:lnTo>
                  <a:pt x="133" y="685"/>
                </a:lnTo>
                <a:lnTo>
                  <a:pt x="132" y="683"/>
                </a:lnTo>
                <a:lnTo>
                  <a:pt x="128" y="681"/>
                </a:lnTo>
                <a:lnTo>
                  <a:pt x="121" y="677"/>
                </a:lnTo>
                <a:lnTo>
                  <a:pt x="119" y="675"/>
                </a:lnTo>
                <a:lnTo>
                  <a:pt x="122" y="668"/>
                </a:lnTo>
                <a:lnTo>
                  <a:pt x="123" y="667"/>
                </a:lnTo>
                <a:lnTo>
                  <a:pt x="123" y="661"/>
                </a:lnTo>
                <a:lnTo>
                  <a:pt x="122" y="655"/>
                </a:lnTo>
                <a:lnTo>
                  <a:pt x="118" y="650"/>
                </a:lnTo>
                <a:lnTo>
                  <a:pt x="114" y="646"/>
                </a:lnTo>
                <a:lnTo>
                  <a:pt x="109" y="641"/>
                </a:lnTo>
                <a:lnTo>
                  <a:pt x="109" y="632"/>
                </a:lnTo>
                <a:lnTo>
                  <a:pt x="107" y="629"/>
                </a:lnTo>
                <a:lnTo>
                  <a:pt x="105" y="628"/>
                </a:lnTo>
                <a:lnTo>
                  <a:pt x="100" y="623"/>
                </a:lnTo>
                <a:lnTo>
                  <a:pt x="99" y="621"/>
                </a:lnTo>
                <a:lnTo>
                  <a:pt x="97" y="612"/>
                </a:lnTo>
                <a:lnTo>
                  <a:pt x="95" y="602"/>
                </a:lnTo>
                <a:lnTo>
                  <a:pt x="93" y="593"/>
                </a:lnTo>
                <a:lnTo>
                  <a:pt x="92" y="591"/>
                </a:lnTo>
                <a:lnTo>
                  <a:pt x="90" y="590"/>
                </a:lnTo>
                <a:lnTo>
                  <a:pt x="86" y="586"/>
                </a:lnTo>
                <a:lnTo>
                  <a:pt x="84" y="581"/>
                </a:lnTo>
                <a:lnTo>
                  <a:pt x="83" y="578"/>
                </a:lnTo>
                <a:lnTo>
                  <a:pt x="83" y="576"/>
                </a:lnTo>
                <a:lnTo>
                  <a:pt x="75" y="559"/>
                </a:lnTo>
                <a:lnTo>
                  <a:pt x="72" y="551"/>
                </a:lnTo>
                <a:lnTo>
                  <a:pt x="72" y="542"/>
                </a:lnTo>
                <a:lnTo>
                  <a:pt x="73" y="530"/>
                </a:lnTo>
                <a:lnTo>
                  <a:pt x="79" y="530"/>
                </a:lnTo>
                <a:lnTo>
                  <a:pt x="83" y="527"/>
                </a:lnTo>
                <a:lnTo>
                  <a:pt x="84" y="524"/>
                </a:lnTo>
                <a:lnTo>
                  <a:pt x="85" y="523"/>
                </a:lnTo>
                <a:lnTo>
                  <a:pt x="87" y="522"/>
                </a:lnTo>
                <a:lnTo>
                  <a:pt x="90" y="522"/>
                </a:lnTo>
                <a:lnTo>
                  <a:pt x="90" y="508"/>
                </a:lnTo>
                <a:lnTo>
                  <a:pt x="87" y="496"/>
                </a:lnTo>
                <a:lnTo>
                  <a:pt x="85" y="494"/>
                </a:lnTo>
                <a:lnTo>
                  <a:pt x="73" y="494"/>
                </a:lnTo>
                <a:lnTo>
                  <a:pt x="71" y="492"/>
                </a:lnTo>
                <a:lnTo>
                  <a:pt x="59" y="475"/>
                </a:lnTo>
                <a:lnTo>
                  <a:pt x="56" y="466"/>
                </a:lnTo>
                <a:lnTo>
                  <a:pt x="57" y="462"/>
                </a:lnTo>
                <a:lnTo>
                  <a:pt x="61" y="455"/>
                </a:lnTo>
                <a:lnTo>
                  <a:pt x="62" y="452"/>
                </a:lnTo>
                <a:lnTo>
                  <a:pt x="62" y="447"/>
                </a:lnTo>
                <a:lnTo>
                  <a:pt x="59" y="440"/>
                </a:lnTo>
                <a:lnTo>
                  <a:pt x="58" y="436"/>
                </a:lnTo>
                <a:lnTo>
                  <a:pt x="59" y="432"/>
                </a:lnTo>
                <a:lnTo>
                  <a:pt x="65" y="432"/>
                </a:lnTo>
                <a:lnTo>
                  <a:pt x="71" y="436"/>
                </a:lnTo>
                <a:lnTo>
                  <a:pt x="76" y="441"/>
                </a:lnTo>
                <a:lnTo>
                  <a:pt x="80" y="448"/>
                </a:lnTo>
                <a:lnTo>
                  <a:pt x="87" y="452"/>
                </a:lnTo>
                <a:lnTo>
                  <a:pt x="87" y="447"/>
                </a:lnTo>
                <a:lnTo>
                  <a:pt x="86" y="438"/>
                </a:lnTo>
                <a:lnTo>
                  <a:pt x="85" y="426"/>
                </a:lnTo>
                <a:lnTo>
                  <a:pt x="82" y="417"/>
                </a:lnTo>
                <a:lnTo>
                  <a:pt x="78" y="406"/>
                </a:lnTo>
                <a:lnTo>
                  <a:pt x="76" y="395"/>
                </a:lnTo>
                <a:lnTo>
                  <a:pt x="90" y="395"/>
                </a:lnTo>
                <a:lnTo>
                  <a:pt x="94" y="397"/>
                </a:lnTo>
                <a:lnTo>
                  <a:pt x="95" y="398"/>
                </a:lnTo>
                <a:lnTo>
                  <a:pt x="100" y="398"/>
                </a:lnTo>
                <a:lnTo>
                  <a:pt x="102" y="397"/>
                </a:lnTo>
                <a:lnTo>
                  <a:pt x="105" y="397"/>
                </a:lnTo>
                <a:lnTo>
                  <a:pt x="107" y="398"/>
                </a:lnTo>
                <a:lnTo>
                  <a:pt x="111" y="399"/>
                </a:lnTo>
                <a:lnTo>
                  <a:pt x="113" y="401"/>
                </a:lnTo>
                <a:lnTo>
                  <a:pt x="115" y="404"/>
                </a:lnTo>
                <a:lnTo>
                  <a:pt x="121" y="404"/>
                </a:lnTo>
                <a:lnTo>
                  <a:pt x="126" y="402"/>
                </a:lnTo>
                <a:lnTo>
                  <a:pt x="128" y="402"/>
                </a:lnTo>
                <a:lnTo>
                  <a:pt x="130" y="401"/>
                </a:lnTo>
                <a:lnTo>
                  <a:pt x="133" y="401"/>
                </a:lnTo>
                <a:lnTo>
                  <a:pt x="135" y="404"/>
                </a:lnTo>
                <a:lnTo>
                  <a:pt x="136" y="406"/>
                </a:lnTo>
                <a:lnTo>
                  <a:pt x="139" y="410"/>
                </a:lnTo>
                <a:lnTo>
                  <a:pt x="140" y="412"/>
                </a:lnTo>
                <a:lnTo>
                  <a:pt x="143" y="415"/>
                </a:lnTo>
                <a:lnTo>
                  <a:pt x="143" y="408"/>
                </a:lnTo>
                <a:lnTo>
                  <a:pt x="141" y="404"/>
                </a:lnTo>
                <a:lnTo>
                  <a:pt x="136" y="401"/>
                </a:lnTo>
                <a:lnTo>
                  <a:pt x="132" y="398"/>
                </a:lnTo>
                <a:lnTo>
                  <a:pt x="128" y="396"/>
                </a:lnTo>
                <a:lnTo>
                  <a:pt x="129" y="392"/>
                </a:lnTo>
                <a:lnTo>
                  <a:pt x="122" y="396"/>
                </a:lnTo>
                <a:lnTo>
                  <a:pt x="114" y="395"/>
                </a:lnTo>
                <a:lnTo>
                  <a:pt x="107" y="392"/>
                </a:lnTo>
                <a:lnTo>
                  <a:pt x="101" y="390"/>
                </a:lnTo>
                <a:lnTo>
                  <a:pt x="95" y="392"/>
                </a:lnTo>
                <a:lnTo>
                  <a:pt x="91" y="390"/>
                </a:lnTo>
                <a:lnTo>
                  <a:pt x="87" y="385"/>
                </a:lnTo>
                <a:lnTo>
                  <a:pt x="85" y="382"/>
                </a:lnTo>
                <a:lnTo>
                  <a:pt x="80" y="380"/>
                </a:lnTo>
                <a:lnTo>
                  <a:pt x="73" y="378"/>
                </a:lnTo>
                <a:lnTo>
                  <a:pt x="69" y="382"/>
                </a:lnTo>
                <a:lnTo>
                  <a:pt x="66" y="396"/>
                </a:lnTo>
                <a:lnTo>
                  <a:pt x="65" y="404"/>
                </a:lnTo>
                <a:lnTo>
                  <a:pt x="45" y="384"/>
                </a:lnTo>
                <a:lnTo>
                  <a:pt x="43" y="383"/>
                </a:lnTo>
                <a:lnTo>
                  <a:pt x="41" y="381"/>
                </a:lnTo>
                <a:lnTo>
                  <a:pt x="38" y="376"/>
                </a:lnTo>
                <a:lnTo>
                  <a:pt x="38" y="373"/>
                </a:lnTo>
                <a:lnTo>
                  <a:pt x="40" y="370"/>
                </a:lnTo>
                <a:lnTo>
                  <a:pt x="41" y="370"/>
                </a:lnTo>
                <a:lnTo>
                  <a:pt x="42" y="371"/>
                </a:lnTo>
                <a:lnTo>
                  <a:pt x="43" y="374"/>
                </a:lnTo>
                <a:lnTo>
                  <a:pt x="44" y="375"/>
                </a:lnTo>
                <a:lnTo>
                  <a:pt x="45" y="375"/>
                </a:lnTo>
                <a:lnTo>
                  <a:pt x="43" y="356"/>
                </a:lnTo>
                <a:lnTo>
                  <a:pt x="37" y="339"/>
                </a:lnTo>
                <a:lnTo>
                  <a:pt x="36" y="336"/>
                </a:lnTo>
                <a:lnTo>
                  <a:pt x="34" y="335"/>
                </a:lnTo>
                <a:lnTo>
                  <a:pt x="28" y="329"/>
                </a:lnTo>
                <a:lnTo>
                  <a:pt x="27" y="327"/>
                </a:lnTo>
                <a:lnTo>
                  <a:pt x="24" y="324"/>
                </a:lnTo>
                <a:lnTo>
                  <a:pt x="22" y="319"/>
                </a:lnTo>
                <a:lnTo>
                  <a:pt x="22" y="311"/>
                </a:lnTo>
                <a:lnTo>
                  <a:pt x="17" y="301"/>
                </a:lnTo>
                <a:lnTo>
                  <a:pt x="12" y="293"/>
                </a:lnTo>
                <a:lnTo>
                  <a:pt x="8" y="285"/>
                </a:lnTo>
                <a:lnTo>
                  <a:pt x="9" y="280"/>
                </a:lnTo>
                <a:lnTo>
                  <a:pt x="13" y="273"/>
                </a:lnTo>
                <a:lnTo>
                  <a:pt x="14" y="265"/>
                </a:lnTo>
                <a:lnTo>
                  <a:pt x="14" y="257"/>
                </a:lnTo>
                <a:lnTo>
                  <a:pt x="12" y="251"/>
                </a:lnTo>
                <a:lnTo>
                  <a:pt x="12" y="245"/>
                </a:lnTo>
                <a:lnTo>
                  <a:pt x="14" y="237"/>
                </a:lnTo>
                <a:lnTo>
                  <a:pt x="17" y="230"/>
                </a:lnTo>
                <a:lnTo>
                  <a:pt x="21" y="224"/>
                </a:lnTo>
                <a:lnTo>
                  <a:pt x="22" y="215"/>
                </a:lnTo>
                <a:lnTo>
                  <a:pt x="22" y="203"/>
                </a:lnTo>
                <a:lnTo>
                  <a:pt x="19" y="186"/>
                </a:lnTo>
                <a:lnTo>
                  <a:pt x="12" y="170"/>
                </a:lnTo>
                <a:lnTo>
                  <a:pt x="5" y="160"/>
                </a:lnTo>
                <a:lnTo>
                  <a:pt x="0" y="150"/>
                </a:lnTo>
                <a:lnTo>
                  <a:pt x="1" y="136"/>
                </a:lnTo>
                <a:lnTo>
                  <a:pt x="7" y="124"/>
                </a:lnTo>
                <a:lnTo>
                  <a:pt x="16" y="114"/>
                </a:lnTo>
                <a:lnTo>
                  <a:pt x="28" y="108"/>
                </a:lnTo>
                <a:lnTo>
                  <a:pt x="26" y="105"/>
                </a:lnTo>
                <a:lnTo>
                  <a:pt x="26" y="102"/>
                </a:lnTo>
                <a:lnTo>
                  <a:pt x="29" y="98"/>
                </a:lnTo>
                <a:lnTo>
                  <a:pt x="31" y="97"/>
                </a:lnTo>
                <a:lnTo>
                  <a:pt x="33" y="95"/>
                </a:lnTo>
                <a:lnTo>
                  <a:pt x="34" y="94"/>
                </a:lnTo>
                <a:lnTo>
                  <a:pt x="34" y="88"/>
                </a:lnTo>
                <a:lnTo>
                  <a:pt x="33" y="84"/>
                </a:lnTo>
                <a:lnTo>
                  <a:pt x="33" y="80"/>
                </a:lnTo>
                <a:lnTo>
                  <a:pt x="34" y="76"/>
                </a:lnTo>
                <a:lnTo>
                  <a:pt x="38" y="69"/>
                </a:lnTo>
                <a:lnTo>
                  <a:pt x="44" y="63"/>
                </a:lnTo>
                <a:lnTo>
                  <a:pt x="48" y="56"/>
                </a:lnTo>
                <a:lnTo>
                  <a:pt x="50" y="44"/>
                </a:lnTo>
                <a:lnTo>
                  <a:pt x="49" y="30"/>
                </a:lnTo>
                <a:lnTo>
                  <a:pt x="50" y="14"/>
                </a:lnTo>
                <a:lnTo>
                  <a:pt x="54"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47">
            <a:extLst>
              <a:ext uri="{FF2B5EF4-FFF2-40B4-BE49-F238E27FC236}">
                <a16:creationId xmlns:a16="http://schemas.microsoft.com/office/drawing/2014/main" id="{D70C1BFA-686C-4F39-5462-C8D5E8F01567}"/>
              </a:ext>
            </a:extLst>
          </p:cNvPr>
          <p:cNvSpPr>
            <a:spLocks/>
          </p:cNvSpPr>
          <p:nvPr/>
        </p:nvSpPr>
        <p:spPr bwMode="auto">
          <a:xfrm>
            <a:off x="343009" y="1932758"/>
            <a:ext cx="605630" cy="511307"/>
          </a:xfrm>
          <a:custGeom>
            <a:avLst/>
            <a:gdLst/>
            <a:ahLst/>
            <a:cxnLst>
              <a:cxn ang="0">
                <a:pos x="134" y="1"/>
              </a:cxn>
              <a:cxn ang="0">
                <a:pos x="136" y="7"/>
              </a:cxn>
              <a:cxn ang="0">
                <a:pos x="148" y="4"/>
              </a:cxn>
              <a:cxn ang="0">
                <a:pos x="163" y="15"/>
              </a:cxn>
              <a:cxn ang="0">
                <a:pos x="188" y="23"/>
              </a:cxn>
              <a:cxn ang="0">
                <a:pos x="191" y="28"/>
              </a:cxn>
              <a:cxn ang="0">
                <a:pos x="192" y="50"/>
              </a:cxn>
              <a:cxn ang="0">
                <a:pos x="193" y="71"/>
              </a:cxn>
              <a:cxn ang="0">
                <a:pos x="205" y="78"/>
              </a:cxn>
              <a:cxn ang="0">
                <a:pos x="216" y="86"/>
              </a:cxn>
              <a:cxn ang="0">
                <a:pos x="242" y="84"/>
              </a:cxn>
              <a:cxn ang="0">
                <a:pos x="250" y="81"/>
              </a:cxn>
              <a:cxn ang="0">
                <a:pos x="290" y="97"/>
              </a:cxn>
              <a:cxn ang="0">
                <a:pos x="315" y="97"/>
              </a:cxn>
              <a:cxn ang="0">
                <a:pos x="332" y="100"/>
              </a:cxn>
              <a:cxn ang="0">
                <a:pos x="379" y="99"/>
              </a:cxn>
              <a:cxn ang="0">
                <a:pos x="422" y="100"/>
              </a:cxn>
              <a:cxn ang="0">
                <a:pos x="500" y="114"/>
              </a:cxn>
              <a:cxn ang="0">
                <a:pos x="567" y="133"/>
              </a:cxn>
              <a:cxn ang="0">
                <a:pos x="581" y="153"/>
              </a:cxn>
              <a:cxn ang="0">
                <a:pos x="585" y="162"/>
              </a:cxn>
              <a:cxn ang="0">
                <a:pos x="573" y="184"/>
              </a:cxn>
              <a:cxn ang="0">
                <a:pos x="557" y="210"/>
              </a:cxn>
              <a:cxn ang="0">
                <a:pos x="552" y="216"/>
              </a:cxn>
              <a:cxn ang="0">
                <a:pos x="547" y="224"/>
              </a:cxn>
              <a:cxn ang="0">
                <a:pos x="530" y="242"/>
              </a:cxn>
              <a:cxn ang="0">
                <a:pos x="514" y="278"/>
              </a:cxn>
              <a:cxn ang="0">
                <a:pos x="518" y="284"/>
              </a:cxn>
              <a:cxn ang="0">
                <a:pos x="526" y="286"/>
              </a:cxn>
              <a:cxn ang="0">
                <a:pos x="525" y="310"/>
              </a:cxn>
              <a:cxn ang="0">
                <a:pos x="514" y="334"/>
              </a:cxn>
              <a:cxn ang="0">
                <a:pos x="491" y="450"/>
              </a:cxn>
              <a:cxn ang="0">
                <a:pos x="222" y="427"/>
              </a:cxn>
              <a:cxn ang="0">
                <a:pos x="87" y="391"/>
              </a:cxn>
              <a:cxn ang="0">
                <a:pos x="23" y="373"/>
              </a:cxn>
              <a:cxn ang="0">
                <a:pos x="1" y="335"/>
              </a:cxn>
              <a:cxn ang="0">
                <a:pos x="8" y="299"/>
              </a:cxn>
              <a:cxn ang="0">
                <a:pos x="18" y="271"/>
              </a:cxn>
              <a:cxn ang="0">
                <a:pos x="27" y="254"/>
              </a:cxn>
              <a:cxn ang="0">
                <a:pos x="34" y="250"/>
              </a:cxn>
              <a:cxn ang="0">
                <a:pos x="38" y="249"/>
              </a:cxn>
              <a:cxn ang="0">
                <a:pos x="43" y="243"/>
              </a:cxn>
              <a:cxn ang="0">
                <a:pos x="44" y="229"/>
              </a:cxn>
              <a:cxn ang="0">
                <a:pos x="49" y="223"/>
              </a:cxn>
              <a:cxn ang="0">
                <a:pos x="56" y="221"/>
              </a:cxn>
              <a:cxn ang="0">
                <a:pos x="58" y="214"/>
              </a:cxn>
              <a:cxn ang="0">
                <a:pos x="57" y="204"/>
              </a:cxn>
              <a:cxn ang="0">
                <a:pos x="70" y="173"/>
              </a:cxn>
              <a:cxn ang="0">
                <a:pos x="82" y="137"/>
              </a:cxn>
              <a:cxn ang="0">
                <a:pos x="105" y="85"/>
              </a:cxn>
              <a:cxn ang="0">
                <a:pos x="119" y="64"/>
              </a:cxn>
              <a:cxn ang="0">
                <a:pos x="120" y="63"/>
              </a:cxn>
              <a:cxn ang="0">
                <a:pos x="115" y="55"/>
              </a:cxn>
              <a:cxn ang="0">
                <a:pos x="121" y="33"/>
              </a:cxn>
              <a:cxn ang="0">
                <a:pos x="131" y="0"/>
              </a:cxn>
            </a:cxnLst>
            <a:rect l="0" t="0" r="r" b="b"/>
            <a:pathLst>
              <a:path w="585" h="489">
                <a:moveTo>
                  <a:pt x="131" y="0"/>
                </a:moveTo>
                <a:lnTo>
                  <a:pt x="132" y="1"/>
                </a:lnTo>
                <a:lnTo>
                  <a:pt x="134" y="1"/>
                </a:lnTo>
                <a:lnTo>
                  <a:pt x="135" y="2"/>
                </a:lnTo>
                <a:lnTo>
                  <a:pt x="135" y="6"/>
                </a:lnTo>
                <a:lnTo>
                  <a:pt x="136" y="7"/>
                </a:lnTo>
                <a:lnTo>
                  <a:pt x="137" y="7"/>
                </a:lnTo>
                <a:lnTo>
                  <a:pt x="138" y="8"/>
                </a:lnTo>
                <a:lnTo>
                  <a:pt x="148" y="4"/>
                </a:lnTo>
                <a:lnTo>
                  <a:pt x="155" y="5"/>
                </a:lnTo>
                <a:lnTo>
                  <a:pt x="160" y="9"/>
                </a:lnTo>
                <a:lnTo>
                  <a:pt x="163" y="15"/>
                </a:lnTo>
                <a:lnTo>
                  <a:pt x="172" y="15"/>
                </a:lnTo>
                <a:lnTo>
                  <a:pt x="179" y="16"/>
                </a:lnTo>
                <a:lnTo>
                  <a:pt x="188" y="23"/>
                </a:lnTo>
                <a:lnTo>
                  <a:pt x="187" y="26"/>
                </a:lnTo>
                <a:lnTo>
                  <a:pt x="190" y="28"/>
                </a:lnTo>
                <a:lnTo>
                  <a:pt x="191" y="28"/>
                </a:lnTo>
                <a:lnTo>
                  <a:pt x="192" y="29"/>
                </a:lnTo>
                <a:lnTo>
                  <a:pt x="193" y="41"/>
                </a:lnTo>
                <a:lnTo>
                  <a:pt x="192" y="50"/>
                </a:lnTo>
                <a:lnTo>
                  <a:pt x="190" y="58"/>
                </a:lnTo>
                <a:lnTo>
                  <a:pt x="190" y="64"/>
                </a:lnTo>
                <a:lnTo>
                  <a:pt x="193" y="71"/>
                </a:lnTo>
                <a:lnTo>
                  <a:pt x="200" y="77"/>
                </a:lnTo>
                <a:lnTo>
                  <a:pt x="202" y="78"/>
                </a:lnTo>
                <a:lnTo>
                  <a:pt x="205" y="78"/>
                </a:lnTo>
                <a:lnTo>
                  <a:pt x="208" y="79"/>
                </a:lnTo>
                <a:lnTo>
                  <a:pt x="210" y="81"/>
                </a:lnTo>
                <a:lnTo>
                  <a:pt x="216" y="86"/>
                </a:lnTo>
                <a:lnTo>
                  <a:pt x="236" y="86"/>
                </a:lnTo>
                <a:lnTo>
                  <a:pt x="240" y="85"/>
                </a:lnTo>
                <a:lnTo>
                  <a:pt x="242" y="84"/>
                </a:lnTo>
                <a:lnTo>
                  <a:pt x="244" y="82"/>
                </a:lnTo>
                <a:lnTo>
                  <a:pt x="247" y="81"/>
                </a:lnTo>
                <a:lnTo>
                  <a:pt x="250" y="81"/>
                </a:lnTo>
                <a:lnTo>
                  <a:pt x="265" y="83"/>
                </a:lnTo>
                <a:lnTo>
                  <a:pt x="278" y="88"/>
                </a:lnTo>
                <a:lnTo>
                  <a:pt x="290" y="97"/>
                </a:lnTo>
                <a:lnTo>
                  <a:pt x="298" y="99"/>
                </a:lnTo>
                <a:lnTo>
                  <a:pt x="306" y="98"/>
                </a:lnTo>
                <a:lnTo>
                  <a:pt x="315" y="97"/>
                </a:lnTo>
                <a:lnTo>
                  <a:pt x="323" y="97"/>
                </a:lnTo>
                <a:lnTo>
                  <a:pt x="328" y="98"/>
                </a:lnTo>
                <a:lnTo>
                  <a:pt x="332" y="100"/>
                </a:lnTo>
                <a:lnTo>
                  <a:pt x="341" y="103"/>
                </a:lnTo>
                <a:lnTo>
                  <a:pt x="361" y="102"/>
                </a:lnTo>
                <a:lnTo>
                  <a:pt x="379" y="99"/>
                </a:lnTo>
                <a:lnTo>
                  <a:pt x="399" y="97"/>
                </a:lnTo>
                <a:lnTo>
                  <a:pt x="411" y="98"/>
                </a:lnTo>
                <a:lnTo>
                  <a:pt x="422" y="100"/>
                </a:lnTo>
                <a:lnTo>
                  <a:pt x="442" y="100"/>
                </a:lnTo>
                <a:lnTo>
                  <a:pt x="471" y="106"/>
                </a:lnTo>
                <a:lnTo>
                  <a:pt x="500" y="114"/>
                </a:lnTo>
                <a:lnTo>
                  <a:pt x="532" y="120"/>
                </a:lnTo>
                <a:lnTo>
                  <a:pt x="563" y="125"/>
                </a:lnTo>
                <a:lnTo>
                  <a:pt x="567" y="133"/>
                </a:lnTo>
                <a:lnTo>
                  <a:pt x="574" y="145"/>
                </a:lnTo>
                <a:lnTo>
                  <a:pt x="576" y="148"/>
                </a:lnTo>
                <a:lnTo>
                  <a:pt x="581" y="153"/>
                </a:lnTo>
                <a:lnTo>
                  <a:pt x="583" y="156"/>
                </a:lnTo>
                <a:lnTo>
                  <a:pt x="585" y="159"/>
                </a:lnTo>
                <a:lnTo>
                  <a:pt x="585" y="162"/>
                </a:lnTo>
                <a:lnTo>
                  <a:pt x="583" y="169"/>
                </a:lnTo>
                <a:lnTo>
                  <a:pt x="578" y="177"/>
                </a:lnTo>
                <a:lnTo>
                  <a:pt x="573" y="184"/>
                </a:lnTo>
                <a:lnTo>
                  <a:pt x="566" y="193"/>
                </a:lnTo>
                <a:lnTo>
                  <a:pt x="561" y="201"/>
                </a:lnTo>
                <a:lnTo>
                  <a:pt x="557" y="210"/>
                </a:lnTo>
                <a:lnTo>
                  <a:pt x="556" y="212"/>
                </a:lnTo>
                <a:lnTo>
                  <a:pt x="554" y="214"/>
                </a:lnTo>
                <a:lnTo>
                  <a:pt x="552" y="216"/>
                </a:lnTo>
                <a:lnTo>
                  <a:pt x="549" y="217"/>
                </a:lnTo>
                <a:lnTo>
                  <a:pt x="547" y="222"/>
                </a:lnTo>
                <a:lnTo>
                  <a:pt x="547" y="224"/>
                </a:lnTo>
                <a:lnTo>
                  <a:pt x="548" y="226"/>
                </a:lnTo>
                <a:lnTo>
                  <a:pt x="539" y="233"/>
                </a:lnTo>
                <a:lnTo>
                  <a:pt x="530" y="242"/>
                </a:lnTo>
                <a:lnTo>
                  <a:pt x="521" y="251"/>
                </a:lnTo>
                <a:lnTo>
                  <a:pt x="517" y="263"/>
                </a:lnTo>
                <a:lnTo>
                  <a:pt x="514" y="278"/>
                </a:lnTo>
                <a:lnTo>
                  <a:pt x="514" y="281"/>
                </a:lnTo>
                <a:lnTo>
                  <a:pt x="517" y="282"/>
                </a:lnTo>
                <a:lnTo>
                  <a:pt x="518" y="284"/>
                </a:lnTo>
                <a:lnTo>
                  <a:pt x="520" y="285"/>
                </a:lnTo>
                <a:lnTo>
                  <a:pt x="524" y="286"/>
                </a:lnTo>
                <a:lnTo>
                  <a:pt x="526" y="286"/>
                </a:lnTo>
                <a:lnTo>
                  <a:pt x="528" y="287"/>
                </a:lnTo>
                <a:lnTo>
                  <a:pt x="530" y="289"/>
                </a:lnTo>
                <a:lnTo>
                  <a:pt x="525" y="310"/>
                </a:lnTo>
                <a:lnTo>
                  <a:pt x="521" y="319"/>
                </a:lnTo>
                <a:lnTo>
                  <a:pt x="517" y="326"/>
                </a:lnTo>
                <a:lnTo>
                  <a:pt x="514" y="334"/>
                </a:lnTo>
                <a:lnTo>
                  <a:pt x="507" y="372"/>
                </a:lnTo>
                <a:lnTo>
                  <a:pt x="500" y="412"/>
                </a:lnTo>
                <a:lnTo>
                  <a:pt x="491" y="450"/>
                </a:lnTo>
                <a:lnTo>
                  <a:pt x="483" y="489"/>
                </a:lnTo>
                <a:lnTo>
                  <a:pt x="351" y="460"/>
                </a:lnTo>
                <a:lnTo>
                  <a:pt x="222" y="427"/>
                </a:lnTo>
                <a:lnTo>
                  <a:pt x="95" y="393"/>
                </a:lnTo>
                <a:lnTo>
                  <a:pt x="91" y="392"/>
                </a:lnTo>
                <a:lnTo>
                  <a:pt x="87" y="391"/>
                </a:lnTo>
                <a:lnTo>
                  <a:pt x="66" y="385"/>
                </a:lnTo>
                <a:lnTo>
                  <a:pt x="44" y="379"/>
                </a:lnTo>
                <a:lnTo>
                  <a:pt x="23" y="373"/>
                </a:lnTo>
                <a:lnTo>
                  <a:pt x="3" y="365"/>
                </a:lnTo>
                <a:lnTo>
                  <a:pt x="0" y="350"/>
                </a:lnTo>
                <a:lnTo>
                  <a:pt x="1" y="335"/>
                </a:lnTo>
                <a:lnTo>
                  <a:pt x="4" y="322"/>
                </a:lnTo>
                <a:lnTo>
                  <a:pt x="11" y="312"/>
                </a:lnTo>
                <a:lnTo>
                  <a:pt x="8" y="299"/>
                </a:lnTo>
                <a:lnTo>
                  <a:pt x="9" y="289"/>
                </a:lnTo>
                <a:lnTo>
                  <a:pt x="13" y="280"/>
                </a:lnTo>
                <a:lnTo>
                  <a:pt x="18" y="271"/>
                </a:lnTo>
                <a:lnTo>
                  <a:pt x="23" y="261"/>
                </a:lnTo>
                <a:lnTo>
                  <a:pt x="25" y="252"/>
                </a:lnTo>
                <a:lnTo>
                  <a:pt x="27" y="254"/>
                </a:lnTo>
                <a:lnTo>
                  <a:pt x="30" y="254"/>
                </a:lnTo>
                <a:lnTo>
                  <a:pt x="32" y="252"/>
                </a:lnTo>
                <a:lnTo>
                  <a:pt x="34" y="250"/>
                </a:lnTo>
                <a:lnTo>
                  <a:pt x="37" y="246"/>
                </a:lnTo>
                <a:lnTo>
                  <a:pt x="38" y="247"/>
                </a:lnTo>
                <a:lnTo>
                  <a:pt x="38" y="249"/>
                </a:lnTo>
                <a:lnTo>
                  <a:pt x="39" y="252"/>
                </a:lnTo>
                <a:lnTo>
                  <a:pt x="43" y="247"/>
                </a:lnTo>
                <a:lnTo>
                  <a:pt x="43" y="243"/>
                </a:lnTo>
                <a:lnTo>
                  <a:pt x="41" y="236"/>
                </a:lnTo>
                <a:lnTo>
                  <a:pt x="42" y="230"/>
                </a:lnTo>
                <a:lnTo>
                  <a:pt x="44" y="229"/>
                </a:lnTo>
                <a:lnTo>
                  <a:pt x="45" y="228"/>
                </a:lnTo>
                <a:lnTo>
                  <a:pt x="46" y="225"/>
                </a:lnTo>
                <a:lnTo>
                  <a:pt x="49" y="223"/>
                </a:lnTo>
                <a:lnTo>
                  <a:pt x="51" y="222"/>
                </a:lnTo>
                <a:lnTo>
                  <a:pt x="52" y="221"/>
                </a:lnTo>
                <a:lnTo>
                  <a:pt x="56" y="221"/>
                </a:lnTo>
                <a:lnTo>
                  <a:pt x="59" y="222"/>
                </a:lnTo>
                <a:lnTo>
                  <a:pt x="59" y="216"/>
                </a:lnTo>
                <a:lnTo>
                  <a:pt x="58" y="214"/>
                </a:lnTo>
                <a:lnTo>
                  <a:pt x="58" y="211"/>
                </a:lnTo>
                <a:lnTo>
                  <a:pt x="57" y="210"/>
                </a:lnTo>
                <a:lnTo>
                  <a:pt x="57" y="204"/>
                </a:lnTo>
                <a:lnTo>
                  <a:pt x="63" y="195"/>
                </a:lnTo>
                <a:lnTo>
                  <a:pt x="66" y="184"/>
                </a:lnTo>
                <a:lnTo>
                  <a:pt x="70" y="173"/>
                </a:lnTo>
                <a:lnTo>
                  <a:pt x="74" y="162"/>
                </a:lnTo>
                <a:lnTo>
                  <a:pt x="81" y="154"/>
                </a:lnTo>
                <a:lnTo>
                  <a:pt x="82" y="137"/>
                </a:lnTo>
                <a:lnTo>
                  <a:pt x="89" y="119"/>
                </a:lnTo>
                <a:lnTo>
                  <a:pt x="98" y="103"/>
                </a:lnTo>
                <a:lnTo>
                  <a:pt x="105" y="85"/>
                </a:lnTo>
                <a:lnTo>
                  <a:pt x="109" y="67"/>
                </a:lnTo>
                <a:lnTo>
                  <a:pt x="113" y="64"/>
                </a:lnTo>
                <a:lnTo>
                  <a:pt x="119" y="64"/>
                </a:lnTo>
                <a:lnTo>
                  <a:pt x="121" y="67"/>
                </a:lnTo>
                <a:lnTo>
                  <a:pt x="121" y="64"/>
                </a:lnTo>
                <a:lnTo>
                  <a:pt x="120" y="63"/>
                </a:lnTo>
                <a:lnTo>
                  <a:pt x="117" y="62"/>
                </a:lnTo>
                <a:lnTo>
                  <a:pt x="115" y="60"/>
                </a:lnTo>
                <a:lnTo>
                  <a:pt x="115" y="55"/>
                </a:lnTo>
                <a:lnTo>
                  <a:pt x="119" y="51"/>
                </a:lnTo>
                <a:lnTo>
                  <a:pt x="121" y="47"/>
                </a:lnTo>
                <a:lnTo>
                  <a:pt x="121" y="33"/>
                </a:lnTo>
                <a:lnTo>
                  <a:pt x="128" y="12"/>
                </a:lnTo>
                <a:lnTo>
                  <a:pt x="129" y="1"/>
                </a:lnTo>
                <a:lnTo>
                  <a:pt x="131"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48">
            <a:extLst>
              <a:ext uri="{FF2B5EF4-FFF2-40B4-BE49-F238E27FC236}">
                <a16:creationId xmlns:a16="http://schemas.microsoft.com/office/drawing/2014/main" id="{74B96C5E-36DB-662A-2BB7-649643FEADF0}"/>
              </a:ext>
            </a:extLst>
          </p:cNvPr>
          <p:cNvSpPr>
            <a:spLocks/>
          </p:cNvSpPr>
          <p:nvPr/>
        </p:nvSpPr>
        <p:spPr bwMode="auto">
          <a:xfrm>
            <a:off x="482770" y="1697508"/>
            <a:ext cx="494856" cy="368569"/>
          </a:xfrm>
          <a:custGeom>
            <a:avLst/>
            <a:gdLst/>
            <a:ahLst/>
            <a:cxnLst>
              <a:cxn ang="0">
                <a:pos x="157" y="6"/>
              </a:cxn>
              <a:cxn ang="0">
                <a:pos x="244" y="33"/>
              </a:cxn>
              <a:cxn ang="0">
                <a:pos x="290" y="39"/>
              </a:cxn>
              <a:cxn ang="0">
                <a:pos x="408" y="67"/>
              </a:cxn>
              <a:cxn ang="0">
                <a:pos x="478" y="83"/>
              </a:cxn>
              <a:cxn ang="0">
                <a:pos x="470" y="125"/>
              </a:cxn>
              <a:cxn ang="0">
                <a:pos x="467" y="135"/>
              </a:cxn>
              <a:cxn ang="0">
                <a:pos x="445" y="238"/>
              </a:cxn>
              <a:cxn ang="0">
                <a:pos x="426" y="317"/>
              </a:cxn>
              <a:cxn ang="0">
                <a:pos x="431" y="335"/>
              </a:cxn>
              <a:cxn ang="0">
                <a:pos x="341" y="334"/>
              </a:cxn>
              <a:cxn ang="0">
                <a:pos x="322" y="327"/>
              </a:cxn>
              <a:cxn ang="0">
                <a:pos x="276" y="322"/>
              </a:cxn>
              <a:cxn ang="0">
                <a:pos x="252" y="326"/>
              </a:cxn>
              <a:cxn ang="0">
                <a:pos x="208" y="329"/>
              </a:cxn>
              <a:cxn ang="0">
                <a:pos x="197" y="320"/>
              </a:cxn>
              <a:cxn ang="0">
                <a:pos x="192" y="317"/>
              </a:cxn>
              <a:cxn ang="0">
                <a:pos x="155" y="324"/>
              </a:cxn>
              <a:cxn ang="0">
                <a:pos x="129" y="308"/>
              </a:cxn>
              <a:cxn ang="0">
                <a:pos x="100" y="307"/>
              </a:cxn>
              <a:cxn ang="0">
                <a:pos x="77" y="308"/>
              </a:cxn>
              <a:cxn ang="0">
                <a:pos x="58" y="249"/>
              </a:cxn>
              <a:cxn ang="0">
                <a:pos x="44" y="237"/>
              </a:cxn>
              <a:cxn ang="0">
                <a:pos x="30" y="229"/>
              </a:cxn>
              <a:cxn ang="0">
                <a:pos x="8" y="205"/>
              </a:cxn>
              <a:cxn ang="0">
                <a:pos x="10" y="194"/>
              </a:cxn>
              <a:cxn ang="0">
                <a:pos x="15" y="191"/>
              </a:cxn>
              <a:cxn ang="0">
                <a:pos x="15" y="179"/>
              </a:cxn>
              <a:cxn ang="0">
                <a:pos x="4" y="177"/>
              </a:cxn>
              <a:cxn ang="0">
                <a:pos x="18" y="156"/>
              </a:cxn>
              <a:cxn ang="0">
                <a:pos x="8" y="82"/>
              </a:cxn>
              <a:cxn ang="0">
                <a:pos x="3" y="41"/>
              </a:cxn>
              <a:cxn ang="0">
                <a:pos x="6" y="28"/>
              </a:cxn>
              <a:cxn ang="0">
                <a:pos x="18" y="34"/>
              </a:cxn>
              <a:cxn ang="0">
                <a:pos x="27" y="41"/>
              </a:cxn>
              <a:cxn ang="0">
                <a:pos x="58" y="56"/>
              </a:cxn>
              <a:cxn ang="0">
                <a:pos x="84" y="69"/>
              </a:cxn>
              <a:cxn ang="0">
                <a:pos x="102" y="80"/>
              </a:cxn>
              <a:cxn ang="0">
                <a:pos x="105" y="100"/>
              </a:cxn>
              <a:cxn ang="0">
                <a:pos x="93" y="103"/>
              </a:cxn>
              <a:cxn ang="0">
                <a:pos x="74" y="126"/>
              </a:cxn>
              <a:cxn ang="0">
                <a:pos x="88" y="139"/>
              </a:cxn>
              <a:cxn ang="0">
                <a:pos x="74" y="158"/>
              </a:cxn>
              <a:cxn ang="0">
                <a:pos x="87" y="163"/>
              </a:cxn>
              <a:cxn ang="0">
                <a:pos x="98" y="168"/>
              </a:cxn>
              <a:cxn ang="0">
                <a:pos x="109" y="160"/>
              </a:cxn>
              <a:cxn ang="0">
                <a:pos x="129" y="130"/>
              </a:cxn>
              <a:cxn ang="0">
                <a:pos x="133" y="115"/>
              </a:cxn>
              <a:cxn ang="0">
                <a:pos x="142" y="102"/>
              </a:cxn>
              <a:cxn ang="0">
                <a:pos x="151" y="107"/>
              </a:cxn>
              <a:cxn ang="0">
                <a:pos x="142" y="76"/>
              </a:cxn>
              <a:cxn ang="0">
                <a:pos x="144" y="23"/>
              </a:cxn>
              <a:cxn ang="0">
                <a:pos x="142" y="17"/>
              </a:cxn>
              <a:cxn ang="0">
                <a:pos x="143" y="11"/>
              </a:cxn>
              <a:cxn ang="0">
                <a:pos x="137" y="5"/>
              </a:cxn>
            </a:cxnLst>
            <a:rect l="0" t="0" r="r" b="b"/>
            <a:pathLst>
              <a:path w="478" h="349">
                <a:moveTo>
                  <a:pt x="136" y="0"/>
                </a:moveTo>
                <a:lnTo>
                  <a:pt x="137" y="0"/>
                </a:lnTo>
                <a:lnTo>
                  <a:pt x="140" y="2"/>
                </a:lnTo>
                <a:lnTo>
                  <a:pt x="141" y="3"/>
                </a:lnTo>
                <a:lnTo>
                  <a:pt x="145" y="5"/>
                </a:lnTo>
                <a:lnTo>
                  <a:pt x="147" y="5"/>
                </a:lnTo>
                <a:lnTo>
                  <a:pt x="157" y="6"/>
                </a:lnTo>
                <a:lnTo>
                  <a:pt x="180" y="11"/>
                </a:lnTo>
                <a:lnTo>
                  <a:pt x="195" y="16"/>
                </a:lnTo>
                <a:lnTo>
                  <a:pt x="208" y="21"/>
                </a:lnTo>
                <a:lnTo>
                  <a:pt x="222" y="21"/>
                </a:lnTo>
                <a:lnTo>
                  <a:pt x="230" y="25"/>
                </a:lnTo>
                <a:lnTo>
                  <a:pt x="238" y="30"/>
                </a:lnTo>
                <a:lnTo>
                  <a:pt x="244" y="33"/>
                </a:lnTo>
                <a:lnTo>
                  <a:pt x="247" y="33"/>
                </a:lnTo>
                <a:lnTo>
                  <a:pt x="249" y="31"/>
                </a:lnTo>
                <a:lnTo>
                  <a:pt x="252" y="30"/>
                </a:lnTo>
                <a:lnTo>
                  <a:pt x="256" y="30"/>
                </a:lnTo>
                <a:lnTo>
                  <a:pt x="265" y="34"/>
                </a:lnTo>
                <a:lnTo>
                  <a:pt x="276" y="39"/>
                </a:lnTo>
                <a:lnTo>
                  <a:pt x="290" y="39"/>
                </a:lnTo>
                <a:lnTo>
                  <a:pt x="297" y="41"/>
                </a:lnTo>
                <a:lnTo>
                  <a:pt x="303" y="45"/>
                </a:lnTo>
                <a:lnTo>
                  <a:pt x="310" y="47"/>
                </a:lnTo>
                <a:lnTo>
                  <a:pt x="334" y="53"/>
                </a:lnTo>
                <a:lnTo>
                  <a:pt x="357" y="59"/>
                </a:lnTo>
                <a:lnTo>
                  <a:pt x="383" y="62"/>
                </a:lnTo>
                <a:lnTo>
                  <a:pt x="408" y="67"/>
                </a:lnTo>
                <a:lnTo>
                  <a:pt x="411" y="68"/>
                </a:lnTo>
                <a:lnTo>
                  <a:pt x="414" y="69"/>
                </a:lnTo>
                <a:lnTo>
                  <a:pt x="417" y="72"/>
                </a:lnTo>
                <a:lnTo>
                  <a:pt x="419" y="73"/>
                </a:lnTo>
                <a:lnTo>
                  <a:pt x="440" y="76"/>
                </a:lnTo>
                <a:lnTo>
                  <a:pt x="460" y="79"/>
                </a:lnTo>
                <a:lnTo>
                  <a:pt x="478" y="83"/>
                </a:lnTo>
                <a:lnTo>
                  <a:pt x="475" y="93"/>
                </a:lnTo>
                <a:lnTo>
                  <a:pt x="474" y="102"/>
                </a:lnTo>
                <a:lnTo>
                  <a:pt x="473" y="115"/>
                </a:lnTo>
                <a:lnTo>
                  <a:pt x="473" y="116"/>
                </a:lnTo>
                <a:lnTo>
                  <a:pt x="471" y="117"/>
                </a:lnTo>
                <a:lnTo>
                  <a:pt x="471" y="123"/>
                </a:lnTo>
                <a:lnTo>
                  <a:pt x="470" y="125"/>
                </a:lnTo>
                <a:lnTo>
                  <a:pt x="470" y="126"/>
                </a:lnTo>
                <a:lnTo>
                  <a:pt x="469" y="126"/>
                </a:lnTo>
                <a:lnTo>
                  <a:pt x="468" y="128"/>
                </a:lnTo>
                <a:lnTo>
                  <a:pt x="466" y="128"/>
                </a:lnTo>
                <a:lnTo>
                  <a:pt x="464" y="129"/>
                </a:lnTo>
                <a:lnTo>
                  <a:pt x="464" y="130"/>
                </a:lnTo>
                <a:lnTo>
                  <a:pt x="467" y="135"/>
                </a:lnTo>
                <a:lnTo>
                  <a:pt x="467" y="140"/>
                </a:lnTo>
                <a:lnTo>
                  <a:pt x="464" y="151"/>
                </a:lnTo>
                <a:lnTo>
                  <a:pt x="462" y="163"/>
                </a:lnTo>
                <a:lnTo>
                  <a:pt x="459" y="174"/>
                </a:lnTo>
                <a:lnTo>
                  <a:pt x="456" y="188"/>
                </a:lnTo>
                <a:lnTo>
                  <a:pt x="452" y="213"/>
                </a:lnTo>
                <a:lnTo>
                  <a:pt x="445" y="238"/>
                </a:lnTo>
                <a:lnTo>
                  <a:pt x="439" y="263"/>
                </a:lnTo>
                <a:lnTo>
                  <a:pt x="433" y="286"/>
                </a:lnTo>
                <a:lnTo>
                  <a:pt x="431" y="310"/>
                </a:lnTo>
                <a:lnTo>
                  <a:pt x="429" y="311"/>
                </a:lnTo>
                <a:lnTo>
                  <a:pt x="428" y="313"/>
                </a:lnTo>
                <a:lnTo>
                  <a:pt x="427" y="314"/>
                </a:lnTo>
                <a:lnTo>
                  <a:pt x="426" y="317"/>
                </a:lnTo>
                <a:lnTo>
                  <a:pt x="425" y="318"/>
                </a:lnTo>
                <a:lnTo>
                  <a:pt x="425" y="320"/>
                </a:lnTo>
                <a:lnTo>
                  <a:pt x="426" y="321"/>
                </a:lnTo>
                <a:lnTo>
                  <a:pt x="428" y="322"/>
                </a:lnTo>
                <a:lnTo>
                  <a:pt x="429" y="324"/>
                </a:lnTo>
                <a:lnTo>
                  <a:pt x="431" y="326"/>
                </a:lnTo>
                <a:lnTo>
                  <a:pt x="431" y="335"/>
                </a:lnTo>
                <a:lnTo>
                  <a:pt x="429" y="342"/>
                </a:lnTo>
                <a:lnTo>
                  <a:pt x="431" y="349"/>
                </a:lnTo>
                <a:lnTo>
                  <a:pt x="415" y="349"/>
                </a:lnTo>
                <a:lnTo>
                  <a:pt x="399" y="347"/>
                </a:lnTo>
                <a:lnTo>
                  <a:pt x="369" y="338"/>
                </a:lnTo>
                <a:lnTo>
                  <a:pt x="355" y="335"/>
                </a:lnTo>
                <a:lnTo>
                  <a:pt x="341" y="334"/>
                </a:lnTo>
                <a:lnTo>
                  <a:pt x="329" y="332"/>
                </a:lnTo>
                <a:lnTo>
                  <a:pt x="328" y="331"/>
                </a:lnTo>
                <a:lnTo>
                  <a:pt x="328" y="329"/>
                </a:lnTo>
                <a:lnTo>
                  <a:pt x="327" y="328"/>
                </a:lnTo>
                <a:lnTo>
                  <a:pt x="327" y="326"/>
                </a:lnTo>
                <a:lnTo>
                  <a:pt x="325" y="326"/>
                </a:lnTo>
                <a:lnTo>
                  <a:pt x="322" y="327"/>
                </a:lnTo>
                <a:lnTo>
                  <a:pt x="320" y="329"/>
                </a:lnTo>
                <a:lnTo>
                  <a:pt x="318" y="329"/>
                </a:lnTo>
                <a:lnTo>
                  <a:pt x="311" y="327"/>
                </a:lnTo>
                <a:lnTo>
                  <a:pt x="308" y="325"/>
                </a:lnTo>
                <a:lnTo>
                  <a:pt x="305" y="324"/>
                </a:lnTo>
                <a:lnTo>
                  <a:pt x="282" y="324"/>
                </a:lnTo>
                <a:lnTo>
                  <a:pt x="276" y="322"/>
                </a:lnTo>
                <a:lnTo>
                  <a:pt x="262" y="320"/>
                </a:lnTo>
                <a:lnTo>
                  <a:pt x="259" y="320"/>
                </a:lnTo>
                <a:lnTo>
                  <a:pt x="258" y="321"/>
                </a:lnTo>
                <a:lnTo>
                  <a:pt x="257" y="324"/>
                </a:lnTo>
                <a:lnTo>
                  <a:pt x="256" y="325"/>
                </a:lnTo>
                <a:lnTo>
                  <a:pt x="256" y="326"/>
                </a:lnTo>
                <a:lnTo>
                  <a:pt x="252" y="326"/>
                </a:lnTo>
                <a:lnTo>
                  <a:pt x="248" y="325"/>
                </a:lnTo>
                <a:lnTo>
                  <a:pt x="244" y="324"/>
                </a:lnTo>
                <a:lnTo>
                  <a:pt x="240" y="324"/>
                </a:lnTo>
                <a:lnTo>
                  <a:pt x="234" y="325"/>
                </a:lnTo>
                <a:lnTo>
                  <a:pt x="226" y="326"/>
                </a:lnTo>
                <a:lnTo>
                  <a:pt x="216" y="328"/>
                </a:lnTo>
                <a:lnTo>
                  <a:pt x="208" y="329"/>
                </a:lnTo>
                <a:lnTo>
                  <a:pt x="202" y="329"/>
                </a:lnTo>
                <a:lnTo>
                  <a:pt x="201" y="328"/>
                </a:lnTo>
                <a:lnTo>
                  <a:pt x="201" y="327"/>
                </a:lnTo>
                <a:lnTo>
                  <a:pt x="198" y="324"/>
                </a:lnTo>
                <a:lnTo>
                  <a:pt x="194" y="324"/>
                </a:lnTo>
                <a:lnTo>
                  <a:pt x="195" y="321"/>
                </a:lnTo>
                <a:lnTo>
                  <a:pt x="197" y="320"/>
                </a:lnTo>
                <a:lnTo>
                  <a:pt x="197" y="319"/>
                </a:lnTo>
                <a:lnTo>
                  <a:pt x="195" y="318"/>
                </a:lnTo>
                <a:lnTo>
                  <a:pt x="195" y="317"/>
                </a:lnTo>
                <a:lnTo>
                  <a:pt x="194" y="314"/>
                </a:lnTo>
                <a:lnTo>
                  <a:pt x="194" y="312"/>
                </a:lnTo>
                <a:lnTo>
                  <a:pt x="192" y="314"/>
                </a:lnTo>
                <a:lnTo>
                  <a:pt x="192" y="317"/>
                </a:lnTo>
                <a:lnTo>
                  <a:pt x="193" y="318"/>
                </a:lnTo>
                <a:lnTo>
                  <a:pt x="194" y="318"/>
                </a:lnTo>
                <a:lnTo>
                  <a:pt x="194" y="320"/>
                </a:lnTo>
                <a:lnTo>
                  <a:pt x="191" y="320"/>
                </a:lnTo>
                <a:lnTo>
                  <a:pt x="188" y="318"/>
                </a:lnTo>
                <a:lnTo>
                  <a:pt x="183" y="324"/>
                </a:lnTo>
                <a:lnTo>
                  <a:pt x="155" y="324"/>
                </a:lnTo>
                <a:lnTo>
                  <a:pt x="155" y="319"/>
                </a:lnTo>
                <a:lnTo>
                  <a:pt x="152" y="317"/>
                </a:lnTo>
                <a:lnTo>
                  <a:pt x="151" y="317"/>
                </a:lnTo>
                <a:lnTo>
                  <a:pt x="149" y="314"/>
                </a:lnTo>
                <a:lnTo>
                  <a:pt x="149" y="312"/>
                </a:lnTo>
                <a:lnTo>
                  <a:pt x="138" y="311"/>
                </a:lnTo>
                <a:lnTo>
                  <a:pt x="129" y="308"/>
                </a:lnTo>
                <a:lnTo>
                  <a:pt x="122" y="305"/>
                </a:lnTo>
                <a:lnTo>
                  <a:pt x="113" y="304"/>
                </a:lnTo>
                <a:lnTo>
                  <a:pt x="108" y="306"/>
                </a:lnTo>
                <a:lnTo>
                  <a:pt x="105" y="310"/>
                </a:lnTo>
                <a:lnTo>
                  <a:pt x="101" y="310"/>
                </a:lnTo>
                <a:lnTo>
                  <a:pt x="100" y="308"/>
                </a:lnTo>
                <a:lnTo>
                  <a:pt x="100" y="307"/>
                </a:lnTo>
                <a:lnTo>
                  <a:pt x="99" y="306"/>
                </a:lnTo>
                <a:lnTo>
                  <a:pt x="95" y="306"/>
                </a:lnTo>
                <a:lnTo>
                  <a:pt x="92" y="308"/>
                </a:lnTo>
                <a:lnTo>
                  <a:pt x="87" y="311"/>
                </a:lnTo>
                <a:lnTo>
                  <a:pt x="86" y="312"/>
                </a:lnTo>
                <a:lnTo>
                  <a:pt x="85" y="312"/>
                </a:lnTo>
                <a:lnTo>
                  <a:pt x="77" y="308"/>
                </a:lnTo>
                <a:lnTo>
                  <a:pt x="69" y="303"/>
                </a:lnTo>
                <a:lnTo>
                  <a:pt x="59" y="298"/>
                </a:lnTo>
                <a:lnTo>
                  <a:pt x="59" y="283"/>
                </a:lnTo>
                <a:lnTo>
                  <a:pt x="60" y="269"/>
                </a:lnTo>
                <a:lnTo>
                  <a:pt x="59" y="256"/>
                </a:lnTo>
                <a:lnTo>
                  <a:pt x="59" y="250"/>
                </a:lnTo>
                <a:lnTo>
                  <a:pt x="58" y="249"/>
                </a:lnTo>
                <a:lnTo>
                  <a:pt x="58" y="248"/>
                </a:lnTo>
                <a:lnTo>
                  <a:pt x="57" y="248"/>
                </a:lnTo>
                <a:lnTo>
                  <a:pt x="57" y="250"/>
                </a:lnTo>
                <a:lnTo>
                  <a:pt x="52" y="247"/>
                </a:lnTo>
                <a:lnTo>
                  <a:pt x="49" y="243"/>
                </a:lnTo>
                <a:lnTo>
                  <a:pt x="46" y="240"/>
                </a:lnTo>
                <a:lnTo>
                  <a:pt x="44" y="237"/>
                </a:lnTo>
                <a:lnTo>
                  <a:pt x="41" y="236"/>
                </a:lnTo>
                <a:lnTo>
                  <a:pt x="34" y="238"/>
                </a:lnTo>
                <a:lnTo>
                  <a:pt x="35" y="236"/>
                </a:lnTo>
                <a:lnTo>
                  <a:pt x="36" y="235"/>
                </a:lnTo>
                <a:lnTo>
                  <a:pt x="34" y="235"/>
                </a:lnTo>
                <a:lnTo>
                  <a:pt x="34" y="236"/>
                </a:lnTo>
                <a:lnTo>
                  <a:pt x="30" y="229"/>
                </a:lnTo>
                <a:lnTo>
                  <a:pt x="25" y="224"/>
                </a:lnTo>
                <a:lnTo>
                  <a:pt x="17" y="224"/>
                </a:lnTo>
                <a:lnTo>
                  <a:pt x="16" y="223"/>
                </a:lnTo>
                <a:lnTo>
                  <a:pt x="16" y="222"/>
                </a:lnTo>
                <a:lnTo>
                  <a:pt x="13" y="219"/>
                </a:lnTo>
                <a:lnTo>
                  <a:pt x="8" y="219"/>
                </a:lnTo>
                <a:lnTo>
                  <a:pt x="8" y="205"/>
                </a:lnTo>
                <a:lnTo>
                  <a:pt x="7" y="202"/>
                </a:lnTo>
                <a:lnTo>
                  <a:pt x="7" y="199"/>
                </a:lnTo>
                <a:lnTo>
                  <a:pt x="8" y="198"/>
                </a:lnTo>
                <a:lnTo>
                  <a:pt x="10" y="196"/>
                </a:lnTo>
                <a:lnTo>
                  <a:pt x="14" y="196"/>
                </a:lnTo>
                <a:lnTo>
                  <a:pt x="11" y="194"/>
                </a:lnTo>
                <a:lnTo>
                  <a:pt x="10" y="194"/>
                </a:lnTo>
                <a:lnTo>
                  <a:pt x="9" y="193"/>
                </a:lnTo>
                <a:lnTo>
                  <a:pt x="8" y="191"/>
                </a:lnTo>
                <a:lnTo>
                  <a:pt x="8" y="188"/>
                </a:lnTo>
                <a:lnTo>
                  <a:pt x="10" y="188"/>
                </a:lnTo>
                <a:lnTo>
                  <a:pt x="13" y="189"/>
                </a:lnTo>
                <a:lnTo>
                  <a:pt x="14" y="189"/>
                </a:lnTo>
                <a:lnTo>
                  <a:pt x="15" y="191"/>
                </a:lnTo>
                <a:lnTo>
                  <a:pt x="16" y="191"/>
                </a:lnTo>
                <a:lnTo>
                  <a:pt x="17" y="189"/>
                </a:lnTo>
                <a:lnTo>
                  <a:pt x="20" y="188"/>
                </a:lnTo>
                <a:lnTo>
                  <a:pt x="21" y="186"/>
                </a:lnTo>
                <a:lnTo>
                  <a:pt x="21" y="184"/>
                </a:lnTo>
                <a:lnTo>
                  <a:pt x="16" y="179"/>
                </a:lnTo>
                <a:lnTo>
                  <a:pt x="15" y="179"/>
                </a:lnTo>
                <a:lnTo>
                  <a:pt x="15" y="178"/>
                </a:lnTo>
                <a:lnTo>
                  <a:pt x="17" y="177"/>
                </a:lnTo>
                <a:lnTo>
                  <a:pt x="15" y="174"/>
                </a:lnTo>
                <a:lnTo>
                  <a:pt x="14" y="175"/>
                </a:lnTo>
                <a:lnTo>
                  <a:pt x="11" y="175"/>
                </a:lnTo>
                <a:lnTo>
                  <a:pt x="9" y="177"/>
                </a:lnTo>
                <a:lnTo>
                  <a:pt x="4" y="177"/>
                </a:lnTo>
                <a:lnTo>
                  <a:pt x="3" y="174"/>
                </a:lnTo>
                <a:lnTo>
                  <a:pt x="4" y="168"/>
                </a:lnTo>
                <a:lnTo>
                  <a:pt x="9" y="165"/>
                </a:lnTo>
                <a:lnTo>
                  <a:pt x="14" y="164"/>
                </a:lnTo>
                <a:lnTo>
                  <a:pt x="21" y="163"/>
                </a:lnTo>
                <a:lnTo>
                  <a:pt x="25" y="160"/>
                </a:lnTo>
                <a:lnTo>
                  <a:pt x="18" y="156"/>
                </a:lnTo>
                <a:lnTo>
                  <a:pt x="13" y="150"/>
                </a:lnTo>
                <a:lnTo>
                  <a:pt x="6" y="146"/>
                </a:lnTo>
                <a:lnTo>
                  <a:pt x="7" y="133"/>
                </a:lnTo>
                <a:lnTo>
                  <a:pt x="6" y="118"/>
                </a:lnTo>
                <a:lnTo>
                  <a:pt x="6" y="103"/>
                </a:lnTo>
                <a:lnTo>
                  <a:pt x="7" y="94"/>
                </a:lnTo>
                <a:lnTo>
                  <a:pt x="8" y="82"/>
                </a:lnTo>
                <a:lnTo>
                  <a:pt x="6" y="69"/>
                </a:lnTo>
                <a:lnTo>
                  <a:pt x="4" y="67"/>
                </a:lnTo>
                <a:lnTo>
                  <a:pt x="1" y="63"/>
                </a:lnTo>
                <a:lnTo>
                  <a:pt x="0" y="61"/>
                </a:lnTo>
                <a:lnTo>
                  <a:pt x="0" y="39"/>
                </a:lnTo>
                <a:lnTo>
                  <a:pt x="1" y="40"/>
                </a:lnTo>
                <a:lnTo>
                  <a:pt x="3" y="41"/>
                </a:lnTo>
                <a:lnTo>
                  <a:pt x="6" y="41"/>
                </a:lnTo>
                <a:lnTo>
                  <a:pt x="6" y="40"/>
                </a:lnTo>
                <a:lnTo>
                  <a:pt x="4" y="39"/>
                </a:lnTo>
                <a:lnTo>
                  <a:pt x="3" y="37"/>
                </a:lnTo>
                <a:lnTo>
                  <a:pt x="3" y="32"/>
                </a:lnTo>
                <a:lnTo>
                  <a:pt x="4" y="31"/>
                </a:lnTo>
                <a:lnTo>
                  <a:pt x="6" y="28"/>
                </a:lnTo>
                <a:lnTo>
                  <a:pt x="9" y="25"/>
                </a:lnTo>
                <a:lnTo>
                  <a:pt x="6" y="25"/>
                </a:lnTo>
                <a:lnTo>
                  <a:pt x="6" y="23"/>
                </a:lnTo>
                <a:lnTo>
                  <a:pt x="7" y="21"/>
                </a:lnTo>
                <a:lnTo>
                  <a:pt x="10" y="25"/>
                </a:lnTo>
                <a:lnTo>
                  <a:pt x="11" y="27"/>
                </a:lnTo>
                <a:lnTo>
                  <a:pt x="18" y="34"/>
                </a:lnTo>
                <a:lnTo>
                  <a:pt x="23" y="37"/>
                </a:lnTo>
                <a:lnTo>
                  <a:pt x="24" y="39"/>
                </a:lnTo>
                <a:lnTo>
                  <a:pt x="24" y="44"/>
                </a:lnTo>
                <a:lnTo>
                  <a:pt x="23" y="47"/>
                </a:lnTo>
                <a:lnTo>
                  <a:pt x="25" y="45"/>
                </a:lnTo>
                <a:lnTo>
                  <a:pt x="25" y="42"/>
                </a:lnTo>
                <a:lnTo>
                  <a:pt x="27" y="41"/>
                </a:lnTo>
                <a:lnTo>
                  <a:pt x="31" y="41"/>
                </a:lnTo>
                <a:lnTo>
                  <a:pt x="32" y="47"/>
                </a:lnTo>
                <a:lnTo>
                  <a:pt x="37" y="49"/>
                </a:lnTo>
                <a:lnTo>
                  <a:pt x="43" y="52"/>
                </a:lnTo>
                <a:lnTo>
                  <a:pt x="49" y="53"/>
                </a:lnTo>
                <a:lnTo>
                  <a:pt x="57" y="55"/>
                </a:lnTo>
                <a:lnTo>
                  <a:pt x="58" y="56"/>
                </a:lnTo>
                <a:lnTo>
                  <a:pt x="58" y="60"/>
                </a:lnTo>
                <a:lnTo>
                  <a:pt x="59" y="61"/>
                </a:lnTo>
                <a:lnTo>
                  <a:pt x="62" y="62"/>
                </a:lnTo>
                <a:lnTo>
                  <a:pt x="73" y="62"/>
                </a:lnTo>
                <a:lnTo>
                  <a:pt x="78" y="65"/>
                </a:lnTo>
                <a:lnTo>
                  <a:pt x="81" y="68"/>
                </a:lnTo>
                <a:lnTo>
                  <a:pt x="84" y="69"/>
                </a:lnTo>
                <a:lnTo>
                  <a:pt x="89" y="69"/>
                </a:lnTo>
                <a:lnTo>
                  <a:pt x="93" y="67"/>
                </a:lnTo>
                <a:lnTo>
                  <a:pt x="93" y="73"/>
                </a:lnTo>
                <a:lnTo>
                  <a:pt x="96" y="76"/>
                </a:lnTo>
                <a:lnTo>
                  <a:pt x="98" y="76"/>
                </a:lnTo>
                <a:lnTo>
                  <a:pt x="100" y="77"/>
                </a:lnTo>
                <a:lnTo>
                  <a:pt x="102" y="80"/>
                </a:lnTo>
                <a:lnTo>
                  <a:pt x="103" y="80"/>
                </a:lnTo>
                <a:lnTo>
                  <a:pt x="102" y="82"/>
                </a:lnTo>
                <a:lnTo>
                  <a:pt x="101" y="83"/>
                </a:lnTo>
                <a:lnTo>
                  <a:pt x="113" y="83"/>
                </a:lnTo>
                <a:lnTo>
                  <a:pt x="113" y="101"/>
                </a:lnTo>
                <a:lnTo>
                  <a:pt x="109" y="100"/>
                </a:lnTo>
                <a:lnTo>
                  <a:pt x="105" y="100"/>
                </a:lnTo>
                <a:lnTo>
                  <a:pt x="103" y="101"/>
                </a:lnTo>
                <a:lnTo>
                  <a:pt x="101" y="101"/>
                </a:lnTo>
                <a:lnTo>
                  <a:pt x="100" y="102"/>
                </a:lnTo>
                <a:lnTo>
                  <a:pt x="98" y="102"/>
                </a:lnTo>
                <a:lnTo>
                  <a:pt x="95" y="101"/>
                </a:lnTo>
                <a:lnTo>
                  <a:pt x="93" y="101"/>
                </a:lnTo>
                <a:lnTo>
                  <a:pt x="93" y="103"/>
                </a:lnTo>
                <a:lnTo>
                  <a:pt x="95" y="105"/>
                </a:lnTo>
                <a:lnTo>
                  <a:pt x="96" y="108"/>
                </a:lnTo>
                <a:lnTo>
                  <a:pt x="96" y="110"/>
                </a:lnTo>
                <a:lnTo>
                  <a:pt x="95" y="112"/>
                </a:lnTo>
                <a:lnTo>
                  <a:pt x="91" y="116"/>
                </a:lnTo>
                <a:lnTo>
                  <a:pt x="82" y="121"/>
                </a:lnTo>
                <a:lnTo>
                  <a:pt x="74" y="126"/>
                </a:lnTo>
                <a:lnTo>
                  <a:pt x="71" y="131"/>
                </a:lnTo>
                <a:lnTo>
                  <a:pt x="71" y="135"/>
                </a:lnTo>
                <a:lnTo>
                  <a:pt x="75" y="139"/>
                </a:lnTo>
                <a:lnTo>
                  <a:pt x="75" y="142"/>
                </a:lnTo>
                <a:lnTo>
                  <a:pt x="73" y="143"/>
                </a:lnTo>
                <a:lnTo>
                  <a:pt x="80" y="140"/>
                </a:lnTo>
                <a:lnTo>
                  <a:pt x="88" y="139"/>
                </a:lnTo>
                <a:lnTo>
                  <a:pt x="95" y="137"/>
                </a:lnTo>
                <a:lnTo>
                  <a:pt x="89" y="142"/>
                </a:lnTo>
                <a:lnTo>
                  <a:pt x="85" y="147"/>
                </a:lnTo>
                <a:lnTo>
                  <a:pt x="79" y="152"/>
                </a:lnTo>
                <a:lnTo>
                  <a:pt x="71" y="154"/>
                </a:lnTo>
                <a:lnTo>
                  <a:pt x="73" y="156"/>
                </a:lnTo>
                <a:lnTo>
                  <a:pt x="74" y="158"/>
                </a:lnTo>
                <a:lnTo>
                  <a:pt x="74" y="160"/>
                </a:lnTo>
                <a:lnTo>
                  <a:pt x="75" y="164"/>
                </a:lnTo>
                <a:lnTo>
                  <a:pt x="78" y="168"/>
                </a:lnTo>
                <a:lnTo>
                  <a:pt x="79" y="170"/>
                </a:lnTo>
                <a:lnTo>
                  <a:pt x="81" y="171"/>
                </a:lnTo>
                <a:lnTo>
                  <a:pt x="84" y="170"/>
                </a:lnTo>
                <a:lnTo>
                  <a:pt x="87" y="163"/>
                </a:lnTo>
                <a:lnTo>
                  <a:pt x="87" y="164"/>
                </a:lnTo>
                <a:lnTo>
                  <a:pt x="88" y="166"/>
                </a:lnTo>
                <a:lnTo>
                  <a:pt x="92" y="170"/>
                </a:lnTo>
                <a:lnTo>
                  <a:pt x="92" y="172"/>
                </a:lnTo>
                <a:lnTo>
                  <a:pt x="91" y="174"/>
                </a:lnTo>
                <a:lnTo>
                  <a:pt x="94" y="172"/>
                </a:lnTo>
                <a:lnTo>
                  <a:pt x="98" y="168"/>
                </a:lnTo>
                <a:lnTo>
                  <a:pt x="100" y="165"/>
                </a:lnTo>
                <a:lnTo>
                  <a:pt x="102" y="163"/>
                </a:lnTo>
                <a:lnTo>
                  <a:pt x="105" y="159"/>
                </a:lnTo>
                <a:lnTo>
                  <a:pt x="107" y="157"/>
                </a:lnTo>
                <a:lnTo>
                  <a:pt x="108" y="157"/>
                </a:lnTo>
                <a:lnTo>
                  <a:pt x="109" y="158"/>
                </a:lnTo>
                <a:lnTo>
                  <a:pt x="109" y="160"/>
                </a:lnTo>
                <a:lnTo>
                  <a:pt x="113" y="159"/>
                </a:lnTo>
                <a:lnTo>
                  <a:pt x="116" y="157"/>
                </a:lnTo>
                <a:lnTo>
                  <a:pt x="120" y="153"/>
                </a:lnTo>
                <a:lnTo>
                  <a:pt x="127" y="149"/>
                </a:lnTo>
                <a:lnTo>
                  <a:pt x="126" y="145"/>
                </a:lnTo>
                <a:lnTo>
                  <a:pt x="129" y="135"/>
                </a:lnTo>
                <a:lnTo>
                  <a:pt x="129" y="130"/>
                </a:lnTo>
                <a:lnTo>
                  <a:pt x="128" y="128"/>
                </a:lnTo>
                <a:lnTo>
                  <a:pt x="128" y="124"/>
                </a:lnTo>
                <a:lnTo>
                  <a:pt x="127" y="123"/>
                </a:lnTo>
                <a:lnTo>
                  <a:pt x="128" y="122"/>
                </a:lnTo>
                <a:lnTo>
                  <a:pt x="131" y="122"/>
                </a:lnTo>
                <a:lnTo>
                  <a:pt x="133" y="121"/>
                </a:lnTo>
                <a:lnTo>
                  <a:pt x="133" y="115"/>
                </a:lnTo>
                <a:lnTo>
                  <a:pt x="131" y="112"/>
                </a:lnTo>
                <a:lnTo>
                  <a:pt x="131" y="110"/>
                </a:lnTo>
                <a:lnTo>
                  <a:pt x="134" y="108"/>
                </a:lnTo>
                <a:lnTo>
                  <a:pt x="136" y="107"/>
                </a:lnTo>
                <a:lnTo>
                  <a:pt x="137" y="105"/>
                </a:lnTo>
                <a:lnTo>
                  <a:pt x="140" y="104"/>
                </a:lnTo>
                <a:lnTo>
                  <a:pt x="142" y="102"/>
                </a:lnTo>
                <a:lnTo>
                  <a:pt x="143" y="100"/>
                </a:lnTo>
                <a:lnTo>
                  <a:pt x="143" y="97"/>
                </a:lnTo>
                <a:lnTo>
                  <a:pt x="145" y="100"/>
                </a:lnTo>
                <a:lnTo>
                  <a:pt x="149" y="101"/>
                </a:lnTo>
                <a:lnTo>
                  <a:pt x="150" y="103"/>
                </a:lnTo>
                <a:lnTo>
                  <a:pt x="151" y="104"/>
                </a:lnTo>
                <a:lnTo>
                  <a:pt x="151" y="107"/>
                </a:lnTo>
                <a:lnTo>
                  <a:pt x="149" y="109"/>
                </a:lnTo>
                <a:lnTo>
                  <a:pt x="152" y="105"/>
                </a:lnTo>
                <a:lnTo>
                  <a:pt x="151" y="102"/>
                </a:lnTo>
                <a:lnTo>
                  <a:pt x="148" y="96"/>
                </a:lnTo>
                <a:lnTo>
                  <a:pt x="143" y="90"/>
                </a:lnTo>
                <a:lnTo>
                  <a:pt x="141" y="83"/>
                </a:lnTo>
                <a:lnTo>
                  <a:pt x="142" y="76"/>
                </a:lnTo>
                <a:lnTo>
                  <a:pt x="143" y="70"/>
                </a:lnTo>
                <a:lnTo>
                  <a:pt x="143" y="63"/>
                </a:lnTo>
                <a:lnTo>
                  <a:pt x="138" y="59"/>
                </a:lnTo>
                <a:lnTo>
                  <a:pt x="142" y="49"/>
                </a:lnTo>
                <a:lnTo>
                  <a:pt x="145" y="37"/>
                </a:lnTo>
                <a:lnTo>
                  <a:pt x="147" y="25"/>
                </a:lnTo>
                <a:lnTo>
                  <a:pt x="144" y="23"/>
                </a:lnTo>
                <a:lnTo>
                  <a:pt x="142" y="23"/>
                </a:lnTo>
                <a:lnTo>
                  <a:pt x="141" y="21"/>
                </a:lnTo>
                <a:lnTo>
                  <a:pt x="141" y="20"/>
                </a:lnTo>
                <a:lnTo>
                  <a:pt x="142" y="19"/>
                </a:lnTo>
                <a:lnTo>
                  <a:pt x="142" y="18"/>
                </a:lnTo>
                <a:lnTo>
                  <a:pt x="143" y="17"/>
                </a:lnTo>
                <a:lnTo>
                  <a:pt x="142" y="17"/>
                </a:lnTo>
                <a:lnTo>
                  <a:pt x="142" y="18"/>
                </a:lnTo>
                <a:lnTo>
                  <a:pt x="141" y="19"/>
                </a:lnTo>
                <a:lnTo>
                  <a:pt x="138" y="17"/>
                </a:lnTo>
                <a:lnTo>
                  <a:pt x="138" y="14"/>
                </a:lnTo>
                <a:lnTo>
                  <a:pt x="140" y="13"/>
                </a:lnTo>
                <a:lnTo>
                  <a:pt x="143" y="13"/>
                </a:lnTo>
                <a:lnTo>
                  <a:pt x="143" y="11"/>
                </a:lnTo>
                <a:lnTo>
                  <a:pt x="141" y="11"/>
                </a:lnTo>
                <a:lnTo>
                  <a:pt x="140" y="12"/>
                </a:lnTo>
                <a:lnTo>
                  <a:pt x="138" y="12"/>
                </a:lnTo>
                <a:lnTo>
                  <a:pt x="138" y="13"/>
                </a:lnTo>
                <a:lnTo>
                  <a:pt x="136" y="12"/>
                </a:lnTo>
                <a:lnTo>
                  <a:pt x="136" y="6"/>
                </a:lnTo>
                <a:lnTo>
                  <a:pt x="137" y="5"/>
                </a:lnTo>
                <a:lnTo>
                  <a:pt x="135" y="7"/>
                </a:lnTo>
                <a:lnTo>
                  <a:pt x="134" y="4"/>
                </a:lnTo>
                <a:lnTo>
                  <a:pt x="134" y="2"/>
                </a:lnTo>
                <a:lnTo>
                  <a:pt x="135" y="2"/>
                </a:lnTo>
                <a:lnTo>
                  <a:pt x="136"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95">
            <a:extLst>
              <a:ext uri="{FF2B5EF4-FFF2-40B4-BE49-F238E27FC236}">
                <a16:creationId xmlns:a16="http://schemas.microsoft.com/office/drawing/2014/main" id="{9C017CCB-4B79-EF9E-8711-BBF73D31A18B}"/>
              </a:ext>
            </a:extLst>
          </p:cNvPr>
          <p:cNvSpPr>
            <a:spLocks/>
          </p:cNvSpPr>
          <p:nvPr/>
        </p:nvSpPr>
        <p:spPr bwMode="auto">
          <a:xfrm>
            <a:off x="3995675" y="1788720"/>
            <a:ext cx="275380" cy="440205"/>
          </a:xfrm>
          <a:custGeom>
            <a:avLst/>
            <a:gdLst/>
            <a:ahLst/>
            <a:cxnLst>
              <a:cxn ang="0">
                <a:pos x="138" y="3"/>
              </a:cxn>
              <a:cxn ang="0">
                <a:pos x="146" y="13"/>
              </a:cxn>
              <a:cxn ang="0">
                <a:pos x="155" y="15"/>
              </a:cxn>
              <a:cxn ang="0">
                <a:pos x="173" y="69"/>
              </a:cxn>
              <a:cxn ang="0">
                <a:pos x="191" y="133"/>
              </a:cxn>
              <a:cxn ang="0">
                <a:pos x="221" y="151"/>
              </a:cxn>
              <a:cxn ang="0">
                <a:pos x="243" y="172"/>
              </a:cxn>
              <a:cxn ang="0">
                <a:pos x="252" y="175"/>
              </a:cxn>
              <a:cxn ang="0">
                <a:pos x="254" y="188"/>
              </a:cxn>
              <a:cxn ang="0">
                <a:pos x="258" y="198"/>
              </a:cxn>
              <a:cxn ang="0">
                <a:pos x="266" y="197"/>
              </a:cxn>
              <a:cxn ang="0">
                <a:pos x="260" y="212"/>
              </a:cxn>
              <a:cxn ang="0">
                <a:pos x="248" y="212"/>
              </a:cxn>
              <a:cxn ang="0">
                <a:pos x="229" y="232"/>
              </a:cxn>
              <a:cxn ang="0">
                <a:pos x="223" y="230"/>
              </a:cxn>
              <a:cxn ang="0">
                <a:pos x="221" y="242"/>
              </a:cxn>
              <a:cxn ang="0">
                <a:pos x="215" y="245"/>
              </a:cxn>
              <a:cxn ang="0">
                <a:pos x="211" y="251"/>
              </a:cxn>
              <a:cxn ang="0">
                <a:pos x="200" y="248"/>
              </a:cxn>
              <a:cxn ang="0">
                <a:pos x="193" y="253"/>
              </a:cxn>
              <a:cxn ang="0">
                <a:pos x="183" y="252"/>
              </a:cxn>
              <a:cxn ang="0">
                <a:pos x="169" y="258"/>
              </a:cxn>
              <a:cxn ang="0">
                <a:pos x="161" y="266"/>
              </a:cxn>
              <a:cxn ang="0">
                <a:pos x="158" y="280"/>
              </a:cxn>
              <a:cxn ang="0">
                <a:pos x="152" y="312"/>
              </a:cxn>
              <a:cxn ang="0">
                <a:pos x="136" y="318"/>
              </a:cxn>
              <a:cxn ang="0">
                <a:pos x="133" y="325"/>
              </a:cxn>
              <a:cxn ang="0">
                <a:pos x="119" y="323"/>
              </a:cxn>
              <a:cxn ang="0">
                <a:pos x="112" y="337"/>
              </a:cxn>
              <a:cxn ang="0">
                <a:pos x="108" y="336"/>
              </a:cxn>
              <a:cxn ang="0">
                <a:pos x="98" y="343"/>
              </a:cxn>
              <a:cxn ang="0">
                <a:pos x="91" y="372"/>
              </a:cxn>
              <a:cxn ang="0">
                <a:pos x="89" y="381"/>
              </a:cxn>
              <a:cxn ang="0">
                <a:pos x="83" y="395"/>
              </a:cxn>
              <a:cxn ang="0">
                <a:pos x="80" y="421"/>
              </a:cxn>
              <a:cxn ang="0">
                <a:pos x="71" y="415"/>
              </a:cxn>
              <a:cxn ang="0">
                <a:pos x="63" y="408"/>
              </a:cxn>
              <a:cxn ang="0">
                <a:pos x="54" y="386"/>
              </a:cxn>
              <a:cxn ang="0">
                <a:pos x="37" y="335"/>
              </a:cxn>
              <a:cxn ang="0">
                <a:pos x="31" y="321"/>
              </a:cxn>
              <a:cxn ang="0">
                <a:pos x="33" y="317"/>
              </a:cxn>
              <a:cxn ang="0">
                <a:pos x="25" y="309"/>
              </a:cxn>
              <a:cxn ang="0">
                <a:pos x="23" y="301"/>
              </a:cxn>
              <a:cxn ang="0">
                <a:pos x="0" y="232"/>
              </a:cxn>
              <a:cxn ang="0">
                <a:pos x="12" y="228"/>
              </a:cxn>
              <a:cxn ang="0">
                <a:pos x="18" y="220"/>
              </a:cxn>
              <a:cxn ang="0">
                <a:pos x="20" y="200"/>
              </a:cxn>
              <a:cxn ang="0">
                <a:pos x="32" y="174"/>
              </a:cxn>
              <a:cxn ang="0">
                <a:pos x="37" y="164"/>
              </a:cxn>
              <a:cxn ang="0">
                <a:pos x="28" y="133"/>
              </a:cxn>
              <a:cxn ang="0">
                <a:pos x="31" y="120"/>
              </a:cxn>
              <a:cxn ang="0">
                <a:pos x="34" y="116"/>
              </a:cxn>
              <a:cxn ang="0">
                <a:pos x="34" y="85"/>
              </a:cxn>
              <a:cxn ang="0">
                <a:pos x="45" y="56"/>
              </a:cxn>
              <a:cxn ang="0">
                <a:pos x="56" y="17"/>
              </a:cxn>
              <a:cxn ang="0">
                <a:pos x="60" y="9"/>
              </a:cxn>
              <a:cxn ang="0">
                <a:pos x="69" y="7"/>
              </a:cxn>
              <a:cxn ang="0">
                <a:pos x="77" y="21"/>
              </a:cxn>
              <a:cxn ang="0">
                <a:pos x="118" y="0"/>
              </a:cxn>
            </a:cxnLst>
            <a:rect l="0" t="0" r="r" b="b"/>
            <a:pathLst>
              <a:path w="266" h="421">
                <a:moveTo>
                  <a:pt x="118" y="0"/>
                </a:moveTo>
                <a:lnTo>
                  <a:pt x="125" y="1"/>
                </a:lnTo>
                <a:lnTo>
                  <a:pt x="131" y="1"/>
                </a:lnTo>
                <a:lnTo>
                  <a:pt x="138" y="3"/>
                </a:lnTo>
                <a:lnTo>
                  <a:pt x="141" y="7"/>
                </a:lnTo>
                <a:lnTo>
                  <a:pt x="143" y="10"/>
                </a:lnTo>
                <a:lnTo>
                  <a:pt x="144" y="11"/>
                </a:lnTo>
                <a:lnTo>
                  <a:pt x="146" y="13"/>
                </a:lnTo>
                <a:lnTo>
                  <a:pt x="148" y="13"/>
                </a:lnTo>
                <a:lnTo>
                  <a:pt x="151" y="14"/>
                </a:lnTo>
                <a:lnTo>
                  <a:pt x="153" y="14"/>
                </a:lnTo>
                <a:lnTo>
                  <a:pt x="155" y="15"/>
                </a:lnTo>
                <a:lnTo>
                  <a:pt x="158" y="21"/>
                </a:lnTo>
                <a:lnTo>
                  <a:pt x="160" y="29"/>
                </a:lnTo>
                <a:lnTo>
                  <a:pt x="163" y="39"/>
                </a:lnTo>
                <a:lnTo>
                  <a:pt x="173" y="69"/>
                </a:lnTo>
                <a:lnTo>
                  <a:pt x="183" y="101"/>
                </a:lnTo>
                <a:lnTo>
                  <a:pt x="187" y="109"/>
                </a:lnTo>
                <a:lnTo>
                  <a:pt x="190" y="120"/>
                </a:lnTo>
                <a:lnTo>
                  <a:pt x="191" y="133"/>
                </a:lnTo>
                <a:lnTo>
                  <a:pt x="198" y="137"/>
                </a:lnTo>
                <a:lnTo>
                  <a:pt x="208" y="139"/>
                </a:lnTo>
                <a:lnTo>
                  <a:pt x="219" y="139"/>
                </a:lnTo>
                <a:lnTo>
                  <a:pt x="221" y="151"/>
                </a:lnTo>
                <a:lnTo>
                  <a:pt x="225" y="162"/>
                </a:lnTo>
                <a:lnTo>
                  <a:pt x="237" y="178"/>
                </a:lnTo>
                <a:lnTo>
                  <a:pt x="239" y="175"/>
                </a:lnTo>
                <a:lnTo>
                  <a:pt x="243" y="172"/>
                </a:lnTo>
                <a:lnTo>
                  <a:pt x="245" y="169"/>
                </a:lnTo>
                <a:lnTo>
                  <a:pt x="248" y="170"/>
                </a:lnTo>
                <a:lnTo>
                  <a:pt x="251" y="172"/>
                </a:lnTo>
                <a:lnTo>
                  <a:pt x="252" y="175"/>
                </a:lnTo>
                <a:lnTo>
                  <a:pt x="257" y="179"/>
                </a:lnTo>
                <a:lnTo>
                  <a:pt x="259" y="181"/>
                </a:lnTo>
                <a:lnTo>
                  <a:pt x="259" y="183"/>
                </a:lnTo>
                <a:lnTo>
                  <a:pt x="254" y="188"/>
                </a:lnTo>
                <a:lnTo>
                  <a:pt x="253" y="190"/>
                </a:lnTo>
                <a:lnTo>
                  <a:pt x="253" y="192"/>
                </a:lnTo>
                <a:lnTo>
                  <a:pt x="255" y="197"/>
                </a:lnTo>
                <a:lnTo>
                  <a:pt x="258" y="198"/>
                </a:lnTo>
                <a:lnTo>
                  <a:pt x="259" y="199"/>
                </a:lnTo>
                <a:lnTo>
                  <a:pt x="262" y="199"/>
                </a:lnTo>
                <a:lnTo>
                  <a:pt x="265" y="195"/>
                </a:lnTo>
                <a:lnTo>
                  <a:pt x="266" y="197"/>
                </a:lnTo>
                <a:lnTo>
                  <a:pt x="266" y="203"/>
                </a:lnTo>
                <a:lnTo>
                  <a:pt x="265" y="206"/>
                </a:lnTo>
                <a:lnTo>
                  <a:pt x="262" y="209"/>
                </a:lnTo>
                <a:lnTo>
                  <a:pt x="260" y="212"/>
                </a:lnTo>
                <a:lnTo>
                  <a:pt x="257" y="213"/>
                </a:lnTo>
                <a:lnTo>
                  <a:pt x="254" y="214"/>
                </a:lnTo>
                <a:lnTo>
                  <a:pt x="251" y="214"/>
                </a:lnTo>
                <a:lnTo>
                  <a:pt x="248" y="212"/>
                </a:lnTo>
                <a:lnTo>
                  <a:pt x="244" y="221"/>
                </a:lnTo>
                <a:lnTo>
                  <a:pt x="238" y="228"/>
                </a:lnTo>
                <a:lnTo>
                  <a:pt x="231" y="234"/>
                </a:lnTo>
                <a:lnTo>
                  <a:pt x="229" y="232"/>
                </a:lnTo>
                <a:lnTo>
                  <a:pt x="228" y="230"/>
                </a:lnTo>
                <a:lnTo>
                  <a:pt x="226" y="228"/>
                </a:lnTo>
                <a:lnTo>
                  <a:pt x="225" y="228"/>
                </a:lnTo>
                <a:lnTo>
                  <a:pt x="223" y="230"/>
                </a:lnTo>
                <a:lnTo>
                  <a:pt x="222" y="231"/>
                </a:lnTo>
                <a:lnTo>
                  <a:pt x="222" y="239"/>
                </a:lnTo>
                <a:lnTo>
                  <a:pt x="223" y="240"/>
                </a:lnTo>
                <a:lnTo>
                  <a:pt x="221" y="242"/>
                </a:lnTo>
                <a:lnTo>
                  <a:pt x="218" y="242"/>
                </a:lnTo>
                <a:lnTo>
                  <a:pt x="217" y="244"/>
                </a:lnTo>
                <a:lnTo>
                  <a:pt x="216" y="244"/>
                </a:lnTo>
                <a:lnTo>
                  <a:pt x="215" y="245"/>
                </a:lnTo>
                <a:lnTo>
                  <a:pt x="214" y="247"/>
                </a:lnTo>
                <a:lnTo>
                  <a:pt x="214" y="248"/>
                </a:lnTo>
                <a:lnTo>
                  <a:pt x="215" y="252"/>
                </a:lnTo>
                <a:lnTo>
                  <a:pt x="211" y="251"/>
                </a:lnTo>
                <a:lnTo>
                  <a:pt x="209" y="249"/>
                </a:lnTo>
                <a:lnTo>
                  <a:pt x="205" y="249"/>
                </a:lnTo>
                <a:lnTo>
                  <a:pt x="202" y="248"/>
                </a:lnTo>
                <a:lnTo>
                  <a:pt x="200" y="248"/>
                </a:lnTo>
                <a:lnTo>
                  <a:pt x="197" y="246"/>
                </a:lnTo>
                <a:lnTo>
                  <a:pt x="196" y="248"/>
                </a:lnTo>
                <a:lnTo>
                  <a:pt x="194" y="251"/>
                </a:lnTo>
                <a:lnTo>
                  <a:pt x="193" y="253"/>
                </a:lnTo>
                <a:lnTo>
                  <a:pt x="190" y="255"/>
                </a:lnTo>
                <a:lnTo>
                  <a:pt x="188" y="255"/>
                </a:lnTo>
                <a:lnTo>
                  <a:pt x="186" y="254"/>
                </a:lnTo>
                <a:lnTo>
                  <a:pt x="183" y="252"/>
                </a:lnTo>
                <a:lnTo>
                  <a:pt x="183" y="274"/>
                </a:lnTo>
                <a:lnTo>
                  <a:pt x="176" y="274"/>
                </a:lnTo>
                <a:lnTo>
                  <a:pt x="173" y="272"/>
                </a:lnTo>
                <a:lnTo>
                  <a:pt x="169" y="258"/>
                </a:lnTo>
                <a:lnTo>
                  <a:pt x="166" y="254"/>
                </a:lnTo>
                <a:lnTo>
                  <a:pt x="163" y="253"/>
                </a:lnTo>
                <a:lnTo>
                  <a:pt x="161" y="253"/>
                </a:lnTo>
                <a:lnTo>
                  <a:pt x="161" y="266"/>
                </a:lnTo>
                <a:lnTo>
                  <a:pt x="155" y="266"/>
                </a:lnTo>
                <a:lnTo>
                  <a:pt x="155" y="269"/>
                </a:lnTo>
                <a:lnTo>
                  <a:pt x="158" y="276"/>
                </a:lnTo>
                <a:lnTo>
                  <a:pt x="158" y="280"/>
                </a:lnTo>
                <a:lnTo>
                  <a:pt x="156" y="289"/>
                </a:lnTo>
                <a:lnTo>
                  <a:pt x="154" y="300"/>
                </a:lnTo>
                <a:lnTo>
                  <a:pt x="155" y="310"/>
                </a:lnTo>
                <a:lnTo>
                  <a:pt x="152" y="312"/>
                </a:lnTo>
                <a:lnTo>
                  <a:pt x="146" y="312"/>
                </a:lnTo>
                <a:lnTo>
                  <a:pt x="141" y="314"/>
                </a:lnTo>
                <a:lnTo>
                  <a:pt x="138" y="315"/>
                </a:lnTo>
                <a:lnTo>
                  <a:pt x="136" y="318"/>
                </a:lnTo>
                <a:lnTo>
                  <a:pt x="136" y="324"/>
                </a:lnTo>
                <a:lnTo>
                  <a:pt x="134" y="326"/>
                </a:lnTo>
                <a:lnTo>
                  <a:pt x="133" y="326"/>
                </a:lnTo>
                <a:lnTo>
                  <a:pt x="133" y="325"/>
                </a:lnTo>
                <a:lnTo>
                  <a:pt x="132" y="323"/>
                </a:lnTo>
                <a:lnTo>
                  <a:pt x="132" y="314"/>
                </a:lnTo>
                <a:lnTo>
                  <a:pt x="123" y="321"/>
                </a:lnTo>
                <a:lnTo>
                  <a:pt x="119" y="323"/>
                </a:lnTo>
                <a:lnTo>
                  <a:pt x="116" y="322"/>
                </a:lnTo>
                <a:lnTo>
                  <a:pt x="113" y="316"/>
                </a:lnTo>
                <a:lnTo>
                  <a:pt x="110" y="323"/>
                </a:lnTo>
                <a:lnTo>
                  <a:pt x="112" y="337"/>
                </a:lnTo>
                <a:lnTo>
                  <a:pt x="110" y="344"/>
                </a:lnTo>
                <a:lnTo>
                  <a:pt x="109" y="344"/>
                </a:lnTo>
                <a:lnTo>
                  <a:pt x="108" y="343"/>
                </a:lnTo>
                <a:lnTo>
                  <a:pt x="108" y="336"/>
                </a:lnTo>
                <a:lnTo>
                  <a:pt x="106" y="336"/>
                </a:lnTo>
                <a:lnTo>
                  <a:pt x="103" y="338"/>
                </a:lnTo>
                <a:lnTo>
                  <a:pt x="101" y="339"/>
                </a:lnTo>
                <a:lnTo>
                  <a:pt x="98" y="343"/>
                </a:lnTo>
                <a:lnTo>
                  <a:pt x="95" y="346"/>
                </a:lnTo>
                <a:lnTo>
                  <a:pt x="94" y="350"/>
                </a:lnTo>
                <a:lnTo>
                  <a:pt x="94" y="367"/>
                </a:lnTo>
                <a:lnTo>
                  <a:pt x="91" y="372"/>
                </a:lnTo>
                <a:lnTo>
                  <a:pt x="89" y="373"/>
                </a:lnTo>
                <a:lnTo>
                  <a:pt x="88" y="374"/>
                </a:lnTo>
                <a:lnTo>
                  <a:pt x="88" y="379"/>
                </a:lnTo>
                <a:lnTo>
                  <a:pt x="89" y="381"/>
                </a:lnTo>
                <a:lnTo>
                  <a:pt x="90" y="382"/>
                </a:lnTo>
                <a:lnTo>
                  <a:pt x="90" y="387"/>
                </a:lnTo>
                <a:lnTo>
                  <a:pt x="89" y="389"/>
                </a:lnTo>
                <a:lnTo>
                  <a:pt x="83" y="395"/>
                </a:lnTo>
                <a:lnTo>
                  <a:pt x="82" y="398"/>
                </a:lnTo>
                <a:lnTo>
                  <a:pt x="81" y="405"/>
                </a:lnTo>
                <a:lnTo>
                  <a:pt x="81" y="417"/>
                </a:lnTo>
                <a:lnTo>
                  <a:pt x="80" y="421"/>
                </a:lnTo>
                <a:lnTo>
                  <a:pt x="76" y="421"/>
                </a:lnTo>
                <a:lnTo>
                  <a:pt x="74" y="420"/>
                </a:lnTo>
                <a:lnTo>
                  <a:pt x="71" y="417"/>
                </a:lnTo>
                <a:lnTo>
                  <a:pt x="71" y="415"/>
                </a:lnTo>
                <a:lnTo>
                  <a:pt x="70" y="413"/>
                </a:lnTo>
                <a:lnTo>
                  <a:pt x="70" y="409"/>
                </a:lnTo>
                <a:lnTo>
                  <a:pt x="67" y="409"/>
                </a:lnTo>
                <a:lnTo>
                  <a:pt x="63" y="408"/>
                </a:lnTo>
                <a:lnTo>
                  <a:pt x="58" y="402"/>
                </a:lnTo>
                <a:lnTo>
                  <a:pt x="56" y="400"/>
                </a:lnTo>
                <a:lnTo>
                  <a:pt x="54" y="398"/>
                </a:lnTo>
                <a:lnTo>
                  <a:pt x="54" y="386"/>
                </a:lnTo>
                <a:lnTo>
                  <a:pt x="49" y="374"/>
                </a:lnTo>
                <a:lnTo>
                  <a:pt x="40" y="353"/>
                </a:lnTo>
                <a:lnTo>
                  <a:pt x="38" y="344"/>
                </a:lnTo>
                <a:lnTo>
                  <a:pt x="37" y="335"/>
                </a:lnTo>
                <a:lnTo>
                  <a:pt x="34" y="324"/>
                </a:lnTo>
                <a:lnTo>
                  <a:pt x="33" y="324"/>
                </a:lnTo>
                <a:lnTo>
                  <a:pt x="31" y="323"/>
                </a:lnTo>
                <a:lnTo>
                  <a:pt x="31" y="321"/>
                </a:lnTo>
                <a:lnTo>
                  <a:pt x="32" y="321"/>
                </a:lnTo>
                <a:lnTo>
                  <a:pt x="33" y="319"/>
                </a:lnTo>
                <a:lnTo>
                  <a:pt x="34" y="319"/>
                </a:lnTo>
                <a:lnTo>
                  <a:pt x="33" y="317"/>
                </a:lnTo>
                <a:lnTo>
                  <a:pt x="30" y="314"/>
                </a:lnTo>
                <a:lnTo>
                  <a:pt x="27" y="312"/>
                </a:lnTo>
                <a:lnTo>
                  <a:pt x="26" y="310"/>
                </a:lnTo>
                <a:lnTo>
                  <a:pt x="25" y="309"/>
                </a:lnTo>
                <a:lnTo>
                  <a:pt x="25" y="307"/>
                </a:lnTo>
                <a:lnTo>
                  <a:pt x="24" y="304"/>
                </a:lnTo>
                <a:lnTo>
                  <a:pt x="24" y="302"/>
                </a:lnTo>
                <a:lnTo>
                  <a:pt x="23" y="301"/>
                </a:lnTo>
                <a:lnTo>
                  <a:pt x="23" y="300"/>
                </a:lnTo>
                <a:lnTo>
                  <a:pt x="17" y="277"/>
                </a:lnTo>
                <a:lnTo>
                  <a:pt x="10" y="254"/>
                </a:lnTo>
                <a:lnTo>
                  <a:pt x="0" y="232"/>
                </a:lnTo>
                <a:lnTo>
                  <a:pt x="0" y="231"/>
                </a:lnTo>
                <a:lnTo>
                  <a:pt x="2" y="230"/>
                </a:lnTo>
                <a:lnTo>
                  <a:pt x="10" y="230"/>
                </a:lnTo>
                <a:lnTo>
                  <a:pt x="12" y="228"/>
                </a:lnTo>
                <a:lnTo>
                  <a:pt x="14" y="226"/>
                </a:lnTo>
                <a:lnTo>
                  <a:pt x="16" y="224"/>
                </a:lnTo>
                <a:lnTo>
                  <a:pt x="17" y="223"/>
                </a:lnTo>
                <a:lnTo>
                  <a:pt x="18" y="220"/>
                </a:lnTo>
                <a:lnTo>
                  <a:pt x="20" y="218"/>
                </a:lnTo>
                <a:lnTo>
                  <a:pt x="26" y="218"/>
                </a:lnTo>
                <a:lnTo>
                  <a:pt x="20" y="206"/>
                </a:lnTo>
                <a:lnTo>
                  <a:pt x="20" y="200"/>
                </a:lnTo>
                <a:lnTo>
                  <a:pt x="26" y="189"/>
                </a:lnTo>
                <a:lnTo>
                  <a:pt x="34" y="181"/>
                </a:lnTo>
                <a:lnTo>
                  <a:pt x="32" y="178"/>
                </a:lnTo>
                <a:lnTo>
                  <a:pt x="32" y="174"/>
                </a:lnTo>
                <a:lnTo>
                  <a:pt x="33" y="172"/>
                </a:lnTo>
                <a:lnTo>
                  <a:pt x="35" y="168"/>
                </a:lnTo>
                <a:lnTo>
                  <a:pt x="37" y="167"/>
                </a:lnTo>
                <a:lnTo>
                  <a:pt x="37" y="164"/>
                </a:lnTo>
                <a:lnTo>
                  <a:pt x="35" y="156"/>
                </a:lnTo>
                <a:lnTo>
                  <a:pt x="32" y="148"/>
                </a:lnTo>
                <a:lnTo>
                  <a:pt x="30" y="141"/>
                </a:lnTo>
                <a:lnTo>
                  <a:pt x="28" y="133"/>
                </a:lnTo>
                <a:lnTo>
                  <a:pt x="28" y="128"/>
                </a:lnTo>
                <a:lnTo>
                  <a:pt x="30" y="126"/>
                </a:lnTo>
                <a:lnTo>
                  <a:pt x="30" y="122"/>
                </a:lnTo>
                <a:lnTo>
                  <a:pt x="31" y="120"/>
                </a:lnTo>
                <a:lnTo>
                  <a:pt x="31" y="119"/>
                </a:lnTo>
                <a:lnTo>
                  <a:pt x="32" y="118"/>
                </a:lnTo>
                <a:lnTo>
                  <a:pt x="33" y="118"/>
                </a:lnTo>
                <a:lnTo>
                  <a:pt x="34" y="116"/>
                </a:lnTo>
                <a:lnTo>
                  <a:pt x="35" y="116"/>
                </a:lnTo>
                <a:lnTo>
                  <a:pt x="37" y="115"/>
                </a:lnTo>
                <a:lnTo>
                  <a:pt x="37" y="113"/>
                </a:lnTo>
                <a:lnTo>
                  <a:pt x="34" y="85"/>
                </a:lnTo>
                <a:lnTo>
                  <a:pt x="35" y="78"/>
                </a:lnTo>
                <a:lnTo>
                  <a:pt x="39" y="72"/>
                </a:lnTo>
                <a:lnTo>
                  <a:pt x="42" y="65"/>
                </a:lnTo>
                <a:lnTo>
                  <a:pt x="45" y="56"/>
                </a:lnTo>
                <a:lnTo>
                  <a:pt x="46" y="45"/>
                </a:lnTo>
                <a:lnTo>
                  <a:pt x="52" y="28"/>
                </a:lnTo>
                <a:lnTo>
                  <a:pt x="54" y="24"/>
                </a:lnTo>
                <a:lnTo>
                  <a:pt x="56" y="17"/>
                </a:lnTo>
                <a:lnTo>
                  <a:pt x="58" y="15"/>
                </a:lnTo>
                <a:lnTo>
                  <a:pt x="58" y="14"/>
                </a:lnTo>
                <a:lnTo>
                  <a:pt x="59" y="10"/>
                </a:lnTo>
                <a:lnTo>
                  <a:pt x="60" y="9"/>
                </a:lnTo>
                <a:lnTo>
                  <a:pt x="61" y="7"/>
                </a:lnTo>
                <a:lnTo>
                  <a:pt x="62" y="6"/>
                </a:lnTo>
                <a:lnTo>
                  <a:pt x="69" y="6"/>
                </a:lnTo>
                <a:lnTo>
                  <a:pt x="69" y="7"/>
                </a:lnTo>
                <a:lnTo>
                  <a:pt x="70" y="8"/>
                </a:lnTo>
                <a:lnTo>
                  <a:pt x="70" y="15"/>
                </a:lnTo>
                <a:lnTo>
                  <a:pt x="75" y="20"/>
                </a:lnTo>
                <a:lnTo>
                  <a:pt x="77" y="21"/>
                </a:lnTo>
                <a:lnTo>
                  <a:pt x="82" y="25"/>
                </a:lnTo>
                <a:lnTo>
                  <a:pt x="96" y="18"/>
                </a:lnTo>
                <a:lnTo>
                  <a:pt x="108" y="10"/>
                </a:lnTo>
                <a:lnTo>
                  <a:pt x="118"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99">
            <a:extLst>
              <a:ext uri="{FF2B5EF4-FFF2-40B4-BE49-F238E27FC236}">
                <a16:creationId xmlns:a16="http://schemas.microsoft.com/office/drawing/2014/main" id="{8B9B274A-A2C0-AB5B-E0E2-0B928CC73AD1}"/>
              </a:ext>
            </a:extLst>
          </p:cNvPr>
          <p:cNvSpPr>
            <a:spLocks/>
          </p:cNvSpPr>
          <p:nvPr/>
        </p:nvSpPr>
        <p:spPr bwMode="auto">
          <a:xfrm>
            <a:off x="2788559" y="3027775"/>
            <a:ext cx="636687" cy="228991"/>
          </a:xfrm>
          <a:custGeom>
            <a:avLst/>
            <a:gdLst/>
            <a:ahLst/>
            <a:cxnLst>
              <a:cxn ang="0">
                <a:pos x="615" y="2"/>
              </a:cxn>
              <a:cxn ang="0">
                <a:pos x="612" y="11"/>
              </a:cxn>
              <a:cxn ang="0">
                <a:pos x="612" y="22"/>
              </a:cxn>
              <a:cxn ang="0">
                <a:pos x="601" y="32"/>
              </a:cxn>
              <a:cxn ang="0">
                <a:pos x="587" y="47"/>
              </a:cxn>
              <a:cxn ang="0">
                <a:pos x="572" y="54"/>
              </a:cxn>
              <a:cxn ang="0">
                <a:pos x="558" y="65"/>
              </a:cxn>
              <a:cxn ang="0">
                <a:pos x="556" y="62"/>
              </a:cxn>
              <a:cxn ang="0">
                <a:pos x="555" y="60"/>
              </a:cxn>
              <a:cxn ang="0">
                <a:pos x="549" y="61"/>
              </a:cxn>
              <a:cxn ang="0">
                <a:pos x="547" y="64"/>
              </a:cxn>
              <a:cxn ang="0">
                <a:pos x="544" y="69"/>
              </a:cxn>
              <a:cxn ang="0">
                <a:pos x="539" y="71"/>
              </a:cxn>
              <a:cxn ang="0">
                <a:pos x="534" y="79"/>
              </a:cxn>
              <a:cxn ang="0">
                <a:pos x="521" y="91"/>
              </a:cxn>
              <a:cxn ang="0">
                <a:pos x="504" y="107"/>
              </a:cxn>
              <a:cxn ang="0">
                <a:pos x="481" y="117"/>
              </a:cxn>
              <a:cxn ang="0">
                <a:pos x="462" y="133"/>
              </a:cxn>
              <a:cxn ang="0">
                <a:pos x="447" y="153"/>
              </a:cxn>
              <a:cxn ang="0">
                <a:pos x="441" y="177"/>
              </a:cxn>
              <a:cxn ang="0">
                <a:pos x="219" y="201"/>
              </a:cxn>
              <a:cxn ang="0">
                <a:pos x="114" y="212"/>
              </a:cxn>
              <a:cxn ang="0">
                <a:pos x="31" y="218"/>
              </a:cxn>
              <a:cxn ang="0">
                <a:pos x="0" y="217"/>
              </a:cxn>
              <a:cxn ang="0">
                <a:pos x="3" y="215"/>
              </a:cxn>
              <a:cxn ang="0">
                <a:pos x="7" y="200"/>
              </a:cxn>
              <a:cxn ang="0">
                <a:pos x="12" y="181"/>
              </a:cxn>
              <a:cxn ang="0">
                <a:pos x="8" y="175"/>
              </a:cxn>
              <a:cxn ang="0">
                <a:pos x="15" y="170"/>
              </a:cxn>
              <a:cxn ang="0">
                <a:pos x="20" y="167"/>
              </a:cxn>
              <a:cxn ang="0">
                <a:pos x="20" y="160"/>
              </a:cxn>
              <a:cxn ang="0">
                <a:pos x="19" y="155"/>
              </a:cxn>
              <a:cxn ang="0">
                <a:pos x="21" y="152"/>
              </a:cxn>
              <a:cxn ang="0">
                <a:pos x="24" y="151"/>
              </a:cxn>
              <a:cxn ang="0">
                <a:pos x="28" y="149"/>
              </a:cxn>
              <a:cxn ang="0">
                <a:pos x="31" y="141"/>
              </a:cxn>
              <a:cxn ang="0">
                <a:pos x="35" y="135"/>
              </a:cxn>
              <a:cxn ang="0">
                <a:pos x="36" y="133"/>
              </a:cxn>
              <a:cxn ang="0">
                <a:pos x="34" y="132"/>
              </a:cxn>
              <a:cxn ang="0">
                <a:pos x="30" y="127"/>
              </a:cxn>
              <a:cxn ang="0">
                <a:pos x="36" y="117"/>
              </a:cxn>
              <a:cxn ang="0">
                <a:pos x="38" y="107"/>
              </a:cxn>
              <a:cxn ang="0">
                <a:pos x="38" y="104"/>
              </a:cxn>
              <a:cxn ang="0">
                <a:pos x="41" y="100"/>
              </a:cxn>
              <a:cxn ang="0">
                <a:pos x="39" y="95"/>
              </a:cxn>
              <a:cxn ang="0">
                <a:pos x="44" y="93"/>
              </a:cxn>
              <a:cxn ang="0">
                <a:pos x="48" y="79"/>
              </a:cxn>
              <a:cxn ang="0">
                <a:pos x="151" y="70"/>
              </a:cxn>
              <a:cxn ang="0">
                <a:pos x="152" y="62"/>
              </a:cxn>
              <a:cxn ang="0">
                <a:pos x="151" y="57"/>
              </a:cxn>
              <a:cxn ang="0">
                <a:pos x="149" y="56"/>
              </a:cxn>
              <a:cxn ang="0">
                <a:pos x="179" y="53"/>
              </a:cxn>
              <a:cxn ang="0">
                <a:pos x="251" y="47"/>
              </a:cxn>
              <a:cxn ang="0">
                <a:pos x="340" y="37"/>
              </a:cxn>
              <a:cxn ang="0">
                <a:pos x="411" y="32"/>
              </a:cxn>
              <a:cxn ang="0">
                <a:pos x="471" y="23"/>
              </a:cxn>
              <a:cxn ang="0">
                <a:pos x="524" y="16"/>
              </a:cxn>
              <a:cxn ang="0">
                <a:pos x="584" y="7"/>
              </a:cxn>
            </a:cxnLst>
            <a:rect l="0" t="0" r="r" b="b"/>
            <a:pathLst>
              <a:path w="615" h="219">
                <a:moveTo>
                  <a:pt x="612" y="0"/>
                </a:moveTo>
                <a:lnTo>
                  <a:pt x="615" y="2"/>
                </a:lnTo>
                <a:lnTo>
                  <a:pt x="615" y="6"/>
                </a:lnTo>
                <a:lnTo>
                  <a:pt x="612" y="11"/>
                </a:lnTo>
                <a:lnTo>
                  <a:pt x="611" y="16"/>
                </a:lnTo>
                <a:lnTo>
                  <a:pt x="612" y="22"/>
                </a:lnTo>
                <a:lnTo>
                  <a:pt x="605" y="26"/>
                </a:lnTo>
                <a:lnTo>
                  <a:pt x="601" y="32"/>
                </a:lnTo>
                <a:lnTo>
                  <a:pt x="596" y="48"/>
                </a:lnTo>
                <a:lnTo>
                  <a:pt x="587" y="47"/>
                </a:lnTo>
                <a:lnTo>
                  <a:pt x="579" y="49"/>
                </a:lnTo>
                <a:lnTo>
                  <a:pt x="572" y="54"/>
                </a:lnTo>
                <a:lnTo>
                  <a:pt x="562" y="68"/>
                </a:lnTo>
                <a:lnTo>
                  <a:pt x="558" y="65"/>
                </a:lnTo>
                <a:lnTo>
                  <a:pt x="556" y="64"/>
                </a:lnTo>
                <a:lnTo>
                  <a:pt x="556" y="62"/>
                </a:lnTo>
                <a:lnTo>
                  <a:pt x="555" y="61"/>
                </a:lnTo>
                <a:lnTo>
                  <a:pt x="555" y="60"/>
                </a:lnTo>
                <a:lnTo>
                  <a:pt x="552" y="60"/>
                </a:lnTo>
                <a:lnTo>
                  <a:pt x="549" y="61"/>
                </a:lnTo>
                <a:lnTo>
                  <a:pt x="548" y="63"/>
                </a:lnTo>
                <a:lnTo>
                  <a:pt x="547" y="64"/>
                </a:lnTo>
                <a:lnTo>
                  <a:pt x="546" y="67"/>
                </a:lnTo>
                <a:lnTo>
                  <a:pt x="544" y="69"/>
                </a:lnTo>
                <a:lnTo>
                  <a:pt x="542" y="71"/>
                </a:lnTo>
                <a:lnTo>
                  <a:pt x="539" y="71"/>
                </a:lnTo>
                <a:lnTo>
                  <a:pt x="537" y="70"/>
                </a:lnTo>
                <a:lnTo>
                  <a:pt x="534" y="79"/>
                </a:lnTo>
                <a:lnTo>
                  <a:pt x="531" y="90"/>
                </a:lnTo>
                <a:lnTo>
                  <a:pt x="521" y="91"/>
                </a:lnTo>
                <a:lnTo>
                  <a:pt x="512" y="98"/>
                </a:lnTo>
                <a:lnTo>
                  <a:pt x="504" y="107"/>
                </a:lnTo>
                <a:lnTo>
                  <a:pt x="497" y="116"/>
                </a:lnTo>
                <a:lnTo>
                  <a:pt x="481" y="117"/>
                </a:lnTo>
                <a:lnTo>
                  <a:pt x="469" y="123"/>
                </a:lnTo>
                <a:lnTo>
                  <a:pt x="462" y="133"/>
                </a:lnTo>
                <a:lnTo>
                  <a:pt x="459" y="147"/>
                </a:lnTo>
                <a:lnTo>
                  <a:pt x="447" y="153"/>
                </a:lnTo>
                <a:lnTo>
                  <a:pt x="441" y="153"/>
                </a:lnTo>
                <a:lnTo>
                  <a:pt x="441" y="177"/>
                </a:lnTo>
                <a:lnTo>
                  <a:pt x="331" y="189"/>
                </a:lnTo>
                <a:lnTo>
                  <a:pt x="219" y="201"/>
                </a:lnTo>
                <a:lnTo>
                  <a:pt x="166" y="205"/>
                </a:lnTo>
                <a:lnTo>
                  <a:pt x="114" y="212"/>
                </a:lnTo>
                <a:lnTo>
                  <a:pt x="62" y="217"/>
                </a:lnTo>
                <a:lnTo>
                  <a:pt x="31" y="218"/>
                </a:lnTo>
                <a:lnTo>
                  <a:pt x="0" y="219"/>
                </a:lnTo>
                <a:lnTo>
                  <a:pt x="0" y="217"/>
                </a:lnTo>
                <a:lnTo>
                  <a:pt x="2" y="216"/>
                </a:lnTo>
                <a:lnTo>
                  <a:pt x="3" y="215"/>
                </a:lnTo>
                <a:lnTo>
                  <a:pt x="10" y="211"/>
                </a:lnTo>
                <a:lnTo>
                  <a:pt x="7" y="200"/>
                </a:lnTo>
                <a:lnTo>
                  <a:pt x="8" y="190"/>
                </a:lnTo>
                <a:lnTo>
                  <a:pt x="12" y="181"/>
                </a:lnTo>
                <a:lnTo>
                  <a:pt x="8" y="177"/>
                </a:lnTo>
                <a:lnTo>
                  <a:pt x="8" y="175"/>
                </a:lnTo>
                <a:lnTo>
                  <a:pt x="10" y="173"/>
                </a:lnTo>
                <a:lnTo>
                  <a:pt x="15" y="170"/>
                </a:lnTo>
                <a:lnTo>
                  <a:pt x="16" y="170"/>
                </a:lnTo>
                <a:lnTo>
                  <a:pt x="20" y="167"/>
                </a:lnTo>
                <a:lnTo>
                  <a:pt x="21" y="163"/>
                </a:lnTo>
                <a:lnTo>
                  <a:pt x="20" y="160"/>
                </a:lnTo>
                <a:lnTo>
                  <a:pt x="20" y="158"/>
                </a:lnTo>
                <a:lnTo>
                  <a:pt x="19" y="155"/>
                </a:lnTo>
                <a:lnTo>
                  <a:pt x="20" y="153"/>
                </a:lnTo>
                <a:lnTo>
                  <a:pt x="21" y="152"/>
                </a:lnTo>
                <a:lnTo>
                  <a:pt x="22" y="152"/>
                </a:lnTo>
                <a:lnTo>
                  <a:pt x="24" y="151"/>
                </a:lnTo>
                <a:lnTo>
                  <a:pt x="27" y="151"/>
                </a:lnTo>
                <a:lnTo>
                  <a:pt x="28" y="149"/>
                </a:lnTo>
                <a:lnTo>
                  <a:pt x="30" y="145"/>
                </a:lnTo>
                <a:lnTo>
                  <a:pt x="31" y="141"/>
                </a:lnTo>
                <a:lnTo>
                  <a:pt x="34" y="138"/>
                </a:lnTo>
                <a:lnTo>
                  <a:pt x="35" y="135"/>
                </a:lnTo>
                <a:lnTo>
                  <a:pt x="36" y="134"/>
                </a:lnTo>
                <a:lnTo>
                  <a:pt x="36" y="133"/>
                </a:lnTo>
                <a:lnTo>
                  <a:pt x="35" y="132"/>
                </a:lnTo>
                <a:lnTo>
                  <a:pt x="34" y="132"/>
                </a:lnTo>
                <a:lnTo>
                  <a:pt x="31" y="130"/>
                </a:lnTo>
                <a:lnTo>
                  <a:pt x="30" y="127"/>
                </a:lnTo>
                <a:lnTo>
                  <a:pt x="32" y="121"/>
                </a:lnTo>
                <a:lnTo>
                  <a:pt x="36" y="117"/>
                </a:lnTo>
                <a:lnTo>
                  <a:pt x="38" y="112"/>
                </a:lnTo>
                <a:lnTo>
                  <a:pt x="38" y="107"/>
                </a:lnTo>
                <a:lnTo>
                  <a:pt x="36" y="104"/>
                </a:lnTo>
                <a:lnTo>
                  <a:pt x="38" y="104"/>
                </a:lnTo>
                <a:lnTo>
                  <a:pt x="41" y="102"/>
                </a:lnTo>
                <a:lnTo>
                  <a:pt x="41" y="100"/>
                </a:lnTo>
                <a:lnTo>
                  <a:pt x="39" y="98"/>
                </a:lnTo>
                <a:lnTo>
                  <a:pt x="39" y="95"/>
                </a:lnTo>
                <a:lnTo>
                  <a:pt x="38" y="93"/>
                </a:lnTo>
                <a:lnTo>
                  <a:pt x="44" y="93"/>
                </a:lnTo>
                <a:lnTo>
                  <a:pt x="44" y="83"/>
                </a:lnTo>
                <a:lnTo>
                  <a:pt x="48" y="79"/>
                </a:lnTo>
                <a:lnTo>
                  <a:pt x="100" y="76"/>
                </a:lnTo>
                <a:lnTo>
                  <a:pt x="151" y="70"/>
                </a:lnTo>
                <a:lnTo>
                  <a:pt x="151" y="64"/>
                </a:lnTo>
                <a:lnTo>
                  <a:pt x="152" y="62"/>
                </a:lnTo>
                <a:lnTo>
                  <a:pt x="152" y="60"/>
                </a:lnTo>
                <a:lnTo>
                  <a:pt x="151" y="57"/>
                </a:lnTo>
                <a:lnTo>
                  <a:pt x="150" y="56"/>
                </a:lnTo>
                <a:lnTo>
                  <a:pt x="149" y="56"/>
                </a:lnTo>
                <a:lnTo>
                  <a:pt x="163" y="55"/>
                </a:lnTo>
                <a:lnTo>
                  <a:pt x="179" y="53"/>
                </a:lnTo>
                <a:lnTo>
                  <a:pt x="197" y="51"/>
                </a:lnTo>
                <a:lnTo>
                  <a:pt x="251" y="47"/>
                </a:lnTo>
                <a:lnTo>
                  <a:pt x="308" y="42"/>
                </a:lnTo>
                <a:lnTo>
                  <a:pt x="340" y="37"/>
                </a:lnTo>
                <a:lnTo>
                  <a:pt x="371" y="34"/>
                </a:lnTo>
                <a:lnTo>
                  <a:pt x="411" y="32"/>
                </a:lnTo>
                <a:lnTo>
                  <a:pt x="449" y="28"/>
                </a:lnTo>
                <a:lnTo>
                  <a:pt x="471" y="23"/>
                </a:lnTo>
                <a:lnTo>
                  <a:pt x="492" y="20"/>
                </a:lnTo>
                <a:lnTo>
                  <a:pt x="524" y="16"/>
                </a:lnTo>
                <a:lnTo>
                  <a:pt x="554" y="13"/>
                </a:lnTo>
                <a:lnTo>
                  <a:pt x="584" y="7"/>
                </a:lnTo>
                <a:lnTo>
                  <a:pt x="612"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02">
            <a:extLst>
              <a:ext uri="{FF2B5EF4-FFF2-40B4-BE49-F238E27FC236}">
                <a16:creationId xmlns:a16="http://schemas.microsoft.com/office/drawing/2014/main" id="{7BB13725-3BF4-0770-952C-5EAB4EE01ED4}"/>
              </a:ext>
            </a:extLst>
          </p:cNvPr>
          <p:cNvSpPr>
            <a:spLocks/>
          </p:cNvSpPr>
          <p:nvPr/>
        </p:nvSpPr>
        <p:spPr bwMode="auto">
          <a:xfrm>
            <a:off x="2950059" y="3227486"/>
            <a:ext cx="288838" cy="478893"/>
          </a:xfrm>
          <a:custGeom>
            <a:avLst/>
            <a:gdLst/>
            <a:ahLst/>
            <a:cxnLst>
              <a:cxn ang="0">
                <a:pos x="202" y="46"/>
              </a:cxn>
              <a:cxn ang="0">
                <a:pos x="232" y="142"/>
              </a:cxn>
              <a:cxn ang="0">
                <a:pos x="243" y="189"/>
              </a:cxn>
              <a:cxn ang="0">
                <a:pos x="254" y="215"/>
              </a:cxn>
              <a:cxn ang="0">
                <a:pos x="263" y="223"/>
              </a:cxn>
              <a:cxn ang="0">
                <a:pos x="267" y="231"/>
              </a:cxn>
              <a:cxn ang="0">
                <a:pos x="267" y="243"/>
              </a:cxn>
              <a:cxn ang="0">
                <a:pos x="267" y="255"/>
              </a:cxn>
              <a:cxn ang="0">
                <a:pos x="263" y="274"/>
              </a:cxn>
              <a:cxn ang="0">
                <a:pos x="262" y="294"/>
              </a:cxn>
              <a:cxn ang="0">
                <a:pos x="271" y="314"/>
              </a:cxn>
              <a:cxn ang="0">
                <a:pos x="269" y="339"/>
              </a:cxn>
              <a:cxn ang="0">
                <a:pos x="275" y="351"/>
              </a:cxn>
              <a:cxn ang="0">
                <a:pos x="279" y="364"/>
              </a:cxn>
              <a:cxn ang="0">
                <a:pos x="209" y="371"/>
              </a:cxn>
              <a:cxn ang="0">
                <a:pos x="136" y="382"/>
              </a:cxn>
              <a:cxn ang="0">
                <a:pos x="100" y="383"/>
              </a:cxn>
              <a:cxn ang="0">
                <a:pos x="80" y="389"/>
              </a:cxn>
              <a:cxn ang="0">
                <a:pos x="77" y="404"/>
              </a:cxn>
              <a:cxn ang="0">
                <a:pos x="88" y="414"/>
              </a:cxn>
              <a:cxn ang="0">
                <a:pos x="92" y="426"/>
              </a:cxn>
              <a:cxn ang="0">
                <a:pos x="94" y="444"/>
              </a:cxn>
              <a:cxn ang="0">
                <a:pos x="91" y="446"/>
              </a:cxn>
              <a:cxn ang="0">
                <a:pos x="86" y="449"/>
              </a:cxn>
              <a:cxn ang="0">
                <a:pos x="84" y="448"/>
              </a:cxn>
              <a:cxn ang="0">
                <a:pos x="79" y="446"/>
              </a:cxn>
              <a:cxn ang="0">
                <a:pos x="80" y="452"/>
              </a:cxn>
              <a:cxn ang="0">
                <a:pos x="77" y="458"/>
              </a:cxn>
              <a:cxn ang="0">
                <a:pos x="70" y="451"/>
              </a:cxn>
              <a:cxn ang="0">
                <a:pos x="64" y="444"/>
              </a:cxn>
              <a:cxn ang="0">
                <a:pos x="57" y="431"/>
              </a:cxn>
              <a:cxn ang="0">
                <a:pos x="46" y="416"/>
              </a:cxn>
              <a:cxn ang="0">
                <a:pos x="41" y="435"/>
              </a:cxn>
              <a:cxn ang="0">
                <a:pos x="21" y="449"/>
              </a:cxn>
              <a:cxn ang="0">
                <a:pos x="15" y="400"/>
              </a:cxn>
              <a:cxn ang="0">
                <a:pos x="2" y="320"/>
              </a:cxn>
              <a:cxn ang="0">
                <a:pos x="1" y="277"/>
              </a:cxn>
              <a:cxn ang="0">
                <a:pos x="5" y="184"/>
              </a:cxn>
              <a:cxn ang="0">
                <a:pos x="6" y="83"/>
              </a:cxn>
              <a:cxn ang="0">
                <a:pos x="8" y="31"/>
              </a:cxn>
              <a:cxn ang="0">
                <a:pos x="2" y="23"/>
              </a:cxn>
              <a:cxn ang="0">
                <a:pos x="0" y="19"/>
              </a:cxn>
              <a:cxn ang="0">
                <a:pos x="66" y="14"/>
              </a:cxn>
            </a:cxnLst>
            <a:rect l="0" t="0" r="r" b="b"/>
            <a:pathLst>
              <a:path w="279" h="458">
                <a:moveTo>
                  <a:pt x="190" y="0"/>
                </a:moveTo>
                <a:lnTo>
                  <a:pt x="202" y="46"/>
                </a:lnTo>
                <a:lnTo>
                  <a:pt x="218" y="94"/>
                </a:lnTo>
                <a:lnTo>
                  <a:pt x="232" y="142"/>
                </a:lnTo>
                <a:lnTo>
                  <a:pt x="239" y="174"/>
                </a:lnTo>
                <a:lnTo>
                  <a:pt x="243" y="189"/>
                </a:lnTo>
                <a:lnTo>
                  <a:pt x="248" y="202"/>
                </a:lnTo>
                <a:lnTo>
                  <a:pt x="254" y="215"/>
                </a:lnTo>
                <a:lnTo>
                  <a:pt x="260" y="221"/>
                </a:lnTo>
                <a:lnTo>
                  <a:pt x="263" y="223"/>
                </a:lnTo>
                <a:lnTo>
                  <a:pt x="265" y="227"/>
                </a:lnTo>
                <a:lnTo>
                  <a:pt x="267" y="231"/>
                </a:lnTo>
                <a:lnTo>
                  <a:pt x="265" y="237"/>
                </a:lnTo>
                <a:lnTo>
                  <a:pt x="267" y="243"/>
                </a:lnTo>
                <a:lnTo>
                  <a:pt x="271" y="246"/>
                </a:lnTo>
                <a:lnTo>
                  <a:pt x="267" y="255"/>
                </a:lnTo>
                <a:lnTo>
                  <a:pt x="265" y="263"/>
                </a:lnTo>
                <a:lnTo>
                  <a:pt x="263" y="274"/>
                </a:lnTo>
                <a:lnTo>
                  <a:pt x="262" y="285"/>
                </a:lnTo>
                <a:lnTo>
                  <a:pt x="262" y="294"/>
                </a:lnTo>
                <a:lnTo>
                  <a:pt x="265" y="304"/>
                </a:lnTo>
                <a:lnTo>
                  <a:pt x="271" y="314"/>
                </a:lnTo>
                <a:lnTo>
                  <a:pt x="271" y="334"/>
                </a:lnTo>
                <a:lnTo>
                  <a:pt x="269" y="339"/>
                </a:lnTo>
                <a:lnTo>
                  <a:pt x="270" y="346"/>
                </a:lnTo>
                <a:lnTo>
                  <a:pt x="275" y="351"/>
                </a:lnTo>
                <a:lnTo>
                  <a:pt x="278" y="357"/>
                </a:lnTo>
                <a:lnTo>
                  <a:pt x="279" y="364"/>
                </a:lnTo>
                <a:lnTo>
                  <a:pt x="246" y="367"/>
                </a:lnTo>
                <a:lnTo>
                  <a:pt x="209" y="371"/>
                </a:lnTo>
                <a:lnTo>
                  <a:pt x="172" y="377"/>
                </a:lnTo>
                <a:lnTo>
                  <a:pt x="136" y="382"/>
                </a:lnTo>
                <a:lnTo>
                  <a:pt x="112" y="382"/>
                </a:lnTo>
                <a:lnTo>
                  <a:pt x="100" y="383"/>
                </a:lnTo>
                <a:lnTo>
                  <a:pt x="90" y="384"/>
                </a:lnTo>
                <a:lnTo>
                  <a:pt x="80" y="389"/>
                </a:lnTo>
                <a:lnTo>
                  <a:pt x="74" y="396"/>
                </a:lnTo>
                <a:lnTo>
                  <a:pt x="77" y="404"/>
                </a:lnTo>
                <a:lnTo>
                  <a:pt x="83" y="410"/>
                </a:lnTo>
                <a:lnTo>
                  <a:pt x="88" y="414"/>
                </a:lnTo>
                <a:lnTo>
                  <a:pt x="94" y="420"/>
                </a:lnTo>
                <a:lnTo>
                  <a:pt x="92" y="426"/>
                </a:lnTo>
                <a:lnTo>
                  <a:pt x="94" y="435"/>
                </a:lnTo>
                <a:lnTo>
                  <a:pt x="94" y="444"/>
                </a:lnTo>
                <a:lnTo>
                  <a:pt x="93" y="444"/>
                </a:lnTo>
                <a:lnTo>
                  <a:pt x="91" y="446"/>
                </a:lnTo>
                <a:lnTo>
                  <a:pt x="88" y="447"/>
                </a:lnTo>
                <a:lnTo>
                  <a:pt x="86" y="449"/>
                </a:lnTo>
                <a:lnTo>
                  <a:pt x="85" y="449"/>
                </a:lnTo>
                <a:lnTo>
                  <a:pt x="84" y="448"/>
                </a:lnTo>
                <a:lnTo>
                  <a:pt x="83" y="446"/>
                </a:lnTo>
                <a:lnTo>
                  <a:pt x="79" y="446"/>
                </a:lnTo>
                <a:lnTo>
                  <a:pt x="79" y="449"/>
                </a:lnTo>
                <a:lnTo>
                  <a:pt x="80" y="452"/>
                </a:lnTo>
                <a:lnTo>
                  <a:pt x="80" y="458"/>
                </a:lnTo>
                <a:lnTo>
                  <a:pt x="77" y="458"/>
                </a:lnTo>
                <a:lnTo>
                  <a:pt x="72" y="455"/>
                </a:lnTo>
                <a:lnTo>
                  <a:pt x="70" y="451"/>
                </a:lnTo>
                <a:lnTo>
                  <a:pt x="67" y="447"/>
                </a:lnTo>
                <a:lnTo>
                  <a:pt x="64" y="444"/>
                </a:lnTo>
                <a:lnTo>
                  <a:pt x="57" y="444"/>
                </a:lnTo>
                <a:lnTo>
                  <a:pt x="57" y="431"/>
                </a:lnTo>
                <a:lnTo>
                  <a:pt x="53" y="421"/>
                </a:lnTo>
                <a:lnTo>
                  <a:pt x="46" y="416"/>
                </a:lnTo>
                <a:lnTo>
                  <a:pt x="42" y="425"/>
                </a:lnTo>
                <a:lnTo>
                  <a:pt x="41" y="435"/>
                </a:lnTo>
                <a:lnTo>
                  <a:pt x="41" y="449"/>
                </a:lnTo>
                <a:lnTo>
                  <a:pt x="21" y="449"/>
                </a:lnTo>
                <a:lnTo>
                  <a:pt x="16" y="425"/>
                </a:lnTo>
                <a:lnTo>
                  <a:pt x="15" y="400"/>
                </a:lnTo>
                <a:lnTo>
                  <a:pt x="13" y="376"/>
                </a:lnTo>
                <a:lnTo>
                  <a:pt x="2" y="320"/>
                </a:lnTo>
                <a:lnTo>
                  <a:pt x="1" y="299"/>
                </a:lnTo>
                <a:lnTo>
                  <a:pt x="1" y="277"/>
                </a:lnTo>
                <a:lnTo>
                  <a:pt x="5" y="232"/>
                </a:lnTo>
                <a:lnTo>
                  <a:pt x="5" y="184"/>
                </a:lnTo>
                <a:lnTo>
                  <a:pt x="6" y="133"/>
                </a:lnTo>
                <a:lnTo>
                  <a:pt x="6" y="83"/>
                </a:lnTo>
                <a:lnTo>
                  <a:pt x="7" y="34"/>
                </a:lnTo>
                <a:lnTo>
                  <a:pt x="8" y="31"/>
                </a:lnTo>
                <a:lnTo>
                  <a:pt x="5" y="24"/>
                </a:lnTo>
                <a:lnTo>
                  <a:pt x="2" y="23"/>
                </a:lnTo>
                <a:lnTo>
                  <a:pt x="0" y="20"/>
                </a:lnTo>
                <a:lnTo>
                  <a:pt x="0" y="19"/>
                </a:lnTo>
                <a:lnTo>
                  <a:pt x="1" y="18"/>
                </a:lnTo>
                <a:lnTo>
                  <a:pt x="66" y="14"/>
                </a:lnTo>
                <a:lnTo>
                  <a:pt x="190"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03">
            <a:extLst>
              <a:ext uri="{FF2B5EF4-FFF2-40B4-BE49-F238E27FC236}">
                <a16:creationId xmlns:a16="http://schemas.microsoft.com/office/drawing/2014/main" id="{FAC0403A-1413-2D72-A107-9D1E083CDF87}"/>
              </a:ext>
            </a:extLst>
          </p:cNvPr>
          <p:cNvSpPr>
            <a:spLocks/>
          </p:cNvSpPr>
          <p:nvPr/>
        </p:nvSpPr>
        <p:spPr bwMode="auto">
          <a:xfrm>
            <a:off x="2699525" y="3249445"/>
            <a:ext cx="267098" cy="474708"/>
          </a:xfrm>
          <a:custGeom>
            <a:avLst/>
            <a:gdLst/>
            <a:ahLst/>
            <a:cxnLst>
              <a:cxn ang="0">
                <a:pos x="238" y="6"/>
              </a:cxn>
              <a:cxn ang="0">
                <a:pos x="238" y="221"/>
              </a:cxn>
              <a:cxn ang="0">
                <a:pos x="251" y="374"/>
              </a:cxn>
              <a:cxn ang="0">
                <a:pos x="256" y="426"/>
              </a:cxn>
              <a:cxn ang="0">
                <a:pos x="257" y="433"/>
              </a:cxn>
              <a:cxn ang="0">
                <a:pos x="244" y="430"/>
              </a:cxn>
              <a:cxn ang="0">
                <a:pos x="235" y="433"/>
              </a:cxn>
              <a:cxn ang="0">
                <a:pos x="224" y="428"/>
              </a:cxn>
              <a:cxn ang="0">
                <a:pos x="203" y="434"/>
              </a:cxn>
              <a:cxn ang="0">
                <a:pos x="183" y="442"/>
              </a:cxn>
              <a:cxn ang="0">
                <a:pos x="177" y="452"/>
              </a:cxn>
              <a:cxn ang="0">
                <a:pos x="165" y="449"/>
              </a:cxn>
              <a:cxn ang="0">
                <a:pos x="159" y="434"/>
              </a:cxn>
              <a:cxn ang="0">
                <a:pos x="152" y="425"/>
              </a:cxn>
              <a:cxn ang="0">
                <a:pos x="148" y="399"/>
              </a:cxn>
              <a:cxn ang="0">
                <a:pos x="123" y="382"/>
              </a:cxn>
              <a:cxn ang="0">
                <a:pos x="35" y="389"/>
              </a:cxn>
              <a:cxn ang="0">
                <a:pos x="0" y="376"/>
              </a:cxn>
              <a:cxn ang="0">
                <a:pos x="10" y="367"/>
              </a:cxn>
              <a:cxn ang="0">
                <a:pos x="10" y="339"/>
              </a:cxn>
              <a:cxn ang="0">
                <a:pos x="14" y="337"/>
              </a:cxn>
              <a:cxn ang="0">
                <a:pos x="15" y="328"/>
              </a:cxn>
              <a:cxn ang="0">
                <a:pos x="18" y="313"/>
              </a:cxn>
              <a:cxn ang="0">
                <a:pos x="38" y="288"/>
              </a:cxn>
              <a:cxn ang="0">
                <a:pos x="39" y="279"/>
              </a:cxn>
              <a:cxn ang="0">
                <a:pos x="40" y="273"/>
              </a:cxn>
              <a:cxn ang="0">
                <a:pos x="47" y="263"/>
              </a:cxn>
              <a:cxn ang="0">
                <a:pos x="38" y="257"/>
              </a:cxn>
              <a:cxn ang="0">
                <a:pos x="38" y="248"/>
              </a:cxn>
              <a:cxn ang="0">
                <a:pos x="38" y="239"/>
              </a:cxn>
              <a:cxn ang="0">
                <a:pos x="28" y="237"/>
              </a:cxn>
              <a:cxn ang="0">
                <a:pos x="36" y="229"/>
              </a:cxn>
              <a:cxn ang="0">
                <a:pos x="32" y="227"/>
              </a:cxn>
              <a:cxn ang="0">
                <a:pos x="28" y="218"/>
              </a:cxn>
              <a:cxn ang="0">
                <a:pos x="33" y="213"/>
              </a:cxn>
              <a:cxn ang="0">
                <a:pos x="33" y="208"/>
              </a:cxn>
              <a:cxn ang="0">
                <a:pos x="27" y="207"/>
              </a:cxn>
              <a:cxn ang="0">
                <a:pos x="24" y="197"/>
              </a:cxn>
              <a:cxn ang="0">
                <a:pos x="30" y="178"/>
              </a:cxn>
              <a:cxn ang="0">
                <a:pos x="27" y="164"/>
              </a:cxn>
              <a:cxn ang="0">
                <a:pos x="27" y="158"/>
              </a:cxn>
              <a:cxn ang="0">
                <a:pos x="18" y="150"/>
              </a:cxn>
              <a:cxn ang="0">
                <a:pos x="25" y="137"/>
              </a:cxn>
              <a:cxn ang="0">
                <a:pos x="30" y="135"/>
              </a:cxn>
              <a:cxn ang="0">
                <a:pos x="22" y="131"/>
              </a:cxn>
              <a:cxn ang="0">
                <a:pos x="27" y="129"/>
              </a:cxn>
              <a:cxn ang="0">
                <a:pos x="30" y="115"/>
              </a:cxn>
              <a:cxn ang="0">
                <a:pos x="29" y="111"/>
              </a:cxn>
              <a:cxn ang="0">
                <a:pos x="37" y="107"/>
              </a:cxn>
              <a:cxn ang="0">
                <a:pos x="43" y="88"/>
              </a:cxn>
              <a:cxn ang="0">
                <a:pos x="60" y="67"/>
              </a:cxn>
              <a:cxn ang="0">
                <a:pos x="64" y="48"/>
              </a:cxn>
              <a:cxn ang="0">
                <a:pos x="72" y="31"/>
              </a:cxn>
              <a:cxn ang="0">
                <a:pos x="75" y="26"/>
              </a:cxn>
              <a:cxn ang="0">
                <a:pos x="81" y="14"/>
              </a:cxn>
              <a:cxn ang="0">
                <a:pos x="236" y="0"/>
              </a:cxn>
            </a:cxnLst>
            <a:rect l="0" t="0" r="r" b="b"/>
            <a:pathLst>
              <a:path w="258" h="454">
                <a:moveTo>
                  <a:pt x="236" y="0"/>
                </a:moveTo>
                <a:lnTo>
                  <a:pt x="236" y="4"/>
                </a:lnTo>
                <a:lnTo>
                  <a:pt x="238" y="6"/>
                </a:lnTo>
                <a:lnTo>
                  <a:pt x="244" y="6"/>
                </a:lnTo>
                <a:lnTo>
                  <a:pt x="242" y="114"/>
                </a:lnTo>
                <a:lnTo>
                  <a:pt x="238" y="221"/>
                </a:lnTo>
                <a:lnTo>
                  <a:pt x="240" y="273"/>
                </a:lnTo>
                <a:lnTo>
                  <a:pt x="244" y="325"/>
                </a:lnTo>
                <a:lnTo>
                  <a:pt x="251" y="374"/>
                </a:lnTo>
                <a:lnTo>
                  <a:pt x="258" y="421"/>
                </a:lnTo>
                <a:lnTo>
                  <a:pt x="258" y="426"/>
                </a:lnTo>
                <a:lnTo>
                  <a:pt x="256" y="426"/>
                </a:lnTo>
                <a:lnTo>
                  <a:pt x="256" y="428"/>
                </a:lnTo>
                <a:lnTo>
                  <a:pt x="257" y="430"/>
                </a:lnTo>
                <a:lnTo>
                  <a:pt x="257" y="433"/>
                </a:lnTo>
                <a:lnTo>
                  <a:pt x="255" y="434"/>
                </a:lnTo>
                <a:lnTo>
                  <a:pt x="251" y="433"/>
                </a:lnTo>
                <a:lnTo>
                  <a:pt x="244" y="430"/>
                </a:lnTo>
                <a:lnTo>
                  <a:pt x="240" y="432"/>
                </a:lnTo>
                <a:lnTo>
                  <a:pt x="238" y="434"/>
                </a:lnTo>
                <a:lnTo>
                  <a:pt x="235" y="433"/>
                </a:lnTo>
                <a:lnTo>
                  <a:pt x="230" y="431"/>
                </a:lnTo>
                <a:lnTo>
                  <a:pt x="227" y="430"/>
                </a:lnTo>
                <a:lnTo>
                  <a:pt x="224" y="428"/>
                </a:lnTo>
                <a:lnTo>
                  <a:pt x="221" y="428"/>
                </a:lnTo>
                <a:lnTo>
                  <a:pt x="212" y="431"/>
                </a:lnTo>
                <a:lnTo>
                  <a:pt x="203" y="434"/>
                </a:lnTo>
                <a:lnTo>
                  <a:pt x="194" y="439"/>
                </a:lnTo>
                <a:lnTo>
                  <a:pt x="185" y="440"/>
                </a:lnTo>
                <a:lnTo>
                  <a:pt x="183" y="442"/>
                </a:lnTo>
                <a:lnTo>
                  <a:pt x="180" y="446"/>
                </a:lnTo>
                <a:lnTo>
                  <a:pt x="179" y="448"/>
                </a:lnTo>
                <a:lnTo>
                  <a:pt x="177" y="452"/>
                </a:lnTo>
                <a:lnTo>
                  <a:pt x="173" y="454"/>
                </a:lnTo>
                <a:lnTo>
                  <a:pt x="167" y="453"/>
                </a:lnTo>
                <a:lnTo>
                  <a:pt x="165" y="449"/>
                </a:lnTo>
                <a:lnTo>
                  <a:pt x="163" y="445"/>
                </a:lnTo>
                <a:lnTo>
                  <a:pt x="162" y="439"/>
                </a:lnTo>
                <a:lnTo>
                  <a:pt x="159" y="434"/>
                </a:lnTo>
                <a:lnTo>
                  <a:pt x="158" y="431"/>
                </a:lnTo>
                <a:lnTo>
                  <a:pt x="156" y="427"/>
                </a:lnTo>
                <a:lnTo>
                  <a:pt x="152" y="425"/>
                </a:lnTo>
                <a:lnTo>
                  <a:pt x="145" y="418"/>
                </a:lnTo>
                <a:lnTo>
                  <a:pt x="145" y="407"/>
                </a:lnTo>
                <a:lnTo>
                  <a:pt x="148" y="399"/>
                </a:lnTo>
                <a:lnTo>
                  <a:pt x="150" y="392"/>
                </a:lnTo>
                <a:lnTo>
                  <a:pt x="151" y="384"/>
                </a:lnTo>
                <a:lnTo>
                  <a:pt x="123" y="382"/>
                </a:lnTo>
                <a:lnTo>
                  <a:pt x="94" y="383"/>
                </a:lnTo>
                <a:lnTo>
                  <a:pt x="65" y="386"/>
                </a:lnTo>
                <a:lnTo>
                  <a:pt x="35" y="389"/>
                </a:lnTo>
                <a:lnTo>
                  <a:pt x="4" y="390"/>
                </a:lnTo>
                <a:lnTo>
                  <a:pt x="1" y="383"/>
                </a:lnTo>
                <a:lnTo>
                  <a:pt x="0" y="376"/>
                </a:lnTo>
                <a:lnTo>
                  <a:pt x="1" y="370"/>
                </a:lnTo>
                <a:lnTo>
                  <a:pt x="4" y="367"/>
                </a:lnTo>
                <a:lnTo>
                  <a:pt x="10" y="367"/>
                </a:lnTo>
                <a:lnTo>
                  <a:pt x="8" y="362"/>
                </a:lnTo>
                <a:lnTo>
                  <a:pt x="8" y="346"/>
                </a:lnTo>
                <a:lnTo>
                  <a:pt x="10" y="339"/>
                </a:lnTo>
                <a:lnTo>
                  <a:pt x="11" y="339"/>
                </a:lnTo>
                <a:lnTo>
                  <a:pt x="13" y="337"/>
                </a:lnTo>
                <a:lnTo>
                  <a:pt x="14" y="337"/>
                </a:lnTo>
                <a:lnTo>
                  <a:pt x="14" y="336"/>
                </a:lnTo>
                <a:lnTo>
                  <a:pt x="11" y="333"/>
                </a:lnTo>
                <a:lnTo>
                  <a:pt x="15" y="328"/>
                </a:lnTo>
                <a:lnTo>
                  <a:pt x="18" y="325"/>
                </a:lnTo>
                <a:lnTo>
                  <a:pt x="21" y="319"/>
                </a:lnTo>
                <a:lnTo>
                  <a:pt x="18" y="313"/>
                </a:lnTo>
                <a:lnTo>
                  <a:pt x="30" y="305"/>
                </a:lnTo>
                <a:lnTo>
                  <a:pt x="38" y="293"/>
                </a:lnTo>
                <a:lnTo>
                  <a:pt x="38" y="288"/>
                </a:lnTo>
                <a:lnTo>
                  <a:pt x="40" y="284"/>
                </a:lnTo>
                <a:lnTo>
                  <a:pt x="40" y="280"/>
                </a:lnTo>
                <a:lnTo>
                  <a:pt x="39" y="279"/>
                </a:lnTo>
                <a:lnTo>
                  <a:pt x="33" y="279"/>
                </a:lnTo>
                <a:lnTo>
                  <a:pt x="37" y="277"/>
                </a:lnTo>
                <a:lnTo>
                  <a:pt x="40" y="273"/>
                </a:lnTo>
                <a:lnTo>
                  <a:pt x="50" y="269"/>
                </a:lnTo>
                <a:lnTo>
                  <a:pt x="49" y="265"/>
                </a:lnTo>
                <a:lnTo>
                  <a:pt x="47" y="263"/>
                </a:lnTo>
                <a:lnTo>
                  <a:pt x="45" y="262"/>
                </a:lnTo>
                <a:lnTo>
                  <a:pt x="43" y="259"/>
                </a:lnTo>
                <a:lnTo>
                  <a:pt x="38" y="257"/>
                </a:lnTo>
                <a:lnTo>
                  <a:pt x="36" y="255"/>
                </a:lnTo>
                <a:lnTo>
                  <a:pt x="38" y="250"/>
                </a:lnTo>
                <a:lnTo>
                  <a:pt x="38" y="248"/>
                </a:lnTo>
                <a:lnTo>
                  <a:pt x="37" y="246"/>
                </a:lnTo>
                <a:lnTo>
                  <a:pt x="37" y="242"/>
                </a:lnTo>
                <a:lnTo>
                  <a:pt x="38" y="239"/>
                </a:lnTo>
                <a:lnTo>
                  <a:pt x="38" y="238"/>
                </a:lnTo>
                <a:lnTo>
                  <a:pt x="36" y="237"/>
                </a:lnTo>
                <a:lnTo>
                  <a:pt x="28" y="237"/>
                </a:lnTo>
                <a:lnTo>
                  <a:pt x="30" y="235"/>
                </a:lnTo>
                <a:lnTo>
                  <a:pt x="32" y="231"/>
                </a:lnTo>
                <a:lnTo>
                  <a:pt x="36" y="229"/>
                </a:lnTo>
                <a:lnTo>
                  <a:pt x="36" y="228"/>
                </a:lnTo>
                <a:lnTo>
                  <a:pt x="33" y="227"/>
                </a:lnTo>
                <a:lnTo>
                  <a:pt x="32" y="227"/>
                </a:lnTo>
                <a:lnTo>
                  <a:pt x="30" y="225"/>
                </a:lnTo>
                <a:lnTo>
                  <a:pt x="28" y="225"/>
                </a:lnTo>
                <a:lnTo>
                  <a:pt x="28" y="218"/>
                </a:lnTo>
                <a:lnTo>
                  <a:pt x="30" y="217"/>
                </a:lnTo>
                <a:lnTo>
                  <a:pt x="31" y="215"/>
                </a:lnTo>
                <a:lnTo>
                  <a:pt x="33" y="213"/>
                </a:lnTo>
                <a:lnTo>
                  <a:pt x="36" y="211"/>
                </a:lnTo>
                <a:lnTo>
                  <a:pt x="35" y="209"/>
                </a:lnTo>
                <a:lnTo>
                  <a:pt x="33" y="208"/>
                </a:lnTo>
                <a:lnTo>
                  <a:pt x="31" y="208"/>
                </a:lnTo>
                <a:lnTo>
                  <a:pt x="29" y="207"/>
                </a:lnTo>
                <a:lnTo>
                  <a:pt x="27" y="207"/>
                </a:lnTo>
                <a:lnTo>
                  <a:pt x="25" y="206"/>
                </a:lnTo>
                <a:lnTo>
                  <a:pt x="24" y="203"/>
                </a:lnTo>
                <a:lnTo>
                  <a:pt x="24" y="197"/>
                </a:lnTo>
                <a:lnTo>
                  <a:pt x="27" y="194"/>
                </a:lnTo>
                <a:lnTo>
                  <a:pt x="31" y="185"/>
                </a:lnTo>
                <a:lnTo>
                  <a:pt x="30" y="178"/>
                </a:lnTo>
                <a:lnTo>
                  <a:pt x="24" y="172"/>
                </a:lnTo>
                <a:lnTo>
                  <a:pt x="24" y="168"/>
                </a:lnTo>
                <a:lnTo>
                  <a:pt x="27" y="164"/>
                </a:lnTo>
                <a:lnTo>
                  <a:pt x="28" y="163"/>
                </a:lnTo>
                <a:lnTo>
                  <a:pt x="28" y="161"/>
                </a:lnTo>
                <a:lnTo>
                  <a:pt x="27" y="158"/>
                </a:lnTo>
                <a:lnTo>
                  <a:pt x="24" y="157"/>
                </a:lnTo>
                <a:lnTo>
                  <a:pt x="20" y="152"/>
                </a:lnTo>
                <a:lnTo>
                  <a:pt x="18" y="150"/>
                </a:lnTo>
                <a:lnTo>
                  <a:pt x="18" y="147"/>
                </a:lnTo>
                <a:lnTo>
                  <a:pt x="22" y="144"/>
                </a:lnTo>
                <a:lnTo>
                  <a:pt x="25" y="137"/>
                </a:lnTo>
                <a:lnTo>
                  <a:pt x="28" y="136"/>
                </a:lnTo>
                <a:lnTo>
                  <a:pt x="30" y="136"/>
                </a:lnTo>
                <a:lnTo>
                  <a:pt x="30" y="135"/>
                </a:lnTo>
                <a:lnTo>
                  <a:pt x="28" y="133"/>
                </a:lnTo>
                <a:lnTo>
                  <a:pt x="22" y="133"/>
                </a:lnTo>
                <a:lnTo>
                  <a:pt x="22" y="131"/>
                </a:lnTo>
                <a:lnTo>
                  <a:pt x="23" y="130"/>
                </a:lnTo>
                <a:lnTo>
                  <a:pt x="24" y="130"/>
                </a:lnTo>
                <a:lnTo>
                  <a:pt x="27" y="129"/>
                </a:lnTo>
                <a:lnTo>
                  <a:pt x="28" y="129"/>
                </a:lnTo>
                <a:lnTo>
                  <a:pt x="30" y="126"/>
                </a:lnTo>
                <a:lnTo>
                  <a:pt x="30" y="115"/>
                </a:lnTo>
                <a:lnTo>
                  <a:pt x="29" y="114"/>
                </a:lnTo>
                <a:lnTo>
                  <a:pt x="28" y="114"/>
                </a:lnTo>
                <a:lnTo>
                  <a:pt x="29" y="111"/>
                </a:lnTo>
                <a:lnTo>
                  <a:pt x="31" y="109"/>
                </a:lnTo>
                <a:lnTo>
                  <a:pt x="33" y="108"/>
                </a:lnTo>
                <a:lnTo>
                  <a:pt x="37" y="107"/>
                </a:lnTo>
                <a:lnTo>
                  <a:pt x="42" y="104"/>
                </a:lnTo>
                <a:lnTo>
                  <a:pt x="40" y="95"/>
                </a:lnTo>
                <a:lnTo>
                  <a:pt x="43" y="88"/>
                </a:lnTo>
                <a:lnTo>
                  <a:pt x="47" y="81"/>
                </a:lnTo>
                <a:lnTo>
                  <a:pt x="54" y="74"/>
                </a:lnTo>
                <a:lnTo>
                  <a:pt x="60" y="67"/>
                </a:lnTo>
                <a:lnTo>
                  <a:pt x="63" y="60"/>
                </a:lnTo>
                <a:lnTo>
                  <a:pt x="61" y="52"/>
                </a:lnTo>
                <a:lnTo>
                  <a:pt x="64" y="48"/>
                </a:lnTo>
                <a:lnTo>
                  <a:pt x="70" y="42"/>
                </a:lnTo>
                <a:lnTo>
                  <a:pt x="70" y="35"/>
                </a:lnTo>
                <a:lnTo>
                  <a:pt x="72" y="31"/>
                </a:lnTo>
                <a:lnTo>
                  <a:pt x="72" y="30"/>
                </a:lnTo>
                <a:lnTo>
                  <a:pt x="74" y="28"/>
                </a:lnTo>
                <a:lnTo>
                  <a:pt x="75" y="26"/>
                </a:lnTo>
                <a:lnTo>
                  <a:pt x="78" y="23"/>
                </a:lnTo>
                <a:lnTo>
                  <a:pt x="81" y="19"/>
                </a:lnTo>
                <a:lnTo>
                  <a:pt x="81" y="14"/>
                </a:lnTo>
                <a:lnTo>
                  <a:pt x="132" y="10"/>
                </a:lnTo>
                <a:lnTo>
                  <a:pt x="185" y="6"/>
                </a:lnTo>
                <a:lnTo>
                  <a:pt x="236"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7">
            <a:extLst>
              <a:ext uri="{FF2B5EF4-FFF2-40B4-BE49-F238E27FC236}">
                <a16:creationId xmlns:a16="http://schemas.microsoft.com/office/drawing/2014/main" id="{1DE50107-E38F-89CC-605D-1CE093818700}"/>
              </a:ext>
            </a:extLst>
          </p:cNvPr>
          <p:cNvSpPr>
            <a:spLocks noEditPoints="1"/>
          </p:cNvSpPr>
          <p:nvPr/>
        </p:nvSpPr>
        <p:spPr bwMode="auto">
          <a:xfrm>
            <a:off x="3325929" y="3146223"/>
            <a:ext cx="377872" cy="291727"/>
          </a:xfrm>
          <a:custGeom>
            <a:avLst/>
            <a:gdLst/>
            <a:ahLst/>
            <a:cxnLst>
              <a:cxn ang="0">
                <a:pos x="158" y="0"/>
              </a:cxn>
              <a:cxn ang="0">
                <a:pos x="172" y="3"/>
              </a:cxn>
              <a:cxn ang="0">
                <a:pos x="206" y="23"/>
              </a:cxn>
              <a:cxn ang="0">
                <a:pos x="220" y="19"/>
              </a:cxn>
              <a:cxn ang="0">
                <a:pos x="271" y="15"/>
              </a:cxn>
              <a:cxn ang="0">
                <a:pos x="272" y="19"/>
              </a:cxn>
              <a:cxn ang="0">
                <a:pos x="280" y="23"/>
              </a:cxn>
              <a:cxn ang="0">
                <a:pos x="300" y="35"/>
              </a:cxn>
              <a:cxn ang="0">
                <a:pos x="304" y="37"/>
              </a:cxn>
              <a:cxn ang="0">
                <a:pos x="315" y="45"/>
              </a:cxn>
              <a:cxn ang="0">
                <a:pos x="327" y="54"/>
              </a:cxn>
              <a:cxn ang="0">
                <a:pos x="337" y="65"/>
              </a:cxn>
              <a:cxn ang="0">
                <a:pos x="357" y="74"/>
              </a:cxn>
              <a:cxn ang="0">
                <a:pos x="365" y="79"/>
              </a:cxn>
              <a:cxn ang="0">
                <a:pos x="348" y="96"/>
              </a:cxn>
              <a:cxn ang="0">
                <a:pos x="337" y="123"/>
              </a:cxn>
              <a:cxn ang="0">
                <a:pos x="333" y="123"/>
              </a:cxn>
              <a:cxn ang="0">
                <a:pos x="323" y="130"/>
              </a:cxn>
              <a:cxn ang="0">
                <a:pos x="320" y="149"/>
              </a:cxn>
              <a:cxn ang="0">
                <a:pos x="331" y="152"/>
              </a:cxn>
              <a:cxn ang="0">
                <a:pos x="322" y="157"/>
              </a:cxn>
              <a:cxn ang="0">
                <a:pos x="320" y="163"/>
              </a:cxn>
              <a:cxn ang="0">
                <a:pos x="307" y="170"/>
              </a:cxn>
              <a:cxn ang="0">
                <a:pos x="306" y="175"/>
              </a:cxn>
              <a:cxn ang="0">
                <a:pos x="302" y="176"/>
              </a:cxn>
              <a:cxn ang="0">
                <a:pos x="299" y="190"/>
              </a:cxn>
              <a:cxn ang="0">
                <a:pos x="286" y="191"/>
              </a:cxn>
              <a:cxn ang="0">
                <a:pos x="283" y="211"/>
              </a:cxn>
              <a:cxn ang="0">
                <a:pos x="272" y="217"/>
              </a:cxn>
              <a:cxn ang="0">
                <a:pos x="262" y="228"/>
              </a:cxn>
              <a:cxn ang="0">
                <a:pos x="227" y="241"/>
              </a:cxn>
              <a:cxn ang="0">
                <a:pos x="228" y="260"/>
              </a:cxn>
              <a:cxn ang="0">
                <a:pos x="228" y="264"/>
              </a:cxn>
              <a:cxn ang="0">
                <a:pos x="220" y="270"/>
              </a:cxn>
              <a:cxn ang="0">
                <a:pos x="213" y="278"/>
              </a:cxn>
              <a:cxn ang="0">
                <a:pos x="195" y="250"/>
              </a:cxn>
              <a:cxn ang="0">
                <a:pos x="187" y="239"/>
              </a:cxn>
              <a:cxn ang="0">
                <a:pos x="174" y="229"/>
              </a:cxn>
              <a:cxn ang="0">
                <a:pos x="166" y="207"/>
              </a:cxn>
              <a:cxn ang="0">
                <a:pos x="152" y="193"/>
              </a:cxn>
              <a:cxn ang="0">
                <a:pos x="141" y="187"/>
              </a:cxn>
              <a:cxn ang="0">
                <a:pos x="134" y="180"/>
              </a:cxn>
              <a:cxn ang="0">
                <a:pos x="127" y="171"/>
              </a:cxn>
              <a:cxn ang="0">
                <a:pos x="127" y="168"/>
              </a:cxn>
              <a:cxn ang="0">
                <a:pos x="120" y="158"/>
              </a:cxn>
              <a:cxn ang="0">
                <a:pos x="118" y="156"/>
              </a:cxn>
              <a:cxn ang="0">
                <a:pos x="101" y="152"/>
              </a:cxn>
              <a:cxn ang="0">
                <a:pos x="88" y="134"/>
              </a:cxn>
              <a:cxn ang="0">
                <a:pos x="56" y="109"/>
              </a:cxn>
              <a:cxn ang="0">
                <a:pos x="49" y="100"/>
              </a:cxn>
              <a:cxn ang="0">
                <a:pos x="46" y="87"/>
              </a:cxn>
              <a:cxn ang="0">
                <a:pos x="44" y="82"/>
              </a:cxn>
              <a:cxn ang="0">
                <a:pos x="42" y="85"/>
              </a:cxn>
              <a:cxn ang="0">
                <a:pos x="14" y="67"/>
              </a:cxn>
              <a:cxn ang="0">
                <a:pos x="2" y="56"/>
              </a:cxn>
              <a:cxn ang="0">
                <a:pos x="16" y="36"/>
              </a:cxn>
              <a:cxn ang="0">
                <a:pos x="43" y="25"/>
              </a:cxn>
              <a:cxn ang="0">
                <a:pos x="56" y="18"/>
              </a:cxn>
              <a:cxn ang="0">
                <a:pos x="66" y="12"/>
              </a:cxn>
              <a:cxn ang="0">
                <a:pos x="129" y="2"/>
              </a:cxn>
            </a:cxnLst>
            <a:rect l="0" t="0" r="r" b="b"/>
            <a:pathLst>
              <a:path w="365" h="279">
                <a:moveTo>
                  <a:pt x="118" y="158"/>
                </a:moveTo>
                <a:lnTo>
                  <a:pt x="120" y="158"/>
                </a:lnTo>
                <a:lnTo>
                  <a:pt x="118" y="159"/>
                </a:lnTo>
                <a:lnTo>
                  <a:pt x="118" y="158"/>
                </a:lnTo>
                <a:close/>
                <a:moveTo>
                  <a:pt x="139" y="0"/>
                </a:moveTo>
                <a:lnTo>
                  <a:pt x="158" y="0"/>
                </a:lnTo>
                <a:lnTo>
                  <a:pt x="165" y="2"/>
                </a:lnTo>
                <a:lnTo>
                  <a:pt x="168" y="8"/>
                </a:lnTo>
                <a:lnTo>
                  <a:pt x="170" y="8"/>
                </a:lnTo>
                <a:lnTo>
                  <a:pt x="171" y="5"/>
                </a:lnTo>
                <a:lnTo>
                  <a:pt x="171" y="4"/>
                </a:lnTo>
                <a:lnTo>
                  <a:pt x="172" y="3"/>
                </a:lnTo>
                <a:lnTo>
                  <a:pt x="178" y="7"/>
                </a:lnTo>
                <a:lnTo>
                  <a:pt x="181" y="12"/>
                </a:lnTo>
                <a:lnTo>
                  <a:pt x="184" y="19"/>
                </a:lnTo>
                <a:lnTo>
                  <a:pt x="186" y="28"/>
                </a:lnTo>
                <a:lnTo>
                  <a:pt x="195" y="25"/>
                </a:lnTo>
                <a:lnTo>
                  <a:pt x="206" y="23"/>
                </a:lnTo>
                <a:lnTo>
                  <a:pt x="209" y="23"/>
                </a:lnTo>
                <a:lnTo>
                  <a:pt x="210" y="24"/>
                </a:lnTo>
                <a:lnTo>
                  <a:pt x="210" y="25"/>
                </a:lnTo>
                <a:lnTo>
                  <a:pt x="213" y="24"/>
                </a:lnTo>
                <a:lnTo>
                  <a:pt x="215" y="22"/>
                </a:lnTo>
                <a:lnTo>
                  <a:pt x="220" y="19"/>
                </a:lnTo>
                <a:lnTo>
                  <a:pt x="229" y="18"/>
                </a:lnTo>
                <a:lnTo>
                  <a:pt x="239" y="18"/>
                </a:lnTo>
                <a:lnTo>
                  <a:pt x="250" y="17"/>
                </a:lnTo>
                <a:lnTo>
                  <a:pt x="260" y="15"/>
                </a:lnTo>
                <a:lnTo>
                  <a:pt x="270" y="14"/>
                </a:lnTo>
                <a:lnTo>
                  <a:pt x="271" y="15"/>
                </a:lnTo>
                <a:lnTo>
                  <a:pt x="271" y="17"/>
                </a:lnTo>
                <a:lnTo>
                  <a:pt x="269" y="19"/>
                </a:lnTo>
                <a:lnTo>
                  <a:pt x="267" y="19"/>
                </a:lnTo>
                <a:lnTo>
                  <a:pt x="269" y="21"/>
                </a:lnTo>
                <a:lnTo>
                  <a:pt x="270" y="21"/>
                </a:lnTo>
                <a:lnTo>
                  <a:pt x="272" y="19"/>
                </a:lnTo>
                <a:lnTo>
                  <a:pt x="273" y="17"/>
                </a:lnTo>
                <a:lnTo>
                  <a:pt x="278" y="17"/>
                </a:lnTo>
                <a:lnTo>
                  <a:pt x="278" y="18"/>
                </a:lnTo>
                <a:lnTo>
                  <a:pt x="279" y="19"/>
                </a:lnTo>
                <a:lnTo>
                  <a:pt x="279" y="21"/>
                </a:lnTo>
                <a:lnTo>
                  <a:pt x="280" y="23"/>
                </a:lnTo>
                <a:lnTo>
                  <a:pt x="280" y="24"/>
                </a:lnTo>
                <a:lnTo>
                  <a:pt x="281" y="25"/>
                </a:lnTo>
                <a:lnTo>
                  <a:pt x="290" y="25"/>
                </a:lnTo>
                <a:lnTo>
                  <a:pt x="297" y="32"/>
                </a:lnTo>
                <a:lnTo>
                  <a:pt x="298" y="32"/>
                </a:lnTo>
                <a:lnTo>
                  <a:pt x="300" y="35"/>
                </a:lnTo>
                <a:lnTo>
                  <a:pt x="300" y="36"/>
                </a:lnTo>
                <a:lnTo>
                  <a:pt x="299" y="37"/>
                </a:lnTo>
                <a:lnTo>
                  <a:pt x="298" y="39"/>
                </a:lnTo>
                <a:lnTo>
                  <a:pt x="301" y="38"/>
                </a:lnTo>
                <a:lnTo>
                  <a:pt x="302" y="38"/>
                </a:lnTo>
                <a:lnTo>
                  <a:pt x="304" y="37"/>
                </a:lnTo>
                <a:lnTo>
                  <a:pt x="305" y="38"/>
                </a:lnTo>
                <a:lnTo>
                  <a:pt x="306" y="38"/>
                </a:lnTo>
                <a:lnTo>
                  <a:pt x="307" y="39"/>
                </a:lnTo>
                <a:lnTo>
                  <a:pt x="309" y="40"/>
                </a:lnTo>
                <a:lnTo>
                  <a:pt x="312" y="43"/>
                </a:lnTo>
                <a:lnTo>
                  <a:pt x="315" y="45"/>
                </a:lnTo>
                <a:lnTo>
                  <a:pt x="316" y="46"/>
                </a:lnTo>
                <a:lnTo>
                  <a:pt x="319" y="47"/>
                </a:lnTo>
                <a:lnTo>
                  <a:pt x="321" y="47"/>
                </a:lnTo>
                <a:lnTo>
                  <a:pt x="323" y="49"/>
                </a:lnTo>
                <a:lnTo>
                  <a:pt x="327" y="52"/>
                </a:lnTo>
                <a:lnTo>
                  <a:pt x="327" y="54"/>
                </a:lnTo>
                <a:lnTo>
                  <a:pt x="328" y="56"/>
                </a:lnTo>
                <a:lnTo>
                  <a:pt x="328" y="58"/>
                </a:lnTo>
                <a:lnTo>
                  <a:pt x="330" y="60"/>
                </a:lnTo>
                <a:lnTo>
                  <a:pt x="336" y="60"/>
                </a:lnTo>
                <a:lnTo>
                  <a:pt x="337" y="61"/>
                </a:lnTo>
                <a:lnTo>
                  <a:pt x="337" y="65"/>
                </a:lnTo>
                <a:lnTo>
                  <a:pt x="335" y="67"/>
                </a:lnTo>
                <a:lnTo>
                  <a:pt x="340" y="65"/>
                </a:lnTo>
                <a:lnTo>
                  <a:pt x="345" y="65"/>
                </a:lnTo>
                <a:lnTo>
                  <a:pt x="347" y="67"/>
                </a:lnTo>
                <a:lnTo>
                  <a:pt x="350" y="71"/>
                </a:lnTo>
                <a:lnTo>
                  <a:pt x="357" y="74"/>
                </a:lnTo>
                <a:lnTo>
                  <a:pt x="358" y="75"/>
                </a:lnTo>
                <a:lnTo>
                  <a:pt x="359" y="78"/>
                </a:lnTo>
                <a:lnTo>
                  <a:pt x="358" y="79"/>
                </a:lnTo>
                <a:lnTo>
                  <a:pt x="357" y="81"/>
                </a:lnTo>
                <a:lnTo>
                  <a:pt x="362" y="79"/>
                </a:lnTo>
                <a:lnTo>
                  <a:pt x="365" y="79"/>
                </a:lnTo>
                <a:lnTo>
                  <a:pt x="364" y="82"/>
                </a:lnTo>
                <a:lnTo>
                  <a:pt x="359" y="87"/>
                </a:lnTo>
                <a:lnTo>
                  <a:pt x="357" y="88"/>
                </a:lnTo>
                <a:lnTo>
                  <a:pt x="355" y="91"/>
                </a:lnTo>
                <a:lnTo>
                  <a:pt x="351" y="93"/>
                </a:lnTo>
                <a:lnTo>
                  <a:pt x="348" y="96"/>
                </a:lnTo>
                <a:lnTo>
                  <a:pt x="348" y="98"/>
                </a:lnTo>
                <a:lnTo>
                  <a:pt x="347" y="100"/>
                </a:lnTo>
                <a:lnTo>
                  <a:pt x="345" y="101"/>
                </a:lnTo>
                <a:lnTo>
                  <a:pt x="343" y="107"/>
                </a:lnTo>
                <a:lnTo>
                  <a:pt x="340" y="116"/>
                </a:lnTo>
                <a:lnTo>
                  <a:pt x="337" y="123"/>
                </a:lnTo>
                <a:lnTo>
                  <a:pt x="337" y="124"/>
                </a:lnTo>
                <a:lnTo>
                  <a:pt x="336" y="123"/>
                </a:lnTo>
                <a:lnTo>
                  <a:pt x="335" y="123"/>
                </a:lnTo>
                <a:lnTo>
                  <a:pt x="335" y="121"/>
                </a:lnTo>
                <a:lnTo>
                  <a:pt x="333" y="122"/>
                </a:lnTo>
                <a:lnTo>
                  <a:pt x="333" y="123"/>
                </a:lnTo>
                <a:lnTo>
                  <a:pt x="335" y="123"/>
                </a:lnTo>
                <a:lnTo>
                  <a:pt x="334" y="124"/>
                </a:lnTo>
                <a:lnTo>
                  <a:pt x="331" y="126"/>
                </a:lnTo>
                <a:lnTo>
                  <a:pt x="328" y="129"/>
                </a:lnTo>
                <a:lnTo>
                  <a:pt x="326" y="130"/>
                </a:lnTo>
                <a:lnTo>
                  <a:pt x="323" y="130"/>
                </a:lnTo>
                <a:lnTo>
                  <a:pt x="323" y="129"/>
                </a:lnTo>
                <a:lnTo>
                  <a:pt x="322" y="131"/>
                </a:lnTo>
                <a:lnTo>
                  <a:pt x="322" y="135"/>
                </a:lnTo>
                <a:lnTo>
                  <a:pt x="323" y="141"/>
                </a:lnTo>
                <a:lnTo>
                  <a:pt x="322" y="145"/>
                </a:lnTo>
                <a:lnTo>
                  <a:pt x="320" y="149"/>
                </a:lnTo>
                <a:lnTo>
                  <a:pt x="315" y="149"/>
                </a:lnTo>
                <a:lnTo>
                  <a:pt x="316" y="151"/>
                </a:lnTo>
                <a:lnTo>
                  <a:pt x="321" y="151"/>
                </a:lnTo>
                <a:lnTo>
                  <a:pt x="323" y="150"/>
                </a:lnTo>
                <a:lnTo>
                  <a:pt x="330" y="150"/>
                </a:lnTo>
                <a:lnTo>
                  <a:pt x="331" y="152"/>
                </a:lnTo>
                <a:lnTo>
                  <a:pt x="331" y="155"/>
                </a:lnTo>
                <a:lnTo>
                  <a:pt x="329" y="156"/>
                </a:lnTo>
                <a:lnTo>
                  <a:pt x="328" y="157"/>
                </a:lnTo>
                <a:lnTo>
                  <a:pt x="326" y="157"/>
                </a:lnTo>
                <a:lnTo>
                  <a:pt x="321" y="155"/>
                </a:lnTo>
                <a:lnTo>
                  <a:pt x="322" y="157"/>
                </a:lnTo>
                <a:lnTo>
                  <a:pt x="322" y="159"/>
                </a:lnTo>
                <a:lnTo>
                  <a:pt x="323" y="161"/>
                </a:lnTo>
                <a:lnTo>
                  <a:pt x="323" y="163"/>
                </a:lnTo>
                <a:lnTo>
                  <a:pt x="322" y="164"/>
                </a:lnTo>
                <a:lnTo>
                  <a:pt x="321" y="163"/>
                </a:lnTo>
                <a:lnTo>
                  <a:pt x="320" y="163"/>
                </a:lnTo>
                <a:lnTo>
                  <a:pt x="320" y="169"/>
                </a:lnTo>
                <a:lnTo>
                  <a:pt x="321" y="171"/>
                </a:lnTo>
                <a:lnTo>
                  <a:pt x="321" y="172"/>
                </a:lnTo>
                <a:lnTo>
                  <a:pt x="308" y="172"/>
                </a:lnTo>
                <a:lnTo>
                  <a:pt x="307" y="171"/>
                </a:lnTo>
                <a:lnTo>
                  <a:pt x="307" y="170"/>
                </a:lnTo>
                <a:lnTo>
                  <a:pt x="308" y="169"/>
                </a:lnTo>
                <a:lnTo>
                  <a:pt x="309" y="166"/>
                </a:lnTo>
                <a:lnTo>
                  <a:pt x="306" y="168"/>
                </a:lnTo>
                <a:lnTo>
                  <a:pt x="305" y="169"/>
                </a:lnTo>
                <a:lnTo>
                  <a:pt x="305" y="173"/>
                </a:lnTo>
                <a:lnTo>
                  <a:pt x="306" y="175"/>
                </a:lnTo>
                <a:lnTo>
                  <a:pt x="307" y="175"/>
                </a:lnTo>
                <a:lnTo>
                  <a:pt x="307" y="176"/>
                </a:lnTo>
                <a:lnTo>
                  <a:pt x="306" y="176"/>
                </a:lnTo>
                <a:lnTo>
                  <a:pt x="304" y="175"/>
                </a:lnTo>
                <a:lnTo>
                  <a:pt x="302" y="175"/>
                </a:lnTo>
                <a:lnTo>
                  <a:pt x="302" y="176"/>
                </a:lnTo>
                <a:lnTo>
                  <a:pt x="304" y="178"/>
                </a:lnTo>
                <a:lnTo>
                  <a:pt x="304" y="180"/>
                </a:lnTo>
                <a:lnTo>
                  <a:pt x="305" y="183"/>
                </a:lnTo>
                <a:lnTo>
                  <a:pt x="305" y="185"/>
                </a:lnTo>
                <a:lnTo>
                  <a:pt x="301" y="189"/>
                </a:lnTo>
                <a:lnTo>
                  <a:pt x="299" y="190"/>
                </a:lnTo>
                <a:lnTo>
                  <a:pt x="297" y="192"/>
                </a:lnTo>
                <a:lnTo>
                  <a:pt x="295" y="194"/>
                </a:lnTo>
                <a:lnTo>
                  <a:pt x="295" y="197"/>
                </a:lnTo>
                <a:lnTo>
                  <a:pt x="293" y="197"/>
                </a:lnTo>
                <a:lnTo>
                  <a:pt x="291" y="196"/>
                </a:lnTo>
                <a:lnTo>
                  <a:pt x="286" y="191"/>
                </a:lnTo>
                <a:lnTo>
                  <a:pt x="284" y="191"/>
                </a:lnTo>
                <a:lnTo>
                  <a:pt x="281" y="190"/>
                </a:lnTo>
                <a:lnTo>
                  <a:pt x="278" y="191"/>
                </a:lnTo>
                <a:lnTo>
                  <a:pt x="283" y="201"/>
                </a:lnTo>
                <a:lnTo>
                  <a:pt x="287" y="211"/>
                </a:lnTo>
                <a:lnTo>
                  <a:pt x="283" y="211"/>
                </a:lnTo>
                <a:lnTo>
                  <a:pt x="276" y="218"/>
                </a:lnTo>
                <a:lnTo>
                  <a:pt x="274" y="217"/>
                </a:lnTo>
                <a:lnTo>
                  <a:pt x="273" y="214"/>
                </a:lnTo>
                <a:lnTo>
                  <a:pt x="272" y="214"/>
                </a:lnTo>
                <a:lnTo>
                  <a:pt x="271" y="215"/>
                </a:lnTo>
                <a:lnTo>
                  <a:pt x="272" y="217"/>
                </a:lnTo>
                <a:lnTo>
                  <a:pt x="273" y="217"/>
                </a:lnTo>
                <a:lnTo>
                  <a:pt x="272" y="219"/>
                </a:lnTo>
                <a:lnTo>
                  <a:pt x="270" y="221"/>
                </a:lnTo>
                <a:lnTo>
                  <a:pt x="263" y="221"/>
                </a:lnTo>
                <a:lnTo>
                  <a:pt x="262" y="222"/>
                </a:lnTo>
                <a:lnTo>
                  <a:pt x="262" y="228"/>
                </a:lnTo>
                <a:lnTo>
                  <a:pt x="253" y="231"/>
                </a:lnTo>
                <a:lnTo>
                  <a:pt x="238" y="231"/>
                </a:lnTo>
                <a:lnTo>
                  <a:pt x="234" y="233"/>
                </a:lnTo>
                <a:lnTo>
                  <a:pt x="230" y="240"/>
                </a:lnTo>
                <a:lnTo>
                  <a:pt x="228" y="242"/>
                </a:lnTo>
                <a:lnTo>
                  <a:pt x="227" y="241"/>
                </a:lnTo>
                <a:lnTo>
                  <a:pt x="224" y="240"/>
                </a:lnTo>
                <a:lnTo>
                  <a:pt x="223" y="239"/>
                </a:lnTo>
                <a:lnTo>
                  <a:pt x="222" y="236"/>
                </a:lnTo>
                <a:lnTo>
                  <a:pt x="220" y="243"/>
                </a:lnTo>
                <a:lnTo>
                  <a:pt x="223" y="253"/>
                </a:lnTo>
                <a:lnTo>
                  <a:pt x="228" y="260"/>
                </a:lnTo>
                <a:lnTo>
                  <a:pt x="234" y="264"/>
                </a:lnTo>
                <a:lnTo>
                  <a:pt x="232" y="265"/>
                </a:lnTo>
                <a:lnTo>
                  <a:pt x="232" y="267"/>
                </a:lnTo>
                <a:lnTo>
                  <a:pt x="231" y="267"/>
                </a:lnTo>
                <a:lnTo>
                  <a:pt x="229" y="264"/>
                </a:lnTo>
                <a:lnTo>
                  <a:pt x="228" y="264"/>
                </a:lnTo>
                <a:lnTo>
                  <a:pt x="223" y="269"/>
                </a:lnTo>
                <a:lnTo>
                  <a:pt x="223" y="270"/>
                </a:lnTo>
                <a:lnTo>
                  <a:pt x="222" y="269"/>
                </a:lnTo>
                <a:lnTo>
                  <a:pt x="222" y="268"/>
                </a:lnTo>
                <a:lnTo>
                  <a:pt x="220" y="268"/>
                </a:lnTo>
                <a:lnTo>
                  <a:pt x="220" y="270"/>
                </a:lnTo>
                <a:lnTo>
                  <a:pt x="222" y="272"/>
                </a:lnTo>
                <a:lnTo>
                  <a:pt x="222" y="274"/>
                </a:lnTo>
                <a:lnTo>
                  <a:pt x="223" y="276"/>
                </a:lnTo>
                <a:lnTo>
                  <a:pt x="222" y="278"/>
                </a:lnTo>
                <a:lnTo>
                  <a:pt x="216" y="279"/>
                </a:lnTo>
                <a:lnTo>
                  <a:pt x="213" y="278"/>
                </a:lnTo>
                <a:lnTo>
                  <a:pt x="210" y="276"/>
                </a:lnTo>
                <a:lnTo>
                  <a:pt x="207" y="274"/>
                </a:lnTo>
                <a:lnTo>
                  <a:pt x="202" y="274"/>
                </a:lnTo>
                <a:lnTo>
                  <a:pt x="202" y="264"/>
                </a:lnTo>
                <a:lnTo>
                  <a:pt x="200" y="256"/>
                </a:lnTo>
                <a:lnTo>
                  <a:pt x="195" y="250"/>
                </a:lnTo>
                <a:lnTo>
                  <a:pt x="192" y="245"/>
                </a:lnTo>
                <a:lnTo>
                  <a:pt x="191" y="240"/>
                </a:lnTo>
                <a:lnTo>
                  <a:pt x="194" y="234"/>
                </a:lnTo>
                <a:lnTo>
                  <a:pt x="191" y="236"/>
                </a:lnTo>
                <a:lnTo>
                  <a:pt x="188" y="238"/>
                </a:lnTo>
                <a:lnTo>
                  <a:pt x="187" y="239"/>
                </a:lnTo>
                <a:lnTo>
                  <a:pt x="185" y="239"/>
                </a:lnTo>
                <a:lnTo>
                  <a:pt x="185" y="236"/>
                </a:lnTo>
                <a:lnTo>
                  <a:pt x="184" y="235"/>
                </a:lnTo>
                <a:lnTo>
                  <a:pt x="180" y="235"/>
                </a:lnTo>
                <a:lnTo>
                  <a:pt x="177" y="236"/>
                </a:lnTo>
                <a:lnTo>
                  <a:pt x="174" y="229"/>
                </a:lnTo>
                <a:lnTo>
                  <a:pt x="174" y="222"/>
                </a:lnTo>
                <a:lnTo>
                  <a:pt x="172" y="219"/>
                </a:lnTo>
                <a:lnTo>
                  <a:pt x="171" y="217"/>
                </a:lnTo>
                <a:lnTo>
                  <a:pt x="168" y="214"/>
                </a:lnTo>
                <a:lnTo>
                  <a:pt x="166" y="211"/>
                </a:lnTo>
                <a:lnTo>
                  <a:pt x="166" y="207"/>
                </a:lnTo>
                <a:lnTo>
                  <a:pt x="167" y="206"/>
                </a:lnTo>
                <a:lnTo>
                  <a:pt x="168" y="206"/>
                </a:lnTo>
                <a:lnTo>
                  <a:pt x="163" y="200"/>
                </a:lnTo>
                <a:lnTo>
                  <a:pt x="158" y="198"/>
                </a:lnTo>
                <a:lnTo>
                  <a:pt x="154" y="194"/>
                </a:lnTo>
                <a:lnTo>
                  <a:pt x="152" y="193"/>
                </a:lnTo>
                <a:lnTo>
                  <a:pt x="150" y="193"/>
                </a:lnTo>
                <a:lnTo>
                  <a:pt x="148" y="192"/>
                </a:lnTo>
                <a:lnTo>
                  <a:pt x="145" y="192"/>
                </a:lnTo>
                <a:lnTo>
                  <a:pt x="143" y="191"/>
                </a:lnTo>
                <a:lnTo>
                  <a:pt x="142" y="190"/>
                </a:lnTo>
                <a:lnTo>
                  <a:pt x="141" y="187"/>
                </a:lnTo>
                <a:lnTo>
                  <a:pt x="141" y="186"/>
                </a:lnTo>
                <a:lnTo>
                  <a:pt x="139" y="184"/>
                </a:lnTo>
                <a:lnTo>
                  <a:pt x="137" y="182"/>
                </a:lnTo>
                <a:lnTo>
                  <a:pt x="135" y="182"/>
                </a:lnTo>
                <a:lnTo>
                  <a:pt x="132" y="183"/>
                </a:lnTo>
                <a:lnTo>
                  <a:pt x="134" y="180"/>
                </a:lnTo>
                <a:lnTo>
                  <a:pt x="134" y="179"/>
                </a:lnTo>
                <a:lnTo>
                  <a:pt x="132" y="177"/>
                </a:lnTo>
                <a:lnTo>
                  <a:pt x="130" y="176"/>
                </a:lnTo>
                <a:lnTo>
                  <a:pt x="129" y="175"/>
                </a:lnTo>
                <a:lnTo>
                  <a:pt x="127" y="173"/>
                </a:lnTo>
                <a:lnTo>
                  <a:pt x="127" y="171"/>
                </a:lnTo>
                <a:lnTo>
                  <a:pt x="128" y="169"/>
                </a:lnTo>
                <a:lnTo>
                  <a:pt x="129" y="168"/>
                </a:lnTo>
                <a:lnTo>
                  <a:pt x="129" y="166"/>
                </a:lnTo>
                <a:lnTo>
                  <a:pt x="128" y="165"/>
                </a:lnTo>
                <a:lnTo>
                  <a:pt x="128" y="166"/>
                </a:lnTo>
                <a:lnTo>
                  <a:pt x="127" y="168"/>
                </a:lnTo>
                <a:lnTo>
                  <a:pt x="127" y="169"/>
                </a:lnTo>
                <a:lnTo>
                  <a:pt x="125" y="168"/>
                </a:lnTo>
                <a:lnTo>
                  <a:pt x="124" y="165"/>
                </a:lnTo>
                <a:lnTo>
                  <a:pt x="123" y="164"/>
                </a:lnTo>
                <a:lnTo>
                  <a:pt x="121" y="159"/>
                </a:lnTo>
                <a:lnTo>
                  <a:pt x="120" y="158"/>
                </a:lnTo>
                <a:lnTo>
                  <a:pt x="120" y="157"/>
                </a:lnTo>
                <a:lnTo>
                  <a:pt x="122" y="155"/>
                </a:lnTo>
                <a:lnTo>
                  <a:pt x="123" y="155"/>
                </a:lnTo>
                <a:lnTo>
                  <a:pt x="123" y="154"/>
                </a:lnTo>
                <a:lnTo>
                  <a:pt x="121" y="154"/>
                </a:lnTo>
                <a:lnTo>
                  <a:pt x="118" y="156"/>
                </a:lnTo>
                <a:lnTo>
                  <a:pt x="118" y="157"/>
                </a:lnTo>
                <a:lnTo>
                  <a:pt x="114" y="155"/>
                </a:lnTo>
                <a:lnTo>
                  <a:pt x="109" y="155"/>
                </a:lnTo>
                <a:lnTo>
                  <a:pt x="106" y="154"/>
                </a:lnTo>
                <a:lnTo>
                  <a:pt x="103" y="154"/>
                </a:lnTo>
                <a:lnTo>
                  <a:pt x="101" y="152"/>
                </a:lnTo>
                <a:lnTo>
                  <a:pt x="100" y="151"/>
                </a:lnTo>
                <a:lnTo>
                  <a:pt x="100" y="145"/>
                </a:lnTo>
                <a:lnTo>
                  <a:pt x="99" y="143"/>
                </a:lnTo>
                <a:lnTo>
                  <a:pt x="97" y="142"/>
                </a:lnTo>
                <a:lnTo>
                  <a:pt x="95" y="141"/>
                </a:lnTo>
                <a:lnTo>
                  <a:pt x="88" y="134"/>
                </a:lnTo>
                <a:lnTo>
                  <a:pt x="87" y="131"/>
                </a:lnTo>
                <a:lnTo>
                  <a:pt x="85" y="129"/>
                </a:lnTo>
                <a:lnTo>
                  <a:pt x="75" y="129"/>
                </a:lnTo>
                <a:lnTo>
                  <a:pt x="71" y="124"/>
                </a:lnTo>
                <a:lnTo>
                  <a:pt x="61" y="113"/>
                </a:lnTo>
                <a:lnTo>
                  <a:pt x="56" y="109"/>
                </a:lnTo>
                <a:lnTo>
                  <a:pt x="57" y="107"/>
                </a:lnTo>
                <a:lnTo>
                  <a:pt x="57" y="105"/>
                </a:lnTo>
                <a:lnTo>
                  <a:pt x="54" y="105"/>
                </a:lnTo>
                <a:lnTo>
                  <a:pt x="51" y="101"/>
                </a:lnTo>
                <a:lnTo>
                  <a:pt x="50" y="101"/>
                </a:lnTo>
                <a:lnTo>
                  <a:pt x="49" y="100"/>
                </a:lnTo>
                <a:lnTo>
                  <a:pt x="47" y="98"/>
                </a:lnTo>
                <a:lnTo>
                  <a:pt x="45" y="95"/>
                </a:lnTo>
                <a:lnTo>
                  <a:pt x="45" y="92"/>
                </a:lnTo>
                <a:lnTo>
                  <a:pt x="47" y="89"/>
                </a:lnTo>
                <a:lnTo>
                  <a:pt x="47" y="87"/>
                </a:lnTo>
                <a:lnTo>
                  <a:pt x="46" y="87"/>
                </a:lnTo>
                <a:lnTo>
                  <a:pt x="45" y="88"/>
                </a:lnTo>
                <a:lnTo>
                  <a:pt x="45" y="89"/>
                </a:lnTo>
                <a:lnTo>
                  <a:pt x="44" y="87"/>
                </a:lnTo>
                <a:lnTo>
                  <a:pt x="44" y="85"/>
                </a:lnTo>
                <a:lnTo>
                  <a:pt x="43" y="84"/>
                </a:lnTo>
                <a:lnTo>
                  <a:pt x="44" y="82"/>
                </a:lnTo>
                <a:lnTo>
                  <a:pt x="45" y="82"/>
                </a:lnTo>
                <a:lnTo>
                  <a:pt x="47" y="81"/>
                </a:lnTo>
                <a:lnTo>
                  <a:pt x="46" y="80"/>
                </a:lnTo>
                <a:lnTo>
                  <a:pt x="45" y="80"/>
                </a:lnTo>
                <a:lnTo>
                  <a:pt x="43" y="82"/>
                </a:lnTo>
                <a:lnTo>
                  <a:pt x="42" y="85"/>
                </a:lnTo>
                <a:lnTo>
                  <a:pt x="38" y="81"/>
                </a:lnTo>
                <a:lnTo>
                  <a:pt x="32" y="79"/>
                </a:lnTo>
                <a:lnTo>
                  <a:pt x="26" y="78"/>
                </a:lnTo>
                <a:lnTo>
                  <a:pt x="19" y="77"/>
                </a:lnTo>
                <a:lnTo>
                  <a:pt x="16" y="73"/>
                </a:lnTo>
                <a:lnTo>
                  <a:pt x="14" y="67"/>
                </a:lnTo>
                <a:lnTo>
                  <a:pt x="11" y="70"/>
                </a:lnTo>
                <a:lnTo>
                  <a:pt x="8" y="70"/>
                </a:lnTo>
                <a:lnTo>
                  <a:pt x="3" y="67"/>
                </a:lnTo>
                <a:lnTo>
                  <a:pt x="1" y="64"/>
                </a:lnTo>
                <a:lnTo>
                  <a:pt x="0" y="61"/>
                </a:lnTo>
                <a:lnTo>
                  <a:pt x="2" y="56"/>
                </a:lnTo>
                <a:lnTo>
                  <a:pt x="5" y="50"/>
                </a:lnTo>
                <a:lnTo>
                  <a:pt x="10" y="45"/>
                </a:lnTo>
                <a:lnTo>
                  <a:pt x="17" y="42"/>
                </a:lnTo>
                <a:lnTo>
                  <a:pt x="15" y="39"/>
                </a:lnTo>
                <a:lnTo>
                  <a:pt x="15" y="37"/>
                </a:lnTo>
                <a:lnTo>
                  <a:pt x="16" y="36"/>
                </a:lnTo>
                <a:lnTo>
                  <a:pt x="18" y="35"/>
                </a:lnTo>
                <a:lnTo>
                  <a:pt x="21" y="35"/>
                </a:lnTo>
                <a:lnTo>
                  <a:pt x="25" y="30"/>
                </a:lnTo>
                <a:lnTo>
                  <a:pt x="25" y="28"/>
                </a:lnTo>
                <a:lnTo>
                  <a:pt x="36" y="26"/>
                </a:lnTo>
                <a:lnTo>
                  <a:pt x="43" y="25"/>
                </a:lnTo>
                <a:lnTo>
                  <a:pt x="46" y="22"/>
                </a:lnTo>
                <a:lnTo>
                  <a:pt x="47" y="17"/>
                </a:lnTo>
                <a:lnTo>
                  <a:pt x="50" y="16"/>
                </a:lnTo>
                <a:lnTo>
                  <a:pt x="53" y="19"/>
                </a:lnTo>
                <a:lnTo>
                  <a:pt x="54" y="19"/>
                </a:lnTo>
                <a:lnTo>
                  <a:pt x="56" y="18"/>
                </a:lnTo>
                <a:lnTo>
                  <a:pt x="56" y="14"/>
                </a:lnTo>
                <a:lnTo>
                  <a:pt x="58" y="14"/>
                </a:lnTo>
                <a:lnTo>
                  <a:pt x="60" y="15"/>
                </a:lnTo>
                <a:lnTo>
                  <a:pt x="61" y="14"/>
                </a:lnTo>
                <a:lnTo>
                  <a:pt x="64" y="14"/>
                </a:lnTo>
                <a:lnTo>
                  <a:pt x="66" y="12"/>
                </a:lnTo>
                <a:lnTo>
                  <a:pt x="67" y="11"/>
                </a:lnTo>
                <a:lnTo>
                  <a:pt x="67" y="8"/>
                </a:lnTo>
                <a:lnTo>
                  <a:pt x="83" y="8"/>
                </a:lnTo>
                <a:lnTo>
                  <a:pt x="100" y="5"/>
                </a:lnTo>
                <a:lnTo>
                  <a:pt x="118" y="3"/>
                </a:lnTo>
                <a:lnTo>
                  <a:pt x="129" y="2"/>
                </a:lnTo>
                <a:lnTo>
                  <a:pt x="139"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3">
            <a:extLst>
              <a:ext uri="{FF2B5EF4-FFF2-40B4-BE49-F238E27FC236}">
                <a16:creationId xmlns:a16="http://schemas.microsoft.com/office/drawing/2014/main" id="{CB897912-C478-016F-AF7D-97CF23A9F24D}"/>
              </a:ext>
            </a:extLst>
          </p:cNvPr>
          <p:cNvSpPr>
            <a:spLocks/>
          </p:cNvSpPr>
          <p:nvPr/>
        </p:nvSpPr>
        <p:spPr bwMode="auto">
          <a:xfrm>
            <a:off x="3806295" y="2608777"/>
            <a:ext cx="72469" cy="132796"/>
          </a:xfrm>
          <a:custGeom>
            <a:avLst/>
            <a:gdLst/>
            <a:ahLst/>
            <a:cxnLst>
              <a:cxn ang="0">
                <a:pos x="12" y="0"/>
              </a:cxn>
              <a:cxn ang="0">
                <a:pos x="14" y="0"/>
              </a:cxn>
              <a:cxn ang="0">
                <a:pos x="13" y="7"/>
              </a:cxn>
              <a:cxn ang="0">
                <a:pos x="11" y="13"/>
              </a:cxn>
              <a:cxn ang="0">
                <a:pos x="8" y="20"/>
              </a:cxn>
              <a:cxn ang="0">
                <a:pos x="12" y="33"/>
              </a:cxn>
              <a:cxn ang="0">
                <a:pos x="19" y="43"/>
              </a:cxn>
              <a:cxn ang="0">
                <a:pos x="28" y="52"/>
              </a:cxn>
              <a:cxn ang="0">
                <a:pos x="29" y="61"/>
              </a:cxn>
              <a:cxn ang="0">
                <a:pos x="34" y="69"/>
              </a:cxn>
              <a:cxn ang="0">
                <a:pos x="40" y="77"/>
              </a:cxn>
              <a:cxn ang="0">
                <a:pos x="44" y="83"/>
              </a:cxn>
              <a:cxn ang="0">
                <a:pos x="48" y="88"/>
              </a:cxn>
              <a:cxn ang="0">
                <a:pos x="53" y="90"/>
              </a:cxn>
              <a:cxn ang="0">
                <a:pos x="62" y="91"/>
              </a:cxn>
              <a:cxn ang="0">
                <a:pos x="61" y="97"/>
              </a:cxn>
              <a:cxn ang="0">
                <a:pos x="58" y="103"/>
              </a:cxn>
              <a:cxn ang="0">
                <a:pos x="60" y="111"/>
              </a:cxn>
              <a:cxn ang="0">
                <a:pos x="60" y="112"/>
              </a:cxn>
              <a:cxn ang="0">
                <a:pos x="64" y="112"/>
              </a:cxn>
              <a:cxn ang="0">
                <a:pos x="65" y="111"/>
              </a:cxn>
              <a:cxn ang="0">
                <a:pos x="68" y="112"/>
              </a:cxn>
              <a:cxn ang="0">
                <a:pos x="69" y="112"/>
              </a:cxn>
              <a:cxn ang="0">
                <a:pos x="70" y="113"/>
              </a:cxn>
              <a:cxn ang="0">
                <a:pos x="70" y="119"/>
              </a:cxn>
              <a:cxn ang="0">
                <a:pos x="55" y="122"/>
              </a:cxn>
              <a:cxn ang="0">
                <a:pos x="41" y="125"/>
              </a:cxn>
              <a:cxn ang="0">
                <a:pos x="26" y="127"/>
              </a:cxn>
              <a:cxn ang="0">
                <a:pos x="22" y="103"/>
              </a:cxn>
              <a:cxn ang="0">
                <a:pos x="14" y="78"/>
              </a:cxn>
              <a:cxn ang="0">
                <a:pos x="6" y="53"/>
              </a:cxn>
              <a:cxn ang="0">
                <a:pos x="1" y="28"/>
              </a:cxn>
              <a:cxn ang="0">
                <a:pos x="0" y="4"/>
              </a:cxn>
              <a:cxn ang="0">
                <a:pos x="5" y="4"/>
              </a:cxn>
              <a:cxn ang="0">
                <a:pos x="7" y="3"/>
              </a:cxn>
              <a:cxn ang="0">
                <a:pos x="8" y="1"/>
              </a:cxn>
              <a:cxn ang="0">
                <a:pos x="9" y="1"/>
              </a:cxn>
              <a:cxn ang="0">
                <a:pos x="12" y="0"/>
              </a:cxn>
            </a:cxnLst>
            <a:rect l="0" t="0" r="r" b="b"/>
            <a:pathLst>
              <a:path w="70" h="127">
                <a:moveTo>
                  <a:pt x="12" y="0"/>
                </a:moveTo>
                <a:lnTo>
                  <a:pt x="14" y="0"/>
                </a:lnTo>
                <a:lnTo>
                  <a:pt x="13" y="7"/>
                </a:lnTo>
                <a:lnTo>
                  <a:pt x="11" y="13"/>
                </a:lnTo>
                <a:lnTo>
                  <a:pt x="8" y="20"/>
                </a:lnTo>
                <a:lnTo>
                  <a:pt x="12" y="33"/>
                </a:lnTo>
                <a:lnTo>
                  <a:pt x="19" y="43"/>
                </a:lnTo>
                <a:lnTo>
                  <a:pt x="28" y="52"/>
                </a:lnTo>
                <a:lnTo>
                  <a:pt x="29" y="61"/>
                </a:lnTo>
                <a:lnTo>
                  <a:pt x="34" y="69"/>
                </a:lnTo>
                <a:lnTo>
                  <a:pt x="40" y="77"/>
                </a:lnTo>
                <a:lnTo>
                  <a:pt x="44" y="83"/>
                </a:lnTo>
                <a:lnTo>
                  <a:pt x="48" y="88"/>
                </a:lnTo>
                <a:lnTo>
                  <a:pt x="53" y="90"/>
                </a:lnTo>
                <a:lnTo>
                  <a:pt x="62" y="91"/>
                </a:lnTo>
                <a:lnTo>
                  <a:pt x="61" y="97"/>
                </a:lnTo>
                <a:lnTo>
                  <a:pt x="58" y="103"/>
                </a:lnTo>
                <a:lnTo>
                  <a:pt x="60" y="111"/>
                </a:lnTo>
                <a:lnTo>
                  <a:pt x="60" y="112"/>
                </a:lnTo>
                <a:lnTo>
                  <a:pt x="64" y="112"/>
                </a:lnTo>
                <a:lnTo>
                  <a:pt x="65" y="111"/>
                </a:lnTo>
                <a:lnTo>
                  <a:pt x="68" y="112"/>
                </a:lnTo>
                <a:lnTo>
                  <a:pt x="69" y="112"/>
                </a:lnTo>
                <a:lnTo>
                  <a:pt x="70" y="113"/>
                </a:lnTo>
                <a:lnTo>
                  <a:pt x="70" y="119"/>
                </a:lnTo>
                <a:lnTo>
                  <a:pt x="55" y="122"/>
                </a:lnTo>
                <a:lnTo>
                  <a:pt x="41" y="125"/>
                </a:lnTo>
                <a:lnTo>
                  <a:pt x="26" y="127"/>
                </a:lnTo>
                <a:lnTo>
                  <a:pt x="22" y="103"/>
                </a:lnTo>
                <a:lnTo>
                  <a:pt x="14" y="78"/>
                </a:lnTo>
                <a:lnTo>
                  <a:pt x="6" y="53"/>
                </a:lnTo>
                <a:lnTo>
                  <a:pt x="1" y="28"/>
                </a:lnTo>
                <a:lnTo>
                  <a:pt x="0" y="4"/>
                </a:lnTo>
                <a:lnTo>
                  <a:pt x="5" y="4"/>
                </a:lnTo>
                <a:lnTo>
                  <a:pt x="7" y="3"/>
                </a:lnTo>
                <a:lnTo>
                  <a:pt x="8" y="1"/>
                </a:lnTo>
                <a:lnTo>
                  <a:pt x="9" y="1"/>
                </a:lnTo>
                <a:lnTo>
                  <a:pt x="12"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0">
            <a:extLst>
              <a:ext uri="{FF2B5EF4-FFF2-40B4-BE49-F238E27FC236}">
                <a16:creationId xmlns:a16="http://schemas.microsoft.com/office/drawing/2014/main" id="{8CEAE6CC-DAC4-8B08-8EB1-7FA616485047}"/>
              </a:ext>
            </a:extLst>
          </p:cNvPr>
          <p:cNvSpPr>
            <a:spLocks/>
          </p:cNvSpPr>
          <p:nvPr/>
        </p:nvSpPr>
        <p:spPr bwMode="auto">
          <a:xfrm>
            <a:off x="3724506" y="2718568"/>
            <a:ext cx="7247" cy="6272"/>
          </a:xfrm>
          <a:custGeom>
            <a:avLst/>
            <a:gdLst/>
            <a:ahLst/>
            <a:cxnLst>
              <a:cxn ang="0">
                <a:pos x="2" y="0"/>
              </a:cxn>
              <a:cxn ang="0">
                <a:pos x="5" y="0"/>
              </a:cxn>
              <a:cxn ang="0">
                <a:pos x="7" y="3"/>
              </a:cxn>
              <a:cxn ang="0">
                <a:pos x="7" y="5"/>
              </a:cxn>
              <a:cxn ang="0">
                <a:pos x="6" y="6"/>
              </a:cxn>
              <a:cxn ang="0">
                <a:pos x="5" y="6"/>
              </a:cxn>
              <a:cxn ang="0">
                <a:pos x="2" y="5"/>
              </a:cxn>
              <a:cxn ang="0">
                <a:pos x="0" y="3"/>
              </a:cxn>
              <a:cxn ang="0">
                <a:pos x="2" y="0"/>
              </a:cxn>
            </a:cxnLst>
            <a:rect l="0" t="0" r="r" b="b"/>
            <a:pathLst>
              <a:path w="7" h="6">
                <a:moveTo>
                  <a:pt x="2" y="0"/>
                </a:moveTo>
                <a:lnTo>
                  <a:pt x="5" y="0"/>
                </a:lnTo>
                <a:lnTo>
                  <a:pt x="7" y="3"/>
                </a:lnTo>
                <a:lnTo>
                  <a:pt x="7" y="5"/>
                </a:lnTo>
                <a:lnTo>
                  <a:pt x="6" y="6"/>
                </a:lnTo>
                <a:lnTo>
                  <a:pt x="5" y="6"/>
                </a:lnTo>
                <a:lnTo>
                  <a:pt x="2" y="5"/>
                </a:lnTo>
                <a:lnTo>
                  <a:pt x="0" y="3"/>
                </a:lnTo>
                <a:lnTo>
                  <a:pt x="2"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21">
            <a:extLst>
              <a:ext uri="{FF2B5EF4-FFF2-40B4-BE49-F238E27FC236}">
                <a16:creationId xmlns:a16="http://schemas.microsoft.com/office/drawing/2014/main" id="{988F3BA8-5E9E-08C0-3AE6-E550DBFD3964}"/>
              </a:ext>
            </a:extLst>
          </p:cNvPr>
          <p:cNvSpPr>
            <a:spLocks/>
          </p:cNvSpPr>
          <p:nvPr/>
        </p:nvSpPr>
        <p:spPr bwMode="auto">
          <a:xfrm>
            <a:off x="3331106" y="2607732"/>
            <a:ext cx="333354" cy="340872"/>
          </a:xfrm>
          <a:custGeom>
            <a:avLst/>
            <a:gdLst/>
            <a:ahLst/>
            <a:cxnLst>
              <a:cxn ang="0">
                <a:pos x="111" y="27"/>
              </a:cxn>
              <a:cxn ang="0">
                <a:pos x="119" y="74"/>
              </a:cxn>
              <a:cxn ang="0">
                <a:pos x="169" y="76"/>
              </a:cxn>
              <a:cxn ang="0">
                <a:pos x="203" y="120"/>
              </a:cxn>
              <a:cxn ang="0">
                <a:pos x="208" y="117"/>
              </a:cxn>
              <a:cxn ang="0">
                <a:pos x="216" y="109"/>
              </a:cxn>
              <a:cxn ang="0">
                <a:pos x="229" y="89"/>
              </a:cxn>
              <a:cxn ang="0">
                <a:pos x="245" y="81"/>
              </a:cxn>
              <a:cxn ang="0">
                <a:pos x="255" y="77"/>
              </a:cxn>
              <a:cxn ang="0">
                <a:pos x="266" y="77"/>
              </a:cxn>
              <a:cxn ang="0">
                <a:pos x="272" y="71"/>
              </a:cxn>
              <a:cxn ang="0">
                <a:pos x="280" y="63"/>
              </a:cxn>
              <a:cxn ang="0">
                <a:pos x="286" y="61"/>
              </a:cxn>
              <a:cxn ang="0">
                <a:pos x="293" y="57"/>
              </a:cxn>
              <a:cxn ang="0">
                <a:pos x="316" y="67"/>
              </a:cxn>
              <a:cxn ang="0">
                <a:pos x="318" y="75"/>
              </a:cxn>
              <a:cxn ang="0">
                <a:pos x="321" y="95"/>
              </a:cxn>
              <a:cxn ang="0">
                <a:pos x="292" y="81"/>
              </a:cxn>
              <a:cxn ang="0">
                <a:pos x="278" y="96"/>
              </a:cxn>
              <a:cxn ang="0">
                <a:pos x="274" y="114"/>
              </a:cxn>
              <a:cxn ang="0">
                <a:pos x="271" y="126"/>
              </a:cxn>
              <a:cxn ang="0">
                <a:pos x="266" y="128"/>
              </a:cxn>
              <a:cxn ang="0">
                <a:pos x="257" y="135"/>
              </a:cxn>
              <a:cxn ang="0">
                <a:pos x="243" y="146"/>
              </a:cxn>
              <a:cxn ang="0">
                <a:pos x="237" y="167"/>
              </a:cxn>
              <a:cxn ang="0">
                <a:pos x="229" y="184"/>
              </a:cxn>
              <a:cxn ang="0">
                <a:pos x="209" y="174"/>
              </a:cxn>
              <a:cxn ang="0">
                <a:pos x="200" y="186"/>
              </a:cxn>
              <a:cxn ang="0">
                <a:pos x="197" y="203"/>
              </a:cxn>
              <a:cxn ang="0">
                <a:pos x="189" y="230"/>
              </a:cxn>
              <a:cxn ang="0">
                <a:pos x="175" y="252"/>
              </a:cxn>
              <a:cxn ang="0">
                <a:pos x="174" y="278"/>
              </a:cxn>
              <a:cxn ang="0">
                <a:pos x="158" y="291"/>
              </a:cxn>
              <a:cxn ang="0">
                <a:pos x="138" y="298"/>
              </a:cxn>
              <a:cxn ang="0">
                <a:pos x="133" y="306"/>
              </a:cxn>
              <a:cxn ang="0">
                <a:pos x="117" y="314"/>
              </a:cxn>
              <a:cxn ang="0">
                <a:pos x="98" y="314"/>
              </a:cxn>
              <a:cxn ang="0">
                <a:pos x="91" y="322"/>
              </a:cxn>
              <a:cxn ang="0">
                <a:pos x="75" y="322"/>
              </a:cxn>
              <a:cxn ang="0">
                <a:pos x="56" y="301"/>
              </a:cxn>
              <a:cxn ang="0">
                <a:pos x="26" y="284"/>
              </a:cxn>
              <a:cxn ang="0">
                <a:pos x="3" y="253"/>
              </a:cxn>
              <a:cxn ang="0">
                <a:pos x="2" y="238"/>
              </a:cxn>
              <a:cxn ang="0">
                <a:pos x="9" y="228"/>
              </a:cxn>
              <a:cxn ang="0">
                <a:pos x="26" y="208"/>
              </a:cxn>
              <a:cxn ang="0">
                <a:pos x="25" y="176"/>
              </a:cxn>
              <a:cxn ang="0">
                <a:pos x="34" y="169"/>
              </a:cxn>
              <a:cxn ang="0">
                <a:pos x="38" y="176"/>
              </a:cxn>
              <a:cxn ang="0">
                <a:pos x="46" y="174"/>
              </a:cxn>
              <a:cxn ang="0">
                <a:pos x="48" y="142"/>
              </a:cxn>
              <a:cxn ang="0">
                <a:pos x="59" y="135"/>
              </a:cxn>
              <a:cxn ang="0">
                <a:pos x="61" y="130"/>
              </a:cxn>
              <a:cxn ang="0">
                <a:pos x="70" y="127"/>
              </a:cxn>
              <a:cxn ang="0">
                <a:pos x="83" y="117"/>
              </a:cxn>
              <a:cxn ang="0">
                <a:pos x="97" y="102"/>
              </a:cxn>
              <a:cxn ang="0">
                <a:pos x="103" y="83"/>
              </a:cxn>
              <a:cxn ang="0">
                <a:pos x="108" y="36"/>
              </a:cxn>
              <a:cxn ang="0">
                <a:pos x="106" y="7"/>
              </a:cxn>
            </a:cxnLst>
            <a:rect l="0" t="0" r="r" b="b"/>
            <a:pathLst>
              <a:path w="322" h="326">
                <a:moveTo>
                  <a:pt x="106" y="0"/>
                </a:moveTo>
                <a:lnTo>
                  <a:pt x="109" y="12"/>
                </a:lnTo>
                <a:lnTo>
                  <a:pt x="111" y="27"/>
                </a:lnTo>
                <a:lnTo>
                  <a:pt x="115" y="43"/>
                </a:lnTo>
                <a:lnTo>
                  <a:pt x="117" y="60"/>
                </a:lnTo>
                <a:lnTo>
                  <a:pt x="119" y="74"/>
                </a:lnTo>
                <a:lnTo>
                  <a:pt x="122" y="83"/>
                </a:lnTo>
                <a:lnTo>
                  <a:pt x="146" y="79"/>
                </a:lnTo>
                <a:lnTo>
                  <a:pt x="169" y="76"/>
                </a:lnTo>
                <a:lnTo>
                  <a:pt x="195" y="72"/>
                </a:lnTo>
                <a:lnTo>
                  <a:pt x="200" y="96"/>
                </a:lnTo>
                <a:lnTo>
                  <a:pt x="203" y="120"/>
                </a:lnTo>
                <a:lnTo>
                  <a:pt x="204" y="119"/>
                </a:lnTo>
                <a:lnTo>
                  <a:pt x="207" y="118"/>
                </a:lnTo>
                <a:lnTo>
                  <a:pt x="208" y="117"/>
                </a:lnTo>
                <a:lnTo>
                  <a:pt x="209" y="114"/>
                </a:lnTo>
                <a:lnTo>
                  <a:pt x="209" y="112"/>
                </a:lnTo>
                <a:lnTo>
                  <a:pt x="216" y="109"/>
                </a:lnTo>
                <a:lnTo>
                  <a:pt x="221" y="102"/>
                </a:lnTo>
                <a:lnTo>
                  <a:pt x="225" y="96"/>
                </a:lnTo>
                <a:lnTo>
                  <a:pt x="229" y="89"/>
                </a:lnTo>
                <a:lnTo>
                  <a:pt x="234" y="88"/>
                </a:lnTo>
                <a:lnTo>
                  <a:pt x="240" y="85"/>
                </a:lnTo>
                <a:lnTo>
                  <a:pt x="245" y="81"/>
                </a:lnTo>
                <a:lnTo>
                  <a:pt x="248" y="72"/>
                </a:lnTo>
                <a:lnTo>
                  <a:pt x="253" y="75"/>
                </a:lnTo>
                <a:lnTo>
                  <a:pt x="255" y="77"/>
                </a:lnTo>
                <a:lnTo>
                  <a:pt x="259" y="78"/>
                </a:lnTo>
                <a:lnTo>
                  <a:pt x="262" y="78"/>
                </a:lnTo>
                <a:lnTo>
                  <a:pt x="266" y="77"/>
                </a:lnTo>
                <a:lnTo>
                  <a:pt x="268" y="76"/>
                </a:lnTo>
                <a:lnTo>
                  <a:pt x="269" y="74"/>
                </a:lnTo>
                <a:lnTo>
                  <a:pt x="272" y="71"/>
                </a:lnTo>
                <a:lnTo>
                  <a:pt x="274" y="67"/>
                </a:lnTo>
                <a:lnTo>
                  <a:pt x="278" y="63"/>
                </a:lnTo>
                <a:lnTo>
                  <a:pt x="280" y="63"/>
                </a:lnTo>
                <a:lnTo>
                  <a:pt x="282" y="62"/>
                </a:lnTo>
                <a:lnTo>
                  <a:pt x="283" y="62"/>
                </a:lnTo>
                <a:lnTo>
                  <a:pt x="286" y="61"/>
                </a:lnTo>
                <a:lnTo>
                  <a:pt x="287" y="60"/>
                </a:lnTo>
                <a:lnTo>
                  <a:pt x="287" y="55"/>
                </a:lnTo>
                <a:lnTo>
                  <a:pt x="293" y="57"/>
                </a:lnTo>
                <a:lnTo>
                  <a:pt x="310" y="61"/>
                </a:lnTo>
                <a:lnTo>
                  <a:pt x="310" y="67"/>
                </a:lnTo>
                <a:lnTo>
                  <a:pt x="316" y="67"/>
                </a:lnTo>
                <a:lnTo>
                  <a:pt x="317" y="69"/>
                </a:lnTo>
                <a:lnTo>
                  <a:pt x="317" y="74"/>
                </a:lnTo>
                <a:lnTo>
                  <a:pt x="318" y="75"/>
                </a:lnTo>
                <a:lnTo>
                  <a:pt x="321" y="81"/>
                </a:lnTo>
                <a:lnTo>
                  <a:pt x="322" y="86"/>
                </a:lnTo>
                <a:lnTo>
                  <a:pt x="321" y="95"/>
                </a:lnTo>
                <a:lnTo>
                  <a:pt x="310" y="92"/>
                </a:lnTo>
                <a:lnTo>
                  <a:pt x="300" y="85"/>
                </a:lnTo>
                <a:lnTo>
                  <a:pt x="292" y="81"/>
                </a:lnTo>
                <a:lnTo>
                  <a:pt x="282" y="81"/>
                </a:lnTo>
                <a:lnTo>
                  <a:pt x="279" y="88"/>
                </a:lnTo>
                <a:lnTo>
                  <a:pt x="278" y="96"/>
                </a:lnTo>
                <a:lnTo>
                  <a:pt x="278" y="105"/>
                </a:lnTo>
                <a:lnTo>
                  <a:pt x="276" y="112"/>
                </a:lnTo>
                <a:lnTo>
                  <a:pt x="274" y="114"/>
                </a:lnTo>
                <a:lnTo>
                  <a:pt x="272" y="116"/>
                </a:lnTo>
                <a:lnTo>
                  <a:pt x="271" y="117"/>
                </a:lnTo>
                <a:lnTo>
                  <a:pt x="271" y="126"/>
                </a:lnTo>
                <a:lnTo>
                  <a:pt x="269" y="127"/>
                </a:lnTo>
                <a:lnTo>
                  <a:pt x="267" y="128"/>
                </a:lnTo>
                <a:lnTo>
                  <a:pt x="266" y="128"/>
                </a:lnTo>
                <a:lnTo>
                  <a:pt x="259" y="132"/>
                </a:lnTo>
                <a:lnTo>
                  <a:pt x="258" y="133"/>
                </a:lnTo>
                <a:lnTo>
                  <a:pt x="257" y="135"/>
                </a:lnTo>
                <a:lnTo>
                  <a:pt x="257" y="142"/>
                </a:lnTo>
                <a:lnTo>
                  <a:pt x="248" y="142"/>
                </a:lnTo>
                <a:lnTo>
                  <a:pt x="243" y="146"/>
                </a:lnTo>
                <a:lnTo>
                  <a:pt x="239" y="152"/>
                </a:lnTo>
                <a:lnTo>
                  <a:pt x="238" y="159"/>
                </a:lnTo>
                <a:lnTo>
                  <a:pt x="237" y="167"/>
                </a:lnTo>
                <a:lnTo>
                  <a:pt x="234" y="174"/>
                </a:lnTo>
                <a:lnTo>
                  <a:pt x="232" y="180"/>
                </a:lnTo>
                <a:lnTo>
                  <a:pt x="229" y="184"/>
                </a:lnTo>
                <a:lnTo>
                  <a:pt x="222" y="183"/>
                </a:lnTo>
                <a:lnTo>
                  <a:pt x="212" y="176"/>
                </a:lnTo>
                <a:lnTo>
                  <a:pt x="209" y="174"/>
                </a:lnTo>
                <a:lnTo>
                  <a:pt x="203" y="176"/>
                </a:lnTo>
                <a:lnTo>
                  <a:pt x="200" y="181"/>
                </a:lnTo>
                <a:lnTo>
                  <a:pt x="200" y="186"/>
                </a:lnTo>
                <a:lnTo>
                  <a:pt x="201" y="191"/>
                </a:lnTo>
                <a:lnTo>
                  <a:pt x="201" y="196"/>
                </a:lnTo>
                <a:lnTo>
                  <a:pt x="197" y="203"/>
                </a:lnTo>
                <a:lnTo>
                  <a:pt x="193" y="209"/>
                </a:lnTo>
                <a:lnTo>
                  <a:pt x="189" y="216"/>
                </a:lnTo>
                <a:lnTo>
                  <a:pt x="189" y="230"/>
                </a:lnTo>
                <a:lnTo>
                  <a:pt x="186" y="237"/>
                </a:lnTo>
                <a:lnTo>
                  <a:pt x="181" y="244"/>
                </a:lnTo>
                <a:lnTo>
                  <a:pt x="175" y="252"/>
                </a:lnTo>
                <a:lnTo>
                  <a:pt x="172" y="261"/>
                </a:lnTo>
                <a:lnTo>
                  <a:pt x="172" y="270"/>
                </a:lnTo>
                <a:lnTo>
                  <a:pt x="174" y="278"/>
                </a:lnTo>
                <a:lnTo>
                  <a:pt x="172" y="286"/>
                </a:lnTo>
                <a:lnTo>
                  <a:pt x="163" y="287"/>
                </a:lnTo>
                <a:lnTo>
                  <a:pt x="158" y="291"/>
                </a:lnTo>
                <a:lnTo>
                  <a:pt x="153" y="294"/>
                </a:lnTo>
                <a:lnTo>
                  <a:pt x="146" y="296"/>
                </a:lnTo>
                <a:lnTo>
                  <a:pt x="138" y="298"/>
                </a:lnTo>
                <a:lnTo>
                  <a:pt x="136" y="300"/>
                </a:lnTo>
                <a:lnTo>
                  <a:pt x="134" y="302"/>
                </a:lnTo>
                <a:lnTo>
                  <a:pt x="133" y="306"/>
                </a:lnTo>
                <a:lnTo>
                  <a:pt x="133" y="309"/>
                </a:lnTo>
                <a:lnTo>
                  <a:pt x="125" y="310"/>
                </a:lnTo>
                <a:lnTo>
                  <a:pt x="117" y="314"/>
                </a:lnTo>
                <a:lnTo>
                  <a:pt x="109" y="315"/>
                </a:lnTo>
                <a:lnTo>
                  <a:pt x="102" y="312"/>
                </a:lnTo>
                <a:lnTo>
                  <a:pt x="98" y="314"/>
                </a:lnTo>
                <a:lnTo>
                  <a:pt x="96" y="316"/>
                </a:lnTo>
                <a:lnTo>
                  <a:pt x="94" y="320"/>
                </a:lnTo>
                <a:lnTo>
                  <a:pt x="91" y="322"/>
                </a:lnTo>
                <a:lnTo>
                  <a:pt x="88" y="324"/>
                </a:lnTo>
                <a:lnTo>
                  <a:pt x="84" y="326"/>
                </a:lnTo>
                <a:lnTo>
                  <a:pt x="75" y="322"/>
                </a:lnTo>
                <a:lnTo>
                  <a:pt x="67" y="317"/>
                </a:lnTo>
                <a:lnTo>
                  <a:pt x="60" y="312"/>
                </a:lnTo>
                <a:lnTo>
                  <a:pt x="56" y="301"/>
                </a:lnTo>
                <a:lnTo>
                  <a:pt x="44" y="299"/>
                </a:lnTo>
                <a:lnTo>
                  <a:pt x="34" y="292"/>
                </a:lnTo>
                <a:lnTo>
                  <a:pt x="26" y="284"/>
                </a:lnTo>
                <a:lnTo>
                  <a:pt x="17" y="272"/>
                </a:lnTo>
                <a:lnTo>
                  <a:pt x="12" y="265"/>
                </a:lnTo>
                <a:lnTo>
                  <a:pt x="3" y="253"/>
                </a:lnTo>
                <a:lnTo>
                  <a:pt x="0" y="250"/>
                </a:lnTo>
                <a:lnTo>
                  <a:pt x="0" y="244"/>
                </a:lnTo>
                <a:lnTo>
                  <a:pt x="2" y="238"/>
                </a:lnTo>
                <a:lnTo>
                  <a:pt x="2" y="232"/>
                </a:lnTo>
                <a:lnTo>
                  <a:pt x="0" y="228"/>
                </a:lnTo>
                <a:lnTo>
                  <a:pt x="9" y="228"/>
                </a:lnTo>
                <a:lnTo>
                  <a:pt x="13" y="224"/>
                </a:lnTo>
                <a:lnTo>
                  <a:pt x="20" y="210"/>
                </a:lnTo>
                <a:lnTo>
                  <a:pt x="26" y="208"/>
                </a:lnTo>
                <a:lnTo>
                  <a:pt x="23" y="198"/>
                </a:lnTo>
                <a:lnTo>
                  <a:pt x="23" y="187"/>
                </a:lnTo>
                <a:lnTo>
                  <a:pt x="25" y="176"/>
                </a:lnTo>
                <a:lnTo>
                  <a:pt x="28" y="168"/>
                </a:lnTo>
                <a:lnTo>
                  <a:pt x="32" y="168"/>
                </a:lnTo>
                <a:lnTo>
                  <a:pt x="34" y="169"/>
                </a:lnTo>
                <a:lnTo>
                  <a:pt x="37" y="172"/>
                </a:lnTo>
                <a:lnTo>
                  <a:pt x="38" y="174"/>
                </a:lnTo>
                <a:lnTo>
                  <a:pt x="38" y="176"/>
                </a:lnTo>
                <a:lnTo>
                  <a:pt x="39" y="177"/>
                </a:lnTo>
                <a:lnTo>
                  <a:pt x="40" y="180"/>
                </a:lnTo>
                <a:lnTo>
                  <a:pt x="46" y="174"/>
                </a:lnTo>
                <a:lnTo>
                  <a:pt x="47" y="166"/>
                </a:lnTo>
                <a:lnTo>
                  <a:pt x="47" y="149"/>
                </a:lnTo>
                <a:lnTo>
                  <a:pt x="48" y="142"/>
                </a:lnTo>
                <a:lnTo>
                  <a:pt x="51" y="140"/>
                </a:lnTo>
                <a:lnTo>
                  <a:pt x="58" y="137"/>
                </a:lnTo>
                <a:lnTo>
                  <a:pt x="59" y="135"/>
                </a:lnTo>
                <a:lnTo>
                  <a:pt x="60" y="133"/>
                </a:lnTo>
                <a:lnTo>
                  <a:pt x="61" y="132"/>
                </a:lnTo>
                <a:lnTo>
                  <a:pt x="61" y="130"/>
                </a:lnTo>
                <a:lnTo>
                  <a:pt x="60" y="126"/>
                </a:lnTo>
                <a:lnTo>
                  <a:pt x="69" y="126"/>
                </a:lnTo>
                <a:lnTo>
                  <a:pt x="70" y="127"/>
                </a:lnTo>
                <a:lnTo>
                  <a:pt x="70" y="128"/>
                </a:lnTo>
                <a:lnTo>
                  <a:pt x="80" y="121"/>
                </a:lnTo>
                <a:lnTo>
                  <a:pt x="83" y="117"/>
                </a:lnTo>
                <a:lnTo>
                  <a:pt x="88" y="112"/>
                </a:lnTo>
                <a:lnTo>
                  <a:pt x="90" y="109"/>
                </a:lnTo>
                <a:lnTo>
                  <a:pt x="97" y="102"/>
                </a:lnTo>
                <a:lnTo>
                  <a:pt x="102" y="95"/>
                </a:lnTo>
                <a:lnTo>
                  <a:pt x="103" y="91"/>
                </a:lnTo>
                <a:lnTo>
                  <a:pt x="103" y="83"/>
                </a:lnTo>
                <a:lnTo>
                  <a:pt x="104" y="79"/>
                </a:lnTo>
                <a:lnTo>
                  <a:pt x="104" y="53"/>
                </a:lnTo>
                <a:lnTo>
                  <a:pt x="108" y="36"/>
                </a:lnTo>
                <a:lnTo>
                  <a:pt x="109" y="25"/>
                </a:lnTo>
                <a:lnTo>
                  <a:pt x="108" y="14"/>
                </a:lnTo>
                <a:lnTo>
                  <a:pt x="106" y="7"/>
                </a:lnTo>
                <a:lnTo>
                  <a:pt x="105" y="2"/>
                </a:lnTo>
                <a:lnTo>
                  <a:pt x="106"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96">
            <a:extLst>
              <a:ext uri="{FF2B5EF4-FFF2-40B4-BE49-F238E27FC236}">
                <a16:creationId xmlns:a16="http://schemas.microsoft.com/office/drawing/2014/main" id="{6BFA1B2F-B2A7-C992-A715-D63ACD0063F1}"/>
              </a:ext>
            </a:extLst>
          </p:cNvPr>
          <p:cNvSpPr>
            <a:spLocks/>
          </p:cNvSpPr>
          <p:nvPr/>
        </p:nvSpPr>
        <p:spPr bwMode="auto">
          <a:xfrm>
            <a:off x="3295904" y="2694517"/>
            <a:ext cx="553867" cy="331461"/>
          </a:xfrm>
          <a:custGeom>
            <a:avLst/>
            <a:gdLst/>
            <a:ahLst/>
            <a:cxnLst>
              <a:cxn ang="0">
                <a:pos x="349" y="15"/>
              </a:cxn>
              <a:cxn ang="0">
                <a:pos x="366" y="0"/>
              </a:cxn>
              <a:cxn ang="0">
                <a:pos x="372" y="7"/>
              </a:cxn>
              <a:cxn ang="0">
                <a:pos x="401" y="26"/>
              </a:cxn>
              <a:cxn ang="0">
                <a:pos x="411" y="27"/>
              </a:cxn>
              <a:cxn ang="0">
                <a:pos x="413" y="49"/>
              </a:cxn>
              <a:cxn ang="0">
                <a:pos x="405" y="85"/>
              </a:cxn>
              <a:cxn ang="0">
                <a:pos x="434" y="87"/>
              </a:cxn>
              <a:cxn ang="0">
                <a:pos x="465" y="96"/>
              </a:cxn>
              <a:cxn ang="0">
                <a:pos x="486" y="128"/>
              </a:cxn>
              <a:cxn ang="0">
                <a:pos x="472" y="122"/>
              </a:cxn>
              <a:cxn ang="0">
                <a:pos x="456" y="111"/>
              </a:cxn>
              <a:cxn ang="0">
                <a:pos x="443" y="100"/>
              </a:cxn>
              <a:cxn ang="0">
                <a:pos x="426" y="94"/>
              </a:cxn>
              <a:cxn ang="0">
                <a:pos x="433" y="104"/>
              </a:cxn>
              <a:cxn ang="0">
                <a:pos x="435" y="105"/>
              </a:cxn>
              <a:cxn ang="0">
                <a:pos x="464" y="129"/>
              </a:cxn>
              <a:cxn ang="0">
                <a:pos x="486" y="143"/>
              </a:cxn>
              <a:cxn ang="0">
                <a:pos x="486" y="157"/>
              </a:cxn>
              <a:cxn ang="0">
                <a:pos x="480" y="163"/>
              </a:cxn>
              <a:cxn ang="0">
                <a:pos x="476" y="157"/>
              </a:cxn>
              <a:cxn ang="0">
                <a:pos x="463" y="148"/>
              </a:cxn>
              <a:cxn ang="0">
                <a:pos x="476" y="169"/>
              </a:cxn>
              <a:cxn ang="0">
                <a:pos x="506" y="185"/>
              </a:cxn>
              <a:cxn ang="0">
                <a:pos x="472" y="177"/>
              </a:cxn>
              <a:cxn ang="0">
                <a:pos x="457" y="170"/>
              </a:cxn>
              <a:cxn ang="0">
                <a:pos x="434" y="178"/>
              </a:cxn>
              <a:cxn ang="0">
                <a:pos x="480" y="192"/>
              </a:cxn>
              <a:cxn ang="0">
                <a:pos x="478" y="195"/>
              </a:cxn>
              <a:cxn ang="0">
                <a:pos x="484" y="199"/>
              </a:cxn>
              <a:cxn ang="0">
                <a:pos x="494" y="211"/>
              </a:cxn>
              <a:cxn ang="0">
                <a:pos x="512" y="209"/>
              </a:cxn>
              <a:cxn ang="0">
                <a:pos x="511" y="204"/>
              </a:cxn>
              <a:cxn ang="0">
                <a:pos x="532" y="204"/>
              </a:cxn>
              <a:cxn ang="0">
                <a:pos x="534" y="212"/>
              </a:cxn>
              <a:cxn ang="0">
                <a:pos x="530" y="223"/>
              </a:cxn>
              <a:cxn ang="0">
                <a:pos x="508" y="232"/>
              </a:cxn>
              <a:cxn ang="0">
                <a:pos x="490" y="237"/>
              </a:cxn>
              <a:cxn ang="0">
                <a:pos x="349" y="265"/>
              </a:cxn>
              <a:cxn ang="0">
                <a:pos x="214" y="289"/>
              </a:cxn>
              <a:cxn ang="0">
                <a:pos x="123" y="294"/>
              </a:cxn>
              <a:cxn ang="0">
                <a:pos x="54" y="311"/>
              </a:cxn>
              <a:cxn ang="0">
                <a:pos x="9" y="310"/>
              </a:cxn>
              <a:cxn ang="0">
                <a:pos x="26" y="300"/>
              </a:cxn>
              <a:cxn ang="0">
                <a:pos x="44" y="272"/>
              </a:cxn>
              <a:cxn ang="0">
                <a:pos x="75" y="240"/>
              </a:cxn>
              <a:cxn ang="0">
                <a:pos x="96" y="237"/>
              </a:cxn>
              <a:cxn ang="0">
                <a:pos x="112" y="245"/>
              </a:cxn>
              <a:cxn ang="0">
                <a:pos x="131" y="240"/>
              </a:cxn>
              <a:cxn ang="0">
                <a:pos x="165" y="231"/>
              </a:cxn>
              <a:cxn ang="0">
                <a:pos x="183" y="217"/>
              </a:cxn>
              <a:cxn ang="0">
                <a:pos x="213" y="204"/>
              </a:cxn>
              <a:cxn ang="0">
                <a:pos x="217" y="192"/>
              </a:cxn>
              <a:cxn ang="0">
                <a:pos x="216" y="168"/>
              </a:cxn>
              <a:cxn ang="0">
                <a:pos x="224" y="156"/>
              </a:cxn>
              <a:cxn ang="0">
                <a:pos x="243" y="111"/>
              </a:cxn>
              <a:cxn ang="0">
                <a:pos x="265" y="105"/>
              </a:cxn>
              <a:cxn ang="0">
                <a:pos x="280" y="69"/>
              </a:cxn>
              <a:cxn ang="0">
                <a:pos x="300" y="49"/>
              </a:cxn>
              <a:cxn ang="0">
                <a:pos x="310" y="31"/>
              </a:cxn>
              <a:cxn ang="0">
                <a:pos x="319" y="0"/>
              </a:cxn>
            </a:cxnLst>
            <a:rect l="0" t="0" r="r" b="b"/>
            <a:pathLst>
              <a:path w="535" h="317">
                <a:moveTo>
                  <a:pt x="319" y="0"/>
                </a:moveTo>
                <a:lnTo>
                  <a:pt x="329" y="6"/>
                </a:lnTo>
                <a:lnTo>
                  <a:pt x="338" y="9"/>
                </a:lnTo>
                <a:lnTo>
                  <a:pt x="344" y="12"/>
                </a:lnTo>
                <a:lnTo>
                  <a:pt x="344" y="13"/>
                </a:lnTo>
                <a:lnTo>
                  <a:pt x="342" y="15"/>
                </a:lnTo>
                <a:lnTo>
                  <a:pt x="349" y="15"/>
                </a:lnTo>
                <a:lnTo>
                  <a:pt x="351" y="16"/>
                </a:lnTo>
                <a:lnTo>
                  <a:pt x="352" y="17"/>
                </a:lnTo>
                <a:lnTo>
                  <a:pt x="352" y="20"/>
                </a:lnTo>
                <a:lnTo>
                  <a:pt x="356" y="16"/>
                </a:lnTo>
                <a:lnTo>
                  <a:pt x="360" y="5"/>
                </a:lnTo>
                <a:lnTo>
                  <a:pt x="364" y="0"/>
                </a:lnTo>
                <a:lnTo>
                  <a:pt x="366" y="0"/>
                </a:lnTo>
                <a:lnTo>
                  <a:pt x="369" y="2"/>
                </a:lnTo>
                <a:lnTo>
                  <a:pt x="367" y="3"/>
                </a:lnTo>
                <a:lnTo>
                  <a:pt x="367" y="5"/>
                </a:lnTo>
                <a:lnTo>
                  <a:pt x="371" y="5"/>
                </a:lnTo>
                <a:lnTo>
                  <a:pt x="374" y="3"/>
                </a:lnTo>
                <a:lnTo>
                  <a:pt x="373" y="6"/>
                </a:lnTo>
                <a:lnTo>
                  <a:pt x="372" y="7"/>
                </a:lnTo>
                <a:lnTo>
                  <a:pt x="373" y="8"/>
                </a:lnTo>
                <a:lnTo>
                  <a:pt x="374" y="6"/>
                </a:lnTo>
                <a:lnTo>
                  <a:pt x="378" y="14"/>
                </a:lnTo>
                <a:lnTo>
                  <a:pt x="383" y="19"/>
                </a:lnTo>
                <a:lnTo>
                  <a:pt x="390" y="21"/>
                </a:lnTo>
                <a:lnTo>
                  <a:pt x="404" y="23"/>
                </a:lnTo>
                <a:lnTo>
                  <a:pt x="401" y="26"/>
                </a:lnTo>
                <a:lnTo>
                  <a:pt x="400" y="28"/>
                </a:lnTo>
                <a:lnTo>
                  <a:pt x="398" y="29"/>
                </a:lnTo>
                <a:lnTo>
                  <a:pt x="399" y="30"/>
                </a:lnTo>
                <a:lnTo>
                  <a:pt x="400" y="30"/>
                </a:lnTo>
                <a:lnTo>
                  <a:pt x="401" y="29"/>
                </a:lnTo>
                <a:lnTo>
                  <a:pt x="406" y="27"/>
                </a:lnTo>
                <a:lnTo>
                  <a:pt x="411" y="27"/>
                </a:lnTo>
                <a:lnTo>
                  <a:pt x="414" y="29"/>
                </a:lnTo>
                <a:lnTo>
                  <a:pt x="414" y="37"/>
                </a:lnTo>
                <a:lnTo>
                  <a:pt x="415" y="38"/>
                </a:lnTo>
                <a:lnTo>
                  <a:pt x="418" y="43"/>
                </a:lnTo>
                <a:lnTo>
                  <a:pt x="418" y="45"/>
                </a:lnTo>
                <a:lnTo>
                  <a:pt x="415" y="47"/>
                </a:lnTo>
                <a:lnTo>
                  <a:pt x="413" y="49"/>
                </a:lnTo>
                <a:lnTo>
                  <a:pt x="411" y="50"/>
                </a:lnTo>
                <a:lnTo>
                  <a:pt x="408" y="50"/>
                </a:lnTo>
                <a:lnTo>
                  <a:pt x="406" y="49"/>
                </a:lnTo>
                <a:lnTo>
                  <a:pt x="405" y="56"/>
                </a:lnTo>
                <a:lnTo>
                  <a:pt x="402" y="72"/>
                </a:lnTo>
                <a:lnTo>
                  <a:pt x="400" y="79"/>
                </a:lnTo>
                <a:lnTo>
                  <a:pt x="405" y="85"/>
                </a:lnTo>
                <a:lnTo>
                  <a:pt x="409" y="86"/>
                </a:lnTo>
                <a:lnTo>
                  <a:pt x="415" y="85"/>
                </a:lnTo>
                <a:lnTo>
                  <a:pt x="422" y="82"/>
                </a:lnTo>
                <a:lnTo>
                  <a:pt x="428" y="79"/>
                </a:lnTo>
                <a:lnTo>
                  <a:pt x="428" y="83"/>
                </a:lnTo>
                <a:lnTo>
                  <a:pt x="431" y="86"/>
                </a:lnTo>
                <a:lnTo>
                  <a:pt x="434" y="87"/>
                </a:lnTo>
                <a:lnTo>
                  <a:pt x="436" y="90"/>
                </a:lnTo>
                <a:lnTo>
                  <a:pt x="437" y="92"/>
                </a:lnTo>
                <a:lnTo>
                  <a:pt x="442" y="90"/>
                </a:lnTo>
                <a:lnTo>
                  <a:pt x="450" y="87"/>
                </a:lnTo>
                <a:lnTo>
                  <a:pt x="456" y="89"/>
                </a:lnTo>
                <a:lnTo>
                  <a:pt x="462" y="91"/>
                </a:lnTo>
                <a:lnTo>
                  <a:pt x="465" y="96"/>
                </a:lnTo>
                <a:lnTo>
                  <a:pt x="470" y="100"/>
                </a:lnTo>
                <a:lnTo>
                  <a:pt x="476" y="104"/>
                </a:lnTo>
                <a:lnTo>
                  <a:pt x="482" y="104"/>
                </a:lnTo>
                <a:lnTo>
                  <a:pt x="485" y="111"/>
                </a:lnTo>
                <a:lnTo>
                  <a:pt x="487" y="118"/>
                </a:lnTo>
                <a:lnTo>
                  <a:pt x="487" y="128"/>
                </a:lnTo>
                <a:lnTo>
                  <a:pt x="486" y="128"/>
                </a:lnTo>
                <a:lnTo>
                  <a:pt x="485" y="127"/>
                </a:lnTo>
                <a:lnTo>
                  <a:pt x="483" y="127"/>
                </a:lnTo>
                <a:lnTo>
                  <a:pt x="480" y="126"/>
                </a:lnTo>
                <a:lnTo>
                  <a:pt x="478" y="126"/>
                </a:lnTo>
                <a:lnTo>
                  <a:pt x="476" y="125"/>
                </a:lnTo>
                <a:lnTo>
                  <a:pt x="476" y="126"/>
                </a:lnTo>
                <a:lnTo>
                  <a:pt x="472" y="122"/>
                </a:lnTo>
                <a:lnTo>
                  <a:pt x="469" y="120"/>
                </a:lnTo>
                <a:lnTo>
                  <a:pt x="466" y="115"/>
                </a:lnTo>
                <a:lnTo>
                  <a:pt x="465" y="114"/>
                </a:lnTo>
                <a:lnTo>
                  <a:pt x="464" y="112"/>
                </a:lnTo>
                <a:lnTo>
                  <a:pt x="458" y="112"/>
                </a:lnTo>
                <a:lnTo>
                  <a:pt x="457" y="111"/>
                </a:lnTo>
                <a:lnTo>
                  <a:pt x="456" y="111"/>
                </a:lnTo>
                <a:lnTo>
                  <a:pt x="456" y="110"/>
                </a:lnTo>
                <a:lnTo>
                  <a:pt x="452" y="106"/>
                </a:lnTo>
                <a:lnTo>
                  <a:pt x="448" y="108"/>
                </a:lnTo>
                <a:lnTo>
                  <a:pt x="448" y="105"/>
                </a:lnTo>
                <a:lnTo>
                  <a:pt x="447" y="104"/>
                </a:lnTo>
                <a:lnTo>
                  <a:pt x="445" y="101"/>
                </a:lnTo>
                <a:lnTo>
                  <a:pt x="443" y="100"/>
                </a:lnTo>
                <a:lnTo>
                  <a:pt x="442" y="99"/>
                </a:lnTo>
                <a:lnTo>
                  <a:pt x="440" y="94"/>
                </a:lnTo>
                <a:lnTo>
                  <a:pt x="437" y="94"/>
                </a:lnTo>
                <a:lnTo>
                  <a:pt x="434" y="97"/>
                </a:lnTo>
                <a:lnTo>
                  <a:pt x="431" y="96"/>
                </a:lnTo>
                <a:lnTo>
                  <a:pt x="428" y="94"/>
                </a:lnTo>
                <a:lnTo>
                  <a:pt x="426" y="94"/>
                </a:lnTo>
                <a:lnTo>
                  <a:pt x="422" y="96"/>
                </a:lnTo>
                <a:lnTo>
                  <a:pt x="420" y="97"/>
                </a:lnTo>
                <a:lnTo>
                  <a:pt x="424" y="99"/>
                </a:lnTo>
                <a:lnTo>
                  <a:pt x="428" y="100"/>
                </a:lnTo>
                <a:lnTo>
                  <a:pt x="430" y="100"/>
                </a:lnTo>
                <a:lnTo>
                  <a:pt x="434" y="101"/>
                </a:lnTo>
                <a:lnTo>
                  <a:pt x="433" y="104"/>
                </a:lnTo>
                <a:lnTo>
                  <a:pt x="430" y="106"/>
                </a:lnTo>
                <a:lnTo>
                  <a:pt x="429" y="108"/>
                </a:lnTo>
                <a:lnTo>
                  <a:pt x="429" y="111"/>
                </a:lnTo>
                <a:lnTo>
                  <a:pt x="431" y="113"/>
                </a:lnTo>
                <a:lnTo>
                  <a:pt x="433" y="112"/>
                </a:lnTo>
                <a:lnTo>
                  <a:pt x="433" y="107"/>
                </a:lnTo>
                <a:lnTo>
                  <a:pt x="435" y="105"/>
                </a:lnTo>
                <a:lnTo>
                  <a:pt x="440" y="105"/>
                </a:lnTo>
                <a:lnTo>
                  <a:pt x="438" y="107"/>
                </a:lnTo>
                <a:lnTo>
                  <a:pt x="437" y="108"/>
                </a:lnTo>
                <a:lnTo>
                  <a:pt x="440" y="108"/>
                </a:lnTo>
                <a:lnTo>
                  <a:pt x="440" y="107"/>
                </a:lnTo>
                <a:lnTo>
                  <a:pt x="459" y="127"/>
                </a:lnTo>
                <a:lnTo>
                  <a:pt x="464" y="129"/>
                </a:lnTo>
                <a:lnTo>
                  <a:pt x="468" y="129"/>
                </a:lnTo>
                <a:lnTo>
                  <a:pt x="471" y="133"/>
                </a:lnTo>
                <a:lnTo>
                  <a:pt x="472" y="135"/>
                </a:lnTo>
                <a:lnTo>
                  <a:pt x="473" y="139"/>
                </a:lnTo>
                <a:lnTo>
                  <a:pt x="485" y="139"/>
                </a:lnTo>
                <a:lnTo>
                  <a:pt x="485" y="142"/>
                </a:lnTo>
                <a:lnTo>
                  <a:pt x="486" y="143"/>
                </a:lnTo>
                <a:lnTo>
                  <a:pt x="487" y="146"/>
                </a:lnTo>
                <a:lnTo>
                  <a:pt x="487" y="147"/>
                </a:lnTo>
                <a:lnTo>
                  <a:pt x="490" y="153"/>
                </a:lnTo>
                <a:lnTo>
                  <a:pt x="489" y="153"/>
                </a:lnTo>
                <a:lnTo>
                  <a:pt x="486" y="155"/>
                </a:lnTo>
                <a:lnTo>
                  <a:pt x="485" y="155"/>
                </a:lnTo>
                <a:lnTo>
                  <a:pt x="486" y="157"/>
                </a:lnTo>
                <a:lnTo>
                  <a:pt x="489" y="160"/>
                </a:lnTo>
                <a:lnTo>
                  <a:pt x="490" y="162"/>
                </a:lnTo>
                <a:lnTo>
                  <a:pt x="490" y="164"/>
                </a:lnTo>
                <a:lnTo>
                  <a:pt x="487" y="167"/>
                </a:lnTo>
                <a:lnTo>
                  <a:pt x="485" y="162"/>
                </a:lnTo>
                <a:lnTo>
                  <a:pt x="483" y="162"/>
                </a:lnTo>
                <a:lnTo>
                  <a:pt x="480" y="163"/>
                </a:lnTo>
                <a:lnTo>
                  <a:pt x="478" y="163"/>
                </a:lnTo>
                <a:lnTo>
                  <a:pt x="476" y="161"/>
                </a:lnTo>
                <a:lnTo>
                  <a:pt x="476" y="160"/>
                </a:lnTo>
                <a:lnTo>
                  <a:pt x="477" y="159"/>
                </a:lnTo>
                <a:lnTo>
                  <a:pt x="479" y="159"/>
                </a:lnTo>
                <a:lnTo>
                  <a:pt x="478" y="157"/>
                </a:lnTo>
                <a:lnTo>
                  <a:pt x="476" y="157"/>
                </a:lnTo>
                <a:lnTo>
                  <a:pt x="473" y="156"/>
                </a:lnTo>
                <a:lnTo>
                  <a:pt x="472" y="156"/>
                </a:lnTo>
                <a:lnTo>
                  <a:pt x="470" y="155"/>
                </a:lnTo>
                <a:lnTo>
                  <a:pt x="468" y="153"/>
                </a:lnTo>
                <a:lnTo>
                  <a:pt x="466" y="150"/>
                </a:lnTo>
                <a:lnTo>
                  <a:pt x="465" y="147"/>
                </a:lnTo>
                <a:lnTo>
                  <a:pt x="463" y="148"/>
                </a:lnTo>
                <a:lnTo>
                  <a:pt x="461" y="150"/>
                </a:lnTo>
                <a:lnTo>
                  <a:pt x="458" y="152"/>
                </a:lnTo>
                <a:lnTo>
                  <a:pt x="456" y="152"/>
                </a:lnTo>
                <a:lnTo>
                  <a:pt x="454" y="150"/>
                </a:lnTo>
                <a:lnTo>
                  <a:pt x="461" y="157"/>
                </a:lnTo>
                <a:lnTo>
                  <a:pt x="469" y="162"/>
                </a:lnTo>
                <a:lnTo>
                  <a:pt x="476" y="169"/>
                </a:lnTo>
                <a:lnTo>
                  <a:pt x="483" y="171"/>
                </a:lnTo>
                <a:lnTo>
                  <a:pt x="490" y="176"/>
                </a:lnTo>
                <a:lnTo>
                  <a:pt x="496" y="176"/>
                </a:lnTo>
                <a:lnTo>
                  <a:pt x="499" y="177"/>
                </a:lnTo>
                <a:lnTo>
                  <a:pt x="501" y="178"/>
                </a:lnTo>
                <a:lnTo>
                  <a:pt x="505" y="182"/>
                </a:lnTo>
                <a:lnTo>
                  <a:pt x="506" y="185"/>
                </a:lnTo>
                <a:lnTo>
                  <a:pt x="505" y="189"/>
                </a:lnTo>
                <a:lnTo>
                  <a:pt x="499" y="191"/>
                </a:lnTo>
                <a:lnTo>
                  <a:pt x="494" y="190"/>
                </a:lnTo>
                <a:lnTo>
                  <a:pt x="490" y="188"/>
                </a:lnTo>
                <a:lnTo>
                  <a:pt x="486" y="184"/>
                </a:lnTo>
                <a:lnTo>
                  <a:pt x="476" y="177"/>
                </a:lnTo>
                <a:lnTo>
                  <a:pt x="472" y="177"/>
                </a:lnTo>
                <a:lnTo>
                  <a:pt x="469" y="176"/>
                </a:lnTo>
                <a:lnTo>
                  <a:pt x="465" y="174"/>
                </a:lnTo>
                <a:lnTo>
                  <a:pt x="461" y="169"/>
                </a:lnTo>
                <a:lnTo>
                  <a:pt x="459" y="167"/>
                </a:lnTo>
                <a:lnTo>
                  <a:pt x="458" y="167"/>
                </a:lnTo>
                <a:lnTo>
                  <a:pt x="457" y="169"/>
                </a:lnTo>
                <a:lnTo>
                  <a:pt x="457" y="170"/>
                </a:lnTo>
                <a:lnTo>
                  <a:pt x="456" y="173"/>
                </a:lnTo>
                <a:lnTo>
                  <a:pt x="456" y="175"/>
                </a:lnTo>
                <a:lnTo>
                  <a:pt x="451" y="171"/>
                </a:lnTo>
                <a:lnTo>
                  <a:pt x="444" y="171"/>
                </a:lnTo>
                <a:lnTo>
                  <a:pt x="436" y="173"/>
                </a:lnTo>
                <a:lnTo>
                  <a:pt x="428" y="175"/>
                </a:lnTo>
                <a:lnTo>
                  <a:pt x="434" y="178"/>
                </a:lnTo>
                <a:lnTo>
                  <a:pt x="448" y="178"/>
                </a:lnTo>
                <a:lnTo>
                  <a:pt x="448" y="184"/>
                </a:lnTo>
                <a:lnTo>
                  <a:pt x="476" y="184"/>
                </a:lnTo>
                <a:lnTo>
                  <a:pt x="476" y="188"/>
                </a:lnTo>
                <a:lnTo>
                  <a:pt x="477" y="190"/>
                </a:lnTo>
                <a:lnTo>
                  <a:pt x="479" y="191"/>
                </a:lnTo>
                <a:lnTo>
                  <a:pt x="480" y="192"/>
                </a:lnTo>
                <a:lnTo>
                  <a:pt x="485" y="195"/>
                </a:lnTo>
                <a:lnTo>
                  <a:pt x="484" y="196"/>
                </a:lnTo>
                <a:lnTo>
                  <a:pt x="483" y="196"/>
                </a:lnTo>
                <a:lnTo>
                  <a:pt x="482" y="197"/>
                </a:lnTo>
                <a:lnTo>
                  <a:pt x="477" y="197"/>
                </a:lnTo>
                <a:lnTo>
                  <a:pt x="477" y="196"/>
                </a:lnTo>
                <a:lnTo>
                  <a:pt x="478" y="195"/>
                </a:lnTo>
                <a:lnTo>
                  <a:pt x="479" y="192"/>
                </a:lnTo>
                <a:lnTo>
                  <a:pt x="478" y="192"/>
                </a:lnTo>
                <a:lnTo>
                  <a:pt x="477" y="194"/>
                </a:lnTo>
                <a:lnTo>
                  <a:pt x="475" y="195"/>
                </a:lnTo>
                <a:lnTo>
                  <a:pt x="473" y="195"/>
                </a:lnTo>
                <a:lnTo>
                  <a:pt x="477" y="199"/>
                </a:lnTo>
                <a:lnTo>
                  <a:pt x="484" y="199"/>
                </a:lnTo>
                <a:lnTo>
                  <a:pt x="489" y="198"/>
                </a:lnTo>
                <a:lnTo>
                  <a:pt x="493" y="201"/>
                </a:lnTo>
                <a:lnTo>
                  <a:pt x="489" y="205"/>
                </a:lnTo>
                <a:lnTo>
                  <a:pt x="489" y="209"/>
                </a:lnTo>
                <a:lnTo>
                  <a:pt x="490" y="212"/>
                </a:lnTo>
                <a:lnTo>
                  <a:pt x="492" y="212"/>
                </a:lnTo>
                <a:lnTo>
                  <a:pt x="494" y="211"/>
                </a:lnTo>
                <a:lnTo>
                  <a:pt x="496" y="209"/>
                </a:lnTo>
                <a:lnTo>
                  <a:pt x="497" y="208"/>
                </a:lnTo>
                <a:lnTo>
                  <a:pt x="498" y="205"/>
                </a:lnTo>
                <a:lnTo>
                  <a:pt x="500" y="204"/>
                </a:lnTo>
                <a:lnTo>
                  <a:pt x="501" y="203"/>
                </a:lnTo>
                <a:lnTo>
                  <a:pt x="506" y="205"/>
                </a:lnTo>
                <a:lnTo>
                  <a:pt x="512" y="209"/>
                </a:lnTo>
                <a:lnTo>
                  <a:pt x="516" y="211"/>
                </a:lnTo>
                <a:lnTo>
                  <a:pt x="521" y="209"/>
                </a:lnTo>
                <a:lnTo>
                  <a:pt x="520" y="208"/>
                </a:lnTo>
                <a:lnTo>
                  <a:pt x="515" y="208"/>
                </a:lnTo>
                <a:lnTo>
                  <a:pt x="514" y="206"/>
                </a:lnTo>
                <a:lnTo>
                  <a:pt x="512" y="205"/>
                </a:lnTo>
                <a:lnTo>
                  <a:pt x="511" y="204"/>
                </a:lnTo>
                <a:lnTo>
                  <a:pt x="509" y="202"/>
                </a:lnTo>
                <a:lnTo>
                  <a:pt x="509" y="198"/>
                </a:lnTo>
                <a:lnTo>
                  <a:pt x="513" y="199"/>
                </a:lnTo>
                <a:lnTo>
                  <a:pt x="522" y="197"/>
                </a:lnTo>
                <a:lnTo>
                  <a:pt x="529" y="198"/>
                </a:lnTo>
                <a:lnTo>
                  <a:pt x="532" y="199"/>
                </a:lnTo>
                <a:lnTo>
                  <a:pt x="532" y="204"/>
                </a:lnTo>
                <a:lnTo>
                  <a:pt x="529" y="206"/>
                </a:lnTo>
                <a:lnTo>
                  <a:pt x="529" y="209"/>
                </a:lnTo>
                <a:lnTo>
                  <a:pt x="530" y="209"/>
                </a:lnTo>
                <a:lnTo>
                  <a:pt x="532" y="208"/>
                </a:lnTo>
                <a:lnTo>
                  <a:pt x="533" y="208"/>
                </a:lnTo>
                <a:lnTo>
                  <a:pt x="534" y="210"/>
                </a:lnTo>
                <a:lnTo>
                  <a:pt x="534" y="212"/>
                </a:lnTo>
                <a:lnTo>
                  <a:pt x="535" y="215"/>
                </a:lnTo>
                <a:lnTo>
                  <a:pt x="535" y="218"/>
                </a:lnTo>
                <a:lnTo>
                  <a:pt x="534" y="219"/>
                </a:lnTo>
                <a:lnTo>
                  <a:pt x="530" y="219"/>
                </a:lnTo>
                <a:lnTo>
                  <a:pt x="529" y="220"/>
                </a:lnTo>
                <a:lnTo>
                  <a:pt x="529" y="222"/>
                </a:lnTo>
                <a:lnTo>
                  <a:pt x="530" y="223"/>
                </a:lnTo>
                <a:lnTo>
                  <a:pt x="533" y="223"/>
                </a:lnTo>
                <a:lnTo>
                  <a:pt x="530" y="225"/>
                </a:lnTo>
                <a:lnTo>
                  <a:pt x="526" y="227"/>
                </a:lnTo>
                <a:lnTo>
                  <a:pt x="520" y="227"/>
                </a:lnTo>
                <a:lnTo>
                  <a:pt x="515" y="229"/>
                </a:lnTo>
                <a:lnTo>
                  <a:pt x="512" y="230"/>
                </a:lnTo>
                <a:lnTo>
                  <a:pt x="508" y="232"/>
                </a:lnTo>
                <a:lnTo>
                  <a:pt x="501" y="234"/>
                </a:lnTo>
                <a:lnTo>
                  <a:pt x="499" y="234"/>
                </a:lnTo>
                <a:lnTo>
                  <a:pt x="497" y="232"/>
                </a:lnTo>
                <a:lnTo>
                  <a:pt x="496" y="232"/>
                </a:lnTo>
                <a:lnTo>
                  <a:pt x="493" y="234"/>
                </a:lnTo>
                <a:lnTo>
                  <a:pt x="491" y="236"/>
                </a:lnTo>
                <a:lnTo>
                  <a:pt x="490" y="237"/>
                </a:lnTo>
                <a:lnTo>
                  <a:pt x="483" y="238"/>
                </a:lnTo>
                <a:lnTo>
                  <a:pt x="473" y="239"/>
                </a:lnTo>
                <a:lnTo>
                  <a:pt x="465" y="240"/>
                </a:lnTo>
                <a:lnTo>
                  <a:pt x="434" y="247"/>
                </a:lnTo>
                <a:lnTo>
                  <a:pt x="399" y="255"/>
                </a:lnTo>
                <a:lnTo>
                  <a:pt x="364" y="262"/>
                </a:lnTo>
                <a:lnTo>
                  <a:pt x="349" y="265"/>
                </a:lnTo>
                <a:lnTo>
                  <a:pt x="334" y="266"/>
                </a:lnTo>
                <a:lnTo>
                  <a:pt x="316" y="268"/>
                </a:lnTo>
                <a:lnTo>
                  <a:pt x="310" y="271"/>
                </a:lnTo>
                <a:lnTo>
                  <a:pt x="303" y="272"/>
                </a:lnTo>
                <a:lnTo>
                  <a:pt x="293" y="274"/>
                </a:lnTo>
                <a:lnTo>
                  <a:pt x="253" y="281"/>
                </a:lnTo>
                <a:lnTo>
                  <a:pt x="214" y="289"/>
                </a:lnTo>
                <a:lnTo>
                  <a:pt x="172" y="296"/>
                </a:lnTo>
                <a:lnTo>
                  <a:pt x="133" y="300"/>
                </a:lnTo>
                <a:lnTo>
                  <a:pt x="131" y="299"/>
                </a:lnTo>
                <a:lnTo>
                  <a:pt x="130" y="297"/>
                </a:lnTo>
                <a:lnTo>
                  <a:pt x="125" y="295"/>
                </a:lnTo>
                <a:lnTo>
                  <a:pt x="124" y="294"/>
                </a:lnTo>
                <a:lnTo>
                  <a:pt x="123" y="294"/>
                </a:lnTo>
                <a:lnTo>
                  <a:pt x="122" y="295"/>
                </a:lnTo>
                <a:lnTo>
                  <a:pt x="123" y="296"/>
                </a:lnTo>
                <a:lnTo>
                  <a:pt x="124" y="296"/>
                </a:lnTo>
                <a:lnTo>
                  <a:pt x="111" y="301"/>
                </a:lnTo>
                <a:lnTo>
                  <a:pt x="94" y="306"/>
                </a:lnTo>
                <a:lnTo>
                  <a:pt x="74" y="308"/>
                </a:lnTo>
                <a:lnTo>
                  <a:pt x="54" y="311"/>
                </a:lnTo>
                <a:lnTo>
                  <a:pt x="34" y="314"/>
                </a:lnTo>
                <a:lnTo>
                  <a:pt x="27" y="315"/>
                </a:lnTo>
                <a:lnTo>
                  <a:pt x="19" y="316"/>
                </a:lnTo>
                <a:lnTo>
                  <a:pt x="9" y="316"/>
                </a:lnTo>
                <a:lnTo>
                  <a:pt x="0" y="317"/>
                </a:lnTo>
                <a:lnTo>
                  <a:pt x="10" y="314"/>
                </a:lnTo>
                <a:lnTo>
                  <a:pt x="9" y="310"/>
                </a:lnTo>
                <a:lnTo>
                  <a:pt x="15" y="307"/>
                </a:lnTo>
                <a:lnTo>
                  <a:pt x="19" y="302"/>
                </a:lnTo>
                <a:lnTo>
                  <a:pt x="23" y="296"/>
                </a:lnTo>
                <a:lnTo>
                  <a:pt x="29" y="294"/>
                </a:lnTo>
                <a:lnTo>
                  <a:pt x="29" y="295"/>
                </a:lnTo>
                <a:lnTo>
                  <a:pt x="26" y="297"/>
                </a:lnTo>
                <a:lnTo>
                  <a:pt x="26" y="300"/>
                </a:lnTo>
                <a:lnTo>
                  <a:pt x="30" y="296"/>
                </a:lnTo>
                <a:lnTo>
                  <a:pt x="31" y="292"/>
                </a:lnTo>
                <a:lnTo>
                  <a:pt x="33" y="287"/>
                </a:lnTo>
                <a:lnTo>
                  <a:pt x="34" y="281"/>
                </a:lnTo>
                <a:lnTo>
                  <a:pt x="39" y="276"/>
                </a:lnTo>
                <a:lnTo>
                  <a:pt x="46" y="274"/>
                </a:lnTo>
                <a:lnTo>
                  <a:pt x="44" y="272"/>
                </a:lnTo>
                <a:lnTo>
                  <a:pt x="43" y="269"/>
                </a:lnTo>
                <a:lnTo>
                  <a:pt x="43" y="266"/>
                </a:lnTo>
                <a:lnTo>
                  <a:pt x="51" y="260"/>
                </a:lnTo>
                <a:lnTo>
                  <a:pt x="58" y="253"/>
                </a:lnTo>
                <a:lnTo>
                  <a:pt x="66" y="248"/>
                </a:lnTo>
                <a:lnTo>
                  <a:pt x="71" y="243"/>
                </a:lnTo>
                <a:lnTo>
                  <a:pt x="75" y="240"/>
                </a:lnTo>
                <a:lnTo>
                  <a:pt x="81" y="229"/>
                </a:lnTo>
                <a:lnTo>
                  <a:pt x="82" y="227"/>
                </a:lnTo>
                <a:lnTo>
                  <a:pt x="85" y="226"/>
                </a:lnTo>
                <a:lnTo>
                  <a:pt x="88" y="226"/>
                </a:lnTo>
                <a:lnTo>
                  <a:pt x="90" y="233"/>
                </a:lnTo>
                <a:lnTo>
                  <a:pt x="94" y="236"/>
                </a:lnTo>
                <a:lnTo>
                  <a:pt x="96" y="237"/>
                </a:lnTo>
                <a:lnTo>
                  <a:pt x="100" y="239"/>
                </a:lnTo>
                <a:lnTo>
                  <a:pt x="102" y="239"/>
                </a:lnTo>
                <a:lnTo>
                  <a:pt x="104" y="240"/>
                </a:lnTo>
                <a:lnTo>
                  <a:pt x="104" y="245"/>
                </a:lnTo>
                <a:lnTo>
                  <a:pt x="105" y="246"/>
                </a:lnTo>
                <a:lnTo>
                  <a:pt x="110" y="246"/>
                </a:lnTo>
                <a:lnTo>
                  <a:pt x="112" y="245"/>
                </a:lnTo>
                <a:lnTo>
                  <a:pt x="117" y="245"/>
                </a:lnTo>
                <a:lnTo>
                  <a:pt x="119" y="246"/>
                </a:lnTo>
                <a:lnTo>
                  <a:pt x="122" y="248"/>
                </a:lnTo>
                <a:lnTo>
                  <a:pt x="123" y="246"/>
                </a:lnTo>
                <a:lnTo>
                  <a:pt x="125" y="245"/>
                </a:lnTo>
                <a:lnTo>
                  <a:pt x="126" y="243"/>
                </a:lnTo>
                <a:lnTo>
                  <a:pt x="131" y="240"/>
                </a:lnTo>
                <a:lnTo>
                  <a:pt x="132" y="238"/>
                </a:lnTo>
                <a:lnTo>
                  <a:pt x="133" y="234"/>
                </a:lnTo>
                <a:lnTo>
                  <a:pt x="144" y="237"/>
                </a:lnTo>
                <a:lnTo>
                  <a:pt x="156" y="234"/>
                </a:lnTo>
                <a:lnTo>
                  <a:pt x="158" y="233"/>
                </a:lnTo>
                <a:lnTo>
                  <a:pt x="160" y="233"/>
                </a:lnTo>
                <a:lnTo>
                  <a:pt x="165" y="231"/>
                </a:lnTo>
                <a:lnTo>
                  <a:pt x="168" y="229"/>
                </a:lnTo>
                <a:lnTo>
                  <a:pt x="170" y="225"/>
                </a:lnTo>
                <a:lnTo>
                  <a:pt x="172" y="220"/>
                </a:lnTo>
                <a:lnTo>
                  <a:pt x="175" y="222"/>
                </a:lnTo>
                <a:lnTo>
                  <a:pt x="180" y="222"/>
                </a:lnTo>
                <a:lnTo>
                  <a:pt x="182" y="219"/>
                </a:lnTo>
                <a:lnTo>
                  <a:pt x="183" y="217"/>
                </a:lnTo>
                <a:lnTo>
                  <a:pt x="186" y="216"/>
                </a:lnTo>
                <a:lnTo>
                  <a:pt x="187" y="213"/>
                </a:lnTo>
                <a:lnTo>
                  <a:pt x="189" y="212"/>
                </a:lnTo>
                <a:lnTo>
                  <a:pt x="197" y="212"/>
                </a:lnTo>
                <a:lnTo>
                  <a:pt x="202" y="209"/>
                </a:lnTo>
                <a:lnTo>
                  <a:pt x="208" y="205"/>
                </a:lnTo>
                <a:lnTo>
                  <a:pt x="213" y="204"/>
                </a:lnTo>
                <a:lnTo>
                  <a:pt x="217" y="206"/>
                </a:lnTo>
                <a:lnTo>
                  <a:pt x="215" y="204"/>
                </a:lnTo>
                <a:lnTo>
                  <a:pt x="213" y="201"/>
                </a:lnTo>
                <a:lnTo>
                  <a:pt x="211" y="197"/>
                </a:lnTo>
                <a:lnTo>
                  <a:pt x="210" y="195"/>
                </a:lnTo>
                <a:lnTo>
                  <a:pt x="211" y="192"/>
                </a:lnTo>
                <a:lnTo>
                  <a:pt x="217" y="192"/>
                </a:lnTo>
                <a:lnTo>
                  <a:pt x="217" y="190"/>
                </a:lnTo>
                <a:lnTo>
                  <a:pt x="214" y="187"/>
                </a:lnTo>
                <a:lnTo>
                  <a:pt x="211" y="182"/>
                </a:lnTo>
                <a:lnTo>
                  <a:pt x="211" y="175"/>
                </a:lnTo>
                <a:lnTo>
                  <a:pt x="213" y="174"/>
                </a:lnTo>
                <a:lnTo>
                  <a:pt x="215" y="169"/>
                </a:lnTo>
                <a:lnTo>
                  <a:pt x="216" y="168"/>
                </a:lnTo>
                <a:lnTo>
                  <a:pt x="216" y="167"/>
                </a:lnTo>
                <a:lnTo>
                  <a:pt x="217" y="164"/>
                </a:lnTo>
                <a:lnTo>
                  <a:pt x="220" y="162"/>
                </a:lnTo>
                <a:lnTo>
                  <a:pt x="220" y="164"/>
                </a:lnTo>
                <a:lnTo>
                  <a:pt x="221" y="162"/>
                </a:lnTo>
                <a:lnTo>
                  <a:pt x="223" y="159"/>
                </a:lnTo>
                <a:lnTo>
                  <a:pt x="224" y="156"/>
                </a:lnTo>
                <a:lnTo>
                  <a:pt x="225" y="153"/>
                </a:lnTo>
                <a:lnTo>
                  <a:pt x="225" y="141"/>
                </a:lnTo>
                <a:lnTo>
                  <a:pt x="231" y="141"/>
                </a:lnTo>
                <a:lnTo>
                  <a:pt x="231" y="133"/>
                </a:lnTo>
                <a:lnTo>
                  <a:pt x="234" y="119"/>
                </a:lnTo>
                <a:lnTo>
                  <a:pt x="237" y="113"/>
                </a:lnTo>
                <a:lnTo>
                  <a:pt x="243" y="111"/>
                </a:lnTo>
                <a:lnTo>
                  <a:pt x="241" y="107"/>
                </a:lnTo>
                <a:lnTo>
                  <a:pt x="239" y="103"/>
                </a:lnTo>
                <a:lnTo>
                  <a:pt x="239" y="97"/>
                </a:lnTo>
                <a:lnTo>
                  <a:pt x="244" y="100"/>
                </a:lnTo>
                <a:lnTo>
                  <a:pt x="250" y="104"/>
                </a:lnTo>
                <a:lnTo>
                  <a:pt x="256" y="105"/>
                </a:lnTo>
                <a:lnTo>
                  <a:pt x="265" y="105"/>
                </a:lnTo>
                <a:lnTo>
                  <a:pt x="272" y="97"/>
                </a:lnTo>
                <a:lnTo>
                  <a:pt x="275" y="85"/>
                </a:lnTo>
                <a:lnTo>
                  <a:pt x="277" y="71"/>
                </a:lnTo>
                <a:lnTo>
                  <a:pt x="281" y="73"/>
                </a:lnTo>
                <a:lnTo>
                  <a:pt x="281" y="72"/>
                </a:lnTo>
                <a:lnTo>
                  <a:pt x="280" y="71"/>
                </a:lnTo>
                <a:lnTo>
                  <a:pt x="280" y="69"/>
                </a:lnTo>
                <a:lnTo>
                  <a:pt x="279" y="65"/>
                </a:lnTo>
                <a:lnTo>
                  <a:pt x="282" y="66"/>
                </a:lnTo>
                <a:lnTo>
                  <a:pt x="288" y="66"/>
                </a:lnTo>
                <a:lnTo>
                  <a:pt x="289" y="65"/>
                </a:lnTo>
                <a:lnTo>
                  <a:pt x="296" y="51"/>
                </a:lnTo>
                <a:lnTo>
                  <a:pt x="299" y="50"/>
                </a:lnTo>
                <a:lnTo>
                  <a:pt x="300" y="49"/>
                </a:lnTo>
                <a:lnTo>
                  <a:pt x="303" y="48"/>
                </a:lnTo>
                <a:lnTo>
                  <a:pt x="305" y="47"/>
                </a:lnTo>
                <a:lnTo>
                  <a:pt x="307" y="45"/>
                </a:lnTo>
                <a:lnTo>
                  <a:pt x="308" y="44"/>
                </a:lnTo>
                <a:lnTo>
                  <a:pt x="308" y="37"/>
                </a:lnTo>
                <a:lnTo>
                  <a:pt x="309" y="34"/>
                </a:lnTo>
                <a:lnTo>
                  <a:pt x="310" y="31"/>
                </a:lnTo>
                <a:lnTo>
                  <a:pt x="312" y="30"/>
                </a:lnTo>
                <a:lnTo>
                  <a:pt x="313" y="30"/>
                </a:lnTo>
                <a:lnTo>
                  <a:pt x="315" y="29"/>
                </a:lnTo>
                <a:lnTo>
                  <a:pt x="316" y="29"/>
                </a:lnTo>
                <a:lnTo>
                  <a:pt x="317" y="19"/>
                </a:lnTo>
                <a:lnTo>
                  <a:pt x="316" y="9"/>
                </a:lnTo>
                <a:lnTo>
                  <a:pt x="319"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97">
            <a:extLst>
              <a:ext uri="{FF2B5EF4-FFF2-40B4-BE49-F238E27FC236}">
                <a16:creationId xmlns:a16="http://schemas.microsoft.com/office/drawing/2014/main" id="{634CA4B1-9264-F254-09F4-B4B1A913204E}"/>
              </a:ext>
            </a:extLst>
          </p:cNvPr>
          <p:cNvSpPr>
            <a:spLocks/>
          </p:cNvSpPr>
          <p:nvPr/>
        </p:nvSpPr>
        <p:spPr bwMode="auto">
          <a:xfrm>
            <a:off x="3536086" y="2627598"/>
            <a:ext cx="342672" cy="164160"/>
          </a:xfrm>
          <a:custGeom>
            <a:avLst/>
            <a:gdLst/>
            <a:ahLst/>
            <a:cxnLst>
              <a:cxn ang="0">
                <a:pos x="258" y="14"/>
              </a:cxn>
              <a:cxn ang="0">
                <a:pos x="287" y="115"/>
              </a:cxn>
              <a:cxn ang="0">
                <a:pos x="324" y="108"/>
              </a:cxn>
              <a:cxn ang="0">
                <a:pos x="317" y="147"/>
              </a:cxn>
              <a:cxn ang="0">
                <a:pos x="289" y="151"/>
              </a:cxn>
              <a:cxn ang="0">
                <a:pos x="288" y="143"/>
              </a:cxn>
              <a:cxn ang="0">
                <a:pos x="281" y="143"/>
              </a:cxn>
              <a:cxn ang="0">
                <a:pos x="281" y="137"/>
              </a:cxn>
              <a:cxn ang="0">
                <a:pos x="277" y="128"/>
              </a:cxn>
              <a:cxn ang="0">
                <a:pos x="276" y="121"/>
              </a:cxn>
              <a:cxn ang="0">
                <a:pos x="273" y="129"/>
              </a:cxn>
              <a:cxn ang="0">
                <a:pos x="266" y="125"/>
              </a:cxn>
              <a:cxn ang="0">
                <a:pos x="257" y="127"/>
              </a:cxn>
              <a:cxn ang="0">
                <a:pos x="251" y="116"/>
              </a:cxn>
              <a:cxn ang="0">
                <a:pos x="253" y="107"/>
              </a:cxn>
              <a:cxn ang="0">
                <a:pos x="267" y="104"/>
              </a:cxn>
              <a:cxn ang="0">
                <a:pos x="261" y="100"/>
              </a:cxn>
              <a:cxn ang="0">
                <a:pos x="250" y="92"/>
              </a:cxn>
              <a:cxn ang="0">
                <a:pos x="252" y="79"/>
              </a:cxn>
              <a:cxn ang="0">
                <a:pos x="243" y="77"/>
              </a:cxn>
              <a:cxn ang="0">
                <a:pos x="245" y="63"/>
              </a:cxn>
              <a:cxn ang="0">
                <a:pos x="239" y="58"/>
              </a:cxn>
              <a:cxn ang="0">
                <a:pos x="245" y="35"/>
              </a:cxn>
              <a:cxn ang="0">
                <a:pos x="251" y="27"/>
              </a:cxn>
              <a:cxn ang="0">
                <a:pos x="253" y="16"/>
              </a:cxn>
              <a:cxn ang="0">
                <a:pos x="241" y="14"/>
              </a:cxn>
              <a:cxn ang="0">
                <a:pos x="237" y="21"/>
              </a:cxn>
              <a:cxn ang="0">
                <a:pos x="239" y="30"/>
              </a:cxn>
              <a:cxn ang="0">
                <a:pos x="231" y="28"/>
              </a:cxn>
              <a:cxn ang="0">
                <a:pos x="225" y="35"/>
              </a:cxn>
              <a:cxn ang="0">
                <a:pos x="220" y="42"/>
              </a:cxn>
              <a:cxn ang="0">
                <a:pos x="219" y="48"/>
              </a:cxn>
              <a:cxn ang="0">
                <a:pos x="211" y="48"/>
              </a:cxn>
              <a:cxn ang="0">
                <a:pos x="208" y="50"/>
              </a:cxn>
              <a:cxn ang="0">
                <a:pos x="213" y="59"/>
              </a:cxn>
              <a:cxn ang="0">
                <a:pos x="217" y="74"/>
              </a:cxn>
              <a:cxn ang="0">
                <a:pos x="219" y="113"/>
              </a:cxn>
              <a:cxn ang="0">
                <a:pos x="216" y="107"/>
              </a:cxn>
              <a:cxn ang="0">
                <a:pos x="227" y="134"/>
              </a:cxn>
              <a:cxn ang="0">
                <a:pos x="240" y="150"/>
              </a:cxn>
              <a:cxn ang="0">
                <a:pos x="210" y="135"/>
              </a:cxn>
              <a:cxn ang="0">
                <a:pos x="201" y="139"/>
              </a:cxn>
              <a:cxn ang="0">
                <a:pos x="190" y="129"/>
              </a:cxn>
              <a:cxn ang="0">
                <a:pos x="186" y="141"/>
              </a:cxn>
              <a:cxn ang="0">
                <a:pos x="189" y="108"/>
              </a:cxn>
              <a:cxn ang="0">
                <a:pos x="190" y="85"/>
              </a:cxn>
              <a:cxn ang="0">
                <a:pos x="173" y="86"/>
              </a:cxn>
              <a:cxn ang="0">
                <a:pos x="162" y="79"/>
              </a:cxn>
              <a:cxn ang="0">
                <a:pos x="148" y="79"/>
              </a:cxn>
              <a:cxn ang="0">
                <a:pos x="128" y="62"/>
              </a:cxn>
              <a:cxn ang="0">
                <a:pos x="111" y="38"/>
              </a:cxn>
              <a:cxn ang="0">
                <a:pos x="97" y="36"/>
              </a:cxn>
              <a:cxn ang="0">
                <a:pos x="74" y="45"/>
              </a:cxn>
              <a:cxn ang="0">
                <a:pos x="67" y="55"/>
              </a:cxn>
              <a:cxn ang="0">
                <a:pos x="55" y="50"/>
              </a:cxn>
              <a:cxn ang="0">
                <a:pos x="48" y="50"/>
              </a:cxn>
              <a:cxn ang="0">
                <a:pos x="45" y="58"/>
              </a:cxn>
              <a:cxn ang="0">
                <a:pos x="34" y="66"/>
              </a:cxn>
              <a:cxn ang="0">
                <a:pos x="23" y="78"/>
              </a:cxn>
              <a:cxn ang="0">
                <a:pos x="7" y="94"/>
              </a:cxn>
              <a:cxn ang="0">
                <a:pos x="170" y="18"/>
              </a:cxn>
              <a:cxn ang="0">
                <a:pos x="239" y="2"/>
              </a:cxn>
            </a:cxnLst>
            <a:rect l="0" t="0" r="r" b="b"/>
            <a:pathLst>
              <a:path w="331" h="157">
                <a:moveTo>
                  <a:pt x="255" y="0"/>
                </a:moveTo>
                <a:lnTo>
                  <a:pt x="255" y="7"/>
                </a:lnTo>
                <a:lnTo>
                  <a:pt x="258" y="9"/>
                </a:lnTo>
                <a:lnTo>
                  <a:pt x="258" y="14"/>
                </a:lnTo>
                <a:lnTo>
                  <a:pt x="259" y="16"/>
                </a:lnTo>
                <a:lnTo>
                  <a:pt x="268" y="49"/>
                </a:lnTo>
                <a:lnTo>
                  <a:pt x="276" y="83"/>
                </a:lnTo>
                <a:lnTo>
                  <a:pt x="287" y="115"/>
                </a:lnTo>
                <a:lnTo>
                  <a:pt x="295" y="113"/>
                </a:lnTo>
                <a:lnTo>
                  <a:pt x="305" y="109"/>
                </a:lnTo>
                <a:lnTo>
                  <a:pt x="315" y="108"/>
                </a:lnTo>
                <a:lnTo>
                  <a:pt x="324" y="108"/>
                </a:lnTo>
                <a:lnTo>
                  <a:pt x="331" y="113"/>
                </a:lnTo>
                <a:lnTo>
                  <a:pt x="326" y="123"/>
                </a:lnTo>
                <a:lnTo>
                  <a:pt x="321" y="134"/>
                </a:lnTo>
                <a:lnTo>
                  <a:pt x="317" y="147"/>
                </a:lnTo>
                <a:lnTo>
                  <a:pt x="309" y="149"/>
                </a:lnTo>
                <a:lnTo>
                  <a:pt x="295" y="156"/>
                </a:lnTo>
                <a:lnTo>
                  <a:pt x="287" y="157"/>
                </a:lnTo>
                <a:lnTo>
                  <a:pt x="289" y="151"/>
                </a:lnTo>
                <a:lnTo>
                  <a:pt x="291" y="147"/>
                </a:lnTo>
                <a:lnTo>
                  <a:pt x="291" y="146"/>
                </a:lnTo>
                <a:lnTo>
                  <a:pt x="289" y="144"/>
                </a:lnTo>
                <a:lnTo>
                  <a:pt x="288" y="143"/>
                </a:lnTo>
                <a:lnTo>
                  <a:pt x="283" y="141"/>
                </a:lnTo>
                <a:lnTo>
                  <a:pt x="282" y="141"/>
                </a:lnTo>
                <a:lnTo>
                  <a:pt x="281" y="142"/>
                </a:lnTo>
                <a:lnTo>
                  <a:pt x="281" y="143"/>
                </a:lnTo>
                <a:lnTo>
                  <a:pt x="277" y="143"/>
                </a:lnTo>
                <a:lnTo>
                  <a:pt x="277" y="142"/>
                </a:lnTo>
                <a:lnTo>
                  <a:pt x="280" y="140"/>
                </a:lnTo>
                <a:lnTo>
                  <a:pt x="281" y="137"/>
                </a:lnTo>
                <a:lnTo>
                  <a:pt x="282" y="136"/>
                </a:lnTo>
                <a:lnTo>
                  <a:pt x="283" y="136"/>
                </a:lnTo>
                <a:lnTo>
                  <a:pt x="283" y="134"/>
                </a:lnTo>
                <a:lnTo>
                  <a:pt x="277" y="128"/>
                </a:lnTo>
                <a:lnTo>
                  <a:pt x="276" y="126"/>
                </a:lnTo>
                <a:lnTo>
                  <a:pt x="276" y="123"/>
                </a:lnTo>
                <a:lnTo>
                  <a:pt x="277" y="121"/>
                </a:lnTo>
                <a:lnTo>
                  <a:pt x="276" y="121"/>
                </a:lnTo>
                <a:lnTo>
                  <a:pt x="274" y="123"/>
                </a:lnTo>
                <a:lnTo>
                  <a:pt x="274" y="127"/>
                </a:lnTo>
                <a:lnTo>
                  <a:pt x="273" y="128"/>
                </a:lnTo>
                <a:lnTo>
                  <a:pt x="273" y="129"/>
                </a:lnTo>
                <a:lnTo>
                  <a:pt x="272" y="128"/>
                </a:lnTo>
                <a:lnTo>
                  <a:pt x="270" y="128"/>
                </a:lnTo>
                <a:lnTo>
                  <a:pt x="267" y="125"/>
                </a:lnTo>
                <a:lnTo>
                  <a:pt x="266" y="125"/>
                </a:lnTo>
                <a:lnTo>
                  <a:pt x="265" y="126"/>
                </a:lnTo>
                <a:lnTo>
                  <a:pt x="264" y="128"/>
                </a:lnTo>
                <a:lnTo>
                  <a:pt x="264" y="132"/>
                </a:lnTo>
                <a:lnTo>
                  <a:pt x="257" y="127"/>
                </a:lnTo>
                <a:lnTo>
                  <a:pt x="253" y="126"/>
                </a:lnTo>
                <a:lnTo>
                  <a:pt x="250" y="123"/>
                </a:lnTo>
                <a:lnTo>
                  <a:pt x="250" y="118"/>
                </a:lnTo>
                <a:lnTo>
                  <a:pt x="251" y="116"/>
                </a:lnTo>
                <a:lnTo>
                  <a:pt x="252" y="114"/>
                </a:lnTo>
                <a:lnTo>
                  <a:pt x="252" y="113"/>
                </a:lnTo>
                <a:lnTo>
                  <a:pt x="253" y="111"/>
                </a:lnTo>
                <a:lnTo>
                  <a:pt x="253" y="107"/>
                </a:lnTo>
                <a:lnTo>
                  <a:pt x="257" y="108"/>
                </a:lnTo>
                <a:lnTo>
                  <a:pt x="260" y="108"/>
                </a:lnTo>
                <a:lnTo>
                  <a:pt x="265" y="106"/>
                </a:lnTo>
                <a:lnTo>
                  <a:pt x="267" y="104"/>
                </a:lnTo>
                <a:lnTo>
                  <a:pt x="267" y="102"/>
                </a:lnTo>
                <a:lnTo>
                  <a:pt x="266" y="101"/>
                </a:lnTo>
                <a:lnTo>
                  <a:pt x="264" y="100"/>
                </a:lnTo>
                <a:lnTo>
                  <a:pt x="261" y="100"/>
                </a:lnTo>
                <a:lnTo>
                  <a:pt x="259" y="101"/>
                </a:lnTo>
                <a:lnTo>
                  <a:pt x="253" y="101"/>
                </a:lnTo>
                <a:lnTo>
                  <a:pt x="252" y="97"/>
                </a:lnTo>
                <a:lnTo>
                  <a:pt x="250" y="92"/>
                </a:lnTo>
                <a:lnTo>
                  <a:pt x="248" y="87"/>
                </a:lnTo>
                <a:lnTo>
                  <a:pt x="248" y="84"/>
                </a:lnTo>
                <a:lnTo>
                  <a:pt x="253" y="81"/>
                </a:lnTo>
                <a:lnTo>
                  <a:pt x="252" y="79"/>
                </a:lnTo>
                <a:lnTo>
                  <a:pt x="251" y="78"/>
                </a:lnTo>
                <a:lnTo>
                  <a:pt x="246" y="78"/>
                </a:lnTo>
                <a:lnTo>
                  <a:pt x="244" y="77"/>
                </a:lnTo>
                <a:lnTo>
                  <a:pt x="243" y="77"/>
                </a:lnTo>
                <a:lnTo>
                  <a:pt x="241" y="76"/>
                </a:lnTo>
                <a:lnTo>
                  <a:pt x="241" y="71"/>
                </a:lnTo>
                <a:lnTo>
                  <a:pt x="244" y="66"/>
                </a:lnTo>
                <a:lnTo>
                  <a:pt x="245" y="63"/>
                </a:lnTo>
                <a:lnTo>
                  <a:pt x="244" y="59"/>
                </a:lnTo>
                <a:lnTo>
                  <a:pt x="241" y="57"/>
                </a:lnTo>
                <a:lnTo>
                  <a:pt x="240" y="57"/>
                </a:lnTo>
                <a:lnTo>
                  <a:pt x="239" y="58"/>
                </a:lnTo>
                <a:lnTo>
                  <a:pt x="239" y="59"/>
                </a:lnTo>
                <a:lnTo>
                  <a:pt x="238" y="48"/>
                </a:lnTo>
                <a:lnTo>
                  <a:pt x="239" y="41"/>
                </a:lnTo>
                <a:lnTo>
                  <a:pt x="245" y="35"/>
                </a:lnTo>
                <a:lnTo>
                  <a:pt x="258" y="30"/>
                </a:lnTo>
                <a:lnTo>
                  <a:pt x="254" y="29"/>
                </a:lnTo>
                <a:lnTo>
                  <a:pt x="252" y="28"/>
                </a:lnTo>
                <a:lnTo>
                  <a:pt x="251" y="27"/>
                </a:lnTo>
                <a:lnTo>
                  <a:pt x="250" y="24"/>
                </a:lnTo>
                <a:lnTo>
                  <a:pt x="250" y="22"/>
                </a:lnTo>
                <a:lnTo>
                  <a:pt x="251" y="20"/>
                </a:lnTo>
                <a:lnTo>
                  <a:pt x="253" y="16"/>
                </a:lnTo>
                <a:lnTo>
                  <a:pt x="253" y="14"/>
                </a:lnTo>
                <a:lnTo>
                  <a:pt x="251" y="13"/>
                </a:lnTo>
                <a:lnTo>
                  <a:pt x="245" y="13"/>
                </a:lnTo>
                <a:lnTo>
                  <a:pt x="241" y="14"/>
                </a:lnTo>
                <a:lnTo>
                  <a:pt x="239" y="15"/>
                </a:lnTo>
                <a:lnTo>
                  <a:pt x="236" y="16"/>
                </a:lnTo>
                <a:lnTo>
                  <a:pt x="236" y="18"/>
                </a:lnTo>
                <a:lnTo>
                  <a:pt x="237" y="21"/>
                </a:lnTo>
                <a:lnTo>
                  <a:pt x="237" y="22"/>
                </a:lnTo>
                <a:lnTo>
                  <a:pt x="238" y="24"/>
                </a:lnTo>
                <a:lnTo>
                  <a:pt x="239" y="25"/>
                </a:lnTo>
                <a:lnTo>
                  <a:pt x="239" y="30"/>
                </a:lnTo>
                <a:lnTo>
                  <a:pt x="234" y="30"/>
                </a:lnTo>
                <a:lnTo>
                  <a:pt x="233" y="29"/>
                </a:lnTo>
                <a:lnTo>
                  <a:pt x="233" y="25"/>
                </a:lnTo>
                <a:lnTo>
                  <a:pt x="231" y="28"/>
                </a:lnTo>
                <a:lnTo>
                  <a:pt x="229" y="29"/>
                </a:lnTo>
                <a:lnTo>
                  <a:pt x="227" y="31"/>
                </a:lnTo>
                <a:lnTo>
                  <a:pt x="226" y="32"/>
                </a:lnTo>
                <a:lnTo>
                  <a:pt x="225" y="35"/>
                </a:lnTo>
                <a:lnTo>
                  <a:pt x="224" y="36"/>
                </a:lnTo>
                <a:lnTo>
                  <a:pt x="219" y="36"/>
                </a:lnTo>
                <a:lnTo>
                  <a:pt x="219" y="41"/>
                </a:lnTo>
                <a:lnTo>
                  <a:pt x="220" y="42"/>
                </a:lnTo>
                <a:lnTo>
                  <a:pt x="220" y="43"/>
                </a:lnTo>
                <a:lnTo>
                  <a:pt x="222" y="44"/>
                </a:lnTo>
                <a:lnTo>
                  <a:pt x="220" y="45"/>
                </a:lnTo>
                <a:lnTo>
                  <a:pt x="219" y="48"/>
                </a:lnTo>
                <a:lnTo>
                  <a:pt x="217" y="46"/>
                </a:lnTo>
                <a:lnTo>
                  <a:pt x="216" y="45"/>
                </a:lnTo>
                <a:lnTo>
                  <a:pt x="210" y="45"/>
                </a:lnTo>
                <a:lnTo>
                  <a:pt x="211" y="48"/>
                </a:lnTo>
                <a:lnTo>
                  <a:pt x="212" y="49"/>
                </a:lnTo>
                <a:lnTo>
                  <a:pt x="211" y="49"/>
                </a:lnTo>
                <a:lnTo>
                  <a:pt x="210" y="50"/>
                </a:lnTo>
                <a:lnTo>
                  <a:pt x="208" y="50"/>
                </a:lnTo>
                <a:lnTo>
                  <a:pt x="208" y="53"/>
                </a:lnTo>
                <a:lnTo>
                  <a:pt x="209" y="56"/>
                </a:lnTo>
                <a:lnTo>
                  <a:pt x="211" y="58"/>
                </a:lnTo>
                <a:lnTo>
                  <a:pt x="213" y="59"/>
                </a:lnTo>
                <a:lnTo>
                  <a:pt x="216" y="59"/>
                </a:lnTo>
                <a:lnTo>
                  <a:pt x="217" y="60"/>
                </a:lnTo>
                <a:lnTo>
                  <a:pt x="219" y="62"/>
                </a:lnTo>
                <a:lnTo>
                  <a:pt x="217" y="74"/>
                </a:lnTo>
                <a:lnTo>
                  <a:pt x="219" y="86"/>
                </a:lnTo>
                <a:lnTo>
                  <a:pt x="222" y="99"/>
                </a:lnTo>
                <a:lnTo>
                  <a:pt x="224" y="113"/>
                </a:lnTo>
                <a:lnTo>
                  <a:pt x="219" y="113"/>
                </a:lnTo>
                <a:lnTo>
                  <a:pt x="217" y="112"/>
                </a:lnTo>
                <a:lnTo>
                  <a:pt x="217" y="111"/>
                </a:lnTo>
                <a:lnTo>
                  <a:pt x="216" y="108"/>
                </a:lnTo>
                <a:lnTo>
                  <a:pt x="216" y="107"/>
                </a:lnTo>
                <a:lnTo>
                  <a:pt x="213" y="116"/>
                </a:lnTo>
                <a:lnTo>
                  <a:pt x="216" y="123"/>
                </a:lnTo>
                <a:lnTo>
                  <a:pt x="220" y="129"/>
                </a:lnTo>
                <a:lnTo>
                  <a:pt x="227" y="134"/>
                </a:lnTo>
                <a:lnTo>
                  <a:pt x="236" y="139"/>
                </a:lnTo>
                <a:lnTo>
                  <a:pt x="243" y="143"/>
                </a:lnTo>
                <a:lnTo>
                  <a:pt x="247" y="149"/>
                </a:lnTo>
                <a:lnTo>
                  <a:pt x="240" y="150"/>
                </a:lnTo>
                <a:lnTo>
                  <a:pt x="231" y="149"/>
                </a:lnTo>
                <a:lnTo>
                  <a:pt x="222" y="147"/>
                </a:lnTo>
                <a:lnTo>
                  <a:pt x="213" y="142"/>
                </a:lnTo>
                <a:lnTo>
                  <a:pt x="210" y="135"/>
                </a:lnTo>
                <a:lnTo>
                  <a:pt x="209" y="135"/>
                </a:lnTo>
                <a:lnTo>
                  <a:pt x="208" y="137"/>
                </a:lnTo>
                <a:lnTo>
                  <a:pt x="208" y="143"/>
                </a:lnTo>
                <a:lnTo>
                  <a:pt x="201" y="139"/>
                </a:lnTo>
                <a:lnTo>
                  <a:pt x="198" y="135"/>
                </a:lnTo>
                <a:lnTo>
                  <a:pt x="196" y="133"/>
                </a:lnTo>
                <a:lnTo>
                  <a:pt x="194" y="129"/>
                </a:lnTo>
                <a:lnTo>
                  <a:pt x="190" y="129"/>
                </a:lnTo>
                <a:lnTo>
                  <a:pt x="188" y="130"/>
                </a:lnTo>
                <a:lnTo>
                  <a:pt x="187" y="132"/>
                </a:lnTo>
                <a:lnTo>
                  <a:pt x="186" y="134"/>
                </a:lnTo>
                <a:lnTo>
                  <a:pt x="186" y="141"/>
                </a:lnTo>
                <a:lnTo>
                  <a:pt x="181" y="134"/>
                </a:lnTo>
                <a:lnTo>
                  <a:pt x="181" y="126"/>
                </a:lnTo>
                <a:lnTo>
                  <a:pt x="184" y="118"/>
                </a:lnTo>
                <a:lnTo>
                  <a:pt x="189" y="108"/>
                </a:lnTo>
                <a:lnTo>
                  <a:pt x="192" y="99"/>
                </a:lnTo>
                <a:lnTo>
                  <a:pt x="194" y="90"/>
                </a:lnTo>
                <a:lnTo>
                  <a:pt x="192" y="87"/>
                </a:lnTo>
                <a:lnTo>
                  <a:pt x="190" y="85"/>
                </a:lnTo>
                <a:lnTo>
                  <a:pt x="186" y="85"/>
                </a:lnTo>
                <a:lnTo>
                  <a:pt x="181" y="87"/>
                </a:lnTo>
                <a:lnTo>
                  <a:pt x="176" y="87"/>
                </a:lnTo>
                <a:lnTo>
                  <a:pt x="173" y="86"/>
                </a:lnTo>
                <a:lnTo>
                  <a:pt x="170" y="84"/>
                </a:lnTo>
                <a:lnTo>
                  <a:pt x="168" y="83"/>
                </a:lnTo>
                <a:lnTo>
                  <a:pt x="166" y="80"/>
                </a:lnTo>
                <a:lnTo>
                  <a:pt x="162" y="79"/>
                </a:lnTo>
                <a:lnTo>
                  <a:pt x="156" y="79"/>
                </a:lnTo>
                <a:lnTo>
                  <a:pt x="154" y="80"/>
                </a:lnTo>
                <a:lnTo>
                  <a:pt x="151" y="80"/>
                </a:lnTo>
                <a:lnTo>
                  <a:pt x="148" y="79"/>
                </a:lnTo>
                <a:lnTo>
                  <a:pt x="148" y="70"/>
                </a:lnTo>
                <a:lnTo>
                  <a:pt x="145" y="64"/>
                </a:lnTo>
                <a:lnTo>
                  <a:pt x="138" y="62"/>
                </a:lnTo>
                <a:lnTo>
                  <a:pt x="128" y="62"/>
                </a:lnTo>
                <a:lnTo>
                  <a:pt x="118" y="48"/>
                </a:lnTo>
                <a:lnTo>
                  <a:pt x="117" y="41"/>
                </a:lnTo>
                <a:lnTo>
                  <a:pt x="114" y="39"/>
                </a:lnTo>
                <a:lnTo>
                  <a:pt x="111" y="38"/>
                </a:lnTo>
                <a:lnTo>
                  <a:pt x="106" y="37"/>
                </a:lnTo>
                <a:lnTo>
                  <a:pt x="103" y="37"/>
                </a:lnTo>
                <a:lnTo>
                  <a:pt x="99" y="36"/>
                </a:lnTo>
                <a:lnTo>
                  <a:pt x="97" y="36"/>
                </a:lnTo>
                <a:lnTo>
                  <a:pt x="94" y="35"/>
                </a:lnTo>
                <a:lnTo>
                  <a:pt x="91" y="35"/>
                </a:lnTo>
                <a:lnTo>
                  <a:pt x="75" y="43"/>
                </a:lnTo>
                <a:lnTo>
                  <a:pt x="74" y="45"/>
                </a:lnTo>
                <a:lnTo>
                  <a:pt x="71" y="48"/>
                </a:lnTo>
                <a:lnTo>
                  <a:pt x="70" y="50"/>
                </a:lnTo>
                <a:lnTo>
                  <a:pt x="68" y="52"/>
                </a:lnTo>
                <a:lnTo>
                  <a:pt x="67" y="55"/>
                </a:lnTo>
                <a:lnTo>
                  <a:pt x="64" y="55"/>
                </a:lnTo>
                <a:lnTo>
                  <a:pt x="61" y="53"/>
                </a:lnTo>
                <a:lnTo>
                  <a:pt x="59" y="52"/>
                </a:lnTo>
                <a:lnTo>
                  <a:pt x="55" y="50"/>
                </a:lnTo>
                <a:lnTo>
                  <a:pt x="53" y="49"/>
                </a:lnTo>
                <a:lnTo>
                  <a:pt x="50" y="49"/>
                </a:lnTo>
                <a:lnTo>
                  <a:pt x="49" y="50"/>
                </a:lnTo>
                <a:lnTo>
                  <a:pt x="48" y="50"/>
                </a:lnTo>
                <a:lnTo>
                  <a:pt x="48" y="51"/>
                </a:lnTo>
                <a:lnTo>
                  <a:pt x="47" y="52"/>
                </a:lnTo>
                <a:lnTo>
                  <a:pt x="46" y="55"/>
                </a:lnTo>
                <a:lnTo>
                  <a:pt x="45" y="58"/>
                </a:lnTo>
                <a:lnTo>
                  <a:pt x="42" y="60"/>
                </a:lnTo>
                <a:lnTo>
                  <a:pt x="40" y="64"/>
                </a:lnTo>
                <a:lnTo>
                  <a:pt x="38" y="65"/>
                </a:lnTo>
                <a:lnTo>
                  <a:pt x="34" y="66"/>
                </a:lnTo>
                <a:lnTo>
                  <a:pt x="31" y="66"/>
                </a:lnTo>
                <a:lnTo>
                  <a:pt x="28" y="67"/>
                </a:lnTo>
                <a:lnTo>
                  <a:pt x="25" y="71"/>
                </a:lnTo>
                <a:lnTo>
                  <a:pt x="23" y="78"/>
                </a:lnTo>
                <a:lnTo>
                  <a:pt x="20" y="81"/>
                </a:lnTo>
                <a:lnTo>
                  <a:pt x="16" y="86"/>
                </a:lnTo>
                <a:lnTo>
                  <a:pt x="12" y="87"/>
                </a:lnTo>
                <a:lnTo>
                  <a:pt x="7" y="94"/>
                </a:lnTo>
                <a:lnTo>
                  <a:pt x="0" y="51"/>
                </a:lnTo>
                <a:lnTo>
                  <a:pt x="126" y="28"/>
                </a:lnTo>
                <a:lnTo>
                  <a:pt x="146" y="23"/>
                </a:lnTo>
                <a:lnTo>
                  <a:pt x="170" y="18"/>
                </a:lnTo>
                <a:lnTo>
                  <a:pt x="194" y="14"/>
                </a:lnTo>
                <a:lnTo>
                  <a:pt x="206" y="10"/>
                </a:lnTo>
                <a:lnTo>
                  <a:pt x="222" y="7"/>
                </a:lnTo>
                <a:lnTo>
                  <a:pt x="239" y="2"/>
                </a:lnTo>
                <a:lnTo>
                  <a:pt x="255"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98">
            <a:extLst>
              <a:ext uri="{FF2B5EF4-FFF2-40B4-BE49-F238E27FC236}">
                <a16:creationId xmlns:a16="http://schemas.microsoft.com/office/drawing/2014/main" id="{DED42021-50D8-5CCC-7790-E3F91D56E5A1}"/>
              </a:ext>
            </a:extLst>
          </p:cNvPr>
          <p:cNvSpPr>
            <a:spLocks/>
          </p:cNvSpPr>
          <p:nvPr/>
        </p:nvSpPr>
        <p:spPr bwMode="auto">
          <a:xfrm>
            <a:off x="3837349" y="2783397"/>
            <a:ext cx="25882" cy="58555"/>
          </a:xfrm>
          <a:custGeom>
            <a:avLst/>
            <a:gdLst/>
            <a:ahLst/>
            <a:cxnLst>
              <a:cxn ang="0">
                <a:pos x="20" y="0"/>
              </a:cxn>
              <a:cxn ang="0">
                <a:pos x="25" y="4"/>
              </a:cxn>
              <a:cxn ang="0">
                <a:pos x="25" y="8"/>
              </a:cxn>
              <a:cxn ang="0">
                <a:pos x="24" y="14"/>
              </a:cxn>
              <a:cxn ang="0">
                <a:pos x="21" y="20"/>
              </a:cxn>
              <a:cxn ang="0">
                <a:pos x="19" y="27"/>
              </a:cxn>
              <a:cxn ang="0">
                <a:pos x="18" y="34"/>
              </a:cxn>
              <a:cxn ang="0">
                <a:pos x="20" y="40"/>
              </a:cxn>
              <a:cxn ang="0">
                <a:pos x="6" y="56"/>
              </a:cxn>
              <a:cxn ang="0">
                <a:pos x="0" y="56"/>
              </a:cxn>
              <a:cxn ang="0">
                <a:pos x="2" y="44"/>
              </a:cxn>
              <a:cxn ang="0">
                <a:pos x="6" y="32"/>
              </a:cxn>
              <a:cxn ang="0">
                <a:pos x="12" y="22"/>
              </a:cxn>
              <a:cxn ang="0">
                <a:pos x="12" y="16"/>
              </a:cxn>
              <a:cxn ang="0">
                <a:pos x="10" y="14"/>
              </a:cxn>
              <a:cxn ang="0">
                <a:pos x="6" y="14"/>
              </a:cxn>
              <a:cxn ang="0">
                <a:pos x="7" y="11"/>
              </a:cxn>
              <a:cxn ang="0">
                <a:pos x="10" y="8"/>
              </a:cxn>
              <a:cxn ang="0">
                <a:pos x="13" y="6"/>
              </a:cxn>
              <a:cxn ang="0">
                <a:pos x="16" y="5"/>
              </a:cxn>
              <a:cxn ang="0">
                <a:pos x="20" y="0"/>
              </a:cxn>
            </a:cxnLst>
            <a:rect l="0" t="0" r="r" b="b"/>
            <a:pathLst>
              <a:path w="25" h="56">
                <a:moveTo>
                  <a:pt x="20" y="0"/>
                </a:moveTo>
                <a:lnTo>
                  <a:pt x="25" y="4"/>
                </a:lnTo>
                <a:lnTo>
                  <a:pt x="25" y="8"/>
                </a:lnTo>
                <a:lnTo>
                  <a:pt x="24" y="14"/>
                </a:lnTo>
                <a:lnTo>
                  <a:pt x="21" y="20"/>
                </a:lnTo>
                <a:lnTo>
                  <a:pt x="19" y="27"/>
                </a:lnTo>
                <a:lnTo>
                  <a:pt x="18" y="34"/>
                </a:lnTo>
                <a:lnTo>
                  <a:pt x="20" y="40"/>
                </a:lnTo>
                <a:lnTo>
                  <a:pt x="6" y="56"/>
                </a:lnTo>
                <a:lnTo>
                  <a:pt x="0" y="56"/>
                </a:lnTo>
                <a:lnTo>
                  <a:pt x="2" y="44"/>
                </a:lnTo>
                <a:lnTo>
                  <a:pt x="6" y="32"/>
                </a:lnTo>
                <a:lnTo>
                  <a:pt x="12" y="22"/>
                </a:lnTo>
                <a:lnTo>
                  <a:pt x="12" y="16"/>
                </a:lnTo>
                <a:lnTo>
                  <a:pt x="10" y="14"/>
                </a:lnTo>
                <a:lnTo>
                  <a:pt x="6" y="14"/>
                </a:lnTo>
                <a:lnTo>
                  <a:pt x="7" y="11"/>
                </a:lnTo>
                <a:lnTo>
                  <a:pt x="10" y="8"/>
                </a:lnTo>
                <a:lnTo>
                  <a:pt x="13" y="6"/>
                </a:lnTo>
                <a:lnTo>
                  <a:pt x="16" y="5"/>
                </a:lnTo>
                <a:lnTo>
                  <a:pt x="20" y="0"/>
                </a:lnTo>
                <a:close/>
              </a:path>
            </a:pathLst>
          </a:custGeom>
          <a:solidFill>
            <a:srgbClr val="5E976D"/>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00">
            <a:extLst>
              <a:ext uri="{FF2B5EF4-FFF2-40B4-BE49-F238E27FC236}">
                <a16:creationId xmlns:a16="http://schemas.microsoft.com/office/drawing/2014/main" id="{425EAB78-9E3C-A93F-F57F-9C783531E2B3}"/>
              </a:ext>
            </a:extLst>
          </p:cNvPr>
          <p:cNvSpPr>
            <a:spLocks/>
          </p:cNvSpPr>
          <p:nvPr/>
        </p:nvSpPr>
        <p:spPr bwMode="auto">
          <a:xfrm>
            <a:off x="3243105" y="2937103"/>
            <a:ext cx="644971" cy="291727"/>
          </a:xfrm>
          <a:custGeom>
            <a:avLst/>
            <a:gdLst/>
            <a:ahLst/>
            <a:cxnLst>
              <a:cxn ang="0">
                <a:pos x="598" y="21"/>
              </a:cxn>
              <a:cxn ang="0">
                <a:pos x="598" y="25"/>
              </a:cxn>
              <a:cxn ang="0">
                <a:pos x="574" y="22"/>
              </a:cxn>
              <a:cxn ang="0">
                <a:pos x="586" y="34"/>
              </a:cxn>
              <a:cxn ang="0">
                <a:pos x="570" y="39"/>
              </a:cxn>
              <a:cxn ang="0">
                <a:pos x="556" y="50"/>
              </a:cxn>
              <a:cxn ang="0">
                <a:pos x="537" y="36"/>
              </a:cxn>
              <a:cxn ang="0">
                <a:pos x="558" y="63"/>
              </a:cxn>
              <a:cxn ang="0">
                <a:pos x="567" y="57"/>
              </a:cxn>
              <a:cxn ang="0">
                <a:pos x="574" y="58"/>
              </a:cxn>
              <a:cxn ang="0">
                <a:pos x="592" y="68"/>
              </a:cxn>
              <a:cxn ang="0">
                <a:pos x="604" y="78"/>
              </a:cxn>
              <a:cxn ang="0">
                <a:pos x="614" y="55"/>
              </a:cxn>
              <a:cxn ang="0">
                <a:pos x="623" y="78"/>
              </a:cxn>
              <a:cxn ang="0">
                <a:pos x="604" y="106"/>
              </a:cxn>
              <a:cxn ang="0">
                <a:pos x="580" y="98"/>
              </a:cxn>
              <a:cxn ang="0">
                <a:pos x="571" y="104"/>
              </a:cxn>
              <a:cxn ang="0">
                <a:pos x="564" y="98"/>
              </a:cxn>
              <a:cxn ang="0">
                <a:pos x="560" y="110"/>
              </a:cxn>
              <a:cxn ang="0">
                <a:pos x="545" y="114"/>
              </a:cxn>
              <a:cxn ang="0">
                <a:pos x="569" y="127"/>
              </a:cxn>
              <a:cxn ang="0">
                <a:pos x="567" y="135"/>
              </a:cxn>
              <a:cxn ang="0">
                <a:pos x="560" y="152"/>
              </a:cxn>
              <a:cxn ang="0">
                <a:pos x="540" y="148"/>
              </a:cxn>
              <a:cxn ang="0">
                <a:pos x="569" y="154"/>
              </a:cxn>
              <a:cxn ang="0">
                <a:pos x="585" y="148"/>
              </a:cxn>
              <a:cxn ang="0">
                <a:pos x="588" y="162"/>
              </a:cxn>
              <a:cxn ang="0">
                <a:pos x="581" y="168"/>
              </a:cxn>
              <a:cxn ang="0">
                <a:pos x="564" y="174"/>
              </a:cxn>
              <a:cxn ang="0">
                <a:pos x="530" y="197"/>
              </a:cxn>
              <a:cxn ang="0">
                <a:pos x="522" y="187"/>
              </a:cxn>
              <a:cxn ang="0">
                <a:pos x="509" y="218"/>
              </a:cxn>
              <a:cxn ang="0">
                <a:pos x="493" y="244"/>
              </a:cxn>
              <a:cxn ang="0">
                <a:pos x="462" y="274"/>
              </a:cxn>
              <a:cxn ang="0">
                <a:pos x="435" y="266"/>
              </a:cxn>
              <a:cxn ang="0">
                <a:pos x="415" y="253"/>
              </a:cxn>
              <a:cxn ang="0">
                <a:pos x="403" y="247"/>
              </a:cxn>
              <a:cxn ang="0">
                <a:pos x="396" y="240"/>
              </a:cxn>
              <a:cxn ang="0">
                <a:pos x="368" y="221"/>
              </a:cxn>
              <a:cxn ang="0">
                <a:pos x="333" y="210"/>
              </a:cxn>
              <a:cxn ang="0">
                <a:pos x="266" y="214"/>
              </a:cxn>
              <a:cxn ang="0">
                <a:pos x="179" y="203"/>
              </a:cxn>
              <a:cxn ang="0">
                <a:pos x="129" y="215"/>
              </a:cxn>
              <a:cxn ang="0">
                <a:pos x="106" y="225"/>
              </a:cxn>
              <a:cxn ang="0">
                <a:pos x="83" y="236"/>
              </a:cxn>
              <a:cxn ang="0">
                <a:pos x="0" y="247"/>
              </a:cxn>
              <a:cxn ang="0">
                <a:pos x="18" y="219"/>
              </a:cxn>
              <a:cxn ang="0">
                <a:pos x="20" y="203"/>
              </a:cxn>
              <a:cxn ang="0">
                <a:pos x="61" y="183"/>
              </a:cxn>
              <a:cxn ang="0">
                <a:pos x="88" y="163"/>
              </a:cxn>
              <a:cxn ang="0">
                <a:pos x="112" y="139"/>
              </a:cxn>
              <a:cxn ang="0">
                <a:pos x="132" y="126"/>
              </a:cxn>
              <a:cxn ang="0">
                <a:pos x="158" y="112"/>
              </a:cxn>
              <a:cxn ang="0">
                <a:pos x="175" y="70"/>
              </a:cxn>
              <a:cxn ang="0">
                <a:pos x="347" y="48"/>
              </a:cxn>
              <a:cxn ang="0">
                <a:pos x="494" y="18"/>
              </a:cxn>
              <a:cxn ang="0">
                <a:pos x="576" y="0"/>
              </a:cxn>
            </a:cxnLst>
            <a:rect l="0" t="0" r="r" b="b"/>
            <a:pathLst>
              <a:path w="623" h="279">
                <a:moveTo>
                  <a:pt x="576" y="0"/>
                </a:moveTo>
                <a:lnTo>
                  <a:pt x="586" y="2"/>
                </a:lnTo>
                <a:lnTo>
                  <a:pt x="593" y="9"/>
                </a:lnTo>
                <a:lnTo>
                  <a:pt x="600" y="22"/>
                </a:lnTo>
                <a:lnTo>
                  <a:pt x="598" y="21"/>
                </a:lnTo>
                <a:lnTo>
                  <a:pt x="597" y="19"/>
                </a:lnTo>
                <a:lnTo>
                  <a:pt x="592" y="16"/>
                </a:lnTo>
                <a:lnTo>
                  <a:pt x="592" y="20"/>
                </a:lnTo>
                <a:lnTo>
                  <a:pt x="593" y="22"/>
                </a:lnTo>
                <a:lnTo>
                  <a:pt x="598" y="25"/>
                </a:lnTo>
                <a:lnTo>
                  <a:pt x="593" y="27"/>
                </a:lnTo>
                <a:lnTo>
                  <a:pt x="590" y="25"/>
                </a:lnTo>
                <a:lnTo>
                  <a:pt x="585" y="21"/>
                </a:lnTo>
                <a:lnTo>
                  <a:pt x="580" y="20"/>
                </a:lnTo>
                <a:lnTo>
                  <a:pt x="574" y="22"/>
                </a:lnTo>
                <a:lnTo>
                  <a:pt x="578" y="26"/>
                </a:lnTo>
                <a:lnTo>
                  <a:pt x="580" y="27"/>
                </a:lnTo>
                <a:lnTo>
                  <a:pt x="584" y="27"/>
                </a:lnTo>
                <a:lnTo>
                  <a:pt x="586" y="29"/>
                </a:lnTo>
                <a:lnTo>
                  <a:pt x="586" y="34"/>
                </a:lnTo>
                <a:lnTo>
                  <a:pt x="583" y="34"/>
                </a:lnTo>
                <a:lnTo>
                  <a:pt x="580" y="35"/>
                </a:lnTo>
                <a:lnTo>
                  <a:pt x="576" y="35"/>
                </a:lnTo>
                <a:lnTo>
                  <a:pt x="573" y="36"/>
                </a:lnTo>
                <a:lnTo>
                  <a:pt x="570" y="39"/>
                </a:lnTo>
                <a:lnTo>
                  <a:pt x="569" y="41"/>
                </a:lnTo>
                <a:lnTo>
                  <a:pt x="567" y="44"/>
                </a:lnTo>
                <a:lnTo>
                  <a:pt x="560" y="54"/>
                </a:lnTo>
                <a:lnTo>
                  <a:pt x="558" y="51"/>
                </a:lnTo>
                <a:lnTo>
                  <a:pt x="556" y="50"/>
                </a:lnTo>
                <a:lnTo>
                  <a:pt x="547" y="50"/>
                </a:lnTo>
                <a:lnTo>
                  <a:pt x="545" y="43"/>
                </a:lnTo>
                <a:lnTo>
                  <a:pt x="544" y="35"/>
                </a:lnTo>
                <a:lnTo>
                  <a:pt x="541" y="28"/>
                </a:lnTo>
                <a:lnTo>
                  <a:pt x="537" y="36"/>
                </a:lnTo>
                <a:lnTo>
                  <a:pt x="538" y="43"/>
                </a:lnTo>
                <a:lnTo>
                  <a:pt x="545" y="57"/>
                </a:lnTo>
                <a:lnTo>
                  <a:pt x="547" y="64"/>
                </a:lnTo>
                <a:lnTo>
                  <a:pt x="556" y="64"/>
                </a:lnTo>
                <a:lnTo>
                  <a:pt x="558" y="63"/>
                </a:lnTo>
                <a:lnTo>
                  <a:pt x="562" y="61"/>
                </a:lnTo>
                <a:lnTo>
                  <a:pt x="564" y="58"/>
                </a:lnTo>
                <a:lnTo>
                  <a:pt x="566" y="57"/>
                </a:lnTo>
                <a:lnTo>
                  <a:pt x="567" y="56"/>
                </a:lnTo>
                <a:lnTo>
                  <a:pt x="567" y="57"/>
                </a:lnTo>
                <a:lnTo>
                  <a:pt x="569" y="57"/>
                </a:lnTo>
                <a:lnTo>
                  <a:pt x="569" y="58"/>
                </a:lnTo>
                <a:lnTo>
                  <a:pt x="570" y="60"/>
                </a:lnTo>
                <a:lnTo>
                  <a:pt x="572" y="60"/>
                </a:lnTo>
                <a:lnTo>
                  <a:pt x="574" y="58"/>
                </a:lnTo>
                <a:lnTo>
                  <a:pt x="584" y="55"/>
                </a:lnTo>
                <a:lnTo>
                  <a:pt x="594" y="50"/>
                </a:lnTo>
                <a:lnTo>
                  <a:pt x="597" y="57"/>
                </a:lnTo>
                <a:lnTo>
                  <a:pt x="597" y="63"/>
                </a:lnTo>
                <a:lnTo>
                  <a:pt x="592" y="68"/>
                </a:lnTo>
                <a:lnTo>
                  <a:pt x="594" y="69"/>
                </a:lnTo>
                <a:lnTo>
                  <a:pt x="595" y="71"/>
                </a:lnTo>
                <a:lnTo>
                  <a:pt x="595" y="77"/>
                </a:lnTo>
                <a:lnTo>
                  <a:pt x="598" y="82"/>
                </a:lnTo>
                <a:lnTo>
                  <a:pt x="604" y="78"/>
                </a:lnTo>
                <a:lnTo>
                  <a:pt x="605" y="74"/>
                </a:lnTo>
                <a:lnTo>
                  <a:pt x="605" y="61"/>
                </a:lnTo>
                <a:lnTo>
                  <a:pt x="606" y="56"/>
                </a:lnTo>
                <a:lnTo>
                  <a:pt x="612" y="56"/>
                </a:lnTo>
                <a:lnTo>
                  <a:pt x="614" y="55"/>
                </a:lnTo>
                <a:lnTo>
                  <a:pt x="614" y="54"/>
                </a:lnTo>
                <a:lnTo>
                  <a:pt x="619" y="57"/>
                </a:lnTo>
                <a:lnTo>
                  <a:pt x="622" y="63"/>
                </a:lnTo>
                <a:lnTo>
                  <a:pt x="623" y="70"/>
                </a:lnTo>
                <a:lnTo>
                  <a:pt x="623" y="78"/>
                </a:lnTo>
                <a:lnTo>
                  <a:pt x="614" y="78"/>
                </a:lnTo>
                <a:lnTo>
                  <a:pt x="613" y="83"/>
                </a:lnTo>
                <a:lnTo>
                  <a:pt x="611" y="91"/>
                </a:lnTo>
                <a:lnTo>
                  <a:pt x="607" y="99"/>
                </a:lnTo>
                <a:lnTo>
                  <a:pt x="604" y="106"/>
                </a:lnTo>
                <a:lnTo>
                  <a:pt x="597" y="106"/>
                </a:lnTo>
                <a:lnTo>
                  <a:pt x="591" y="107"/>
                </a:lnTo>
                <a:lnTo>
                  <a:pt x="585" y="106"/>
                </a:lnTo>
                <a:lnTo>
                  <a:pt x="581" y="104"/>
                </a:lnTo>
                <a:lnTo>
                  <a:pt x="580" y="98"/>
                </a:lnTo>
                <a:lnTo>
                  <a:pt x="578" y="100"/>
                </a:lnTo>
                <a:lnTo>
                  <a:pt x="578" y="106"/>
                </a:lnTo>
                <a:lnTo>
                  <a:pt x="574" y="106"/>
                </a:lnTo>
                <a:lnTo>
                  <a:pt x="572" y="105"/>
                </a:lnTo>
                <a:lnTo>
                  <a:pt x="571" y="104"/>
                </a:lnTo>
                <a:lnTo>
                  <a:pt x="571" y="97"/>
                </a:lnTo>
                <a:lnTo>
                  <a:pt x="570" y="96"/>
                </a:lnTo>
                <a:lnTo>
                  <a:pt x="567" y="96"/>
                </a:lnTo>
                <a:lnTo>
                  <a:pt x="565" y="97"/>
                </a:lnTo>
                <a:lnTo>
                  <a:pt x="564" y="98"/>
                </a:lnTo>
                <a:lnTo>
                  <a:pt x="564" y="100"/>
                </a:lnTo>
                <a:lnTo>
                  <a:pt x="563" y="103"/>
                </a:lnTo>
                <a:lnTo>
                  <a:pt x="563" y="106"/>
                </a:lnTo>
                <a:lnTo>
                  <a:pt x="562" y="109"/>
                </a:lnTo>
                <a:lnTo>
                  <a:pt x="560" y="110"/>
                </a:lnTo>
                <a:lnTo>
                  <a:pt x="550" y="110"/>
                </a:lnTo>
                <a:lnTo>
                  <a:pt x="536" y="105"/>
                </a:lnTo>
                <a:lnTo>
                  <a:pt x="530" y="106"/>
                </a:lnTo>
                <a:lnTo>
                  <a:pt x="537" y="112"/>
                </a:lnTo>
                <a:lnTo>
                  <a:pt x="545" y="114"/>
                </a:lnTo>
                <a:lnTo>
                  <a:pt x="556" y="117"/>
                </a:lnTo>
                <a:lnTo>
                  <a:pt x="574" y="121"/>
                </a:lnTo>
                <a:lnTo>
                  <a:pt x="574" y="125"/>
                </a:lnTo>
                <a:lnTo>
                  <a:pt x="572" y="127"/>
                </a:lnTo>
                <a:lnTo>
                  <a:pt x="569" y="127"/>
                </a:lnTo>
                <a:lnTo>
                  <a:pt x="566" y="130"/>
                </a:lnTo>
                <a:lnTo>
                  <a:pt x="565" y="132"/>
                </a:lnTo>
                <a:lnTo>
                  <a:pt x="566" y="133"/>
                </a:lnTo>
                <a:lnTo>
                  <a:pt x="566" y="134"/>
                </a:lnTo>
                <a:lnTo>
                  <a:pt x="567" y="135"/>
                </a:lnTo>
                <a:lnTo>
                  <a:pt x="572" y="135"/>
                </a:lnTo>
                <a:lnTo>
                  <a:pt x="572" y="137"/>
                </a:lnTo>
                <a:lnTo>
                  <a:pt x="573" y="138"/>
                </a:lnTo>
                <a:lnTo>
                  <a:pt x="572" y="140"/>
                </a:lnTo>
                <a:lnTo>
                  <a:pt x="560" y="152"/>
                </a:lnTo>
                <a:lnTo>
                  <a:pt x="550" y="146"/>
                </a:lnTo>
                <a:lnTo>
                  <a:pt x="538" y="140"/>
                </a:lnTo>
                <a:lnTo>
                  <a:pt x="537" y="142"/>
                </a:lnTo>
                <a:lnTo>
                  <a:pt x="537" y="146"/>
                </a:lnTo>
                <a:lnTo>
                  <a:pt x="540" y="148"/>
                </a:lnTo>
                <a:lnTo>
                  <a:pt x="542" y="152"/>
                </a:lnTo>
                <a:lnTo>
                  <a:pt x="549" y="156"/>
                </a:lnTo>
                <a:lnTo>
                  <a:pt x="552" y="158"/>
                </a:lnTo>
                <a:lnTo>
                  <a:pt x="560" y="158"/>
                </a:lnTo>
                <a:lnTo>
                  <a:pt x="569" y="154"/>
                </a:lnTo>
                <a:lnTo>
                  <a:pt x="577" y="153"/>
                </a:lnTo>
                <a:lnTo>
                  <a:pt x="584" y="155"/>
                </a:lnTo>
                <a:lnTo>
                  <a:pt x="583" y="152"/>
                </a:lnTo>
                <a:lnTo>
                  <a:pt x="583" y="148"/>
                </a:lnTo>
                <a:lnTo>
                  <a:pt x="585" y="148"/>
                </a:lnTo>
                <a:lnTo>
                  <a:pt x="586" y="149"/>
                </a:lnTo>
                <a:lnTo>
                  <a:pt x="586" y="152"/>
                </a:lnTo>
                <a:lnTo>
                  <a:pt x="590" y="158"/>
                </a:lnTo>
                <a:lnTo>
                  <a:pt x="590" y="160"/>
                </a:lnTo>
                <a:lnTo>
                  <a:pt x="588" y="162"/>
                </a:lnTo>
                <a:lnTo>
                  <a:pt x="587" y="163"/>
                </a:lnTo>
                <a:lnTo>
                  <a:pt x="586" y="166"/>
                </a:lnTo>
                <a:lnTo>
                  <a:pt x="586" y="169"/>
                </a:lnTo>
                <a:lnTo>
                  <a:pt x="584" y="169"/>
                </a:lnTo>
                <a:lnTo>
                  <a:pt x="581" y="168"/>
                </a:lnTo>
                <a:lnTo>
                  <a:pt x="580" y="168"/>
                </a:lnTo>
                <a:lnTo>
                  <a:pt x="579" y="167"/>
                </a:lnTo>
                <a:lnTo>
                  <a:pt x="577" y="166"/>
                </a:lnTo>
                <a:lnTo>
                  <a:pt x="572" y="166"/>
                </a:lnTo>
                <a:lnTo>
                  <a:pt x="564" y="174"/>
                </a:lnTo>
                <a:lnTo>
                  <a:pt x="553" y="179"/>
                </a:lnTo>
                <a:lnTo>
                  <a:pt x="541" y="180"/>
                </a:lnTo>
                <a:lnTo>
                  <a:pt x="536" y="187"/>
                </a:lnTo>
                <a:lnTo>
                  <a:pt x="535" y="190"/>
                </a:lnTo>
                <a:lnTo>
                  <a:pt x="530" y="197"/>
                </a:lnTo>
                <a:lnTo>
                  <a:pt x="529" y="195"/>
                </a:lnTo>
                <a:lnTo>
                  <a:pt x="529" y="194"/>
                </a:lnTo>
                <a:lnTo>
                  <a:pt x="528" y="191"/>
                </a:lnTo>
                <a:lnTo>
                  <a:pt x="526" y="189"/>
                </a:lnTo>
                <a:lnTo>
                  <a:pt x="522" y="187"/>
                </a:lnTo>
                <a:lnTo>
                  <a:pt x="519" y="186"/>
                </a:lnTo>
                <a:lnTo>
                  <a:pt x="521" y="195"/>
                </a:lnTo>
                <a:lnTo>
                  <a:pt x="520" y="204"/>
                </a:lnTo>
                <a:lnTo>
                  <a:pt x="515" y="211"/>
                </a:lnTo>
                <a:lnTo>
                  <a:pt x="509" y="218"/>
                </a:lnTo>
                <a:lnTo>
                  <a:pt x="502" y="226"/>
                </a:lnTo>
                <a:lnTo>
                  <a:pt x="498" y="236"/>
                </a:lnTo>
                <a:lnTo>
                  <a:pt x="496" y="247"/>
                </a:lnTo>
                <a:lnTo>
                  <a:pt x="494" y="246"/>
                </a:lnTo>
                <a:lnTo>
                  <a:pt x="493" y="244"/>
                </a:lnTo>
                <a:lnTo>
                  <a:pt x="488" y="242"/>
                </a:lnTo>
                <a:lnTo>
                  <a:pt x="492" y="259"/>
                </a:lnTo>
                <a:lnTo>
                  <a:pt x="491" y="267"/>
                </a:lnTo>
                <a:lnTo>
                  <a:pt x="477" y="271"/>
                </a:lnTo>
                <a:lnTo>
                  <a:pt x="462" y="274"/>
                </a:lnTo>
                <a:lnTo>
                  <a:pt x="449" y="279"/>
                </a:lnTo>
                <a:lnTo>
                  <a:pt x="445" y="277"/>
                </a:lnTo>
                <a:lnTo>
                  <a:pt x="443" y="273"/>
                </a:lnTo>
                <a:lnTo>
                  <a:pt x="437" y="267"/>
                </a:lnTo>
                <a:lnTo>
                  <a:pt x="435" y="266"/>
                </a:lnTo>
                <a:lnTo>
                  <a:pt x="431" y="265"/>
                </a:lnTo>
                <a:lnTo>
                  <a:pt x="429" y="264"/>
                </a:lnTo>
                <a:lnTo>
                  <a:pt x="425" y="263"/>
                </a:lnTo>
                <a:lnTo>
                  <a:pt x="423" y="261"/>
                </a:lnTo>
                <a:lnTo>
                  <a:pt x="415" y="253"/>
                </a:lnTo>
                <a:lnTo>
                  <a:pt x="411" y="251"/>
                </a:lnTo>
                <a:lnTo>
                  <a:pt x="409" y="250"/>
                </a:lnTo>
                <a:lnTo>
                  <a:pt x="408" y="249"/>
                </a:lnTo>
                <a:lnTo>
                  <a:pt x="406" y="249"/>
                </a:lnTo>
                <a:lnTo>
                  <a:pt x="403" y="247"/>
                </a:lnTo>
                <a:lnTo>
                  <a:pt x="402" y="246"/>
                </a:lnTo>
                <a:lnTo>
                  <a:pt x="402" y="243"/>
                </a:lnTo>
                <a:lnTo>
                  <a:pt x="401" y="242"/>
                </a:lnTo>
                <a:lnTo>
                  <a:pt x="399" y="242"/>
                </a:lnTo>
                <a:lnTo>
                  <a:pt x="396" y="240"/>
                </a:lnTo>
                <a:lnTo>
                  <a:pt x="394" y="240"/>
                </a:lnTo>
                <a:lnTo>
                  <a:pt x="392" y="239"/>
                </a:lnTo>
                <a:lnTo>
                  <a:pt x="385" y="232"/>
                </a:lnTo>
                <a:lnTo>
                  <a:pt x="375" y="225"/>
                </a:lnTo>
                <a:lnTo>
                  <a:pt x="368" y="221"/>
                </a:lnTo>
                <a:lnTo>
                  <a:pt x="361" y="215"/>
                </a:lnTo>
                <a:lnTo>
                  <a:pt x="354" y="210"/>
                </a:lnTo>
                <a:lnTo>
                  <a:pt x="350" y="208"/>
                </a:lnTo>
                <a:lnTo>
                  <a:pt x="343" y="209"/>
                </a:lnTo>
                <a:lnTo>
                  <a:pt x="333" y="210"/>
                </a:lnTo>
                <a:lnTo>
                  <a:pt x="323" y="212"/>
                </a:lnTo>
                <a:lnTo>
                  <a:pt x="314" y="214"/>
                </a:lnTo>
                <a:lnTo>
                  <a:pt x="292" y="218"/>
                </a:lnTo>
                <a:lnTo>
                  <a:pt x="268" y="223"/>
                </a:lnTo>
                <a:lnTo>
                  <a:pt x="266" y="214"/>
                </a:lnTo>
                <a:lnTo>
                  <a:pt x="257" y="200"/>
                </a:lnTo>
                <a:lnTo>
                  <a:pt x="237" y="197"/>
                </a:lnTo>
                <a:lnTo>
                  <a:pt x="217" y="197"/>
                </a:lnTo>
                <a:lnTo>
                  <a:pt x="198" y="200"/>
                </a:lnTo>
                <a:lnTo>
                  <a:pt x="179" y="203"/>
                </a:lnTo>
                <a:lnTo>
                  <a:pt x="155" y="203"/>
                </a:lnTo>
                <a:lnTo>
                  <a:pt x="145" y="205"/>
                </a:lnTo>
                <a:lnTo>
                  <a:pt x="141" y="207"/>
                </a:lnTo>
                <a:lnTo>
                  <a:pt x="131" y="214"/>
                </a:lnTo>
                <a:lnTo>
                  <a:pt x="129" y="215"/>
                </a:lnTo>
                <a:lnTo>
                  <a:pt x="126" y="215"/>
                </a:lnTo>
                <a:lnTo>
                  <a:pt x="122" y="217"/>
                </a:lnTo>
                <a:lnTo>
                  <a:pt x="119" y="219"/>
                </a:lnTo>
                <a:lnTo>
                  <a:pt x="108" y="225"/>
                </a:lnTo>
                <a:lnTo>
                  <a:pt x="106" y="225"/>
                </a:lnTo>
                <a:lnTo>
                  <a:pt x="105" y="226"/>
                </a:lnTo>
                <a:lnTo>
                  <a:pt x="103" y="226"/>
                </a:lnTo>
                <a:lnTo>
                  <a:pt x="102" y="228"/>
                </a:lnTo>
                <a:lnTo>
                  <a:pt x="95" y="232"/>
                </a:lnTo>
                <a:lnTo>
                  <a:pt x="83" y="236"/>
                </a:lnTo>
                <a:lnTo>
                  <a:pt x="70" y="238"/>
                </a:lnTo>
                <a:lnTo>
                  <a:pt x="42" y="240"/>
                </a:lnTo>
                <a:lnTo>
                  <a:pt x="30" y="242"/>
                </a:lnTo>
                <a:lnTo>
                  <a:pt x="16" y="244"/>
                </a:lnTo>
                <a:lnTo>
                  <a:pt x="0" y="247"/>
                </a:lnTo>
                <a:lnTo>
                  <a:pt x="0" y="225"/>
                </a:lnTo>
                <a:lnTo>
                  <a:pt x="7" y="225"/>
                </a:lnTo>
                <a:lnTo>
                  <a:pt x="12" y="223"/>
                </a:lnTo>
                <a:lnTo>
                  <a:pt x="13" y="222"/>
                </a:lnTo>
                <a:lnTo>
                  <a:pt x="18" y="219"/>
                </a:lnTo>
                <a:lnTo>
                  <a:pt x="18" y="214"/>
                </a:lnTo>
                <a:lnTo>
                  <a:pt x="19" y="212"/>
                </a:lnTo>
                <a:lnTo>
                  <a:pt x="19" y="210"/>
                </a:lnTo>
                <a:lnTo>
                  <a:pt x="20" y="209"/>
                </a:lnTo>
                <a:lnTo>
                  <a:pt x="20" y="203"/>
                </a:lnTo>
                <a:lnTo>
                  <a:pt x="27" y="196"/>
                </a:lnTo>
                <a:lnTo>
                  <a:pt x="37" y="193"/>
                </a:lnTo>
                <a:lnTo>
                  <a:pt x="47" y="190"/>
                </a:lnTo>
                <a:lnTo>
                  <a:pt x="58" y="186"/>
                </a:lnTo>
                <a:lnTo>
                  <a:pt x="61" y="183"/>
                </a:lnTo>
                <a:lnTo>
                  <a:pt x="63" y="180"/>
                </a:lnTo>
                <a:lnTo>
                  <a:pt x="77" y="166"/>
                </a:lnTo>
                <a:lnTo>
                  <a:pt x="80" y="165"/>
                </a:lnTo>
                <a:lnTo>
                  <a:pt x="81" y="163"/>
                </a:lnTo>
                <a:lnTo>
                  <a:pt x="88" y="163"/>
                </a:lnTo>
                <a:lnTo>
                  <a:pt x="97" y="148"/>
                </a:lnTo>
                <a:lnTo>
                  <a:pt x="108" y="135"/>
                </a:lnTo>
                <a:lnTo>
                  <a:pt x="110" y="135"/>
                </a:lnTo>
                <a:lnTo>
                  <a:pt x="112" y="138"/>
                </a:lnTo>
                <a:lnTo>
                  <a:pt x="112" y="139"/>
                </a:lnTo>
                <a:lnTo>
                  <a:pt x="113" y="140"/>
                </a:lnTo>
                <a:lnTo>
                  <a:pt x="119" y="140"/>
                </a:lnTo>
                <a:lnTo>
                  <a:pt x="124" y="137"/>
                </a:lnTo>
                <a:lnTo>
                  <a:pt x="127" y="132"/>
                </a:lnTo>
                <a:lnTo>
                  <a:pt x="132" y="126"/>
                </a:lnTo>
                <a:lnTo>
                  <a:pt x="138" y="123"/>
                </a:lnTo>
                <a:lnTo>
                  <a:pt x="144" y="121"/>
                </a:lnTo>
                <a:lnTo>
                  <a:pt x="151" y="124"/>
                </a:lnTo>
                <a:lnTo>
                  <a:pt x="155" y="118"/>
                </a:lnTo>
                <a:lnTo>
                  <a:pt x="158" y="112"/>
                </a:lnTo>
                <a:lnTo>
                  <a:pt x="161" y="105"/>
                </a:lnTo>
                <a:lnTo>
                  <a:pt x="166" y="99"/>
                </a:lnTo>
                <a:lnTo>
                  <a:pt x="173" y="96"/>
                </a:lnTo>
                <a:lnTo>
                  <a:pt x="176" y="78"/>
                </a:lnTo>
                <a:lnTo>
                  <a:pt x="175" y="70"/>
                </a:lnTo>
                <a:lnTo>
                  <a:pt x="205" y="69"/>
                </a:lnTo>
                <a:lnTo>
                  <a:pt x="236" y="67"/>
                </a:lnTo>
                <a:lnTo>
                  <a:pt x="266" y="62"/>
                </a:lnTo>
                <a:lnTo>
                  <a:pt x="304" y="55"/>
                </a:lnTo>
                <a:lnTo>
                  <a:pt x="347" y="48"/>
                </a:lnTo>
                <a:lnTo>
                  <a:pt x="392" y="39"/>
                </a:lnTo>
                <a:lnTo>
                  <a:pt x="415" y="34"/>
                </a:lnTo>
                <a:lnTo>
                  <a:pt x="441" y="28"/>
                </a:lnTo>
                <a:lnTo>
                  <a:pt x="469" y="22"/>
                </a:lnTo>
                <a:lnTo>
                  <a:pt x="494" y="18"/>
                </a:lnTo>
                <a:lnTo>
                  <a:pt x="519" y="14"/>
                </a:lnTo>
                <a:lnTo>
                  <a:pt x="533" y="11"/>
                </a:lnTo>
                <a:lnTo>
                  <a:pt x="545" y="6"/>
                </a:lnTo>
                <a:lnTo>
                  <a:pt x="560" y="2"/>
                </a:lnTo>
                <a:lnTo>
                  <a:pt x="576"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 name="Freeform 101">
            <a:extLst>
              <a:ext uri="{FF2B5EF4-FFF2-40B4-BE49-F238E27FC236}">
                <a16:creationId xmlns:a16="http://schemas.microsoft.com/office/drawing/2014/main" id="{548553C2-AE13-79D0-B857-5F9AD91FC36E}"/>
              </a:ext>
            </a:extLst>
          </p:cNvPr>
          <p:cNvSpPr>
            <a:spLocks/>
          </p:cNvSpPr>
          <p:nvPr/>
        </p:nvSpPr>
        <p:spPr bwMode="auto">
          <a:xfrm>
            <a:off x="3146828" y="3184910"/>
            <a:ext cx="408927" cy="432887"/>
          </a:xfrm>
          <a:custGeom>
            <a:avLst/>
            <a:gdLst/>
            <a:ahLst/>
            <a:cxnLst>
              <a:cxn ang="0">
                <a:pos x="167" y="22"/>
              </a:cxn>
              <a:cxn ang="0">
                <a:pos x="190" y="42"/>
              </a:cxn>
              <a:cxn ang="0">
                <a:pos x="206" y="47"/>
              </a:cxn>
              <a:cxn ang="0">
                <a:pos x="224" y="71"/>
              </a:cxn>
              <a:cxn ang="0">
                <a:pos x="242" y="93"/>
              </a:cxn>
              <a:cxn ang="0">
                <a:pos x="248" y="96"/>
              </a:cxn>
              <a:cxn ang="0">
                <a:pos x="254" y="99"/>
              </a:cxn>
              <a:cxn ang="0">
                <a:pos x="259" y="101"/>
              </a:cxn>
              <a:cxn ang="0">
                <a:pos x="265" y="106"/>
              </a:cxn>
              <a:cxn ang="0">
                <a:pos x="263" y="110"/>
              </a:cxn>
              <a:cxn ang="0">
                <a:pos x="268" y="112"/>
              </a:cxn>
              <a:cxn ang="0">
                <a:pos x="291" y="126"/>
              </a:cxn>
              <a:cxn ang="0">
                <a:pos x="319" y="159"/>
              </a:cxn>
              <a:cxn ang="0">
                <a:pos x="339" y="181"/>
              </a:cxn>
              <a:cxn ang="0">
                <a:pos x="347" y="202"/>
              </a:cxn>
              <a:cxn ang="0">
                <a:pos x="355" y="205"/>
              </a:cxn>
              <a:cxn ang="0">
                <a:pos x="360" y="210"/>
              </a:cxn>
              <a:cxn ang="0">
                <a:pos x="361" y="212"/>
              </a:cxn>
              <a:cxn ang="0">
                <a:pos x="372" y="232"/>
              </a:cxn>
              <a:cxn ang="0">
                <a:pos x="389" y="246"/>
              </a:cxn>
              <a:cxn ang="0">
                <a:pos x="387" y="260"/>
              </a:cxn>
              <a:cxn ang="0">
                <a:pos x="379" y="255"/>
              </a:cxn>
              <a:cxn ang="0">
                <a:pos x="381" y="275"/>
              </a:cxn>
              <a:cxn ang="0">
                <a:pos x="372" y="284"/>
              </a:cxn>
              <a:cxn ang="0">
                <a:pos x="375" y="309"/>
              </a:cxn>
              <a:cxn ang="0">
                <a:pos x="367" y="314"/>
              </a:cxn>
              <a:cxn ang="0">
                <a:pos x="360" y="314"/>
              </a:cxn>
              <a:cxn ang="0">
                <a:pos x="355" y="315"/>
              </a:cxn>
              <a:cxn ang="0">
                <a:pos x="361" y="318"/>
              </a:cxn>
              <a:cxn ang="0">
                <a:pos x="369" y="321"/>
              </a:cxn>
              <a:cxn ang="0">
                <a:pos x="372" y="326"/>
              </a:cxn>
              <a:cxn ang="0">
                <a:pos x="368" y="331"/>
              </a:cxn>
              <a:cxn ang="0">
                <a:pos x="361" y="329"/>
              </a:cxn>
              <a:cxn ang="0">
                <a:pos x="364" y="365"/>
              </a:cxn>
              <a:cxn ang="0">
                <a:pos x="348" y="373"/>
              </a:cxn>
              <a:cxn ang="0">
                <a:pos x="322" y="380"/>
              </a:cxn>
              <a:cxn ang="0">
                <a:pos x="327" y="406"/>
              </a:cxn>
              <a:cxn ang="0">
                <a:pos x="318" y="410"/>
              </a:cxn>
              <a:cxn ang="0">
                <a:pos x="316" y="403"/>
              </a:cxn>
              <a:cxn ang="0">
                <a:pos x="314" y="398"/>
              </a:cxn>
              <a:cxn ang="0">
                <a:pos x="132" y="407"/>
              </a:cxn>
              <a:cxn ang="0">
                <a:pos x="112" y="412"/>
              </a:cxn>
              <a:cxn ang="0">
                <a:pos x="92" y="388"/>
              </a:cxn>
              <a:cxn ang="0">
                <a:pos x="81" y="371"/>
              </a:cxn>
              <a:cxn ang="0">
                <a:pos x="81" y="349"/>
              </a:cxn>
              <a:cxn ang="0">
                <a:pos x="74" y="324"/>
              </a:cxn>
              <a:cxn ang="0">
                <a:pos x="76" y="286"/>
              </a:cxn>
              <a:cxn ang="0">
                <a:pos x="77" y="255"/>
              </a:cxn>
              <a:cxn ang="0">
                <a:pos x="67" y="242"/>
              </a:cxn>
              <a:cxn ang="0">
                <a:pos x="61" y="231"/>
              </a:cxn>
              <a:cxn ang="0">
                <a:pos x="47" y="190"/>
              </a:cxn>
              <a:cxn ang="0">
                <a:pos x="15" y="76"/>
              </a:cxn>
              <a:cxn ang="0">
                <a:pos x="92" y="13"/>
              </a:cxn>
            </a:cxnLst>
            <a:rect l="0" t="0" r="r" b="b"/>
            <a:pathLst>
              <a:path w="395" h="414">
                <a:moveTo>
                  <a:pt x="181" y="0"/>
                </a:moveTo>
                <a:lnTo>
                  <a:pt x="175" y="12"/>
                </a:lnTo>
                <a:lnTo>
                  <a:pt x="167" y="22"/>
                </a:lnTo>
                <a:lnTo>
                  <a:pt x="170" y="30"/>
                </a:lnTo>
                <a:lnTo>
                  <a:pt x="176" y="35"/>
                </a:lnTo>
                <a:lnTo>
                  <a:pt x="190" y="42"/>
                </a:lnTo>
                <a:lnTo>
                  <a:pt x="195" y="48"/>
                </a:lnTo>
                <a:lnTo>
                  <a:pt x="198" y="47"/>
                </a:lnTo>
                <a:lnTo>
                  <a:pt x="206" y="47"/>
                </a:lnTo>
                <a:lnTo>
                  <a:pt x="210" y="48"/>
                </a:lnTo>
                <a:lnTo>
                  <a:pt x="217" y="58"/>
                </a:lnTo>
                <a:lnTo>
                  <a:pt x="224" y="71"/>
                </a:lnTo>
                <a:lnTo>
                  <a:pt x="232" y="83"/>
                </a:lnTo>
                <a:lnTo>
                  <a:pt x="240" y="92"/>
                </a:lnTo>
                <a:lnTo>
                  <a:pt x="242" y="93"/>
                </a:lnTo>
                <a:lnTo>
                  <a:pt x="245" y="93"/>
                </a:lnTo>
                <a:lnTo>
                  <a:pt x="246" y="94"/>
                </a:lnTo>
                <a:lnTo>
                  <a:pt x="248" y="96"/>
                </a:lnTo>
                <a:lnTo>
                  <a:pt x="251" y="98"/>
                </a:lnTo>
                <a:lnTo>
                  <a:pt x="251" y="99"/>
                </a:lnTo>
                <a:lnTo>
                  <a:pt x="254" y="99"/>
                </a:lnTo>
                <a:lnTo>
                  <a:pt x="258" y="98"/>
                </a:lnTo>
                <a:lnTo>
                  <a:pt x="258" y="100"/>
                </a:lnTo>
                <a:lnTo>
                  <a:pt x="259" y="101"/>
                </a:lnTo>
                <a:lnTo>
                  <a:pt x="261" y="103"/>
                </a:lnTo>
                <a:lnTo>
                  <a:pt x="262" y="105"/>
                </a:lnTo>
                <a:lnTo>
                  <a:pt x="265" y="106"/>
                </a:lnTo>
                <a:lnTo>
                  <a:pt x="266" y="107"/>
                </a:lnTo>
                <a:lnTo>
                  <a:pt x="266" y="110"/>
                </a:lnTo>
                <a:lnTo>
                  <a:pt x="263" y="110"/>
                </a:lnTo>
                <a:lnTo>
                  <a:pt x="262" y="111"/>
                </a:lnTo>
                <a:lnTo>
                  <a:pt x="262" y="112"/>
                </a:lnTo>
                <a:lnTo>
                  <a:pt x="268" y="112"/>
                </a:lnTo>
                <a:lnTo>
                  <a:pt x="274" y="118"/>
                </a:lnTo>
                <a:lnTo>
                  <a:pt x="281" y="121"/>
                </a:lnTo>
                <a:lnTo>
                  <a:pt x="291" y="126"/>
                </a:lnTo>
                <a:lnTo>
                  <a:pt x="297" y="140"/>
                </a:lnTo>
                <a:lnTo>
                  <a:pt x="308" y="150"/>
                </a:lnTo>
                <a:lnTo>
                  <a:pt x="319" y="159"/>
                </a:lnTo>
                <a:lnTo>
                  <a:pt x="333" y="166"/>
                </a:lnTo>
                <a:lnTo>
                  <a:pt x="336" y="174"/>
                </a:lnTo>
                <a:lnTo>
                  <a:pt x="339" y="181"/>
                </a:lnTo>
                <a:lnTo>
                  <a:pt x="344" y="188"/>
                </a:lnTo>
                <a:lnTo>
                  <a:pt x="345" y="197"/>
                </a:lnTo>
                <a:lnTo>
                  <a:pt x="347" y="202"/>
                </a:lnTo>
                <a:lnTo>
                  <a:pt x="350" y="203"/>
                </a:lnTo>
                <a:lnTo>
                  <a:pt x="353" y="204"/>
                </a:lnTo>
                <a:lnTo>
                  <a:pt x="355" y="205"/>
                </a:lnTo>
                <a:lnTo>
                  <a:pt x="359" y="206"/>
                </a:lnTo>
                <a:lnTo>
                  <a:pt x="361" y="208"/>
                </a:lnTo>
                <a:lnTo>
                  <a:pt x="360" y="210"/>
                </a:lnTo>
                <a:lnTo>
                  <a:pt x="359" y="211"/>
                </a:lnTo>
                <a:lnTo>
                  <a:pt x="360" y="212"/>
                </a:lnTo>
                <a:lnTo>
                  <a:pt x="361" y="212"/>
                </a:lnTo>
                <a:lnTo>
                  <a:pt x="361" y="211"/>
                </a:lnTo>
                <a:lnTo>
                  <a:pt x="368" y="221"/>
                </a:lnTo>
                <a:lnTo>
                  <a:pt x="372" y="232"/>
                </a:lnTo>
                <a:lnTo>
                  <a:pt x="375" y="245"/>
                </a:lnTo>
                <a:lnTo>
                  <a:pt x="383" y="244"/>
                </a:lnTo>
                <a:lnTo>
                  <a:pt x="389" y="246"/>
                </a:lnTo>
                <a:lnTo>
                  <a:pt x="395" y="247"/>
                </a:lnTo>
                <a:lnTo>
                  <a:pt x="392" y="258"/>
                </a:lnTo>
                <a:lnTo>
                  <a:pt x="387" y="260"/>
                </a:lnTo>
                <a:lnTo>
                  <a:pt x="385" y="260"/>
                </a:lnTo>
                <a:lnTo>
                  <a:pt x="381" y="259"/>
                </a:lnTo>
                <a:lnTo>
                  <a:pt x="379" y="255"/>
                </a:lnTo>
                <a:lnTo>
                  <a:pt x="378" y="263"/>
                </a:lnTo>
                <a:lnTo>
                  <a:pt x="380" y="269"/>
                </a:lnTo>
                <a:lnTo>
                  <a:pt x="381" y="275"/>
                </a:lnTo>
                <a:lnTo>
                  <a:pt x="375" y="275"/>
                </a:lnTo>
                <a:lnTo>
                  <a:pt x="373" y="279"/>
                </a:lnTo>
                <a:lnTo>
                  <a:pt x="372" y="284"/>
                </a:lnTo>
                <a:lnTo>
                  <a:pt x="372" y="300"/>
                </a:lnTo>
                <a:lnTo>
                  <a:pt x="374" y="305"/>
                </a:lnTo>
                <a:lnTo>
                  <a:pt x="375" y="309"/>
                </a:lnTo>
                <a:lnTo>
                  <a:pt x="372" y="310"/>
                </a:lnTo>
                <a:lnTo>
                  <a:pt x="369" y="312"/>
                </a:lnTo>
                <a:lnTo>
                  <a:pt x="367" y="314"/>
                </a:lnTo>
                <a:lnTo>
                  <a:pt x="364" y="315"/>
                </a:lnTo>
                <a:lnTo>
                  <a:pt x="362" y="314"/>
                </a:lnTo>
                <a:lnTo>
                  <a:pt x="360" y="314"/>
                </a:lnTo>
                <a:lnTo>
                  <a:pt x="359" y="312"/>
                </a:lnTo>
                <a:lnTo>
                  <a:pt x="357" y="314"/>
                </a:lnTo>
                <a:lnTo>
                  <a:pt x="355" y="315"/>
                </a:lnTo>
                <a:lnTo>
                  <a:pt x="357" y="317"/>
                </a:lnTo>
                <a:lnTo>
                  <a:pt x="359" y="318"/>
                </a:lnTo>
                <a:lnTo>
                  <a:pt x="361" y="318"/>
                </a:lnTo>
                <a:lnTo>
                  <a:pt x="365" y="319"/>
                </a:lnTo>
                <a:lnTo>
                  <a:pt x="367" y="319"/>
                </a:lnTo>
                <a:lnTo>
                  <a:pt x="369" y="321"/>
                </a:lnTo>
                <a:lnTo>
                  <a:pt x="372" y="321"/>
                </a:lnTo>
                <a:lnTo>
                  <a:pt x="373" y="323"/>
                </a:lnTo>
                <a:lnTo>
                  <a:pt x="372" y="326"/>
                </a:lnTo>
                <a:lnTo>
                  <a:pt x="372" y="329"/>
                </a:lnTo>
                <a:lnTo>
                  <a:pt x="371" y="330"/>
                </a:lnTo>
                <a:lnTo>
                  <a:pt x="368" y="331"/>
                </a:lnTo>
                <a:lnTo>
                  <a:pt x="366" y="330"/>
                </a:lnTo>
                <a:lnTo>
                  <a:pt x="364" y="330"/>
                </a:lnTo>
                <a:lnTo>
                  <a:pt x="361" y="329"/>
                </a:lnTo>
                <a:lnTo>
                  <a:pt x="362" y="340"/>
                </a:lnTo>
                <a:lnTo>
                  <a:pt x="362" y="358"/>
                </a:lnTo>
                <a:lnTo>
                  <a:pt x="364" y="365"/>
                </a:lnTo>
                <a:lnTo>
                  <a:pt x="367" y="374"/>
                </a:lnTo>
                <a:lnTo>
                  <a:pt x="358" y="374"/>
                </a:lnTo>
                <a:lnTo>
                  <a:pt x="348" y="373"/>
                </a:lnTo>
                <a:lnTo>
                  <a:pt x="340" y="371"/>
                </a:lnTo>
                <a:lnTo>
                  <a:pt x="336" y="366"/>
                </a:lnTo>
                <a:lnTo>
                  <a:pt x="322" y="380"/>
                </a:lnTo>
                <a:lnTo>
                  <a:pt x="325" y="387"/>
                </a:lnTo>
                <a:lnTo>
                  <a:pt x="327" y="396"/>
                </a:lnTo>
                <a:lnTo>
                  <a:pt x="327" y="406"/>
                </a:lnTo>
                <a:lnTo>
                  <a:pt x="325" y="414"/>
                </a:lnTo>
                <a:lnTo>
                  <a:pt x="322" y="414"/>
                </a:lnTo>
                <a:lnTo>
                  <a:pt x="318" y="410"/>
                </a:lnTo>
                <a:lnTo>
                  <a:pt x="317" y="408"/>
                </a:lnTo>
                <a:lnTo>
                  <a:pt x="317" y="406"/>
                </a:lnTo>
                <a:lnTo>
                  <a:pt x="316" y="403"/>
                </a:lnTo>
                <a:lnTo>
                  <a:pt x="316" y="401"/>
                </a:lnTo>
                <a:lnTo>
                  <a:pt x="315" y="399"/>
                </a:lnTo>
                <a:lnTo>
                  <a:pt x="314" y="398"/>
                </a:lnTo>
                <a:lnTo>
                  <a:pt x="311" y="396"/>
                </a:lnTo>
                <a:lnTo>
                  <a:pt x="222" y="402"/>
                </a:lnTo>
                <a:lnTo>
                  <a:pt x="132" y="407"/>
                </a:lnTo>
                <a:lnTo>
                  <a:pt x="126" y="408"/>
                </a:lnTo>
                <a:lnTo>
                  <a:pt x="120" y="410"/>
                </a:lnTo>
                <a:lnTo>
                  <a:pt x="112" y="412"/>
                </a:lnTo>
                <a:lnTo>
                  <a:pt x="103" y="410"/>
                </a:lnTo>
                <a:lnTo>
                  <a:pt x="98" y="400"/>
                </a:lnTo>
                <a:lnTo>
                  <a:pt x="92" y="388"/>
                </a:lnTo>
                <a:lnTo>
                  <a:pt x="85" y="377"/>
                </a:lnTo>
                <a:lnTo>
                  <a:pt x="84" y="374"/>
                </a:lnTo>
                <a:lnTo>
                  <a:pt x="81" y="371"/>
                </a:lnTo>
                <a:lnTo>
                  <a:pt x="80" y="368"/>
                </a:lnTo>
                <a:lnTo>
                  <a:pt x="80" y="359"/>
                </a:lnTo>
                <a:lnTo>
                  <a:pt x="81" y="349"/>
                </a:lnTo>
                <a:lnTo>
                  <a:pt x="80" y="338"/>
                </a:lnTo>
                <a:lnTo>
                  <a:pt x="77" y="330"/>
                </a:lnTo>
                <a:lnTo>
                  <a:pt x="74" y="324"/>
                </a:lnTo>
                <a:lnTo>
                  <a:pt x="71" y="318"/>
                </a:lnTo>
                <a:lnTo>
                  <a:pt x="71" y="302"/>
                </a:lnTo>
                <a:lnTo>
                  <a:pt x="76" y="286"/>
                </a:lnTo>
                <a:lnTo>
                  <a:pt x="83" y="273"/>
                </a:lnTo>
                <a:lnTo>
                  <a:pt x="80" y="265"/>
                </a:lnTo>
                <a:lnTo>
                  <a:pt x="77" y="255"/>
                </a:lnTo>
                <a:lnTo>
                  <a:pt x="75" y="247"/>
                </a:lnTo>
                <a:lnTo>
                  <a:pt x="74" y="246"/>
                </a:lnTo>
                <a:lnTo>
                  <a:pt x="67" y="242"/>
                </a:lnTo>
                <a:lnTo>
                  <a:pt x="66" y="241"/>
                </a:lnTo>
                <a:lnTo>
                  <a:pt x="63" y="238"/>
                </a:lnTo>
                <a:lnTo>
                  <a:pt x="61" y="231"/>
                </a:lnTo>
                <a:lnTo>
                  <a:pt x="57" y="223"/>
                </a:lnTo>
                <a:lnTo>
                  <a:pt x="55" y="217"/>
                </a:lnTo>
                <a:lnTo>
                  <a:pt x="47" y="190"/>
                </a:lnTo>
                <a:lnTo>
                  <a:pt x="40" y="161"/>
                </a:lnTo>
                <a:lnTo>
                  <a:pt x="32" y="132"/>
                </a:lnTo>
                <a:lnTo>
                  <a:pt x="15" y="76"/>
                </a:lnTo>
                <a:lnTo>
                  <a:pt x="0" y="23"/>
                </a:lnTo>
                <a:lnTo>
                  <a:pt x="46" y="17"/>
                </a:lnTo>
                <a:lnTo>
                  <a:pt x="92" y="13"/>
                </a:lnTo>
                <a:lnTo>
                  <a:pt x="138" y="7"/>
                </a:lnTo>
                <a:lnTo>
                  <a:pt x="181"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05">
            <a:extLst>
              <a:ext uri="{FF2B5EF4-FFF2-40B4-BE49-F238E27FC236}">
                <a16:creationId xmlns:a16="http://schemas.microsoft.com/office/drawing/2014/main" id="{A1A8D8BF-81AF-BD0C-8673-863949427298}"/>
              </a:ext>
            </a:extLst>
          </p:cNvPr>
          <p:cNvSpPr>
            <a:spLocks noEditPoints="1"/>
          </p:cNvSpPr>
          <p:nvPr/>
        </p:nvSpPr>
        <p:spPr bwMode="auto">
          <a:xfrm>
            <a:off x="3028809" y="3575972"/>
            <a:ext cx="688452" cy="522808"/>
          </a:xfrm>
          <a:custGeom>
            <a:avLst/>
            <a:gdLst/>
            <a:ahLst/>
            <a:cxnLst>
              <a:cxn ang="0">
                <a:pos x="451" y="0"/>
              </a:cxn>
              <a:cxn ang="0">
                <a:pos x="486" y="18"/>
              </a:cxn>
              <a:cxn ang="0">
                <a:pos x="511" y="76"/>
              </a:cxn>
              <a:cxn ang="0">
                <a:pos x="573" y="171"/>
              </a:cxn>
              <a:cxn ang="0">
                <a:pos x="566" y="182"/>
              </a:cxn>
              <a:cxn ang="0">
                <a:pos x="602" y="248"/>
              </a:cxn>
              <a:cxn ang="0">
                <a:pos x="636" y="304"/>
              </a:cxn>
              <a:cxn ang="0">
                <a:pos x="649" y="319"/>
              </a:cxn>
              <a:cxn ang="0">
                <a:pos x="665" y="395"/>
              </a:cxn>
              <a:cxn ang="0">
                <a:pos x="656" y="452"/>
              </a:cxn>
              <a:cxn ang="0">
                <a:pos x="655" y="479"/>
              </a:cxn>
              <a:cxn ang="0">
                <a:pos x="635" y="496"/>
              </a:cxn>
              <a:cxn ang="0">
                <a:pos x="613" y="496"/>
              </a:cxn>
              <a:cxn ang="0">
                <a:pos x="596" y="486"/>
              </a:cxn>
              <a:cxn ang="0">
                <a:pos x="567" y="447"/>
              </a:cxn>
              <a:cxn ang="0">
                <a:pos x="542" y="440"/>
              </a:cxn>
              <a:cxn ang="0">
                <a:pos x="509" y="395"/>
              </a:cxn>
              <a:cxn ang="0">
                <a:pos x="511" y="374"/>
              </a:cxn>
              <a:cxn ang="0">
                <a:pos x="496" y="377"/>
              </a:cxn>
              <a:cxn ang="0">
                <a:pos x="489" y="354"/>
              </a:cxn>
              <a:cxn ang="0">
                <a:pos x="479" y="357"/>
              </a:cxn>
              <a:cxn ang="0">
                <a:pos x="473" y="362"/>
              </a:cxn>
              <a:cxn ang="0">
                <a:pos x="447" y="322"/>
              </a:cxn>
              <a:cxn ang="0">
                <a:pos x="436" y="311"/>
              </a:cxn>
              <a:cxn ang="0">
                <a:pos x="444" y="300"/>
              </a:cxn>
              <a:cxn ang="0">
                <a:pos x="452" y="286"/>
              </a:cxn>
              <a:cxn ang="0">
                <a:pos x="440" y="270"/>
              </a:cxn>
              <a:cxn ang="0">
                <a:pos x="428" y="270"/>
              </a:cxn>
              <a:cxn ang="0">
                <a:pos x="431" y="278"/>
              </a:cxn>
              <a:cxn ang="0">
                <a:pos x="430" y="288"/>
              </a:cxn>
              <a:cxn ang="0">
                <a:pos x="421" y="283"/>
              </a:cxn>
              <a:cxn ang="0">
                <a:pos x="419" y="271"/>
              </a:cxn>
              <a:cxn ang="0">
                <a:pos x="424" y="204"/>
              </a:cxn>
              <a:cxn ang="0">
                <a:pos x="400" y="158"/>
              </a:cxn>
              <a:cxn ang="0">
                <a:pos x="386" y="160"/>
              </a:cxn>
              <a:cxn ang="0">
                <a:pos x="350" y="126"/>
              </a:cxn>
              <a:cxn ang="0">
                <a:pos x="330" y="110"/>
              </a:cxn>
              <a:cxn ang="0">
                <a:pos x="319" y="97"/>
              </a:cxn>
              <a:cxn ang="0">
                <a:pos x="280" y="87"/>
              </a:cxn>
              <a:cxn ang="0">
                <a:pos x="262" y="98"/>
              </a:cxn>
              <a:cxn ang="0">
                <a:pos x="258" y="103"/>
              </a:cxn>
              <a:cxn ang="0">
                <a:pos x="251" y="110"/>
              </a:cxn>
              <a:cxn ang="0">
                <a:pos x="232" y="129"/>
              </a:cxn>
              <a:cxn ang="0">
                <a:pos x="221" y="127"/>
              </a:cxn>
              <a:cxn ang="0">
                <a:pos x="197" y="138"/>
              </a:cxn>
              <a:cxn ang="0">
                <a:pos x="176" y="111"/>
              </a:cxn>
              <a:cxn ang="0">
                <a:pos x="160" y="92"/>
              </a:cxn>
              <a:cxn ang="0">
                <a:pos x="157" y="88"/>
              </a:cxn>
              <a:cxn ang="0">
                <a:pos x="147" y="85"/>
              </a:cxn>
              <a:cxn ang="0">
                <a:pos x="126" y="88"/>
              </a:cxn>
              <a:cxn ang="0">
                <a:pos x="113" y="74"/>
              </a:cxn>
              <a:cxn ang="0">
                <a:pos x="78" y="82"/>
              </a:cxn>
              <a:cxn ang="0">
                <a:pos x="50" y="68"/>
              </a:cxn>
              <a:cxn ang="0">
                <a:pos x="39" y="74"/>
              </a:cxn>
              <a:cxn ang="0">
                <a:pos x="34" y="81"/>
              </a:cxn>
              <a:cxn ang="0">
                <a:pos x="22" y="87"/>
              </a:cxn>
              <a:cxn ang="0">
                <a:pos x="11" y="62"/>
              </a:cxn>
              <a:cxn ang="0">
                <a:pos x="14" y="36"/>
              </a:cxn>
              <a:cxn ang="0">
                <a:pos x="203" y="17"/>
              </a:cxn>
              <a:cxn ang="0">
                <a:pos x="428" y="28"/>
              </a:cxn>
              <a:cxn ang="0">
                <a:pos x="444" y="38"/>
              </a:cxn>
              <a:cxn ang="0">
                <a:pos x="444" y="0"/>
              </a:cxn>
            </a:cxnLst>
            <a:rect l="0" t="0" r="r" b="b"/>
            <a:pathLst>
              <a:path w="665" h="500">
                <a:moveTo>
                  <a:pt x="265" y="104"/>
                </a:moveTo>
                <a:lnTo>
                  <a:pt x="263" y="105"/>
                </a:lnTo>
                <a:lnTo>
                  <a:pt x="265" y="104"/>
                </a:lnTo>
                <a:close/>
                <a:moveTo>
                  <a:pt x="444" y="0"/>
                </a:moveTo>
                <a:lnTo>
                  <a:pt x="451" y="0"/>
                </a:lnTo>
                <a:lnTo>
                  <a:pt x="460" y="1"/>
                </a:lnTo>
                <a:lnTo>
                  <a:pt x="472" y="4"/>
                </a:lnTo>
                <a:lnTo>
                  <a:pt x="483" y="3"/>
                </a:lnTo>
                <a:lnTo>
                  <a:pt x="485" y="10"/>
                </a:lnTo>
                <a:lnTo>
                  <a:pt x="486" y="18"/>
                </a:lnTo>
                <a:lnTo>
                  <a:pt x="488" y="24"/>
                </a:lnTo>
                <a:lnTo>
                  <a:pt x="495" y="28"/>
                </a:lnTo>
                <a:lnTo>
                  <a:pt x="499" y="45"/>
                </a:lnTo>
                <a:lnTo>
                  <a:pt x="504" y="61"/>
                </a:lnTo>
                <a:lnTo>
                  <a:pt x="511" y="76"/>
                </a:lnTo>
                <a:lnTo>
                  <a:pt x="524" y="102"/>
                </a:lnTo>
                <a:lnTo>
                  <a:pt x="538" y="126"/>
                </a:lnTo>
                <a:lnTo>
                  <a:pt x="556" y="150"/>
                </a:lnTo>
                <a:lnTo>
                  <a:pt x="574" y="169"/>
                </a:lnTo>
                <a:lnTo>
                  <a:pt x="573" y="171"/>
                </a:lnTo>
                <a:lnTo>
                  <a:pt x="573" y="172"/>
                </a:lnTo>
                <a:lnTo>
                  <a:pt x="572" y="171"/>
                </a:lnTo>
                <a:lnTo>
                  <a:pt x="570" y="169"/>
                </a:lnTo>
                <a:lnTo>
                  <a:pt x="565" y="169"/>
                </a:lnTo>
                <a:lnTo>
                  <a:pt x="566" y="182"/>
                </a:lnTo>
                <a:lnTo>
                  <a:pt x="571" y="194"/>
                </a:lnTo>
                <a:lnTo>
                  <a:pt x="577" y="206"/>
                </a:lnTo>
                <a:lnTo>
                  <a:pt x="586" y="222"/>
                </a:lnTo>
                <a:lnTo>
                  <a:pt x="596" y="237"/>
                </a:lnTo>
                <a:lnTo>
                  <a:pt x="602" y="248"/>
                </a:lnTo>
                <a:lnTo>
                  <a:pt x="610" y="257"/>
                </a:lnTo>
                <a:lnTo>
                  <a:pt x="616" y="266"/>
                </a:lnTo>
                <a:lnTo>
                  <a:pt x="628" y="290"/>
                </a:lnTo>
                <a:lnTo>
                  <a:pt x="636" y="299"/>
                </a:lnTo>
                <a:lnTo>
                  <a:pt x="636" y="304"/>
                </a:lnTo>
                <a:lnTo>
                  <a:pt x="635" y="306"/>
                </a:lnTo>
                <a:lnTo>
                  <a:pt x="634" y="307"/>
                </a:lnTo>
                <a:lnTo>
                  <a:pt x="632" y="307"/>
                </a:lnTo>
                <a:lnTo>
                  <a:pt x="642" y="312"/>
                </a:lnTo>
                <a:lnTo>
                  <a:pt x="649" y="319"/>
                </a:lnTo>
                <a:lnTo>
                  <a:pt x="653" y="327"/>
                </a:lnTo>
                <a:lnTo>
                  <a:pt x="658" y="341"/>
                </a:lnTo>
                <a:lnTo>
                  <a:pt x="662" y="355"/>
                </a:lnTo>
                <a:lnTo>
                  <a:pt x="664" y="374"/>
                </a:lnTo>
                <a:lnTo>
                  <a:pt x="665" y="395"/>
                </a:lnTo>
                <a:lnTo>
                  <a:pt x="665" y="416"/>
                </a:lnTo>
                <a:lnTo>
                  <a:pt x="664" y="432"/>
                </a:lnTo>
                <a:lnTo>
                  <a:pt x="662" y="439"/>
                </a:lnTo>
                <a:lnTo>
                  <a:pt x="658" y="445"/>
                </a:lnTo>
                <a:lnTo>
                  <a:pt x="656" y="452"/>
                </a:lnTo>
                <a:lnTo>
                  <a:pt x="656" y="458"/>
                </a:lnTo>
                <a:lnTo>
                  <a:pt x="658" y="465"/>
                </a:lnTo>
                <a:lnTo>
                  <a:pt x="658" y="474"/>
                </a:lnTo>
                <a:lnTo>
                  <a:pt x="657" y="476"/>
                </a:lnTo>
                <a:lnTo>
                  <a:pt x="655" y="479"/>
                </a:lnTo>
                <a:lnTo>
                  <a:pt x="652" y="483"/>
                </a:lnTo>
                <a:lnTo>
                  <a:pt x="652" y="488"/>
                </a:lnTo>
                <a:lnTo>
                  <a:pt x="645" y="489"/>
                </a:lnTo>
                <a:lnTo>
                  <a:pt x="639" y="491"/>
                </a:lnTo>
                <a:lnTo>
                  <a:pt x="635" y="496"/>
                </a:lnTo>
                <a:lnTo>
                  <a:pt x="629" y="498"/>
                </a:lnTo>
                <a:lnTo>
                  <a:pt x="623" y="500"/>
                </a:lnTo>
                <a:lnTo>
                  <a:pt x="616" y="496"/>
                </a:lnTo>
                <a:lnTo>
                  <a:pt x="615" y="495"/>
                </a:lnTo>
                <a:lnTo>
                  <a:pt x="613" y="496"/>
                </a:lnTo>
                <a:lnTo>
                  <a:pt x="613" y="493"/>
                </a:lnTo>
                <a:lnTo>
                  <a:pt x="610" y="489"/>
                </a:lnTo>
                <a:lnTo>
                  <a:pt x="608" y="488"/>
                </a:lnTo>
                <a:lnTo>
                  <a:pt x="606" y="486"/>
                </a:lnTo>
                <a:lnTo>
                  <a:pt x="596" y="486"/>
                </a:lnTo>
                <a:lnTo>
                  <a:pt x="586" y="472"/>
                </a:lnTo>
                <a:lnTo>
                  <a:pt x="574" y="456"/>
                </a:lnTo>
                <a:lnTo>
                  <a:pt x="571" y="453"/>
                </a:lnTo>
                <a:lnTo>
                  <a:pt x="568" y="449"/>
                </a:lnTo>
                <a:lnTo>
                  <a:pt x="567" y="447"/>
                </a:lnTo>
                <a:lnTo>
                  <a:pt x="565" y="445"/>
                </a:lnTo>
                <a:lnTo>
                  <a:pt x="561" y="442"/>
                </a:lnTo>
                <a:lnTo>
                  <a:pt x="557" y="440"/>
                </a:lnTo>
                <a:lnTo>
                  <a:pt x="549" y="439"/>
                </a:lnTo>
                <a:lnTo>
                  <a:pt x="542" y="440"/>
                </a:lnTo>
                <a:lnTo>
                  <a:pt x="535" y="438"/>
                </a:lnTo>
                <a:lnTo>
                  <a:pt x="523" y="417"/>
                </a:lnTo>
                <a:lnTo>
                  <a:pt x="521" y="404"/>
                </a:lnTo>
                <a:lnTo>
                  <a:pt x="518" y="399"/>
                </a:lnTo>
                <a:lnTo>
                  <a:pt x="509" y="395"/>
                </a:lnTo>
                <a:lnTo>
                  <a:pt x="511" y="385"/>
                </a:lnTo>
                <a:lnTo>
                  <a:pt x="516" y="379"/>
                </a:lnTo>
                <a:lnTo>
                  <a:pt x="521" y="372"/>
                </a:lnTo>
                <a:lnTo>
                  <a:pt x="514" y="372"/>
                </a:lnTo>
                <a:lnTo>
                  <a:pt x="511" y="374"/>
                </a:lnTo>
                <a:lnTo>
                  <a:pt x="510" y="376"/>
                </a:lnTo>
                <a:lnTo>
                  <a:pt x="509" y="377"/>
                </a:lnTo>
                <a:lnTo>
                  <a:pt x="503" y="389"/>
                </a:lnTo>
                <a:lnTo>
                  <a:pt x="499" y="384"/>
                </a:lnTo>
                <a:lnTo>
                  <a:pt x="496" y="377"/>
                </a:lnTo>
                <a:lnTo>
                  <a:pt x="495" y="369"/>
                </a:lnTo>
                <a:lnTo>
                  <a:pt x="495" y="360"/>
                </a:lnTo>
                <a:lnTo>
                  <a:pt x="497" y="353"/>
                </a:lnTo>
                <a:lnTo>
                  <a:pt x="494" y="351"/>
                </a:lnTo>
                <a:lnTo>
                  <a:pt x="489" y="354"/>
                </a:lnTo>
                <a:lnTo>
                  <a:pt x="483" y="355"/>
                </a:lnTo>
                <a:lnTo>
                  <a:pt x="478" y="353"/>
                </a:lnTo>
                <a:lnTo>
                  <a:pt x="476" y="354"/>
                </a:lnTo>
                <a:lnTo>
                  <a:pt x="476" y="356"/>
                </a:lnTo>
                <a:lnTo>
                  <a:pt x="479" y="357"/>
                </a:lnTo>
                <a:lnTo>
                  <a:pt x="480" y="358"/>
                </a:lnTo>
                <a:lnTo>
                  <a:pt x="482" y="360"/>
                </a:lnTo>
                <a:lnTo>
                  <a:pt x="483" y="362"/>
                </a:lnTo>
                <a:lnTo>
                  <a:pt x="483" y="367"/>
                </a:lnTo>
                <a:lnTo>
                  <a:pt x="473" y="362"/>
                </a:lnTo>
                <a:lnTo>
                  <a:pt x="465" y="356"/>
                </a:lnTo>
                <a:lnTo>
                  <a:pt x="459" y="347"/>
                </a:lnTo>
                <a:lnTo>
                  <a:pt x="454" y="337"/>
                </a:lnTo>
                <a:lnTo>
                  <a:pt x="450" y="327"/>
                </a:lnTo>
                <a:lnTo>
                  <a:pt x="447" y="322"/>
                </a:lnTo>
                <a:lnTo>
                  <a:pt x="445" y="321"/>
                </a:lnTo>
                <a:lnTo>
                  <a:pt x="443" y="319"/>
                </a:lnTo>
                <a:lnTo>
                  <a:pt x="438" y="316"/>
                </a:lnTo>
                <a:lnTo>
                  <a:pt x="437" y="314"/>
                </a:lnTo>
                <a:lnTo>
                  <a:pt x="436" y="311"/>
                </a:lnTo>
                <a:lnTo>
                  <a:pt x="438" y="311"/>
                </a:lnTo>
                <a:lnTo>
                  <a:pt x="440" y="309"/>
                </a:lnTo>
                <a:lnTo>
                  <a:pt x="443" y="305"/>
                </a:lnTo>
                <a:lnTo>
                  <a:pt x="443" y="302"/>
                </a:lnTo>
                <a:lnTo>
                  <a:pt x="444" y="300"/>
                </a:lnTo>
                <a:lnTo>
                  <a:pt x="444" y="293"/>
                </a:lnTo>
                <a:lnTo>
                  <a:pt x="445" y="291"/>
                </a:lnTo>
                <a:lnTo>
                  <a:pt x="447" y="290"/>
                </a:lnTo>
                <a:lnTo>
                  <a:pt x="450" y="287"/>
                </a:lnTo>
                <a:lnTo>
                  <a:pt x="452" y="286"/>
                </a:lnTo>
                <a:lnTo>
                  <a:pt x="453" y="284"/>
                </a:lnTo>
                <a:lnTo>
                  <a:pt x="453" y="279"/>
                </a:lnTo>
                <a:lnTo>
                  <a:pt x="451" y="272"/>
                </a:lnTo>
                <a:lnTo>
                  <a:pt x="446" y="270"/>
                </a:lnTo>
                <a:lnTo>
                  <a:pt x="440" y="270"/>
                </a:lnTo>
                <a:lnTo>
                  <a:pt x="433" y="269"/>
                </a:lnTo>
                <a:lnTo>
                  <a:pt x="426" y="265"/>
                </a:lnTo>
                <a:lnTo>
                  <a:pt x="425" y="269"/>
                </a:lnTo>
                <a:lnTo>
                  <a:pt x="426" y="270"/>
                </a:lnTo>
                <a:lnTo>
                  <a:pt x="428" y="270"/>
                </a:lnTo>
                <a:lnTo>
                  <a:pt x="428" y="273"/>
                </a:lnTo>
                <a:lnTo>
                  <a:pt x="429" y="274"/>
                </a:lnTo>
                <a:lnTo>
                  <a:pt x="429" y="277"/>
                </a:lnTo>
                <a:lnTo>
                  <a:pt x="430" y="277"/>
                </a:lnTo>
                <a:lnTo>
                  <a:pt x="431" y="278"/>
                </a:lnTo>
                <a:lnTo>
                  <a:pt x="433" y="278"/>
                </a:lnTo>
                <a:lnTo>
                  <a:pt x="436" y="277"/>
                </a:lnTo>
                <a:lnTo>
                  <a:pt x="433" y="281"/>
                </a:lnTo>
                <a:lnTo>
                  <a:pt x="433" y="287"/>
                </a:lnTo>
                <a:lnTo>
                  <a:pt x="430" y="288"/>
                </a:lnTo>
                <a:lnTo>
                  <a:pt x="428" y="287"/>
                </a:lnTo>
                <a:lnTo>
                  <a:pt x="426" y="287"/>
                </a:lnTo>
                <a:lnTo>
                  <a:pt x="424" y="285"/>
                </a:lnTo>
                <a:lnTo>
                  <a:pt x="422" y="284"/>
                </a:lnTo>
                <a:lnTo>
                  <a:pt x="421" y="283"/>
                </a:lnTo>
                <a:lnTo>
                  <a:pt x="416" y="283"/>
                </a:lnTo>
                <a:lnTo>
                  <a:pt x="416" y="277"/>
                </a:lnTo>
                <a:lnTo>
                  <a:pt x="418" y="274"/>
                </a:lnTo>
                <a:lnTo>
                  <a:pt x="418" y="272"/>
                </a:lnTo>
                <a:lnTo>
                  <a:pt x="419" y="271"/>
                </a:lnTo>
                <a:lnTo>
                  <a:pt x="419" y="269"/>
                </a:lnTo>
                <a:lnTo>
                  <a:pt x="421" y="265"/>
                </a:lnTo>
                <a:lnTo>
                  <a:pt x="421" y="246"/>
                </a:lnTo>
                <a:lnTo>
                  <a:pt x="423" y="227"/>
                </a:lnTo>
                <a:lnTo>
                  <a:pt x="424" y="204"/>
                </a:lnTo>
                <a:lnTo>
                  <a:pt x="419" y="183"/>
                </a:lnTo>
                <a:lnTo>
                  <a:pt x="412" y="179"/>
                </a:lnTo>
                <a:lnTo>
                  <a:pt x="408" y="172"/>
                </a:lnTo>
                <a:lnTo>
                  <a:pt x="404" y="165"/>
                </a:lnTo>
                <a:lnTo>
                  <a:pt x="400" y="158"/>
                </a:lnTo>
                <a:lnTo>
                  <a:pt x="397" y="157"/>
                </a:lnTo>
                <a:lnTo>
                  <a:pt x="395" y="158"/>
                </a:lnTo>
                <a:lnTo>
                  <a:pt x="393" y="158"/>
                </a:lnTo>
                <a:lnTo>
                  <a:pt x="388" y="160"/>
                </a:lnTo>
                <a:lnTo>
                  <a:pt x="386" y="160"/>
                </a:lnTo>
                <a:lnTo>
                  <a:pt x="386" y="158"/>
                </a:lnTo>
                <a:lnTo>
                  <a:pt x="376" y="152"/>
                </a:lnTo>
                <a:lnTo>
                  <a:pt x="360" y="138"/>
                </a:lnTo>
                <a:lnTo>
                  <a:pt x="348" y="133"/>
                </a:lnTo>
                <a:lnTo>
                  <a:pt x="350" y="126"/>
                </a:lnTo>
                <a:lnTo>
                  <a:pt x="347" y="122"/>
                </a:lnTo>
                <a:lnTo>
                  <a:pt x="343" y="118"/>
                </a:lnTo>
                <a:lnTo>
                  <a:pt x="338" y="116"/>
                </a:lnTo>
                <a:lnTo>
                  <a:pt x="332" y="113"/>
                </a:lnTo>
                <a:lnTo>
                  <a:pt x="330" y="110"/>
                </a:lnTo>
                <a:lnTo>
                  <a:pt x="329" y="108"/>
                </a:lnTo>
                <a:lnTo>
                  <a:pt x="327" y="104"/>
                </a:lnTo>
                <a:lnTo>
                  <a:pt x="325" y="102"/>
                </a:lnTo>
                <a:lnTo>
                  <a:pt x="324" y="99"/>
                </a:lnTo>
                <a:lnTo>
                  <a:pt x="319" y="97"/>
                </a:lnTo>
                <a:lnTo>
                  <a:pt x="311" y="94"/>
                </a:lnTo>
                <a:lnTo>
                  <a:pt x="302" y="90"/>
                </a:lnTo>
                <a:lnTo>
                  <a:pt x="295" y="88"/>
                </a:lnTo>
                <a:lnTo>
                  <a:pt x="288" y="87"/>
                </a:lnTo>
                <a:lnTo>
                  <a:pt x="280" y="87"/>
                </a:lnTo>
                <a:lnTo>
                  <a:pt x="273" y="88"/>
                </a:lnTo>
                <a:lnTo>
                  <a:pt x="270" y="89"/>
                </a:lnTo>
                <a:lnTo>
                  <a:pt x="267" y="92"/>
                </a:lnTo>
                <a:lnTo>
                  <a:pt x="265" y="96"/>
                </a:lnTo>
                <a:lnTo>
                  <a:pt x="262" y="98"/>
                </a:lnTo>
                <a:lnTo>
                  <a:pt x="260" y="99"/>
                </a:lnTo>
                <a:lnTo>
                  <a:pt x="258" y="102"/>
                </a:lnTo>
                <a:lnTo>
                  <a:pt x="256" y="102"/>
                </a:lnTo>
                <a:lnTo>
                  <a:pt x="256" y="103"/>
                </a:lnTo>
                <a:lnTo>
                  <a:pt x="258" y="103"/>
                </a:lnTo>
                <a:lnTo>
                  <a:pt x="259" y="104"/>
                </a:lnTo>
                <a:lnTo>
                  <a:pt x="261" y="105"/>
                </a:lnTo>
                <a:lnTo>
                  <a:pt x="263" y="105"/>
                </a:lnTo>
                <a:lnTo>
                  <a:pt x="261" y="106"/>
                </a:lnTo>
                <a:lnTo>
                  <a:pt x="251" y="110"/>
                </a:lnTo>
                <a:lnTo>
                  <a:pt x="241" y="117"/>
                </a:lnTo>
                <a:lnTo>
                  <a:pt x="239" y="120"/>
                </a:lnTo>
                <a:lnTo>
                  <a:pt x="235" y="124"/>
                </a:lnTo>
                <a:lnTo>
                  <a:pt x="233" y="127"/>
                </a:lnTo>
                <a:lnTo>
                  <a:pt x="232" y="129"/>
                </a:lnTo>
                <a:lnTo>
                  <a:pt x="227" y="124"/>
                </a:lnTo>
                <a:lnTo>
                  <a:pt x="227" y="122"/>
                </a:lnTo>
                <a:lnTo>
                  <a:pt x="225" y="123"/>
                </a:lnTo>
                <a:lnTo>
                  <a:pt x="223" y="125"/>
                </a:lnTo>
                <a:lnTo>
                  <a:pt x="221" y="127"/>
                </a:lnTo>
                <a:lnTo>
                  <a:pt x="219" y="131"/>
                </a:lnTo>
                <a:lnTo>
                  <a:pt x="217" y="133"/>
                </a:lnTo>
                <a:lnTo>
                  <a:pt x="211" y="134"/>
                </a:lnTo>
                <a:lnTo>
                  <a:pt x="200" y="134"/>
                </a:lnTo>
                <a:lnTo>
                  <a:pt x="197" y="138"/>
                </a:lnTo>
                <a:lnTo>
                  <a:pt x="194" y="130"/>
                </a:lnTo>
                <a:lnTo>
                  <a:pt x="189" y="122"/>
                </a:lnTo>
                <a:lnTo>
                  <a:pt x="183" y="116"/>
                </a:lnTo>
                <a:lnTo>
                  <a:pt x="174" y="113"/>
                </a:lnTo>
                <a:lnTo>
                  <a:pt x="176" y="111"/>
                </a:lnTo>
                <a:lnTo>
                  <a:pt x="180" y="111"/>
                </a:lnTo>
                <a:lnTo>
                  <a:pt x="183" y="108"/>
                </a:lnTo>
                <a:lnTo>
                  <a:pt x="171" y="101"/>
                </a:lnTo>
                <a:lnTo>
                  <a:pt x="157" y="96"/>
                </a:lnTo>
                <a:lnTo>
                  <a:pt x="160" y="92"/>
                </a:lnTo>
                <a:lnTo>
                  <a:pt x="167" y="85"/>
                </a:lnTo>
                <a:lnTo>
                  <a:pt x="169" y="82"/>
                </a:lnTo>
                <a:lnTo>
                  <a:pt x="168" y="80"/>
                </a:lnTo>
                <a:lnTo>
                  <a:pt x="166" y="80"/>
                </a:lnTo>
                <a:lnTo>
                  <a:pt x="157" y="88"/>
                </a:lnTo>
                <a:lnTo>
                  <a:pt x="154" y="88"/>
                </a:lnTo>
                <a:lnTo>
                  <a:pt x="153" y="87"/>
                </a:lnTo>
                <a:lnTo>
                  <a:pt x="150" y="87"/>
                </a:lnTo>
                <a:lnTo>
                  <a:pt x="149" y="85"/>
                </a:lnTo>
                <a:lnTo>
                  <a:pt x="147" y="85"/>
                </a:lnTo>
                <a:lnTo>
                  <a:pt x="145" y="88"/>
                </a:lnTo>
                <a:lnTo>
                  <a:pt x="143" y="90"/>
                </a:lnTo>
                <a:lnTo>
                  <a:pt x="143" y="94"/>
                </a:lnTo>
                <a:lnTo>
                  <a:pt x="138" y="92"/>
                </a:lnTo>
                <a:lnTo>
                  <a:pt x="126" y="88"/>
                </a:lnTo>
                <a:lnTo>
                  <a:pt x="118" y="88"/>
                </a:lnTo>
                <a:lnTo>
                  <a:pt x="121" y="82"/>
                </a:lnTo>
                <a:lnTo>
                  <a:pt x="121" y="78"/>
                </a:lnTo>
                <a:lnTo>
                  <a:pt x="118" y="76"/>
                </a:lnTo>
                <a:lnTo>
                  <a:pt x="113" y="74"/>
                </a:lnTo>
                <a:lnTo>
                  <a:pt x="106" y="73"/>
                </a:lnTo>
                <a:lnTo>
                  <a:pt x="100" y="71"/>
                </a:lnTo>
                <a:lnTo>
                  <a:pt x="96" y="70"/>
                </a:lnTo>
                <a:lnTo>
                  <a:pt x="88" y="77"/>
                </a:lnTo>
                <a:lnTo>
                  <a:pt x="78" y="82"/>
                </a:lnTo>
                <a:lnTo>
                  <a:pt x="67" y="84"/>
                </a:lnTo>
                <a:lnTo>
                  <a:pt x="56" y="88"/>
                </a:lnTo>
                <a:lnTo>
                  <a:pt x="55" y="83"/>
                </a:lnTo>
                <a:lnTo>
                  <a:pt x="53" y="77"/>
                </a:lnTo>
                <a:lnTo>
                  <a:pt x="50" y="68"/>
                </a:lnTo>
                <a:lnTo>
                  <a:pt x="47" y="68"/>
                </a:lnTo>
                <a:lnTo>
                  <a:pt x="46" y="69"/>
                </a:lnTo>
                <a:lnTo>
                  <a:pt x="46" y="78"/>
                </a:lnTo>
                <a:lnTo>
                  <a:pt x="44" y="80"/>
                </a:lnTo>
                <a:lnTo>
                  <a:pt x="39" y="74"/>
                </a:lnTo>
                <a:lnTo>
                  <a:pt x="36" y="74"/>
                </a:lnTo>
                <a:lnTo>
                  <a:pt x="36" y="75"/>
                </a:lnTo>
                <a:lnTo>
                  <a:pt x="35" y="76"/>
                </a:lnTo>
                <a:lnTo>
                  <a:pt x="35" y="78"/>
                </a:lnTo>
                <a:lnTo>
                  <a:pt x="34" y="81"/>
                </a:lnTo>
                <a:lnTo>
                  <a:pt x="34" y="84"/>
                </a:lnTo>
                <a:lnTo>
                  <a:pt x="33" y="87"/>
                </a:lnTo>
                <a:lnTo>
                  <a:pt x="31" y="90"/>
                </a:lnTo>
                <a:lnTo>
                  <a:pt x="25" y="90"/>
                </a:lnTo>
                <a:lnTo>
                  <a:pt x="22" y="87"/>
                </a:lnTo>
                <a:lnTo>
                  <a:pt x="19" y="81"/>
                </a:lnTo>
                <a:lnTo>
                  <a:pt x="17" y="76"/>
                </a:lnTo>
                <a:lnTo>
                  <a:pt x="20" y="70"/>
                </a:lnTo>
                <a:lnTo>
                  <a:pt x="17" y="66"/>
                </a:lnTo>
                <a:lnTo>
                  <a:pt x="11" y="62"/>
                </a:lnTo>
                <a:lnTo>
                  <a:pt x="1" y="55"/>
                </a:lnTo>
                <a:lnTo>
                  <a:pt x="0" y="48"/>
                </a:lnTo>
                <a:lnTo>
                  <a:pt x="3" y="41"/>
                </a:lnTo>
                <a:lnTo>
                  <a:pt x="8" y="38"/>
                </a:lnTo>
                <a:lnTo>
                  <a:pt x="14" y="36"/>
                </a:lnTo>
                <a:lnTo>
                  <a:pt x="34" y="36"/>
                </a:lnTo>
                <a:lnTo>
                  <a:pt x="75" y="32"/>
                </a:lnTo>
                <a:lnTo>
                  <a:pt x="118" y="27"/>
                </a:lnTo>
                <a:lnTo>
                  <a:pt x="161" y="21"/>
                </a:lnTo>
                <a:lnTo>
                  <a:pt x="203" y="17"/>
                </a:lnTo>
                <a:lnTo>
                  <a:pt x="213" y="40"/>
                </a:lnTo>
                <a:lnTo>
                  <a:pt x="268" y="38"/>
                </a:lnTo>
                <a:lnTo>
                  <a:pt x="323" y="33"/>
                </a:lnTo>
                <a:lnTo>
                  <a:pt x="376" y="29"/>
                </a:lnTo>
                <a:lnTo>
                  <a:pt x="428" y="28"/>
                </a:lnTo>
                <a:lnTo>
                  <a:pt x="428" y="33"/>
                </a:lnTo>
                <a:lnTo>
                  <a:pt x="429" y="38"/>
                </a:lnTo>
                <a:lnTo>
                  <a:pt x="433" y="42"/>
                </a:lnTo>
                <a:lnTo>
                  <a:pt x="440" y="41"/>
                </a:lnTo>
                <a:lnTo>
                  <a:pt x="444" y="38"/>
                </a:lnTo>
                <a:lnTo>
                  <a:pt x="445" y="32"/>
                </a:lnTo>
                <a:lnTo>
                  <a:pt x="445" y="25"/>
                </a:lnTo>
                <a:lnTo>
                  <a:pt x="443" y="11"/>
                </a:lnTo>
                <a:lnTo>
                  <a:pt x="441" y="5"/>
                </a:lnTo>
                <a:lnTo>
                  <a:pt x="444"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06">
            <a:extLst>
              <a:ext uri="{FF2B5EF4-FFF2-40B4-BE49-F238E27FC236}">
                <a16:creationId xmlns:a16="http://schemas.microsoft.com/office/drawing/2014/main" id="{FBBF9A18-E896-78B0-016D-770789CDE4CB}"/>
              </a:ext>
            </a:extLst>
          </p:cNvPr>
          <p:cNvSpPr>
            <a:spLocks/>
          </p:cNvSpPr>
          <p:nvPr/>
        </p:nvSpPr>
        <p:spPr bwMode="auto">
          <a:xfrm>
            <a:off x="2496615" y="3460889"/>
            <a:ext cx="424456" cy="375962"/>
          </a:xfrm>
          <a:custGeom>
            <a:avLst/>
            <a:gdLst/>
            <a:ahLst/>
            <a:cxnLst>
              <a:cxn ang="0">
                <a:pos x="217" y="9"/>
              </a:cxn>
              <a:cxn ang="0">
                <a:pos x="224" y="11"/>
              </a:cxn>
              <a:cxn ang="0">
                <a:pos x="225" y="28"/>
              </a:cxn>
              <a:cxn ang="0">
                <a:pos x="228" y="46"/>
              </a:cxn>
              <a:cxn ang="0">
                <a:pos x="226" y="72"/>
              </a:cxn>
              <a:cxn ang="0">
                <a:pos x="226" y="87"/>
              </a:cxn>
              <a:cxn ang="0">
                <a:pos x="212" y="116"/>
              </a:cxn>
              <a:cxn ang="0">
                <a:pos x="203" y="144"/>
              </a:cxn>
              <a:cxn ang="0">
                <a:pos x="200" y="159"/>
              </a:cxn>
              <a:cxn ang="0">
                <a:pos x="196" y="185"/>
              </a:cxn>
              <a:cxn ang="0">
                <a:pos x="338" y="205"/>
              </a:cxn>
              <a:cxn ang="0">
                <a:pos x="361" y="254"/>
              </a:cxn>
              <a:cxn ang="0">
                <a:pos x="327" y="240"/>
              </a:cxn>
              <a:cxn ang="0">
                <a:pos x="304" y="268"/>
              </a:cxn>
              <a:cxn ang="0">
                <a:pos x="352" y="262"/>
              </a:cxn>
              <a:cxn ang="0">
                <a:pos x="344" y="270"/>
              </a:cxn>
              <a:cxn ang="0">
                <a:pos x="367" y="280"/>
              </a:cxn>
              <a:cxn ang="0">
                <a:pos x="372" y="266"/>
              </a:cxn>
              <a:cxn ang="0">
                <a:pos x="383" y="286"/>
              </a:cxn>
              <a:cxn ang="0">
                <a:pos x="367" y="297"/>
              </a:cxn>
              <a:cxn ang="0">
                <a:pos x="361" y="306"/>
              </a:cxn>
              <a:cxn ang="0">
                <a:pos x="365" y="317"/>
              </a:cxn>
              <a:cxn ang="0">
                <a:pos x="376" y="325"/>
              </a:cxn>
              <a:cxn ang="0">
                <a:pos x="383" y="325"/>
              </a:cxn>
              <a:cxn ang="0">
                <a:pos x="392" y="331"/>
              </a:cxn>
              <a:cxn ang="0">
                <a:pos x="410" y="347"/>
              </a:cxn>
              <a:cxn ang="0">
                <a:pos x="394" y="342"/>
              </a:cxn>
              <a:cxn ang="0">
                <a:pos x="384" y="343"/>
              </a:cxn>
              <a:cxn ang="0">
                <a:pos x="368" y="332"/>
              </a:cxn>
              <a:cxn ang="0">
                <a:pos x="356" y="326"/>
              </a:cxn>
              <a:cxn ang="0">
                <a:pos x="333" y="318"/>
              </a:cxn>
              <a:cxn ang="0">
                <a:pos x="320" y="321"/>
              </a:cxn>
              <a:cxn ang="0">
                <a:pos x="333" y="332"/>
              </a:cxn>
              <a:cxn ang="0">
                <a:pos x="326" y="336"/>
              </a:cxn>
              <a:cxn ang="0">
                <a:pos x="324" y="354"/>
              </a:cxn>
              <a:cxn ang="0">
                <a:pos x="312" y="340"/>
              </a:cxn>
              <a:cxn ang="0">
                <a:pos x="299" y="335"/>
              </a:cxn>
              <a:cxn ang="0">
                <a:pos x="262" y="350"/>
              </a:cxn>
              <a:cxn ang="0">
                <a:pos x="236" y="314"/>
              </a:cxn>
              <a:cxn ang="0">
                <a:pos x="217" y="320"/>
              </a:cxn>
              <a:cxn ang="0">
                <a:pos x="185" y="294"/>
              </a:cxn>
              <a:cxn ang="0">
                <a:pos x="158" y="311"/>
              </a:cxn>
              <a:cxn ang="0">
                <a:pos x="158" y="319"/>
              </a:cxn>
              <a:cxn ang="0">
                <a:pos x="127" y="320"/>
              </a:cxn>
              <a:cxn ang="0">
                <a:pos x="77" y="305"/>
              </a:cxn>
              <a:cxn ang="0">
                <a:pos x="58" y="294"/>
              </a:cxn>
              <a:cxn ang="0">
                <a:pos x="22" y="311"/>
              </a:cxn>
              <a:cxn ang="0">
                <a:pos x="32" y="300"/>
              </a:cxn>
              <a:cxn ang="0">
                <a:pos x="35" y="271"/>
              </a:cxn>
              <a:cxn ang="0">
                <a:pos x="37" y="229"/>
              </a:cxn>
              <a:cxn ang="0">
                <a:pos x="44" y="173"/>
              </a:cxn>
              <a:cxn ang="0">
                <a:pos x="27" y="144"/>
              </a:cxn>
              <a:cxn ang="0">
                <a:pos x="0" y="10"/>
              </a:cxn>
            </a:cxnLst>
            <a:rect l="0" t="0" r="r" b="b"/>
            <a:pathLst>
              <a:path w="410" h="356">
                <a:moveTo>
                  <a:pt x="191" y="0"/>
                </a:moveTo>
                <a:lnTo>
                  <a:pt x="217" y="2"/>
                </a:lnTo>
                <a:lnTo>
                  <a:pt x="216" y="5"/>
                </a:lnTo>
                <a:lnTo>
                  <a:pt x="214" y="7"/>
                </a:lnTo>
                <a:lnTo>
                  <a:pt x="216" y="9"/>
                </a:lnTo>
                <a:lnTo>
                  <a:pt x="217" y="9"/>
                </a:lnTo>
                <a:lnTo>
                  <a:pt x="219" y="7"/>
                </a:lnTo>
                <a:lnTo>
                  <a:pt x="223" y="4"/>
                </a:lnTo>
                <a:lnTo>
                  <a:pt x="225" y="5"/>
                </a:lnTo>
                <a:lnTo>
                  <a:pt x="225" y="7"/>
                </a:lnTo>
                <a:lnTo>
                  <a:pt x="224" y="9"/>
                </a:lnTo>
                <a:lnTo>
                  <a:pt x="224" y="11"/>
                </a:lnTo>
                <a:lnTo>
                  <a:pt x="223" y="13"/>
                </a:lnTo>
                <a:lnTo>
                  <a:pt x="223" y="18"/>
                </a:lnTo>
                <a:lnTo>
                  <a:pt x="228" y="24"/>
                </a:lnTo>
                <a:lnTo>
                  <a:pt x="228" y="25"/>
                </a:lnTo>
                <a:lnTo>
                  <a:pt x="226" y="26"/>
                </a:lnTo>
                <a:lnTo>
                  <a:pt x="225" y="28"/>
                </a:lnTo>
                <a:lnTo>
                  <a:pt x="223" y="31"/>
                </a:lnTo>
                <a:lnTo>
                  <a:pt x="223" y="32"/>
                </a:lnTo>
                <a:lnTo>
                  <a:pt x="224" y="34"/>
                </a:lnTo>
                <a:lnTo>
                  <a:pt x="226" y="35"/>
                </a:lnTo>
                <a:lnTo>
                  <a:pt x="228" y="38"/>
                </a:lnTo>
                <a:lnTo>
                  <a:pt x="228" y="46"/>
                </a:lnTo>
                <a:lnTo>
                  <a:pt x="233" y="53"/>
                </a:lnTo>
                <a:lnTo>
                  <a:pt x="236" y="56"/>
                </a:lnTo>
                <a:lnTo>
                  <a:pt x="239" y="60"/>
                </a:lnTo>
                <a:lnTo>
                  <a:pt x="236" y="65"/>
                </a:lnTo>
                <a:lnTo>
                  <a:pt x="229" y="68"/>
                </a:lnTo>
                <a:lnTo>
                  <a:pt x="226" y="72"/>
                </a:lnTo>
                <a:lnTo>
                  <a:pt x="225" y="74"/>
                </a:lnTo>
                <a:lnTo>
                  <a:pt x="227" y="76"/>
                </a:lnTo>
                <a:lnTo>
                  <a:pt x="234" y="80"/>
                </a:lnTo>
                <a:lnTo>
                  <a:pt x="231" y="83"/>
                </a:lnTo>
                <a:lnTo>
                  <a:pt x="228" y="84"/>
                </a:lnTo>
                <a:lnTo>
                  <a:pt x="226" y="87"/>
                </a:lnTo>
                <a:lnTo>
                  <a:pt x="226" y="88"/>
                </a:lnTo>
                <a:lnTo>
                  <a:pt x="227" y="89"/>
                </a:lnTo>
                <a:lnTo>
                  <a:pt x="231" y="89"/>
                </a:lnTo>
                <a:lnTo>
                  <a:pt x="223" y="100"/>
                </a:lnTo>
                <a:lnTo>
                  <a:pt x="211" y="108"/>
                </a:lnTo>
                <a:lnTo>
                  <a:pt x="212" y="116"/>
                </a:lnTo>
                <a:lnTo>
                  <a:pt x="207" y="124"/>
                </a:lnTo>
                <a:lnTo>
                  <a:pt x="203" y="131"/>
                </a:lnTo>
                <a:lnTo>
                  <a:pt x="200" y="137"/>
                </a:lnTo>
                <a:lnTo>
                  <a:pt x="200" y="140"/>
                </a:lnTo>
                <a:lnTo>
                  <a:pt x="202" y="143"/>
                </a:lnTo>
                <a:lnTo>
                  <a:pt x="203" y="144"/>
                </a:lnTo>
                <a:lnTo>
                  <a:pt x="203" y="147"/>
                </a:lnTo>
                <a:lnTo>
                  <a:pt x="197" y="147"/>
                </a:lnTo>
                <a:lnTo>
                  <a:pt x="197" y="151"/>
                </a:lnTo>
                <a:lnTo>
                  <a:pt x="199" y="153"/>
                </a:lnTo>
                <a:lnTo>
                  <a:pt x="200" y="156"/>
                </a:lnTo>
                <a:lnTo>
                  <a:pt x="200" y="159"/>
                </a:lnTo>
                <a:lnTo>
                  <a:pt x="198" y="160"/>
                </a:lnTo>
                <a:lnTo>
                  <a:pt x="197" y="160"/>
                </a:lnTo>
                <a:lnTo>
                  <a:pt x="195" y="161"/>
                </a:lnTo>
                <a:lnTo>
                  <a:pt x="191" y="161"/>
                </a:lnTo>
                <a:lnTo>
                  <a:pt x="196" y="178"/>
                </a:lnTo>
                <a:lnTo>
                  <a:pt x="196" y="185"/>
                </a:lnTo>
                <a:lnTo>
                  <a:pt x="191" y="191"/>
                </a:lnTo>
                <a:lnTo>
                  <a:pt x="269" y="185"/>
                </a:lnTo>
                <a:lnTo>
                  <a:pt x="346" y="179"/>
                </a:lnTo>
                <a:lnTo>
                  <a:pt x="344" y="187"/>
                </a:lnTo>
                <a:lnTo>
                  <a:pt x="341" y="196"/>
                </a:lnTo>
                <a:lnTo>
                  <a:pt x="338" y="205"/>
                </a:lnTo>
                <a:lnTo>
                  <a:pt x="342" y="216"/>
                </a:lnTo>
                <a:lnTo>
                  <a:pt x="349" y="227"/>
                </a:lnTo>
                <a:lnTo>
                  <a:pt x="356" y="236"/>
                </a:lnTo>
                <a:lnTo>
                  <a:pt x="363" y="249"/>
                </a:lnTo>
                <a:lnTo>
                  <a:pt x="362" y="252"/>
                </a:lnTo>
                <a:lnTo>
                  <a:pt x="361" y="254"/>
                </a:lnTo>
                <a:lnTo>
                  <a:pt x="359" y="254"/>
                </a:lnTo>
                <a:lnTo>
                  <a:pt x="354" y="249"/>
                </a:lnTo>
                <a:lnTo>
                  <a:pt x="349" y="247"/>
                </a:lnTo>
                <a:lnTo>
                  <a:pt x="335" y="247"/>
                </a:lnTo>
                <a:lnTo>
                  <a:pt x="332" y="244"/>
                </a:lnTo>
                <a:lnTo>
                  <a:pt x="327" y="240"/>
                </a:lnTo>
                <a:lnTo>
                  <a:pt x="323" y="236"/>
                </a:lnTo>
                <a:lnTo>
                  <a:pt x="316" y="235"/>
                </a:lnTo>
                <a:lnTo>
                  <a:pt x="306" y="242"/>
                </a:lnTo>
                <a:lnTo>
                  <a:pt x="299" y="251"/>
                </a:lnTo>
                <a:lnTo>
                  <a:pt x="296" y="263"/>
                </a:lnTo>
                <a:lnTo>
                  <a:pt x="304" y="268"/>
                </a:lnTo>
                <a:lnTo>
                  <a:pt x="313" y="269"/>
                </a:lnTo>
                <a:lnTo>
                  <a:pt x="325" y="268"/>
                </a:lnTo>
                <a:lnTo>
                  <a:pt x="335" y="265"/>
                </a:lnTo>
                <a:lnTo>
                  <a:pt x="344" y="262"/>
                </a:lnTo>
                <a:lnTo>
                  <a:pt x="349" y="261"/>
                </a:lnTo>
                <a:lnTo>
                  <a:pt x="352" y="262"/>
                </a:lnTo>
                <a:lnTo>
                  <a:pt x="352" y="264"/>
                </a:lnTo>
                <a:lnTo>
                  <a:pt x="351" y="265"/>
                </a:lnTo>
                <a:lnTo>
                  <a:pt x="348" y="266"/>
                </a:lnTo>
                <a:lnTo>
                  <a:pt x="347" y="268"/>
                </a:lnTo>
                <a:lnTo>
                  <a:pt x="345" y="269"/>
                </a:lnTo>
                <a:lnTo>
                  <a:pt x="344" y="270"/>
                </a:lnTo>
                <a:lnTo>
                  <a:pt x="344" y="272"/>
                </a:lnTo>
                <a:lnTo>
                  <a:pt x="348" y="277"/>
                </a:lnTo>
                <a:lnTo>
                  <a:pt x="356" y="280"/>
                </a:lnTo>
                <a:lnTo>
                  <a:pt x="363" y="283"/>
                </a:lnTo>
                <a:lnTo>
                  <a:pt x="366" y="282"/>
                </a:lnTo>
                <a:lnTo>
                  <a:pt x="367" y="280"/>
                </a:lnTo>
                <a:lnTo>
                  <a:pt x="368" y="278"/>
                </a:lnTo>
                <a:lnTo>
                  <a:pt x="368" y="276"/>
                </a:lnTo>
                <a:lnTo>
                  <a:pt x="369" y="273"/>
                </a:lnTo>
                <a:lnTo>
                  <a:pt x="369" y="270"/>
                </a:lnTo>
                <a:lnTo>
                  <a:pt x="370" y="269"/>
                </a:lnTo>
                <a:lnTo>
                  <a:pt x="372" y="266"/>
                </a:lnTo>
                <a:lnTo>
                  <a:pt x="377" y="266"/>
                </a:lnTo>
                <a:lnTo>
                  <a:pt x="376" y="272"/>
                </a:lnTo>
                <a:lnTo>
                  <a:pt x="377" y="276"/>
                </a:lnTo>
                <a:lnTo>
                  <a:pt x="380" y="278"/>
                </a:lnTo>
                <a:lnTo>
                  <a:pt x="382" y="282"/>
                </a:lnTo>
                <a:lnTo>
                  <a:pt x="383" y="286"/>
                </a:lnTo>
                <a:lnTo>
                  <a:pt x="377" y="286"/>
                </a:lnTo>
                <a:lnTo>
                  <a:pt x="373" y="287"/>
                </a:lnTo>
                <a:lnTo>
                  <a:pt x="370" y="289"/>
                </a:lnTo>
                <a:lnTo>
                  <a:pt x="368" y="291"/>
                </a:lnTo>
                <a:lnTo>
                  <a:pt x="367" y="293"/>
                </a:lnTo>
                <a:lnTo>
                  <a:pt x="367" y="297"/>
                </a:lnTo>
                <a:lnTo>
                  <a:pt x="369" y="300"/>
                </a:lnTo>
                <a:lnTo>
                  <a:pt x="363" y="300"/>
                </a:lnTo>
                <a:lnTo>
                  <a:pt x="362" y="301"/>
                </a:lnTo>
                <a:lnTo>
                  <a:pt x="362" y="304"/>
                </a:lnTo>
                <a:lnTo>
                  <a:pt x="361" y="305"/>
                </a:lnTo>
                <a:lnTo>
                  <a:pt x="361" y="306"/>
                </a:lnTo>
                <a:lnTo>
                  <a:pt x="360" y="307"/>
                </a:lnTo>
                <a:lnTo>
                  <a:pt x="358" y="308"/>
                </a:lnTo>
                <a:lnTo>
                  <a:pt x="358" y="313"/>
                </a:lnTo>
                <a:lnTo>
                  <a:pt x="360" y="315"/>
                </a:lnTo>
                <a:lnTo>
                  <a:pt x="362" y="317"/>
                </a:lnTo>
                <a:lnTo>
                  <a:pt x="365" y="317"/>
                </a:lnTo>
                <a:lnTo>
                  <a:pt x="368" y="318"/>
                </a:lnTo>
                <a:lnTo>
                  <a:pt x="370" y="318"/>
                </a:lnTo>
                <a:lnTo>
                  <a:pt x="373" y="319"/>
                </a:lnTo>
                <a:lnTo>
                  <a:pt x="375" y="321"/>
                </a:lnTo>
                <a:lnTo>
                  <a:pt x="375" y="324"/>
                </a:lnTo>
                <a:lnTo>
                  <a:pt x="376" y="325"/>
                </a:lnTo>
                <a:lnTo>
                  <a:pt x="376" y="327"/>
                </a:lnTo>
                <a:lnTo>
                  <a:pt x="377" y="328"/>
                </a:lnTo>
                <a:lnTo>
                  <a:pt x="379" y="328"/>
                </a:lnTo>
                <a:lnTo>
                  <a:pt x="380" y="327"/>
                </a:lnTo>
                <a:lnTo>
                  <a:pt x="382" y="326"/>
                </a:lnTo>
                <a:lnTo>
                  <a:pt x="383" y="325"/>
                </a:lnTo>
                <a:lnTo>
                  <a:pt x="386" y="326"/>
                </a:lnTo>
                <a:lnTo>
                  <a:pt x="387" y="326"/>
                </a:lnTo>
                <a:lnTo>
                  <a:pt x="387" y="327"/>
                </a:lnTo>
                <a:lnTo>
                  <a:pt x="389" y="328"/>
                </a:lnTo>
                <a:lnTo>
                  <a:pt x="390" y="331"/>
                </a:lnTo>
                <a:lnTo>
                  <a:pt x="392" y="331"/>
                </a:lnTo>
                <a:lnTo>
                  <a:pt x="396" y="332"/>
                </a:lnTo>
                <a:lnTo>
                  <a:pt x="399" y="332"/>
                </a:lnTo>
                <a:lnTo>
                  <a:pt x="403" y="331"/>
                </a:lnTo>
                <a:lnTo>
                  <a:pt x="406" y="335"/>
                </a:lnTo>
                <a:lnTo>
                  <a:pt x="410" y="341"/>
                </a:lnTo>
                <a:lnTo>
                  <a:pt x="410" y="347"/>
                </a:lnTo>
                <a:lnTo>
                  <a:pt x="408" y="354"/>
                </a:lnTo>
                <a:lnTo>
                  <a:pt x="404" y="353"/>
                </a:lnTo>
                <a:lnTo>
                  <a:pt x="401" y="350"/>
                </a:lnTo>
                <a:lnTo>
                  <a:pt x="398" y="348"/>
                </a:lnTo>
                <a:lnTo>
                  <a:pt x="396" y="345"/>
                </a:lnTo>
                <a:lnTo>
                  <a:pt x="394" y="342"/>
                </a:lnTo>
                <a:lnTo>
                  <a:pt x="391" y="345"/>
                </a:lnTo>
                <a:lnTo>
                  <a:pt x="391" y="347"/>
                </a:lnTo>
                <a:lnTo>
                  <a:pt x="390" y="348"/>
                </a:lnTo>
                <a:lnTo>
                  <a:pt x="386" y="348"/>
                </a:lnTo>
                <a:lnTo>
                  <a:pt x="386" y="346"/>
                </a:lnTo>
                <a:lnTo>
                  <a:pt x="384" y="343"/>
                </a:lnTo>
                <a:lnTo>
                  <a:pt x="383" y="342"/>
                </a:lnTo>
                <a:lnTo>
                  <a:pt x="383" y="336"/>
                </a:lnTo>
                <a:lnTo>
                  <a:pt x="380" y="338"/>
                </a:lnTo>
                <a:lnTo>
                  <a:pt x="376" y="338"/>
                </a:lnTo>
                <a:lnTo>
                  <a:pt x="369" y="334"/>
                </a:lnTo>
                <a:lnTo>
                  <a:pt x="368" y="332"/>
                </a:lnTo>
                <a:lnTo>
                  <a:pt x="366" y="331"/>
                </a:lnTo>
                <a:lnTo>
                  <a:pt x="365" y="331"/>
                </a:lnTo>
                <a:lnTo>
                  <a:pt x="362" y="332"/>
                </a:lnTo>
                <a:lnTo>
                  <a:pt x="359" y="332"/>
                </a:lnTo>
                <a:lnTo>
                  <a:pt x="356" y="329"/>
                </a:lnTo>
                <a:lnTo>
                  <a:pt x="356" y="326"/>
                </a:lnTo>
                <a:lnTo>
                  <a:pt x="355" y="324"/>
                </a:lnTo>
                <a:lnTo>
                  <a:pt x="354" y="322"/>
                </a:lnTo>
                <a:lnTo>
                  <a:pt x="352" y="321"/>
                </a:lnTo>
                <a:lnTo>
                  <a:pt x="341" y="321"/>
                </a:lnTo>
                <a:lnTo>
                  <a:pt x="338" y="320"/>
                </a:lnTo>
                <a:lnTo>
                  <a:pt x="333" y="318"/>
                </a:lnTo>
                <a:lnTo>
                  <a:pt x="330" y="314"/>
                </a:lnTo>
                <a:lnTo>
                  <a:pt x="324" y="312"/>
                </a:lnTo>
                <a:lnTo>
                  <a:pt x="318" y="311"/>
                </a:lnTo>
                <a:lnTo>
                  <a:pt x="318" y="318"/>
                </a:lnTo>
                <a:lnTo>
                  <a:pt x="319" y="319"/>
                </a:lnTo>
                <a:lnTo>
                  <a:pt x="320" y="321"/>
                </a:lnTo>
                <a:lnTo>
                  <a:pt x="325" y="324"/>
                </a:lnTo>
                <a:lnTo>
                  <a:pt x="327" y="324"/>
                </a:lnTo>
                <a:lnTo>
                  <a:pt x="328" y="325"/>
                </a:lnTo>
                <a:lnTo>
                  <a:pt x="331" y="326"/>
                </a:lnTo>
                <a:lnTo>
                  <a:pt x="333" y="331"/>
                </a:lnTo>
                <a:lnTo>
                  <a:pt x="333" y="332"/>
                </a:lnTo>
                <a:lnTo>
                  <a:pt x="332" y="334"/>
                </a:lnTo>
                <a:lnTo>
                  <a:pt x="331" y="334"/>
                </a:lnTo>
                <a:lnTo>
                  <a:pt x="330" y="335"/>
                </a:lnTo>
                <a:lnTo>
                  <a:pt x="328" y="335"/>
                </a:lnTo>
                <a:lnTo>
                  <a:pt x="327" y="336"/>
                </a:lnTo>
                <a:lnTo>
                  <a:pt x="326" y="336"/>
                </a:lnTo>
                <a:lnTo>
                  <a:pt x="326" y="340"/>
                </a:lnTo>
                <a:lnTo>
                  <a:pt x="330" y="347"/>
                </a:lnTo>
                <a:lnTo>
                  <a:pt x="330" y="349"/>
                </a:lnTo>
                <a:lnTo>
                  <a:pt x="328" y="352"/>
                </a:lnTo>
                <a:lnTo>
                  <a:pt x="327" y="353"/>
                </a:lnTo>
                <a:lnTo>
                  <a:pt x="324" y="354"/>
                </a:lnTo>
                <a:lnTo>
                  <a:pt x="319" y="354"/>
                </a:lnTo>
                <a:lnTo>
                  <a:pt x="318" y="353"/>
                </a:lnTo>
                <a:lnTo>
                  <a:pt x="318" y="340"/>
                </a:lnTo>
                <a:lnTo>
                  <a:pt x="317" y="339"/>
                </a:lnTo>
                <a:lnTo>
                  <a:pt x="314" y="339"/>
                </a:lnTo>
                <a:lnTo>
                  <a:pt x="312" y="340"/>
                </a:lnTo>
                <a:lnTo>
                  <a:pt x="310" y="340"/>
                </a:lnTo>
                <a:lnTo>
                  <a:pt x="308" y="341"/>
                </a:lnTo>
                <a:lnTo>
                  <a:pt x="305" y="341"/>
                </a:lnTo>
                <a:lnTo>
                  <a:pt x="303" y="339"/>
                </a:lnTo>
                <a:lnTo>
                  <a:pt x="303" y="335"/>
                </a:lnTo>
                <a:lnTo>
                  <a:pt x="299" y="335"/>
                </a:lnTo>
                <a:lnTo>
                  <a:pt x="296" y="336"/>
                </a:lnTo>
                <a:lnTo>
                  <a:pt x="289" y="340"/>
                </a:lnTo>
                <a:lnTo>
                  <a:pt x="284" y="346"/>
                </a:lnTo>
                <a:lnTo>
                  <a:pt x="282" y="356"/>
                </a:lnTo>
                <a:lnTo>
                  <a:pt x="276" y="355"/>
                </a:lnTo>
                <a:lnTo>
                  <a:pt x="262" y="350"/>
                </a:lnTo>
                <a:lnTo>
                  <a:pt x="255" y="349"/>
                </a:lnTo>
                <a:lnTo>
                  <a:pt x="250" y="350"/>
                </a:lnTo>
                <a:lnTo>
                  <a:pt x="248" y="343"/>
                </a:lnTo>
                <a:lnTo>
                  <a:pt x="239" y="332"/>
                </a:lnTo>
                <a:lnTo>
                  <a:pt x="236" y="325"/>
                </a:lnTo>
                <a:lnTo>
                  <a:pt x="236" y="314"/>
                </a:lnTo>
                <a:lnTo>
                  <a:pt x="232" y="314"/>
                </a:lnTo>
                <a:lnTo>
                  <a:pt x="232" y="317"/>
                </a:lnTo>
                <a:lnTo>
                  <a:pt x="231" y="318"/>
                </a:lnTo>
                <a:lnTo>
                  <a:pt x="231" y="322"/>
                </a:lnTo>
                <a:lnTo>
                  <a:pt x="226" y="322"/>
                </a:lnTo>
                <a:lnTo>
                  <a:pt x="217" y="320"/>
                </a:lnTo>
                <a:lnTo>
                  <a:pt x="211" y="320"/>
                </a:lnTo>
                <a:lnTo>
                  <a:pt x="209" y="312"/>
                </a:lnTo>
                <a:lnTo>
                  <a:pt x="204" y="306"/>
                </a:lnTo>
                <a:lnTo>
                  <a:pt x="196" y="303"/>
                </a:lnTo>
                <a:lnTo>
                  <a:pt x="185" y="303"/>
                </a:lnTo>
                <a:lnTo>
                  <a:pt x="185" y="294"/>
                </a:lnTo>
                <a:lnTo>
                  <a:pt x="176" y="298"/>
                </a:lnTo>
                <a:lnTo>
                  <a:pt x="168" y="303"/>
                </a:lnTo>
                <a:lnTo>
                  <a:pt x="157" y="306"/>
                </a:lnTo>
                <a:lnTo>
                  <a:pt x="156" y="307"/>
                </a:lnTo>
                <a:lnTo>
                  <a:pt x="156" y="310"/>
                </a:lnTo>
                <a:lnTo>
                  <a:pt x="158" y="311"/>
                </a:lnTo>
                <a:lnTo>
                  <a:pt x="160" y="312"/>
                </a:lnTo>
                <a:lnTo>
                  <a:pt x="162" y="313"/>
                </a:lnTo>
                <a:lnTo>
                  <a:pt x="163" y="315"/>
                </a:lnTo>
                <a:lnTo>
                  <a:pt x="163" y="320"/>
                </a:lnTo>
                <a:lnTo>
                  <a:pt x="161" y="319"/>
                </a:lnTo>
                <a:lnTo>
                  <a:pt x="158" y="319"/>
                </a:lnTo>
                <a:lnTo>
                  <a:pt x="156" y="320"/>
                </a:lnTo>
                <a:lnTo>
                  <a:pt x="151" y="325"/>
                </a:lnTo>
                <a:lnTo>
                  <a:pt x="149" y="326"/>
                </a:lnTo>
                <a:lnTo>
                  <a:pt x="143" y="325"/>
                </a:lnTo>
                <a:lnTo>
                  <a:pt x="135" y="321"/>
                </a:lnTo>
                <a:lnTo>
                  <a:pt x="127" y="320"/>
                </a:lnTo>
                <a:lnTo>
                  <a:pt x="115" y="318"/>
                </a:lnTo>
                <a:lnTo>
                  <a:pt x="105" y="314"/>
                </a:lnTo>
                <a:lnTo>
                  <a:pt x="93" y="311"/>
                </a:lnTo>
                <a:lnTo>
                  <a:pt x="87" y="308"/>
                </a:lnTo>
                <a:lnTo>
                  <a:pt x="83" y="306"/>
                </a:lnTo>
                <a:lnTo>
                  <a:pt x="77" y="305"/>
                </a:lnTo>
                <a:lnTo>
                  <a:pt x="70" y="306"/>
                </a:lnTo>
                <a:lnTo>
                  <a:pt x="73" y="298"/>
                </a:lnTo>
                <a:lnTo>
                  <a:pt x="72" y="290"/>
                </a:lnTo>
                <a:lnTo>
                  <a:pt x="70" y="283"/>
                </a:lnTo>
                <a:lnTo>
                  <a:pt x="65" y="277"/>
                </a:lnTo>
                <a:lnTo>
                  <a:pt x="58" y="294"/>
                </a:lnTo>
                <a:lnTo>
                  <a:pt x="58" y="300"/>
                </a:lnTo>
                <a:lnTo>
                  <a:pt x="60" y="303"/>
                </a:lnTo>
                <a:lnTo>
                  <a:pt x="55" y="307"/>
                </a:lnTo>
                <a:lnTo>
                  <a:pt x="39" y="310"/>
                </a:lnTo>
                <a:lnTo>
                  <a:pt x="29" y="310"/>
                </a:lnTo>
                <a:lnTo>
                  <a:pt x="22" y="311"/>
                </a:lnTo>
                <a:lnTo>
                  <a:pt x="21" y="308"/>
                </a:lnTo>
                <a:lnTo>
                  <a:pt x="25" y="305"/>
                </a:lnTo>
                <a:lnTo>
                  <a:pt x="27" y="304"/>
                </a:lnTo>
                <a:lnTo>
                  <a:pt x="28" y="303"/>
                </a:lnTo>
                <a:lnTo>
                  <a:pt x="30" y="301"/>
                </a:lnTo>
                <a:lnTo>
                  <a:pt x="32" y="300"/>
                </a:lnTo>
                <a:lnTo>
                  <a:pt x="32" y="284"/>
                </a:lnTo>
                <a:lnTo>
                  <a:pt x="33" y="283"/>
                </a:lnTo>
                <a:lnTo>
                  <a:pt x="35" y="282"/>
                </a:lnTo>
                <a:lnTo>
                  <a:pt x="36" y="279"/>
                </a:lnTo>
                <a:lnTo>
                  <a:pt x="36" y="277"/>
                </a:lnTo>
                <a:lnTo>
                  <a:pt x="35" y="271"/>
                </a:lnTo>
                <a:lnTo>
                  <a:pt x="33" y="264"/>
                </a:lnTo>
                <a:lnTo>
                  <a:pt x="32" y="258"/>
                </a:lnTo>
                <a:lnTo>
                  <a:pt x="32" y="250"/>
                </a:lnTo>
                <a:lnTo>
                  <a:pt x="33" y="242"/>
                </a:lnTo>
                <a:lnTo>
                  <a:pt x="34" y="235"/>
                </a:lnTo>
                <a:lnTo>
                  <a:pt x="37" y="229"/>
                </a:lnTo>
                <a:lnTo>
                  <a:pt x="42" y="222"/>
                </a:lnTo>
                <a:lnTo>
                  <a:pt x="46" y="215"/>
                </a:lnTo>
                <a:lnTo>
                  <a:pt x="47" y="201"/>
                </a:lnTo>
                <a:lnTo>
                  <a:pt x="47" y="186"/>
                </a:lnTo>
                <a:lnTo>
                  <a:pt x="46" y="175"/>
                </a:lnTo>
                <a:lnTo>
                  <a:pt x="44" y="173"/>
                </a:lnTo>
                <a:lnTo>
                  <a:pt x="42" y="171"/>
                </a:lnTo>
                <a:lnTo>
                  <a:pt x="39" y="170"/>
                </a:lnTo>
                <a:lnTo>
                  <a:pt x="34" y="165"/>
                </a:lnTo>
                <a:lnTo>
                  <a:pt x="33" y="160"/>
                </a:lnTo>
                <a:lnTo>
                  <a:pt x="30" y="149"/>
                </a:lnTo>
                <a:lnTo>
                  <a:pt x="27" y="144"/>
                </a:lnTo>
                <a:lnTo>
                  <a:pt x="22" y="142"/>
                </a:lnTo>
                <a:lnTo>
                  <a:pt x="22" y="130"/>
                </a:lnTo>
                <a:lnTo>
                  <a:pt x="20" y="121"/>
                </a:lnTo>
                <a:lnTo>
                  <a:pt x="2" y="100"/>
                </a:lnTo>
                <a:lnTo>
                  <a:pt x="4" y="76"/>
                </a:lnTo>
                <a:lnTo>
                  <a:pt x="0" y="10"/>
                </a:lnTo>
                <a:lnTo>
                  <a:pt x="54" y="7"/>
                </a:lnTo>
                <a:lnTo>
                  <a:pt x="108" y="4"/>
                </a:lnTo>
                <a:lnTo>
                  <a:pt x="163" y="2"/>
                </a:lnTo>
                <a:lnTo>
                  <a:pt x="191"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07">
            <a:extLst>
              <a:ext uri="{FF2B5EF4-FFF2-40B4-BE49-F238E27FC236}">
                <a16:creationId xmlns:a16="http://schemas.microsoft.com/office/drawing/2014/main" id="{B307BE57-A253-91E5-893D-A800928DA888}"/>
              </a:ext>
            </a:extLst>
          </p:cNvPr>
          <p:cNvSpPr>
            <a:spLocks noEditPoints="1"/>
          </p:cNvSpPr>
          <p:nvPr/>
        </p:nvSpPr>
        <p:spPr bwMode="auto">
          <a:xfrm>
            <a:off x="1476879" y="3119790"/>
            <a:ext cx="1063216" cy="1048751"/>
          </a:xfrm>
          <a:custGeom>
            <a:avLst/>
            <a:gdLst/>
            <a:ahLst/>
            <a:cxnLst>
              <a:cxn ang="0">
                <a:pos x="310" y="0"/>
              </a:cxn>
              <a:cxn ang="0">
                <a:pos x="532" y="192"/>
              </a:cxn>
              <a:cxn ang="0">
                <a:pos x="585" y="212"/>
              </a:cxn>
              <a:cxn ang="0">
                <a:pos x="642" y="242"/>
              </a:cxn>
              <a:cxn ang="0">
                <a:pos x="677" y="248"/>
              </a:cxn>
              <a:cxn ang="0">
                <a:pos x="699" y="254"/>
              </a:cxn>
              <a:cxn ang="0">
                <a:pos x="730" y="263"/>
              </a:cxn>
              <a:cxn ang="0">
                <a:pos x="745" y="273"/>
              </a:cxn>
              <a:cxn ang="0">
                <a:pos x="757" y="253"/>
              </a:cxn>
              <a:cxn ang="0">
                <a:pos x="802" y="271"/>
              </a:cxn>
              <a:cxn ang="0">
                <a:pos x="841" y="261"/>
              </a:cxn>
              <a:cxn ang="0">
                <a:pos x="878" y="260"/>
              </a:cxn>
              <a:cxn ang="0">
                <a:pos x="926" y="270"/>
              </a:cxn>
              <a:cxn ang="0">
                <a:pos x="951" y="281"/>
              </a:cxn>
              <a:cxn ang="0">
                <a:pos x="989" y="436"/>
              </a:cxn>
              <a:cxn ang="0">
                <a:pos x="1005" y="460"/>
              </a:cxn>
              <a:cxn ang="0">
                <a:pos x="1024" y="503"/>
              </a:cxn>
              <a:cxn ang="0">
                <a:pos x="1027" y="536"/>
              </a:cxn>
              <a:cxn ang="0">
                <a:pos x="1010" y="617"/>
              </a:cxn>
              <a:cxn ang="0">
                <a:pos x="985" y="648"/>
              </a:cxn>
              <a:cxn ang="0">
                <a:pos x="957" y="656"/>
              </a:cxn>
              <a:cxn ang="0">
                <a:pos x="934" y="636"/>
              </a:cxn>
              <a:cxn ang="0">
                <a:pos x="918" y="643"/>
              </a:cxn>
              <a:cxn ang="0">
                <a:pos x="923" y="682"/>
              </a:cxn>
              <a:cxn ang="0">
                <a:pos x="890" y="719"/>
              </a:cxn>
              <a:cxn ang="0">
                <a:pos x="844" y="738"/>
              </a:cxn>
              <a:cxn ang="0">
                <a:pos x="835" y="744"/>
              </a:cxn>
              <a:cxn ang="0">
                <a:pos x="819" y="746"/>
              </a:cxn>
              <a:cxn ang="0">
                <a:pos x="804" y="739"/>
              </a:cxn>
              <a:cxn ang="0">
                <a:pos x="802" y="747"/>
              </a:cxn>
              <a:cxn ang="0">
                <a:pos x="781" y="743"/>
              </a:cxn>
              <a:cxn ang="0">
                <a:pos x="793" y="771"/>
              </a:cxn>
              <a:cxn ang="0">
                <a:pos x="770" y="785"/>
              </a:cxn>
              <a:cxn ang="0">
                <a:pos x="738" y="795"/>
              </a:cxn>
              <a:cxn ang="0">
                <a:pos x="719" y="817"/>
              </a:cxn>
              <a:cxn ang="0">
                <a:pos x="724" y="830"/>
              </a:cxn>
              <a:cxn ang="0">
                <a:pos x="700" y="862"/>
              </a:cxn>
              <a:cxn ang="0">
                <a:pos x="703" y="877"/>
              </a:cxn>
              <a:cxn ang="0">
                <a:pos x="706" y="906"/>
              </a:cxn>
              <a:cxn ang="0">
                <a:pos x="717" y="949"/>
              </a:cxn>
              <a:cxn ang="0">
                <a:pos x="732" y="995"/>
              </a:cxn>
              <a:cxn ang="0">
                <a:pos x="715" y="1000"/>
              </a:cxn>
              <a:cxn ang="0">
                <a:pos x="632" y="969"/>
              </a:cxn>
              <a:cxn ang="0">
                <a:pos x="581" y="951"/>
              </a:cxn>
              <a:cxn ang="0">
                <a:pos x="574" y="941"/>
              </a:cxn>
              <a:cxn ang="0">
                <a:pos x="552" y="886"/>
              </a:cxn>
              <a:cxn ang="0">
                <a:pos x="549" y="867"/>
              </a:cxn>
              <a:cxn ang="0">
                <a:pos x="512" y="803"/>
              </a:cxn>
              <a:cxn ang="0">
                <a:pos x="486" y="767"/>
              </a:cxn>
              <a:cxn ang="0">
                <a:pos x="475" y="741"/>
              </a:cxn>
              <a:cxn ang="0">
                <a:pos x="459" y="702"/>
              </a:cxn>
              <a:cxn ang="0">
                <a:pos x="412" y="649"/>
              </a:cxn>
              <a:cxn ang="0">
                <a:pos x="346" y="625"/>
              </a:cxn>
              <a:cxn ang="0">
                <a:pos x="294" y="636"/>
              </a:cxn>
              <a:cxn ang="0">
                <a:pos x="242" y="694"/>
              </a:cxn>
              <a:cxn ang="0">
                <a:pos x="196" y="666"/>
              </a:cxn>
              <a:cxn ang="0">
                <a:pos x="150" y="625"/>
              </a:cxn>
              <a:cxn ang="0">
                <a:pos x="135" y="565"/>
              </a:cxn>
              <a:cxn ang="0">
                <a:pos x="127" y="555"/>
              </a:cxn>
              <a:cxn ang="0">
                <a:pos x="94" y="514"/>
              </a:cxn>
              <a:cxn ang="0">
                <a:pos x="51" y="464"/>
              </a:cxn>
              <a:cxn ang="0">
                <a:pos x="14" y="419"/>
              </a:cxn>
              <a:cxn ang="0">
                <a:pos x="274" y="419"/>
              </a:cxn>
            </a:cxnLst>
            <a:rect l="0" t="0" r="r" b="b"/>
            <a:pathLst>
              <a:path w="1027" h="1003">
                <a:moveTo>
                  <a:pt x="749" y="800"/>
                </a:moveTo>
                <a:lnTo>
                  <a:pt x="750" y="804"/>
                </a:lnTo>
                <a:lnTo>
                  <a:pt x="746" y="808"/>
                </a:lnTo>
                <a:lnTo>
                  <a:pt x="746" y="804"/>
                </a:lnTo>
                <a:lnTo>
                  <a:pt x="749" y="802"/>
                </a:lnTo>
                <a:lnTo>
                  <a:pt x="749" y="800"/>
                </a:lnTo>
                <a:close/>
                <a:moveTo>
                  <a:pt x="310" y="0"/>
                </a:moveTo>
                <a:lnTo>
                  <a:pt x="382" y="4"/>
                </a:lnTo>
                <a:lnTo>
                  <a:pt x="457" y="7"/>
                </a:lnTo>
                <a:lnTo>
                  <a:pt x="530" y="11"/>
                </a:lnTo>
                <a:lnTo>
                  <a:pt x="530" y="72"/>
                </a:lnTo>
                <a:lnTo>
                  <a:pt x="528" y="131"/>
                </a:lnTo>
                <a:lnTo>
                  <a:pt x="524" y="189"/>
                </a:lnTo>
                <a:lnTo>
                  <a:pt x="532" y="192"/>
                </a:lnTo>
                <a:lnTo>
                  <a:pt x="539" y="197"/>
                </a:lnTo>
                <a:lnTo>
                  <a:pt x="545" y="203"/>
                </a:lnTo>
                <a:lnTo>
                  <a:pt x="552" y="208"/>
                </a:lnTo>
                <a:lnTo>
                  <a:pt x="565" y="208"/>
                </a:lnTo>
                <a:lnTo>
                  <a:pt x="574" y="207"/>
                </a:lnTo>
                <a:lnTo>
                  <a:pt x="582" y="208"/>
                </a:lnTo>
                <a:lnTo>
                  <a:pt x="585" y="212"/>
                </a:lnTo>
                <a:lnTo>
                  <a:pt x="585" y="218"/>
                </a:lnTo>
                <a:lnTo>
                  <a:pt x="586" y="224"/>
                </a:lnTo>
                <a:lnTo>
                  <a:pt x="588" y="228"/>
                </a:lnTo>
                <a:lnTo>
                  <a:pt x="604" y="229"/>
                </a:lnTo>
                <a:lnTo>
                  <a:pt x="618" y="232"/>
                </a:lnTo>
                <a:lnTo>
                  <a:pt x="631" y="235"/>
                </a:lnTo>
                <a:lnTo>
                  <a:pt x="642" y="242"/>
                </a:lnTo>
                <a:lnTo>
                  <a:pt x="649" y="238"/>
                </a:lnTo>
                <a:lnTo>
                  <a:pt x="653" y="235"/>
                </a:lnTo>
                <a:lnTo>
                  <a:pt x="660" y="235"/>
                </a:lnTo>
                <a:lnTo>
                  <a:pt x="670" y="236"/>
                </a:lnTo>
                <a:lnTo>
                  <a:pt x="670" y="243"/>
                </a:lnTo>
                <a:lnTo>
                  <a:pt x="672" y="246"/>
                </a:lnTo>
                <a:lnTo>
                  <a:pt x="677" y="248"/>
                </a:lnTo>
                <a:lnTo>
                  <a:pt x="681" y="248"/>
                </a:lnTo>
                <a:lnTo>
                  <a:pt x="681" y="256"/>
                </a:lnTo>
                <a:lnTo>
                  <a:pt x="682" y="260"/>
                </a:lnTo>
                <a:lnTo>
                  <a:pt x="684" y="262"/>
                </a:lnTo>
                <a:lnTo>
                  <a:pt x="691" y="261"/>
                </a:lnTo>
                <a:lnTo>
                  <a:pt x="695" y="257"/>
                </a:lnTo>
                <a:lnTo>
                  <a:pt x="699" y="254"/>
                </a:lnTo>
                <a:lnTo>
                  <a:pt x="703" y="250"/>
                </a:lnTo>
                <a:lnTo>
                  <a:pt x="708" y="253"/>
                </a:lnTo>
                <a:lnTo>
                  <a:pt x="712" y="255"/>
                </a:lnTo>
                <a:lnTo>
                  <a:pt x="715" y="260"/>
                </a:lnTo>
                <a:lnTo>
                  <a:pt x="717" y="264"/>
                </a:lnTo>
                <a:lnTo>
                  <a:pt x="727" y="264"/>
                </a:lnTo>
                <a:lnTo>
                  <a:pt x="730" y="263"/>
                </a:lnTo>
                <a:lnTo>
                  <a:pt x="735" y="259"/>
                </a:lnTo>
                <a:lnTo>
                  <a:pt x="737" y="261"/>
                </a:lnTo>
                <a:lnTo>
                  <a:pt x="737" y="263"/>
                </a:lnTo>
                <a:lnTo>
                  <a:pt x="738" y="266"/>
                </a:lnTo>
                <a:lnTo>
                  <a:pt x="738" y="270"/>
                </a:lnTo>
                <a:lnTo>
                  <a:pt x="741" y="273"/>
                </a:lnTo>
                <a:lnTo>
                  <a:pt x="745" y="273"/>
                </a:lnTo>
                <a:lnTo>
                  <a:pt x="748" y="271"/>
                </a:lnTo>
                <a:lnTo>
                  <a:pt x="750" y="269"/>
                </a:lnTo>
                <a:lnTo>
                  <a:pt x="752" y="264"/>
                </a:lnTo>
                <a:lnTo>
                  <a:pt x="753" y="261"/>
                </a:lnTo>
                <a:lnTo>
                  <a:pt x="755" y="259"/>
                </a:lnTo>
                <a:lnTo>
                  <a:pt x="757" y="256"/>
                </a:lnTo>
                <a:lnTo>
                  <a:pt x="757" y="253"/>
                </a:lnTo>
                <a:lnTo>
                  <a:pt x="764" y="256"/>
                </a:lnTo>
                <a:lnTo>
                  <a:pt x="770" y="260"/>
                </a:lnTo>
                <a:lnTo>
                  <a:pt x="777" y="261"/>
                </a:lnTo>
                <a:lnTo>
                  <a:pt x="785" y="259"/>
                </a:lnTo>
                <a:lnTo>
                  <a:pt x="790" y="264"/>
                </a:lnTo>
                <a:lnTo>
                  <a:pt x="795" y="268"/>
                </a:lnTo>
                <a:lnTo>
                  <a:pt x="802" y="271"/>
                </a:lnTo>
                <a:lnTo>
                  <a:pt x="808" y="276"/>
                </a:lnTo>
                <a:lnTo>
                  <a:pt x="814" y="271"/>
                </a:lnTo>
                <a:lnTo>
                  <a:pt x="828" y="262"/>
                </a:lnTo>
                <a:lnTo>
                  <a:pt x="831" y="261"/>
                </a:lnTo>
                <a:lnTo>
                  <a:pt x="834" y="260"/>
                </a:lnTo>
                <a:lnTo>
                  <a:pt x="838" y="260"/>
                </a:lnTo>
                <a:lnTo>
                  <a:pt x="841" y="261"/>
                </a:lnTo>
                <a:lnTo>
                  <a:pt x="844" y="262"/>
                </a:lnTo>
                <a:lnTo>
                  <a:pt x="854" y="257"/>
                </a:lnTo>
                <a:lnTo>
                  <a:pt x="857" y="255"/>
                </a:lnTo>
                <a:lnTo>
                  <a:pt x="862" y="253"/>
                </a:lnTo>
                <a:lnTo>
                  <a:pt x="865" y="255"/>
                </a:lnTo>
                <a:lnTo>
                  <a:pt x="871" y="257"/>
                </a:lnTo>
                <a:lnTo>
                  <a:pt x="878" y="260"/>
                </a:lnTo>
                <a:lnTo>
                  <a:pt x="885" y="259"/>
                </a:lnTo>
                <a:lnTo>
                  <a:pt x="890" y="253"/>
                </a:lnTo>
                <a:lnTo>
                  <a:pt x="898" y="254"/>
                </a:lnTo>
                <a:lnTo>
                  <a:pt x="906" y="259"/>
                </a:lnTo>
                <a:lnTo>
                  <a:pt x="912" y="266"/>
                </a:lnTo>
                <a:lnTo>
                  <a:pt x="918" y="270"/>
                </a:lnTo>
                <a:lnTo>
                  <a:pt x="926" y="270"/>
                </a:lnTo>
                <a:lnTo>
                  <a:pt x="928" y="273"/>
                </a:lnTo>
                <a:lnTo>
                  <a:pt x="928" y="275"/>
                </a:lnTo>
                <a:lnTo>
                  <a:pt x="929" y="276"/>
                </a:lnTo>
                <a:lnTo>
                  <a:pt x="935" y="277"/>
                </a:lnTo>
                <a:lnTo>
                  <a:pt x="941" y="277"/>
                </a:lnTo>
                <a:lnTo>
                  <a:pt x="947" y="278"/>
                </a:lnTo>
                <a:lnTo>
                  <a:pt x="951" y="281"/>
                </a:lnTo>
                <a:lnTo>
                  <a:pt x="954" y="287"/>
                </a:lnTo>
                <a:lnTo>
                  <a:pt x="967" y="284"/>
                </a:lnTo>
                <a:lnTo>
                  <a:pt x="979" y="287"/>
                </a:lnTo>
                <a:lnTo>
                  <a:pt x="982" y="334"/>
                </a:lnTo>
                <a:lnTo>
                  <a:pt x="983" y="383"/>
                </a:lnTo>
                <a:lnTo>
                  <a:pt x="985" y="431"/>
                </a:lnTo>
                <a:lnTo>
                  <a:pt x="989" y="436"/>
                </a:lnTo>
                <a:lnTo>
                  <a:pt x="993" y="439"/>
                </a:lnTo>
                <a:lnTo>
                  <a:pt x="998" y="444"/>
                </a:lnTo>
                <a:lnTo>
                  <a:pt x="1003" y="447"/>
                </a:lnTo>
                <a:lnTo>
                  <a:pt x="1003" y="454"/>
                </a:lnTo>
                <a:lnTo>
                  <a:pt x="1004" y="457"/>
                </a:lnTo>
                <a:lnTo>
                  <a:pt x="1004" y="459"/>
                </a:lnTo>
                <a:lnTo>
                  <a:pt x="1005" y="460"/>
                </a:lnTo>
                <a:lnTo>
                  <a:pt x="1003" y="465"/>
                </a:lnTo>
                <a:lnTo>
                  <a:pt x="1005" y="472"/>
                </a:lnTo>
                <a:lnTo>
                  <a:pt x="1007" y="475"/>
                </a:lnTo>
                <a:lnTo>
                  <a:pt x="1017" y="485"/>
                </a:lnTo>
                <a:lnTo>
                  <a:pt x="1017" y="493"/>
                </a:lnTo>
                <a:lnTo>
                  <a:pt x="1020" y="499"/>
                </a:lnTo>
                <a:lnTo>
                  <a:pt x="1024" y="503"/>
                </a:lnTo>
                <a:lnTo>
                  <a:pt x="1027" y="510"/>
                </a:lnTo>
                <a:lnTo>
                  <a:pt x="1027" y="521"/>
                </a:lnTo>
                <a:lnTo>
                  <a:pt x="1025" y="521"/>
                </a:lnTo>
                <a:lnTo>
                  <a:pt x="1025" y="526"/>
                </a:lnTo>
                <a:lnTo>
                  <a:pt x="1026" y="528"/>
                </a:lnTo>
                <a:lnTo>
                  <a:pt x="1026" y="533"/>
                </a:lnTo>
                <a:lnTo>
                  <a:pt x="1027" y="536"/>
                </a:lnTo>
                <a:lnTo>
                  <a:pt x="1027" y="541"/>
                </a:lnTo>
                <a:lnTo>
                  <a:pt x="1020" y="551"/>
                </a:lnTo>
                <a:lnTo>
                  <a:pt x="1017" y="564"/>
                </a:lnTo>
                <a:lnTo>
                  <a:pt x="1014" y="578"/>
                </a:lnTo>
                <a:lnTo>
                  <a:pt x="1015" y="592"/>
                </a:lnTo>
                <a:lnTo>
                  <a:pt x="1019" y="605"/>
                </a:lnTo>
                <a:lnTo>
                  <a:pt x="1010" y="617"/>
                </a:lnTo>
                <a:lnTo>
                  <a:pt x="1004" y="622"/>
                </a:lnTo>
                <a:lnTo>
                  <a:pt x="1000" y="628"/>
                </a:lnTo>
                <a:lnTo>
                  <a:pt x="1000" y="635"/>
                </a:lnTo>
                <a:lnTo>
                  <a:pt x="1005" y="642"/>
                </a:lnTo>
                <a:lnTo>
                  <a:pt x="998" y="646"/>
                </a:lnTo>
                <a:lnTo>
                  <a:pt x="992" y="647"/>
                </a:lnTo>
                <a:lnTo>
                  <a:pt x="985" y="648"/>
                </a:lnTo>
                <a:lnTo>
                  <a:pt x="978" y="652"/>
                </a:lnTo>
                <a:lnTo>
                  <a:pt x="971" y="656"/>
                </a:lnTo>
                <a:lnTo>
                  <a:pt x="965" y="659"/>
                </a:lnTo>
                <a:lnTo>
                  <a:pt x="962" y="659"/>
                </a:lnTo>
                <a:lnTo>
                  <a:pt x="961" y="657"/>
                </a:lnTo>
                <a:lnTo>
                  <a:pt x="958" y="656"/>
                </a:lnTo>
                <a:lnTo>
                  <a:pt x="957" y="656"/>
                </a:lnTo>
                <a:lnTo>
                  <a:pt x="953" y="657"/>
                </a:lnTo>
                <a:lnTo>
                  <a:pt x="946" y="659"/>
                </a:lnTo>
                <a:lnTo>
                  <a:pt x="937" y="659"/>
                </a:lnTo>
                <a:lnTo>
                  <a:pt x="940" y="654"/>
                </a:lnTo>
                <a:lnTo>
                  <a:pt x="940" y="639"/>
                </a:lnTo>
                <a:lnTo>
                  <a:pt x="937" y="638"/>
                </a:lnTo>
                <a:lnTo>
                  <a:pt x="934" y="636"/>
                </a:lnTo>
                <a:lnTo>
                  <a:pt x="929" y="641"/>
                </a:lnTo>
                <a:lnTo>
                  <a:pt x="928" y="643"/>
                </a:lnTo>
                <a:lnTo>
                  <a:pt x="923" y="648"/>
                </a:lnTo>
                <a:lnTo>
                  <a:pt x="922" y="648"/>
                </a:lnTo>
                <a:lnTo>
                  <a:pt x="920" y="647"/>
                </a:lnTo>
                <a:lnTo>
                  <a:pt x="918" y="645"/>
                </a:lnTo>
                <a:lnTo>
                  <a:pt x="918" y="643"/>
                </a:lnTo>
                <a:lnTo>
                  <a:pt x="916" y="642"/>
                </a:lnTo>
                <a:lnTo>
                  <a:pt x="913" y="642"/>
                </a:lnTo>
                <a:lnTo>
                  <a:pt x="912" y="645"/>
                </a:lnTo>
                <a:lnTo>
                  <a:pt x="913" y="655"/>
                </a:lnTo>
                <a:lnTo>
                  <a:pt x="915" y="663"/>
                </a:lnTo>
                <a:lnTo>
                  <a:pt x="919" y="671"/>
                </a:lnTo>
                <a:lnTo>
                  <a:pt x="923" y="682"/>
                </a:lnTo>
                <a:lnTo>
                  <a:pt x="918" y="684"/>
                </a:lnTo>
                <a:lnTo>
                  <a:pt x="914" y="689"/>
                </a:lnTo>
                <a:lnTo>
                  <a:pt x="909" y="694"/>
                </a:lnTo>
                <a:lnTo>
                  <a:pt x="904" y="696"/>
                </a:lnTo>
                <a:lnTo>
                  <a:pt x="901" y="706"/>
                </a:lnTo>
                <a:lnTo>
                  <a:pt x="897" y="713"/>
                </a:lnTo>
                <a:lnTo>
                  <a:pt x="890" y="719"/>
                </a:lnTo>
                <a:lnTo>
                  <a:pt x="882" y="725"/>
                </a:lnTo>
                <a:lnTo>
                  <a:pt x="873" y="730"/>
                </a:lnTo>
                <a:lnTo>
                  <a:pt x="868" y="736"/>
                </a:lnTo>
                <a:lnTo>
                  <a:pt x="861" y="736"/>
                </a:lnTo>
                <a:lnTo>
                  <a:pt x="855" y="737"/>
                </a:lnTo>
                <a:lnTo>
                  <a:pt x="850" y="738"/>
                </a:lnTo>
                <a:lnTo>
                  <a:pt x="844" y="738"/>
                </a:lnTo>
                <a:lnTo>
                  <a:pt x="843" y="739"/>
                </a:lnTo>
                <a:lnTo>
                  <a:pt x="842" y="741"/>
                </a:lnTo>
                <a:lnTo>
                  <a:pt x="842" y="750"/>
                </a:lnTo>
                <a:lnTo>
                  <a:pt x="840" y="750"/>
                </a:lnTo>
                <a:lnTo>
                  <a:pt x="836" y="746"/>
                </a:lnTo>
                <a:lnTo>
                  <a:pt x="836" y="745"/>
                </a:lnTo>
                <a:lnTo>
                  <a:pt x="835" y="744"/>
                </a:lnTo>
                <a:lnTo>
                  <a:pt x="834" y="744"/>
                </a:lnTo>
                <a:lnTo>
                  <a:pt x="833" y="745"/>
                </a:lnTo>
                <a:lnTo>
                  <a:pt x="831" y="745"/>
                </a:lnTo>
                <a:lnTo>
                  <a:pt x="828" y="746"/>
                </a:lnTo>
                <a:lnTo>
                  <a:pt x="826" y="747"/>
                </a:lnTo>
                <a:lnTo>
                  <a:pt x="821" y="747"/>
                </a:lnTo>
                <a:lnTo>
                  <a:pt x="819" y="746"/>
                </a:lnTo>
                <a:lnTo>
                  <a:pt x="819" y="740"/>
                </a:lnTo>
                <a:lnTo>
                  <a:pt x="815" y="740"/>
                </a:lnTo>
                <a:lnTo>
                  <a:pt x="813" y="741"/>
                </a:lnTo>
                <a:lnTo>
                  <a:pt x="812" y="743"/>
                </a:lnTo>
                <a:lnTo>
                  <a:pt x="806" y="743"/>
                </a:lnTo>
                <a:lnTo>
                  <a:pt x="804" y="741"/>
                </a:lnTo>
                <a:lnTo>
                  <a:pt x="804" y="739"/>
                </a:lnTo>
                <a:lnTo>
                  <a:pt x="802" y="736"/>
                </a:lnTo>
                <a:lnTo>
                  <a:pt x="800" y="737"/>
                </a:lnTo>
                <a:lnTo>
                  <a:pt x="799" y="738"/>
                </a:lnTo>
                <a:lnTo>
                  <a:pt x="799" y="739"/>
                </a:lnTo>
                <a:lnTo>
                  <a:pt x="801" y="744"/>
                </a:lnTo>
                <a:lnTo>
                  <a:pt x="801" y="745"/>
                </a:lnTo>
                <a:lnTo>
                  <a:pt x="802" y="747"/>
                </a:lnTo>
                <a:lnTo>
                  <a:pt x="802" y="750"/>
                </a:lnTo>
                <a:lnTo>
                  <a:pt x="797" y="748"/>
                </a:lnTo>
                <a:lnTo>
                  <a:pt x="793" y="745"/>
                </a:lnTo>
                <a:lnTo>
                  <a:pt x="792" y="741"/>
                </a:lnTo>
                <a:lnTo>
                  <a:pt x="788" y="738"/>
                </a:lnTo>
                <a:lnTo>
                  <a:pt x="783" y="738"/>
                </a:lnTo>
                <a:lnTo>
                  <a:pt x="781" y="743"/>
                </a:lnTo>
                <a:lnTo>
                  <a:pt x="785" y="747"/>
                </a:lnTo>
                <a:lnTo>
                  <a:pt x="788" y="753"/>
                </a:lnTo>
                <a:lnTo>
                  <a:pt x="791" y="760"/>
                </a:lnTo>
                <a:lnTo>
                  <a:pt x="788" y="766"/>
                </a:lnTo>
                <a:lnTo>
                  <a:pt x="793" y="764"/>
                </a:lnTo>
                <a:lnTo>
                  <a:pt x="800" y="764"/>
                </a:lnTo>
                <a:lnTo>
                  <a:pt x="793" y="771"/>
                </a:lnTo>
                <a:lnTo>
                  <a:pt x="785" y="773"/>
                </a:lnTo>
                <a:lnTo>
                  <a:pt x="778" y="769"/>
                </a:lnTo>
                <a:lnTo>
                  <a:pt x="771" y="764"/>
                </a:lnTo>
                <a:lnTo>
                  <a:pt x="770" y="768"/>
                </a:lnTo>
                <a:lnTo>
                  <a:pt x="770" y="774"/>
                </a:lnTo>
                <a:lnTo>
                  <a:pt x="771" y="780"/>
                </a:lnTo>
                <a:lnTo>
                  <a:pt x="770" y="785"/>
                </a:lnTo>
                <a:lnTo>
                  <a:pt x="766" y="789"/>
                </a:lnTo>
                <a:lnTo>
                  <a:pt x="763" y="786"/>
                </a:lnTo>
                <a:lnTo>
                  <a:pt x="759" y="786"/>
                </a:lnTo>
                <a:lnTo>
                  <a:pt x="748" y="790"/>
                </a:lnTo>
                <a:lnTo>
                  <a:pt x="742" y="792"/>
                </a:lnTo>
                <a:lnTo>
                  <a:pt x="737" y="789"/>
                </a:lnTo>
                <a:lnTo>
                  <a:pt x="738" y="795"/>
                </a:lnTo>
                <a:lnTo>
                  <a:pt x="738" y="801"/>
                </a:lnTo>
                <a:lnTo>
                  <a:pt x="741" y="804"/>
                </a:lnTo>
                <a:lnTo>
                  <a:pt x="746" y="808"/>
                </a:lnTo>
                <a:lnTo>
                  <a:pt x="743" y="814"/>
                </a:lnTo>
                <a:lnTo>
                  <a:pt x="741" y="820"/>
                </a:lnTo>
                <a:lnTo>
                  <a:pt x="730" y="817"/>
                </a:lnTo>
                <a:lnTo>
                  <a:pt x="719" y="817"/>
                </a:lnTo>
                <a:lnTo>
                  <a:pt x="709" y="820"/>
                </a:lnTo>
                <a:lnTo>
                  <a:pt x="713" y="823"/>
                </a:lnTo>
                <a:lnTo>
                  <a:pt x="715" y="824"/>
                </a:lnTo>
                <a:lnTo>
                  <a:pt x="719" y="824"/>
                </a:lnTo>
                <a:lnTo>
                  <a:pt x="721" y="825"/>
                </a:lnTo>
                <a:lnTo>
                  <a:pt x="723" y="828"/>
                </a:lnTo>
                <a:lnTo>
                  <a:pt x="724" y="830"/>
                </a:lnTo>
                <a:lnTo>
                  <a:pt x="729" y="837"/>
                </a:lnTo>
                <a:lnTo>
                  <a:pt x="728" y="844"/>
                </a:lnTo>
                <a:lnTo>
                  <a:pt x="724" y="851"/>
                </a:lnTo>
                <a:lnTo>
                  <a:pt x="722" y="857"/>
                </a:lnTo>
                <a:lnTo>
                  <a:pt x="721" y="865"/>
                </a:lnTo>
                <a:lnTo>
                  <a:pt x="712" y="866"/>
                </a:lnTo>
                <a:lnTo>
                  <a:pt x="700" y="862"/>
                </a:lnTo>
                <a:lnTo>
                  <a:pt x="695" y="859"/>
                </a:lnTo>
                <a:lnTo>
                  <a:pt x="689" y="857"/>
                </a:lnTo>
                <a:lnTo>
                  <a:pt x="691" y="862"/>
                </a:lnTo>
                <a:lnTo>
                  <a:pt x="693" y="866"/>
                </a:lnTo>
                <a:lnTo>
                  <a:pt x="695" y="870"/>
                </a:lnTo>
                <a:lnTo>
                  <a:pt x="695" y="876"/>
                </a:lnTo>
                <a:lnTo>
                  <a:pt x="703" y="877"/>
                </a:lnTo>
                <a:lnTo>
                  <a:pt x="710" y="878"/>
                </a:lnTo>
                <a:lnTo>
                  <a:pt x="717" y="876"/>
                </a:lnTo>
                <a:lnTo>
                  <a:pt x="715" y="883"/>
                </a:lnTo>
                <a:lnTo>
                  <a:pt x="714" y="890"/>
                </a:lnTo>
                <a:lnTo>
                  <a:pt x="712" y="895"/>
                </a:lnTo>
                <a:lnTo>
                  <a:pt x="707" y="899"/>
                </a:lnTo>
                <a:lnTo>
                  <a:pt x="706" y="906"/>
                </a:lnTo>
                <a:lnTo>
                  <a:pt x="707" y="911"/>
                </a:lnTo>
                <a:lnTo>
                  <a:pt x="709" y="915"/>
                </a:lnTo>
                <a:lnTo>
                  <a:pt x="713" y="920"/>
                </a:lnTo>
                <a:lnTo>
                  <a:pt x="715" y="925"/>
                </a:lnTo>
                <a:lnTo>
                  <a:pt x="716" y="933"/>
                </a:lnTo>
                <a:lnTo>
                  <a:pt x="716" y="941"/>
                </a:lnTo>
                <a:lnTo>
                  <a:pt x="717" y="949"/>
                </a:lnTo>
                <a:lnTo>
                  <a:pt x="722" y="958"/>
                </a:lnTo>
                <a:lnTo>
                  <a:pt x="724" y="962"/>
                </a:lnTo>
                <a:lnTo>
                  <a:pt x="727" y="967"/>
                </a:lnTo>
                <a:lnTo>
                  <a:pt x="728" y="974"/>
                </a:lnTo>
                <a:lnTo>
                  <a:pt x="728" y="982"/>
                </a:lnTo>
                <a:lnTo>
                  <a:pt x="729" y="989"/>
                </a:lnTo>
                <a:lnTo>
                  <a:pt x="732" y="995"/>
                </a:lnTo>
                <a:lnTo>
                  <a:pt x="732" y="996"/>
                </a:lnTo>
                <a:lnTo>
                  <a:pt x="730" y="998"/>
                </a:lnTo>
                <a:lnTo>
                  <a:pt x="723" y="998"/>
                </a:lnTo>
                <a:lnTo>
                  <a:pt x="723" y="999"/>
                </a:lnTo>
                <a:lnTo>
                  <a:pt x="722" y="1000"/>
                </a:lnTo>
                <a:lnTo>
                  <a:pt x="723" y="1003"/>
                </a:lnTo>
                <a:lnTo>
                  <a:pt x="715" y="1000"/>
                </a:lnTo>
                <a:lnTo>
                  <a:pt x="708" y="995"/>
                </a:lnTo>
                <a:lnTo>
                  <a:pt x="701" y="988"/>
                </a:lnTo>
                <a:lnTo>
                  <a:pt x="693" y="983"/>
                </a:lnTo>
                <a:lnTo>
                  <a:pt x="650" y="983"/>
                </a:lnTo>
                <a:lnTo>
                  <a:pt x="644" y="978"/>
                </a:lnTo>
                <a:lnTo>
                  <a:pt x="639" y="972"/>
                </a:lnTo>
                <a:lnTo>
                  <a:pt x="632" y="969"/>
                </a:lnTo>
                <a:lnTo>
                  <a:pt x="624" y="967"/>
                </a:lnTo>
                <a:lnTo>
                  <a:pt x="614" y="967"/>
                </a:lnTo>
                <a:lnTo>
                  <a:pt x="609" y="960"/>
                </a:lnTo>
                <a:lnTo>
                  <a:pt x="602" y="955"/>
                </a:lnTo>
                <a:lnTo>
                  <a:pt x="593" y="953"/>
                </a:lnTo>
                <a:lnTo>
                  <a:pt x="582" y="953"/>
                </a:lnTo>
                <a:lnTo>
                  <a:pt x="581" y="951"/>
                </a:lnTo>
                <a:lnTo>
                  <a:pt x="581" y="946"/>
                </a:lnTo>
                <a:lnTo>
                  <a:pt x="580" y="943"/>
                </a:lnTo>
                <a:lnTo>
                  <a:pt x="579" y="943"/>
                </a:lnTo>
                <a:lnTo>
                  <a:pt x="578" y="942"/>
                </a:lnTo>
                <a:lnTo>
                  <a:pt x="576" y="942"/>
                </a:lnTo>
                <a:lnTo>
                  <a:pt x="575" y="941"/>
                </a:lnTo>
                <a:lnTo>
                  <a:pt x="574" y="941"/>
                </a:lnTo>
                <a:lnTo>
                  <a:pt x="573" y="932"/>
                </a:lnTo>
                <a:lnTo>
                  <a:pt x="572" y="921"/>
                </a:lnTo>
                <a:lnTo>
                  <a:pt x="566" y="909"/>
                </a:lnTo>
                <a:lnTo>
                  <a:pt x="559" y="899"/>
                </a:lnTo>
                <a:lnTo>
                  <a:pt x="552" y="891"/>
                </a:lnTo>
                <a:lnTo>
                  <a:pt x="551" y="888"/>
                </a:lnTo>
                <a:lnTo>
                  <a:pt x="552" y="886"/>
                </a:lnTo>
                <a:lnTo>
                  <a:pt x="552" y="884"/>
                </a:lnTo>
                <a:lnTo>
                  <a:pt x="553" y="883"/>
                </a:lnTo>
                <a:lnTo>
                  <a:pt x="554" y="880"/>
                </a:lnTo>
                <a:lnTo>
                  <a:pt x="554" y="876"/>
                </a:lnTo>
                <a:lnTo>
                  <a:pt x="553" y="873"/>
                </a:lnTo>
                <a:lnTo>
                  <a:pt x="551" y="872"/>
                </a:lnTo>
                <a:lnTo>
                  <a:pt x="549" y="867"/>
                </a:lnTo>
                <a:lnTo>
                  <a:pt x="551" y="853"/>
                </a:lnTo>
                <a:lnTo>
                  <a:pt x="549" y="845"/>
                </a:lnTo>
                <a:lnTo>
                  <a:pt x="545" y="838"/>
                </a:lnTo>
                <a:lnTo>
                  <a:pt x="538" y="834"/>
                </a:lnTo>
                <a:lnTo>
                  <a:pt x="530" y="831"/>
                </a:lnTo>
                <a:lnTo>
                  <a:pt x="522" y="817"/>
                </a:lnTo>
                <a:lnTo>
                  <a:pt x="512" y="803"/>
                </a:lnTo>
                <a:lnTo>
                  <a:pt x="504" y="789"/>
                </a:lnTo>
                <a:lnTo>
                  <a:pt x="503" y="787"/>
                </a:lnTo>
                <a:lnTo>
                  <a:pt x="501" y="785"/>
                </a:lnTo>
                <a:lnTo>
                  <a:pt x="497" y="783"/>
                </a:lnTo>
                <a:lnTo>
                  <a:pt x="490" y="780"/>
                </a:lnTo>
                <a:lnTo>
                  <a:pt x="488" y="774"/>
                </a:lnTo>
                <a:lnTo>
                  <a:pt x="486" y="767"/>
                </a:lnTo>
                <a:lnTo>
                  <a:pt x="485" y="758"/>
                </a:lnTo>
                <a:lnTo>
                  <a:pt x="485" y="757"/>
                </a:lnTo>
                <a:lnTo>
                  <a:pt x="483" y="754"/>
                </a:lnTo>
                <a:lnTo>
                  <a:pt x="481" y="747"/>
                </a:lnTo>
                <a:lnTo>
                  <a:pt x="479" y="744"/>
                </a:lnTo>
                <a:lnTo>
                  <a:pt x="476" y="743"/>
                </a:lnTo>
                <a:lnTo>
                  <a:pt x="475" y="741"/>
                </a:lnTo>
                <a:lnTo>
                  <a:pt x="473" y="740"/>
                </a:lnTo>
                <a:lnTo>
                  <a:pt x="473" y="736"/>
                </a:lnTo>
                <a:lnTo>
                  <a:pt x="472" y="732"/>
                </a:lnTo>
                <a:lnTo>
                  <a:pt x="465" y="722"/>
                </a:lnTo>
                <a:lnTo>
                  <a:pt x="462" y="717"/>
                </a:lnTo>
                <a:lnTo>
                  <a:pt x="461" y="709"/>
                </a:lnTo>
                <a:lnTo>
                  <a:pt x="459" y="702"/>
                </a:lnTo>
                <a:lnTo>
                  <a:pt x="452" y="690"/>
                </a:lnTo>
                <a:lnTo>
                  <a:pt x="443" y="681"/>
                </a:lnTo>
                <a:lnTo>
                  <a:pt x="433" y="670"/>
                </a:lnTo>
                <a:lnTo>
                  <a:pt x="429" y="664"/>
                </a:lnTo>
                <a:lnTo>
                  <a:pt x="422" y="657"/>
                </a:lnTo>
                <a:lnTo>
                  <a:pt x="413" y="650"/>
                </a:lnTo>
                <a:lnTo>
                  <a:pt x="412" y="649"/>
                </a:lnTo>
                <a:lnTo>
                  <a:pt x="411" y="649"/>
                </a:lnTo>
                <a:lnTo>
                  <a:pt x="411" y="650"/>
                </a:lnTo>
                <a:lnTo>
                  <a:pt x="404" y="642"/>
                </a:lnTo>
                <a:lnTo>
                  <a:pt x="395" y="628"/>
                </a:lnTo>
                <a:lnTo>
                  <a:pt x="381" y="629"/>
                </a:lnTo>
                <a:lnTo>
                  <a:pt x="365" y="628"/>
                </a:lnTo>
                <a:lnTo>
                  <a:pt x="346" y="625"/>
                </a:lnTo>
                <a:lnTo>
                  <a:pt x="334" y="620"/>
                </a:lnTo>
                <a:lnTo>
                  <a:pt x="328" y="620"/>
                </a:lnTo>
                <a:lnTo>
                  <a:pt x="323" y="622"/>
                </a:lnTo>
                <a:lnTo>
                  <a:pt x="318" y="628"/>
                </a:lnTo>
                <a:lnTo>
                  <a:pt x="309" y="627"/>
                </a:lnTo>
                <a:lnTo>
                  <a:pt x="299" y="631"/>
                </a:lnTo>
                <a:lnTo>
                  <a:pt x="294" y="636"/>
                </a:lnTo>
                <a:lnTo>
                  <a:pt x="289" y="645"/>
                </a:lnTo>
                <a:lnTo>
                  <a:pt x="284" y="655"/>
                </a:lnTo>
                <a:lnTo>
                  <a:pt x="278" y="668"/>
                </a:lnTo>
                <a:lnTo>
                  <a:pt x="273" y="678"/>
                </a:lnTo>
                <a:lnTo>
                  <a:pt x="263" y="688"/>
                </a:lnTo>
                <a:lnTo>
                  <a:pt x="254" y="696"/>
                </a:lnTo>
                <a:lnTo>
                  <a:pt x="242" y="694"/>
                </a:lnTo>
                <a:lnTo>
                  <a:pt x="232" y="689"/>
                </a:lnTo>
                <a:lnTo>
                  <a:pt x="224" y="683"/>
                </a:lnTo>
                <a:lnTo>
                  <a:pt x="214" y="676"/>
                </a:lnTo>
                <a:lnTo>
                  <a:pt x="210" y="671"/>
                </a:lnTo>
                <a:lnTo>
                  <a:pt x="209" y="669"/>
                </a:lnTo>
                <a:lnTo>
                  <a:pt x="206" y="668"/>
                </a:lnTo>
                <a:lnTo>
                  <a:pt x="196" y="666"/>
                </a:lnTo>
                <a:lnTo>
                  <a:pt x="186" y="662"/>
                </a:lnTo>
                <a:lnTo>
                  <a:pt x="179" y="656"/>
                </a:lnTo>
                <a:lnTo>
                  <a:pt x="175" y="649"/>
                </a:lnTo>
                <a:lnTo>
                  <a:pt x="168" y="642"/>
                </a:lnTo>
                <a:lnTo>
                  <a:pt x="161" y="638"/>
                </a:lnTo>
                <a:lnTo>
                  <a:pt x="153" y="634"/>
                </a:lnTo>
                <a:lnTo>
                  <a:pt x="150" y="625"/>
                </a:lnTo>
                <a:lnTo>
                  <a:pt x="141" y="608"/>
                </a:lnTo>
                <a:lnTo>
                  <a:pt x="138" y="600"/>
                </a:lnTo>
                <a:lnTo>
                  <a:pt x="139" y="589"/>
                </a:lnTo>
                <a:lnTo>
                  <a:pt x="140" y="582"/>
                </a:lnTo>
                <a:lnTo>
                  <a:pt x="139" y="575"/>
                </a:lnTo>
                <a:lnTo>
                  <a:pt x="135" y="566"/>
                </a:lnTo>
                <a:lnTo>
                  <a:pt x="135" y="565"/>
                </a:lnTo>
                <a:lnTo>
                  <a:pt x="134" y="562"/>
                </a:lnTo>
                <a:lnTo>
                  <a:pt x="134" y="559"/>
                </a:lnTo>
                <a:lnTo>
                  <a:pt x="133" y="557"/>
                </a:lnTo>
                <a:lnTo>
                  <a:pt x="132" y="557"/>
                </a:lnTo>
                <a:lnTo>
                  <a:pt x="129" y="556"/>
                </a:lnTo>
                <a:lnTo>
                  <a:pt x="128" y="556"/>
                </a:lnTo>
                <a:lnTo>
                  <a:pt x="127" y="555"/>
                </a:lnTo>
                <a:lnTo>
                  <a:pt x="127" y="543"/>
                </a:lnTo>
                <a:lnTo>
                  <a:pt x="125" y="540"/>
                </a:lnTo>
                <a:lnTo>
                  <a:pt x="122" y="537"/>
                </a:lnTo>
                <a:lnTo>
                  <a:pt x="121" y="535"/>
                </a:lnTo>
                <a:lnTo>
                  <a:pt x="105" y="519"/>
                </a:lnTo>
                <a:lnTo>
                  <a:pt x="101" y="516"/>
                </a:lnTo>
                <a:lnTo>
                  <a:pt x="94" y="514"/>
                </a:lnTo>
                <a:lnTo>
                  <a:pt x="87" y="509"/>
                </a:lnTo>
                <a:lnTo>
                  <a:pt x="83" y="502"/>
                </a:lnTo>
                <a:lnTo>
                  <a:pt x="82" y="499"/>
                </a:lnTo>
                <a:lnTo>
                  <a:pt x="77" y="492"/>
                </a:lnTo>
                <a:lnTo>
                  <a:pt x="70" y="487"/>
                </a:lnTo>
                <a:lnTo>
                  <a:pt x="68" y="485"/>
                </a:lnTo>
                <a:lnTo>
                  <a:pt x="51" y="464"/>
                </a:lnTo>
                <a:lnTo>
                  <a:pt x="41" y="454"/>
                </a:lnTo>
                <a:lnTo>
                  <a:pt x="28" y="447"/>
                </a:lnTo>
                <a:lnTo>
                  <a:pt x="27" y="440"/>
                </a:lnTo>
                <a:lnTo>
                  <a:pt x="25" y="435"/>
                </a:lnTo>
                <a:lnTo>
                  <a:pt x="23" y="428"/>
                </a:lnTo>
                <a:lnTo>
                  <a:pt x="19" y="423"/>
                </a:lnTo>
                <a:lnTo>
                  <a:pt x="14" y="419"/>
                </a:lnTo>
                <a:lnTo>
                  <a:pt x="8" y="416"/>
                </a:lnTo>
                <a:lnTo>
                  <a:pt x="4" y="411"/>
                </a:lnTo>
                <a:lnTo>
                  <a:pt x="0" y="405"/>
                </a:lnTo>
                <a:lnTo>
                  <a:pt x="0" y="397"/>
                </a:lnTo>
                <a:lnTo>
                  <a:pt x="90" y="407"/>
                </a:lnTo>
                <a:lnTo>
                  <a:pt x="181" y="414"/>
                </a:lnTo>
                <a:lnTo>
                  <a:pt x="274" y="419"/>
                </a:lnTo>
                <a:lnTo>
                  <a:pt x="275" y="418"/>
                </a:lnTo>
                <a:lnTo>
                  <a:pt x="277" y="417"/>
                </a:lnTo>
                <a:lnTo>
                  <a:pt x="280" y="415"/>
                </a:lnTo>
                <a:lnTo>
                  <a:pt x="282" y="414"/>
                </a:lnTo>
                <a:lnTo>
                  <a:pt x="296" y="206"/>
                </a:lnTo>
                <a:lnTo>
                  <a:pt x="310"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6">
            <a:extLst>
              <a:ext uri="{FF2B5EF4-FFF2-40B4-BE49-F238E27FC236}">
                <a16:creationId xmlns:a16="http://schemas.microsoft.com/office/drawing/2014/main" id="{1E2AC260-B532-DA22-BC45-D8BA2CCC4388}"/>
              </a:ext>
            </a:extLst>
          </p:cNvPr>
          <p:cNvSpPr>
            <a:spLocks/>
          </p:cNvSpPr>
          <p:nvPr/>
        </p:nvSpPr>
        <p:spPr bwMode="auto">
          <a:xfrm>
            <a:off x="2929354" y="2962948"/>
            <a:ext cx="9317" cy="6272"/>
          </a:xfrm>
          <a:custGeom>
            <a:avLst/>
            <a:gdLst/>
            <a:ahLst/>
            <a:cxnLst>
              <a:cxn ang="0">
                <a:pos x="1" y="0"/>
              </a:cxn>
              <a:cxn ang="0">
                <a:pos x="5" y="0"/>
              </a:cxn>
              <a:cxn ang="0">
                <a:pos x="6" y="1"/>
              </a:cxn>
              <a:cxn ang="0">
                <a:pos x="8" y="3"/>
              </a:cxn>
              <a:cxn ang="0">
                <a:pos x="9" y="3"/>
              </a:cxn>
              <a:cxn ang="0">
                <a:pos x="9" y="5"/>
              </a:cxn>
              <a:cxn ang="0">
                <a:pos x="8" y="6"/>
              </a:cxn>
              <a:cxn ang="0">
                <a:pos x="2" y="6"/>
              </a:cxn>
              <a:cxn ang="0">
                <a:pos x="1" y="5"/>
              </a:cxn>
              <a:cxn ang="0">
                <a:pos x="0" y="3"/>
              </a:cxn>
              <a:cxn ang="0">
                <a:pos x="1" y="0"/>
              </a:cxn>
            </a:cxnLst>
            <a:rect l="0" t="0" r="r" b="b"/>
            <a:pathLst>
              <a:path w="9" h="6">
                <a:moveTo>
                  <a:pt x="1" y="0"/>
                </a:moveTo>
                <a:lnTo>
                  <a:pt x="5" y="0"/>
                </a:lnTo>
                <a:lnTo>
                  <a:pt x="6" y="1"/>
                </a:lnTo>
                <a:lnTo>
                  <a:pt x="8" y="3"/>
                </a:lnTo>
                <a:lnTo>
                  <a:pt x="9" y="3"/>
                </a:lnTo>
                <a:lnTo>
                  <a:pt x="9" y="5"/>
                </a:lnTo>
                <a:lnTo>
                  <a:pt x="8" y="6"/>
                </a:lnTo>
                <a:lnTo>
                  <a:pt x="2" y="6"/>
                </a:lnTo>
                <a:lnTo>
                  <a:pt x="1" y="5"/>
                </a:lnTo>
                <a:lnTo>
                  <a:pt x="0" y="3"/>
                </a:lnTo>
                <a:lnTo>
                  <a:pt x="1"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22">
            <a:extLst>
              <a:ext uri="{FF2B5EF4-FFF2-40B4-BE49-F238E27FC236}">
                <a16:creationId xmlns:a16="http://schemas.microsoft.com/office/drawing/2014/main" id="{EC99D16F-D4C7-67B1-D207-B4D497D839C8}"/>
              </a:ext>
            </a:extLst>
          </p:cNvPr>
          <p:cNvSpPr>
            <a:spLocks/>
          </p:cNvSpPr>
          <p:nvPr/>
        </p:nvSpPr>
        <p:spPr bwMode="auto">
          <a:xfrm>
            <a:off x="2856886" y="2817604"/>
            <a:ext cx="526950" cy="287545"/>
          </a:xfrm>
          <a:custGeom>
            <a:avLst/>
            <a:gdLst/>
            <a:ahLst/>
            <a:cxnLst>
              <a:cxn ang="0">
                <a:pos x="326" y="5"/>
              </a:cxn>
              <a:cxn ang="0">
                <a:pos x="341" y="26"/>
              </a:cxn>
              <a:cxn ang="0">
                <a:pos x="375" y="34"/>
              </a:cxn>
              <a:cxn ang="0">
                <a:pos x="382" y="34"/>
              </a:cxn>
              <a:cxn ang="0">
                <a:pos x="388" y="31"/>
              </a:cxn>
              <a:cxn ang="0">
                <a:pos x="402" y="34"/>
              </a:cxn>
              <a:cxn ang="0">
                <a:pos x="418" y="30"/>
              </a:cxn>
              <a:cxn ang="0">
                <a:pos x="429" y="18"/>
              </a:cxn>
              <a:cxn ang="0">
                <a:pos x="459" y="54"/>
              </a:cxn>
              <a:cxn ang="0">
                <a:pos x="466" y="77"/>
              </a:cxn>
              <a:cxn ang="0">
                <a:pos x="504" y="119"/>
              </a:cxn>
              <a:cxn ang="0">
                <a:pos x="509" y="122"/>
              </a:cxn>
              <a:cxn ang="0">
                <a:pos x="492" y="143"/>
              </a:cxn>
              <a:cxn ang="0">
                <a:pos x="462" y="173"/>
              </a:cxn>
              <a:cxn ang="0">
                <a:pos x="454" y="187"/>
              </a:cxn>
              <a:cxn ang="0">
                <a:pos x="442" y="201"/>
              </a:cxn>
              <a:cxn ang="0">
                <a:pos x="436" y="205"/>
              </a:cxn>
              <a:cxn ang="0">
                <a:pos x="426" y="207"/>
              </a:cxn>
              <a:cxn ang="0">
                <a:pos x="424" y="212"/>
              </a:cxn>
              <a:cxn ang="0">
                <a:pos x="407" y="220"/>
              </a:cxn>
              <a:cxn ang="0">
                <a:pos x="393" y="224"/>
              </a:cxn>
              <a:cxn ang="0">
                <a:pos x="352" y="228"/>
              </a:cxn>
              <a:cxn ang="0">
                <a:pos x="325" y="233"/>
              </a:cxn>
              <a:cxn ang="0">
                <a:pos x="255" y="238"/>
              </a:cxn>
              <a:cxn ang="0">
                <a:pos x="175" y="243"/>
              </a:cxn>
              <a:cxn ang="0">
                <a:pos x="79" y="249"/>
              </a:cxn>
              <a:cxn ang="0">
                <a:pos x="83" y="263"/>
              </a:cxn>
              <a:cxn ang="0">
                <a:pos x="29" y="273"/>
              </a:cxn>
              <a:cxn ang="0">
                <a:pos x="4" y="258"/>
              </a:cxn>
              <a:cxn ang="0">
                <a:pos x="0" y="229"/>
              </a:cxn>
              <a:cxn ang="0">
                <a:pos x="12" y="209"/>
              </a:cxn>
              <a:cxn ang="0">
                <a:pos x="35" y="219"/>
              </a:cxn>
              <a:cxn ang="0">
                <a:pos x="51" y="212"/>
              </a:cxn>
              <a:cxn ang="0">
                <a:pos x="46" y="189"/>
              </a:cxn>
              <a:cxn ang="0">
                <a:pos x="71" y="181"/>
              </a:cxn>
              <a:cxn ang="0">
                <a:pos x="70" y="166"/>
              </a:cxn>
              <a:cxn ang="0">
                <a:pos x="72" y="154"/>
              </a:cxn>
              <a:cxn ang="0">
                <a:pos x="84" y="146"/>
              </a:cxn>
              <a:cxn ang="0">
                <a:pos x="85" y="140"/>
              </a:cxn>
              <a:cxn ang="0">
                <a:pos x="97" y="143"/>
              </a:cxn>
              <a:cxn ang="0">
                <a:pos x="106" y="140"/>
              </a:cxn>
              <a:cxn ang="0">
                <a:pos x="110" y="135"/>
              </a:cxn>
              <a:cxn ang="0">
                <a:pos x="133" y="139"/>
              </a:cxn>
              <a:cxn ang="0">
                <a:pos x="150" y="129"/>
              </a:cxn>
              <a:cxn ang="0">
                <a:pos x="170" y="131"/>
              </a:cxn>
              <a:cxn ang="0">
                <a:pos x="182" y="122"/>
              </a:cxn>
              <a:cxn ang="0">
                <a:pos x="192" y="107"/>
              </a:cxn>
              <a:cxn ang="0">
                <a:pos x="198" y="111"/>
              </a:cxn>
              <a:cxn ang="0">
                <a:pos x="210" y="117"/>
              </a:cxn>
              <a:cxn ang="0">
                <a:pos x="226" y="114"/>
              </a:cxn>
              <a:cxn ang="0">
                <a:pos x="228" y="91"/>
              </a:cxn>
              <a:cxn ang="0">
                <a:pos x="237" y="87"/>
              </a:cxn>
              <a:cxn ang="0">
                <a:pos x="244" y="75"/>
              </a:cxn>
              <a:cxn ang="0">
                <a:pos x="254" y="62"/>
              </a:cxn>
              <a:cxn ang="0">
                <a:pos x="256" y="53"/>
              </a:cxn>
              <a:cxn ang="0">
                <a:pos x="254" y="48"/>
              </a:cxn>
              <a:cxn ang="0">
                <a:pos x="260" y="41"/>
              </a:cxn>
              <a:cxn ang="0">
                <a:pos x="268" y="46"/>
              </a:cxn>
              <a:cxn ang="0">
                <a:pos x="282" y="37"/>
              </a:cxn>
              <a:cxn ang="0">
                <a:pos x="296" y="21"/>
              </a:cxn>
              <a:cxn ang="0">
                <a:pos x="292" y="2"/>
              </a:cxn>
              <a:cxn ang="0">
                <a:pos x="309" y="4"/>
              </a:cxn>
            </a:cxnLst>
            <a:rect l="0" t="0" r="r" b="b"/>
            <a:pathLst>
              <a:path w="509" h="275">
                <a:moveTo>
                  <a:pt x="316" y="0"/>
                </a:moveTo>
                <a:lnTo>
                  <a:pt x="319" y="0"/>
                </a:lnTo>
                <a:lnTo>
                  <a:pt x="326" y="5"/>
                </a:lnTo>
                <a:lnTo>
                  <a:pt x="332" y="12"/>
                </a:lnTo>
                <a:lnTo>
                  <a:pt x="336" y="20"/>
                </a:lnTo>
                <a:lnTo>
                  <a:pt x="341" y="26"/>
                </a:lnTo>
                <a:lnTo>
                  <a:pt x="355" y="26"/>
                </a:lnTo>
                <a:lnTo>
                  <a:pt x="367" y="28"/>
                </a:lnTo>
                <a:lnTo>
                  <a:pt x="375" y="34"/>
                </a:lnTo>
                <a:lnTo>
                  <a:pt x="379" y="35"/>
                </a:lnTo>
                <a:lnTo>
                  <a:pt x="381" y="35"/>
                </a:lnTo>
                <a:lnTo>
                  <a:pt x="382" y="34"/>
                </a:lnTo>
                <a:lnTo>
                  <a:pt x="384" y="33"/>
                </a:lnTo>
                <a:lnTo>
                  <a:pt x="387" y="31"/>
                </a:lnTo>
                <a:lnTo>
                  <a:pt x="388" y="31"/>
                </a:lnTo>
                <a:lnTo>
                  <a:pt x="389" y="30"/>
                </a:lnTo>
                <a:lnTo>
                  <a:pt x="395" y="30"/>
                </a:lnTo>
                <a:lnTo>
                  <a:pt x="402" y="34"/>
                </a:lnTo>
                <a:lnTo>
                  <a:pt x="407" y="34"/>
                </a:lnTo>
                <a:lnTo>
                  <a:pt x="411" y="32"/>
                </a:lnTo>
                <a:lnTo>
                  <a:pt x="418" y="30"/>
                </a:lnTo>
                <a:lnTo>
                  <a:pt x="423" y="25"/>
                </a:lnTo>
                <a:lnTo>
                  <a:pt x="424" y="23"/>
                </a:lnTo>
                <a:lnTo>
                  <a:pt x="429" y="18"/>
                </a:lnTo>
                <a:lnTo>
                  <a:pt x="442" y="31"/>
                </a:lnTo>
                <a:lnTo>
                  <a:pt x="457" y="40"/>
                </a:lnTo>
                <a:lnTo>
                  <a:pt x="459" y="54"/>
                </a:lnTo>
                <a:lnTo>
                  <a:pt x="460" y="60"/>
                </a:lnTo>
                <a:lnTo>
                  <a:pt x="457" y="66"/>
                </a:lnTo>
                <a:lnTo>
                  <a:pt x="466" y="77"/>
                </a:lnTo>
                <a:lnTo>
                  <a:pt x="482" y="101"/>
                </a:lnTo>
                <a:lnTo>
                  <a:pt x="493" y="111"/>
                </a:lnTo>
                <a:lnTo>
                  <a:pt x="504" y="119"/>
                </a:lnTo>
                <a:lnTo>
                  <a:pt x="508" y="119"/>
                </a:lnTo>
                <a:lnTo>
                  <a:pt x="509" y="121"/>
                </a:lnTo>
                <a:lnTo>
                  <a:pt x="509" y="122"/>
                </a:lnTo>
                <a:lnTo>
                  <a:pt x="508" y="122"/>
                </a:lnTo>
                <a:lnTo>
                  <a:pt x="501" y="133"/>
                </a:lnTo>
                <a:lnTo>
                  <a:pt x="492" y="143"/>
                </a:lnTo>
                <a:lnTo>
                  <a:pt x="481" y="151"/>
                </a:lnTo>
                <a:lnTo>
                  <a:pt x="471" y="161"/>
                </a:lnTo>
                <a:lnTo>
                  <a:pt x="462" y="173"/>
                </a:lnTo>
                <a:lnTo>
                  <a:pt x="460" y="179"/>
                </a:lnTo>
                <a:lnTo>
                  <a:pt x="458" y="182"/>
                </a:lnTo>
                <a:lnTo>
                  <a:pt x="454" y="187"/>
                </a:lnTo>
                <a:lnTo>
                  <a:pt x="446" y="195"/>
                </a:lnTo>
                <a:lnTo>
                  <a:pt x="445" y="198"/>
                </a:lnTo>
                <a:lnTo>
                  <a:pt x="442" y="201"/>
                </a:lnTo>
                <a:lnTo>
                  <a:pt x="440" y="203"/>
                </a:lnTo>
                <a:lnTo>
                  <a:pt x="438" y="205"/>
                </a:lnTo>
                <a:lnTo>
                  <a:pt x="436" y="205"/>
                </a:lnTo>
                <a:lnTo>
                  <a:pt x="432" y="206"/>
                </a:lnTo>
                <a:lnTo>
                  <a:pt x="429" y="206"/>
                </a:lnTo>
                <a:lnTo>
                  <a:pt x="426" y="207"/>
                </a:lnTo>
                <a:lnTo>
                  <a:pt x="425" y="207"/>
                </a:lnTo>
                <a:lnTo>
                  <a:pt x="424" y="208"/>
                </a:lnTo>
                <a:lnTo>
                  <a:pt x="424" y="212"/>
                </a:lnTo>
                <a:lnTo>
                  <a:pt x="423" y="213"/>
                </a:lnTo>
                <a:lnTo>
                  <a:pt x="417" y="213"/>
                </a:lnTo>
                <a:lnTo>
                  <a:pt x="407" y="220"/>
                </a:lnTo>
                <a:lnTo>
                  <a:pt x="404" y="222"/>
                </a:lnTo>
                <a:lnTo>
                  <a:pt x="401" y="223"/>
                </a:lnTo>
                <a:lnTo>
                  <a:pt x="393" y="224"/>
                </a:lnTo>
                <a:lnTo>
                  <a:pt x="382" y="224"/>
                </a:lnTo>
                <a:lnTo>
                  <a:pt x="359" y="227"/>
                </a:lnTo>
                <a:lnTo>
                  <a:pt x="352" y="228"/>
                </a:lnTo>
                <a:lnTo>
                  <a:pt x="343" y="229"/>
                </a:lnTo>
                <a:lnTo>
                  <a:pt x="333" y="231"/>
                </a:lnTo>
                <a:lnTo>
                  <a:pt x="325" y="233"/>
                </a:lnTo>
                <a:lnTo>
                  <a:pt x="291" y="233"/>
                </a:lnTo>
                <a:lnTo>
                  <a:pt x="274" y="235"/>
                </a:lnTo>
                <a:lnTo>
                  <a:pt x="255" y="238"/>
                </a:lnTo>
                <a:lnTo>
                  <a:pt x="234" y="241"/>
                </a:lnTo>
                <a:lnTo>
                  <a:pt x="201" y="241"/>
                </a:lnTo>
                <a:lnTo>
                  <a:pt x="175" y="243"/>
                </a:lnTo>
                <a:lnTo>
                  <a:pt x="126" y="250"/>
                </a:lnTo>
                <a:lnTo>
                  <a:pt x="102" y="251"/>
                </a:lnTo>
                <a:lnTo>
                  <a:pt x="79" y="249"/>
                </a:lnTo>
                <a:lnTo>
                  <a:pt x="79" y="255"/>
                </a:lnTo>
                <a:lnTo>
                  <a:pt x="81" y="258"/>
                </a:lnTo>
                <a:lnTo>
                  <a:pt x="83" y="263"/>
                </a:lnTo>
                <a:lnTo>
                  <a:pt x="83" y="269"/>
                </a:lnTo>
                <a:lnTo>
                  <a:pt x="55" y="271"/>
                </a:lnTo>
                <a:lnTo>
                  <a:pt x="29" y="273"/>
                </a:lnTo>
                <a:lnTo>
                  <a:pt x="1" y="275"/>
                </a:lnTo>
                <a:lnTo>
                  <a:pt x="1" y="269"/>
                </a:lnTo>
                <a:lnTo>
                  <a:pt x="4" y="258"/>
                </a:lnTo>
                <a:lnTo>
                  <a:pt x="4" y="248"/>
                </a:lnTo>
                <a:lnTo>
                  <a:pt x="1" y="237"/>
                </a:lnTo>
                <a:lnTo>
                  <a:pt x="0" y="229"/>
                </a:lnTo>
                <a:lnTo>
                  <a:pt x="0" y="221"/>
                </a:lnTo>
                <a:lnTo>
                  <a:pt x="4" y="214"/>
                </a:lnTo>
                <a:lnTo>
                  <a:pt x="12" y="209"/>
                </a:lnTo>
                <a:lnTo>
                  <a:pt x="20" y="212"/>
                </a:lnTo>
                <a:lnTo>
                  <a:pt x="28" y="215"/>
                </a:lnTo>
                <a:lnTo>
                  <a:pt x="35" y="219"/>
                </a:lnTo>
                <a:lnTo>
                  <a:pt x="43" y="221"/>
                </a:lnTo>
                <a:lnTo>
                  <a:pt x="51" y="219"/>
                </a:lnTo>
                <a:lnTo>
                  <a:pt x="51" y="212"/>
                </a:lnTo>
                <a:lnTo>
                  <a:pt x="47" y="202"/>
                </a:lnTo>
                <a:lnTo>
                  <a:pt x="46" y="196"/>
                </a:lnTo>
                <a:lnTo>
                  <a:pt x="46" y="189"/>
                </a:lnTo>
                <a:lnTo>
                  <a:pt x="55" y="187"/>
                </a:lnTo>
                <a:lnTo>
                  <a:pt x="62" y="184"/>
                </a:lnTo>
                <a:lnTo>
                  <a:pt x="71" y="181"/>
                </a:lnTo>
                <a:lnTo>
                  <a:pt x="74" y="175"/>
                </a:lnTo>
                <a:lnTo>
                  <a:pt x="72" y="171"/>
                </a:lnTo>
                <a:lnTo>
                  <a:pt x="70" y="166"/>
                </a:lnTo>
                <a:lnTo>
                  <a:pt x="69" y="159"/>
                </a:lnTo>
                <a:lnTo>
                  <a:pt x="70" y="157"/>
                </a:lnTo>
                <a:lnTo>
                  <a:pt x="72" y="154"/>
                </a:lnTo>
                <a:lnTo>
                  <a:pt x="79" y="150"/>
                </a:lnTo>
                <a:lnTo>
                  <a:pt x="82" y="149"/>
                </a:lnTo>
                <a:lnTo>
                  <a:pt x="84" y="146"/>
                </a:lnTo>
                <a:lnTo>
                  <a:pt x="84" y="144"/>
                </a:lnTo>
                <a:lnTo>
                  <a:pt x="83" y="142"/>
                </a:lnTo>
                <a:lnTo>
                  <a:pt x="85" y="140"/>
                </a:lnTo>
                <a:lnTo>
                  <a:pt x="91" y="140"/>
                </a:lnTo>
                <a:lnTo>
                  <a:pt x="95" y="142"/>
                </a:lnTo>
                <a:lnTo>
                  <a:pt x="97" y="143"/>
                </a:lnTo>
                <a:lnTo>
                  <a:pt x="99" y="145"/>
                </a:lnTo>
                <a:lnTo>
                  <a:pt x="103" y="144"/>
                </a:lnTo>
                <a:lnTo>
                  <a:pt x="106" y="140"/>
                </a:lnTo>
                <a:lnTo>
                  <a:pt x="107" y="138"/>
                </a:lnTo>
                <a:lnTo>
                  <a:pt x="109" y="137"/>
                </a:lnTo>
                <a:lnTo>
                  <a:pt x="110" y="135"/>
                </a:lnTo>
                <a:lnTo>
                  <a:pt x="113" y="133"/>
                </a:lnTo>
                <a:lnTo>
                  <a:pt x="124" y="135"/>
                </a:lnTo>
                <a:lnTo>
                  <a:pt x="133" y="139"/>
                </a:lnTo>
                <a:lnTo>
                  <a:pt x="139" y="145"/>
                </a:lnTo>
                <a:lnTo>
                  <a:pt x="143" y="140"/>
                </a:lnTo>
                <a:lnTo>
                  <a:pt x="150" y="129"/>
                </a:lnTo>
                <a:lnTo>
                  <a:pt x="156" y="125"/>
                </a:lnTo>
                <a:lnTo>
                  <a:pt x="163" y="129"/>
                </a:lnTo>
                <a:lnTo>
                  <a:pt x="170" y="131"/>
                </a:lnTo>
                <a:lnTo>
                  <a:pt x="175" y="136"/>
                </a:lnTo>
                <a:lnTo>
                  <a:pt x="180" y="130"/>
                </a:lnTo>
                <a:lnTo>
                  <a:pt x="182" y="122"/>
                </a:lnTo>
                <a:lnTo>
                  <a:pt x="185" y="114"/>
                </a:lnTo>
                <a:lnTo>
                  <a:pt x="190" y="108"/>
                </a:lnTo>
                <a:lnTo>
                  <a:pt x="192" y="107"/>
                </a:lnTo>
                <a:lnTo>
                  <a:pt x="194" y="105"/>
                </a:lnTo>
                <a:lnTo>
                  <a:pt x="197" y="109"/>
                </a:lnTo>
                <a:lnTo>
                  <a:pt x="198" y="111"/>
                </a:lnTo>
                <a:lnTo>
                  <a:pt x="201" y="114"/>
                </a:lnTo>
                <a:lnTo>
                  <a:pt x="206" y="114"/>
                </a:lnTo>
                <a:lnTo>
                  <a:pt x="210" y="117"/>
                </a:lnTo>
                <a:lnTo>
                  <a:pt x="216" y="117"/>
                </a:lnTo>
                <a:lnTo>
                  <a:pt x="221" y="115"/>
                </a:lnTo>
                <a:lnTo>
                  <a:pt x="226" y="114"/>
                </a:lnTo>
                <a:lnTo>
                  <a:pt x="226" y="96"/>
                </a:lnTo>
                <a:lnTo>
                  <a:pt x="228" y="94"/>
                </a:lnTo>
                <a:lnTo>
                  <a:pt x="228" y="91"/>
                </a:lnTo>
                <a:lnTo>
                  <a:pt x="232" y="88"/>
                </a:lnTo>
                <a:lnTo>
                  <a:pt x="234" y="87"/>
                </a:lnTo>
                <a:lnTo>
                  <a:pt x="237" y="87"/>
                </a:lnTo>
                <a:lnTo>
                  <a:pt x="241" y="84"/>
                </a:lnTo>
                <a:lnTo>
                  <a:pt x="242" y="83"/>
                </a:lnTo>
                <a:lnTo>
                  <a:pt x="244" y="75"/>
                </a:lnTo>
                <a:lnTo>
                  <a:pt x="246" y="69"/>
                </a:lnTo>
                <a:lnTo>
                  <a:pt x="249" y="66"/>
                </a:lnTo>
                <a:lnTo>
                  <a:pt x="254" y="62"/>
                </a:lnTo>
                <a:lnTo>
                  <a:pt x="258" y="58"/>
                </a:lnTo>
                <a:lnTo>
                  <a:pt x="258" y="55"/>
                </a:lnTo>
                <a:lnTo>
                  <a:pt x="256" y="53"/>
                </a:lnTo>
                <a:lnTo>
                  <a:pt x="256" y="52"/>
                </a:lnTo>
                <a:lnTo>
                  <a:pt x="255" y="51"/>
                </a:lnTo>
                <a:lnTo>
                  <a:pt x="254" y="48"/>
                </a:lnTo>
                <a:lnTo>
                  <a:pt x="254" y="44"/>
                </a:lnTo>
                <a:lnTo>
                  <a:pt x="258" y="40"/>
                </a:lnTo>
                <a:lnTo>
                  <a:pt x="260" y="41"/>
                </a:lnTo>
                <a:lnTo>
                  <a:pt x="262" y="41"/>
                </a:lnTo>
                <a:lnTo>
                  <a:pt x="267" y="46"/>
                </a:lnTo>
                <a:lnTo>
                  <a:pt x="268" y="46"/>
                </a:lnTo>
                <a:lnTo>
                  <a:pt x="274" y="44"/>
                </a:lnTo>
                <a:lnTo>
                  <a:pt x="277" y="40"/>
                </a:lnTo>
                <a:lnTo>
                  <a:pt x="282" y="37"/>
                </a:lnTo>
                <a:lnTo>
                  <a:pt x="288" y="33"/>
                </a:lnTo>
                <a:lnTo>
                  <a:pt x="296" y="32"/>
                </a:lnTo>
                <a:lnTo>
                  <a:pt x="296" y="21"/>
                </a:lnTo>
                <a:lnTo>
                  <a:pt x="294" y="13"/>
                </a:lnTo>
                <a:lnTo>
                  <a:pt x="291" y="4"/>
                </a:lnTo>
                <a:lnTo>
                  <a:pt x="292" y="2"/>
                </a:lnTo>
                <a:lnTo>
                  <a:pt x="298" y="2"/>
                </a:lnTo>
                <a:lnTo>
                  <a:pt x="303" y="4"/>
                </a:lnTo>
                <a:lnTo>
                  <a:pt x="309" y="4"/>
                </a:lnTo>
                <a:lnTo>
                  <a:pt x="316" y="0"/>
                </a:lnTo>
                <a:close/>
              </a:path>
            </a:pathLst>
          </a:custGeom>
          <a:solidFill>
            <a:srgbClr val="4C5966"/>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23">
            <a:extLst>
              <a:ext uri="{FF2B5EF4-FFF2-40B4-BE49-F238E27FC236}">
                <a16:creationId xmlns:a16="http://schemas.microsoft.com/office/drawing/2014/main" id="{6B03FCC5-149F-8676-6A74-850C280E31EE}"/>
              </a:ext>
            </a:extLst>
          </p:cNvPr>
          <p:cNvSpPr>
            <a:spLocks/>
          </p:cNvSpPr>
          <p:nvPr/>
        </p:nvSpPr>
        <p:spPr bwMode="auto">
          <a:xfrm>
            <a:off x="3135875" y="2500304"/>
            <a:ext cx="314720" cy="361784"/>
          </a:xfrm>
          <a:custGeom>
            <a:avLst/>
            <a:gdLst/>
            <a:ahLst/>
            <a:cxnLst>
              <a:cxn ang="0">
                <a:pos x="295" y="78"/>
              </a:cxn>
              <a:cxn ang="0">
                <a:pos x="298" y="133"/>
              </a:cxn>
              <a:cxn ang="0">
                <a:pos x="299" y="162"/>
              </a:cxn>
              <a:cxn ang="0">
                <a:pos x="295" y="211"/>
              </a:cxn>
              <a:cxn ang="0">
                <a:pos x="270" y="245"/>
              </a:cxn>
              <a:cxn ang="0">
                <a:pos x="260" y="242"/>
              </a:cxn>
              <a:cxn ang="0">
                <a:pos x="252" y="242"/>
              </a:cxn>
              <a:cxn ang="0">
                <a:pos x="250" y="256"/>
              </a:cxn>
              <a:cxn ang="0">
                <a:pos x="244" y="259"/>
              </a:cxn>
              <a:cxn ang="0">
                <a:pos x="241" y="275"/>
              </a:cxn>
              <a:cxn ang="0">
                <a:pos x="236" y="278"/>
              </a:cxn>
              <a:cxn ang="0">
                <a:pos x="241" y="285"/>
              </a:cxn>
              <a:cxn ang="0">
                <a:pos x="238" y="290"/>
              </a:cxn>
              <a:cxn ang="0">
                <a:pos x="230" y="285"/>
              </a:cxn>
              <a:cxn ang="0">
                <a:pos x="221" y="290"/>
              </a:cxn>
              <a:cxn ang="0">
                <a:pos x="216" y="320"/>
              </a:cxn>
              <a:cxn ang="0">
                <a:pos x="210" y="332"/>
              </a:cxn>
              <a:cxn ang="0">
                <a:pos x="209" y="341"/>
              </a:cxn>
              <a:cxn ang="0">
                <a:pos x="202" y="341"/>
              </a:cxn>
              <a:cxn ang="0">
                <a:pos x="199" y="341"/>
              </a:cxn>
              <a:cxn ang="0">
                <a:pos x="201" y="346"/>
              </a:cxn>
              <a:cxn ang="0">
                <a:pos x="189" y="343"/>
              </a:cxn>
              <a:cxn ang="0">
                <a:pos x="172" y="327"/>
              </a:cxn>
              <a:cxn ang="0">
                <a:pos x="169" y="318"/>
              </a:cxn>
              <a:cxn ang="0">
                <a:pos x="145" y="336"/>
              </a:cxn>
              <a:cxn ang="0">
                <a:pos x="127" y="330"/>
              </a:cxn>
              <a:cxn ang="0">
                <a:pos x="117" y="336"/>
              </a:cxn>
              <a:cxn ang="0">
                <a:pos x="103" y="332"/>
              </a:cxn>
              <a:cxn ang="0">
                <a:pos x="78" y="330"/>
              </a:cxn>
              <a:cxn ang="0">
                <a:pos x="66" y="315"/>
              </a:cxn>
              <a:cxn ang="0">
                <a:pos x="37" y="303"/>
              </a:cxn>
              <a:cxn ang="0">
                <a:pos x="6" y="124"/>
              </a:cxn>
              <a:cxn ang="0">
                <a:pos x="64" y="56"/>
              </a:cxn>
              <a:cxn ang="0">
                <a:pos x="87" y="51"/>
              </a:cxn>
              <a:cxn ang="0">
                <a:pos x="89" y="54"/>
              </a:cxn>
              <a:cxn ang="0">
                <a:pos x="113" y="59"/>
              </a:cxn>
              <a:cxn ang="0">
                <a:pos x="124" y="68"/>
              </a:cxn>
              <a:cxn ang="0">
                <a:pos x="121" y="73"/>
              </a:cxn>
              <a:cxn ang="0">
                <a:pos x="135" y="72"/>
              </a:cxn>
              <a:cxn ang="0">
                <a:pos x="141" y="67"/>
              </a:cxn>
              <a:cxn ang="0">
                <a:pos x="157" y="73"/>
              </a:cxn>
              <a:cxn ang="0">
                <a:pos x="181" y="60"/>
              </a:cxn>
              <a:cxn ang="0">
                <a:pos x="207" y="56"/>
              </a:cxn>
              <a:cxn ang="0">
                <a:pos x="233" y="28"/>
              </a:cxn>
              <a:cxn ang="0">
                <a:pos x="258" y="14"/>
              </a:cxn>
              <a:cxn ang="0">
                <a:pos x="284" y="0"/>
              </a:cxn>
            </a:cxnLst>
            <a:rect l="0" t="0" r="r" b="b"/>
            <a:pathLst>
              <a:path w="304" h="346">
                <a:moveTo>
                  <a:pt x="284" y="0"/>
                </a:moveTo>
                <a:lnTo>
                  <a:pt x="288" y="39"/>
                </a:lnTo>
                <a:lnTo>
                  <a:pt x="295" y="78"/>
                </a:lnTo>
                <a:lnTo>
                  <a:pt x="304" y="115"/>
                </a:lnTo>
                <a:lnTo>
                  <a:pt x="292" y="127"/>
                </a:lnTo>
                <a:lnTo>
                  <a:pt x="298" y="133"/>
                </a:lnTo>
                <a:lnTo>
                  <a:pt x="300" y="141"/>
                </a:lnTo>
                <a:lnTo>
                  <a:pt x="301" y="150"/>
                </a:lnTo>
                <a:lnTo>
                  <a:pt x="299" y="162"/>
                </a:lnTo>
                <a:lnTo>
                  <a:pt x="297" y="175"/>
                </a:lnTo>
                <a:lnTo>
                  <a:pt x="295" y="189"/>
                </a:lnTo>
                <a:lnTo>
                  <a:pt x="295" y="211"/>
                </a:lnTo>
                <a:lnTo>
                  <a:pt x="290" y="222"/>
                </a:lnTo>
                <a:lnTo>
                  <a:pt x="274" y="238"/>
                </a:lnTo>
                <a:lnTo>
                  <a:pt x="270" y="245"/>
                </a:lnTo>
                <a:lnTo>
                  <a:pt x="266" y="243"/>
                </a:lnTo>
                <a:lnTo>
                  <a:pt x="264" y="242"/>
                </a:lnTo>
                <a:lnTo>
                  <a:pt x="260" y="242"/>
                </a:lnTo>
                <a:lnTo>
                  <a:pt x="258" y="243"/>
                </a:lnTo>
                <a:lnTo>
                  <a:pt x="254" y="243"/>
                </a:lnTo>
                <a:lnTo>
                  <a:pt x="252" y="242"/>
                </a:lnTo>
                <a:lnTo>
                  <a:pt x="251" y="243"/>
                </a:lnTo>
                <a:lnTo>
                  <a:pt x="251" y="253"/>
                </a:lnTo>
                <a:lnTo>
                  <a:pt x="250" y="256"/>
                </a:lnTo>
                <a:lnTo>
                  <a:pt x="249" y="257"/>
                </a:lnTo>
                <a:lnTo>
                  <a:pt x="247" y="257"/>
                </a:lnTo>
                <a:lnTo>
                  <a:pt x="244" y="259"/>
                </a:lnTo>
                <a:lnTo>
                  <a:pt x="242" y="259"/>
                </a:lnTo>
                <a:lnTo>
                  <a:pt x="241" y="261"/>
                </a:lnTo>
                <a:lnTo>
                  <a:pt x="241" y="275"/>
                </a:lnTo>
                <a:lnTo>
                  <a:pt x="238" y="276"/>
                </a:lnTo>
                <a:lnTo>
                  <a:pt x="236" y="276"/>
                </a:lnTo>
                <a:lnTo>
                  <a:pt x="236" y="278"/>
                </a:lnTo>
                <a:lnTo>
                  <a:pt x="237" y="281"/>
                </a:lnTo>
                <a:lnTo>
                  <a:pt x="237" y="282"/>
                </a:lnTo>
                <a:lnTo>
                  <a:pt x="241" y="285"/>
                </a:lnTo>
                <a:lnTo>
                  <a:pt x="241" y="287"/>
                </a:lnTo>
                <a:lnTo>
                  <a:pt x="240" y="288"/>
                </a:lnTo>
                <a:lnTo>
                  <a:pt x="238" y="290"/>
                </a:lnTo>
                <a:lnTo>
                  <a:pt x="234" y="290"/>
                </a:lnTo>
                <a:lnTo>
                  <a:pt x="231" y="288"/>
                </a:lnTo>
                <a:lnTo>
                  <a:pt x="230" y="285"/>
                </a:lnTo>
                <a:lnTo>
                  <a:pt x="229" y="284"/>
                </a:lnTo>
                <a:lnTo>
                  <a:pt x="228" y="284"/>
                </a:lnTo>
                <a:lnTo>
                  <a:pt x="221" y="290"/>
                </a:lnTo>
                <a:lnTo>
                  <a:pt x="215" y="298"/>
                </a:lnTo>
                <a:lnTo>
                  <a:pt x="213" y="310"/>
                </a:lnTo>
                <a:lnTo>
                  <a:pt x="216" y="320"/>
                </a:lnTo>
                <a:lnTo>
                  <a:pt x="216" y="324"/>
                </a:lnTo>
                <a:lnTo>
                  <a:pt x="214" y="329"/>
                </a:lnTo>
                <a:lnTo>
                  <a:pt x="210" y="332"/>
                </a:lnTo>
                <a:lnTo>
                  <a:pt x="210" y="334"/>
                </a:lnTo>
                <a:lnTo>
                  <a:pt x="209" y="337"/>
                </a:lnTo>
                <a:lnTo>
                  <a:pt x="209" y="341"/>
                </a:lnTo>
                <a:lnTo>
                  <a:pt x="208" y="344"/>
                </a:lnTo>
                <a:lnTo>
                  <a:pt x="205" y="344"/>
                </a:lnTo>
                <a:lnTo>
                  <a:pt x="202" y="341"/>
                </a:lnTo>
                <a:lnTo>
                  <a:pt x="200" y="340"/>
                </a:lnTo>
                <a:lnTo>
                  <a:pt x="199" y="340"/>
                </a:lnTo>
                <a:lnTo>
                  <a:pt x="199" y="341"/>
                </a:lnTo>
                <a:lnTo>
                  <a:pt x="200" y="341"/>
                </a:lnTo>
                <a:lnTo>
                  <a:pt x="201" y="343"/>
                </a:lnTo>
                <a:lnTo>
                  <a:pt x="201" y="346"/>
                </a:lnTo>
                <a:lnTo>
                  <a:pt x="199" y="346"/>
                </a:lnTo>
                <a:lnTo>
                  <a:pt x="193" y="345"/>
                </a:lnTo>
                <a:lnTo>
                  <a:pt x="189" y="343"/>
                </a:lnTo>
                <a:lnTo>
                  <a:pt x="181" y="334"/>
                </a:lnTo>
                <a:lnTo>
                  <a:pt x="174" y="332"/>
                </a:lnTo>
                <a:lnTo>
                  <a:pt x="172" y="327"/>
                </a:lnTo>
                <a:lnTo>
                  <a:pt x="171" y="326"/>
                </a:lnTo>
                <a:lnTo>
                  <a:pt x="169" y="322"/>
                </a:lnTo>
                <a:lnTo>
                  <a:pt x="169" y="318"/>
                </a:lnTo>
                <a:lnTo>
                  <a:pt x="159" y="322"/>
                </a:lnTo>
                <a:lnTo>
                  <a:pt x="151" y="327"/>
                </a:lnTo>
                <a:lnTo>
                  <a:pt x="145" y="336"/>
                </a:lnTo>
                <a:lnTo>
                  <a:pt x="137" y="336"/>
                </a:lnTo>
                <a:lnTo>
                  <a:pt x="132" y="332"/>
                </a:lnTo>
                <a:lnTo>
                  <a:pt x="127" y="330"/>
                </a:lnTo>
                <a:lnTo>
                  <a:pt x="123" y="331"/>
                </a:lnTo>
                <a:lnTo>
                  <a:pt x="118" y="333"/>
                </a:lnTo>
                <a:lnTo>
                  <a:pt x="117" y="336"/>
                </a:lnTo>
                <a:lnTo>
                  <a:pt x="113" y="338"/>
                </a:lnTo>
                <a:lnTo>
                  <a:pt x="109" y="338"/>
                </a:lnTo>
                <a:lnTo>
                  <a:pt x="103" y="332"/>
                </a:lnTo>
                <a:lnTo>
                  <a:pt x="96" y="329"/>
                </a:lnTo>
                <a:lnTo>
                  <a:pt x="88" y="327"/>
                </a:lnTo>
                <a:lnTo>
                  <a:pt x="78" y="330"/>
                </a:lnTo>
                <a:lnTo>
                  <a:pt x="74" y="324"/>
                </a:lnTo>
                <a:lnTo>
                  <a:pt x="70" y="319"/>
                </a:lnTo>
                <a:lnTo>
                  <a:pt x="66" y="315"/>
                </a:lnTo>
                <a:lnTo>
                  <a:pt x="64" y="306"/>
                </a:lnTo>
                <a:lnTo>
                  <a:pt x="50" y="304"/>
                </a:lnTo>
                <a:lnTo>
                  <a:pt x="37" y="303"/>
                </a:lnTo>
                <a:lnTo>
                  <a:pt x="25" y="302"/>
                </a:lnTo>
                <a:lnTo>
                  <a:pt x="19" y="241"/>
                </a:lnTo>
                <a:lnTo>
                  <a:pt x="6" y="124"/>
                </a:lnTo>
                <a:lnTo>
                  <a:pt x="0" y="65"/>
                </a:lnTo>
                <a:lnTo>
                  <a:pt x="33" y="61"/>
                </a:lnTo>
                <a:lnTo>
                  <a:pt x="64" y="56"/>
                </a:lnTo>
                <a:lnTo>
                  <a:pt x="72" y="53"/>
                </a:lnTo>
                <a:lnTo>
                  <a:pt x="79" y="51"/>
                </a:lnTo>
                <a:lnTo>
                  <a:pt x="87" y="51"/>
                </a:lnTo>
                <a:lnTo>
                  <a:pt x="87" y="56"/>
                </a:lnTo>
                <a:lnTo>
                  <a:pt x="88" y="54"/>
                </a:lnTo>
                <a:lnTo>
                  <a:pt x="89" y="54"/>
                </a:lnTo>
                <a:lnTo>
                  <a:pt x="92" y="53"/>
                </a:lnTo>
                <a:lnTo>
                  <a:pt x="98" y="53"/>
                </a:lnTo>
                <a:lnTo>
                  <a:pt x="113" y="59"/>
                </a:lnTo>
                <a:lnTo>
                  <a:pt x="127" y="65"/>
                </a:lnTo>
                <a:lnTo>
                  <a:pt x="125" y="66"/>
                </a:lnTo>
                <a:lnTo>
                  <a:pt x="124" y="68"/>
                </a:lnTo>
                <a:lnTo>
                  <a:pt x="122" y="70"/>
                </a:lnTo>
                <a:lnTo>
                  <a:pt x="121" y="71"/>
                </a:lnTo>
                <a:lnTo>
                  <a:pt x="121" y="73"/>
                </a:lnTo>
                <a:lnTo>
                  <a:pt x="124" y="73"/>
                </a:lnTo>
                <a:lnTo>
                  <a:pt x="128" y="72"/>
                </a:lnTo>
                <a:lnTo>
                  <a:pt x="135" y="72"/>
                </a:lnTo>
                <a:lnTo>
                  <a:pt x="136" y="71"/>
                </a:lnTo>
                <a:lnTo>
                  <a:pt x="135" y="70"/>
                </a:lnTo>
                <a:lnTo>
                  <a:pt x="141" y="67"/>
                </a:lnTo>
                <a:lnTo>
                  <a:pt x="146" y="70"/>
                </a:lnTo>
                <a:lnTo>
                  <a:pt x="151" y="72"/>
                </a:lnTo>
                <a:lnTo>
                  <a:pt x="157" y="73"/>
                </a:lnTo>
                <a:lnTo>
                  <a:pt x="166" y="71"/>
                </a:lnTo>
                <a:lnTo>
                  <a:pt x="173" y="66"/>
                </a:lnTo>
                <a:lnTo>
                  <a:pt x="181" y="60"/>
                </a:lnTo>
                <a:lnTo>
                  <a:pt x="188" y="56"/>
                </a:lnTo>
                <a:lnTo>
                  <a:pt x="199" y="58"/>
                </a:lnTo>
                <a:lnTo>
                  <a:pt x="207" y="56"/>
                </a:lnTo>
                <a:lnTo>
                  <a:pt x="215" y="50"/>
                </a:lnTo>
                <a:lnTo>
                  <a:pt x="222" y="42"/>
                </a:lnTo>
                <a:lnTo>
                  <a:pt x="233" y="28"/>
                </a:lnTo>
                <a:lnTo>
                  <a:pt x="241" y="22"/>
                </a:lnTo>
                <a:lnTo>
                  <a:pt x="250" y="18"/>
                </a:lnTo>
                <a:lnTo>
                  <a:pt x="258" y="14"/>
                </a:lnTo>
                <a:lnTo>
                  <a:pt x="266" y="8"/>
                </a:lnTo>
                <a:lnTo>
                  <a:pt x="274" y="3"/>
                </a:lnTo>
                <a:lnTo>
                  <a:pt x="284" y="0"/>
                </a:lnTo>
                <a:close/>
              </a:path>
            </a:pathLst>
          </a:custGeom>
          <a:solidFill>
            <a:srgbClr val="5E976D"/>
          </a:solidFill>
          <a:ln w="12700">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24">
            <a:extLst>
              <a:ext uri="{FF2B5EF4-FFF2-40B4-BE49-F238E27FC236}">
                <a16:creationId xmlns:a16="http://schemas.microsoft.com/office/drawing/2014/main" id="{AC1AED49-FCA9-9871-02DB-9DDCC6BCC168}"/>
              </a:ext>
            </a:extLst>
          </p:cNvPr>
          <p:cNvSpPr>
            <a:spLocks/>
          </p:cNvSpPr>
          <p:nvPr/>
        </p:nvSpPr>
        <p:spPr bwMode="auto">
          <a:xfrm>
            <a:off x="2690428" y="2062977"/>
            <a:ext cx="431706" cy="188212"/>
          </a:xfrm>
          <a:custGeom>
            <a:avLst/>
            <a:gdLst/>
            <a:ahLst/>
            <a:cxnLst>
              <a:cxn ang="0">
                <a:pos x="113" y="10"/>
              </a:cxn>
              <a:cxn ang="0">
                <a:pos x="119" y="37"/>
              </a:cxn>
              <a:cxn ang="0">
                <a:pos x="123" y="28"/>
              </a:cxn>
              <a:cxn ang="0">
                <a:pos x="129" y="28"/>
              </a:cxn>
              <a:cxn ang="0">
                <a:pos x="141" y="23"/>
              </a:cxn>
              <a:cxn ang="0">
                <a:pos x="168" y="27"/>
              </a:cxn>
              <a:cxn ang="0">
                <a:pos x="189" y="54"/>
              </a:cxn>
              <a:cxn ang="0">
                <a:pos x="225" y="54"/>
              </a:cxn>
              <a:cxn ang="0">
                <a:pos x="243" y="55"/>
              </a:cxn>
              <a:cxn ang="0">
                <a:pos x="247" y="46"/>
              </a:cxn>
              <a:cxn ang="0">
                <a:pos x="258" y="40"/>
              </a:cxn>
              <a:cxn ang="0">
                <a:pos x="270" y="31"/>
              </a:cxn>
              <a:cxn ang="0">
                <a:pos x="296" y="27"/>
              </a:cxn>
              <a:cxn ang="0">
                <a:pos x="322" y="18"/>
              </a:cxn>
              <a:cxn ang="0">
                <a:pos x="338" y="28"/>
              </a:cxn>
              <a:cxn ang="0">
                <a:pos x="363" y="38"/>
              </a:cxn>
              <a:cxn ang="0">
                <a:pos x="375" y="41"/>
              </a:cxn>
              <a:cxn ang="0">
                <a:pos x="381" y="35"/>
              </a:cxn>
              <a:cxn ang="0">
                <a:pos x="393" y="45"/>
              </a:cxn>
              <a:cxn ang="0">
                <a:pos x="406" y="63"/>
              </a:cxn>
              <a:cxn ang="0">
                <a:pos x="381" y="76"/>
              </a:cxn>
              <a:cxn ang="0">
                <a:pos x="367" y="76"/>
              </a:cxn>
              <a:cxn ang="0">
                <a:pos x="365" y="90"/>
              </a:cxn>
              <a:cxn ang="0">
                <a:pos x="357" y="87"/>
              </a:cxn>
              <a:cxn ang="0">
                <a:pos x="352" y="79"/>
              </a:cxn>
              <a:cxn ang="0">
                <a:pos x="324" y="75"/>
              </a:cxn>
              <a:cxn ang="0">
                <a:pos x="310" y="80"/>
              </a:cxn>
              <a:cxn ang="0">
                <a:pos x="291" y="91"/>
              </a:cxn>
              <a:cxn ang="0">
                <a:pos x="268" y="96"/>
              </a:cxn>
              <a:cxn ang="0">
                <a:pos x="262" y="107"/>
              </a:cxn>
              <a:cxn ang="0">
                <a:pos x="250" y="107"/>
              </a:cxn>
              <a:cxn ang="0">
                <a:pos x="240" y="107"/>
              </a:cxn>
              <a:cxn ang="0">
                <a:pos x="230" y="117"/>
              </a:cxn>
              <a:cxn ang="0">
                <a:pos x="220" y="109"/>
              </a:cxn>
              <a:cxn ang="0">
                <a:pos x="204" y="144"/>
              </a:cxn>
              <a:cxn ang="0">
                <a:pos x="184" y="178"/>
              </a:cxn>
              <a:cxn ang="0">
                <a:pos x="186" y="161"/>
              </a:cxn>
              <a:cxn ang="0">
                <a:pos x="183" y="158"/>
              </a:cxn>
              <a:cxn ang="0">
                <a:pos x="175" y="160"/>
              </a:cxn>
              <a:cxn ang="0">
                <a:pos x="173" y="138"/>
              </a:cxn>
              <a:cxn ang="0">
                <a:pos x="163" y="122"/>
              </a:cxn>
              <a:cxn ang="0">
                <a:pos x="151" y="112"/>
              </a:cxn>
              <a:cxn ang="0">
                <a:pos x="133" y="104"/>
              </a:cxn>
              <a:cxn ang="0">
                <a:pos x="106" y="103"/>
              </a:cxn>
              <a:cxn ang="0">
                <a:pos x="92" y="97"/>
              </a:cxn>
              <a:cxn ang="0">
                <a:pos x="74" y="93"/>
              </a:cxn>
              <a:cxn ang="0">
                <a:pos x="17" y="82"/>
              </a:cxn>
              <a:cxn ang="0">
                <a:pos x="10" y="68"/>
              </a:cxn>
              <a:cxn ang="0">
                <a:pos x="3" y="60"/>
              </a:cxn>
              <a:cxn ang="0">
                <a:pos x="20" y="54"/>
              </a:cxn>
              <a:cxn ang="0">
                <a:pos x="37" y="37"/>
              </a:cxn>
              <a:cxn ang="0">
                <a:pos x="64" y="32"/>
              </a:cxn>
              <a:cxn ang="0">
                <a:pos x="85" y="20"/>
              </a:cxn>
            </a:cxnLst>
            <a:rect l="0" t="0" r="r" b="b"/>
            <a:pathLst>
              <a:path w="417" h="180">
                <a:moveTo>
                  <a:pt x="99" y="0"/>
                </a:moveTo>
                <a:lnTo>
                  <a:pt x="107" y="3"/>
                </a:lnTo>
                <a:lnTo>
                  <a:pt x="113" y="10"/>
                </a:lnTo>
                <a:lnTo>
                  <a:pt x="115" y="18"/>
                </a:lnTo>
                <a:lnTo>
                  <a:pt x="117" y="27"/>
                </a:lnTo>
                <a:lnTo>
                  <a:pt x="119" y="37"/>
                </a:lnTo>
                <a:lnTo>
                  <a:pt x="121" y="37"/>
                </a:lnTo>
                <a:lnTo>
                  <a:pt x="123" y="34"/>
                </a:lnTo>
                <a:lnTo>
                  <a:pt x="123" y="28"/>
                </a:lnTo>
                <a:lnTo>
                  <a:pt x="126" y="26"/>
                </a:lnTo>
                <a:lnTo>
                  <a:pt x="129" y="26"/>
                </a:lnTo>
                <a:lnTo>
                  <a:pt x="129" y="28"/>
                </a:lnTo>
                <a:lnTo>
                  <a:pt x="131" y="28"/>
                </a:lnTo>
                <a:lnTo>
                  <a:pt x="136" y="26"/>
                </a:lnTo>
                <a:lnTo>
                  <a:pt x="141" y="23"/>
                </a:lnTo>
                <a:lnTo>
                  <a:pt x="147" y="20"/>
                </a:lnTo>
                <a:lnTo>
                  <a:pt x="158" y="21"/>
                </a:lnTo>
                <a:lnTo>
                  <a:pt x="168" y="27"/>
                </a:lnTo>
                <a:lnTo>
                  <a:pt x="176" y="35"/>
                </a:lnTo>
                <a:lnTo>
                  <a:pt x="183" y="45"/>
                </a:lnTo>
                <a:lnTo>
                  <a:pt x="189" y="54"/>
                </a:lnTo>
                <a:lnTo>
                  <a:pt x="202" y="53"/>
                </a:lnTo>
                <a:lnTo>
                  <a:pt x="214" y="53"/>
                </a:lnTo>
                <a:lnTo>
                  <a:pt x="225" y="54"/>
                </a:lnTo>
                <a:lnTo>
                  <a:pt x="236" y="56"/>
                </a:lnTo>
                <a:lnTo>
                  <a:pt x="242" y="56"/>
                </a:lnTo>
                <a:lnTo>
                  <a:pt x="243" y="55"/>
                </a:lnTo>
                <a:lnTo>
                  <a:pt x="246" y="51"/>
                </a:lnTo>
                <a:lnTo>
                  <a:pt x="246" y="48"/>
                </a:lnTo>
                <a:lnTo>
                  <a:pt x="247" y="46"/>
                </a:lnTo>
                <a:lnTo>
                  <a:pt x="248" y="45"/>
                </a:lnTo>
                <a:lnTo>
                  <a:pt x="255" y="42"/>
                </a:lnTo>
                <a:lnTo>
                  <a:pt x="258" y="40"/>
                </a:lnTo>
                <a:lnTo>
                  <a:pt x="263" y="37"/>
                </a:lnTo>
                <a:lnTo>
                  <a:pt x="265" y="33"/>
                </a:lnTo>
                <a:lnTo>
                  <a:pt x="270" y="31"/>
                </a:lnTo>
                <a:lnTo>
                  <a:pt x="278" y="28"/>
                </a:lnTo>
                <a:lnTo>
                  <a:pt x="286" y="27"/>
                </a:lnTo>
                <a:lnTo>
                  <a:pt x="296" y="27"/>
                </a:lnTo>
                <a:lnTo>
                  <a:pt x="307" y="26"/>
                </a:lnTo>
                <a:lnTo>
                  <a:pt x="314" y="23"/>
                </a:lnTo>
                <a:lnTo>
                  <a:pt x="322" y="18"/>
                </a:lnTo>
                <a:lnTo>
                  <a:pt x="329" y="14"/>
                </a:lnTo>
                <a:lnTo>
                  <a:pt x="338" y="14"/>
                </a:lnTo>
                <a:lnTo>
                  <a:pt x="338" y="28"/>
                </a:lnTo>
                <a:lnTo>
                  <a:pt x="341" y="40"/>
                </a:lnTo>
                <a:lnTo>
                  <a:pt x="349" y="40"/>
                </a:lnTo>
                <a:lnTo>
                  <a:pt x="363" y="38"/>
                </a:lnTo>
                <a:lnTo>
                  <a:pt x="368" y="39"/>
                </a:lnTo>
                <a:lnTo>
                  <a:pt x="371" y="42"/>
                </a:lnTo>
                <a:lnTo>
                  <a:pt x="375" y="41"/>
                </a:lnTo>
                <a:lnTo>
                  <a:pt x="377" y="40"/>
                </a:lnTo>
                <a:lnTo>
                  <a:pt x="379" y="38"/>
                </a:lnTo>
                <a:lnTo>
                  <a:pt x="381" y="35"/>
                </a:lnTo>
                <a:lnTo>
                  <a:pt x="383" y="34"/>
                </a:lnTo>
                <a:lnTo>
                  <a:pt x="390" y="38"/>
                </a:lnTo>
                <a:lnTo>
                  <a:pt x="393" y="45"/>
                </a:lnTo>
                <a:lnTo>
                  <a:pt x="393" y="54"/>
                </a:lnTo>
                <a:lnTo>
                  <a:pt x="399" y="60"/>
                </a:lnTo>
                <a:lnTo>
                  <a:pt x="406" y="63"/>
                </a:lnTo>
                <a:lnTo>
                  <a:pt x="412" y="69"/>
                </a:lnTo>
                <a:lnTo>
                  <a:pt x="417" y="76"/>
                </a:lnTo>
                <a:lnTo>
                  <a:pt x="381" y="76"/>
                </a:lnTo>
                <a:lnTo>
                  <a:pt x="371" y="74"/>
                </a:lnTo>
                <a:lnTo>
                  <a:pt x="369" y="74"/>
                </a:lnTo>
                <a:lnTo>
                  <a:pt x="367" y="76"/>
                </a:lnTo>
                <a:lnTo>
                  <a:pt x="367" y="79"/>
                </a:lnTo>
                <a:lnTo>
                  <a:pt x="365" y="81"/>
                </a:lnTo>
                <a:lnTo>
                  <a:pt x="365" y="90"/>
                </a:lnTo>
                <a:lnTo>
                  <a:pt x="362" y="90"/>
                </a:lnTo>
                <a:lnTo>
                  <a:pt x="358" y="89"/>
                </a:lnTo>
                <a:lnTo>
                  <a:pt x="357" y="87"/>
                </a:lnTo>
                <a:lnTo>
                  <a:pt x="355" y="84"/>
                </a:lnTo>
                <a:lnTo>
                  <a:pt x="353" y="81"/>
                </a:lnTo>
                <a:lnTo>
                  <a:pt x="352" y="79"/>
                </a:lnTo>
                <a:lnTo>
                  <a:pt x="342" y="77"/>
                </a:lnTo>
                <a:lnTo>
                  <a:pt x="333" y="75"/>
                </a:lnTo>
                <a:lnTo>
                  <a:pt x="324" y="75"/>
                </a:lnTo>
                <a:lnTo>
                  <a:pt x="315" y="76"/>
                </a:lnTo>
                <a:lnTo>
                  <a:pt x="312" y="77"/>
                </a:lnTo>
                <a:lnTo>
                  <a:pt x="310" y="80"/>
                </a:lnTo>
                <a:lnTo>
                  <a:pt x="308" y="83"/>
                </a:lnTo>
                <a:lnTo>
                  <a:pt x="301" y="90"/>
                </a:lnTo>
                <a:lnTo>
                  <a:pt x="291" y="91"/>
                </a:lnTo>
                <a:lnTo>
                  <a:pt x="282" y="91"/>
                </a:lnTo>
                <a:lnTo>
                  <a:pt x="273" y="93"/>
                </a:lnTo>
                <a:lnTo>
                  <a:pt x="268" y="96"/>
                </a:lnTo>
                <a:lnTo>
                  <a:pt x="265" y="98"/>
                </a:lnTo>
                <a:lnTo>
                  <a:pt x="264" y="102"/>
                </a:lnTo>
                <a:lnTo>
                  <a:pt x="262" y="107"/>
                </a:lnTo>
                <a:lnTo>
                  <a:pt x="260" y="110"/>
                </a:lnTo>
                <a:lnTo>
                  <a:pt x="256" y="112"/>
                </a:lnTo>
                <a:lnTo>
                  <a:pt x="250" y="107"/>
                </a:lnTo>
                <a:lnTo>
                  <a:pt x="250" y="104"/>
                </a:lnTo>
                <a:lnTo>
                  <a:pt x="243" y="104"/>
                </a:lnTo>
                <a:lnTo>
                  <a:pt x="240" y="107"/>
                </a:lnTo>
                <a:lnTo>
                  <a:pt x="236" y="110"/>
                </a:lnTo>
                <a:lnTo>
                  <a:pt x="234" y="114"/>
                </a:lnTo>
                <a:lnTo>
                  <a:pt x="230" y="117"/>
                </a:lnTo>
                <a:lnTo>
                  <a:pt x="225" y="118"/>
                </a:lnTo>
                <a:lnTo>
                  <a:pt x="225" y="104"/>
                </a:lnTo>
                <a:lnTo>
                  <a:pt x="220" y="109"/>
                </a:lnTo>
                <a:lnTo>
                  <a:pt x="216" y="116"/>
                </a:lnTo>
                <a:lnTo>
                  <a:pt x="214" y="123"/>
                </a:lnTo>
                <a:lnTo>
                  <a:pt x="204" y="144"/>
                </a:lnTo>
                <a:lnTo>
                  <a:pt x="197" y="163"/>
                </a:lnTo>
                <a:lnTo>
                  <a:pt x="189" y="180"/>
                </a:lnTo>
                <a:lnTo>
                  <a:pt x="184" y="178"/>
                </a:lnTo>
                <a:lnTo>
                  <a:pt x="183" y="172"/>
                </a:lnTo>
                <a:lnTo>
                  <a:pt x="184" y="166"/>
                </a:lnTo>
                <a:lnTo>
                  <a:pt x="186" y="161"/>
                </a:lnTo>
                <a:lnTo>
                  <a:pt x="186" y="160"/>
                </a:lnTo>
                <a:lnTo>
                  <a:pt x="185" y="159"/>
                </a:lnTo>
                <a:lnTo>
                  <a:pt x="183" y="158"/>
                </a:lnTo>
                <a:lnTo>
                  <a:pt x="178" y="158"/>
                </a:lnTo>
                <a:lnTo>
                  <a:pt x="176" y="159"/>
                </a:lnTo>
                <a:lnTo>
                  <a:pt x="175" y="160"/>
                </a:lnTo>
                <a:lnTo>
                  <a:pt x="175" y="161"/>
                </a:lnTo>
                <a:lnTo>
                  <a:pt x="173" y="153"/>
                </a:lnTo>
                <a:lnTo>
                  <a:pt x="173" y="138"/>
                </a:lnTo>
                <a:lnTo>
                  <a:pt x="172" y="131"/>
                </a:lnTo>
                <a:lnTo>
                  <a:pt x="169" y="125"/>
                </a:lnTo>
                <a:lnTo>
                  <a:pt x="163" y="122"/>
                </a:lnTo>
                <a:lnTo>
                  <a:pt x="152" y="122"/>
                </a:lnTo>
                <a:lnTo>
                  <a:pt x="152" y="117"/>
                </a:lnTo>
                <a:lnTo>
                  <a:pt x="151" y="112"/>
                </a:lnTo>
                <a:lnTo>
                  <a:pt x="149" y="108"/>
                </a:lnTo>
                <a:lnTo>
                  <a:pt x="141" y="108"/>
                </a:lnTo>
                <a:lnTo>
                  <a:pt x="133" y="104"/>
                </a:lnTo>
                <a:lnTo>
                  <a:pt x="123" y="102"/>
                </a:lnTo>
                <a:lnTo>
                  <a:pt x="115" y="102"/>
                </a:lnTo>
                <a:lnTo>
                  <a:pt x="106" y="103"/>
                </a:lnTo>
                <a:lnTo>
                  <a:pt x="95" y="102"/>
                </a:lnTo>
                <a:lnTo>
                  <a:pt x="93" y="100"/>
                </a:lnTo>
                <a:lnTo>
                  <a:pt x="92" y="97"/>
                </a:lnTo>
                <a:lnTo>
                  <a:pt x="91" y="96"/>
                </a:lnTo>
                <a:lnTo>
                  <a:pt x="90" y="96"/>
                </a:lnTo>
                <a:lnTo>
                  <a:pt x="74" y="93"/>
                </a:lnTo>
                <a:lnTo>
                  <a:pt x="56" y="89"/>
                </a:lnTo>
                <a:lnTo>
                  <a:pt x="36" y="86"/>
                </a:lnTo>
                <a:lnTo>
                  <a:pt x="17" y="82"/>
                </a:lnTo>
                <a:lnTo>
                  <a:pt x="16" y="76"/>
                </a:lnTo>
                <a:lnTo>
                  <a:pt x="14" y="72"/>
                </a:lnTo>
                <a:lnTo>
                  <a:pt x="10" y="68"/>
                </a:lnTo>
                <a:lnTo>
                  <a:pt x="6" y="66"/>
                </a:lnTo>
                <a:lnTo>
                  <a:pt x="0" y="65"/>
                </a:lnTo>
                <a:lnTo>
                  <a:pt x="3" y="60"/>
                </a:lnTo>
                <a:lnTo>
                  <a:pt x="8" y="58"/>
                </a:lnTo>
                <a:lnTo>
                  <a:pt x="15" y="56"/>
                </a:lnTo>
                <a:lnTo>
                  <a:pt x="20" y="54"/>
                </a:lnTo>
                <a:lnTo>
                  <a:pt x="23" y="52"/>
                </a:lnTo>
                <a:lnTo>
                  <a:pt x="30" y="41"/>
                </a:lnTo>
                <a:lnTo>
                  <a:pt x="37" y="37"/>
                </a:lnTo>
                <a:lnTo>
                  <a:pt x="49" y="38"/>
                </a:lnTo>
                <a:lnTo>
                  <a:pt x="57" y="35"/>
                </a:lnTo>
                <a:lnTo>
                  <a:pt x="64" y="32"/>
                </a:lnTo>
                <a:lnTo>
                  <a:pt x="70" y="27"/>
                </a:lnTo>
                <a:lnTo>
                  <a:pt x="77" y="23"/>
                </a:lnTo>
                <a:lnTo>
                  <a:pt x="85" y="20"/>
                </a:lnTo>
                <a:lnTo>
                  <a:pt x="92" y="10"/>
                </a:lnTo>
                <a:lnTo>
                  <a:pt x="99" y="0"/>
                </a:lnTo>
                <a:close/>
              </a:path>
            </a:pathLst>
          </a:custGeom>
          <a:solidFill>
            <a:srgbClr val="5E976D"/>
          </a:solidFill>
          <a:ln w="38100">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25">
            <a:extLst>
              <a:ext uri="{FF2B5EF4-FFF2-40B4-BE49-F238E27FC236}">
                <a16:creationId xmlns:a16="http://schemas.microsoft.com/office/drawing/2014/main" id="{6FB49110-5913-6953-E2CE-98EA7B666CB0}"/>
              </a:ext>
            </a:extLst>
          </p:cNvPr>
          <p:cNvSpPr>
            <a:spLocks/>
          </p:cNvSpPr>
          <p:nvPr/>
        </p:nvSpPr>
        <p:spPr bwMode="auto">
          <a:xfrm>
            <a:off x="2986799" y="2173025"/>
            <a:ext cx="295050" cy="403608"/>
          </a:xfrm>
          <a:custGeom>
            <a:avLst/>
            <a:gdLst/>
            <a:ahLst/>
            <a:cxnLst>
              <a:cxn ang="0">
                <a:pos x="99" y="1"/>
              </a:cxn>
              <a:cxn ang="0">
                <a:pos x="106" y="7"/>
              </a:cxn>
              <a:cxn ang="0">
                <a:pos x="124" y="9"/>
              </a:cxn>
              <a:cxn ang="0">
                <a:pos x="138" y="20"/>
              </a:cxn>
              <a:cxn ang="0">
                <a:pos x="183" y="35"/>
              </a:cxn>
              <a:cxn ang="0">
                <a:pos x="193" y="49"/>
              </a:cxn>
              <a:cxn ang="0">
                <a:pos x="186" y="59"/>
              </a:cxn>
              <a:cxn ang="0">
                <a:pos x="193" y="68"/>
              </a:cxn>
              <a:cxn ang="0">
                <a:pos x="202" y="94"/>
              </a:cxn>
              <a:cxn ang="0">
                <a:pos x="198" y="121"/>
              </a:cxn>
              <a:cxn ang="0">
                <a:pos x="189" y="143"/>
              </a:cxn>
              <a:cxn ang="0">
                <a:pos x="177" y="155"/>
              </a:cxn>
              <a:cxn ang="0">
                <a:pos x="174" y="183"/>
              </a:cxn>
              <a:cxn ang="0">
                <a:pos x="196" y="188"/>
              </a:cxn>
              <a:cxn ang="0">
                <a:pos x="210" y="168"/>
              </a:cxn>
              <a:cxn ang="0">
                <a:pos x="223" y="152"/>
              </a:cxn>
              <a:cxn ang="0">
                <a:pos x="242" y="143"/>
              </a:cxn>
              <a:cxn ang="0">
                <a:pos x="262" y="180"/>
              </a:cxn>
              <a:cxn ang="0">
                <a:pos x="276" y="223"/>
              </a:cxn>
              <a:cxn ang="0">
                <a:pos x="281" y="250"/>
              </a:cxn>
              <a:cxn ang="0">
                <a:pos x="278" y="271"/>
              </a:cxn>
              <a:cxn ang="0">
                <a:pos x="275" y="265"/>
              </a:cxn>
              <a:cxn ang="0">
                <a:pos x="271" y="265"/>
              </a:cxn>
              <a:cxn ang="0">
                <a:pos x="259" y="286"/>
              </a:cxn>
              <a:cxn ang="0">
                <a:pos x="251" y="301"/>
              </a:cxn>
              <a:cxn ang="0">
                <a:pos x="244" y="329"/>
              </a:cxn>
              <a:cxn ang="0">
                <a:pos x="233" y="351"/>
              </a:cxn>
              <a:cxn ang="0">
                <a:pos x="175" y="371"/>
              </a:cxn>
              <a:cxn ang="0">
                <a:pos x="102" y="373"/>
              </a:cxn>
              <a:cxn ang="0">
                <a:pos x="27" y="384"/>
              </a:cxn>
              <a:cxn ang="0">
                <a:pos x="6" y="384"/>
              </a:cxn>
              <a:cxn ang="0">
                <a:pos x="14" y="372"/>
              </a:cxn>
              <a:cxn ang="0">
                <a:pos x="28" y="336"/>
              </a:cxn>
              <a:cxn ang="0">
                <a:pos x="31" y="274"/>
              </a:cxn>
              <a:cxn ang="0">
                <a:pos x="19" y="241"/>
              </a:cxn>
              <a:cxn ang="0">
                <a:pos x="9" y="223"/>
              </a:cxn>
              <a:cxn ang="0">
                <a:pos x="3" y="213"/>
              </a:cxn>
              <a:cxn ang="0">
                <a:pos x="9" y="197"/>
              </a:cxn>
              <a:cxn ang="0">
                <a:pos x="7" y="159"/>
              </a:cxn>
              <a:cxn ang="0">
                <a:pos x="14" y="127"/>
              </a:cxn>
              <a:cxn ang="0">
                <a:pos x="11" y="115"/>
              </a:cxn>
              <a:cxn ang="0">
                <a:pos x="19" y="93"/>
              </a:cxn>
              <a:cxn ang="0">
                <a:pos x="42" y="73"/>
              </a:cxn>
              <a:cxn ang="0">
                <a:pos x="47" y="98"/>
              </a:cxn>
              <a:cxn ang="0">
                <a:pos x="52" y="93"/>
              </a:cxn>
              <a:cxn ang="0">
                <a:pos x="56" y="96"/>
              </a:cxn>
              <a:cxn ang="0">
                <a:pos x="63" y="83"/>
              </a:cxn>
              <a:cxn ang="0">
                <a:pos x="62" y="63"/>
              </a:cxn>
              <a:cxn ang="0">
                <a:pos x="74" y="42"/>
              </a:cxn>
              <a:cxn ang="0">
                <a:pos x="81" y="30"/>
              </a:cxn>
              <a:cxn ang="0">
                <a:pos x="76" y="22"/>
              </a:cxn>
              <a:cxn ang="0">
                <a:pos x="92" y="0"/>
              </a:cxn>
            </a:cxnLst>
            <a:rect l="0" t="0" r="r" b="b"/>
            <a:pathLst>
              <a:path w="285" h="386">
                <a:moveTo>
                  <a:pt x="92" y="0"/>
                </a:moveTo>
                <a:lnTo>
                  <a:pt x="97" y="0"/>
                </a:lnTo>
                <a:lnTo>
                  <a:pt x="99" y="1"/>
                </a:lnTo>
                <a:lnTo>
                  <a:pt x="102" y="3"/>
                </a:lnTo>
                <a:lnTo>
                  <a:pt x="104" y="5"/>
                </a:lnTo>
                <a:lnTo>
                  <a:pt x="106" y="7"/>
                </a:lnTo>
                <a:lnTo>
                  <a:pt x="110" y="8"/>
                </a:lnTo>
                <a:lnTo>
                  <a:pt x="117" y="9"/>
                </a:lnTo>
                <a:lnTo>
                  <a:pt x="124" y="9"/>
                </a:lnTo>
                <a:lnTo>
                  <a:pt x="130" y="10"/>
                </a:lnTo>
                <a:lnTo>
                  <a:pt x="136" y="14"/>
                </a:lnTo>
                <a:lnTo>
                  <a:pt x="138" y="20"/>
                </a:lnTo>
                <a:lnTo>
                  <a:pt x="155" y="22"/>
                </a:lnTo>
                <a:lnTo>
                  <a:pt x="172" y="27"/>
                </a:lnTo>
                <a:lnTo>
                  <a:pt x="183" y="35"/>
                </a:lnTo>
                <a:lnTo>
                  <a:pt x="194" y="44"/>
                </a:lnTo>
                <a:lnTo>
                  <a:pt x="194" y="47"/>
                </a:lnTo>
                <a:lnTo>
                  <a:pt x="193" y="49"/>
                </a:lnTo>
                <a:lnTo>
                  <a:pt x="187" y="55"/>
                </a:lnTo>
                <a:lnTo>
                  <a:pt x="186" y="57"/>
                </a:lnTo>
                <a:lnTo>
                  <a:pt x="186" y="59"/>
                </a:lnTo>
                <a:lnTo>
                  <a:pt x="187" y="63"/>
                </a:lnTo>
                <a:lnTo>
                  <a:pt x="189" y="65"/>
                </a:lnTo>
                <a:lnTo>
                  <a:pt x="193" y="68"/>
                </a:lnTo>
                <a:lnTo>
                  <a:pt x="197" y="72"/>
                </a:lnTo>
                <a:lnTo>
                  <a:pt x="200" y="76"/>
                </a:lnTo>
                <a:lnTo>
                  <a:pt x="202" y="94"/>
                </a:lnTo>
                <a:lnTo>
                  <a:pt x="203" y="105"/>
                </a:lnTo>
                <a:lnTo>
                  <a:pt x="202" y="113"/>
                </a:lnTo>
                <a:lnTo>
                  <a:pt x="198" y="121"/>
                </a:lnTo>
                <a:lnTo>
                  <a:pt x="191" y="127"/>
                </a:lnTo>
                <a:lnTo>
                  <a:pt x="191" y="134"/>
                </a:lnTo>
                <a:lnTo>
                  <a:pt x="189" y="143"/>
                </a:lnTo>
                <a:lnTo>
                  <a:pt x="188" y="149"/>
                </a:lnTo>
                <a:lnTo>
                  <a:pt x="183" y="152"/>
                </a:lnTo>
                <a:lnTo>
                  <a:pt x="177" y="155"/>
                </a:lnTo>
                <a:lnTo>
                  <a:pt x="172" y="157"/>
                </a:lnTo>
                <a:lnTo>
                  <a:pt x="172" y="173"/>
                </a:lnTo>
                <a:lnTo>
                  <a:pt x="174" y="183"/>
                </a:lnTo>
                <a:lnTo>
                  <a:pt x="180" y="191"/>
                </a:lnTo>
                <a:lnTo>
                  <a:pt x="191" y="195"/>
                </a:lnTo>
                <a:lnTo>
                  <a:pt x="196" y="188"/>
                </a:lnTo>
                <a:lnTo>
                  <a:pt x="202" y="182"/>
                </a:lnTo>
                <a:lnTo>
                  <a:pt x="207" y="175"/>
                </a:lnTo>
                <a:lnTo>
                  <a:pt x="210" y="168"/>
                </a:lnTo>
                <a:lnTo>
                  <a:pt x="211" y="157"/>
                </a:lnTo>
                <a:lnTo>
                  <a:pt x="218" y="155"/>
                </a:lnTo>
                <a:lnTo>
                  <a:pt x="223" y="152"/>
                </a:lnTo>
                <a:lnTo>
                  <a:pt x="228" y="147"/>
                </a:lnTo>
                <a:lnTo>
                  <a:pt x="233" y="145"/>
                </a:lnTo>
                <a:lnTo>
                  <a:pt x="242" y="143"/>
                </a:lnTo>
                <a:lnTo>
                  <a:pt x="251" y="154"/>
                </a:lnTo>
                <a:lnTo>
                  <a:pt x="258" y="166"/>
                </a:lnTo>
                <a:lnTo>
                  <a:pt x="262" y="180"/>
                </a:lnTo>
                <a:lnTo>
                  <a:pt x="266" y="195"/>
                </a:lnTo>
                <a:lnTo>
                  <a:pt x="271" y="209"/>
                </a:lnTo>
                <a:lnTo>
                  <a:pt x="276" y="223"/>
                </a:lnTo>
                <a:lnTo>
                  <a:pt x="285" y="233"/>
                </a:lnTo>
                <a:lnTo>
                  <a:pt x="282" y="240"/>
                </a:lnTo>
                <a:lnTo>
                  <a:pt x="281" y="250"/>
                </a:lnTo>
                <a:lnTo>
                  <a:pt x="281" y="271"/>
                </a:lnTo>
                <a:lnTo>
                  <a:pt x="279" y="272"/>
                </a:lnTo>
                <a:lnTo>
                  <a:pt x="278" y="271"/>
                </a:lnTo>
                <a:lnTo>
                  <a:pt x="276" y="271"/>
                </a:lnTo>
                <a:lnTo>
                  <a:pt x="275" y="269"/>
                </a:lnTo>
                <a:lnTo>
                  <a:pt x="275" y="265"/>
                </a:lnTo>
                <a:lnTo>
                  <a:pt x="274" y="265"/>
                </a:lnTo>
                <a:lnTo>
                  <a:pt x="273" y="264"/>
                </a:lnTo>
                <a:lnTo>
                  <a:pt x="271" y="265"/>
                </a:lnTo>
                <a:lnTo>
                  <a:pt x="265" y="269"/>
                </a:lnTo>
                <a:lnTo>
                  <a:pt x="260" y="276"/>
                </a:lnTo>
                <a:lnTo>
                  <a:pt x="259" y="286"/>
                </a:lnTo>
                <a:lnTo>
                  <a:pt x="259" y="296"/>
                </a:lnTo>
                <a:lnTo>
                  <a:pt x="254" y="299"/>
                </a:lnTo>
                <a:lnTo>
                  <a:pt x="251" y="301"/>
                </a:lnTo>
                <a:lnTo>
                  <a:pt x="245" y="307"/>
                </a:lnTo>
                <a:lnTo>
                  <a:pt x="246" y="318"/>
                </a:lnTo>
                <a:lnTo>
                  <a:pt x="244" y="329"/>
                </a:lnTo>
                <a:lnTo>
                  <a:pt x="240" y="336"/>
                </a:lnTo>
                <a:lnTo>
                  <a:pt x="236" y="343"/>
                </a:lnTo>
                <a:lnTo>
                  <a:pt x="233" y="351"/>
                </a:lnTo>
                <a:lnTo>
                  <a:pt x="231" y="360"/>
                </a:lnTo>
                <a:lnTo>
                  <a:pt x="203" y="365"/>
                </a:lnTo>
                <a:lnTo>
                  <a:pt x="175" y="371"/>
                </a:lnTo>
                <a:lnTo>
                  <a:pt x="146" y="374"/>
                </a:lnTo>
                <a:lnTo>
                  <a:pt x="120" y="372"/>
                </a:lnTo>
                <a:lnTo>
                  <a:pt x="102" y="373"/>
                </a:lnTo>
                <a:lnTo>
                  <a:pt x="62" y="380"/>
                </a:lnTo>
                <a:lnTo>
                  <a:pt x="42" y="383"/>
                </a:lnTo>
                <a:lnTo>
                  <a:pt x="27" y="384"/>
                </a:lnTo>
                <a:lnTo>
                  <a:pt x="11" y="386"/>
                </a:lnTo>
                <a:lnTo>
                  <a:pt x="6" y="386"/>
                </a:lnTo>
                <a:lnTo>
                  <a:pt x="6" y="384"/>
                </a:lnTo>
                <a:lnTo>
                  <a:pt x="10" y="380"/>
                </a:lnTo>
                <a:lnTo>
                  <a:pt x="11" y="380"/>
                </a:lnTo>
                <a:lnTo>
                  <a:pt x="14" y="372"/>
                </a:lnTo>
                <a:lnTo>
                  <a:pt x="19" y="364"/>
                </a:lnTo>
                <a:lnTo>
                  <a:pt x="23" y="352"/>
                </a:lnTo>
                <a:lnTo>
                  <a:pt x="28" y="336"/>
                </a:lnTo>
                <a:lnTo>
                  <a:pt x="33" y="314"/>
                </a:lnTo>
                <a:lnTo>
                  <a:pt x="34" y="290"/>
                </a:lnTo>
                <a:lnTo>
                  <a:pt x="31" y="274"/>
                </a:lnTo>
                <a:lnTo>
                  <a:pt x="26" y="259"/>
                </a:lnTo>
                <a:lnTo>
                  <a:pt x="25" y="245"/>
                </a:lnTo>
                <a:lnTo>
                  <a:pt x="19" y="241"/>
                </a:lnTo>
                <a:lnTo>
                  <a:pt x="16" y="237"/>
                </a:lnTo>
                <a:lnTo>
                  <a:pt x="12" y="231"/>
                </a:lnTo>
                <a:lnTo>
                  <a:pt x="9" y="223"/>
                </a:lnTo>
                <a:lnTo>
                  <a:pt x="6" y="218"/>
                </a:lnTo>
                <a:lnTo>
                  <a:pt x="4" y="217"/>
                </a:lnTo>
                <a:lnTo>
                  <a:pt x="3" y="213"/>
                </a:lnTo>
                <a:lnTo>
                  <a:pt x="3" y="211"/>
                </a:lnTo>
                <a:lnTo>
                  <a:pt x="6" y="204"/>
                </a:lnTo>
                <a:lnTo>
                  <a:pt x="9" y="197"/>
                </a:lnTo>
                <a:lnTo>
                  <a:pt x="6" y="184"/>
                </a:lnTo>
                <a:lnTo>
                  <a:pt x="0" y="175"/>
                </a:lnTo>
                <a:lnTo>
                  <a:pt x="7" y="159"/>
                </a:lnTo>
                <a:lnTo>
                  <a:pt x="12" y="150"/>
                </a:lnTo>
                <a:lnTo>
                  <a:pt x="14" y="140"/>
                </a:lnTo>
                <a:lnTo>
                  <a:pt x="14" y="127"/>
                </a:lnTo>
                <a:lnTo>
                  <a:pt x="12" y="120"/>
                </a:lnTo>
                <a:lnTo>
                  <a:pt x="11" y="118"/>
                </a:lnTo>
                <a:lnTo>
                  <a:pt x="11" y="115"/>
                </a:lnTo>
                <a:lnTo>
                  <a:pt x="18" y="104"/>
                </a:lnTo>
                <a:lnTo>
                  <a:pt x="20" y="99"/>
                </a:lnTo>
                <a:lnTo>
                  <a:pt x="19" y="93"/>
                </a:lnTo>
                <a:lnTo>
                  <a:pt x="28" y="89"/>
                </a:lnTo>
                <a:lnTo>
                  <a:pt x="37" y="82"/>
                </a:lnTo>
                <a:lnTo>
                  <a:pt x="42" y="73"/>
                </a:lnTo>
                <a:lnTo>
                  <a:pt x="45" y="76"/>
                </a:lnTo>
                <a:lnTo>
                  <a:pt x="45" y="98"/>
                </a:lnTo>
                <a:lnTo>
                  <a:pt x="47" y="98"/>
                </a:lnTo>
                <a:lnTo>
                  <a:pt x="47" y="97"/>
                </a:lnTo>
                <a:lnTo>
                  <a:pt x="49" y="94"/>
                </a:lnTo>
                <a:lnTo>
                  <a:pt x="52" y="93"/>
                </a:lnTo>
                <a:lnTo>
                  <a:pt x="53" y="93"/>
                </a:lnTo>
                <a:lnTo>
                  <a:pt x="55" y="96"/>
                </a:lnTo>
                <a:lnTo>
                  <a:pt x="56" y="96"/>
                </a:lnTo>
                <a:lnTo>
                  <a:pt x="59" y="92"/>
                </a:lnTo>
                <a:lnTo>
                  <a:pt x="62" y="89"/>
                </a:lnTo>
                <a:lnTo>
                  <a:pt x="63" y="83"/>
                </a:lnTo>
                <a:lnTo>
                  <a:pt x="65" y="78"/>
                </a:lnTo>
                <a:lnTo>
                  <a:pt x="63" y="71"/>
                </a:lnTo>
                <a:lnTo>
                  <a:pt x="62" y="63"/>
                </a:lnTo>
                <a:lnTo>
                  <a:pt x="62" y="56"/>
                </a:lnTo>
                <a:lnTo>
                  <a:pt x="67" y="47"/>
                </a:lnTo>
                <a:lnTo>
                  <a:pt x="74" y="42"/>
                </a:lnTo>
                <a:lnTo>
                  <a:pt x="84" y="40"/>
                </a:lnTo>
                <a:lnTo>
                  <a:pt x="84" y="34"/>
                </a:lnTo>
                <a:lnTo>
                  <a:pt x="81" y="30"/>
                </a:lnTo>
                <a:lnTo>
                  <a:pt x="79" y="29"/>
                </a:lnTo>
                <a:lnTo>
                  <a:pt x="76" y="27"/>
                </a:lnTo>
                <a:lnTo>
                  <a:pt x="76" y="22"/>
                </a:lnTo>
                <a:lnTo>
                  <a:pt x="79" y="15"/>
                </a:lnTo>
                <a:lnTo>
                  <a:pt x="83" y="9"/>
                </a:lnTo>
                <a:lnTo>
                  <a:pt x="92" y="0"/>
                </a:lnTo>
                <a:close/>
              </a:path>
            </a:pathLst>
          </a:custGeom>
          <a:solidFill>
            <a:srgbClr val="5E976D"/>
          </a:solidFill>
          <a:ln w="38100">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26">
            <a:extLst>
              <a:ext uri="{FF2B5EF4-FFF2-40B4-BE49-F238E27FC236}">
                <a16:creationId xmlns:a16="http://schemas.microsoft.com/office/drawing/2014/main" id="{E5C479D0-DCAE-3F51-DE42-9715AB64CAB2}"/>
              </a:ext>
            </a:extLst>
          </p:cNvPr>
          <p:cNvSpPr>
            <a:spLocks noEditPoints="1"/>
          </p:cNvSpPr>
          <p:nvPr/>
        </p:nvSpPr>
        <p:spPr bwMode="auto">
          <a:xfrm>
            <a:off x="2937104" y="2564086"/>
            <a:ext cx="227759" cy="401516"/>
          </a:xfrm>
          <a:custGeom>
            <a:avLst/>
            <a:gdLst/>
            <a:ahLst/>
            <a:cxnLst>
              <a:cxn ang="0">
                <a:pos x="3" y="28"/>
              </a:cxn>
              <a:cxn ang="0">
                <a:pos x="184" y="9"/>
              </a:cxn>
              <a:cxn ang="0">
                <a:pos x="188" y="16"/>
              </a:cxn>
              <a:cxn ang="0">
                <a:pos x="200" y="110"/>
              </a:cxn>
              <a:cxn ang="0">
                <a:pos x="214" y="235"/>
              </a:cxn>
              <a:cxn ang="0">
                <a:pos x="211" y="256"/>
              </a:cxn>
              <a:cxn ang="0">
                <a:pos x="213" y="261"/>
              </a:cxn>
              <a:cxn ang="0">
                <a:pos x="213" y="265"/>
              </a:cxn>
              <a:cxn ang="0">
                <a:pos x="213" y="268"/>
              </a:cxn>
              <a:cxn ang="0">
                <a:pos x="220" y="269"/>
              </a:cxn>
              <a:cxn ang="0">
                <a:pos x="215" y="275"/>
              </a:cxn>
              <a:cxn ang="0">
                <a:pos x="207" y="270"/>
              </a:cxn>
              <a:cxn ang="0">
                <a:pos x="201" y="278"/>
              </a:cxn>
              <a:cxn ang="0">
                <a:pos x="199" y="279"/>
              </a:cxn>
              <a:cxn ang="0">
                <a:pos x="195" y="285"/>
              </a:cxn>
              <a:cxn ang="0">
                <a:pos x="192" y="279"/>
              </a:cxn>
              <a:cxn ang="0">
                <a:pos x="186" y="283"/>
              </a:cxn>
              <a:cxn ang="0">
                <a:pos x="180" y="282"/>
              </a:cxn>
              <a:cxn ang="0">
                <a:pos x="178" y="297"/>
              </a:cxn>
              <a:cxn ang="0">
                <a:pos x="166" y="318"/>
              </a:cxn>
              <a:cxn ang="0">
                <a:pos x="152" y="328"/>
              </a:cxn>
              <a:cxn ang="0">
                <a:pos x="143" y="357"/>
              </a:cxn>
              <a:cxn ang="0">
                <a:pos x="135" y="350"/>
              </a:cxn>
              <a:cxn ang="0">
                <a:pos x="130" y="356"/>
              </a:cxn>
              <a:cxn ang="0">
                <a:pos x="123" y="347"/>
              </a:cxn>
              <a:cxn ang="0">
                <a:pos x="111" y="342"/>
              </a:cxn>
              <a:cxn ang="0">
                <a:pos x="115" y="348"/>
              </a:cxn>
              <a:cxn ang="0">
                <a:pos x="106" y="362"/>
              </a:cxn>
              <a:cxn ang="0">
                <a:pos x="102" y="368"/>
              </a:cxn>
              <a:cxn ang="0">
                <a:pos x="101" y="370"/>
              </a:cxn>
              <a:cxn ang="0">
                <a:pos x="88" y="367"/>
              </a:cxn>
              <a:cxn ang="0">
                <a:pos x="78" y="369"/>
              </a:cxn>
              <a:cxn ang="0">
                <a:pos x="72" y="368"/>
              </a:cxn>
              <a:cxn ang="0">
                <a:pos x="72" y="373"/>
              </a:cxn>
              <a:cxn ang="0">
                <a:pos x="62" y="377"/>
              </a:cxn>
              <a:cxn ang="0">
                <a:pos x="48" y="373"/>
              </a:cxn>
              <a:cxn ang="0">
                <a:pos x="29" y="376"/>
              </a:cxn>
              <a:cxn ang="0">
                <a:pos x="26" y="380"/>
              </a:cxn>
              <a:cxn ang="0">
                <a:pos x="10" y="382"/>
              </a:cxn>
              <a:cxn ang="0">
                <a:pos x="2" y="366"/>
              </a:cxn>
              <a:cxn ang="0">
                <a:pos x="8" y="347"/>
              </a:cxn>
              <a:cxn ang="0">
                <a:pos x="15" y="338"/>
              </a:cxn>
              <a:cxn ang="0">
                <a:pos x="32" y="308"/>
              </a:cxn>
              <a:cxn ang="0">
                <a:pos x="29" y="283"/>
              </a:cxn>
              <a:cxn ang="0">
                <a:pos x="23" y="275"/>
              </a:cxn>
              <a:cxn ang="0">
                <a:pos x="17" y="269"/>
              </a:cxn>
              <a:cxn ang="0">
                <a:pos x="25" y="245"/>
              </a:cxn>
              <a:cxn ang="0">
                <a:pos x="15" y="31"/>
              </a:cxn>
              <a:cxn ang="0">
                <a:pos x="16" y="34"/>
              </a:cxn>
              <a:cxn ang="0">
                <a:pos x="19" y="35"/>
              </a:cxn>
              <a:cxn ang="0">
                <a:pos x="31" y="28"/>
              </a:cxn>
              <a:cxn ang="0">
                <a:pos x="47" y="17"/>
              </a:cxn>
              <a:cxn ang="0">
                <a:pos x="52" y="18"/>
              </a:cxn>
              <a:cxn ang="0">
                <a:pos x="133" y="7"/>
              </a:cxn>
            </a:cxnLst>
            <a:rect l="0" t="0" r="r" b="b"/>
            <a:pathLst>
              <a:path w="220" h="384">
                <a:moveTo>
                  <a:pt x="3" y="28"/>
                </a:moveTo>
                <a:lnTo>
                  <a:pt x="3" y="31"/>
                </a:lnTo>
                <a:lnTo>
                  <a:pt x="2" y="30"/>
                </a:lnTo>
                <a:lnTo>
                  <a:pt x="3" y="28"/>
                </a:lnTo>
                <a:close/>
                <a:moveTo>
                  <a:pt x="184" y="0"/>
                </a:moveTo>
                <a:lnTo>
                  <a:pt x="185" y="3"/>
                </a:lnTo>
                <a:lnTo>
                  <a:pt x="185" y="7"/>
                </a:lnTo>
                <a:lnTo>
                  <a:pt x="184" y="9"/>
                </a:lnTo>
                <a:lnTo>
                  <a:pt x="185" y="11"/>
                </a:lnTo>
                <a:lnTo>
                  <a:pt x="186" y="12"/>
                </a:lnTo>
                <a:lnTo>
                  <a:pt x="187" y="14"/>
                </a:lnTo>
                <a:lnTo>
                  <a:pt x="188" y="16"/>
                </a:lnTo>
                <a:lnTo>
                  <a:pt x="188" y="34"/>
                </a:lnTo>
                <a:lnTo>
                  <a:pt x="192" y="59"/>
                </a:lnTo>
                <a:lnTo>
                  <a:pt x="196" y="83"/>
                </a:lnTo>
                <a:lnTo>
                  <a:pt x="200" y="110"/>
                </a:lnTo>
                <a:lnTo>
                  <a:pt x="203" y="144"/>
                </a:lnTo>
                <a:lnTo>
                  <a:pt x="206" y="178"/>
                </a:lnTo>
                <a:lnTo>
                  <a:pt x="213" y="217"/>
                </a:lnTo>
                <a:lnTo>
                  <a:pt x="214" y="235"/>
                </a:lnTo>
                <a:lnTo>
                  <a:pt x="213" y="243"/>
                </a:lnTo>
                <a:lnTo>
                  <a:pt x="213" y="249"/>
                </a:lnTo>
                <a:lnTo>
                  <a:pt x="214" y="257"/>
                </a:lnTo>
                <a:lnTo>
                  <a:pt x="211" y="256"/>
                </a:lnTo>
                <a:lnTo>
                  <a:pt x="210" y="255"/>
                </a:lnTo>
                <a:lnTo>
                  <a:pt x="209" y="255"/>
                </a:lnTo>
                <a:lnTo>
                  <a:pt x="209" y="257"/>
                </a:lnTo>
                <a:lnTo>
                  <a:pt x="213" y="261"/>
                </a:lnTo>
                <a:lnTo>
                  <a:pt x="213" y="263"/>
                </a:lnTo>
                <a:lnTo>
                  <a:pt x="214" y="264"/>
                </a:lnTo>
                <a:lnTo>
                  <a:pt x="213" y="264"/>
                </a:lnTo>
                <a:lnTo>
                  <a:pt x="213" y="265"/>
                </a:lnTo>
                <a:lnTo>
                  <a:pt x="208" y="263"/>
                </a:lnTo>
                <a:lnTo>
                  <a:pt x="209" y="265"/>
                </a:lnTo>
                <a:lnTo>
                  <a:pt x="211" y="268"/>
                </a:lnTo>
                <a:lnTo>
                  <a:pt x="213" y="268"/>
                </a:lnTo>
                <a:lnTo>
                  <a:pt x="215" y="266"/>
                </a:lnTo>
                <a:lnTo>
                  <a:pt x="216" y="266"/>
                </a:lnTo>
                <a:lnTo>
                  <a:pt x="218" y="268"/>
                </a:lnTo>
                <a:lnTo>
                  <a:pt x="220" y="269"/>
                </a:lnTo>
                <a:lnTo>
                  <a:pt x="220" y="270"/>
                </a:lnTo>
                <a:lnTo>
                  <a:pt x="218" y="272"/>
                </a:lnTo>
                <a:lnTo>
                  <a:pt x="217" y="273"/>
                </a:lnTo>
                <a:lnTo>
                  <a:pt x="215" y="275"/>
                </a:lnTo>
                <a:lnTo>
                  <a:pt x="210" y="275"/>
                </a:lnTo>
                <a:lnTo>
                  <a:pt x="209" y="273"/>
                </a:lnTo>
                <a:lnTo>
                  <a:pt x="208" y="271"/>
                </a:lnTo>
                <a:lnTo>
                  <a:pt x="207" y="270"/>
                </a:lnTo>
                <a:lnTo>
                  <a:pt x="207" y="278"/>
                </a:lnTo>
                <a:lnTo>
                  <a:pt x="206" y="279"/>
                </a:lnTo>
                <a:lnTo>
                  <a:pt x="202" y="279"/>
                </a:lnTo>
                <a:lnTo>
                  <a:pt x="201" y="278"/>
                </a:lnTo>
                <a:lnTo>
                  <a:pt x="200" y="278"/>
                </a:lnTo>
                <a:lnTo>
                  <a:pt x="200" y="277"/>
                </a:lnTo>
                <a:lnTo>
                  <a:pt x="199" y="278"/>
                </a:lnTo>
                <a:lnTo>
                  <a:pt x="199" y="279"/>
                </a:lnTo>
                <a:lnTo>
                  <a:pt x="200" y="280"/>
                </a:lnTo>
                <a:lnTo>
                  <a:pt x="200" y="284"/>
                </a:lnTo>
                <a:lnTo>
                  <a:pt x="198" y="285"/>
                </a:lnTo>
                <a:lnTo>
                  <a:pt x="195" y="285"/>
                </a:lnTo>
                <a:lnTo>
                  <a:pt x="194" y="284"/>
                </a:lnTo>
                <a:lnTo>
                  <a:pt x="193" y="282"/>
                </a:lnTo>
                <a:lnTo>
                  <a:pt x="193" y="280"/>
                </a:lnTo>
                <a:lnTo>
                  <a:pt x="192" y="279"/>
                </a:lnTo>
                <a:lnTo>
                  <a:pt x="191" y="279"/>
                </a:lnTo>
                <a:lnTo>
                  <a:pt x="189" y="280"/>
                </a:lnTo>
                <a:lnTo>
                  <a:pt x="187" y="282"/>
                </a:lnTo>
                <a:lnTo>
                  <a:pt x="186" y="283"/>
                </a:lnTo>
                <a:lnTo>
                  <a:pt x="184" y="283"/>
                </a:lnTo>
                <a:lnTo>
                  <a:pt x="182" y="284"/>
                </a:lnTo>
                <a:lnTo>
                  <a:pt x="181" y="284"/>
                </a:lnTo>
                <a:lnTo>
                  <a:pt x="180" y="282"/>
                </a:lnTo>
                <a:lnTo>
                  <a:pt x="180" y="279"/>
                </a:lnTo>
                <a:lnTo>
                  <a:pt x="175" y="284"/>
                </a:lnTo>
                <a:lnTo>
                  <a:pt x="175" y="290"/>
                </a:lnTo>
                <a:lnTo>
                  <a:pt x="178" y="297"/>
                </a:lnTo>
                <a:lnTo>
                  <a:pt x="178" y="305"/>
                </a:lnTo>
                <a:lnTo>
                  <a:pt x="172" y="307"/>
                </a:lnTo>
                <a:lnTo>
                  <a:pt x="168" y="312"/>
                </a:lnTo>
                <a:lnTo>
                  <a:pt x="166" y="318"/>
                </a:lnTo>
                <a:lnTo>
                  <a:pt x="165" y="324"/>
                </a:lnTo>
                <a:lnTo>
                  <a:pt x="161" y="328"/>
                </a:lnTo>
                <a:lnTo>
                  <a:pt x="158" y="329"/>
                </a:lnTo>
                <a:lnTo>
                  <a:pt x="152" y="328"/>
                </a:lnTo>
                <a:lnTo>
                  <a:pt x="150" y="338"/>
                </a:lnTo>
                <a:lnTo>
                  <a:pt x="149" y="347"/>
                </a:lnTo>
                <a:lnTo>
                  <a:pt x="146" y="356"/>
                </a:lnTo>
                <a:lnTo>
                  <a:pt x="143" y="357"/>
                </a:lnTo>
                <a:lnTo>
                  <a:pt x="140" y="357"/>
                </a:lnTo>
                <a:lnTo>
                  <a:pt x="138" y="356"/>
                </a:lnTo>
                <a:lnTo>
                  <a:pt x="135" y="353"/>
                </a:lnTo>
                <a:lnTo>
                  <a:pt x="135" y="350"/>
                </a:lnTo>
                <a:lnTo>
                  <a:pt x="133" y="350"/>
                </a:lnTo>
                <a:lnTo>
                  <a:pt x="133" y="352"/>
                </a:lnTo>
                <a:lnTo>
                  <a:pt x="132" y="354"/>
                </a:lnTo>
                <a:lnTo>
                  <a:pt x="130" y="356"/>
                </a:lnTo>
                <a:lnTo>
                  <a:pt x="127" y="356"/>
                </a:lnTo>
                <a:lnTo>
                  <a:pt x="127" y="352"/>
                </a:lnTo>
                <a:lnTo>
                  <a:pt x="125" y="349"/>
                </a:lnTo>
                <a:lnTo>
                  <a:pt x="123" y="347"/>
                </a:lnTo>
                <a:lnTo>
                  <a:pt x="122" y="345"/>
                </a:lnTo>
                <a:lnTo>
                  <a:pt x="118" y="343"/>
                </a:lnTo>
                <a:lnTo>
                  <a:pt x="116" y="342"/>
                </a:lnTo>
                <a:lnTo>
                  <a:pt x="111" y="342"/>
                </a:lnTo>
                <a:lnTo>
                  <a:pt x="111" y="346"/>
                </a:lnTo>
                <a:lnTo>
                  <a:pt x="113" y="347"/>
                </a:lnTo>
                <a:lnTo>
                  <a:pt x="113" y="348"/>
                </a:lnTo>
                <a:lnTo>
                  <a:pt x="115" y="348"/>
                </a:lnTo>
                <a:lnTo>
                  <a:pt x="114" y="349"/>
                </a:lnTo>
                <a:lnTo>
                  <a:pt x="107" y="353"/>
                </a:lnTo>
                <a:lnTo>
                  <a:pt x="106" y="356"/>
                </a:lnTo>
                <a:lnTo>
                  <a:pt x="106" y="362"/>
                </a:lnTo>
                <a:lnTo>
                  <a:pt x="104" y="366"/>
                </a:lnTo>
                <a:lnTo>
                  <a:pt x="104" y="367"/>
                </a:lnTo>
                <a:lnTo>
                  <a:pt x="103" y="367"/>
                </a:lnTo>
                <a:lnTo>
                  <a:pt x="102" y="368"/>
                </a:lnTo>
                <a:lnTo>
                  <a:pt x="100" y="368"/>
                </a:lnTo>
                <a:lnTo>
                  <a:pt x="99" y="369"/>
                </a:lnTo>
                <a:lnTo>
                  <a:pt x="100" y="369"/>
                </a:lnTo>
                <a:lnTo>
                  <a:pt x="101" y="370"/>
                </a:lnTo>
                <a:lnTo>
                  <a:pt x="99" y="373"/>
                </a:lnTo>
                <a:lnTo>
                  <a:pt x="96" y="373"/>
                </a:lnTo>
                <a:lnTo>
                  <a:pt x="92" y="370"/>
                </a:lnTo>
                <a:lnTo>
                  <a:pt x="88" y="367"/>
                </a:lnTo>
                <a:lnTo>
                  <a:pt x="87" y="364"/>
                </a:lnTo>
                <a:lnTo>
                  <a:pt x="83" y="364"/>
                </a:lnTo>
                <a:lnTo>
                  <a:pt x="81" y="366"/>
                </a:lnTo>
                <a:lnTo>
                  <a:pt x="78" y="369"/>
                </a:lnTo>
                <a:lnTo>
                  <a:pt x="75" y="370"/>
                </a:lnTo>
                <a:lnTo>
                  <a:pt x="74" y="369"/>
                </a:lnTo>
                <a:lnTo>
                  <a:pt x="73" y="367"/>
                </a:lnTo>
                <a:lnTo>
                  <a:pt x="72" y="368"/>
                </a:lnTo>
                <a:lnTo>
                  <a:pt x="72" y="369"/>
                </a:lnTo>
                <a:lnTo>
                  <a:pt x="73" y="370"/>
                </a:lnTo>
                <a:lnTo>
                  <a:pt x="73" y="371"/>
                </a:lnTo>
                <a:lnTo>
                  <a:pt x="72" y="373"/>
                </a:lnTo>
                <a:lnTo>
                  <a:pt x="67" y="373"/>
                </a:lnTo>
                <a:lnTo>
                  <a:pt x="66" y="374"/>
                </a:lnTo>
                <a:lnTo>
                  <a:pt x="64" y="375"/>
                </a:lnTo>
                <a:lnTo>
                  <a:pt x="62" y="377"/>
                </a:lnTo>
                <a:lnTo>
                  <a:pt x="61" y="378"/>
                </a:lnTo>
                <a:lnTo>
                  <a:pt x="55" y="378"/>
                </a:lnTo>
                <a:lnTo>
                  <a:pt x="51" y="374"/>
                </a:lnTo>
                <a:lnTo>
                  <a:pt x="48" y="373"/>
                </a:lnTo>
                <a:lnTo>
                  <a:pt x="44" y="373"/>
                </a:lnTo>
                <a:lnTo>
                  <a:pt x="37" y="374"/>
                </a:lnTo>
                <a:lnTo>
                  <a:pt x="31" y="375"/>
                </a:lnTo>
                <a:lnTo>
                  <a:pt x="29" y="376"/>
                </a:lnTo>
                <a:lnTo>
                  <a:pt x="29" y="384"/>
                </a:lnTo>
                <a:lnTo>
                  <a:pt x="28" y="384"/>
                </a:lnTo>
                <a:lnTo>
                  <a:pt x="26" y="383"/>
                </a:lnTo>
                <a:lnTo>
                  <a:pt x="26" y="380"/>
                </a:lnTo>
                <a:lnTo>
                  <a:pt x="25" y="378"/>
                </a:lnTo>
                <a:lnTo>
                  <a:pt x="22" y="378"/>
                </a:lnTo>
                <a:lnTo>
                  <a:pt x="17" y="380"/>
                </a:lnTo>
                <a:lnTo>
                  <a:pt x="10" y="382"/>
                </a:lnTo>
                <a:lnTo>
                  <a:pt x="4" y="382"/>
                </a:lnTo>
                <a:lnTo>
                  <a:pt x="0" y="381"/>
                </a:lnTo>
                <a:lnTo>
                  <a:pt x="0" y="373"/>
                </a:lnTo>
                <a:lnTo>
                  <a:pt x="2" y="366"/>
                </a:lnTo>
                <a:lnTo>
                  <a:pt x="3" y="359"/>
                </a:lnTo>
                <a:lnTo>
                  <a:pt x="3" y="350"/>
                </a:lnTo>
                <a:lnTo>
                  <a:pt x="5" y="349"/>
                </a:lnTo>
                <a:lnTo>
                  <a:pt x="8" y="347"/>
                </a:lnTo>
                <a:lnTo>
                  <a:pt x="10" y="346"/>
                </a:lnTo>
                <a:lnTo>
                  <a:pt x="12" y="346"/>
                </a:lnTo>
                <a:lnTo>
                  <a:pt x="15" y="347"/>
                </a:lnTo>
                <a:lnTo>
                  <a:pt x="15" y="338"/>
                </a:lnTo>
                <a:lnTo>
                  <a:pt x="19" y="327"/>
                </a:lnTo>
                <a:lnTo>
                  <a:pt x="25" y="317"/>
                </a:lnTo>
                <a:lnTo>
                  <a:pt x="29" y="305"/>
                </a:lnTo>
                <a:lnTo>
                  <a:pt x="32" y="308"/>
                </a:lnTo>
                <a:lnTo>
                  <a:pt x="33" y="308"/>
                </a:lnTo>
                <a:lnTo>
                  <a:pt x="32" y="301"/>
                </a:lnTo>
                <a:lnTo>
                  <a:pt x="30" y="292"/>
                </a:lnTo>
                <a:lnTo>
                  <a:pt x="29" y="283"/>
                </a:lnTo>
                <a:lnTo>
                  <a:pt x="25" y="279"/>
                </a:lnTo>
                <a:lnTo>
                  <a:pt x="24" y="277"/>
                </a:lnTo>
                <a:lnTo>
                  <a:pt x="23" y="276"/>
                </a:lnTo>
                <a:lnTo>
                  <a:pt x="23" y="275"/>
                </a:lnTo>
                <a:lnTo>
                  <a:pt x="24" y="273"/>
                </a:lnTo>
                <a:lnTo>
                  <a:pt x="24" y="272"/>
                </a:lnTo>
                <a:lnTo>
                  <a:pt x="21" y="272"/>
                </a:lnTo>
                <a:lnTo>
                  <a:pt x="17" y="269"/>
                </a:lnTo>
                <a:lnTo>
                  <a:pt x="19" y="263"/>
                </a:lnTo>
                <a:lnTo>
                  <a:pt x="19" y="255"/>
                </a:lnTo>
                <a:lnTo>
                  <a:pt x="22" y="249"/>
                </a:lnTo>
                <a:lnTo>
                  <a:pt x="25" y="245"/>
                </a:lnTo>
                <a:lnTo>
                  <a:pt x="17" y="174"/>
                </a:lnTo>
                <a:lnTo>
                  <a:pt x="11" y="101"/>
                </a:lnTo>
                <a:lnTo>
                  <a:pt x="3" y="31"/>
                </a:lnTo>
                <a:lnTo>
                  <a:pt x="15" y="31"/>
                </a:lnTo>
                <a:lnTo>
                  <a:pt x="16" y="32"/>
                </a:lnTo>
                <a:lnTo>
                  <a:pt x="17" y="32"/>
                </a:lnTo>
                <a:lnTo>
                  <a:pt x="16" y="33"/>
                </a:lnTo>
                <a:lnTo>
                  <a:pt x="16" y="34"/>
                </a:lnTo>
                <a:lnTo>
                  <a:pt x="15" y="37"/>
                </a:lnTo>
                <a:lnTo>
                  <a:pt x="15" y="38"/>
                </a:lnTo>
                <a:lnTo>
                  <a:pt x="16" y="37"/>
                </a:lnTo>
                <a:lnTo>
                  <a:pt x="19" y="35"/>
                </a:lnTo>
                <a:lnTo>
                  <a:pt x="22" y="34"/>
                </a:lnTo>
                <a:lnTo>
                  <a:pt x="25" y="32"/>
                </a:lnTo>
                <a:lnTo>
                  <a:pt x="29" y="31"/>
                </a:lnTo>
                <a:lnTo>
                  <a:pt x="31" y="28"/>
                </a:lnTo>
                <a:lnTo>
                  <a:pt x="35" y="26"/>
                </a:lnTo>
                <a:lnTo>
                  <a:pt x="38" y="23"/>
                </a:lnTo>
                <a:lnTo>
                  <a:pt x="45" y="18"/>
                </a:lnTo>
                <a:lnTo>
                  <a:pt x="47" y="17"/>
                </a:lnTo>
                <a:lnTo>
                  <a:pt x="51" y="20"/>
                </a:lnTo>
                <a:lnTo>
                  <a:pt x="52" y="19"/>
                </a:lnTo>
                <a:lnTo>
                  <a:pt x="53" y="19"/>
                </a:lnTo>
                <a:lnTo>
                  <a:pt x="52" y="18"/>
                </a:lnTo>
                <a:lnTo>
                  <a:pt x="51" y="18"/>
                </a:lnTo>
                <a:lnTo>
                  <a:pt x="72" y="13"/>
                </a:lnTo>
                <a:lnTo>
                  <a:pt x="121" y="9"/>
                </a:lnTo>
                <a:lnTo>
                  <a:pt x="133" y="7"/>
                </a:lnTo>
                <a:lnTo>
                  <a:pt x="149" y="5"/>
                </a:lnTo>
                <a:lnTo>
                  <a:pt x="184" y="0"/>
                </a:lnTo>
                <a:close/>
              </a:path>
            </a:pathLst>
          </a:custGeom>
          <a:solidFill>
            <a:srgbClr val="5E976D"/>
          </a:solidFill>
          <a:ln w="12700">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7">
            <a:extLst>
              <a:ext uri="{FF2B5EF4-FFF2-40B4-BE49-F238E27FC236}">
                <a16:creationId xmlns:a16="http://schemas.microsoft.com/office/drawing/2014/main" id="{100C079D-3D47-36AC-55FD-93FA81776A91}"/>
              </a:ext>
            </a:extLst>
          </p:cNvPr>
          <p:cNvSpPr>
            <a:spLocks/>
          </p:cNvSpPr>
          <p:nvPr/>
        </p:nvSpPr>
        <p:spPr bwMode="auto">
          <a:xfrm>
            <a:off x="2662759" y="2518078"/>
            <a:ext cx="300226" cy="539537"/>
          </a:xfrm>
          <a:custGeom>
            <a:avLst/>
            <a:gdLst/>
            <a:ahLst/>
            <a:cxnLst>
              <a:cxn ang="0">
                <a:pos x="238" y="16"/>
              </a:cxn>
              <a:cxn ang="0">
                <a:pos x="247" y="32"/>
              </a:cxn>
              <a:cxn ang="0">
                <a:pos x="251" y="44"/>
              </a:cxn>
              <a:cxn ang="0">
                <a:pos x="267" y="86"/>
              </a:cxn>
              <a:cxn ang="0">
                <a:pos x="272" y="151"/>
              </a:cxn>
              <a:cxn ang="0">
                <a:pos x="282" y="247"/>
              </a:cxn>
              <a:cxn ang="0">
                <a:pos x="281" y="292"/>
              </a:cxn>
              <a:cxn ang="0">
                <a:pos x="281" y="298"/>
              </a:cxn>
              <a:cxn ang="0">
                <a:pos x="280" y="305"/>
              </a:cxn>
              <a:cxn ang="0">
                <a:pos x="286" y="324"/>
              </a:cxn>
              <a:cxn ang="0">
                <a:pos x="290" y="347"/>
              </a:cxn>
              <a:cxn ang="0">
                <a:pos x="282" y="365"/>
              </a:cxn>
              <a:cxn ang="0">
                <a:pos x="275" y="379"/>
              </a:cxn>
              <a:cxn ang="0">
                <a:pos x="266" y="392"/>
              </a:cxn>
              <a:cxn ang="0">
                <a:pos x="262" y="414"/>
              </a:cxn>
              <a:cxn ang="0">
                <a:pos x="262" y="435"/>
              </a:cxn>
              <a:cxn ang="0">
                <a:pos x="259" y="452"/>
              </a:cxn>
              <a:cxn ang="0">
                <a:pos x="248" y="470"/>
              </a:cxn>
              <a:cxn ang="0">
                <a:pos x="232" y="488"/>
              </a:cxn>
              <a:cxn ang="0">
                <a:pos x="239" y="503"/>
              </a:cxn>
              <a:cxn ang="0">
                <a:pos x="219" y="499"/>
              </a:cxn>
              <a:cxn ang="0">
                <a:pos x="194" y="501"/>
              </a:cxn>
              <a:cxn ang="0">
                <a:pos x="176" y="512"/>
              </a:cxn>
              <a:cxn ang="0">
                <a:pos x="163" y="496"/>
              </a:cxn>
              <a:cxn ang="0">
                <a:pos x="167" y="484"/>
              </a:cxn>
              <a:cxn ang="0">
                <a:pos x="160" y="466"/>
              </a:cxn>
              <a:cxn ang="0">
                <a:pos x="148" y="449"/>
              </a:cxn>
              <a:cxn ang="0">
                <a:pos x="127" y="436"/>
              </a:cxn>
              <a:cxn ang="0">
                <a:pos x="123" y="429"/>
              </a:cxn>
              <a:cxn ang="0">
                <a:pos x="112" y="427"/>
              </a:cxn>
              <a:cxn ang="0">
                <a:pos x="111" y="422"/>
              </a:cxn>
              <a:cxn ang="0">
                <a:pos x="95" y="401"/>
              </a:cxn>
              <a:cxn ang="0">
                <a:pos x="104" y="373"/>
              </a:cxn>
              <a:cxn ang="0">
                <a:pos x="102" y="347"/>
              </a:cxn>
              <a:cxn ang="0">
                <a:pos x="68" y="347"/>
              </a:cxn>
              <a:cxn ang="0">
                <a:pos x="53" y="308"/>
              </a:cxn>
              <a:cxn ang="0">
                <a:pos x="35" y="294"/>
              </a:cxn>
              <a:cxn ang="0">
                <a:pos x="27" y="287"/>
              </a:cxn>
              <a:cxn ang="0">
                <a:pos x="10" y="266"/>
              </a:cxn>
              <a:cxn ang="0">
                <a:pos x="0" y="231"/>
              </a:cxn>
              <a:cxn ang="0">
                <a:pos x="8" y="214"/>
              </a:cxn>
              <a:cxn ang="0">
                <a:pos x="11" y="194"/>
              </a:cxn>
              <a:cxn ang="0">
                <a:pos x="26" y="175"/>
              </a:cxn>
              <a:cxn ang="0">
                <a:pos x="38" y="154"/>
              </a:cxn>
              <a:cxn ang="0">
                <a:pos x="28" y="137"/>
              </a:cxn>
              <a:cxn ang="0">
                <a:pos x="26" y="118"/>
              </a:cxn>
              <a:cxn ang="0">
                <a:pos x="74" y="90"/>
              </a:cxn>
              <a:cxn ang="0">
                <a:pos x="85" y="63"/>
              </a:cxn>
              <a:cxn ang="0">
                <a:pos x="82" y="44"/>
              </a:cxn>
              <a:cxn ang="0">
                <a:pos x="69" y="34"/>
              </a:cxn>
              <a:cxn ang="0">
                <a:pos x="57" y="18"/>
              </a:cxn>
              <a:cxn ang="0">
                <a:pos x="50" y="14"/>
              </a:cxn>
              <a:cxn ang="0">
                <a:pos x="99" y="9"/>
              </a:cxn>
              <a:cxn ang="0">
                <a:pos x="237" y="0"/>
              </a:cxn>
            </a:cxnLst>
            <a:rect l="0" t="0" r="r" b="b"/>
            <a:pathLst>
              <a:path w="290" h="516">
                <a:moveTo>
                  <a:pt x="237" y="0"/>
                </a:moveTo>
                <a:lnTo>
                  <a:pt x="237" y="9"/>
                </a:lnTo>
                <a:lnTo>
                  <a:pt x="238" y="16"/>
                </a:lnTo>
                <a:lnTo>
                  <a:pt x="241" y="23"/>
                </a:lnTo>
                <a:lnTo>
                  <a:pt x="246" y="30"/>
                </a:lnTo>
                <a:lnTo>
                  <a:pt x="247" y="32"/>
                </a:lnTo>
                <a:lnTo>
                  <a:pt x="248" y="34"/>
                </a:lnTo>
                <a:lnTo>
                  <a:pt x="251" y="36"/>
                </a:lnTo>
                <a:lnTo>
                  <a:pt x="251" y="44"/>
                </a:lnTo>
                <a:lnTo>
                  <a:pt x="259" y="58"/>
                </a:lnTo>
                <a:lnTo>
                  <a:pt x="265" y="72"/>
                </a:lnTo>
                <a:lnTo>
                  <a:pt x="267" y="86"/>
                </a:lnTo>
                <a:lnTo>
                  <a:pt x="267" y="103"/>
                </a:lnTo>
                <a:lnTo>
                  <a:pt x="268" y="118"/>
                </a:lnTo>
                <a:lnTo>
                  <a:pt x="272" y="151"/>
                </a:lnTo>
                <a:lnTo>
                  <a:pt x="275" y="184"/>
                </a:lnTo>
                <a:lnTo>
                  <a:pt x="279" y="217"/>
                </a:lnTo>
                <a:lnTo>
                  <a:pt x="282" y="247"/>
                </a:lnTo>
                <a:lnTo>
                  <a:pt x="284" y="271"/>
                </a:lnTo>
                <a:lnTo>
                  <a:pt x="284" y="285"/>
                </a:lnTo>
                <a:lnTo>
                  <a:pt x="281" y="292"/>
                </a:lnTo>
                <a:lnTo>
                  <a:pt x="280" y="295"/>
                </a:lnTo>
                <a:lnTo>
                  <a:pt x="280" y="298"/>
                </a:lnTo>
                <a:lnTo>
                  <a:pt x="281" y="298"/>
                </a:lnTo>
                <a:lnTo>
                  <a:pt x="282" y="299"/>
                </a:lnTo>
                <a:lnTo>
                  <a:pt x="282" y="300"/>
                </a:lnTo>
                <a:lnTo>
                  <a:pt x="280" y="305"/>
                </a:lnTo>
                <a:lnTo>
                  <a:pt x="280" y="309"/>
                </a:lnTo>
                <a:lnTo>
                  <a:pt x="282" y="317"/>
                </a:lnTo>
                <a:lnTo>
                  <a:pt x="286" y="324"/>
                </a:lnTo>
                <a:lnTo>
                  <a:pt x="289" y="334"/>
                </a:lnTo>
                <a:lnTo>
                  <a:pt x="290" y="343"/>
                </a:lnTo>
                <a:lnTo>
                  <a:pt x="290" y="347"/>
                </a:lnTo>
                <a:lnTo>
                  <a:pt x="287" y="354"/>
                </a:lnTo>
                <a:lnTo>
                  <a:pt x="284" y="357"/>
                </a:lnTo>
                <a:lnTo>
                  <a:pt x="282" y="365"/>
                </a:lnTo>
                <a:lnTo>
                  <a:pt x="280" y="371"/>
                </a:lnTo>
                <a:lnTo>
                  <a:pt x="276" y="377"/>
                </a:lnTo>
                <a:lnTo>
                  <a:pt x="275" y="379"/>
                </a:lnTo>
                <a:lnTo>
                  <a:pt x="273" y="383"/>
                </a:lnTo>
                <a:lnTo>
                  <a:pt x="272" y="386"/>
                </a:lnTo>
                <a:lnTo>
                  <a:pt x="266" y="392"/>
                </a:lnTo>
                <a:lnTo>
                  <a:pt x="262" y="394"/>
                </a:lnTo>
                <a:lnTo>
                  <a:pt x="263" y="405"/>
                </a:lnTo>
                <a:lnTo>
                  <a:pt x="262" y="414"/>
                </a:lnTo>
                <a:lnTo>
                  <a:pt x="260" y="425"/>
                </a:lnTo>
                <a:lnTo>
                  <a:pt x="260" y="428"/>
                </a:lnTo>
                <a:lnTo>
                  <a:pt x="262" y="435"/>
                </a:lnTo>
                <a:lnTo>
                  <a:pt x="262" y="440"/>
                </a:lnTo>
                <a:lnTo>
                  <a:pt x="261" y="446"/>
                </a:lnTo>
                <a:lnTo>
                  <a:pt x="259" y="452"/>
                </a:lnTo>
                <a:lnTo>
                  <a:pt x="258" y="459"/>
                </a:lnTo>
                <a:lnTo>
                  <a:pt x="260" y="468"/>
                </a:lnTo>
                <a:lnTo>
                  <a:pt x="248" y="470"/>
                </a:lnTo>
                <a:lnTo>
                  <a:pt x="238" y="475"/>
                </a:lnTo>
                <a:lnTo>
                  <a:pt x="231" y="482"/>
                </a:lnTo>
                <a:lnTo>
                  <a:pt x="232" y="488"/>
                </a:lnTo>
                <a:lnTo>
                  <a:pt x="235" y="492"/>
                </a:lnTo>
                <a:lnTo>
                  <a:pt x="238" y="497"/>
                </a:lnTo>
                <a:lnTo>
                  <a:pt x="239" y="503"/>
                </a:lnTo>
                <a:lnTo>
                  <a:pt x="237" y="508"/>
                </a:lnTo>
                <a:lnTo>
                  <a:pt x="229" y="503"/>
                </a:lnTo>
                <a:lnTo>
                  <a:pt x="219" y="499"/>
                </a:lnTo>
                <a:lnTo>
                  <a:pt x="210" y="498"/>
                </a:lnTo>
                <a:lnTo>
                  <a:pt x="202" y="498"/>
                </a:lnTo>
                <a:lnTo>
                  <a:pt x="194" y="501"/>
                </a:lnTo>
                <a:lnTo>
                  <a:pt x="188" y="506"/>
                </a:lnTo>
                <a:lnTo>
                  <a:pt x="183" y="516"/>
                </a:lnTo>
                <a:lnTo>
                  <a:pt x="176" y="512"/>
                </a:lnTo>
                <a:lnTo>
                  <a:pt x="168" y="506"/>
                </a:lnTo>
                <a:lnTo>
                  <a:pt x="163" y="498"/>
                </a:lnTo>
                <a:lnTo>
                  <a:pt x="163" y="496"/>
                </a:lnTo>
                <a:lnTo>
                  <a:pt x="166" y="491"/>
                </a:lnTo>
                <a:lnTo>
                  <a:pt x="167" y="488"/>
                </a:lnTo>
                <a:lnTo>
                  <a:pt x="167" y="484"/>
                </a:lnTo>
                <a:lnTo>
                  <a:pt x="166" y="477"/>
                </a:lnTo>
                <a:lnTo>
                  <a:pt x="162" y="471"/>
                </a:lnTo>
                <a:lnTo>
                  <a:pt x="160" y="466"/>
                </a:lnTo>
                <a:lnTo>
                  <a:pt x="161" y="459"/>
                </a:lnTo>
                <a:lnTo>
                  <a:pt x="154" y="455"/>
                </a:lnTo>
                <a:lnTo>
                  <a:pt x="148" y="449"/>
                </a:lnTo>
                <a:lnTo>
                  <a:pt x="142" y="442"/>
                </a:lnTo>
                <a:lnTo>
                  <a:pt x="135" y="436"/>
                </a:lnTo>
                <a:lnTo>
                  <a:pt x="127" y="436"/>
                </a:lnTo>
                <a:lnTo>
                  <a:pt x="127" y="431"/>
                </a:lnTo>
                <a:lnTo>
                  <a:pt x="125" y="431"/>
                </a:lnTo>
                <a:lnTo>
                  <a:pt x="123" y="429"/>
                </a:lnTo>
                <a:lnTo>
                  <a:pt x="117" y="429"/>
                </a:lnTo>
                <a:lnTo>
                  <a:pt x="113" y="428"/>
                </a:lnTo>
                <a:lnTo>
                  <a:pt x="112" y="427"/>
                </a:lnTo>
                <a:lnTo>
                  <a:pt x="112" y="425"/>
                </a:lnTo>
                <a:lnTo>
                  <a:pt x="111" y="424"/>
                </a:lnTo>
                <a:lnTo>
                  <a:pt x="111" y="422"/>
                </a:lnTo>
                <a:lnTo>
                  <a:pt x="102" y="417"/>
                </a:lnTo>
                <a:lnTo>
                  <a:pt x="97" y="410"/>
                </a:lnTo>
                <a:lnTo>
                  <a:pt x="95" y="401"/>
                </a:lnTo>
                <a:lnTo>
                  <a:pt x="96" y="392"/>
                </a:lnTo>
                <a:lnTo>
                  <a:pt x="102" y="380"/>
                </a:lnTo>
                <a:lnTo>
                  <a:pt x="104" y="373"/>
                </a:lnTo>
                <a:lnTo>
                  <a:pt x="105" y="364"/>
                </a:lnTo>
                <a:lnTo>
                  <a:pt x="107" y="352"/>
                </a:lnTo>
                <a:lnTo>
                  <a:pt x="102" y="347"/>
                </a:lnTo>
                <a:lnTo>
                  <a:pt x="93" y="342"/>
                </a:lnTo>
                <a:lnTo>
                  <a:pt x="85" y="341"/>
                </a:lnTo>
                <a:lnTo>
                  <a:pt x="68" y="347"/>
                </a:lnTo>
                <a:lnTo>
                  <a:pt x="63" y="326"/>
                </a:lnTo>
                <a:lnTo>
                  <a:pt x="60" y="315"/>
                </a:lnTo>
                <a:lnTo>
                  <a:pt x="53" y="308"/>
                </a:lnTo>
                <a:lnTo>
                  <a:pt x="46" y="305"/>
                </a:lnTo>
                <a:lnTo>
                  <a:pt x="38" y="299"/>
                </a:lnTo>
                <a:lnTo>
                  <a:pt x="35" y="294"/>
                </a:lnTo>
                <a:lnTo>
                  <a:pt x="33" y="292"/>
                </a:lnTo>
                <a:lnTo>
                  <a:pt x="32" y="289"/>
                </a:lnTo>
                <a:lnTo>
                  <a:pt x="27" y="287"/>
                </a:lnTo>
                <a:lnTo>
                  <a:pt x="15" y="278"/>
                </a:lnTo>
                <a:lnTo>
                  <a:pt x="12" y="273"/>
                </a:lnTo>
                <a:lnTo>
                  <a:pt x="10" y="266"/>
                </a:lnTo>
                <a:lnTo>
                  <a:pt x="8" y="258"/>
                </a:lnTo>
                <a:lnTo>
                  <a:pt x="3" y="240"/>
                </a:lnTo>
                <a:lnTo>
                  <a:pt x="0" y="231"/>
                </a:lnTo>
                <a:lnTo>
                  <a:pt x="1" y="225"/>
                </a:lnTo>
                <a:lnTo>
                  <a:pt x="4" y="221"/>
                </a:lnTo>
                <a:lnTo>
                  <a:pt x="8" y="214"/>
                </a:lnTo>
                <a:lnTo>
                  <a:pt x="8" y="208"/>
                </a:lnTo>
                <a:lnTo>
                  <a:pt x="6" y="200"/>
                </a:lnTo>
                <a:lnTo>
                  <a:pt x="11" y="194"/>
                </a:lnTo>
                <a:lnTo>
                  <a:pt x="19" y="189"/>
                </a:lnTo>
                <a:lnTo>
                  <a:pt x="26" y="186"/>
                </a:lnTo>
                <a:lnTo>
                  <a:pt x="26" y="175"/>
                </a:lnTo>
                <a:lnTo>
                  <a:pt x="29" y="168"/>
                </a:lnTo>
                <a:lnTo>
                  <a:pt x="34" y="161"/>
                </a:lnTo>
                <a:lnTo>
                  <a:pt x="38" y="154"/>
                </a:lnTo>
                <a:lnTo>
                  <a:pt x="35" y="147"/>
                </a:lnTo>
                <a:lnTo>
                  <a:pt x="32" y="141"/>
                </a:lnTo>
                <a:lnTo>
                  <a:pt x="28" y="137"/>
                </a:lnTo>
                <a:lnTo>
                  <a:pt x="26" y="132"/>
                </a:lnTo>
                <a:lnTo>
                  <a:pt x="25" y="126"/>
                </a:lnTo>
                <a:lnTo>
                  <a:pt x="26" y="118"/>
                </a:lnTo>
                <a:lnTo>
                  <a:pt x="49" y="111"/>
                </a:lnTo>
                <a:lnTo>
                  <a:pt x="71" y="102"/>
                </a:lnTo>
                <a:lnTo>
                  <a:pt x="74" y="90"/>
                </a:lnTo>
                <a:lnTo>
                  <a:pt x="78" y="81"/>
                </a:lnTo>
                <a:lnTo>
                  <a:pt x="83" y="72"/>
                </a:lnTo>
                <a:lnTo>
                  <a:pt x="85" y="63"/>
                </a:lnTo>
                <a:lnTo>
                  <a:pt x="85" y="53"/>
                </a:lnTo>
                <a:lnTo>
                  <a:pt x="84" y="48"/>
                </a:lnTo>
                <a:lnTo>
                  <a:pt x="82" y="44"/>
                </a:lnTo>
                <a:lnTo>
                  <a:pt x="78" y="41"/>
                </a:lnTo>
                <a:lnTo>
                  <a:pt x="71" y="36"/>
                </a:lnTo>
                <a:lnTo>
                  <a:pt x="69" y="34"/>
                </a:lnTo>
                <a:lnTo>
                  <a:pt x="62" y="23"/>
                </a:lnTo>
                <a:lnTo>
                  <a:pt x="60" y="19"/>
                </a:lnTo>
                <a:lnTo>
                  <a:pt x="57" y="18"/>
                </a:lnTo>
                <a:lnTo>
                  <a:pt x="56" y="16"/>
                </a:lnTo>
                <a:lnTo>
                  <a:pt x="53" y="16"/>
                </a:lnTo>
                <a:lnTo>
                  <a:pt x="50" y="14"/>
                </a:lnTo>
                <a:lnTo>
                  <a:pt x="50" y="13"/>
                </a:lnTo>
                <a:lnTo>
                  <a:pt x="52" y="11"/>
                </a:lnTo>
                <a:lnTo>
                  <a:pt x="99" y="9"/>
                </a:lnTo>
                <a:lnTo>
                  <a:pt x="146" y="6"/>
                </a:lnTo>
                <a:lnTo>
                  <a:pt x="191" y="2"/>
                </a:lnTo>
                <a:lnTo>
                  <a:pt x="237" y="0"/>
                </a:lnTo>
                <a:close/>
              </a:path>
            </a:pathLst>
          </a:custGeom>
          <a:solidFill>
            <a:srgbClr val="5E976D"/>
          </a:solidFill>
          <a:ln w="12700">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28">
            <a:extLst>
              <a:ext uri="{FF2B5EF4-FFF2-40B4-BE49-F238E27FC236}">
                <a16:creationId xmlns:a16="http://schemas.microsoft.com/office/drawing/2014/main" id="{2277A82C-521E-5F86-EED9-015AC4985C01}"/>
              </a:ext>
            </a:extLst>
          </p:cNvPr>
          <p:cNvSpPr>
            <a:spLocks/>
          </p:cNvSpPr>
          <p:nvPr/>
        </p:nvSpPr>
        <p:spPr bwMode="auto">
          <a:xfrm>
            <a:off x="2525160" y="2089372"/>
            <a:ext cx="378906" cy="427656"/>
          </a:xfrm>
          <a:custGeom>
            <a:avLst/>
            <a:gdLst/>
            <a:ahLst/>
            <a:cxnLst>
              <a:cxn ang="0">
                <a:pos x="123" y="14"/>
              </a:cxn>
              <a:cxn ang="0">
                <a:pos x="138" y="30"/>
              </a:cxn>
              <a:cxn ang="0">
                <a:pos x="178" y="57"/>
              </a:cxn>
              <a:cxn ang="0">
                <a:pos x="223" y="63"/>
              </a:cxn>
              <a:cxn ang="0">
                <a:pos x="234" y="64"/>
              </a:cxn>
              <a:cxn ang="0">
                <a:pos x="259" y="77"/>
              </a:cxn>
              <a:cxn ang="0">
                <a:pos x="301" y="79"/>
              </a:cxn>
              <a:cxn ang="0">
                <a:pos x="305" y="84"/>
              </a:cxn>
              <a:cxn ang="0">
                <a:pos x="315" y="94"/>
              </a:cxn>
              <a:cxn ang="0">
                <a:pos x="329" y="114"/>
              </a:cxn>
              <a:cxn ang="0">
                <a:pos x="328" y="132"/>
              </a:cxn>
              <a:cxn ang="0">
                <a:pos x="337" y="141"/>
              </a:cxn>
              <a:cxn ang="0">
                <a:pos x="344" y="157"/>
              </a:cxn>
              <a:cxn ang="0">
                <a:pos x="333" y="167"/>
              </a:cxn>
              <a:cxn ang="0">
                <a:pos x="323" y="192"/>
              </a:cxn>
              <a:cxn ang="0">
                <a:pos x="327" y="210"/>
              </a:cxn>
              <a:cxn ang="0">
                <a:pos x="333" y="207"/>
              </a:cxn>
              <a:cxn ang="0">
                <a:pos x="335" y="203"/>
              </a:cxn>
              <a:cxn ang="0">
                <a:pos x="358" y="175"/>
              </a:cxn>
              <a:cxn ang="0">
                <a:pos x="365" y="190"/>
              </a:cxn>
              <a:cxn ang="0">
                <a:pos x="358" y="209"/>
              </a:cxn>
              <a:cxn ang="0">
                <a:pos x="360" y="240"/>
              </a:cxn>
              <a:cxn ang="0">
                <a:pos x="353" y="245"/>
              </a:cxn>
              <a:cxn ang="0">
                <a:pos x="350" y="254"/>
              </a:cxn>
              <a:cxn ang="0">
                <a:pos x="351" y="274"/>
              </a:cxn>
              <a:cxn ang="0">
                <a:pos x="347" y="304"/>
              </a:cxn>
              <a:cxn ang="0">
                <a:pos x="345" y="335"/>
              </a:cxn>
              <a:cxn ang="0">
                <a:pos x="344" y="346"/>
              </a:cxn>
              <a:cxn ang="0">
                <a:pos x="347" y="354"/>
              </a:cxn>
              <a:cxn ang="0">
                <a:pos x="355" y="373"/>
              </a:cxn>
              <a:cxn ang="0">
                <a:pos x="308" y="400"/>
              </a:cxn>
              <a:cxn ang="0">
                <a:pos x="165" y="409"/>
              </a:cxn>
              <a:cxn ang="0">
                <a:pos x="163" y="402"/>
              </a:cxn>
              <a:cxn ang="0">
                <a:pos x="152" y="396"/>
              </a:cxn>
              <a:cxn ang="0">
                <a:pos x="128" y="361"/>
              </a:cxn>
              <a:cxn ang="0">
                <a:pos x="132" y="342"/>
              </a:cxn>
              <a:cxn ang="0">
                <a:pos x="126" y="336"/>
              </a:cxn>
              <a:cxn ang="0">
                <a:pos x="119" y="321"/>
              </a:cxn>
              <a:cxn ang="0">
                <a:pos x="116" y="294"/>
              </a:cxn>
              <a:cxn ang="0">
                <a:pos x="100" y="273"/>
              </a:cxn>
              <a:cxn ang="0">
                <a:pos x="85" y="268"/>
              </a:cxn>
              <a:cxn ang="0">
                <a:pos x="61" y="239"/>
              </a:cxn>
              <a:cxn ang="0">
                <a:pos x="52" y="237"/>
              </a:cxn>
              <a:cxn ang="0">
                <a:pos x="37" y="225"/>
              </a:cxn>
              <a:cxn ang="0">
                <a:pos x="21" y="221"/>
              </a:cxn>
              <a:cxn ang="0">
                <a:pos x="16" y="213"/>
              </a:cxn>
              <a:cxn ang="0">
                <a:pos x="11" y="199"/>
              </a:cxn>
              <a:cxn ang="0">
                <a:pos x="17" y="149"/>
              </a:cxn>
              <a:cxn ang="0">
                <a:pos x="1" y="130"/>
              </a:cxn>
              <a:cxn ang="0">
                <a:pos x="3" y="122"/>
              </a:cxn>
              <a:cxn ang="0">
                <a:pos x="7" y="116"/>
              </a:cxn>
              <a:cxn ang="0">
                <a:pos x="9" y="105"/>
              </a:cxn>
              <a:cxn ang="0">
                <a:pos x="16" y="102"/>
              </a:cxn>
              <a:cxn ang="0">
                <a:pos x="30" y="92"/>
              </a:cxn>
              <a:cxn ang="0">
                <a:pos x="36" y="50"/>
              </a:cxn>
              <a:cxn ang="0">
                <a:pos x="40" y="30"/>
              </a:cxn>
              <a:cxn ang="0">
                <a:pos x="43" y="23"/>
              </a:cxn>
              <a:cxn ang="0">
                <a:pos x="78" y="23"/>
              </a:cxn>
              <a:cxn ang="0">
                <a:pos x="114" y="4"/>
              </a:cxn>
            </a:cxnLst>
            <a:rect l="0" t="0" r="r" b="b"/>
            <a:pathLst>
              <a:path w="366" h="409">
                <a:moveTo>
                  <a:pt x="124" y="0"/>
                </a:moveTo>
                <a:lnTo>
                  <a:pt x="125" y="7"/>
                </a:lnTo>
                <a:lnTo>
                  <a:pt x="123" y="14"/>
                </a:lnTo>
                <a:lnTo>
                  <a:pt x="119" y="23"/>
                </a:lnTo>
                <a:lnTo>
                  <a:pt x="118" y="31"/>
                </a:lnTo>
                <a:lnTo>
                  <a:pt x="138" y="30"/>
                </a:lnTo>
                <a:lnTo>
                  <a:pt x="154" y="35"/>
                </a:lnTo>
                <a:lnTo>
                  <a:pt x="168" y="44"/>
                </a:lnTo>
                <a:lnTo>
                  <a:pt x="178" y="57"/>
                </a:lnTo>
                <a:lnTo>
                  <a:pt x="193" y="59"/>
                </a:lnTo>
                <a:lnTo>
                  <a:pt x="208" y="60"/>
                </a:lnTo>
                <a:lnTo>
                  <a:pt x="223" y="63"/>
                </a:lnTo>
                <a:lnTo>
                  <a:pt x="227" y="63"/>
                </a:lnTo>
                <a:lnTo>
                  <a:pt x="230" y="64"/>
                </a:lnTo>
                <a:lnTo>
                  <a:pt x="234" y="64"/>
                </a:lnTo>
                <a:lnTo>
                  <a:pt x="237" y="65"/>
                </a:lnTo>
                <a:lnTo>
                  <a:pt x="248" y="71"/>
                </a:lnTo>
                <a:lnTo>
                  <a:pt x="259" y="77"/>
                </a:lnTo>
                <a:lnTo>
                  <a:pt x="273" y="78"/>
                </a:lnTo>
                <a:lnTo>
                  <a:pt x="287" y="78"/>
                </a:lnTo>
                <a:lnTo>
                  <a:pt x="301" y="79"/>
                </a:lnTo>
                <a:lnTo>
                  <a:pt x="302" y="81"/>
                </a:lnTo>
                <a:lnTo>
                  <a:pt x="302" y="83"/>
                </a:lnTo>
                <a:lnTo>
                  <a:pt x="305" y="84"/>
                </a:lnTo>
                <a:lnTo>
                  <a:pt x="307" y="86"/>
                </a:lnTo>
                <a:lnTo>
                  <a:pt x="307" y="93"/>
                </a:lnTo>
                <a:lnTo>
                  <a:pt x="315" y="94"/>
                </a:lnTo>
                <a:lnTo>
                  <a:pt x="327" y="99"/>
                </a:lnTo>
                <a:lnTo>
                  <a:pt x="329" y="107"/>
                </a:lnTo>
                <a:lnTo>
                  <a:pt x="329" y="114"/>
                </a:lnTo>
                <a:lnTo>
                  <a:pt x="328" y="121"/>
                </a:lnTo>
                <a:lnTo>
                  <a:pt x="327" y="130"/>
                </a:lnTo>
                <a:lnTo>
                  <a:pt x="328" y="132"/>
                </a:lnTo>
                <a:lnTo>
                  <a:pt x="330" y="133"/>
                </a:lnTo>
                <a:lnTo>
                  <a:pt x="338" y="133"/>
                </a:lnTo>
                <a:lnTo>
                  <a:pt x="337" y="141"/>
                </a:lnTo>
                <a:lnTo>
                  <a:pt x="340" y="147"/>
                </a:lnTo>
                <a:lnTo>
                  <a:pt x="342" y="151"/>
                </a:lnTo>
                <a:lnTo>
                  <a:pt x="344" y="157"/>
                </a:lnTo>
                <a:lnTo>
                  <a:pt x="344" y="164"/>
                </a:lnTo>
                <a:lnTo>
                  <a:pt x="337" y="167"/>
                </a:lnTo>
                <a:lnTo>
                  <a:pt x="333" y="167"/>
                </a:lnTo>
                <a:lnTo>
                  <a:pt x="331" y="176"/>
                </a:lnTo>
                <a:lnTo>
                  <a:pt x="328" y="184"/>
                </a:lnTo>
                <a:lnTo>
                  <a:pt x="323" y="192"/>
                </a:lnTo>
                <a:lnTo>
                  <a:pt x="322" y="200"/>
                </a:lnTo>
                <a:lnTo>
                  <a:pt x="324" y="209"/>
                </a:lnTo>
                <a:lnTo>
                  <a:pt x="327" y="210"/>
                </a:lnTo>
                <a:lnTo>
                  <a:pt x="329" y="210"/>
                </a:lnTo>
                <a:lnTo>
                  <a:pt x="330" y="209"/>
                </a:lnTo>
                <a:lnTo>
                  <a:pt x="333" y="207"/>
                </a:lnTo>
                <a:lnTo>
                  <a:pt x="333" y="206"/>
                </a:lnTo>
                <a:lnTo>
                  <a:pt x="334" y="204"/>
                </a:lnTo>
                <a:lnTo>
                  <a:pt x="335" y="203"/>
                </a:lnTo>
                <a:lnTo>
                  <a:pt x="342" y="195"/>
                </a:lnTo>
                <a:lnTo>
                  <a:pt x="349" y="184"/>
                </a:lnTo>
                <a:lnTo>
                  <a:pt x="358" y="175"/>
                </a:lnTo>
                <a:lnTo>
                  <a:pt x="364" y="178"/>
                </a:lnTo>
                <a:lnTo>
                  <a:pt x="366" y="184"/>
                </a:lnTo>
                <a:lnTo>
                  <a:pt x="365" y="190"/>
                </a:lnTo>
                <a:lnTo>
                  <a:pt x="363" y="196"/>
                </a:lnTo>
                <a:lnTo>
                  <a:pt x="359" y="202"/>
                </a:lnTo>
                <a:lnTo>
                  <a:pt x="358" y="209"/>
                </a:lnTo>
                <a:lnTo>
                  <a:pt x="357" y="220"/>
                </a:lnTo>
                <a:lnTo>
                  <a:pt x="357" y="230"/>
                </a:lnTo>
                <a:lnTo>
                  <a:pt x="360" y="240"/>
                </a:lnTo>
                <a:lnTo>
                  <a:pt x="357" y="241"/>
                </a:lnTo>
                <a:lnTo>
                  <a:pt x="355" y="242"/>
                </a:lnTo>
                <a:lnTo>
                  <a:pt x="353" y="245"/>
                </a:lnTo>
                <a:lnTo>
                  <a:pt x="352" y="248"/>
                </a:lnTo>
                <a:lnTo>
                  <a:pt x="351" y="251"/>
                </a:lnTo>
                <a:lnTo>
                  <a:pt x="350" y="254"/>
                </a:lnTo>
                <a:lnTo>
                  <a:pt x="349" y="256"/>
                </a:lnTo>
                <a:lnTo>
                  <a:pt x="349" y="266"/>
                </a:lnTo>
                <a:lnTo>
                  <a:pt x="351" y="274"/>
                </a:lnTo>
                <a:lnTo>
                  <a:pt x="352" y="282"/>
                </a:lnTo>
                <a:lnTo>
                  <a:pt x="350" y="293"/>
                </a:lnTo>
                <a:lnTo>
                  <a:pt x="347" y="304"/>
                </a:lnTo>
                <a:lnTo>
                  <a:pt x="344" y="316"/>
                </a:lnTo>
                <a:lnTo>
                  <a:pt x="344" y="325"/>
                </a:lnTo>
                <a:lnTo>
                  <a:pt x="345" y="335"/>
                </a:lnTo>
                <a:lnTo>
                  <a:pt x="347" y="342"/>
                </a:lnTo>
                <a:lnTo>
                  <a:pt x="347" y="344"/>
                </a:lnTo>
                <a:lnTo>
                  <a:pt x="344" y="346"/>
                </a:lnTo>
                <a:lnTo>
                  <a:pt x="344" y="350"/>
                </a:lnTo>
                <a:lnTo>
                  <a:pt x="345" y="351"/>
                </a:lnTo>
                <a:lnTo>
                  <a:pt x="347" y="354"/>
                </a:lnTo>
                <a:lnTo>
                  <a:pt x="348" y="356"/>
                </a:lnTo>
                <a:lnTo>
                  <a:pt x="352" y="365"/>
                </a:lnTo>
                <a:lnTo>
                  <a:pt x="355" y="373"/>
                </a:lnTo>
                <a:lnTo>
                  <a:pt x="356" y="384"/>
                </a:lnTo>
                <a:lnTo>
                  <a:pt x="355" y="398"/>
                </a:lnTo>
                <a:lnTo>
                  <a:pt x="308" y="400"/>
                </a:lnTo>
                <a:lnTo>
                  <a:pt x="217" y="407"/>
                </a:lnTo>
                <a:lnTo>
                  <a:pt x="170" y="409"/>
                </a:lnTo>
                <a:lnTo>
                  <a:pt x="165" y="409"/>
                </a:lnTo>
                <a:lnTo>
                  <a:pt x="164" y="408"/>
                </a:lnTo>
                <a:lnTo>
                  <a:pt x="164" y="405"/>
                </a:lnTo>
                <a:lnTo>
                  <a:pt x="163" y="402"/>
                </a:lnTo>
                <a:lnTo>
                  <a:pt x="163" y="399"/>
                </a:lnTo>
                <a:lnTo>
                  <a:pt x="161" y="398"/>
                </a:lnTo>
                <a:lnTo>
                  <a:pt x="152" y="396"/>
                </a:lnTo>
                <a:lnTo>
                  <a:pt x="136" y="392"/>
                </a:lnTo>
                <a:lnTo>
                  <a:pt x="135" y="382"/>
                </a:lnTo>
                <a:lnTo>
                  <a:pt x="128" y="361"/>
                </a:lnTo>
                <a:lnTo>
                  <a:pt x="128" y="352"/>
                </a:lnTo>
                <a:lnTo>
                  <a:pt x="132" y="344"/>
                </a:lnTo>
                <a:lnTo>
                  <a:pt x="132" y="342"/>
                </a:lnTo>
                <a:lnTo>
                  <a:pt x="131" y="339"/>
                </a:lnTo>
                <a:lnTo>
                  <a:pt x="129" y="337"/>
                </a:lnTo>
                <a:lnTo>
                  <a:pt x="126" y="336"/>
                </a:lnTo>
                <a:lnTo>
                  <a:pt x="123" y="332"/>
                </a:lnTo>
                <a:lnTo>
                  <a:pt x="122" y="330"/>
                </a:lnTo>
                <a:lnTo>
                  <a:pt x="119" y="321"/>
                </a:lnTo>
                <a:lnTo>
                  <a:pt x="119" y="311"/>
                </a:lnTo>
                <a:lnTo>
                  <a:pt x="118" y="302"/>
                </a:lnTo>
                <a:lnTo>
                  <a:pt x="116" y="294"/>
                </a:lnTo>
                <a:lnTo>
                  <a:pt x="110" y="282"/>
                </a:lnTo>
                <a:lnTo>
                  <a:pt x="102" y="274"/>
                </a:lnTo>
                <a:lnTo>
                  <a:pt x="100" y="273"/>
                </a:lnTo>
                <a:lnTo>
                  <a:pt x="96" y="272"/>
                </a:lnTo>
                <a:lnTo>
                  <a:pt x="92" y="270"/>
                </a:lnTo>
                <a:lnTo>
                  <a:pt x="85" y="268"/>
                </a:lnTo>
                <a:lnTo>
                  <a:pt x="71" y="249"/>
                </a:lnTo>
                <a:lnTo>
                  <a:pt x="62" y="240"/>
                </a:lnTo>
                <a:lnTo>
                  <a:pt x="61" y="239"/>
                </a:lnTo>
                <a:lnTo>
                  <a:pt x="58" y="239"/>
                </a:lnTo>
                <a:lnTo>
                  <a:pt x="55" y="238"/>
                </a:lnTo>
                <a:lnTo>
                  <a:pt x="52" y="237"/>
                </a:lnTo>
                <a:lnTo>
                  <a:pt x="48" y="234"/>
                </a:lnTo>
                <a:lnTo>
                  <a:pt x="40" y="226"/>
                </a:lnTo>
                <a:lnTo>
                  <a:pt x="37" y="225"/>
                </a:lnTo>
                <a:lnTo>
                  <a:pt x="30" y="225"/>
                </a:lnTo>
                <a:lnTo>
                  <a:pt x="23" y="223"/>
                </a:lnTo>
                <a:lnTo>
                  <a:pt x="21" y="221"/>
                </a:lnTo>
                <a:lnTo>
                  <a:pt x="18" y="217"/>
                </a:lnTo>
                <a:lnTo>
                  <a:pt x="17" y="216"/>
                </a:lnTo>
                <a:lnTo>
                  <a:pt x="16" y="213"/>
                </a:lnTo>
                <a:lnTo>
                  <a:pt x="15" y="212"/>
                </a:lnTo>
                <a:lnTo>
                  <a:pt x="9" y="212"/>
                </a:lnTo>
                <a:lnTo>
                  <a:pt x="11" y="199"/>
                </a:lnTo>
                <a:lnTo>
                  <a:pt x="11" y="172"/>
                </a:lnTo>
                <a:lnTo>
                  <a:pt x="12" y="160"/>
                </a:lnTo>
                <a:lnTo>
                  <a:pt x="17" y="149"/>
                </a:lnTo>
                <a:lnTo>
                  <a:pt x="14" y="141"/>
                </a:lnTo>
                <a:lnTo>
                  <a:pt x="9" y="134"/>
                </a:lnTo>
                <a:lnTo>
                  <a:pt x="1" y="130"/>
                </a:lnTo>
                <a:lnTo>
                  <a:pt x="0" y="128"/>
                </a:lnTo>
                <a:lnTo>
                  <a:pt x="0" y="126"/>
                </a:lnTo>
                <a:lnTo>
                  <a:pt x="3" y="122"/>
                </a:lnTo>
                <a:lnTo>
                  <a:pt x="5" y="121"/>
                </a:lnTo>
                <a:lnTo>
                  <a:pt x="7" y="119"/>
                </a:lnTo>
                <a:lnTo>
                  <a:pt x="7" y="116"/>
                </a:lnTo>
                <a:lnTo>
                  <a:pt x="8" y="113"/>
                </a:lnTo>
                <a:lnTo>
                  <a:pt x="8" y="107"/>
                </a:lnTo>
                <a:lnTo>
                  <a:pt x="9" y="105"/>
                </a:lnTo>
                <a:lnTo>
                  <a:pt x="10" y="104"/>
                </a:lnTo>
                <a:lnTo>
                  <a:pt x="14" y="102"/>
                </a:lnTo>
                <a:lnTo>
                  <a:pt x="16" y="102"/>
                </a:lnTo>
                <a:lnTo>
                  <a:pt x="17" y="101"/>
                </a:lnTo>
                <a:lnTo>
                  <a:pt x="23" y="98"/>
                </a:lnTo>
                <a:lnTo>
                  <a:pt x="30" y="92"/>
                </a:lnTo>
                <a:lnTo>
                  <a:pt x="37" y="87"/>
                </a:lnTo>
                <a:lnTo>
                  <a:pt x="37" y="67"/>
                </a:lnTo>
                <a:lnTo>
                  <a:pt x="36" y="50"/>
                </a:lnTo>
                <a:lnTo>
                  <a:pt x="34" y="31"/>
                </a:lnTo>
                <a:lnTo>
                  <a:pt x="38" y="31"/>
                </a:lnTo>
                <a:lnTo>
                  <a:pt x="40" y="30"/>
                </a:lnTo>
                <a:lnTo>
                  <a:pt x="41" y="29"/>
                </a:lnTo>
                <a:lnTo>
                  <a:pt x="43" y="27"/>
                </a:lnTo>
                <a:lnTo>
                  <a:pt x="43" y="23"/>
                </a:lnTo>
                <a:lnTo>
                  <a:pt x="53" y="28"/>
                </a:lnTo>
                <a:lnTo>
                  <a:pt x="66" y="28"/>
                </a:lnTo>
                <a:lnTo>
                  <a:pt x="78" y="23"/>
                </a:lnTo>
                <a:lnTo>
                  <a:pt x="90" y="17"/>
                </a:lnTo>
                <a:lnTo>
                  <a:pt x="102" y="10"/>
                </a:lnTo>
                <a:lnTo>
                  <a:pt x="114" y="4"/>
                </a:lnTo>
                <a:lnTo>
                  <a:pt x="124" y="0"/>
                </a:lnTo>
                <a:close/>
              </a:path>
            </a:pathLst>
          </a:custGeom>
          <a:solidFill>
            <a:srgbClr val="5E976D"/>
          </a:solidFill>
          <a:ln w="12700">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5D4F186B-F33D-BA03-6A6B-F9487EE72669}"/>
              </a:ext>
            </a:extLst>
          </p:cNvPr>
          <p:cNvSpPr/>
          <p:nvPr/>
        </p:nvSpPr>
        <p:spPr>
          <a:xfrm>
            <a:off x="290242" y="980150"/>
            <a:ext cx="6409944"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018615"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Garamond" panose="02020404030301010803" pitchFamily="18" charset="0"/>
              </a:rPr>
              <a:t>East North-Central</a:t>
            </a:r>
            <a:r>
              <a:rPr kumimoji="0" lang="en-US" sz="2000" b="1" i="0" u="none" strike="noStrike" kern="1200" cap="none" spc="0" normalizeH="0" baseline="0" noProof="0" dirty="0">
                <a:ln>
                  <a:noFill/>
                </a:ln>
                <a:solidFill>
                  <a:schemeClr val="bg1"/>
                </a:solidFill>
                <a:effectLst/>
                <a:uLnTx/>
                <a:uFillTx/>
                <a:latin typeface="Garamond" panose="02020404030301010803" pitchFamily="18" charset="0"/>
                <a:ea typeface="+mn-ea"/>
                <a:cs typeface="+mn-cs"/>
              </a:rPr>
              <a:t> Division</a:t>
            </a:r>
          </a:p>
        </p:txBody>
      </p:sp>
      <p:pic>
        <p:nvPicPr>
          <p:cNvPr id="12" name="Graphic 11" descr="Warehouse outline">
            <a:extLst>
              <a:ext uri="{FF2B5EF4-FFF2-40B4-BE49-F238E27FC236}">
                <a16:creationId xmlns:a16="http://schemas.microsoft.com/office/drawing/2014/main" id="{CA2967BE-3E99-1868-2C5A-7C0843297F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30783" y="422102"/>
            <a:ext cx="393192" cy="393192"/>
          </a:xfrm>
          <a:prstGeom prst="rect">
            <a:avLst/>
          </a:prstGeom>
        </p:spPr>
      </p:pic>
      <p:pic>
        <p:nvPicPr>
          <p:cNvPr id="13" name="Graphic 12" descr="Fork In Road outline">
            <a:extLst>
              <a:ext uri="{FF2B5EF4-FFF2-40B4-BE49-F238E27FC236}">
                <a16:creationId xmlns:a16="http://schemas.microsoft.com/office/drawing/2014/main" id="{E1CEBAA2-9020-B9F8-6D30-65DEF2CBB1F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810920" y="102239"/>
            <a:ext cx="394671" cy="394671"/>
          </a:xfrm>
          <a:prstGeom prst="rect">
            <a:avLst/>
          </a:prstGeom>
        </p:spPr>
      </p:pic>
      <p:pic>
        <p:nvPicPr>
          <p:cNvPr id="14" name="Graphic 13" descr="House outline">
            <a:extLst>
              <a:ext uri="{FF2B5EF4-FFF2-40B4-BE49-F238E27FC236}">
                <a16:creationId xmlns:a16="http://schemas.microsoft.com/office/drawing/2014/main" id="{664BEE3D-0D04-0A61-FD6C-A54CEAD88F4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2492535" y="422102"/>
            <a:ext cx="393192" cy="393192"/>
          </a:xfrm>
          <a:prstGeom prst="rect">
            <a:avLst/>
          </a:prstGeom>
        </p:spPr>
      </p:pic>
      <p:sp>
        <p:nvSpPr>
          <p:cNvPr id="15" name="Rectangle 14">
            <a:extLst>
              <a:ext uri="{FF2B5EF4-FFF2-40B4-BE49-F238E27FC236}">
                <a16:creationId xmlns:a16="http://schemas.microsoft.com/office/drawing/2014/main" id="{A50C4269-0CA6-0A5C-5EA1-BD4A3F60DB6F}"/>
              </a:ext>
            </a:extLst>
          </p:cNvPr>
          <p:cNvSpPr/>
          <p:nvPr/>
        </p:nvSpPr>
        <p:spPr>
          <a:xfrm>
            <a:off x="7114032" y="980150"/>
            <a:ext cx="6409944"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Construction Put-in-Place (1997 – 2024F)</a:t>
            </a:r>
            <a:endPar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endParaRPr>
          </a:p>
        </p:txBody>
      </p:sp>
      <p:sp>
        <p:nvSpPr>
          <p:cNvPr id="3" name="Content Placeholder 2">
            <a:extLst>
              <a:ext uri="{FF2B5EF4-FFF2-40B4-BE49-F238E27FC236}">
                <a16:creationId xmlns:a16="http://schemas.microsoft.com/office/drawing/2014/main" id="{E3899532-7F08-80D7-06C1-4BD54DB24CFD}"/>
              </a:ext>
            </a:extLst>
          </p:cNvPr>
          <p:cNvSpPr txBox="1">
            <a:spLocks/>
          </p:cNvSpPr>
          <p:nvPr/>
        </p:nvSpPr>
        <p:spPr>
          <a:xfrm>
            <a:off x="164592" y="7509718"/>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a:spcBef>
                <a:spcPts val="0"/>
              </a:spcBef>
              <a:spcAft>
                <a:spcPts val="0"/>
              </a:spcAft>
              <a:buClr>
                <a:srgbClr val="B7212A"/>
              </a:buClr>
              <a:defRPr/>
            </a:pPr>
            <a:r>
              <a:rPr lang="en-US" sz="1000" i="1" dirty="0">
                <a:solidFill>
                  <a:srgbClr val="A6A6A6"/>
                </a:solidFill>
                <a:latin typeface="Arial"/>
              </a:rPr>
              <a:t>Note: </a:t>
            </a:r>
            <a:r>
              <a:rPr kumimoji="0" lang="en-US" sz="1000" b="0" i="1" u="none" strike="noStrike" kern="1200" cap="none" spc="0" normalizeH="0" baseline="0" noProof="0" dirty="0">
                <a:ln>
                  <a:noFill/>
                </a:ln>
                <a:solidFill>
                  <a:srgbClr val="A6A6A6"/>
                </a:solidFill>
                <a:effectLst/>
                <a:uLnTx/>
                <a:uFillTx/>
                <a:latin typeface="Arial"/>
                <a:ea typeface="+mn-ea"/>
                <a:cs typeface="+mn-cs"/>
              </a:rPr>
              <a:t>1st Quarter 2024 Forecast, Based on 3rd Quarter 2023 Actuals and 4th Quarter 2023 Assumptions</a:t>
            </a:r>
            <a:r>
              <a:rPr lang="en-US" sz="1000" i="1" noProof="0" dirty="0">
                <a:solidFill>
                  <a:srgbClr val="A6A6A6"/>
                </a:solidFill>
                <a:latin typeface="Arial"/>
              </a:rPr>
              <a:t>; CPiP Segments defined by U.S. Census Bureau</a:t>
            </a:r>
            <a:endParaRPr kumimoji="0" lang="en-US" sz="1000" b="0" i="1" u="none" strike="noStrike" kern="1200" cap="none" spc="0" normalizeH="0" baseline="0" noProof="0" dirty="0">
              <a:ln>
                <a:noFill/>
              </a:ln>
              <a:solidFill>
                <a:srgbClr val="A6A6A6"/>
              </a:solidFill>
              <a:effectLst/>
              <a:uLnTx/>
              <a:uFillTx/>
              <a:latin typeface="Arial"/>
              <a:ea typeface="+mn-ea"/>
              <a:cs typeface="+mn-cs"/>
            </a:endParaRPr>
          </a:p>
        </p:txBody>
      </p:sp>
    </p:spTree>
    <p:extLst>
      <p:ext uri="{BB962C8B-B14F-4D97-AF65-F5344CB8AC3E}">
        <p14:creationId xmlns:p14="http://schemas.microsoft.com/office/powerpoint/2010/main" val="2530905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7268BA1A-13F6-46E3-B279-EA9FBA997882}"/>
              </a:ext>
            </a:extLst>
          </p:cNvPr>
          <p:cNvGraphicFramePr>
            <a:graphicFrameLocks/>
          </p:cNvGraphicFramePr>
          <p:nvPr>
            <p:extLst>
              <p:ext uri="{D42A27DB-BD31-4B8C-83A1-F6EECF244321}">
                <p14:modId xmlns:p14="http://schemas.microsoft.com/office/powerpoint/2010/main" val="130178027"/>
              </p:ext>
            </p:extLst>
          </p:nvPr>
        </p:nvGraphicFramePr>
        <p:xfrm>
          <a:off x="292608" y="1924947"/>
          <a:ext cx="6391656" cy="3871087"/>
        </p:xfrm>
        <a:graphic>
          <a:graphicData uri="http://schemas.openxmlformats.org/drawingml/2006/chart">
            <c:chart xmlns:c="http://schemas.openxmlformats.org/drawingml/2006/chart" xmlns:r="http://schemas.openxmlformats.org/officeDocument/2006/relationships" r:id="rId3"/>
          </a:graphicData>
        </a:graphic>
      </p:graphicFrame>
      <p:sp>
        <p:nvSpPr>
          <p:cNvPr id="31" name="Title 1">
            <a:extLst>
              <a:ext uri="{FF2B5EF4-FFF2-40B4-BE49-F238E27FC236}">
                <a16:creationId xmlns:a16="http://schemas.microsoft.com/office/drawing/2014/main" id="{13E9CC1C-1CBD-DA3F-0DBF-307B088EF953}"/>
              </a:ext>
            </a:extLst>
          </p:cNvPr>
          <p:cNvSpPr txBox="1">
            <a:spLocks/>
          </p:cNvSpPr>
          <p:nvPr/>
        </p:nvSpPr>
        <p:spPr>
          <a:xfrm>
            <a:off x="292608" y="419403"/>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Residential Construction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a:t>
            </a:r>
            <a:r>
              <a:rPr kumimoji="0" lang="en-US" sz="240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A Structural Problem</a:t>
            </a:r>
            <a:r>
              <a:rPr kumimoji="0" lang="en-US" sz="2400" b="1"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in Supply and Demand </a:t>
            </a:r>
          </a:p>
        </p:txBody>
      </p:sp>
      <p:pic>
        <p:nvPicPr>
          <p:cNvPr id="111" name="Graphic 110" descr="House outline">
            <a:extLst>
              <a:ext uri="{FF2B5EF4-FFF2-40B4-BE49-F238E27FC236}">
                <a16:creationId xmlns:a16="http://schemas.microsoft.com/office/drawing/2014/main" id="{F9A66E9A-E9B6-D026-DB1C-0E1F8D733D1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810744" y="102063"/>
            <a:ext cx="713232" cy="713232"/>
          </a:xfrm>
          <a:prstGeom prst="rect">
            <a:avLst/>
          </a:prstGeom>
        </p:spPr>
      </p:pic>
      <p:cxnSp>
        <p:nvCxnSpPr>
          <p:cNvPr id="24" name="Straight Arrow Connector 23">
            <a:extLst>
              <a:ext uri="{FF2B5EF4-FFF2-40B4-BE49-F238E27FC236}">
                <a16:creationId xmlns:a16="http://schemas.microsoft.com/office/drawing/2014/main" id="{7E1387F4-6AB2-EFB8-DDB6-EBD0B8B2C261}"/>
              </a:ext>
            </a:extLst>
          </p:cNvPr>
          <p:cNvCxnSpPr>
            <a:cxnSpLocks/>
          </p:cNvCxnSpPr>
          <p:nvPr/>
        </p:nvCxnSpPr>
        <p:spPr>
          <a:xfrm>
            <a:off x="4239240" y="2012926"/>
            <a:ext cx="1536045" cy="0"/>
          </a:xfrm>
          <a:prstGeom prst="straightConnector1">
            <a:avLst/>
          </a:prstGeom>
          <a:solidFill>
            <a:srgbClr val="FFFFFF"/>
          </a:solidFill>
          <a:ln w="28575">
            <a:solidFill>
              <a:srgbClr val="F99B1C"/>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Arrow Connector 24">
            <a:extLst>
              <a:ext uri="{FF2B5EF4-FFF2-40B4-BE49-F238E27FC236}">
                <a16:creationId xmlns:a16="http://schemas.microsoft.com/office/drawing/2014/main" id="{622C4711-9194-B9FA-1DFD-5FE6D3EC7AE3}"/>
              </a:ext>
            </a:extLst>
          </p:cNvPr>
          <p:cNvCxnSpPr>
            <a:cxnSpLocks/>
          </p:cNvCxnSpPr>
          <p:nvPr/>
        </p:nvCxnSpPr>
        <p:spPr>
          <a:xfrm>
            <a:off x="4250126" y="2013074"/>
            <a:ext cx="0" cy="502200"/>
          </a:xfrm>
          <a:prstGeom prst="straightConnector1">
            <a:avLst/>
          </a:prstGeom>
          <a:solidFill>
            <a:srgbClr val="FFFFFF"/>
          </a:solidFill>
          <a:ln w="28575">
            <a:solidFill>
              <a:srgbClr val="F99B1C"/>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Arrow Connector 25">
            <a:extLst>
              <a:ext uri="{FF2B5EF4-FFF2-40B4-BE49-F238E27FC236}">
                <a16:creationId xmlns:a16="http://schemas.microsoft.com/office/drawing/2014/main" id="{0B4FF823-D955-2F98-D972-A4512276148E}"/>
              </a:ext>
            </a:extLst>
          </p:cNvPr>
          <p:cNvCxnSpPr>
            <a:cxnSpLocks/>
          </p:cNvCxnSpPr>
          <p:nvPr/>
        </p:nvCxnSpPr>
        <p:spPr>
          <a:xfrm>
            <a:off x="5775285" y="2012926"/>
            <a:ext cx="0" cy="1524634"/>
          </a:xfrm>
          <a:prstGeom prst="straightConnector1">
            <a:avLst/>
          </a:prstGeom>
          <a:solidFill>
            <a:srgbClr val="FFFFFF"/>
          </a:solidFill>
          <a:ln w="28575">
            <a:solidFill>
              <a:srgbClr val="F99B1C"/>
            </a:solidFill>
          </a:ln>
        </p:spPr>
        <p:style>
          <a:lnRef idx="2">
            <a:schemeClr val="accent1">
              <a:shade val="50000"/>
            </a:schemeClr>
          </a:lnRef>
          <a:fillRef idx="1">
            <a:schemeClr val="accent1"/>
          </a:fillRef>
          <a:effectRef idx="0">
            <a:schemeClr val="accent1"/>
          </a:effectRef>
          <a:fontRef idx="minor">
            <a:schemeClr val="lt1"/>
          </a:fontRef>
        </p:style>
      </p:cxnSp>
      <p:sp>
        <p:nvSpPr>
          <p:cNvPr id="28" name="Oval 27">
            <a:extLst>
              <a:ext uri="{FF2B5EF4-FFF2-40B4-BE49-F238E27FC236}">
                <a16:creationId xmlns:a16="http://schemas.microsoft.com/office/drawing/2014/main" id="{8ED52CF2-0929-A19E-37E3-742F0C02855F}"/>
              </a:ext>
            </a:extLst>
          </p:cNvPr>
          <p:cNvSpPr/>
          <p:nvPr/>
        </p:nvSpPr>
        <p:spPr>
          <a:xfrm>
            <a:off x="5373569" y="2543498"/>
            <a:ext cx="914400" cy="387795"/>
          </a:xfrm>
          <a:prstGeom prst="ellipse">
            <a:avLst/>
          </a:prstGeom>
          <a:solidFill>
            <a:srgbClr val="FFFFFF"/>
          </a:solidFill>
          <a:ln w="28575">
            <a:solidFill>
              <a:srgbClr val="F99B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99B1C"/>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5E71DB67-18B6-A45B-3C84-1E344C91EA5F}"/>
              </a:ext>
            </a:extLst>
          </p:cNvPr>
          <p:cNvSpPr/>
          <p:nvPr/>
        </p:nvSpPr>
        <p:spPr>
          <a:xfrm>
            <a:off x="5380882" y="2526160"/>
            <a:ext cx="831273" cy="426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99B1C"/>
                </a:solidFill>
                <a:effectLst/>
                <a:uLnTx/>
                <a:uFillTx/>
                <a:latin typeface="Arial" panose="020B0604020202020204" pitchFamily="34" charset="0"/>
                <a:ea typeface="+mn-ea"/>
                <a:cs typeface="Arial" panose="020B0604020202020204" pitchFamily="34" charset="0"/>
              </a:rPr>
              <a:t>-</a:t>
            </a:r>
            <a:r>
              <a:rPr lang="en-US" sz="1600" b="1" dirty="0">
                <a:solidFill>
                  <a:srgbClr val="F99B1C"/>
                </a:solidFill>
                <a:latin typeface="Arial" panose="020B0604020202020204" pitchFamily="34" charset="0"/>
                <a:cs typeface="Arial" panose="020B0604020202020204" pitchFamily="34" charset="0"/>
              </a:rPr>
              <a:t>654</a:t>
            </a:r>
            <a:r>
              <a:rPr kumimoji="0" lang="en-US" sz="1600" b="1" i="0" u="none" strike="noStrike" kern="1200" cap="none" spc="0" normalizeH="0" baseline="0" noProof="0" dirty="0">
                <a:ln>
                  <a:noFill/>
                </a:ln>
                <a:solidFill>
                  <a:srgbClr val="F99B1C"/>
                </a:solidFill>
                <a:effectLst/>
                <a:uLnTx/>
                <a:uFillTx/>
                <a:latin typeface="Arial" panose="020B0604020202020204" pitchFamily="34" charset="0"/>
                <a:ea typeface="+mn-ea"/>
                <a:cs typeface="Arial" panose="020B0604020202020204" pitchFamily="34" charset="0"/>
              </a:rPr>
              <a:t>k</a:t>
            </a:r>
          </a:p>
        </p:txBody>
      </p:sp>
      <p:grpSp>
        <p:nvGrpSpPr>
          <p:cNvPr id="3" name="Group 2">
            <a:extLst>
              <a:ext uri="{FF2B5EF4-FFF2-40B4-BE49-F238E27FC236}">
                <a16:creationId xmlns:a16="http://schemas.microsoft.com/office/drawing/2014/main" id="{C0652562-4A0F-142E-0566-C985DCDF23A3}"/>
              </a:ext>
            </a:extLst>
          </p:cNvPr>
          <p:cNvGrpSpPr/>
          <p:nvPr/>
        </p:nvGrpSpPr>
        <p:grpSpPr>
          <a:xfrm>
            <a:off x="290242" y="1697713"/>
            <a:ext cx="1534401" cy="462758"/>
            <a:chOff x="290242" y="1861569"/>
            <a:chExt cx="1534401" cy="462758"/>
          </a:xfrm>
        </p:grpSpPr>
        <p:grpSp>
          <p:nvGrpSpPr>
            <p:cNvPr id="9" name="Group 8">
              <a:extLst>
                <a:ext uri="{FF2B5EF4-FFF2-40B4-BE49-F238E27FC236}">
                  <a16:creationId xmlns:a16="http://schemas.microsoft.com/office/drawing/2014/main" id="{FD849492-A0A3-9F54-90B8-DF6F474DBFB1}"/>
                </a:ext>
              </a:extLst>
            </p:cNvPr>
            <p:cNvGrpSpPr/>
            <p:nvPr/>
          </p:nvGrpSpPr>
          <p:grpSpPr>
            <a:xfrm>
              <a:off x="290242" y="2067263"/>
              <a:ext cx="1534401" cy="257064"/>
              <a:chOff x="290242" y="1861569"/>
              <a:chExt cx="1534401" cy="257064"/>
            </a:xfrm>
          </p:grpSpPr>
          <p:sp>
            <p:nvSpPr>
              <p:cNvPr id="36" name="Rectangle 35">
                <a:extLst>
                  <a:ext uri="{FF2B5EF4-FFF2-40B4-BE49-F238E27FC236}">
                    <a16:creationId xmlns:a16="http://schemas.microsoft.com/office/drawing/2014/main" id="{0DFD44A6-A3EB-020F-9937-521BE6266E20}"/>
                  </a:ext>
                </a:extLst>
              </p:cNvPr>
              <p:cNvSpPr/>
              <p:nvPr/>
            </p:nvSpPr>
            <p:spPr>
              <a:xfrm>
                <a:off x="508900" y="1861569"/>
                <a:ext cx="1315743" cy="25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Single-Family</a:t>
                </a:r>
              </a:p>
            </p:txBody>
          </p:sp>
          <p:sp>
            <p:nvSpPr>
              <p:cNvPr id="37" name="Rectangle: Rounded Corners 36">
                <a:extLst>
                  <a:ext uri="{FF2B5EF4-FFF2-40B4-BE49-F238E27FC236}">
                    <a16:creationId xmlns:a16="http://schemas.microsoft.com/office/drawing/2014/main" id="{A99717FF-0166-437D-B069-3A4D202CF015}"/>
                  </a:ext>
                </a:extLst>
              </p:cNvPr>
              <p:cNvSpPr/>
              <p:nvPr/>
            </p:nvSpPr>
            <p:spPr>
              <a:xfrm>
                <a:off x="290242" y="1903233"/>
                <a:ext cx="173736" cy="173736"/>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ource Serif Pro"/>
                  <a:ea typeface="+mn-ea"/>
                  <a:cs typeface="+mn-cs"/>
                </a:endParaRPr>
              </a:p>
            </p:txBody>
          </p:sp>
        </p:grpSp>
        <p:grpSp>
          <p:nvGrpSpPr>
            <p:cNvPr id="10" name="Group 9">
              <a:extLst>
                <a:ext uri="{FF2B5EF4-FFF2-40B4-BE49-F238E27FC236}">
                  <a16:creationId xmlns:a16="http://schemas.microsoft.com/office/drawing/2014/main" id="{2840B526-FE11-0AAA-02F4-FDFCD5D23F71}"/>
                </a:ext>
              </a:extLst>
            </p:cNvPr>
            <p:cNvGrpSpPr/>
            <p:nvPr/>
          </p:nvGrpSpPr>
          <p:grpSpPr>
            <a:xfrm>
              <a:off x="290242" y="1861569"/>
              <a:ext cx="1534401" cy="257064"/>
              <a:chOff x="290242" y="2062091"/>
              <a:chExt cx="1534401" cy="257064"/>
            </a:xfrm>
          </p:grpSpPr>
          <p:sp>
            <p:nvSpPr>
              <p:cNvPr id="34" name="Rectangle 33">
                <a:extLst>
                  <a:ext uri="{FF2B5EF4-FFF2-40B4-BE49-F238E27FC236}">
                    <a16:creationId xmlns:a16="http://schemas.microsoft.com/office/drawing/2014/main" id="{FBCD772E-75D3-6721-B248-CF5BD0E47CD6}"/>
                  </a:ext>
                </a:extLst>
              </p:cNvPr>
              <p:cNvSpPr/>
              <p:nvPr/>
            </p:nvSpPr>
            <p:spPr>
              <a:xfrm>
                <a:off x="508900" y="2062091"/>
                <a:ext cx="1315743" cy="25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Multi-Family</a:t>
                </a:r>
              </a:p>
            </p:txBody>
          </p:sp>
          <p:sp>
            <p:nvSpPr>
              <p:cNvPr id="35" name="Rectangle: Rounded Corners 34">
                <a:extLst>
                  <a:ext uri="{FF2B5EF4-FFF2-40B4-BE49-F238E27FC236}">
                    <a16:creationId xmlns:a16="http://schemas.microsoft.com/office/drawing/2014/main" id="{DE341250-2122-A78F-C697-38A59CB66168}"/>
                  </a:ext>
                </a:extLst>
              </p:cNvPr>
              <p:cNvSpPr/>
              <p:nvPr/>
            </p:nvSpPr>
            <p:spPr>
              <a:xfrm>
                <a:off x="290242" y="2103755"/>
                <a:ext cx="173736" cy="173736"/>
              </a:xfrm>
              <a:prstGeom prst="roundRect">
                <a:avLst/>
              </a:prstGeom>
              <a:solidFill>
                <a:srgbClr val="A0C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ource Serif Pro"/>
                  <a:ea typeface="+mn-ea"/>
                  <a:cs typeface="+mn-cs"/>
                </a:endParaRPr>
              </a:p>
            </p:txBody>
          </p:sp>
        </p:grpSp>
      </p:grpSp>
      <p:grpSp>
        <p:nvGrpSpPr>
          <p:cNvPr id="54" name="Group 53">
            <a:extLst>
              <a:ext uri="{FF2B5EF4-FFF2-40B4-BE49-F238E27FC236}">
                <a16:creationId xmlns:a16="http://schemas.microsoft.com/office/drawing/2014/main" id="{6F263B1C-C02A-83D5-0742-7D97D91D8579}"/>
              </a:ext>
            </a:extLst>
          </p:cNvPr>
          <p:cNvGrpSpPr/>
          <p:nvPr/>
        </p:nvGrpSpPr>
        <p:grpSpPr>
          <a:xfrm>
            <a:off x="8952474" y="2018737"/>
            <a:ext cx="2733060" cy="292608"/>
            <a:chOff x="9010629" y="5656948"/>
            <a:chExt cx="2733060" cy="292608"/>
          </a:xfrm>
        </p:grpSpPr>
        <p:cxnSp>
          <p:nvCxnSpPr>
            <p:cNvPr id="19" name="Straight Connector 18">
              <a:extLst>
                <a:ext uri="{FF2B5EF4-FFF2-40B4-BE49-F238E27FC236}">
                  <a16:creationId xmlns:a16="http://schemas.microsoft.com/office/drawing/2014/main" id="{C9864585-0261-6AA6-FA5D-F775561961B4}"/>
                </a:ext>
              </a:extLst>
            </p:cNvPr>
            <p:cNvCxnSpPr>
              <a:cxnSpLocks/>
            </p:cNvCxnSpPr>
            <p:nvPr/>
          </p:nvCxnSpPr>
          <p:spPr>
            <a:xfrm>
              <a:off x="9010629" y="5803252"/>
              <a:ext cx="588819" cy="0"/>
            </a:xfrm>
            <a:prstGeom prst="line">
              <a:avLst/>
            </a:prstGeom>
            <a:noFill/>
            <a:ln w="28575">
              <a:solidFill>
                <a:srgbClr val="F99B1C"/>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20" name="Rectangle 19">
              <a:extLst>
                <a:ext uri="{FF2B5EF4-FFF2-40B4-BE49-F238E27FC236}">
                  <a16:creationId xmlns:a16="http://schemas.microsoft.com/office/drawing/2014/main" id="{21406806-A28B-D2C9-E62A-100CD63263B3}"/>
                </a:ext>
              </a:extLst>
            </p:cNvPr>
            <p:cNvSpPr/>
            <p:nvPr/>
          </p:nvSpPr>
          <p:spPr>
            <a:xfrm>
              <a:off x="9662467" y="5656948"/>
              <a:ext cx="2081222" cy="292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Ages of 1</a:t>
              </a:r>
              <a:r>
                <a:rPr kumimoji="0" lang="en-US" sz="1200" b="1" i="0" u="none" strike="noStrike" kern="1200" cap="none" spc="0" normalizeH="0" baseline="30000" noProof="0" dirty="0">
                  <a:ln>
                    <a:noFill/>
                  </a:ln>
                  <a:solidFill>
                    <a:srgbClr val="474747"/>
                  </a:solidFill>
                  <a:effectLst/>
                  <a:uLnTx/>
                  <a:uFillTx/>
                  <a:latin typeface="Arial" panose="020B0604020202020204" pitchFamily="34" charset="0"/>
                  <a:ea typeface="+mn-ea"/>
                  <a:cs typeface="Arial" panose="020B0604020202020204" pitchFamily="34" charset="0"/>
                </a:rPr>
                <a:t>st</a:t>
              </a: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Time Buyers</a:t>
              </a:r>
            </a:p>
          </p:txBody>
        </p:sp>
      </p:grpSp>
      <p:sp>
        <p:nvSpPr>
          <p:cNvPr id="21" name="Rectangle 20">
            <a:extLst>
              <a:ext uri="{FF2B5EF4-FFF2-40B4-BE49-F238E27FC236}">
                <a16:creationId xmlns:a16="http://schemas.microsoft.com/office/drawing/2014/main" id="{7424942C-8064-470A-5A98-2F2B62F68947}"/>
              </a:ext>
            </a:extLst>
          </p:cNvPr>
          <p:cNvSpPr/>
          <p:nvPr/>
        </p:nvSpPr>
        <p:spPr>
          <a:xfrm>
            <a:off x="10498606" y="1697713"/>
            <a:ext cx="2804685" cy="295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400"/>
              </a:spcBef>
              <a:spcAft>
                <a:spcPts val="400"/>
              </a:spcAft>
              <a:buClrTx/>
              <a:buSzTx/>
              <a:buFontTx/>
              <a:buNone/>
              <a:tabLst/>
              <a:defRPr/>
            </a:pPr>
            <a:r>
              <a:rPr kumimoji="0" lang="en-US" sz="1400" b="1" i="0" u="none" strike="noStrike" kern="1200" cap="none" spc="0" normalizeH="0" baseline="0" noProof="0" dirty="0">
                <a:ln>
                  <a:noFill/>
                </a:ln>
                <a:solidFill>
                  <a:srgbClr val="474747"/>
                </a:solidFill>
                <a:effectLst/>
                <a:uLnTx/>
                <a:uFillTx/>
                <a:latin typeface="Arial"/>
                <a:ea typeface="+mn-ea"/>
                <a:cs typeface="+mn-cs"/>
              </a:rPr>
              <a:t>U.S. Population (2023): 335M</a:t>
            </a:r>
          </a:p>
        </p:txBody>
      </p:sp>
      <p:sp>
        <p:nvSpPr>
          <p:cNvPr id="22" name="Rectangle 21">
            <a:extLst>
              <a:ext uri="{FF2B5EF4-FFF2-40B4-BE49-F238E27FC236}">
                <a16:creationId xmlns:a16="http://schemas.microsoft.com/office/drawing/2014/main" id="{9C8B41DC-1B23-F356-90E1-8A350D43DFC5}"/>
              </a:ext>
            </a:extLst>
          </p:cNvPr>
          <p:cNvSpPr/>
          <p:nvPr/>
        </p:nvSpPr>
        <p:spPr>
          <a:xfrm>
            <a:off x="7334718" y="1697713"/>
            <a:ext cx="2804685" cy="295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400"/>
              </a:spcBef>
              <a:spcAft>
                <a:spcPts val="400"/>
              </a:spcAft>
              <a:buClrTx/>
              <a:buSzTx/>
              <a:buFontTx/>
              <a:buNone/>
              <a:tabLst/>
              <a:defRPr/>
            </a:pPr>
            <a:r>
              <a:rPr kumimoji="0" lang="en-US" sz="1400" b="1" i="0" u="none" strike="noStrike" kern="1200" cap="none" spc="0" normalizeH="0" baseline="0" noProof="0" dirty="0">
                <a:ln>
                  <a:noFill/>
                </a:ln>
                <a:solidFill>
                  <a:srgbClr val="474747"/>
                </a:solidFill>
                <a:effectLst/>
                <a:uLnTx/>
                <a:uFillTx/>
                <a:latin typeface="Arial"/>
                <a:ea typeface="+mn-ea"/>
                <a:cs typeface="+mn-cs"/>
              </a:rPr>
              <a:t>U.S. Population (1980): 227M</a:t>
            </a:r>
          </a:p>
        </p:txBody>
      </p:sp>
      <p:sp>
        <p:nvSpPr>
          <p:cNvPr id="38" name="Arrow: Right 37">
            <a:extLst>
              <a:ext uri="{FF2B5EF4-FFF2-40B4-BE49-F238E27FC236}">
                <a16:creationId xmlns:a16="http://schemas.microsoft.com/office/drawing/2014/main" id="{7CDF4DEC-B387-9A8C-66B6-1B80DD58469A}"/>
              </a:ext>
            </a:extLst>
          </p:cNvPr>
          <p:cNvSpPr/>
          <p:nvPr/>
        </p:nvSpPr>
        <p:spPr>
          <a:xfrm>
            <a:off x="10056050" y="1714031"/>
            <a:ext cx="525909" cy="263130"/>
          </a:xfrm>
          <a:prstGeom prst="rightArrow">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marR="0" lvl="0" indent="-13716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sp>
        <p:nvSpPr>
          <p:cNvPr id="57" name="Rectangle 56">
            <a:extLst>
              <a:ext uri="{FF2B5EF4-FFF2-40B4-BE49-F238E27FC236}">
                <a16:creationId xmlns:a16="http://schemas.microsoft.com/office/drawing/2014/main" id="{65CE317F-92D4-ADAD-B88E-E31C6FF1E277}"/>
              </a:ext>
            </a:extLst>
          </p:cNvPr>
          <p:cNvSpPr/>
          <p:nvPr/>
        </p:nvSpPr>
        <p:spPr>
          <a:xfrm>
            <a:off x="290242" y="5818441"/>
            <a:ext cx="13231368" cy="1317703"/>
          </a:xfrm>
          <a:prstGeom prst="rect">
            <a:avLst/>
          </a:prstGeom>
          <a:noFill/>
          <a:ln>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400" b="0"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Continued demand for new housing brought on by:</a:t>
            </a:r>
          </a:p>
          <a:p>
            <a:pPr marL="365760" marR="0" lvl="0" indent="-228600" algn="l" defTabSz="914400" rtl="0" eaLnBrk="1" fontAlgn="auto" latinLnBrk="0" hangingPunct="1">
              <a:lnSpc>
                <a:spcPct val="100000"/>
              </a:lnSpc>
              <a:spcBef>
                <a:spcPts val="400"/>
              </a:spcBef>
              <a:spcAft>
                <a:spcPts val="400"/>
              </a:spcAft>
              <a:buClrTx/>
              <a:buSzTx/>
              <a:buFont typeface="+mj-lt"/>
              <a:buAutoNum type="arabicParenR"/>
              <a:tabLst/>
              <a:defRPr/>
            </a:pPr>
            <a:r>
              <a:rPr kumimoji="0" lang="en-US" sz="14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Homeowners unwilling to give up ~2% mortgage rates</a:t>
            </a:r>
          </a:p>
          <a:p>
            <a:pPr marL="365760" marR="0" lvl="0" indent="-228600" algn="l" defTabSz="914400" rtl="0" eaLnBrk="1" fontAlgn="auto" latinLnBrk="0" hangingPunct="1">
              <a:lnSpc>
                <a:spcPct val="100000"/>
              </a:lnSpc>
              <a:spcBef>
                <a:spcPts val="400"/>
              </a:spcBef>
              <a:spcAft>
                <a:spcPts val="400"/>
              </a:spcAft>
              <a:buClrTx/>
              <a:buSzTx/>
              <a:buFont typeface="+mj-lt"/>
              <a:buAutoNum type="arabicParenR"/>
              <a:tabLst/>
              <a:defRPr/>
            </a:pPr>
            <a:r>
              <a:rPr kumimoji="0" lang="en-US" sz="14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Decade+ period of declining housing starts</a:t>
            </a:r>
          </a:p>
          <a:p>
            <a:pPr marL="365760" marR="0" lvl="0" indent="-228600" algn="l" defTabSz="914400" rtl="0" eaLnBrk="1" fontAlgn="auto" latinLnBrk="0" hangingPunct="1">
              <a:lnSpc>
                <a:spcPct val="100000"/>
              </a:lnSpc>
              <a:spcBef>
                <a:spcPts val="400"/>
              </a:spcBef>
              <a:spcAft>
                <a:spcPts val="400"/>
              </a:spcAft>
              <a:buClrTx/>
              <a:buSzTx/>
              <a:buFont typeface="+mj-lt"/>
              <a:buAutoNum type="arabicParenR"/>
              <a:tabLst/>
              <a:defRPr/>
            </a:pPr>
            <a:r>
              <a:rPr kumimoji="0" lang="en-US" sz="14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Generational demand with growing population of prime homebuying demographic</a:t>
            </a:r>
          </a:p>
        </p:txBody>
      </p:sp>
      <p:sp>
        <p:nvSpPr>
          <p:cNvPr id="2" name="Content Placeholder 2">
            <a:extLst>
              <a:ext uri="{FF2B5EF4-FFF2-40B4-BE49-F238E27FC236}">
                <a16:creationId xmlns:a16="http://schemas.microsoft.com/office/drawing/2014/main" id="{0361D1AC-5109-9EE2-7B89-9C76288F1108}"/>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Source: National Association of Realtors, U.S. Census Bureau</a:t>
            </a:r>
          </a:p>
        </p:txBody>
      </p:sp>
      <p:sp>
        <p:nvSpPr>
          <p:cNvPr id="13" name="TextBox 12">
            <a:extLst>
              <a:ext uri="{FF2B5EF4-FFF2-40B4-BE49-F238E27FC236}">
                <a16:creationId xmlns:a16="http://schemas.microsoft.com/office/drawing/2014/main" id="{23349358-7C1E-ED30-9C93-4ED630F83560}"/>
              </a:ext>
            </a:extLst>
          </p:cNvPr>
          <p:cNvSpPr txBox="1"/>
          <p:nvPr/>
        </p:nvSpPr>
        <p:spPr>
          <a:xfrm>
            <a:off x="7288793" y="2352922"/>
            <a:ext cx="981970" cy="276999"/>
          </a:xfrm>
          <a:prstGeom prst="rect">
            <a:avLst/>
          </a:prstGeom>
          <a:solidFill>
            <a:srgbClr val="474747"/>
          </a:solidFill>
          <a:ln w="12700">
            <a:noFill/>
            <a:prstDash val="dash"/>
          </a:ln>
        </p:spPr>
        <p:txBody>
          <a:bodyPr wrap="squar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85.9M</a:t>
            </a:r>
          </a:p>
        </p:txBody>
      </p:sp>
      <p:sp>
        <p:nvSpPr>
          <p:cNvPr id="14" name="TextBox 13">
            <a:extLst>
              <a:ext uri="{FF2B5EF4-FFF2-40B4-BE49-F238E27FC236}">
                <a16:creationId xmlns:a16="http://schemas.microsoft.com/office/drawing/2014/main" id="{4D7AFCD0-1777-A0E8-58AA-0454B3382440}"/>
              </a:ext>
            </a:extLst>
          </p:cNvPr>
          <p:cNvSpPr txBox="1"/>
          <p:nvPr/>
        </p:nvSpPr>
        <p:spPr>
          <a:xfrm>
            <a:off x="8498586" y="2352922"/>
            <a:ext cx="981970" cy="276999"/>
          </a:xfrm>
          <a:prstGeom prst="rect">
            <a:avLst/>
          </a:prstGeom>
          <a:solidFill>
            <a:srgbClr val="474747"/>
          </a:solidFill>
          <a:ln w="12700">
            <a:noFill/>
            <a:prstDash val="dash"/>
          </a:ln>
        </p:spPr>
        <p:txBody>
          <a:bodyPr wrap="squar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Arial" panose="020B0604020202020204" pitchFamily="34" charset="0"/>
                <a:cs typeface="Arial" panose="020B0604020202020204" pitchFamily="34" charset="0"/>
              </a:rPr>
              <a:t>90</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.9M</a:t>
            </a:r>
          </a:p>
        </p:txBody>
      </p:sp>
      <p:sp>
        <p:nvSpPr>
          <p:cNvPr id="15" name="TextBox 14">
            <a:extLst>
              <a:ext uri="{FF2B5EF4-FFF2-40B4-BE49-F238E27FC236}">
                <a16:creationId xmlns:a16="http://schemas.microsoft.com/office/drawing/2014/main" id="{A88D7FE0-7ECC-74B2-38A2-057BC6D8F8B0}"/>
              </a:ext>
            </a:extLst>
          </p:cNvPr>
          <p:cNvSpPr txBox="1"/>
          <p:nvPr/>
        </p:nvSpPr>
        <p:spPr>
          <a:xfrm>
            <a:off x="9708379" y="2352922"/>
            <a:ext cx="981970" cy="276999"/>
          </a:xfrm>
          <a:prstGeom prst="rect">
            <a:avLst/>
          </a:prstGeom>
          <a:solidFill>
            <a:srgbClr val="474747"/>
          </a:solidFill>
          <a:ln w="12700">
            <a:noFill/>
            <a:prstDash val="dash"/>
          </a:ln>
        </p:spPr>
        <p:txBody>
          <a:bodyPr wrap="squar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83.2M</a:t>
            </a:r>
          </a:p>
        </p:txBody>
      </p:sp>
      <p:sp>
        <p:nvSpPr>
          <p:cNvPr id="16" name="TextBox 15">
            <a:extLst>
              <a:ext uri="{FF2B5EF4-FFF2-40B4-BE49-F238E27FC236}">
                <a16:creationId xmlns:a16="http://schemas.microsoft.com/office/drawing/2014/main" id="{D5D8BBDB-FC23-56BC-2407-DD29FADA11A8}"/>
              </a:ext>
            </a:extLst>
          </p:cNvPr>
          <p:cNvSpPr txBox="1"/>
          <p:nvPr/>
        </p:nvSpPr>
        <p:spPr>
          <a:xfrm>
            <a:off x="10918172" y="2352922"/>
            <a:ext cx="981970" cy="276999"/>
          </a:xfrm>
          <a:prstGeom prst="rect">
            <a:avLst/>
          </a:prstGeom>
          <a:solidFill>
            <a:srgbClr val="474747"/>
          </a:solidFill>
          <a:ln w="12700">
            <a:noFill/>
            <a:prstDash val="dash"/>
          </a:ln>
        </p:spPr>
        <p:txBody>
          <a:bodyPr wrap="squar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63.4M</a:t>
            </a:r>
          </a:p>
        </p:txBody>
      </p:sp>
      <p:sp>
        <p:nvSpPr>
          <p:cNvPr id="17" name="TextBox 16">
            <a:extLst>
              <a:ext uri="{FF2B5EF4-FFF2-40B4-BE49-F238E27FC236}">
                <a16:creationId xmlns:a16="http://schemas.microsoft.com/office/drawing/2014/main" id="{F3D1CC5C-ADA8-B2A4-80B4-98CA95DA577D}"/>
              </a:ext>
            </a:extLst>
          </p:cNvPr>
          <p:cNvSpPr txBox="1"/>
          <p:nvPr/>
        </p:nvSpPr>
        <p:spPr>
          <a:xfrm>
            <a:off x="12127966" y="2352922"/>
            <a:ext cx="981970" cy="276999"/>
          </a:xfrm>
          <a:prstGeom prst="rect">
            <a:avLst/>
          </a:prstGeom>
          <a:solidFill>
            <a:srgbClr val="474747"/>
          </a:solidFill>
          <a:ln w="12700">
            <a:noFill/>
            <a:prstDash val="dash"/>
          </a:ln>
        </p:spPr>
        <p:txBody>
          <a:bodyPr wrap="squar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11.5M</a:t>
            </a:r>
          </a:p>
        </p:txBody>
      </p:sp>
      <p:graphicFrame>
        <p:nvGraphicFramePr>
          <p:cNvPr id="5" name="Chart 4">
            <a:extLst>
              <a:ext uri="{FF2B5EF4-FFF2-40B4-BE49-F238E27FC236}">
                <a16:creationId xmlns:a16="http://schemas.microsoft.com/office/drawing/2014/main" id="{AF7D712E-40F2-17C9-7961-8B72DEE147DB}"/>
              </a:ext>
            </a:extLst>
          </p:cNvPr>
          <p:cNvGraphicFramePr>
            <a:graphicFrameLocks/>
          </p:cNvGraphicFramePr>
          <p:nvPr>
            <p:extLst>
              <p:ext uri="{D42A27DB-BD31-4B8C-83A1-F6EECF244321}">
                <p14:modId xmlns:p14="http://schemas.microsoft.com/office/powerpoint/2010/main" val="310048855"/>
              </p:ext>
            </p:extLst>
          </p:nvPr>
        </p:nvGraphicFramePr>
        <p:xfrm>
          <a:off x="7114032" y="2127167"/>
          <a:ext cx="6409944" cy="3668073"/>
        </p:xfrm>
        <a:graphic>
          <a:graphicData uri="http://schemas.openxmlformats.org/drawingml/2006/chart">
            <c:chart xmlns:c="http://schemas.openxmlformats.org/drawingml/2006/chart" xmlns:r="http://schemas.openxmlformats.org/officeDocument/2006/relationships" r:id="rId6"/>
          </a:graphicData>
        </a:graphic>
      </p:graphicFrame>
      <p:pic>
        <p:nvPicPr>
          <p:cNvPr id="7" name="Graphic 6" descr="Man with solid fill">
            <a:extLst>
              <a:ext uri="{FF2B5EF4-FFF2-40B4-BE49-F238E27FC236}">
                <a16:creationId xmlns:a16="http://schemas.microsoft.com/office/drawing/2014/main" id="{DB5B62C1-6E3C-5023-AF84-82FFB9E10A87}"/>
              </a:ext>
            </a:extLst>
          </p:cNvPr>
          <p:cNvPicPr>
            <a:picLocks/>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06312" y="3265692"/>
            <a:ext cx="2257105" cy="2257323"/>
          </a:xfrm>
          <a:prstGeom prst="rect">
            <a:avLst/>
          </a:prstGeom>
        </p:spPr>
      </p:pic>
      <p:pic>
        <p:nvPicPr>
          <p:cNvPr id="49" name="Graphic 48" descr="Man with solid fill">
            <a:extLst>
              <a:ext uri="{FF2B5EF4-FFF2-40B4-BE49-F238E27FC236}">
                <a16:creationId xmlns:a16="http://schemas.microsoft.com/office/drawing/2014/main" id="{49C7BA7C-A578-5493-4DB3-FDDA6B473D58}"/>
              </a:ext>
            </a:extLst>
          </p:cNvPr>
          <p:cNvPicPr>
            <a:picLocks/>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99376" y="2849764"/>
            <a:ext cx="2689717" cy="2689717"/>
          </a:xfrm>
          <a:prstGeom prst="rect">
            <a:avLst/>
          </a:prstGeom>
        </p:spPr>
      </p:pic>
      <p:pic>
        <p:nvPicPr>
          <p:cNvPr id="50" name="Graphic 49" descr="Man with solid fill">
            <a:extLst>
              <a:ext uri="{FF2B5EF4-FFF2-40B4-BE49-F238E27FC236}">
                <a16:creationId xmlns:a16="http://schemas.microsoft.com/office/drawing/2014/main" id="{7730A3FB-F133-BDE4-3203-3CB5F20B881D}"/>
              </a:ext>
            </a:extLst>
          </p:cNvPr>
          <p:cNvPicPr>
            <a:picLocks/>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93942" y="3008347"/>
            <a:ext cx="2519328" cy="2519328"/>
          </a:xfrm>
          <a:prstGeom prst="rect">
            <a:avLst/>
          </a:prstGeom>
        </p:spPr>
      </p:pic>
      <p:pic>
        <p:nvPicPr>
          <p:cNvPr id="51" name="Graphic 50" descr="Man with solid fill">
            <a:extLst>
              <a:ext uri="{FF2B5EF4-FFF2-40B4-BE49-F238E27FC236}">
                <a16:creationId xmlns:a16="http://schemas.microsoft.com/office/drawing/2014/main" id="{1C178487-26DB-3153-1D6E-FB9639E1BD96}"/>
              </a:ext>
            </a:extLst>
          </p:cNvPr>
          <p:cNvPicPr>
            <a:picLocks/>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472221" y="3547982"/>
            <a:ext cx="1959476" cy="1959476"/>
          </a:xfrm>
          <a:prstGeom prst="rect">
            <a:avLst/>
          </a:prstGeom>
        </p:spPr>
      </p:pic>
      <p:pic>
        <p:nvPicPr>
          <p:cNvPr id="52" name="Graphic 51" descr="Man with solid fill">
            <a:extLst>
              <a:ext uri="{FF2B5EF4-FFF2-40B4-BE49-F238E27FC236}">
                <a16:creationId xmlns:a16="http://schemas.microsoft.com/office/drawing/2014/main" id="{33916906-43EF-080E-646A-316CCBC650F4}"/>
              </a:ext>
            </a:extLst>
          </p:cNvPr>
          <p:cNvPicPr>
            <a:picLocks/>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172034" y="4497963"/>
            <a:ext cx="978592" cy="978592"/>
          </a:xfrm>
          <a:prstGeom prst="rect">
            <a:avLst/>
          </a:prstGeom>
        </p:spPr>
      </p:pic>
      <p:sp>
        <p:nvSpPr>
          <p:cNvPr id="18" name="Rectangle 17">
            <a:extLst>
              <a:ext uri="{FF2B5EF4-FFF2-40B4-BE49-F238E27FC236}">
                <a16:creationId xmlns:a16="http://schemas.microsoft.com/office/drawing/2014/main" id="{FB74B129-F47E-D436-5315-FB1BB79775B2}"/>
              </a:ext>
            </a:extLst>
          </p:cNvPr>
          <p:cNvSpPr/>
          <p:nvPr/>
        </p:nvSpPr>
        <p:spPr>
          <a:xfrm>
            <a:off x="8831817" y="2823357"/>
            <a:ext cx="1226607" cy="2631776"/>
          </a:xfrm>
          <a:prstGeom prst="rect">
            <a:avLst/>
          </a:prstGeom>
          <a:noFill/>
          <a:ln w="28575">
            <a:solidFill>
              <a:srgbClr val="F99B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5E976D"/>
              </a:solidFill>
              <a:effectLst/>
              <a:uLnTx/>
              <a:uFillTx/>
              <a:latin typeface="Source Serif Pro"/>
              <a:ea typeface="+mn-ea"/>
              <a:cs typeface="+mn-cs"/>
            </a:endParaRPr>
          </a:p>
        </p:txBody>
      </p:sp>
      <p:sp>
        <p:nvSpPr>
          <p:cNvPr id="41" name="Rectangle 40">
            <a:extLst>
              <a:ext uri="{FF2B5EF4-FFF2-40B4-BE49-F238E27FC236}">
                <a16:creationId xmlns:a16="http://schemas.microsoft.com/office/drawing/2014/main" id="{2782910A-A562-18AE-961D-105910023B78}"/>
              </a:ext>
            </a:extLst>
          </p:cNvPr>
          <p:cNvSpPr/>
          <p:nvPr/>
        </p:nvSpPr>
        <p:spPr>
          <a:xfrm>
            <a:off x="6671738" y="1372219"/>
            <a:ext cx="450194" cy="32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4000" b="1" dirty="0">
                <a:solidFill>
                  <a:srgbClr val="5E976D"/>
                </a:solidFill>
                <a:latin typeface="Garamond" panose="02020404030301010803" pitchFamily="18" charset="0"/>
              </a:rPr>
              <a:t>&lt;</a:t>
            </a:r>
            <a:endParaRPr kumimoji="0" lang="en-US" sz="4000" b="1" i="0" u="none" strike="noStrike" kern="1200" cap="none" spc="0" normalizeH="0" baseline="0" noProof="0" dirty="0">
              <a:ln>
                <a:noFill/>
              </a:ln>
              <a:solidFill>
                <a:srgbClr val="5E976D"/>
              </a:solidFill>
              <a:effectLst/>
              <a:uLnTx/>
              <a:uFillTx/>
              <a:latin typeface="Garamond" panose="02020404030301010803" pitchFamily="18" charset="0"/>
              <a:ea typeface="+mn-ea"/>
              <a:cs typeface="+mn-cs"/>
            </a:endParaRPr>
          </a:p>
        </p:txBody>
      </p:sp>
      <p:sp>
        <p:nvSpPr>
          <p:cNvPr id="6" name="Rectangle 5">
            <a:extLst>
              <a:ext uri="{FF2B5EF4-FFF2-40B4-BE49-F238E27FC236}">
                <a16:creationId xmlns:a16="http://schemas.microsoft.com/office/drawing/2014/main" id="{DFD3B186-2E22-1F59-5E63-7E58ECF243C9}"/>
              </a:ext>
            </a:extLst>
          </p:cNvPr>
          <p:cNvSpPr/>
          <p:nvPr/>
        </p:nvSpPr>
        <p:spPr>
          <a:xfrm>
            <a:off x="290242" y="1360489"/>
            <a:ext cx="6409944"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2000" b="1" i="0" u="sng" strike="noStrike" kern="1200" cap="none" spc="0" normalizeH="0" baseline="0" noProof="0" dirty="0">
                <a:ln>
                  <a:noFill/>
                </a:ln>
                <a:solidFill>
                  <a:srgbClr val="FFFFFF"/>
                </a:solidFill>
                <a:effectLst/>
                <a:uLnTx/>
                <a:uFillTx/>
                <a:latin typeface="Garamond" panose="02020404030301010803" pitchFamily="18" charset="0"/>
                <a:ea typeface="+mn-ea"/>
                <a:cs typeface="+mn-cs"/>
              </a:rPr>
              <a:t>Supply:</a:t>
            </a: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 Housing Shortage – Avg. Annual Starts</a:t>
            </a:r>
            <a:endParaRPr kumimoji="0" lang="en-US" sz="2000" b="1" i="0" u="none"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endParaRPr>
          </a:p>
        </p:txBody>
      </p:sp>
      <p:sp>
        <p:nvSpPr>
          <p:cNvPr id="8" name="Rectangle 7">
            <a:extLst>
              <a:ext uri="{FF2B5EF4-FFF2-40B4-BE49-F238E27FC236}">
                <a16:creationId xmlns:a16="http://schemas.microsoft.com/office/drawing/2014/main" id="{4DCBBC7C-7DF3-19A3-FC36-FC1AFD516BFA}"/>
              </a:ext>
            </a:extLst>
          </p:cNvPr>
          <p:cNvSpPr/>
          <p:nvPr/>
        </p:nvSpPr>
        <p:spPr>
          <a:xfrm>
            <a:off x="7114032" y="1360489"/>
            <a:ext cx="6409944"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018615"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Garamond" panose="02020404030301010803" pitchFamily="18" charset="0"/>
                <a:ea typeface="+mn-ea"/>
                <a:cs typeface="+mn-cs"/>
              </a:rPr>
              <a:t>Demand:</a:t>
            </a: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 Increasing Generational Housing Demand</a:t>
            </a:r>
          </a:p>
        </p:txBody>
      </p:sp>
      <p:sp>
        <p:nvSpPr>
          <p:cNvPr id="60" name="Text Placeholder 6">
            <a:extLst>
              <a:ext uri="{FF2B5EF4-FFF2-40B4-BE49-F238E27FC236}">
                <a16:creationId xmlns:a16="http://schemas.microsoft.com/office/drawing/2014/main" id="{DACDC1E8-BC75-C4B5-3D8A-C6547E31337D}"/>
              </a:ext>
            </a:extLst>
          </p:cNvPr>
          <p:cNvSpPr txBox="1">
            <a:spLocks/>
          </p:cNvSpPr>
          <p:nvPr/>
        </p:nvSpPr>
        <p:spPr>
          <a:xfrm>
            <a:off x="292608" y="969264"/>
            <a:ext cx="13231368" cy="348981"/>
          </a:xfrm>
          <a:prstGeom prst="rect">
            <a:avLst/>
          </a:prstGeom>
          <a:noFill/>
        </p:spPr>
        <p:txBody>
          <a:bodyPr vert="horz" lIns="0" tIns="0" rIns="0" bIns="0" rtlCol="0" anchor="t">
            <a:noAutofit/>
          </a:bodyPr>
          <a:lstStyle>
            <a:defPPr>
              <a:defRPr lang="en-US"/>
            </a:defPPr>
            <a:lvl1pPr indent="0" defTabSz="754380">
              <a:lnSpc>
                <a:spcPct val="100000"/>
              </a:lnSpc>
              <a:spcBef>
                <a:spcPts val="0"/>
              </a:spcBef>
              <a:spcAft>
                <a:spcPts val="0"/>
              </a:spcAft>
              <a:buClr>
                <a:schemeClr val="tx1"/>
              </a:buClr>
              <a:buFont typeface="Wingdings" panose="05000000000000000000" pitchFamily="2" charset="2"/>
              <a:buNone/>
              <a:defRPr sz="2000">
                <a:solidFill>
                  <a:srgbClr val="4C7A59"/>
                </a:solidFill>
                <a:latin typeface="Arial" panose="020B0604020202020204" pitchFamily="34" charset="0"/>
                <a:ea typeface="Arial Unicode MS" panose="020B0604020202020204" pitchFamily="34" charset="-128"/>
                <a:cs typeface="Arial" panose="020B0604020202020204" pitchFamily="34" charset="0"/>
              </a:defRPr>
            </a:lvl1pPr>
            <a:lvl2pPr marL="37719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2pPr>
            <a:lvl3pPr marL="75438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3pPr>
            <a:lvl4pPr marL="113157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4pPr>
            <a:lvl5pPr marL="150876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pPr marL="0" marR="0" lvl="0" indent="0" algn="l" defTabSz="754380" rtl="0" eaLnBrk="1" fontAlgn="auto" latinLnBrk="0" hangingPunct="1">
              <a:lnSpc>
                <a:spcPct val="100000"/>
              </a:lnSpc>
              <a:spcBef>
                <a:spcPts val="0"/>
              </a:spcBef>
              <a:spcAft>
                <a:spcPts val="0"/>
              </a:spcAft>
              <a:buClr>
                <a:srgbClr val="4C5966"/>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5E976D"/>
                </a:solidFill>
                <a:effectLst/>
                <a:uLnTx/>
                <a:uFillTx/>
                <a:latin typeface="Arial" panose="020B0604020202020204" pitchFamily="34" charset="0"/>
                <a:ea typeface="Arial Unicode MS" panose="020B0604020202020204" pitchFamily="34" charset="-128"/>
                <a:cs typeface="Arial" panose="020B0604020202020204" pitchFamily="34" charset="0"/>
              </a:rPr>
              <a:t>There is a fundamental supply - demand disconnect in the residential housing market</a:t>
            </a:r>
          </a:p>
        </p:txBody>
      </p:sp>
      <p:sp>
        <p:nvSpPr>
          <p:cNvPr id="32" name="TextBox 31">
            <a:extLst>
              <a:ext uri="{FF2B5EF4-FFF2-40B4-BE49-F238E27FC236}">
                <a16:creationId xmlns:a16="http://schemas.microsoft.com/office/drawing/2014/main" id="{8469F88D-817E-DECC-5C13-4CAC685F3716}"/>
              </a:ext>
            </a:extLst>
          </p:cNvPr>
          <p:cNvSpPr txBox="1"/>
          <p:nvPr/>
        </p:nvSpPr>
        <p:spPr>
          <a:xfrm>
            <a:off x="11094805" y="2823357"/>
            <a:ext cx="2429171" cy="716021"/>
          </a:xfrm>
          <a:prstGeom prst="rect">
            <a:avLst/>
          </a:prstGeom>
          <a:noFill/>
          <a:ln>
            <a:noFill/>
            <a:prstDash val="dash"/>
          </a:ln>
        </p:spPr>
        <p:txBody>
          <a:bodyPr wrap="square" lIns="0" tIns="0" rIns="0" bIns="0" rtlCol="0" anchor="ctr">
            <a:noAutofit/>
          </a:bodyPr>
          <a:lstStyle/>
          <a:p>
            <a:pPr marL="0" marR="0" lvl="2" indent="0" algn="ctr" defTabSz="1018824" rtl="0" eaLnBrk="1" fontAlgn="auto" latinLnBrk="0" hangingPunct="1">
              <a:lnSpc>
                <a:spcPct val="9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The median age of first-time home buyers has climbed to 35 years old</a:t>
            </a:r>
          </a:p>
        </p:txBody>
      </p:sp>
    </p:spTree>
    <p:extLst>
      <p:ext uri="{BB962C8B-B14F-4D97-AF65-F5344CB8AC3E}">
        <p14:creationId xmlns:p14="http://schemas.microsoft.com/office/powerpoint/2010/main" val="1740094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C9E88D7-7CCE-4A8C-BCBD-493B1AF4C3F3}"/>
              </a:ext>
            </a:extLst>
          </p:cNvPr>
          <p:cNvGraphicFramePr>
            <a:graphicFrameLocks/>
          </p:cNvGraphicFramePr>
          <p:nvPr>
            <p:extLst>
              <p:ext uri="{D42A27DB-BD31-4B8C-83A1-F6EECF244321}">
                <p14:modId xmlns:p14="http://schemas.microsoft.com/office/powerpoint/2010/main" val="4245265802"/>
              </p:ext>
            </p:extLst>
          </p:nvPr>
        </p:nvGraphicFramePr>
        <p:xfrm>
          <a:off x="292608" y="4814314"/>
          <a:ext cx="6400800" cy="251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C4A8E3F3-1AE4-494E-8059-09F3957089E6}"/>
              </a:ext>
            </a:extLst>
          </p:cNvPr>
          <p:cNvGraphicFramePr>
            <a:graphicFrameLocks/>
          </p:cNvGraphicFramePr>
          <p:nvPr>
            <p:extLst>
              <p:ext uri="{D42A27DB-BD31-4B8C-83A1-F6EECF244321}">
                <p14:modId xmlns:p14="http://schemas.microsoft.com/office/powerpoint/2010/main" val="4117832257"/>
              </p:ext>
            </p:extLst>
          </p:nvPr>
        </p:nvGraphicFramePr>
        <p:xfrm>
          <a:off x="292608" y="1547276"/>
          <a:ext cx="6400800" cy="25693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EDAF8FA2-5C4F-4F6F-89ED-92FFB2F564C5}"/>
              </a:ext>
            </a:extLst>
          </p:cNvPr>
          <p:cNvGraphicFramePr>
            <a:graphicFrameLocks/>
          </p:cNvGraphicFramePr>
          <p:nvPr>
            <p:extLst>
              <p:ext uri="{D42A27DB-BD31-4B8C-83A1-F6EECF244321}">
                <p14:modId xmlns:p14="http://schemas.microsoft.com/office/powerpoint/2010/main" val="4092679452"/>
              </p:ext>
            </p:extLst>
          </p:nvPr>
        </p:nvGraphicFramePr>
        <p:xfrm>
          <a:off x="7151751" y="1547276"/>
          <a:ext cx="6372225" cy="2569372"/>
        </p:xfrm>
        <a:graphic>
          <a:graphicData uri="http://schemas.openxmlformats.org/drawingml/2006/chart">
            <c:chart xmlns:c="http://schemas.openxmlformats.org/drawingml/2006/chart" xmlns:r="http://schemas.openxmlformats.org/officeDocument/2006/relationships" r:id="rId5"/>
          </a:graphicData>
        </a:graphic>
      </p:graphicFrame>
      <p:sp>
        <p:nvSpPr>
          <p:cNvPr id="20" name="Title 1">
            <a:extLst>
              <a:ext uri="{FF2B5EF4-FFF2-40B4-BE49-F238E27FC236}">
                <a16:creationId xmlns:a16="http://schemas.microsoft.com/office/drawing/2014/main" id="{A142BDE8-1762-1D64-370E-D5E6D8FE9BB4}"/>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Residential Construction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a:t>
            </a: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Single-Family Dynamics</a:t>
            </a:r>
          </a:p>
        </p:txBody>
      </p:sp>
      <p:sp>
        <p:nvSpPr>
          <p:cNvPr id="46" name="Content Placeholder 2">
            <a:extLst>
              <a:ext uri="{FF2B5EF4-FFF2-40B4-BE49-F238E27FC236}">
                <a16:creationId xmlns:a16="http://schemas.microsoft.com/office/drawing/2014/main" id="{89C8F48D-6B97-2B54-2719-C824D63B1379}"/>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Note: </a:t>
            </a:r>
            <a:r>
              <a:rPr lang="en-US" sz="1000" i="1" dirty="0">
                <a:solidFill>
                  <a:prstClr val="white">
                    <a:lumMod val="65000"/>
                  </a:prstClr>
                </a:solidFill>
                <a:latin typeface="Arial"/>
              </a:rPr>
              <a:t>M</a:t>
            </a:r>
            <a:r>
              <a:rPr kumimoji="0" lang="en-US" sz="1000" b="0" i="1" u="none" strike="noStrike" kern="1200" cap="none" spc="0" normalizeH="0" baseline="0" noProof="0" dirty="0" err="1">
                <a:ln>
                  <a:noFill/>
                </a:ln>
                <a:solidFill>
                  <a:prstClr val="white">
                    <a:lumMod val="65000"/>
                  </a:prstClr>
                </a:solidFill>
                <a:effectLst/>
                <a:uLnTx/>
                <a:uFillTx/>
                <a:latin typeface="Arial"/>
                <a:ea typeface="+mn-ea"/>
                <a:cs typeface="+mn-cs"/>
              </a:rPr>
              <a:t>ortgage</a:t>
            </a: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 rates shown represent monthly average of weekly data</a:t>
            </a:r>
          </a:p>
          <a:p>
            <a:pPr defTabSz="754317">
              <a:spcBef>
                <a:spcPts val="0"/>
              </a:spcBef>
              <a:spcAft>
                <a:spcPts val="0"/>
              </a:spcAft>
              <a:buClr>
                <a:srgbClr val="B7212A"/>
              </a:buClr>
              <a:defRPr/>
            </a:pP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Source: CBRE, FHFA, Freddie Mac, National Association of Homebuilders, Realtor.com, S&amp;P Global, U.S. Census Bureau, Wall Street Journal</a:t>
            </a:r>
          </a:p>
        </p:txBody>
      </p:sp>
      <p:pic>
        <p:nvPicPr>
          <p:cNvPr id="9" name="Graphic 8" descr="House outline">
            <a:extLst>
              <a:ext uri="{FF2B5EF4-FFF2-40B4-BE49-F238E27FC236}">
                <a16:creationId xmlns:a16="http://schemas.microsoft.com/office/drawing/2014/main" id="{CAB87F71-083E-A8BB-11CF-DEEF2A18EB7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810744" y="102063"/>
            <a:ext cx="713232" cy="713232"/>
          </a:xfrm>
          <a:prstGeom prst="rect">
            <a:avLst/>
          </a:prstGeom>
        </p:spPr>
      </p:pic>
      <p:graphicFrame>
        <p:nvGraphicFramePr>
          <p:cNvPr id="12" name="Chart 11">
            <a:extLst>
              <a:ext uri="{FF2B5EF4-FFF2-40B4-BE49-F238E27FC236}">
                <a16:creationId xmlns:a16="http://schemas.microsoft.com/office/drawing/2014/main" id="{72B3297C-4201-44A7-98A5-6014800F0D5D}"/>
              </a:ext>
            </a:extLst>
          </p:cNvPr>
          <p:cNvGraphicFramePr>
            <a:graphicFrameLocks/>
          </p:cNvGraphicFramePr>
          <p:nvPr>
            <p:extLst>
              <p:ext uri="{D42A27DB-BD31-4B8C-83A1-F6EECF244321}">
                <p14:modId xmlns:p14="http://schemas.microsoft.com/office/powerpoint/2010/main" val="1574382034"/>
              </p:ext>
            </p:extLst>
          </p:nvPr>
        </p:nvGraphicFramePr>
        <p:xfrm>
          <a:off x="7123176" y="4813211"/>
          <a:ext cx="6400800" cy="2515703"/>
        </p:xfrm>
        <a:graphic>
          <a:graphicData uri="http://schemas.openxmlformats.org/drawingml/2006/chart">
            <c:chart xmlns:c="http://schemas.openxmlformats.org/drawingml/2006/chart" xmlns:r="http://schemas.openxmlformats.org/officeDocument/2006/relationships" r:id="rId8"/>
          </a:graphicData>
        </a:graphic>
      </p:graphicFrame>
      <p:sp>
        <p:nvSpPr>
          <p:cNvPr id="15" name="Rectangle 14">
            <a:extLst>
              <a:ext uri="{FF2B5EF4-FFF2-40B4-BE49-F238E27FC236}">
                <a16:creationId xmlns:a16="http://schemas.microsoft.com/office/drawing/2014/main" id="{E4450D4A-6EC6-DEDA-4572-234B436BA379}"/>
              </a:ext>
            </a:extLst>
          </p:cNvPr>
          <p:cNvSpPr/>
          <p:nvPr/>
        </p:nvSpPr>
        <p:spPr>
          <a:xfrm>
            <a:off x="7123176" y="4187616"/>
            <a:ext cx="640080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(4) Current Landscape: Mortgage vs. Lease Payments</a:t>
            </a:r>
          </a:p>
        </p:txBody>
      </p:sp>
      <p:grpSp>
        <p:nvGrpSpPr>
          <p:cNvPr id="32" name="Group 31">
            <a:extLst>
              <a:ext uri="{FF2B5EF4-FFF2-40B4-BE49-F238E27FC236}">
                <a16:creationId xmlns:a16="http://schemas.microsoft.com/office/drawing/2014/main" id="{0DA0B7D7-C041-7425-192D-1914E0CF94A0}"/>
              </a:ext>
            </a:extLst>
          </p:cNvPr>
          <p:cNvGrpSpPr/>
          <p:nvPr/>
        </p:nvGrpSpPr>
        <p:grpSpPr>
          <a:xfrm>
            <a:off x="8175418" y="4767452"/>
            <a:ext cx="4296316" cy="257064"/>
            <a:chOff x="7919016" y="4767452"/>
            <a:chExt cx="4296316" cy="257064"/>
          </a:xfrm>
        </p:grpSpPr>
        <p:sp>
          <p:nvSpPr>
            <p:cNvPr id="17" name="Rectangle 16">
              <a:extLst>
                <a:ext uri="{FF2B5EF4-FFF2-40B4-BE49-F238E27FC236}">
                  <a16:creationId xmlns:a16="http://schemas.microsoft.com/office/drawing/2014/main" id="{4BDB4257-5C9D-EE65-EA8B-79D42295AF8D}"/>
                </a:ext>
              </a:extLst>
            </p:cNvPr>
            <p:cNvSpPr/>
            <p:nvPr/>
          </p:nvSpPr>
          <p:spPr>
            <a:xfrm>
              <a:off x="8210162" y="4767452"/>
              <a:ext cx="1664208" cy="25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200" dirty="0">
                  <a:solidFill>
                    <a:srgbClr val="474747"/>
                  </a:solidFill>
                  <a:latin typeface="Arial" panose="020B0604020202020204" pitchFamily="34" charset="0"/>
                  <a:cs typeface="Arial" panose="020B0604020202020204" pitchFamily="34" charset="0"/>
                </a:rPr>
                <a:t>Avg. Home Payment</a:t>
              </a:r>
            </a:p>
          </p:txBody>
        </p:sp>
        <p:sp>
          <p:nvSpPr>
            <p:cNvPr id="19" name="Rectangle: Rounded Corners 18">
              <a:extLst>
                <a:ext uri="{FF2B5EF4-FFF2-40B4-BE49-F238E27FC236}">
                  <a16:creationId xmlns:a16="http://schemas.microsoft.com/office/drawing/2014/main" id="{605170E6-1893-34CD-530A-89E604F75718}"/>
                </a:ext>
              </a:extLst>
            </p:cNvPr>
            <p:cNvSpPr/>
            <p:nvPr/>
          </p:nvSpPr>
          <p:spPr>
            <a:xfrm>
              <a:off x="7919016" y="4846982"/>
              <a:ext cx="292608" cy="98005"/>
            </a:xfrm>
            <a:prstGeom prst="roundRect">
              <a:avLst/>
            </a:prstGeom>
            <a:solidFill>
              <a:srgbClr val="5B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p>
          </p:txBody>
        </p:sp>
        <p:grpSp>
          <p:nvGrpSpPr>
            <p:cNvPr id="30" name="Group 29">
              <a:extLst>
                <a:ext uri="{FF2B5EF4-FFF2-40B4-BE49-F238E27FC236}">
                  <a16:creationId xmlns:a16="http://schemas.microsoft.com/office/drawing/2014/main" id="{260F9F37-CD1A-15CE-7670-E4EDE5538D31}"/>
                </a:ext>
              </a:extLst>
            </p:cNvPr>
            <p:cNvGrpSpPr/>
            <p:nvPr/>
          </p:nvGrpSpPr>
          <p:grpSpPr>
            <a:xfrm>
              <a:off x="9938524" y="4767452"/>
              <a:ext cx="2276808" cy="257064"/>
              <a:chOff x="9938524" y="4767452"/>
              <a:chExt cx="2276808" cy="257064"/>
            </a:xfrm>
          </p:grpSpPr>
          <p:sp>
            <p:nvSpPr>
              <p:cNvPr id="21" name="Rectangle 20">
                <a:extLst>
                  <a:ext uri="{FF2B5EF4-FFF2-40B4-BE49-F238E27FC236}">
                    <a16:creationId xmlns:a16="http://schemas.microsoft.com/office/drawing/2014/main" id="{C09D9DE0-7535-620F-3DEF-FB6CBBA144CE}"/>
                  </a:ext>
                </a:extLst>
              </p:cNvPr>
              <p:cNvSpPr/>
              <p:nvPr/>
            </p:nvSpPr>
            <p:spPr>
              <a:xfrm>
                <a:off x="10229670" y="4767452"/>
                <a:ext cx="1985662" cy="25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200" dirty="0">
                    <a:solidFill>
                      <a:srgbClr val="474747"/>
                    </a:solidFill>
                    <a:latin typeface="Arial" panose="020B0604020202020204" pitchFamily="34" charset="0"/>
                    <a:cs typeface="Arial" panose="020B0604020202020204" pitchFamily="34" charset="0"/>
                  </a:rPr>
                  <a:t>Avg. Lease Payment</a:t>
                </a:r>
              </a:p>
            </p:txBody>
          </p:sp>
          <p:sp>
            <p:nvSpPr>
              <p:cNvPr id="22" name="Rectangle: Rounded Corners 21">
                <a:extLst>
                  <a:ext uri="{FF2B5EF4-FFF2-40B4-BE49-F238E27FC236}">
                    <a16:creationId xmlns:a16="http://schemas.microsoft.com/office/drawing/2014/main" id="{91104B1B-F99D-1C9A-C20A-EF2B6AF4A4F1}"/>
                  </a:ext>
                </a:extLst>
              </p:cNvPr>
              <p:cNvSpPr/>
              <p:nvPr/>
            </p:nvSpPr>
            <p:spPr>
              <a:xfrm>
                <a:off x="9938524" y="4846982"/>
                <a:ext cx="292608" cy="98005"/>
              </a:xfrm>
              <a:prstGeom prst="round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p>
            </p:txBody>
          </p:sp>
        </p:grpSp>
      </p:grpSp>
      <p:sp>
        <p:nvSpPr>
          <p:cNvPr id="23" name="TextBox 22">
            <a:extLst>
              <a:ext uri="{FF2B5EF4-FFF2-40B4-BE49-F238E27FC236}">
                <a16:creationId xmlns:a16="http://schemas.microsoft.com/office/drawing/2014/main" id="{E5D62E83-F3E6-1643-34BC-8ACA28E38BB2}"/>
              </a:ext>
            </a:extLst>
          </p:cNvPr>
          <p:cNvSpPr txBox="1"/>
          <p:nvPr/>
        </p:nvSpPr>
        <p:spPr>
          <a:xfrm>
            <a:off x="8843218" y="5214138"/>
            <a:ext cx="2939297" cy="404175"/>
          </a:xfrm>
          <a:prstGeom prst="rect">
            <a:avLst/>
          </a:prstGeom>
          <a:noFill/>
          <a:ln>
            <a:noFill/>
            <a:prstDash val="dash"/>
          </a:ln>
        </p:spPr>
        <p:txBody>
          <a:bodyPr wrap="square" lIns="0" tIns="0" rIns="0" bIns="0" rtlCol="0" anchor="ctr">
            <a:noAutofit/>
          </a:bodyPr>
          <a:lstStyle/>
          <a:p>
            <a:pPr marL="0" marR="0" lvl="2" indent="0" algn="ctr" defTabSz="1018824" rtl="0" eaLnBrk="1" fontAlgn="auto" latinLnBrk="0" hangingPunct="1">
              <a:lnSpc>
                <a:spcPct val="9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Average mortgage is 52% more expensive than average rent</a:t>
            </a:r>
          </a:p>
        </p:txBody>
      </p:sp>
      <p:sp>
        <p:nvSpPr>
          <p:cNvPr id="24" name="Rectangle 23">
            <a:extLst>
              <a:ext uri="{FF2B5EF4-FFF2-40B4-BE49-F238E27FC236}">
                <a16:creationId xmlns:a16="http://schemas.microsoft.com/office/drawing/2014/main" id="{5A078ABE-E017-2587-F1D7-76EDC23DFC7B}"/>
              </a:ext>
            </a:extLst>
          </p:cNvPr>
          <p:cNvSpPr/>
          <p:nvPr/>
        </p:nvSpPr>
        <p:spPr>
          <a:xfrm>
            <a:off x="292608" y="975349"/>
            <a:ext cx="6400800" cy="466344"/>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(1) Lack of Supply: Existing Home Sales</a:t>
            </a:r>
          </a:p>
        </p:txBody>
      </p:sp>
      <p:sp>
        <p:nvSpPr>
          <p:cNvPr id="59" name="Rectangle 58">
            <a:extLst>
              <a:ext uri="{FF2B5EF4-FFF2-40B4-BE49-F238E27FC236}">
                <a16:creationId xmlns:a16="http://schemas.microsoft.com/office/drawing/2014/main" id="{85520068-031E-333B-7524-87633C85F8BA}"/>
              </a:ext>
            </a:extLst>
          </p:cNvPr>
          <p:cNvSpPr/>
          <p:nvPr/>
        </p:nvSpPr>
        <p:spPr>
          <a:xfrm>
            <a:off x="292608" y="1450205"/>
            <a:ext cx="2971771" cy="129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(in Millions)</a:t>
            </a:r>
          </a:p>
        </p:txBody>
      </p:sp>
      <p:sp>
        <p:nvSpPr>
          <p:cNvPr id="51" name="TextBox 50">
            <a:extLst>
              <a:ext uri="{FF2B5EF4-FFF2-40B4-BE49-F238E27FC236}">
                <a16:creationId xmlns:a16="http://schemas.microsoft.com/office/drawing/2014/main" id="{106C3355-83A0-606B-058B-B7E412DEEF66}"/>
              </a:ext>
            </a:extLst>
          </p:cNvPr>
          <p:cNvSpPr txBox="1"/>
          <p:nvPr/>
        </p:nvSpPr>
        <p:spPr>
          <a:xfrm>
            <a:off x="1258946" y="2732503"/>
            <a:ext cx="5207146" cy="866385"/>
          </a:xfrm>
          <a:prstGeom prst="rect">
            <a:avLst/>
          </a:prstGeom>
          <a:noFill/>
          <a:ln>
            <a:noFill/>
            <a:prstDash val="dash"/>
          </a:ln>
        </p:spPr>
        <p:txBody>
          <a:bodyPr wrap="square" lIns="0" tIns="0" rIns="0" bIns="0" rtlCol="0" anchor="ctr">
            <a:noAutofit/>
          </a:bodyPr>
          <a:lstStyle/>
          <a:p>
            <a:pPr marL="0" marR="0" lvl="2" indent="0" algn="ctr" defTabSz="1018824" rtl="0" eaLnBrk="1" fontAlgn="auto" latinLnBrk="0" hangingPunct="1">
              <a:lnSpc>
                <a:spcPct val="90000"/>
              </a:lnSpc>
              <a:spcBef>
                <a:spcPts val="0"/>
              </a:spcBef>
              <a:spcAft>
                <a:spcPts val="0"/>
              </a:spcAft>
              <a:buClrTx/>
              <a:buSzTx/>
              <a:buFontTx/>
              <a:buNone/>
              <a:tabLst/>
              <a:defRPr/>
            </a:pPr>
            <a:r>
              <a:rPr kumimoji="0" lang="en-US" sz="160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“Existing-home sales slid 19% in 2023 from the prior year to 4.09 million… lower than during the subprime crisis and the lowest full-year level since 1995” </a:t>
            </a:r>
          </a:p>
          <a:p>
            <a:pPr marL="0" marR="0" lvl="2" indent="0" algn="ctr" defTabSz="1018824" rtl="0" eaLnBrk="1" fontAlgn="auto" latinLnBrk="0" hangingPunct="1">
              <a:lnSpc>
                <a:spcPct val="90000"/>
              </a:lnSpc>
              <a:spcBef>
                <a:spcPts val="0"/>
              </a:spcBef>
              <a:spcAft>
                <a:spcPts val="0"/>
              </a:spcAft>
              <a:buClrTx/>
              <a:buSzTx/>
              <a:buFontTx/>
              <a:buNone/>
              <a:tabLst/>
              <a:defRPr/>
            </a:pPr>
            <a:r>
              <a:rPr kumimoji="0" lang="en-US" sz="120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National Association of Realtors</a:t>
            </a:r>
          </a:p>
        </p:txBody>
      </p:sp>
      <p:sp>
        <p:nvSpPr>
          <p:cNvPr id="34" name="Rectangle 33">
            <a:extLst>
              <a:ext uri="{FF2B5EF4-FFF2-40B4-BE49-F238E27FC236}">
                <a16:creationId xmlns:a16="http://schemas.microsoft.com/office/drawing/2014/main" id="{9290FFA8-F9D2-3B2E-1A96-04805FE7EAE5}"/>
              </a:ext>
            </a:extLst>
          </p:cNvPr>
          <p:cNvSpPr/>
          <p:nvPr/>
        </p:nvSpPr>
        <p:spPr>
          <a:xfrm>
            <a:off x="292608" y="4187616"/>
            <a:ext cx="640080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(3) Affordability Issues:</a:t>
            </a:r>
            <a:r>
              <a:rPr lang="en-US" sz="2000" b="1" dirty="0">
                <a:solidFill>
                  <a:srgbClr val="FFFFFF"/>
                </a:solidFill>
                <a:latin typeface="Garamond" panose="02020404030301010803" pitchFamily="18" charset="0"/>
              </a:rPr>
              <a:t> </a:t>
            </a: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Mortgage Rates vs. Home Prices</a:t>
            </a:r>
          </a:p>
        </p:txBody>
      </p:sp>
      <p:sp>
        <p:nvSpPr>
          <p:cNvPr id="35" name="Rectangle 34">
            <a:extLst>
              <a:ext uri="{FF2B5EF4-FFF2-40B4-BE49-F238E27FC236}">
                <a16:creationId xmlns:a16="http://schemas.microsoft.com/office/drawing/2014/main" id="{73D55953-DB3F-67C8-FD7B-2C6A3BDCEEEB}"/>
              </a:ext>
            </a:extLst>
          </p:cNvPr>
          <p:cNvSpPr/>
          <p:nvPr/>
        </p:nvSpPr>
        <p:spPr>
          <a:xfrm>
            <a:off x="1849786" y="4813753"/>
            <a:ext cx="1668253" cy="164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Home Price Index</a:t>
            </a:r>
          </a:p>
        </p:txBody>
      </p:sp>
      <p:sp>
        <p:nvSpPr>
          <p:cNvPr id="36" name="Rectangle: Rounded Corners 35">
            <a:extLst>
              <a:ext uri="{FF2B5EF4-FFF2-40B4-BE49-F238E27FC236}">
                <a16:creationId xmlns:a16="http://schemas.microsoft.com/office/drawing/2014/main" id="{F4D78E10-1434-3F96-386C-EECEDD8068E4}"/>
              </a:ext>
            </a:extLst>
          </p:cNvPr>
          <p:cNvSpPr/>
          <p:nvPr/>
        </p:nvSpPr>
        <p:spPr>
          <a:xfrm>
            <a:off x="1549833" y="4856959"/>
            <a:ext cx="292608" cy="78050"/>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nvGrpSpPr>
          <p:cNvPr id="29" name="Group 28">
            <a:extLst>
              <a:ext uri="{FF2B5EF4-FFF2-40B4-BE49-F238E27FC236}">
                <a16:creationId xmlns:a16="http://schemas.microsoft.com/office/drawing/2014/main" id="{86FB8124-4BB8-AB80-9726-AD109CEF3492}"/>
              </a:ext>
            </a:extLst>
          </p:cNvPr>
          <p:cNvGrpSpPr/>
          <p:nvPr/>
        </p:nvGrpSpPr>
        <p:grpSpPr>
          <a:xfrm>
            <a:off x="3396060" y="4813753"/>
            <a:ext cx="1968206" cy="164463"/>
            <a:chOff x="3396060" y="4813753"/>
            <a:chExt cx="1968206" cy="164463"/>
          </a:xfrm>
        </p:grpSpPr>
        <p:sp>
          <p:nvSpPr>
            <p:cNvPr id="37" name="Rectangle 36">
              <a:extLst>
                <a:ext uri="{FF2B5EF4-FFF2-40B4-BE49-F238E27FC236}">
                  <a16:creationId xmlns:a16="http://schemas.microsoft.com/office/drawing/2014/main" id="{E48C1406-5391-4964-A3D7-24A81CF03144}"/>
                </a:ext>
              </a:extLst>
            </p:cNvPr>
            <p:cNvSpPr/>
            <p:nvPr/>
          </p:nvSpPr>
          <p:spPr>
            <a:xfrm>
              <a:off x="3696013" y="4813753"/>
              <a:ext cx="1668253" cy="164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Arial" panose="020B0604020202020204" pitchFamily="34" charset="0"/>
                  <a:cs typeface="Arial" panose="020B0604020202020204" pitchFamily="34" charset="0"/>
                </a:rPr>
                <a:t>30</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-Yr. Mortgage Rate</a:t>
              </a:r>
            </a:p>
          </p:txBody>
        </p:sp>
        <p:sp>
          <p:nvSpPr>
            <p:cNvPr id="39" name="Rectangle: Rounded Corners 38">
              <a:extLst>
                <a:ext uri="{FF2B5EF4-FFF2-40B4-BE49-F238E27FC236}">
                  <a16:creationId xmlns:a16="http://schemas.microsoft.com/office/drawing/2014/main" id="{94FFDF3E-EBA7-CB31-1F66-E71C48D2B78A}"/>
                </a:ext>
              </a:extLst>
            </p:cNvPr>
            <p:cNvSpPr/>
            <p:nvPr/>
          </p:nvSpPr>
          <p:spPr>
            <a:xfrm>
              <a:off x="3396060" y="4856959"/>
              <a:ext cx="292608" cy="78050"/>
            </a:xfrm>
            <a:prstGeom prst="roundRect">
              <a:avLst/>
            </a:prstGeom>
            <a:solidFill>
              <a:srgbClr val="F99B1C"/>
            </a:solidFill>
            <a:ln>
              <a:solidFill>
                <a:srgbClr val="F99B1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sp>
        <p:nvSpPr>
          <p:cNvPr id="40" name="TextBox 39">
            <a:extLst>
              <a:ext uri="{FF2B5EF4-FFF2-40B4-BE49-F238E27FC236}">
                <a16:creationId xmlns:a16="http://schemas.microsoft.com/office/drawing/2014/main" id="{A8120607-1ED3-01EA-C0EE-7C27B4DB2695}"/>
              </a:ext>
            </a:extLst>
          </p:cNvPr>
          <p:cNvSpPr txBox="1"/>
          <p:nvPr/>
        </p:nvSpPr>
        <p:spPr>
          <a:xfrm>
            <a:off x="1536906" y="6059058"/>
            <a:ext cx="3912205" cy="591753"/>
          </a:xfrm>
          <a:prstGeom prst="rect">
            <a:avLst/>
          </a:prstGeom>
          <a:noFill/>
          <a:ln>
            <a:noFill/>
            <a:prstDash val="dash"/>
          </a:ln>
        </p:spPr>
        <p:txBody>
          <a:bodyPr wrap="square" lIns="0" tIns="0" rIns="0" bIns="0" rtlCol="0" anchor="ctr">
            <a:noAutofit/>
          </a:bodyPr>
          <a:lstStyle/>
          <a:p>
            <a:pPr marL="0" marR="0" lvl="2" indent="0" algn="ctr" defTabSz="1018824" rtl="0" eaLnBrk="1" fontAlgn="auto" latinLnBrk="0" hangingPunct="1">
              <a:lnSpc>
                <a:spcPct val="90000"/>
              </a:lnSpc>
              <a:spcBef>
                <a:spcPts val="0"/>
              </a:spcBef>
              <a:spcAft>
                <a:spcPts val="0"/>
              </a:spcAft>
              <a:buClrTx/>
              <a:buSzTx/>
              <a:buFontTx/>
              <a:buNone/>
              <a:tabLst/>
              <a:defRPr/>
            </a:pPr>
            <a:r>
              <a:rPr lang="en-US" sz="1600" i="1" dirty="0">
                <a:solidFill>
                  <a:schemeClr val="bg1"/>
                </a:solidFill>
                <a:latin typeface="Arial" panose="020B0604020202020204" pitchFamily="34" charset="0"/>
                <a:cs typeface="Arial" panose="020B0604020202020204" pitchFamily="34" charset="0"/>
              </a:rPr>
              <a:t>Prices continue to climb despite rapid rise in mortgage rates</a:t>
            </a:r>
            <a:endParaRPr kumimoji="0" lang="en-US" sz="120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61CD94E5-DD3E-B847-E332-74E7D78569E6}"/>
              </a:ext>
            </a:extLst>
          </p:cNvPr>
          <p:cNvSpPr/>
          <p:nvPr/>
        </p:nvSpPr>
        <p:spPr>
          <a:xfrm>
            <a:off x="292608" y="4649817"/>
            <a:ext cx="2573360" cy="128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(Home Price Index: January </a:t>
            </a:r>
            <a:r>
              <a:rPr lang="en-US" sz="1000" i="1" dirty="0">
                <a:solidFill>
                  <a:srgbClr val="A6A6A6"/>
                </a:solidFill>
                <a:latin typeface="Arial"/>
              </a:rPr>
              <a:t>2000</a:t>
            </a:r>
            <a:r>
              <a:rPr kumimoji="0" lang="en-US" sz="1000" b="0" i="1" u="none" strike="noStrike" kern="1200" cap="none" spc="0" normalizeH="0" baseline="0" noProof="0" dirty="0">
                <a:ln>
                  <a:noFill/>
                </a:ln>
                <a:solidFill>
                  <a:srgbClr val="A6A6A6"/>
                </a:solidFill>
                <a:effectLst/>
                <a:uLnTx/>
                <a:uFillTx/>
                <a:latin typeface="Arial"/>
                <a:ea typeface="+mn-ea"/>
                <a:cs typeface="+mn-cs"/>
              </a:rPr>
              <a:t>=100)</a:t>
            </a:r>
          </a:p>
        </p:txBody>
      </p:sp>
      <p:sp>
        <p:nvSpPr>
          <p:cNvPr id="69" name="Rectangle 68">
            <a:extLst>
              <a:ext uri="{FF2B5EF4-FFF2-40B4-BE49-F238E27FC236}">
                <a16:creationId xmlns:a16="http://schemas.microsoft.com/office/drawing/2014/main" id="{E91B8032-4DFB-39BE-F4F7-46BA3FC126A4}"/>
              </a:ext>
            </a:extLst>
          </p:cNvPr>
          <p:cNvSpPr/>
          <p:nvPr/>
        </p:nvSpPr>
        <p:spPr>
          <a:xfrm>
            <a:off x="7123176" y="975349"/>
            <a:ext cx="6400800" cy="466344"/>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(2) Lack of Supply: Housing Starts</a:t>
            </a:r>
          </a:p>
        </p:txBody>
      </p:sp>
      <p:sp>
        <p:nvSpPr>
          <p:cNvPr id="70" name="Rectangle: Rounded Corners 69">
            <a:extLst>
              <a:ext uri="{FF2B5EF4-FFF2-40B4-BE49-F238E27FC236}">
                <a16:creationId xmlns:a16="http://schemas.microsoft.com/office/drawing/2014/main" id="{08AD06AD-0C04-05CA-9C38-9386D4707D03}"/>
              </a:ext>
            </a:extLst>
          </p:cNvPr>
          <p:cNvSpPr/>
          <p:nvPr/>
        </p:nvSpPr>
        <p:spPr>
          <a:xfrm>
            <a:off x="12142867" y="1730707"/>
            <a:ext cx="174873" cy="173425"/>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71" name="Rectangle 70">
            <a:extLst>
              <a:ext uri="{FF2B5EF4-FFF2-40B4-BE49-F238E27FC236}">
                <a16:creationId xmlns:a16="http://schemas.microsoft.com/office/drawing/2014/main" id="{7AD0E6A2-2F01-8C6D-1C69-A5E96EB65352}"/>
              </a:ext>
            </a:extLst>
          </p:cNvPr>
          <p:cNvSpPr/>
          <p:nvPr/>
        </p:nvSpPr>
        <p:spPr>
          <a:xfrm>
            <a:off x="12322624" y="1702004"/>
            <a:ext cx="1170094" cy="230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Single</a:t>
            </a:r>
            <a:r>
              <a:rPr lang="en-US" sz="1200" dirty="0">
                <a:solidFill>
                  <a:srgbClr val="474747"/>
                </a:solidFill>
                <a:latin typeface="Arial" panose="020B0604020202020204" pitchFamily="34" charset="0"/>
                <a:cs typeface="Arial" panose="020B0604020202020204" pitchFamily="34" charset="0"/>
              </a:rPr>
              <a:t>-</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Family</a:t>
            </a:r>
          </a:p>
        </p:txBody>
      </p:sp>
      <p:sp>
        <p:nvSpPr>
          <p:cNvPr id="72" name="Rectangle: Rounded Corners 71">
            <a:extLst>
              <a:ext uri="{FF2B5EF4-FFF2-40B4-BE49-F238E27FC236}">
                <a16:creationId xmlns:a16="http://schemas.microsoft.com/office/drawing/2014/main" id="{4261EEB3-5DDB-CB93-3454-6DEF782C16F7}"/>
              </a:ext>
            </a:extLst>
          </p:cNvPr>
          <p:cNvSpPr/>
          <p:nvPr/>
        </p:nvSpPr>
        <p:spPr>
          <a:xfrm>
            <a:off x="12142867" y="1485925"/>
            <a:ext cx="174873" cy="173425"/>
          </a:xfrm>
          <a:prstGeom prst="roundRect">
            <a:avLst/>
          </a:prstGeom>
          <a:solidFill>
            <a:srgbClr val="A0C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73" name="Rectangle 72">
            <a:extLst>
              <a:ext uri="{FF2B5EF4-FFF2-40B4-BE49-F238E27FC236}">
                <a16:creationId xmlns:a16="http://schemas.microsoft.com/office/drawing/2014/main" id="{E724C343-B838-DB4D-42D9-1E647B7616A6}"/>
              </a:ext>
            </a:extLst>
          </p:cNvPr>
          <p:cNvSpPr/>
          <p:nvPr/>
        </p:nvSpPr>
        <p:spPr>
          <a:xfrm>
            <a:off x="12322624" y="1457222"/>
            <a:ext cx="1170094" cy="230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Multi-F</a:t>
            </a:r>
            <a:r>
              <a:rPr lang="en-US" sz="1200" dirty="0">
                <a:solidFill>
                  <a:srgbClr val="474747"/>
                </a:solidFill>
                <a:latin typeface="Arial" panose="020B0604020202020204" pitchFamily="34" charset="0"/>
                <a:cs typeface="Arial" panose="020B0604020202020204" pitchFamily="34" charset="0"/>
              </a:rPr>
              <a:t>a</a:t>
            </a:r>
            <a:r>
              <a:rPr kumimoji="0" lang="en-US" sz="1200" b="0" i="0" u="none" strike="noStrike" kern="1200" cap="none" spc="0" normalizeH="0" baseline="0" noProof="0" dirty="0" err="1">
                <a:ln>
                  <a:noFill/>
                </a:ln>
                <a:solidFill>
                  <a:srgbClr val="474747"/>
                </a:solidFill>
                <a:effectLst/>
                <a:uLnTx/>
                <a:uFillTx/>
                <a:latin typeface="Arial" panose="020B0604020202020204" pitchFamily="34" charset="0"/>
                <a:ea typeface="+mn-ea"/>
                <a:cs typeface="Arial" panose="020B0604020202020204" pitchFamily="34" charset="0"/>
              </a:rPr>
              <a:t>mily</a:t>
            </a: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74" name="Rectangle 73">
            <a:extLst>
              <a:ext uri="{FF2B5EF4-FFF2-40B4-BE49-F238E27FC236}">
                <a16:creationId xmlns:a16="http://schemas.microsoft.com/office/drawing/2014/main" id="{3E0EF83E-A1E8-3632-F470-2B98AE60E45D}"/>
              </a:ext>
            </a:extLst>
          </p:cNvPr>
          <p:cNvSpPr/>
          <p:nvPr/>
        </p:nvSpPr>
        <p:spPr>
          <a:xfrm>
            <a:off x="10892048" y="2640250"/>
            <a:ext cx="615635" cy="213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-14%</a:t>
            </a:r>
          </a:p>
        </p:txBody>
      </p:sp>
      <p:sp>
        <p:nvSpPr>
          <p:cNvPr id="75" name="Rectangle 74">
            <a:extLst>
              <a:ext uri="{FF2B5EF4-FFF2-40B4-BE49-F238E27FC236}">
                <a16:creationId xmlns:a16="http://schemas.microsoft.com/office/drawing/2014/main" id="{AE8DCD94-6E7F-E462-0D87-274320FD26AF}"/>
              </a:ext>
            </a:extLst>
          </p:cNvPr>
          <p:cNvSpPr/>
          <p:nvPr/>
        </p:nvSpPr>
        <p:spPr>
          <a:xfrm>
            <a:off x="10892048" y="3159358"/>
            <a:ext cx="615635" cy="213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-6%</a:t>
            </a:r>
          </a:p>
        </p:txBody>
      </p:sp>
      <p:sp>
        <p:nvSpPr>
          <p:cNvPr id="76" name="TextBox 75">
            <a:extLst>
              <a:ext uri="{FF2B5EF4-FFF2-40B4-BE49-F238E27FC236}">
                <a16:creationId xmlns:a16="http://schemas.microsoft.com/office/drawing/2014/main" id="{D2085369-1E02-5014-6433-1403CAF449FD}"/>
              </a:ext>
            </a:extLst>
          </p:cNvPr>
          <p:cNvSpPr txBox="1"/>
          <p:nvPr/>
        </p:nvSpPr>
        <p:spPr>
          <a:xfrm>
            <a:off x="7793027" y="1514291"/>
            <a:ext cx="3912205" cy="650928"/>
          </a:xfrm>
          <a:prstGeom prst="rect">
            <a:avLst/>
          </a:prstGeom>
          <a:noFill/>
          <a:ln>
            <a:noFill/>
            <a:prstDash val="dash"/>
          </a:ln>
        </p:spPr>
        <p:txBody>
          <a:bodyPr wrap="square" lIns="0" tIns="0" rIns="0" bIns="0" rtlCol="0" anchor="ctr">
            <a:noAutofit/>
          </a:bodyPr>
          <a:lstStyle/>
          <a:p>
            <a:pPr marL="0" marR="0" lvl="2" indent="0" algn="ctr" defTabSz="1018824" rtl="0" eaLnBrk="1" fontAlgn="auto" latinLnBrk="0" hangingPunct="1">
              <a:lnSpc>
                <a:spcPct val="9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“The only way to get [home] prices down sustainably is to increase supply.”</a:t>
            </a:r>
            <a:r>
              <a:rPr lang="en-US" sz="1600" i="1" dirty="0">
                <a:solidFill>
                  <a:srgbClr val="5E976D"/>
                </a:solidFill>
                <a:latin typeface="Arial" panose="020B0604020202020204" pitchFamily="34" charset="0"/>
                <a:cs typeface="Arial" panose="020B0604020202020204" pitchFamily="34" charset="0"/>
              </a:rPr>
              <a:t> </a:t>
            </a:r>
          </a:p>
          <a:p>
            <a:pPr marL="0" marR="0" lvl="2" indent="0" algn="ctr" defTabSz="1018824" rtl="0" eaLnBrk="1" fontAlgn="auto" latinLnBrk="0" hangingPunct="1">
              <a:lnSpc>
                <a:spcPct val="90000"/>
              </a:lnSpc>
              <a:spcBef>
                <a:spcPts val="0"/>
              </a:spcBef>
              <a:spcAft>
                <a:spcPts val="0"/>
              </a:spcAft>
              <a:buClrTx/>
              <a:buSzTx/>
              <a:buFontTx/>
              <a:buNone/>
              <a:tabLst/>
              <a:defRPr/>
            </a:pPr>
            <a:r>
              <a:rPr kumimoji="0" lang="en-US" sz="12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 Redfin</a:t>
            </a:r>
          </a:p>
        </p:txBody>
      </p:sp>
      <p:cxnSp>
        <p:nvCxnSpPr>
          <p:cNvPr id="77" name="Straight Arrow Connector 76">
            <a:extLst>
              <a:ext uri="{FF2B5EF4-FFF2-40B4-BE49-F238E27FC236}">
                <a16:creationId xmlns:a16="http://schemas.microsoft.com/office/drawing/2014/main" id="{A06E39C8-79D8-1FC6-E449-5D2B6E23AD6F}"/>
              </a:ext>
            </a:extLst>
          </p:cNvPr>
          <p:cNvCxnSpPr>
            <a:cxnSpLocks/>
          </p:cNvCxnSpPr>
          <p:nvPr/>
        </p:nvCxnSpPr>
        <p:spPr>
          <a:xfrm>
            <a:off x="10771581" y="2426594"/>
            <a:ext cx="0" cy="1128147"/>
          </a:xfrm>
          <a:prstGeom prst="straightConnector1">
            <a:avLst/>
          </a:prstGeom>
          <a:ln w="19050">
            <a:solidFill>
              <a:srgbClr val="474747"/>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A625302-C4BD-AEE7-515C-6C5CED89AEDA}"/>
              </a:ext>
            </a:extLst>
          </p:cNvPr>
          <p:cNvSpPr/>
          <p:nvPr/>
        </p:nvSpPr>
        <p:spPr>
          <a:xfrm>
            <a:off x="7123176" y="4649817"/>
            <a:ext cx="2971771" cy="129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Actuals)</a:t>
            </a:r>
          </a:p>
        </p:txBody>
      </p:sp>
      <p:grpSp>
        <p:nvGrpSpPr>
          <p:cNvPr id="47" name="Group 46">
            <a:extLst>
              <a:ext uri="{FF2B5EF4-FFF2-40B4-BE49-F238E27FC236}">
                <a16:creationId xmlns:a16="http://schemas.microsoft.com/office/drawing/2014/main" id="{2BAA24FC-D554-8473-089D-991C645A8D7F}"/>
              </a:ext>
            </a:extLst>
          </p:cNvPr>
          <p:cNvGrpSpPr/>
          <p:nvPr/>
        </p:nvGrpSpPr>
        <p:grpSpPr>
          <a:xfrm>
            <a:off x="883639" y="1582290"/>
            <a:ext cx="1407454" cy="373068"/>
            <a:chOff x="5285954" y="1475140"/>
            <a:chExt cx="1407454" cy="373068"/>
          </a:xfrm>
        </p:grpSpPr>
        <p:grpSp>
          <p:nvGrpSpPr>
            <p:cNvPr id="26" name="Group 25">
              <a:extLst>
                <a:ext uri="{FF2B5EF4-FFF2-40B4-BE49-F238E27FC236}">
                  <a16:creationId xmlns:a16="http://schemas.microsoft.com/office/drawing/2014/main" id="{59773518-47B8-7119-574B-E7B62E1CF031}"/>
                </a:ext>
              </a:extLst>
            </p:cNvPr>
            <p:cNvGrpSpPr/>
            <p:nvPr/>
          </p:nvGrpSpPr>
          <p:grpSpPr>
            <a:xfrm>
              <a:off x="5285954" y="1475140"/>
              <a:ext cx="1407454" cy="164463"/>
              <a:chOff x="3439727" y="1475140"/>
              <a:chExt cx="1407454" cy="164463"/>
            </a:xfrm>
          </p:grpSpPr>
          <p:sp>
            <p:nvSpPr>
              <p:cNvPr id="8" name="Rectangle 7">
                <a:extLst>
                  <a:ext uri="{FF2B5EF4-FFF2-40B4-BE49-F238E27FC236}">
                    <a16:creationId xmlns:a16="http://schemas.microsoft.com/office/drawing/2014/main" id="{652EC62C-3F47-2751-519D-D32BDD2F40F0}"/>
                  </a:ext>
                </a:extLst>
              </p:cNvPr>
              <p:cNvSpPr/>
              <p:nvPr/>
            </p:nvSpPr>
            <p:spPr>
              <a:xfrm>
                <a:off x="3811326" y="1475140"/>
                <a:ext cx="1035855" cy="164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Home Sales</a:t>
                </a:r>
              </a:p>
            </p:txBody>
          </p:sp>
          <p:sp>
            <p:nvSpPr>
              <p:cNvPr id="10" name="Rectangle: Rounded Corners 9">
                <a:extLst>
                  <a:ext uri="{FF2B5EF4-FFF2-40B4-BE49-F238E27FC236}">
                    <a16:creationId xmlns:a16="http://schemas.microsoft.com/office/drawing/2014/main" id="{5106C011-2235-A041-869A-DB50EE744E1D}"/>
                  </a:ext>
                </a:extLst>
              </p:cNvPr>
              <p:cNvSpPr/>
              <p:nvPr/>
            </p:nvSpPr>
            <p:spPr>
              <a:xfrm>
                <a:off x="3439727" y="1518346"/>
                <a:ext cx="292608" cy="78050"/>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grpSp>
          <p:nvGrpSpPr>
            <p:cNvPr id="25" name="Group 24">
              <a:extLst>
                <a:ext uri="{FF2B5EF4-FFF2-40B4-BE49-F238E27FC236}">
                  <a16:creationId xmlns:a16="http://schemas.microsoft.com/office/drawing/2014/main" id="{B7CDB627-91B9-19EE-AB16-CA79BE80BCC7}"/>
                </a:ext>
              </a:extLst>
            </p:cNvPr>
            <p:cNvGrpSpPr/>
            <p:nvPr/>
          </p:nvGrpSpPr>
          <p:grpSpPr>
            <a:xfrm>
              <a:off x="5285954" y="1683745"/>
              <a:ext cx="1407454" cy="164463"/>
              <a:chOff x="5285954" y="1475140"/>
              <a:chExt cx="1407454" cy="164463"/>
            </a:xfrm>
          </p:grpSpPr>
          <p:sp>
            <p:nvSpPr>
              <p:cNvPr id="11" name="Rectangle 10">
                <a:extLst>
                  <a:ext uri="{FF2B5EF4-FFF2-40B4-BE49-F238E27FC236}">
                    <a16:creationId xmlns:a16="http://schemas.microsoft.com/office/drawing/2014/main" id="{6D7839D4-0C65-ECE7-B841-66393A5377C0}"/>
                  </a:ext>
                </a:extLst>
              </p:cNvPr>
              <p:cNvSpPr/>
              <p:nvPr/>
            </p:nvSpPr>
            <p:spPr>
              <a:xfrm>
                <a:off x="5657553" y="1475140"/>
                <a:ext cx="1035855" cy="164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Arial" panose="020B0604020202020204" pitchFamily="34" charset="0"/>
                    <a:cs typeface="Arial" panose="020B0604020202020204" pitchFamily="34" charset="0"/>
                  </a:rPr>
                  <a:t>28-Year Low</a:t>
                </a: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49909789-2A14-EC55-4E19-48F97ABBEAB4}"/>
                  </a:ext>
                </a:extLst>
              </p:cNvPr>
              <p:cNvSpPr/>
              <p:nvPr/>
            </p:nvSpPr>
            <p:spPr>
              <a:xfrm>
                <a:off x="5285954" y="1518346"/>
                <a:ext cx="292608" cy="78050"/>
              </a:xfrm>
              <a:prstGeom prst="roundRect">
                <a:avLst/>
              </a:prstGeom>
              <a:solidFill>
                <a:srgbClr val="F99B1C"/>
              </a:solidFill>
              <a:ln>
                <a:solidFill>
                  <a:srgbClr val="F99B1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grpSp>
      <p:sp>
        <p:nvSpPr>
          <p:cNvPr id="43" name="Rectangle 42">
            <a:extLst>
              <a:ext uri="{FF2B5EF4-FFF2-40B4-BE49-F238E27FC236}">
                <a16:creationId xmlns:a16="http://schemas.microsoft.com/office/drawing/2014/main" id="{2C294B35-B0C7-0405-CC3D-1F26F89E86BC}"/>
              </a:ext>
            </a:extLst>
          </p:cNvPr>
          <p:cNvSpPr/>
          <p:nvPr/>
        </p:nvSpPr>
        <p:spPr>
          <a:xfrm>
            <a:off x="2295977" y="1510945"/>
            <a:ext cx="1101543" cy="258077"/>
          </a:xfrm>
          <a:prstGeom prst="rect">
            <a:avLst/>
          </a:prstGeom>
          <a:noFill/>
          <a:ln w="28575">
            <a:solidFill>
              <a:srgbClr val="F99B1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rgbClr val="474747"/>
                </a:solidFill>
                <a:latin typeface="Arial" panose="020B0604020202020204" pitchFamily="34" charset="0"/>
                <a:cs typeface="Arial" panose="020B0604020202020204" pitchFamily="34" charset="0"/>
              </a:rPr>
              <a:t>1995: 3.85M</a:t>
            </a:r>
          </a:p>
        </p:txBody>
      </p:sp>
      <p:cxnSp>
        <p:nvCxnSpPr>
          <p:cNvPr id="44" name="Straight Connector 43">
            <a:extLst>
              <a:ext uri="{FF2B5EF4-FFF2-40B4-BE49-F238E27FC236}">
                <a16:creationId xmlns:a16="http://schemas.microsoft.com/office/drawing/2014/main" id="{3549FEBC-55E3-DC3B-DFCC-DFE6B843D496}"/>
              </a:ext>
            </a:extLst>
          </p:cNvPr>
          <p:cNvCxnSpPr>
            <a:cxnSpLocks/>
            <a:stCxn id="43" idx="2"/>
          </p:cNvCxnSpPr>
          <p:nvPr/>
        </p:nvCxnSpPr>
        <p:spPr>
          <a:xfrm>
            <a:off x="2846749" y="1769022"/>
            <a:ext cx="0" cy="686654"/>
          </a:xfrm>
          <a:prstGeom prst="line">
            <a:avLst/>
          </a:prstGeom>
          <a:ln w="28575">
            <a:solidFill>
              <a:srgbClr val="F99B1C"/>
            </a:solidFill>
            <a:prstDash val="sysDash"/>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848E038D-FA42-4CC5-B0F9-EA7FFF1DC340}"/>
              </a:ext>
            </a:extLst>
          </p:cNvPr>
          <p:cNvSpPr/>
          <p:nvPr/>
        </p:nvSpPr>
        <p:spPr>
          <a:xfrm>
            <a:off x="5055135" y="1510945"/>
            <a:ext cx="1101543" cy="258077"/>
          </a:xfrm>
          <a:prstGeom prst="rect">
            <a:avLst/>
          </a:prstGeom>
          <a:noFill/>
          <a:ln w="28575">
            <a:solidFill>
              <a:srgbClr val="F99B1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rgbClr val="474747"/>
                </a:solidFill>
                <a:latin typeface="Arial" panose="020B0604020202020204" pitchFamily="34" charset="0"/>
                <a:cs typeface="Arial" panose="020B0604020202020204" pitchFamily="34" charset="0"/>
              </a:rPr>
              <a:t>2023: 4.09M</a:t>
            </a:r>
          </a:p>
        </p:txBody>
      </p:sp>
      <p:cxnSp>
        <p:nvCxnSpPr>
          <p:cNvPr id="49" name="Straight Connector 48">
            <a:extLst>
              <a:ext uri="{FF2B5EF4-FFF2-40B4-BE49-F238E27FC236}">
                <a16:creationId xmlns:a16="http://schemas.microsoft.com/office/drawing/2014/main" id="{95CAB0A9-4DC0-2DD8-B92C-FFC49EDC37BB}"/>
              </a:ext>
            </a:extLst>
          </p:cNvPr>
          <p:cNvCxnSpPr>
            <a:cxnSpLocks/>
          </p:cNvCxnSpPr>
          <p:nvPr/>
        </p:nvCxnSpPr>
        <p:spPr>
          <a:xfrm>
            <a:off x="6156678" y="1639984"/>
            <a:ext cx="391078" cy="0"/>
          </a:xfrm>
          <a:prstGeom prst="line">
            <a:avLst/>
          </a:prstGeom>
          <a:ln w="28575">
            <a:solidFill>
              <a:srgbClr val="F99B1C"/>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38EEC03-DA41-0252-8AF1-3985B2FD403F}"/>
              </a:ext>
            </a:extLst>
          </p:cNvPr>
          <p:cNvCxnSpPr>
            <a:cxnSpLocks/>
          </p:cNvCxnSpPr>
          <p:nvPr/>
        </p:nvCxnSpPr>
        <p:spPr>
          <a:xfrm flipV="1">
            <a:off x="6547756" y="1625496"/>
            <a:ext cx="0" cy="801098"/>
          </a:xfrm>
          <a:prstGeom prst="line">
            <a:avLst/>
          </a:prstGeom>
          <a:ln w="28575">
            <a:solidFill>
              <a:srgbClr val="F99B1C"/>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433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9EE8503-B800-4C1B-B2EE-C1FEDFDB4337}"/>
              </a:ext>
            </a:extLst>
          </p:cNvPr>
          <p:cNvGraphicFramePr>
            <a:graphicFrameLocks/>
          </p:cNvGraphicFramePr>
          <p:nvPr>
            <p:extLst>
              <p:ext uri="{D42A27DB-BD31-4B8C-83A1-F6EECF244321}">
                <p14:modId xmlns:p14="http://schemas.microsoft.com/office/powerpoint/2010/main" val="3995436284"/>
              </p:ext>
            </p:extLst>
          </p:nvPr>
        </p:nvGraphicFramePr>
        <p:xfrm>
          <a:off x="292608" y="1569593"/>
          <a:ext cx="6391461" cy="26204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A3619838-D824-4569-8904-13B47C65EF66}"/>
              </a:ext>
            </a:extLst>
          </p:cNvPr>
          <p:cNvGraphicFramePr>
            <a:graphicFrameLocks/>
          </p:cNvGraphicFramePr>
          <p:nvPr>
            <p:extLst>
              <p:ext uri="{D42A27DB-BD31-4B8C-83A1-F6EECF244321}">
                <p14:modId xmlns:p14="http://schemas.microsoft.com/office/powerpoint/2010/main" val="459383126"/>
              </p:ext>
            </p:extLst>
          </p:nvPr>
        </p:nvGraphicFramePr>
        <p:xfrm>
          <a:off x="7123176" y="4728843"/>
          <a:ext cx="6400800" cy="2600071"/>
        </p:xfrm>
        <a:graphic>
          <a:graphicData uri="http://schemas.openxmlformats.org/drawingml/2006/chart">
            <c:chart xmlns:c="http://schemas.openxmlformats.org/drawingml/2006/chart" xmlns:r="http://schemas.openxmlformats.org/officeDocument/2006/relationships" r:id="rId4"/>
          </a:graphicData>
        </a:graphic>
      </p:graphicFrame>
      <p:sp>
        <p:nvSpPr>
          <p:cNvPr id="20" name="Title 1">
            <a:extLst>
              <a:ext uri="{FF2B5EF4-FFF2-40B4-BE49-F238E27FC236}">
                <a16:creationId xmlns:a16="http://schemas.microsoft.com/office/drawing/2014/main" id="{A142BDE8-1762-1D64-370E-D5E6D8FE9BB4}"/>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Residential Construction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a:t>
            </a: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Multi-Family Dynamics</a:t>
            </a:r>
          </a:p>
        </p:txBody>
      </p:sp>
      <p:sp>
        <p:nvSpPr>
          <p:cNvPr id="8" name="Rectangle 7">
            <a:extLst>
              <a:ext uri="{FF2B5EF4-FFF2-40B4-BE49-F238E27FC236}">
                <a16:creationId xmlns:a16="http://schemas.microsoft.com/office/drawing/2014/main" id="{AA301ABA-82C7-AE7F-6BA7-180F799CC55A}"/>
              </a:ext>
            </a:extLst>
          </p:cNvPr>
          <p:cNvSpPr/>
          <p:nvPr/>
        </p:nvSpPr>
        <p:spPr>
          <a:xfrm>
            <a:off x="292608" y="975349"/>
            <a:ext cx="6400800" cy="466344"/>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(1) Overbuilding: Apartment Construction Starts</a:t>
            </a:r>
          </a:p>
        </p:txBody>
      </p:sp>
      <p:sp>
        <p:nvSpPr>
          <p:cNvPr id="46" name="Content Placeholder 2">
            <a:extLst>
              <a:ext uri="{FF2B5EF4-FFF2-40B4-BE49-F238E27FC236}">
                <a16:creationId xmlns:a16="http://schemas.microsoft.com/office/drawing/2014/main" id="{89C8F48D-6B97-2B54-2719-C824D63B1379}"/>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Note: Apartment defined as 5+ units, rent growth representative of all rental unit types</a:t>
            </a:r>
          </a:p>
          <a:p>
            <a:pPr defTabSz="754317">
              <a:spcBef>
                <a:spcPts val="0"/>
              </a:spcBef>
              <a:spcAft>
                <a:spcPts val="0"/>
              </a:spcAft>
              <a:buClr>
                <a:srgbClr val="B7212A"/>
              </a:buClr>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U.S. Bureau</a:t>
            </a:r>
            <a:r>
              <a:rPr lang="en-US" sz="1000" i="1" dirty="0">
                <a:solidFill>
                  <a:srgbClr val="A6A6A6"/>
                </a:solidFill>
                <a:latin typeface="Arial"/>
              </a:rPr>
              <a:t> of Labor Statistics</a:t>
            </a:r>
            <a:r>
              <a:rPr kumimoji="0" lang="en-US" sz="1000" b="0" i="1" u="none" strike="noStrike" kern="1200" cap="none" spc="0" normalizeH="0" baseline="0" noProof="0" dirty="0">
                <a:ln>
                  <a:noFill/>
                </a:ln>
                <a:solidFill>
                  <a:srgbClr val="A6A6A6"/>
                </a:solidFill>
                <a:effectLst/>
                <a:uLnTx/>
                <a:uFillTx/>
                <a:latin typeface="Arial"/>
                <a:ea typeface="+mn-ea"/>
                <a:cs typeface="+mn-cs"/>
              </a:rPr>
              <a:t>, U.S. Census Bureau, Wall Street Journal</a:t>
            </a:r>
          </a:p>
        </p:txBody>
      </p:sp>
      <p:pic>
        <p:nvPicPr>
          <p:cNvPr id="9" name="Graphic 8" descr="House outline">
            <a:extLst>
              <a:ext uri="{FF2B5EF4-FFF2-40B4-BE49-F238E27FC236}">
                <a16:creationId xmlns:a16="http://schemas.microsoft.com/office/drawing/2014/main" id="{CAB87F71-083E-A8BB-11CF-DEEF2A18EB7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810744" y="102063"/>
            <a:ext cx="713232" cy="713232"/>
          </a:xfrm>
          <a:prstGeom prst="rect">
            <a:avLst/>
          </a:prstGeom>
        </p:spPr>
      </p:pic>
      <p:sp>
        <p:nvSpPr>
          <p:cNvPr id="24" name="Rectangle 23">
            <a:extLst>
              <a:ext uri="{FF2B5EF4-FFF2-40B4-BE49-F238E27FC236}">
                <a16:creationId xmlns:a16="http://schemas.microsoft.com/office/drawing/2014/main" id="{5A078ABE-E017-2587-F1D7-76EDC23DFC7B}"/>
              </a:ext>
            </a:extLst>
          </p:cNvPr>
          <p:cNvSpPr/>
          <p:nvPr/>
        </p:nvSpPr>
        <p:spPr>
          <a:xfrm>
            <a:off x="7123176" y="975349"/>
            <a:ext cx="6400800" cy="466344"/>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(2) Oversupply: Apartment Vacancy Rates</a:t>
            </a:r>
          </a:p>
        </p:txBody>
      </p:sp>
      <p:sp>
        <p:nvSpPr>
          <p:cNvPr id="15" name="Rectangle 14">
            <a:extLst>
              <a:ext uri="{FF2B5EF4-FFF2-40B4-BE49-F238E27FC236}">
                <a16:creationId xmlns:a16="http://schemas.microsoft.com/office/drawing/2014/main" id="{E4450D4A-6EC6-DEDA-4572-234B436BA379}"/>
              </a:ext>
            </a:extLst>
          </p:cNvPr>
          <p:cNvSpPr/>
          <p:nvPr/>
        </p:nvSpPr>
        <p:spPr>
          <a:xfrm>
            <a:off x="292608" y="4187616"/>
            <a:ext cx="640080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Commentary</a:t>
            </a:r>
          </a:p>
        </p:txBody>
      </p:sp>
      <p:grpSp>
        <p:nvGrpSpPr>
          <p:cNvPr id="21" name="Group 20">
            <a:extLst>
              <a:ext uri="{FF2B5EF4-FFF2-40B4-BE49-F238E27FC236}">
                <a16:creationId xmlns:a16="http://schemas.microsoft.com/office/drawing/2014/main" id="{61B77BD5-5B62-2680-35C2-9CE2E1CEC4E0}"/>
              </a:ext>
            </a:extLst>
          </p:cNvPr>
          <p:cNvGrpSpPr/>
          <p:nvPr/>
        </p:nvGrpSpPr>
        <p:grpSpPr>
          <a:xfrm>
            <a:off x="4452973" y="1475527"/>
            <a:ext cx="2240435" cy="184666"/>
            <a:chOff x="11199426" y="1475527"/>
            <a:chExt cx="2240435" cy="184666"/>
          </a:xfrm>
        </p:grpSpPr>
        <p:sp>
          <p:nvSpPr>
            <p:cNvPr id="18" name="TextBox 17">
              <a:extLst>
                <a:ext uri="{FF2B5EF4-FFF2-40B4-BE49-F238E27FC236}">
                  <a16:creationId xmlns:a16="http://schemas.microsoft.com/office/drawing/2014/main" id="{3FF85B2C-FFE7-E6BF-E564-E3A9B21C1943}"/>
                </a:ext>
              </a:extLst>
            </p:cNvPr>
            <p:cNvSpPr txBox="1"/>
            <p:nvPr/>
          </p:nvSpPr>
          <p:spPr>
            <a:xfrm>
              <a:off x="11630040" y="1475527"/>
              <a:ext cx="1809821" cy="184666"/>
            </a:xfrm>
            <a:prstGeom prst="rect">
              <a:avLst/>
            </a:prstGeom>
            <a:noFill/>
          </p:spPr>
          <p:txBody>
            <a:bodyPr wrap="square" lIns="0" tIns="0" rIns="0" bIns="0" rtlCol="0">
              <a:spAutoFit/>
            </a:bodyPr>
            <a:lstStyle/>
            <a:p>
              <a:pPr marL="0" marR="0" lvl="0" indent="0" defTabSz="1018615"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Avg. Jan 2018 – Dec 2023</a:t>
              </a:r>
            </a:p>
          </p:txBody>
        </p:sp>
        <p:cxnSp>
          <p:nvCxnSpPr>
            <p:cNvPr id="19" name="Straight Connector 18">
              <a:extLst>
                <a:ext uri="{FF2B5EF4-FFF2-40B4-BE49-F238E27FC236}">
                  <a16:creationId xmlns:a16="http://schemas.microsoft.com/office/drawing/2014/main" id="{F41A4248-19D8-59F1-F07A-A1BAFCD7E95E}"/>
                </a:ext>
              </a:extLst>
            </p:cNvPr>
            <p:cNvCxnSpPr>
              <a:cxnSpLocks/>
            </p:cNvCxnSpPr>
            <p:nvPr/>
          </p:nvCxnSpPr>
          <p:spPr>
            <a:xfrm>
              <a:off x="11199426" y="1567860"/>
              <a:ext cx="292608" cy="0"/>
            </a:xfrm>
            <a:prstGeom prst="line">
              <a:avLst/>
            </a:prstGeom>
            <a:ln w="28575">
              <a:solidFill>
                <a:srgbClr val="F99B1C"/>
              </a:solidFill>
              <a:prstDash val="dash"/>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62AC007A-3219-0717-6A1C-7FCB1D8615BB}"/>
              </a:ext>
            </a:extLst>
          </p:cNvPr>
          <p:cNvSpPr txBox="1"/>
          <p:nvPr/>
        </p:nvSpPr>
        <p:spPr>
          <a:xfrm>
            <a:off x="973364" y="1666282"/>
            <a:ext cx="2939297" cy="404175"/>
          </a:xfrm>
          <a:prstGeom prst="rect">
            <a:avLst/>
          </a:prstGeom>
          <a:noFill/>
          <a:ln>
            <a:noFill/>
            <a:prstDash val="dash"/>
          </a:ln>
        </p:spPr>
        <p:txBody>
          <a:bodyPr wrap="square" lIns="0" tIns="0" rIns="0" bIns="0" rtlCol="0" anchor="ctr">
            <a:noAutofit/>
          </a:bodyPr>
          <a:lstStyle/>
          <a:p>
            <a:pPr marL="0" marR="0" lvl="2" indent="0" algn="ctr" defTabSz="1018824" rtl="0" eaLnBrk="1" fontAlgn="auto" latinLnBrk="0" hangingPunct="1">
              <a:lnSpc>
                <a:spcPct val="90000"/>
              </a:lnSpc>
              <a:spcBef>
                <a:spcPts val="0"/>
              </a:spcBef>
              <a:spcAft>
                <a:spcPts val="0"/>
              </a:spcAft>
              <a:buClrTx/>
              <a:buSzTx/>
              <a:buFontTx/>
              <a:buNone/>
              <a:tabLst/>
              <a:defRPr/>
            </a:pPr>
            <a:r>
              <a:rPr lang="en-US" sz="1600" i="1" dirty="0">
                <a:solidFill>
                  <a:srgbClr val="5E976D"/>
                </a:solidFill>
                <a:latin typeface="Arial" panose="020B0604020202020204" pitchFamily="34" charset="0"/>
                <a:cs typeface="Arial" panose="020B0604020202020204" pitchFamily="34" charset="0"/>
              </a:rPr>
              <a:t>Increase in interest rates negatively impacting starts</a:t>
            </a:r>
            <a:endParaRPr kumimoji="0" lang="en-US" sz="12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endParaRPr>
          </a:p>
        </p:txBody>
      </p:sp>
      <p:graphicFrame>
        <p:nvGraphicFramePr>
          <p:cNvPr id="28" name="Chart 27">
            <a:extLst>
              <a:ext uri="{FF2B5EF4-FFF2-40B4-BE49-F238E27FC236}">
                <a16:creationId xmlns:a16="http://schemas.microsoft.com/office/drawing/2014/main" id="{ADB14561-28AD-53D8-8C28-D55B7DD3EAE2}"/>
              </a:ext>
            </a:extLst>
          </p:cNvPr>
          <p:cNvGraphicFramePr>
            <a:graphicFrameLocks/>
          </p:cNvGraphicFramePr>
          <p:nvPr>
            <p:extLst>
              <p:ext uri="{D42A27DB-BD31-4B8C-83A1-F6EECF244321}">
                <p14:modId xmlns:p14="http://schemas.microsoft.com/office/powerpoint/2010/main" val="3797500521"/>
              </p:ext>
            </p:extLst>
          </p:nvPr>
        </p:nvGraphicFramePr>
        <p:xfrm>
          <a:off x="7123176" y="1569593"/>
          <a:ext cx="6400800" cy="2600071"/>
        </p:xfrm>
        <a:graphic>
          <a:graphicData uri="http://schemas.openxmlformats.org/drawingml/2006/chart">
            <c:chart xmlns:c="http://schemas.openxmlformats.org/drawingml/2006/chart" xmlns:r="http://schemas.openxmlformats.org/officeDocument/2006/relationships" r:id="rId7"/>
          </a:graphicData>
        </a:graphic>
      </p:graphicFrame>
      <p:sp>
        <p:nvSpPr>
          <p:cNvPr id="29" name="TextBox 28">
            <a:extLst>
              <a:ext uri="{FF2B5EF4-FFF2-40B4-BE49-F238E27FC236}">
                <a16:creationId xmlns:a16="http://schemas.microsoft.com/office/drawing/2014/main" id="{DE702598-D033-EEDF-6473-D1ABA58ECEF7}"/>
              </a:ext>
            </a:extLst>
          </p:cNvPr>
          <p:cNvSpPr txBox="1"/>
          <p:nvPr/>
        </p:nvSpPr>
        <p:spPr>
          <a:xfrm>
            <a:off x="7789826" y="2513915"/>
            <a:ext cx="2939297" cy="591753"/>
          </a:xfrm>
          <a:prstGeom prst="rect">
            <a:avLst/>
          </a:prstGeom>
          <a:noFill/>
          <a:ln>
            <a:noFill/>
            <a:prstDash val="dash"/>
          </a:ln>
        </p:spPr>
        <p:txBody>
          <a:bodyPr wrap="square" lIns="0" tIns="0" rIns="0" bIns="0" rtlCol="0" anchor="ctr">
            <a:noAutofit/>
          </a:bodyPr>
          <a:lstStyle/>
          <a:p>
            <a:pPr marL="0" marR="0" lvl="2" indent="0" algn="ctr" defTabSz="1018824" rtl="0" eaLnBrk="1" fontAlgn="auto" latinLnBrk="0" hangingPunct="1">
              <a:lnSpc>
                <a:spcPct val="90000"/>
              </a:lnSpc>
              <a:spcBef>
                <a:spcPts val="0"/>
              </a:spcBef>
              <a:spcAft>
                <a:spcPts val="0"/>
              </a:spcAft>
              <a:buClrTx/>
              <a:buSzTx/>
              <a:buFontTx/>
              <a:buNone/>
              <a:tabLst/>
              <a:defRPr/>
            </a:pPr>
            <a:r>
              <a:rPr lang="en-US" sz="1600" i="1" dirty="0">
                <a:solidFill>
                  <a:srgbClr val="5E976D"/>
                </a:solidFill>
                <a:latin typeface="Arial" panose="020B0604020202020204" pitchFamily="34" charset="0"/>
                <a:cs typeface="Arial" panose="020B0604020202020204" pitchFamily="34" charset="0"/>
              </a:rPr>
              <a:t>As projects finish supply jumps while demand moderates--vacancy rates begin to climb</a:t>
            </a:r>
            <a:endParaRPr kumimoji="0" lang="en-US" sz="12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B62DFED-21D8-A2A6-EAA0-EC8CAAA166FC}"/>
              </a:ext>
            </a:extLst>
          </p:cNvPr>
          <p:cNvSpPr/>
          <p:nvPr/>
        </p:nvSpPr>
        <p:spPr>
          <a:xfrm>
            <a:off x="7123176" y="4187616"/>
            <a:ext cx="640080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(3) Demand Indicator: YoY % Change in Monthly Rent</a:t>
            </a:r>
          </a:p>
        </p:txBody>
      </p:sp>
      <p:sp>
        <p:nvSpPr>
          <p:cNvPr id="34" name="TextBox 33">
            <a:extLst>
              <a:ext uri="{FF2B5EF4-FFF2-40B4-BE49-F238E27FC236}">
                <a16:creationId xmlns:a16="http://schemas.microsoft.com/office/drawing/2014/main" id="{5FCA918A-603D-0CE8-EF2E-FBB18EA338A2}"/>
              </a:ext>
            </a:extLst>
          </p:cNvPr>
          <p:cNvSpPr txBox="1"/>
          <p:nvPr/>
        </p:nvSpPr>
        <p:spPr>
          <a:xfrm>
            <a:off x="7857790" y="5052484"/>
            <a:ext cx="3912205" cy="591753"/>
          </a:xfrm>
          <a:prstGeom prst="rect">
            <a:avLst/>
          </a:prstGeom>
          <a:noFill/>
          <a:ln>
            <a:noFill/>
            <a:prstDash val="dash"/>
          </a:ln>
        </p:spPr>
        <p:txBody>
          <a:bodyPr wrap="square" lIns="0" tIns="0" rIns="0" bIns="0" rtlCol="0" anchor="ctr">
            <a:noAutofit/>
          </a:bodyPr>
          <a:lstStyle/>
          <a:p>
            <a:pPr marL="0" marR="0" lvl="2" indent="0" algn="ctr" defTabSz="1018824" rtl="0" eaLnBrk="1" fontAlgn="auto" latinLnBrk="0" hangingPunct="1">
              <a:lnSpc>
                <a:spcPct val="90000"/>
              </a:lnSpc>
              <a:spcBef>
                <a:spcPts val="0"/>
              </a:spcBef>
              <a:spcAft>
                <a:spcPts val="0"/>
              </a:spcAft>
              <a:buClrTx/>
              <a:buSzTx/>
              <a:buFontTx/>
              <a:buNone/>
              <a:tabLst/>
              <a:defRPr/>
            </a:pPr>
            <a:r>
              <a:rPr lang="en-US" sz="1600" i="1" dirty="0">
                <a:solidFill>
                  <a:srgbClr val="5E976D"/>
                </a:solidFill>
                <a:latin typeface="Arial" panose="020B0604020202020204" pitchFamily="34" charset="0"/>
                <a:cs typeface="Arial" panose="020B0604020202020204" pitchFamily="34" charset="0"/>
              </a:rPr>
              <a:t>The imbalance between supply and demand is apparent in slowing rent growth</a:t>
            </a:r>
            <a:endParaRPr kumimoji="0" lang="en-US" sz="12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D6F61CA6-6468-959C-7ACE-0CAA807084F4}"/>
              </a:ext>
            </a:extLst>
          </p:cNvPr>
          <p:cNvSpPr/>
          <p:nvPr/>
        </p:nvSpPr>
        <p:spPr>
          <a:xfrm>
            <a:off x="292608" y="4732018"/>
            <a:ext cx="6400800" cy="25968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indent="-137160" defTabSz="741501">
              <a:spcBef>
                <a:spcPts val="1200"/>
              </a:spcBef>
              <a:spcAft>
                <a:spcPts val="1200"/>
              </a:spcAft>
              <a:buFont typeface="Wingdings" panose="05000000000000000000" pitchFamily="2" charset="2"/>
              <a:buChar char="§"/>
              <a:defRPr/>
            </a:pPr>
            <a:r>
              <a:rPr lang="en-US" sz="1600" dirty="0">
                <a:solidFill>
                  <a:srgbClr val="474747"/>
                </a:solidFill>
                <a:latin typeface="Arial" panose="020B0604020202020204" pitchFamily="34" charset="0"/>
                <a:cs typeface="Arial" panose="020B0604020202020204" pitchFamily="34" charset="0"/>
              </a:rPr>
              <a:t>Increased interest rates are leading to a decrease in new starts for multi-family</a:t>
            </a:r>
          </a:p>
          <a:p>
            <a:pPr marL="137160" indent="-137160" defTabSz="741501">
              <a:spcBef>
                <a:spcPts val="1200"/>
              </a:spcBef>
              <a:spcAft>
                <a:spcPts val="1200"/>
              </a:spcAft>
              <a:buFont typeface="Wingdings" panose="05000000000000000000" pitchFamily="2" charset="2"/>
              <a:buChar char="§"/>
              <a:defRPr/>
            </a:pPr>
            <a:r>
              <a:rPr lang="en-US" sz="1600" dirty="0">
                <a:solidFill>
                  <a:srgbClr val="474747"/>
                </a:solidFill>
                <a:latin typeface="Arial" panose="020B0604020202020204" pitchFamily="34" charset="0"/>
                <a:cs typeface="Arial" panose="020B0604020202020204" pitchFamily="34" charset="0"/>
              </a:rPr>
              <a:t>Recent construction has led to an increase in vacancy rates</a:t>
            </a:r>
          </a:p>
          <a:p>
            <a:pPr marL="137160" indent="-137160" defTabSz="741501">
              <a:spcBef>
                <a:spcPts val="1200"/>
              </a:spcBef>
              <a:spcAft>
                <a:spcPts val="1200"/>
              </a:spcAft>
              <a:buFont typeface="Wingdings" panose="05000000000000000000" pitchFamily="2" charset="2"/>
              <a:buChar char="§"/>
              <a:defRPr/>
            </a:pPr>
            <a:r>
              <a:rPr lang="en-US" sz="1600" dirty="0">
                <a:solidFill>
                  <a:srgbClr val="474747"/>
                </a:solidFill>
                <a:latin typeface="Arial" panose="020B0604020202020204" pitchFamily="34" charset="0"/>
                <a:cs typeface="Arial" panose="020B0604020202020204" pitchFamily="34" charset="0"/>
              </a:rPr>
              <a:t>Higher vacancy rates have led to a decrease in rents </a:t>
            </a:r>
          </a:p>
          <a:p>
            <a:pPr marL="137160" indent="-137160" defTabSz="741501">
              <a:spcBef>
                <a:spcPts val="1200"/>
              </a:spcBef>
              <a:spcAft>
                <a:spcPts val="1200"/>
              </a:spcAft>
              <a:buFont typeface="Wingdings" panose="05000000000000000000" pitchFamily="2" charset="2"/>
              <a:buChar char="§"/>
              <a:defRPr/>
            </a:pPr>
            <a:r>
              <a:rPr lang="en-US" sz="1600" i="1" u="sng" dirty="0">
                <a:solidFill>
                  <a:srgbClr val="474747"/>
                </a:solidFill>
                <a:latin typeface="Arial" panose="020B0604020202020204" pitchFamily="34" charset="0"/>
                <a:cs typeface="Arial" panose="020B0604020202020204" pitchFamily="34" charset="0"/>
              </a:rPr>
              <a:t>The combination of these factors has resulted in a decline in multi-family CPiP for 2024</a:t>
            </a:r>
          </a:p>
          <a:p>
            <a:pPr marL="137160" indent="-137160" defTabSz="741501">
              <a:spcBef>
                <a:spcPts val="1200"/>
              </a:spcBef>
              <a:spcAft>
                <a:spcPts val="1200"/>
              </a:spcAft>
              <a:buFont typeface="Wingdings" panose="05000000000000000000" pitchFamily="2" charset="2"/>
              <a:buChar char="§"/>
              <a:defRPr/>
            </a:pPr>
            <a:endParaRPr lang="en-US" sz="1600" dirty="0">
              <a:solidFill>
                <a:srgbClr val="474747"/>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57BA715-E7BB-B985-4065-45DECB33E158}"/>
              </a:ext>
            </a:extLst>
          </p:cNvPr>
          <p:cNvSpPr/>
          <p:nvPr/>
        </p:nvSpPr>
        <p:spPr>
          <a:xfrm>
            <a:off x="292608" y="1460715"/>
            <a:ext cx="2971771" cy="129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(in Thousands; Seasonally Adjusted Annual Rate)</a:t>
            </a:r>
          </a:p>
        </p:txBody>
      </p:sp>
    </p:spTree>
    <p:extLst>
      <p:ext uri="{BB962C8B-B14F-4D97-AF65-F5344CB8AC3E}">
        <p14:creationId xmlns:p14="http://schemas.microsoft.com/office/powerpoint/2010/main" val="2479841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5B67A536-B775-4596-8F40-398163FCA2A0}"/>
              </a:ext>
            </a:extLst>
          </p:cNvPr>
          <p:cNvGraphicFramePr>
            <a:graphicFrameLocks/>
          </p:cNvGraphicFramePr>
          <p:nvPr/>
        </p:nvGraphicFramePr>
        <p:xfrm>
          <a:off x="292608" y="3104241"/>
          <a:ext cx="6495415" cy="2286000"/>
        </p:xfrm>
        <a:graphic>
          <a:graphicData uri="http://schemas.openxmlformats.org/drawingml/2006/chart">
            <c:chart xmlns:c="http://schemas.openxmlformats.org/drawingml/2006/chart" xmlns:r="http://schemas.openxmlformats.org/officeDocument/2006/relationships" r:id="rId3"/>
          </a:graphicData>
        </a:graphic>
      </p:graphicFrame>
      <p:sp>
        <p:nvSpPr>
          <p:cNvPr id="33" name="Title 1">
            <a:extLst>
              <a:ext uri="{FF2B5EF4-FFF2-40B4-BE49-F238E27FC236}">
                <a16:creationId xmlns:a16="http://schemas.microsoft.com/office/drawing/2014/main" id="{6DC6ABD9-9645-4B92-B06A-2C40558B7789}"/>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Residential Construction</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 Single-Family (</a:t>
            </a:r>
            <a:r>
              <a:rPr lang="en-US" sz="2400" cap="none" dirty="0">
                <a:solidFill>
                  <a:srgbClr val="7F7F7F"/>
                </a:solidFill>
              </a:rPr>
              <a:t>Michigan</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a:t>
            </a:r>
          </a:p>
        </p:txBody>
      </p:sp>
      <p:sp>
        <p:nvSpPr>
          <p:cNvPr id="4" name="Rectangle 3">
            <a:extLst>
              <a:ext uri="{FF2B5EF4-FFF2-40B4-BE49-F238E27FC236}">
                <a16:creationId xmlns:a16="http://schemas.microsoft.com/office/drawing/2014/main" id="{AC29B487-F91F-57CC-D159-34DD7AD39B18}"/>
              </a:ext>
            </a:extLst>
          </p:cNvPr>
          <p:cNvSpPr/>
          <p:nvPr/>
        </p:nvSpPr>
        <p:spPr>
          <a:xfrm>
            <a:off x="292608" y="978408"/>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Population Migration</a:t>
            </a:r>
          </a:p>
        </p:txBody>
      </p:sp>
      <p:sp>
        <p:nvSpPr>
          <p:cNvPr id="5" name="Rectangle 4">
            <a:extLst>
              <a:ext uri="{FF2B5EF4-FFF2-40B4-BE49-F238E27FC236}">
                <a16:creationId xmlns:a16="http://schemas.microsoft.com/office/drawing/2014/main" id="{61A635E5-F6DE-921A-A6DB-D4BF15050B13}"/>
              </a:ext>
            </a:extLst>
          </p:cNvPr>
          <p:cNvSpPr/>
          <p:nvPr/>
        </p:nvSpPr>
        <p:spPr>
          <a:xfrm>
            <a:off x="292608" y="1497791"/>
            <a:ext cx="6492240" cy="310896"/>
          </a:xfrm>
          <a:prstGeom prst="rect">
            <a:avLst/>
          </a:prstGeom>
          <a:solidFill>
            <a:srgbClr val="A0C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Garamond" panose="02020404030301010803" pitchFamily="18" charset="0"/>
                <a:ea typeface="+mn-ea"/>
                <a:cs typeface="+mn-cs"/>
              </a:rPr>
              <a:t>Michigan Population Trends 2008-2023 </a:t>
            </a:r>
            <a:endParaRPr kumimoji="0" lang="en-US" sz="1600" b="1" i="0" u="none"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80785F54-16EE-7FDC-E953-DBEF982FF77C}"/>
              </a:ext>
            </a:extLst>
          </p:cNvPr>
          <p:cNvSpPr/>
          <p:nvPr/>
        </p:nvSpPr>
        <p:spPr>
          <a:xfrm>
            <a:off x="7031736" y="978408"/>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Residential Construction – Single-Family</a:t>
            </a:r>
          </a:p>
        </p:txBody>
      </p:sp>
      <p:sp>
        <p:nvSpPr>
          <p:cNvPr id="31" name="Rectangle 30">
            <a:extLst>
              <a:ext uri="{FF2B5EF4-FFF2-40B4-BE49-F238E27FC236}">
                <a16:creationId xmlns:a16="http://schemas.microsoft.com/office/drawing/2014/main" id="{66C99D99-58C4-A48E-43A2-B32E2ACAEFC4}"/>
              </a:ext>
            </a:extLst>
          </p:cNvPr>
          <p:cNvSpPr/>
          <p:nvPr/>
        </p:nvSpPr>
        <p:spPr>
          <a:xfrm>
            <a:off x="7031736" y="1497791"/>
            <a:ext cx="6492240" cy="310896"/>
          </a:xfrm>
          <a:prstGeom prst="rect">
            <a:avLst/>
          </a:prstGeom>
          <a:solidFill>
            <a:srgbClr val="A0C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Garamond" panose="02020404030301010803" pitchFamily="18" charset="0"/>
                <a:ea typeface="+mn-ea"/>
                <a:cs typeface="+mn-cs"/>
              </a:rPr>
              <a:t>East North-Central Single-Family Permit Issuance 2008-2022 CAGR</a:t>
            </a:r>
            <a:endParaRPr kumimoji="0" lang="en-US" sz="1600" b="1" i="0" u="none"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endParaRPr>
          </a:p>
        </p:txBody>
      </p:sp>
      <p:sp>
        <p:nvSpPr>
          <p:cNvPr id="36" name="Arrow: Right 35">
            <a:extLst>
              <a:ext uri="{FF2B5EF4-FFF2-40B4-BE49-F238E27FC236}">
                <a16:creationId xmlns:a16="http://schemas.microsoft.com/office/drawing/2014/main" id="{A2145F23-6444-81F5-F1AC-0DBFE23ADB50}"/>
              </a:ext>
            </a:extLst>
          </p:cNvPr>
          <p:cNvSpPr/>
          <p:nvPr/>
        </p:nvSpPr>
        <p:spPr>
          <a:xfrm>
            <a:off x="6723362" y="3687049"/>
            <a:ext cx="369859" cy="516156"/>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37" name="Content Placeholder 2">
            <a:extLst>
              <a:ext uri="{FF2B5EF4-FFF2-40B4-BE49-F238E27FC236}">
                <a16:creationId xmlns:a16="http://schemas.microsoft.com/office/drawing/2014/main" id="{18E29349-A49B-1849-E94C-539182FDEC86}"/>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Source: National Association of Homebuilders, U.S. Census Bureau, U.S. Geological Survey</a:t>
            </a:r>
          </a:p>
        </p:txBody>
      </p:sp>
      <p:sp>
        <p:nvSpPr>
          <p:cNvPr id="35" name="TextBox 34">
            <a:extLst>
              <a:ext uri="{FF2B5EF4-FFF2-40B4-BE49-F238E27FC236}">
                <a16:creationId xmlns:a16="http://schemas.microsoft.com/office/drawing/2014/main" id="{3819983E-1274-C7BD-1DE8-E999FFDF869A}"/>
              </a:ext>
            </a:extLst>
          </p:cNvPr>
          <p:cNvSpPr txBox="1"/>
          <p:nvPr/>
        </p:nvSpPr>
        <p:spPr>
          <a:xfrm>
            <a:off x="9831820" y="2061309"/>
            <a:ext cx="3692156" cy="636811"/>
          </a:xfrm>
          <a:prstGeom prst="rect">
            <a:avLst/>
          </a:prstGeom>
          <a:noFill/>
          <a:ln>
            <a:noFill/>
            <a:prstDash val="dash"/>
          </a:ln>
        </p:spPr>
        <p:txBody>
          <a:bodyPr wrap="square" lIns="91440" rIns="91440" rtlCol="0" anchor="ctr">
            <a:noAutofit/>
          </a:bodyPr>
          <a:lstStyle/>
          <a:p>
            <a:pPr marL="0" marR="0" lvl="2" indent="0" algn="ctr" defTabSz="1018824" rtl="0" eaLnBrk="1" fontAlgn="auto" latinLnBrk="0" hangingPunct="1">
              <a:lnSpc>
                <a:spcPct val="9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Strong long-term permitting trends regionally</a:t>
            </a:r>
          </a:p>
        </p:txBody>
      </p:sp>
      <p:pic>
        <p:nvPicPr>
          <p:cNvPr id="3" name="Graphic 2" descr="House outline">
            <a:extLst>
              <a:ext uri="{FF2B5EF4-FFF2-40B4-BE49-F238E27FC236}">
                <a16:creationId xmlns:a16="http://schemas.microsoft.com/office/drawing/2014/main" id="{647D01D7-141C-774E-A164-D60195F6E83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810744" y="102063"/>
            <a:ext cx="713232" cy="713232"/>
          </a:xfrm>
          <a:prstGeom prst="rect">
            <a:avLst/>
          </a:prstGeom>
        </p:spPr>
      </p:pic>
      <p:sp>
        <p:nvSpPr>
          <p:cNvPr id="13" name="Rectangle 12">
            <a:extLst>
              <a:ext uri="{FF2B5EF4-FFF2-40B4-BE49-F238E27FC236}">
                <a16:creationId xmlns:a16="http://schemas.microsoft.com/office/drawing/2014/main" id="{62200A94-BE1B-8F92-51F7-47016DD553CA}"/>
              </a:ext>
            </a:extLst>
          </p:cNvPr>
          <p:cNvSpPr/>
          <p:nvPr/>
        </p:nvSpPr>
        <p:spPr>
          <a:xfrm>
            <a:off x="292608" y="5502174"/>
            <a:ext cx="13231368" cy="1509138"/>
          </a:xfrm>
          <a:prstGeom prst="rect">
            <a:avLst/>
          </a:prstGeom>
          <a:noFill/>
          <a:ln>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2" indent="0" algn="ctr" defTabSz="1018824" rtl="0" eaLnBrk="1" fontAlgn="auto" latinLnBrk="0" hangingPunct="1">
              <a:lnSpc>
                <a:spcPct val="100000"/>
              </a:lnSpc>
              <a:spcBef>
                <a:spcPts val="500"/>
              </a:spcBef>
              <a:spcAft>
                <a:spcPts val="500"/>
              </a:spcAft>
              <a:buClrTx/>
              <a:buSzTx/>
              <a:buFontTx/>
              <a:buNone/>
              <a:tabLst/>
              <a:defRPr/>
            </a:pPr>
            <a:r>
              <a:rPr kumimoji="0" lang="en-US" sz="2000" b="1" i="0" u="none" strike="noStrike" kern="1200" cap="none" spc="0" normalizeH="0" baseline="0" noProof="0" dirty="0">
                <a:ln>
                  <a:noFill/>
                </a:ln>
                <a:solidFill>
                  <a:srgbClr val="474747"/>
                </a:solidFill>
                <a:effectLst/>
                <a:uLnTx/>
                <a:uFillTx/>
                <a:latin typeface="Arial"/>
                <a:ea typeface="+mn-ea"/>
                <a:cs typeface="+mn-cs"/>
              </a:rPr>
              <a:t>SF Housing start projections 2023 &amp; 2024:</a:t>
            </a:r>
          </a:p>
          <a:p>
            <a:pPr marL="274320" marR="0" lvl="2" indent="-137160" algn="ctr" defTabSz="1018824"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74747"/>
                </a:solidFill>
                <a:effectLst/>
                <a:uLnTx/>
                <a:uFillTx/>
                <a:latin typeface="Arial"/>
                <a:ea typeface="+mn-ea"/>
                <a:cs typeface="+mn-cs"/>
              </a:rPr>
              <a:t> Michigan: </a:t>
            </a:r>
            <a:r>
              <a:rPr lang="en-US" sz="2000" b="1" dirty="0">
                <a:solidFill>
                  <a:srgbClr val="C00000"/>
                </a:solidFill>
                <a:latin typeface="Arial"/>
              </a:rPr>
              <a:t>(12%)</a:t>
            </a:r>
            <a:r>
              <a:rPr lang="en-US" sz="2000" dirty="0">
                <a:solidFill>
                  <a:srgbClr val="C00000"/>
                </a:solidFill>
                <a:latin typeface="Arial"/>
              </a:rPr>
              <a:t> </a:t>
            </a:r>
            <a:r>
              <a:rPr lang="en-US" sz="2000" b="1" dirty="0">
                <a:solidFill>
                  <a:srgbClr val="474747"/>
                </a:solidFill>
                <a:latin typeface="Arial"/>
              </a:rPr>
              <a:t>and 6%</a:t>
            </a:r>
            <a:endParaRPr kumimoji="0" lang="en-US" sz="2000" b="1" i="0" u="none" strike="noStrike" kern="1200" cap="none" spc="0" normalizeH="0" baseline="0" noProof="0" dirty="0">
              <a:ln>
                <a:noFill/>
              </a:ln>
              <a:solidFill>
                <a:srgbClr val="474747"/>
              </a:solidFill>
              <a:effectLst/>
              <a:uLnTx/>
              <a:uFillTx/>
              <a:latin typeface="Arial"/>
              <a:ea typeface="+mn-ea"/>
              <a:cs typeface="+mn-cs"/>
            </a:endParaRPr>
          </a:p>
          <a:p>
            <a:pPr marL="274320" marR="0" lvl="2" indent="-137160" algn="ctr" defTabSz="1018824"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74747"/>
                </a:solidFill>
                <a:effectLst/>
                <a:uLnTx/>
                <a:uFillTx/>
                <a:latin typeface="Arial"/>
                <a:ea typeface="+mn-ea"/>
                <a:cs typeface="+mn-cs"/>
              </a:rPr>
              <a:t> United States: </a:t>
            </a:r>
            <a:r>
              <a:rPr kumimoji="0" lang="en-US" sz="2000" b="1" i="0" u="none" strike="noStrike" kern="1200" cap="none" spc="0" normalizeH="0" baseline="0" noProof="0" dirty="0">
                <a:ln>
                  <a:noFill/>
                </a:ln>
                <a:solidFill>
                  <a:srgbClr val="C00000"/>
                </a:solidFill>
                <a:effectLst/>
                <a:uLnTx/>
                <a:uFillTx/>
                <a:latin typeface="Arial"/>
                <a:ea typeface="+mn-ea"/>
                <a:cs typeface="+mn-cs"/>
              </a:rPr>
              <a:t>(6%)</a:t>
            </a:r>
            <a:r>
              <a:rPr kumimoji="0" lang="en-US" sz="2000" b="1" i="0" u="none" strike="noStrike" kern="1200" cap="none" spc="0" normalizeH="0" baseline="0" noProof="0" dirty="0">
                <a:ln>
                  <a:noFill/>
                </a:ln>
                <a:solidFill>
                  <a:srgbClr val="474747"/>
                </a:solidFill>
                <a:effectLst/>
                <a:uLnTx/>
                <a:uFillTx/>
                <a:latin typeface="Arial"/>
                <a:ea typeface="+mn-ea"/>
                <a:cs typeface="+mn-cs"/>
              </a:rPr>
              <a:t> and 5%</a:t>
            </a:r>
          </a:p>
        </p:txBody>
      </p:sp>
      <p:grpSp>
        <p:nvGrpSpPr>
          <p:cNvPr id="55" name="Group 54">
            <a:extLst>
              <a:ext uri="{FF2B5EF4-FFF2-40B4-BE49-F238E27FC236}">
                <a16:creationId xmlns:a16="http://schemas.microsoft.com/office/drawing/2014/main" id="{032C300F-0A04-0FE3-D1ED-87F5B2F1B2DF}"/>
              </a:ext>
            </a:extLst>
          </p:cNvPr>
          <p:cNvGrpSpPr/>
          <p:nvPr/>
        </p:nvGrpSpPr>
        <p:grpSpPr>
          <a:xfrm>
            <a:off x="747522" y="2446708"/>
            <a:ext cx="5582412" cy="468411"/>
            <a:chOff x="589788" y="2323420"/>
            <a:chExt cx="5582412" cy="468411"/>
          </a:xfrm>
        </p:grpSpPr>
        <p:grpSp>
          <p:nvGrpSpPr>
            <p:cNvPr id="25" name="Group 24">
              <a:extLst>
                <a:ext uri="{FF2B5EF4-FFF2-40B4-BE49-F238E27FC236}">
                  <a16:creationId xmlns:a16="http://schemas.microsoft.com/office/drawing/2014/main" id="{23985F65-499B-6B5B-BF32-11A1C2226206}"/>
                </a:ext>
              </a:extLst>
            </p:cNvPr>
            <p:cNvGrpSpPr/>
            <p:nvPr/>
          </p:nvGrpSpPr>
          <p:grpSpPr>
            <a:xfrm>
              <a:off x="589788" y="2344338"/>
              <a:ext cx="2682020" cy="426575"/>
              <a:chOff x="-4789670" y="2323693"/>
              <a:chExt cx="2682020" cy="426575"/>
            </a:xfrm>
          </p:grpSpPr>
          <p:pic>
            <p:nvPicPr>
              <p:cNvPr id="15" name="Graphic 14" descr="Stacked Rocks outline">
                <a:extLst>
                  <a:ext uri="{FF2B5EF4-FFF2-40B4-BE49-F238E27FC236}">
                    <a16:creationId xmlns:a16="http://schemas.microsoft.com/office/drawing/2014/main" id="{22B615E2-B4FD-9379-F355-11E4B44FFE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89670" y="2323693"/>
                <a:ext cx="439355" cy="426575"/>
              </a:xfrm>
              <a:prstGeom prst="rect">
                <a:avLst/>
              </a:prstGeom>
            </p:spPr>
          </p:pic>
          <p:sp>
            <p:nvSpPr>
              <p:cNvPr id="16" name="Rectangle 15">
                <a:extLst>
                  <a:ext uri="{FF2B5EF4-FFF2-40B4-BE49-F238E27FC236}">
                    <a16:creationId xmlns:a16="http://schemas.microsoft.com/office/drawing/2014/main" id="{04A90224-7DC5-71B7-E52C-BFE76EE3BBD1}"/>
                  </a:ext>
                </a:extLst>
              </p:cNvPr>
              <p:cNvSpPr/>
              <p:nvPr/>
            </p:nvSpPr>
            <p:spPr>
              <a:xfrm>
                <a:off x="-4328348" y="2416572"/>
                <a:ext cx="2220698" cy="240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en-US" sz="1600" dirty="0">
                    <a:solidFill>
                      <a:srgbClr val="5E976D"/>
                    </a:solidFill>
                    <a:latin typeface="Arial" panose="020B0604020202020204" pitchFamily="34" charset="0"/>
                    <a:cs typeface="Arial" panose="020B0604020202020204" pitchFamily="34" charset="0"/>
                  </a:rPr>
                  <a:t>10,765 lbs of stone</a:t>
                </a:r>
              </a:p>
            </p:txBody>
          </p:sp>
        </p:grpSp>
        <p:pic>
          <p:nvPicPr>
            <p:cNvPr id="12" name="Graphic 11" descr="Stacked Rocks outline">
              <a:extLst>
                <a:ext uri="{FF2B5EF4-FFF2-40B4-BE49-F238E27FC236}">
                  <a16:creationId xmlns:a16="http://schemas.microsoft.com/office/drawing/2014/main" id="{CC4002D4-09EC-6A84-E402-77CD566B82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36555" y="2344338"/>
              <a:ext cx="439355" cy="426575"/>
            </a:xfrm>
            <a:prstGeom prst="rect">
              <a:avLst/>
            </a:prstGeom>
          </p:spPr>
        </p:pic>
        <p:sp>
          <p:nvSpPr>
            <p:cNvPr id="14" name="Rectangle 13">
              <a:extLst>
                <a:ext uri="{FF2B5EF4-FFF2-40B4-BE49-F238E27FC236}">
                  <a16:creationId xmlns:a16="http://schemas.microsoft.com/office/drawing/2014/main" id="{D361A784-02DC-5EE5-0A0A-5E8D15094A31}"/>
                </a:ext>
              </a:extLst>
            </p:cNvPr>
            <p:cNvSpPr/>
            <p:nvPr/>
          </p:nvSpPr>
          <p:spPr>
            <a:xfrm>
              <a:off x="3797877" y="2437215"/>
              <a:ext cx="2374323" cy="240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en-US" sz="1600" dirty="0">
                  <a:solidFill>
                    <a:srgbClr val="5E976D"/>
                  </a:solidFill>
                  <a:latin typeface="Arial" panose="020B0604020202020204" pitchFamily="34" charset="0"/>
                  <a:cs typeface="Arial" panose="020B0604020202020204" pitchFamily="34" charset="0"/>
                </a:rPr>
                <a:t>7,254 lbs of sand &amp; gravel</a:t>
              </a:r>
            </a:p>
          </p:txBody>
        </p:sp>
        <p:sp>
          <p:nvSpPr>
            <p:cNvPr id="11" name="Rectangle 10">
              <a:extLst>
                <a:ext uri="{FF2B5EF4-FFF2-40B4-BE49-F238E27FC236}">
                  <a16:creationId xmlns:a16="http://schemas.microsoft.com/office/drawing/2014/main" id="{7DF248C9-0104-F730-FE99-FD1C2573FAFC}"/>
                </a:ext>
              </a:extLst>
            </p:cNvPr>
            <p:cNvSpPr/>
            <p:nvPr/>
          </p:nvSpPr>
          <p:spPr>
            <a:xfrm>
              <a:off x="2831784" y="2323420"/>
              <a:ext cx="533834" cy="468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b="1" dirty="0">
                  <a:solidFill>
                    <a:srgbClr val="5E976D"/>
                  </a:solidFill>
                  <a:latin typeface="Arial" panose="020B0604020202020204" pitchFamily="34" charset="0"/>
                  <a:cs typeface="Arial" panose="020B0604020202020204" pitchFamily="34" charset="0"/>
                </a:rPr>
                <a:t>+</a:t>
              </a:r>
            </a:p>
          </p:txBody>
        </p:sp>
      </p:grpSp>
      <p:sp>
        <p:nvSpPr>
          <p:cNvPr id="21" name="TextBox 20">
            <a:extLst>
              <a:ext uri="{FF2B5EF4-FFF2-40B4-BE49-F238E27FC236}">
                <a16:creationId xmlns:a16="http://schemas.microsoft.com/office/drawing/2014/main" id="{3EBB6AF0-7654-7BC7-C1D9-F559D55C2CFF}"/>
              </a:ext>
            </a:extLst>
          </p:cNvPr>
          <p:cNvSpPr txBox="1"/>
          <p:nvPr/>
        </p:nvSpPr>
        <p:spPr>
          <a:xfrm>
            <a:off x="292608" y="2141462"/>
            <a:ext cx="6492240" cy="849787"/>
          </a:xfrm>
          <a:prstGeom prst="rect">
            <a:avLst/>
          </a:prstGeom>
          <a:noFill/>
          <a:ln w="12700">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R="0" lvl="0" indent="0" defTabSz="914400" fontAlgn="auto">
              <a:lnSpc>
                <a:spcPct val="100000"/>
              </a:lnSpc>
              <a:spcBef>
                <a:spcPts val="400"/>
              </a:spcBef>
              <a:spcAft>
                <a:spcPts val="400"/>
              </a:spcAft>
              <a:buClrTx/>
              <a:buSzTx/>
              <a:buFontTx/>
              <a:buNone/>
              <a:tabLst/>
              <a:defRPr kumimoji="0" sz="1600" b="0"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t>To maintain our quality of life every U.S. citizen annually needs:</a:t>
            </a:r>
          </a:p>
        </p:txBody>
      </p:sp>
      <p:sp>
        <p:nvSpPr>
          <p:cNvPr id="8" name="Freeform 6">
            <a:extLst>
              <a:ext uri="{FF2B5EF4-FFF2-40B4-BE49-F238E27FC236}">
                <a16:creationId xmlns:a16="http://schemas.microsoft.com/office/drawing/2014/main" id="{5315FCDE-88C5-B2BE-29B7-151676D5E543}"/>
              </a:ext>
            </a:extLst>
          </p:cNvPr>
          <p:cNvSpPr>
            <a:spLocks/>
          </p:cNvSpPr>
          <p:nvPr/>
        </p:nvSpPr>
        <p:spPr bwMode="auto">
          <a:xfrm>
            <a:off x="8686842" y="4865254"/>
            <a:ext cx="29241" cy="19684"/>
          </a:xfrm>
          <a:custGeom>
            <a:avLst/>
            <a:gdLst/>
            <a:ahLst/>
            <a:cxnLst>
              <a:cxn ang="0">
                <a:pos x="1" y="0"/>
              </a:cxn>
              <a:cxn ang="0">
                <a:pos x="5" y="0"/>
              </a:cxn>
              <a:cxn ang="0">
                <a:pos x="6" y="1"/>
              </a:cxn>
              <a:cxn ang="0">
                <a:pos x="8" y="3"/>
              </a:cxn>
              <a:cxn ang="0">
                <a:pos x="9" y="3"/>
              </a:cxn>
              <a:cxn ang="0">
                <a:pos x="9" y="5"/>
              </a:cxn>
              <a:cxn ang="0">
                <a:pos x="8" y="6"/>
              </a:cxn>
              <a:cxn ang="0">
                <a:pos x="2" y="6"/>
              </a:cxn>
              <a:cxn ang="0">
                <a:pos x="1" y="5"/>
              </a:cxn>
              <a:cxn ang="0">
                <a:pos x="0" y="3"/>
              </a:cxn>
              <a:cxn ang="0">
                <a:pos x="1" y="0"/>
              </a:cxn>
            </a:cxnLst>
            <a:rect l="0" t="0" r="r" b="b"/>
            <a:pathLst>
              <a:path w="9" h="6">
                <a:moveTo>
                  <a:pt x="1" y="0"/>
                </a:moveTo>
                <a:lnTo>
                  <a:pt x="5" y="0"/>
                </a:lnTo>
                <a:lnTo>
                  <a:pt x="6" y="1"/>
                </a:lnTo>
                <a:lnTo>
                  <a:pt x="8" y="3"/>
                </a:lnTo>
                <a:lnTo>
                  <a:pt x="9" y="3"/>
                </a:lnTo>
                <a:lnTo>
                  <a:pt x="9" y="5"/>
                </a:lnTo>
                <a:lnTo>
                  <a:pt x="8" y="6"/>
                </a:lnTo>
                <a:lnTo>
                  <a:pt x="2" y="6"/>
                </a:lnTo>
                <a:lnTo>
                  <a:pt x="1" y="5"/>
                </a:lnTo>
                <a:lnTo>
                  <a:pt x="0" y="3"/>
                </a:lnTo>
                <a:lnTo>
                  <a:pt x="1" y="0"/>
                </a:lnTo>
                <a:close/>
              </a:path>
            </a:pathLst>
          </a:custGeom>
          <a:solidFill>
            <a:srgbClr val="D9D9D9"/>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3">
            <a:extLst>
              <a:ext uri="{FF2B5EF4-FFF2-40B4-BE49-F238E27FC236}">
                <a16:creationId xmlns:a16="http://schemas.microsoft.com/office/drawing/2014/main" id="{726BCAA4-3736-F61E-1A29-5BD27CC83AD6}"/>
              </a:ext>
            </a:extLst>
          </p:cNvPr>
          <p:cNvSpPr>
            <a:spLocks/>
          </p:cNvSpPr>
          <p:nvPr/>
        </p:nvSpPr>
        <p:spPr bwMode="auto">
          <a:xfrm>
            <a:off x="9314446" y="3413280"/>
            <a:ext cx="987727" cy="1135432"/>
          </a:xfrm>
          <a:custGeom>
            <a:avLst/>
            <a:gdLst/>
            <a:ahLst/>
            <a:cxnLst>
              <a:cxn ang="0">
                <a:pos x="295" y="78"/>
              </a:cxn>
              <a:cxn ang="0">
                <a:pos x="298" y="133"/>
              </a:cxn>
              <a:cxn ang="0">
                <a:pos x="299" y="162"/>
              </a:cxn>
              <a:cxn ang="0">
                <a:pos x="295" y="211"/>
              </a:cxn>
              <a:cxn ang="0">
                <a:pos x="270" y="245"/>
              </a:cxn>
              <a:cxn ang="0">
                <a:pos x="260" y="242"/>
              </a:cxn>
              <a:cxn ang="0">
                <a:pos x="252" y="242"/>
              </a:cxn>
              <a:cxn ang="0">
                <a:pos x="250" y="256"/>
              </a:cxn>
              <a:cxn ang="0">
                <a:pos x="244" y="259"/>
              </a:cxn>
              <a:cxn ang="0">
                <a:pos x="241" y="275"/>
              </a:cxn>
              <a:cxn ang="0">
                <a:pos x="236" y="278"/>
              </a:cxn>
              <a:cxn ang="0">
                <a:pos x="241" y="285"/>
              </a:cxn>
              <a:cxn ang="0">
                <a:pos x="238" y="290"/>
              </a:cxn>
              <a:cxn ang="0">
                <a:pos x="230" y="285"/>
              </a:cxn>
              <a:cxn ang="0">
                <a:pos x="221" y="290"/>
              </a:cxn>
              <a:cxn ang="0">
                <a:pos x="216" y="320"/>
              </a:cxn>
              <a:cxn ang="0">
                <a:pos x="210" y="332"/>
              </a:cxn>
              <a:cxn ang="0">
                <a:pos x="209" y="341"/>
              </a:cxn>
              <a:cxn ang="0">
                <a:pos x="202" y="341"/>
              </a:cxn>
              <a:cxn ang="0">
                <a:pos x="199" y="341"/>
              </a:cxn>
              <a:cxn ang="0">
                <a:pos x="201" y="346"/>
              </a:cxn>
              <a:cxn ang="0">
                <a:pos x="189" y="343"/>
              </a:cxn>
              <a:cxn ang="0">
                <a:pos x="172" y="327"/>
              </a:cxn>
              <a:cxn ang="0">
                <a:pos x="169" y="318"/>
              </a:cxn>
              <a:cxn ang="0">
                <a:pos x="145" y="336"/>
              </a:cxn>
              <a:cxn ang="0">
                <a:pos x="127" y="330"/>
              </a:cxn>
              <a:cxn ang="0">
                <a:pos x="117" y="336"/>
              </a:cxn>
              <a:cxn ang="0">
                <a:pos x="103" y="332"/>
              </a:cxn>
              <a:cxn ang="0">
                <a:pos x="78" y="330"/>
              </a:cxn>
              <a:cxn ang="0">
                <a:pos x="66" y="315"/>
              </a:cxn>
              <a:cxn ang="0">
                <a:pos x="37" y="303"/>
              </a:cxn>
              <a:cxn ang="0">
                <a:pos x="6" y="124"/>
              </a:cxn>
              <a:cxn ang="0">
                <a:pos x="64" y="56"/>
              </a:cxn>
              <a:cxn ang="0">
                <a:pos x="87" y="51"/>
              </a:cxn>
              <a:cxn ang="0">
                <a:pos x="89" y="54"/>
              </a:cxn>
              <a:cxn ang="0">
                <a:pos x="113" y="59"/>
              </a:cxn>
              <a:cxn ang="0">
                <a:pos x="124" y="68"/>
              </a:cxn>
              <a:cxn ang="0">
                <a:pos x="121" y="73"/>
              </a:cxn>
              <a:cxn ang="0">
                <a:pos x="135" y="72"/>
              </a:cxn>
              <a:cxn ang="0">
                <a:pos x="141" y="67"/>
              </a:cxn>
              <a:cxn ang="0">
                <a:pos x="157" y="73"/>
              </a:cxn>
              <a:cxn ang="0">
                <a:pos x="181" y="60"/>
              </a:cxn>
              <a:cxn ang="0">
                <a:pos x="207" y="56"/>
              </a:cxn>
              <a:cxn ang="0">
                <a:pos x="233" y="28"/>
              </a:cxn>
              <a:cxn ang="0">
                <a:pos x="258" y="14"/>
              </a:cxn>
              <a:cxn ang="0">
                <a:pos x="284" y="0"/>
              </a:cxn>
            </a:cxnLst>
            <a:rect l="0" t="0" r="r" b="b"/>
            <a:pathLst>
              <a:path w="304" h="346">
                <a:moveTo>
                  <a:pt x="284" y="0"/>
                </a:moveTo>
                <a:lnTo>
                  <a:pt x="288" y="39"/>
                </a:lnTo>
                <a:lnTo>
                  <a:pt x="295" y="78"/>
                </a:lnTo>
                <a:lnTo>
                  <a:pt x="304" y="115"/>
                </a:lnTo>
                <a:lnTo>
                  <a:pt x="292" y="127"/>
                </a:lnTo>
                <a:lnTo>
                  <a:pt x="298" y="133"/>
                </a:lnTo>
                <a:lnTo>
                  <a:pt x="300" y="141"/>
                </a:lnTo>
                <a:lnTo>
                  <a:pt x="301" y="150"/>
                </a:lnTo>
                <a:lnTo>
                  <a:pt x="299" y="162"/>
                </a:lnTo>
                <a:lnTo>
                  <a:pt x="297" y="175"/>
                </a:lnTo>
                <a:lnTo>
                  <a:pt x="295" y="189"/>
                </a:lnTo>
                <a:lnTo>
                  <a:pt x="295" y="211"/>
                </a:lnTo>
                <a:lnTo>
                  <a:pt x="290" y="222"/>
                </a:lnTo>
                <a:lnTo>
                  <a:pt x="274" y="238"/>
                </a:lnTo>
                <a:lnTo>
                  <a:pt x="270" y="245"/>
                </a:lnTo>
                <a:lnTo>
                  <a:pt x="266" y="243"/>
                </a:lnTo>
                <a:lnTo>
                  <a:pt x="264" y="242"/>
                </a:lnTo>
                <a:lnTo>
                  <a:pt x="260" y="242"/>
                </a:lnTo>
                <a:lnTo>
                  <a:pt x="258" y="243"/>
                </a:lnTo>
                <a:lnTo>
                  <a:pt x="254" y="243"/>
                </a:lnTo>
                <a:lnTo>
                  <a:pt x="252" y="242"/>
                </a:lnTo>
                <a:lnTo>
                  <a:pt x="251" y="243"/>
                </a:lnTo>
                <a:lnTo>
                  <a:pt x="251" y="253"/>
                </a:lnTo>
                <a:lnTo>
                  <a:pt x="250" y="256"/>
                </a:lnTo>
                <a:lnTo>
                  <a:pt x="249" y="257"/>
                </a:lnTo>
                <a:lnTo>
                  <a:pt x="247" y="257"/>
                </a:lnTo>
                <a:lnTo>
                  <a:pt x="244" y="259"/>
                </a:lnTo>
                <a:lnTo>
                  <a:pt x="242" y="259"/>
                </a:lnTo>
                <a:lnTo>
                  <a:pt x="241" y="261"/>
                </a:lnTo>
                <a:lnTo>
                  <a:pt x="241" y="275"/>
                </a:lnTo>
                <a:lnTo>
                  <a:pt x="238" y="276"/>
                </a:lnTo>
                <a:lnTo>
                  <a:pt x="236" y="276"/>
                </a:lnTo>
                <a:lnTo>
                  <a:pt x="236" y="278"/>
                </a:lnTo>
                <a:lnTo>
                  <a:pt x="237" y="281"/>
                </a:lnTo>
                <a:lnTo>
                  <a:pt x="237" y="282"/>
                </a:lnTo>
                <a:lnTo>
                  <a:pt x="241" y="285"/>
                </a:lnTo>
                <a:lnTo>
                  <a:pt x="241" y="287"/>
                </a:lnTo>
                <a:lnTo>
                  <a:pt x="240" y="288"/>
                </a:lnTo>
                <a:lnTo>
                  <a:pt x="238" y="290"/>
                </a:lnTo>
                <a:lnTo>
                  <a:pt x="234" y="290"/>
                </a:lnTo>
                <a:lnTo>
                  <a:pt x="231" y="288"/>
                </a:lnTo>
                <a:lnTo>
                  <a:pt x="230" y="285"/>
                </a:lnTo>
                <a:lnTo>
                  <a:pt x="229" y="284"/>
                </a:lnTo>
                <a:lnTo>
                  <a:pt x="228" y="284"/>
                </a:lnTo>
                <a:lnTo>
                  <a:pt x="221" y="290"/>
                </a:lnTo>
                <a:lnTo>
                  <a:pt x="215" y="298"/>
                </a:lnTo>
                <a:lnTo>
                  <a:pt x="213" y="310"/>
                </a:lnTo>
                <a:lnTo>
                  <a:pt x="216" y="320"/>
                </a:lnTo>
                <a:lnTo>
                  <a:pt x="216" y="324"/>
                </a:lnTo>
                <a:lnTo>
                  <a:pt x="214" y="329"/>
                </a:lnTo>
                <a:lnTo>
                  <a:pt x="210" y="332"/>
                </a:lnTo>
                <a:lnTo>
                  <a:pt x="210" y="334"/>
                </a:lnTo>
                <a:lnTo>
                  <a:pt x="209" y="337"/>
                </a:lnTo>
                <a:lnTo>
                  <a:pt x="209" y="341"/>
                </a:lnTo>
                <a:lnTo>
                  <a:pt x="208" y="344"/>
                </a:lnTo>
                <a:lnTo>
                  <a:pt x="205" y="344"/>
                </a:lnTo>
                <a:lnTo>
                  <a:pt x="202" y="341"/>
                </a:lnTo>
                <a:lnTo>
                  <a:pt x="200" y="340"/>
                </a:lnTo>
                <a:lnTo>
                  <a:pt x="199" y="340"/>
                </a:lnTo>
                <a:lnTo>
                  <a:pt x="199" y="341"/>
                </a:lnTo>
                <a:lnTo>
                  <a:pt x="200" y="341"/>
                </a:lnTo>
                <a:lnTo>
                  <a:pt x="201" y="343"/>
                </a:lnTo>
                <a:lnTo>
                  <a:pt x="201" y="346"/>
                </a:lnTo>
                <a:lnTo>
                  <a:pt x="199" y="346"/>
                </a:lnTo>
                <a:lnTo>
                  <a:pt x="193" y="345"/>
                </a:lnTo>
                <a:lnTo>
                  <a:pt x="189" y="343"/>
                </a:lnTo>
                <a:lnTo>
                  <a:pt x="181" y="334"/>
                </a:lnTo>
                <a:lnTo>
                  <a:pt x="174" y="332"/>
                </a:lnTo>
                <a:lnTo>
                  <a:pt x="172" y="327"/>
                </a:lnTo>
                <a:lnTo>
                  <a:pt x="171" y="326"/>
                </a:lnTo>
                <a:lnTo>
                  <a:pt x="169" y="322"/>
                </a:lnTo>
                <a:lnTo>
                  <a:pt x="169" y="318"/>
                </a:lnTo>
                <a:lnTo>
                  <a:pt x="159" y="322"/>
                </a:lnTo>
                <a:lnTo>
                  <a:pt x="151" y="327"/>
                </a:lnTo>
                <a:lnTo>
                  <a:pt x="145" y="336"/>
                </a:lnTo>
                <a:lnTo>
                  <a:pt x="137" y="336"/>
                </a:lnTo>
                <a:lnTo>
                  <a:pt x="132" y="332"/>
                </a:lnTo>
                <a:lnTo>
                  <a:pt x="127" y="330"/>
                </a:lnTo>
                <a:lnTo>
                  <a:pt x="123" y="331"/>
                </a:lnTo>
                <a:lnTo>
                  <a:pt x="118" y="333"/>
                </a:lnTo>
                <a:lnTo>
                  <a:pt x="117" y="336"/>
                </a:lnTo>
                <a:lnTo>
                  <a:pt x="113" y="338"/>
                </a:lnTo>
                <a:lnTo>
                  <a:pt x="109" y="338"/>
                </a:lnTo>
                <a:lnTo>
                  <a:pt x="103" y="332"/>
                </a:lnTo>
                <a:lnTo>
                  <a:pt x="96" y="329"/>
                </a:lnTo>
                <a:lnTo>
                  <a:pt x="88" y="327"/>
                </a:lnTo>
                <a:lnTo>
                  <a:pt x="78" y="330"/>
                </a:lnTo>
                <a:lnTo>
                  <a:pt x="74" y="324"/>
                </a:lnTo>
                <a:lnTo>
                  <a:pt x="70" y="319"/>
                </a:lnTo>
                <a:lnTo>
                  <a:pt x="66" y="315"/>
                </a:lnTo>
                <a:lnTo>
                  <a:pt x="64" y="306"/>
                </a:lnTo>
                <a:lnTo>
                  <a:pt x="50" y="304"/>
                </a:lnTo>
                <a:lnTo>
                  <a:pt x="37" y="303"/>
                </a:lnTo>
                <a:lnTo>
                  <a:pt x="25" y="302"/>
                </a:lnTo>
                <a:lnTo>
                  <a:pt x="19" y="241"/>
                </a:lnTo>
                <a:lnTo>
                  <a:pt x="6" y="124"/>
                </a:lnTo>
                <a:lnTo>
                  <a:pt x="0" y="65"/>
                </a:lnTo>
                <a:lnTo>
                  <a:pt x="33" y="61"/>
                </a:lnTo>
                <a:lnTo>
                  <a:pt x="64" y="56"/>
                </a:lnTo>
                <a:lnTo>
                  <a:pt x="72" y="53"/>
                </a:lnTo>
                <a:lnTo>
                  <a:pt x="79" y="51"/>
                </a:lnTo>
                <a:lnTo>
                  <a:pt x="87" y="51"/>
                </a:lnTo>
                <a:lnTo>
                  <a:pt x="87" y="56"/>
                </a:lnTo>
                <a:lnTo>
                  <a:pt x="88" y="54"/>
                </a:lnTo>
                <a:lnTo>
                  <a:pt x="89" y="54"/>
                </a:lnTo>
                <a:lnTo>
                  <a:pt x="92" y="53"/>
                </a:lnTo>
                <a:lnTo>
                  <a:pt x="98" y="53"/>
                </a:lnTo>
                <a:lnTo>
                  <a:pt x="113" y="59"/>
                </a:lnTo>
                <a:lnTo>
                  <a:pt x="127" y="65"/>
                </a:lnTo>
                <a:lnTo>
                  <a:pt x="125" y="66"/>
                </a:lnTo>
                <a:lnTo>
                  <a:pt x="124" y="68"/>
                </a:lnTo>
                <a:lnTo>
                  <a:pt x="122" y="70"/>
                </a:lnTo>
                <a:lnTo>
                  <a:pt x="121" y="71"/>
                </a:lnTo>
                <a:lnTo>
                  <a:pt x="121" y="73"/>
                </a:lnTo>
                <a:lnTo>
                  <a:pt x="124" y="73"/>
                </a:lnTo>
                <a:lnTo>
                  <a:pt x="128" y="72"/>
                </a:lnTo>
                <a:lnTo>
                  <a:pt x="135" y="72"/>
                </a:lnTo>
                <a:lnTo>
                  <a:pt x="136" y="71"/>
                </a:lnTo>
                <a:lnTo>
                  <a:pt x="135" y="70"/>
                </a:lnTo>
                <a:lnTo>
                  <a:pt x="141" y="67"/>
                </a:lnTo>
                <a:lnTo>
                  <a:pt x="146" y="70"/>
                </a:lnTo>
                <a:lnTo>
                  <a:pt x="151" y="72"/>
                </a:lnTo>
                <a:lnTo>
                  <a:pt x="157" y="73"/>
                </a:lnTo>
                <a:lnTo>
                  <a:pt x="166" y="71"/>
                </a:lnTo>
                <a:lnTo>
                  <a:pt x="173" y="66"/>
                </a:lnTo>
                <a:lnTo>
                  <a:pt x="181" y="60"/>
                </a:lnTo>
                <a:lnTo>
                  <a:pt x="188" y="56"/>
                </a:lnTo>
                <a:lnTo>
                  <a:pt x="199" y="58"/>
                </a:lnTo>
                <a:lnTo>
                  <a:pt x="207" y="56"/>
                </a:lnTo>
                <a:lnTo>
                  <a:pt x="215" y="50"/>
                </a:lnTo>
                <a:lnTo>
                  <a:pt x="222" y="42"/>
                </a:lnTo>
                <a:lnTo>
                  <a:pt x="233" y="28"/>
                </a:lnTo>
                <a:lnTo>
                  <a:pt x="241" y="22"/>
                </a:lnTo>
                <a:lnTo>
                  <a:pt x="250" y="18"/>
                </a:lnTo>
                <a:lnTo>
                  <a:pt x="258" y="14"/>
                </a:lnTo>
                <a:lnTo>
                  <a:pt x="266" y="8"/>
                </a:lnTo>
                <a:lnTo>
                  <a:pt x="274" y="3"/>
                </a:lnTo>
                <a:lnTo>
                  <a:pt x="284" y="0"/>
                </a:lnTo>
                <a:close/>
              </a:path>
            </a:pathLst>
          </a:custGeom>
          <a:solidFill>
            <a:srgbClr val="4C7A59"/>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4">
            <a:extLst>
              <a:ext uri="{FF2B5EF4-FFF2-40B4-BE49-F238E27FC236}">
                <a16:creationId xmlns:a16="http://schemas.microsoft.com/office/drawing/2014/main" id="{641585F3-2198-FC1C-B4A0-0F12D50FAB43}"/>
              </a:ext>
            </a:extLst>
          </p:cNvPr>
          <p:cNvSpPr>
            <a:spLocks/>
          </p:cNvSpPr>
          <p:nvPr/>
        </p:nvSpPr>
        <p:spPr bwMode="auto">
          <a:xfrm>
            <a:off x="7936989" y="2061309"/>
            <a:ext cx="1354880" cy="590689"/>
          </a:xfrm>
          <a:custGeom>
            <a:avLst/>
            <a:gdLst/>
            <a:ahLst/>
            <a:cxnLst>
              <a:cxn ang="0">
                <a:pos x="113" y="10"/>
              </a:cxn>
              <a:cxn ang="0">
                <a:pos x="119" y="37"/>
              </a:cxn>
              <a:cxn ang="0">
                <a:pos x="123" y="28"/>
              </a:cxn>
              <a:cxn ang="0">
                <a:pos x="129" y="28"/>
              </a:cxn>
              <a:cxn ang="0">
                <a:pos x="141" y="23"/>
              </a:cxn>
              <a:cxn ang="0">
                <a:pos x="168" y="27"/>
              </a:cxn>
              <a:cxn ang="0">
                <a:pos x="189" y="54"/>
              </a:cxn>
              <a:cxn ang="0">
                <a:pos x="225" y="54"/>
              </a:cxn>
              <a:cxn ang="0">
                <a:pos x="243" y="55"/>
              </a:cxn>
              <a:cxn ang="0">
                <a:pos x="247" y="46"/>
              </a:cxn>
              <a:cxn ang="0">
                <a:pos x="258" y="40"/>
              </a:cxn>
              <a:cxn ang="0">
                <a:pos x="270" y="31"/>
              </a:cxn>
              <a:cxn ang="0">
                <a:pos x="296" y="27"/>
              </a:cxn>
              <a:cxn ang="0">
                <a:pos x="322" y="18"/>
              </a:cxn>
              <a:cxn ang="0">
                <a:pos x="338" y="28"/>
              </a:cxn>
              <a:cxn ang="0">
                <a:pos x="363" y="38"/>
              </a:cxn>
              <a:cxn ang="0">
                <a:pos x="375" y="41"/>
              </a:cxn>
              <a:cxn ang="0">
                <a:pos x="381" y="35"/>
              </a:cxn>
              <a:cxn ang="0">
                <a:pos x="393" y="45"/>
              </a:cxn>
              <a:cxn ang="0">
                <a:pos x="406" y="63"/>
              </a:cxn>
              <a:cxn ang="0">
                <a:pos x="381" y="76"/>
              </a:cxn>
              <a:cxn ang="0">
                <a:pos x="367" y="76"/>
              </a:cxn>
              <a:cxn ang="0">
                <a:pos x="365" y="90"/>
              </a:cxn>
              <a:cxn ang="0">
                <a:pos x="357" y="87"/>
              </a:cxn>
              <a:cxn ang="0">
                <a:pos x="352" y="79"/>
              </a:cxn>
              <a:cxn ang="0">
                <a:pos x="324" y="75"/>
              </a:cxn>
              <a:cxn ang="0">
                <a:pos x="310" y="80"/>
              </a:cxn>
              <a:cxn ang="0">
                <a:pos x="291" y="91"/>
              </a:cxn>
              <a:cxn ang="0">
                <a:pos x="268" y="96"/>
              </a:cxn>
              <a:cxn ang="0">
                <a:pos x="262" y="107"/>
              </a:cxn>
              <a:cxn ang="0">
                <a:pos x="250" y="107"/>
              </a:cxn>
              <a:cxn ang="0">
                <a:pos x="240" y="107"/>
              </a:cxn>
              <a:cxn ang="0">
                <a:pos x="230" y="117"/>
              </a:cxn>
              <a:cxn ang="0">
                <a:pos x="220" y="109"/>
              </a:cxn>
              <a:cxn ang="0">
                <a:pos x="204" y="144"/>
              </a:cxn>
              <a:cxn ang="0">
                <a:pos x="184" y="178"/>
              </a:cxn>
              <a:cxn ang="0">
                <a:pos x="186" y="161"/>
              </a:cxn>
              <a:cxn ang="0">
                <a:pos x="183" y="158"/>
              </a:cxn>
              <a:cxn ang="0">
                <a:pos x="175" y="160"/>
              </a:cxn>
              <a:cxn ang="0">
                <a:pos x="173" y="138"/>
              </a:cxn>
              <a:cxn ang="0">
                <a:pos x="163" y="122"/>
              </a:cxn>
              <a:cxn ang="0">
                <a:pos x="151" y="112"/>
              </a:cxn>
              <a:cxn ang="0">
                <a:pos x="133" y="104"/>
              </a:cxn>
              <a:cxn ang="0">
                <a:pos x="106" y="103"/>
              </a:cxn>
              <a:cxn ang="0">
                <a:pos x="92" y="97"/>
              </a:cxn>
              <a:cxn ang="0">
                <a:pos x="74" y="93"/>
              </a:cxn>
              <a:cxn ang="0">
                <a:pos x="17" y="82"/>
              </a:cxn>
              <a:cxn ang="0">
                <a:pos x="10" y="68"/>
              </a:cxn>
              <a:cxn ang="0">
                <a:pos x="3" y="60"/>
              </a:cxn>
              <a:cxn ang="0">
                <a:pos x="20" y="54"/>
              </a:cxn>
              <a:cxn ang="0">
                <a:pos x="37" y="37"/>
              </a:cxn>
              <a:cxn ang="0">
                <a:pos x="64" y="32"/>
              </a:cxn>
              <a:cxn ang="0">
                <a:pos x="85" y="20"/>
              </a:cxn>
            </a:cxnLst>
            <a:rect l="0" t="0" r="r" b="b"/>
            <a:pathLst>
              <a:path w="417" h="180">
                <a:moveTo>
                  <a:pt x="99" y="0"/>
                </a:moveTo>
                <a:lnTo>
                  <a:pt x="107" y="3"/>
                </a:lnTo>
                <a:lnTo>
                  <a:pt x="113" y="10"/>
                </a:lnTo>
                <a:lnTo>
                  <a:pt x="115" y="18"/>
                </a:lnTo>
                <a:lnTo>
                  <a:pt x="117" y="27"/>
                </a:lnTo>
                <a:lnTo>
                  <a:pt x="119" y="37"/>
                </a:lnTo>
                <a:lnTo>
                  <a:pt x="121" y="37"/>
                </a:lnTo>
                <a:lnTo>
                  <a:pt x="123" y="34"/>
                </a:lnTo>
                <a:lnTo>
                  <a:pt x="123" y="28"/>
                </a:lnTo>
                <a:lnTo>
                  <a:pt x="126" y="26"/>
                </a:lnTo>
                <a:lnTo>
                  <a:pt x="129" y="26"/>
                </a:lnTo>
                <a:lnTo>
                  <a:pt x="129" y="28"/>
                </a:lnTo>
                <a:lnTo>
                  <a:pt x="131" y="28"/>
                </a:lnTo>
                <a:lnTo>
                  <a:pt x="136" y="26"/>
                </a:lnTo>
                <a:lnTo>
                  <a:pt x="141" y="23"/>
                </a:lnTo>
                <a:lnTo>
                  <a:pt x="147" y="20"/>
                </a:lnTo>
                <a:lnTo>
                  <a:pt x="158" y="21"/>
                </a:lnTo>
                <a:lnTo>
                  <a:pt x="168" y="27"/>
                </a:lnTo>
                <a:lnTo>
                  <a:pt x="176" y="35"/>
                </a:lnTo>
                <a:lnTo>
                  <a:pt x="183" y="45"/>
                </a:lnTo>
                <a:lnTo>
                  <a:pt x="189" y="54"/>
                </a:lnTo>
                <a:lnTo>
                  <a:pt x="202" y="53"/>
                </a:lnTo>
                <a:lnTo>
                  <a:pt x="214" y="53"/>
                </a:lnTo>
                <a:lnTo>
                  <a:pt x="225" y="54"/>
                </a:lnTo>
                <a:lnTo>
                  <a:pt x="236" y="56"/>
                </a:lnTo>
                <a:lnTo>
                  <a:pt x="242" y="56"/>
                </a:lnTo>
                <a:lnTo>
                  <a:pt x="243" y="55"/>
                </a:lnTo>
                <a:lnTo>
                  <a:pt x="246" y="51"/>
                </a:lnTo>
                <a:lnTo>
                  <a:pt x="246" y="48"/>
                </a:lnTo>
                <a:lnTo>
                  <a:pt x="247" y="46"/>
                </a:lnTo>
                <a:lnTo>
                  <a:pt x="248" y="45"/>
                </a:lnTo>
                <a:lnTo>
                  <a:pt x="255" y="42"/>
                </a:lnTo>
                <a:lnTo>
                  <a:pt x="258" y="40"/>
                </a:lnTo>
                <a:lnTo>
                  <a:pt x="263" y="37"/>
                </a:lnTo>
                <a:lnTo>
                  <a:pt x="265" y="33"/>
                </a:lnTo>
                <a:lnTo>
                  <a:pt x="270" y="31"/>
                </a:lnTo>
                <a:lnTo>
                  <a:pt x="278" y="28"/>
                </a:lnTo>
                <a:lnTo>
                  <a:pt x="286" y="27"/>
                </a:lnTo>
                <a:lnTo>
                  <a:pt x="296" y="27"/>
                </a:lnTo>
                <a:lnTo>
                  <a:pt x="307" y="26"/>
                </a:lnTo>
                <a:lnTo>
                  <a:pt x="314" y="23"/>
                </a:lnTo>
                <a:lnTo>
                  <a:pt x="322" y="18"/>
                </a:lnTo>
                <a:lnTo>
                  <a:pt x="329" y="14"/>
                </a:lnTo>
                <a:lnTo>
                  <a:pt x="338" y="14"/>
                </a:lnTo>
                <a:lnTo>
                  <a:pt x="338" y="28"/>
                </a:lnTo>
                <a:lnTo>
                  <a:pt x="341" y="40"/>
                </a:lnTo>
                <a:lnTo>
                  <a:pt x="349" y="40"/>
                </a:lnTo>
                <a:lnTo>
                  <a:pt x="363" y="38"/>
                </a:lnTo>
                <a:lnTo>
                  <a:pt x="368" y="39"/>
                </a:lnTo>
                <a:lnTo>
                  <a:pt x="371" y="42"/>
                </a:lnTo>
                <a:lnTo>
                  <a:pt x="375" y="41"/>
                </a:lnTo>
                <a:lnTo>
                  <a:pt x="377" y="40"/>
                </a:lnTo>
                <a:lnTo>
                  <a:pt x="379" y="38"/>
                </a:lnTo>
                <a:lnTo>
                  <a:pt x="381" y="35"/>
                </a:lnTo>
                <a:lnTo>
                  <a:pt x="383" y="34"/>
                </a:lnTo>
                <a:lnTo>
                  <a:pt x="390" y="38"/>
                </a:lnTo>
                <a:lnTo>
                  <a:pt x="393" y="45"/>
                </a:lnTo>
                <a:lnTo>
                  <a:pt x="393" y="54"/>
                </a:lnTo>
                <a:lnTo>
                  <a:pt x="399" y="60"/>
                </a:lnTo>
                <a:lnTo>
                  <a:pt x="406" y="63"/>
                </a:lnTo>
                <a:lnTo>
                  <a:pt x="412" y="69"/>
                </a:lnTo>
                <a:lnTo>
                  <a:pt x="417" y="76"/>
                </a:lnTo>
                <a:lnTo>
                  <a:pt x="381" y="76"/>
                </a:lnTo>
                <a:lnTo>
                  <a:pt x="371" y="74"/>
                </a:lnTo>
                <a:lnTo>
                  <a:pt x="369" y="74"/>
                </a:lnTo>
                <a:lnTo>
                  <a:pt x="367" y="76"/>
                </a:lnTo>
                <a:lnTo>
                  <a:pt x="367" y="79"/>
                </a:lnTo>
                <a:lnTo>
                  <a:pt x="365" y="81"/>
                </a:lnTo>
                <a:lnTo>
                  <a:pt x="365" y="90"/>
                </a:lnTo>
                <a:lnTo>
                  <a:pt x="362" y="90"/>
                </a:lnTo>
                <a:lnTo>
                  <a:pt x="358" y="89"/>
                </a:lnTo>
                <a:lnTo>
                  <a:pt x="357" y="87"/>
                </a:lnTo>
                <a:lnTo>
                  <a:pt x="355" y="84"/>
                </a:lnTo>
                <a:lnTo>
                  <a:pt x="353" y="81"/>
                </a:lnTo>
                <a:lnTo>
                  <a:pt x="352" y="79"/>
                </a:lnTo>
                <a:lnTo>
                  <a:pt x="342" y="77"/>
                </a:lnTo>
                <a:lnTo>
                  <a:pt x="333" y="75"/>
                </a:lnTo>
                <a:lnTo>
                  <a:pt x="324" y="75"/>
                </a:lnTo>
                <a:lnTo>
                  <a:pt x="315" y="76"/>
                </a:lnTo>
                <a:lnTo>
                  <a:pt x="312" y="77"/>
                </a:lnTo>
                <a:lnTo>
                  <a:pt x="310" y="80"/>
                </a:lnTo>
                <a:lnTo>
                  <a:pt x="308" y="83"/>
                </a:lnTo>
                <a:lnTo>
                  <a:pt x="301" y="90"/>
                </a:lnTo>
                <a:lnTo>
                  <a:pt x="291" y="91"/>
                </a:lnTo>
                <a:lnTo>
                  <a:pt x="282" y="91"/>
                </a:lnTo>
                <a:lnTo>
                  <a:pt x="273" y="93"/>
                </a:lnTo>
                <a:lnTo>
                  <a:pt x="268" y="96"/>
                </a:lnTo>
                <a:lnTo>
                  <a:pt x="265" y="98"/>
                </a:lnTo>
                <a:lnTo>
                  <a:pt x="264" y="102"/>
                </a:lnTo>
                <a:lnTo>
                  <a:pt x="262" y="107"/>
                </a:lnTo>
                <a:lnTo>
                  <a:pt x="260" y="110"/>
                </a:lnTo>
                <a:lnTo>
                  <a:pt x="256" y="112"/>
                </a:lnTo>
                <a:lnTo>
                  <a:pt x="250" y="107"/>
                </a:lnTo>
                <a:lnTo>
                  <a:pt x="250" y="104"/>
                </a:lnTo>
                <a:lnTo>
                  <a:pt x="243" y="104"/>
                </a:lnTo>
                <a:lnTo>
                  <a:pt x="240" y="107"/>
                </a:lnTo>
                <a:lnTo>
                  <a:pt x="236" y="110"/>
                </a:lnTo>
                <a:lnTo>
                  <a:pt x="234" y="114"/>
                </a:lnTo>
                <a:lnTo>
                  <a:pt x="230" y="117"/>
                </a:lnTo>
                <a:lnTo>
                  <a:pt x="225" y="118"/>
                </a:lnTo>
                <a:lnTo>
                  <a:pt x="225" y="104"/>
                </a:lnTo>
                <a:lnTo>
                  <a:pt x="220" y="109"/>
                </a:lnTo>
                <a:lnTo>
                  <a:pt x="216" y="116"/>
                </a:lnTo>
                <a:lnTo>
                  <a:pt x="214" y="123"/>
                </a:lnTo>
                <a:lnTo>
                  <a:pt x="204" y="144"/>
                </a:lnTo>
                <a:lnTo>
                  <a:pt x="197" y="163"/>
                </a:lnTo>
                <a:lnTo>
                  <a:pt x="189" y="180"/>
                </a:lnTo>
                <a:lnTo>
                  <a:pt x="184" y="178"/>
                </a:lnTo>
                <a:lnTo>
                  <a:pt x="183" y="172"/>
                </a:lnTo>
                <a:lnTo>
                  <a:pt x="184" y="166"/>
                </a:lnTo>
                <a:lnTo>
                  <a:pt x="186" y="161"/>
                </a:lnTo>
                <a:lnTo>
                  <a:pt x="186" y="160"/>
                </a:lnTo>
                <a:lnTo>
                  <a:pt x="185" y="159"/>
                </a:lnTo>
                <a:lnTo>
                  <a:pt x="183" y="158"/>
                </a:lnTo>
                <a:lnTo>
                  <a:pt x="178" y="158"/>
                </a:lnTo>
                <a:lnTo>
                  <a:pt x="176" y="159"/>
                </a:lnTo>
                <a:lnTo>
                  <a:pt x="175" y="160"/>
                </a:lnTo>
                <a:lnTo>
                  <a:pt x="175" y="161"/>
                </a:lnTo>
                <a:lnTo>
                  <a:pt x="173" y="153"/>
                </a:lnTo>
                <a:lnTo>
                  <a:pt x="173" y="138"/>
                </a:lnTo>
                <a:lnTo>
                  <a:pt x="172" y="131"/>
                </a:lnTo>
                <a:lnTo>
                  <a:pt x="169" y="125"/>
                </a:lnTo>
                <a:lnTo>
                  <a:pt x="163" y="122"/>
                </a:lnTo>
                <a:lnTo>
                  <a:pt x="152" y="122"/>
                </a:lnTo>
                <a:lnTo>
                  <a:pt x="152" y="117"/>
                </a:lnTo>
                <a:lnTo>
                  <a:pt x="151" y="112"/>
                </a:lnTo>
                <a:lnTo>
                  <a:pt x="149" y="108"/>
                </a:lnTo>
                <a:lnTo>
                  <a:pt x="141" y="108"/>
                </a:lnTo>
                <a:lnTo>
                  <a:pt x="133" y="104"/>
                </a:lnTo>
                <a:lnTo>
                  <a:pt x="123" y="102"/>
                </a:lnTo>
                <a:lnTo>
                  <a:pt x="115" y="102"/>
                </a:lnTo>
                <a:lnTo>
                  <a:pt x="106" y="103"/>
                </a:lnTo>
                <a:lnTo>
                  <a:pt x="95" y="102"/>
                </a:lnTo>
                <a:lnTo>
                  <a:pt x="93" y="100"/>
                </a:lnTo>
                <a:lnTo>
                  <a:pt x="92" y="97"/>
                </a:lnTo>
                <a:lnTo>
                  <a:pt x="91" y="96"/>
                </a:lnTo>
                <a:lnTo>
                  <a:pt x="90" y="96"/>
                </a:lnTo>
                <a:lnTo>
                  <a:pt x="74" y="93"/>
                </a:lnTo>
                <a:lnTo>
                  <a:pt x="56" y="89"/>
                </a:lnTo>
                <a:lnTo>
                  <a:pt x="36" y="86"/>
                </a:lnTo>
                <a:lnTo>
                  <a:pt x="17" y="82"/>
                </a:lnTo>
                <a:lnTo>
                  <a:pt x="16" y="76"/>
                </a:lnTo>
                <a:lnTo>
                  <a:pt x="14" y="72"/>
                </a:lnTo>
                <a:lnTo>
                  <a:pt x="10" y="68"/>
                </a:lnTo>
                <a:lnTo>
                  <a:pt x="6" y="66"/>
                </a:lnTo>
                <a:lnTo>
                  <a:pt x="0" y="65"/>
                </a:lnTo>
                <a:lnTo>
                  <a:pt x="3" y="60"/>
                </a:lnTo>
                <a:lnTo>
                  <a:pt x="8" y="58"/>
                </a:lnTo>
                <a:lnTo>
                  <a:pt x="15" y="56"/>
                </a:lnTo>
                <a:lnTo>
                  <a:pt x="20" y="54"/>
                </a:lnTo>
                <a:lnTo>
                  <a:pt x="23" y="52"/>
                </a:lnTo>
                <a:lnTo>
                  <a:pt x="30" y="41"/>
                </a:lnTo>
                <a:lnTo>
                  <a:pt x="37" y="37"/>
                </a:lnTo>
                <a:lnTo>
                  <a:pt x="49" y="38"/>
                </a:lnTo>
                <a:lnTo>
                  <a:pt x="57" y="35"/>
                </a:lnTo>
                <a:lnTo>
                  <a:pt x="64" y="32"/>
                </a:lnTo>
                <a:lnTo>
                  <a:pt x="70" y="27"/>
                </a:lnTo>
                <a:lnTo>
                  <a:pt x="77" y="23"/>
                </a:lnTo>
                <a:lnTo>
                  <a:pt x="85" y="20"/>
                </a:lnTo>
                <a:lnTo>
                  <a:pt x="92" y="10"/>
                </a:lnTo>
                <a:lnTo>
                  <a:pt x="99" y="0"/>
                </a:lnTo>
                <a:close/>
              </a:path>
            </a:pathLst>
          </a:custGeom>
          <a:solidFill>
            <a:srgbClr val="4C7A59"/>
          </a:solidFill>
          <a:ln w="38100">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5">
            <a:extLst>
              <a:ext uri="{FF2B5EF4-FFF2-40B4-BE49-F238E27FC236}">
                <a16:creationId xmlns:a16="http://schemas.microsoft.com/office/drawing/2014/main" id="{260A02E9-5A48-4431-D28E-EED3564E8AA5}"/>
              </a:ext>
            </a:extLst>
          </p:cNvPr>
          <p:cNvSpPr>
            <a:spLocks/>
          </p:cNvSpPr>
          <p:nvPr/>
        </p:nvSpPr>
        <p:spPr bwMode="auto">
          <a:xfrm>
            <a:off x="8867129" y="2386139"/>
            <a:ext cx="925994" cy="1266694"/>
          </a:xfrm>
          <a:custGeom>
            <a:avLst/>
            <a:gdLst/>
            <a:ahLst/>
            <a:cxnLst>
              <a:cxn ang="0">
                <a:pos x="99" y="1"/>
              </a:cxn>
              <a:cxn ang="0">
                <a:pos x="106" y="7"/>
              </a:cxn>
              <a:cxn ang="0">
                <a:pos x="124" y="9"/>
              </a:cxn>
              <a:cxn ang="0">
                <a:pos x="138" y="20"/>
              </a:cxn>
              <a:cxn ang="0">
                <a:pos x="183" y="35"/>
              </a:cxn>
              <a:cxn ang="0">
                <a:pos x="193" y="49"/>
              </a:cxn>
              <a:cxn ang="0">
                <a:pos x="186" y="59"/>
              </a:cxn>
              <a:cxn ang="0">
                <a:pos x="193" y="68"/>
              </a:cxn>
              <a:cxn ang="0">
                <a:pos x="202" y="94"/>
              </a:cxn>
              <a:cxn ang="0">
                <a:pos x="198" y="121"/>
              </a:cxn>
              <a:cxn ang="0">
                <a:pos x="189" y="143"/>
              </a:cxn>
              <a:cxn ang="0">
                <a:pos x="177" y="155"/>
              </a:cxn>
              <a:cxn ang="0">
                <a:pos x="174" y="183"/>
              </a:cxn>
              <a:cxn ang="0">
                <a:pos x="196" y="188"/>
              </a:cxn>
              <a:cxn ang="0">
                <a:pos x="210" y="168"/>
              </a:cxn>
              <a:cxn ang="0">
                <a:pos x="223" y="152"/>
              </a:cxn>
              <a:cxn ang="0">
                <a:pos x="242" y="143"/>
              </a:cxn>
              <a:cxn ang="0">
                <a:pos x="262" y="180"/>
              </a:cxn>
              <a:cxn ang="0">
                <a:pos x="276" y="223"/>
              </a:cxn>
              <a:cxn ang="0">
                <a:pos x="281" y="250"/>
              </a:cxn>
              <a:cxn ang="0">
                <a:pos x="278" y="271"/>
              </a:cxn>
              <a:cxn ang="0">
                <a:pos x="275" y="265"/>
              </a:cxn>
              <a:cxn ang="0">
                <a:pos x="271" y="265"/>
              </a:cxn>
              <a:cxn ang="0">
                <a:pos x="259" y="286"/>
              </a:cxn>
              <a:cxn ang="0">
                <a:pos x="251" y="301"/>
              </a:cxn>
              <a:cxn ang="0">
                <a:pos x="244" y="329"/>
              </a:cxn>
              <a:cxn ang="0">
                <a:pos x="233" y="351"/>
              </a:cxn>
              <a:cxn ang="0">
                <a:pos x="175" y="371"/>
              </a:cxn>
              <a:cxn ang="0">
                <a:pos x="102" y="373"/>
              </a:cxn>
              <a:cxn ang="0">
                <a:pos x="27" y="384"/>
              </a:cxn>
              <a:cxn ang="0">
                <a:pos x="6" y="384"/>
              </a:cxn>
              <a:cxn ang="0">
                <a:pos x="14" y="372"/>
              </a:cxn>
              <a:cxn ang="0">
                <a:pos x="28" y="336"/>
              </a:cxn>
              <a:cxn ang="0">
                <a:pos x="31" y="274"/>
              </a:cxn>
              <a:cxn ang="0">
                <a:pos x="19" y="241"/>
              </a:cxn>
              <a:cxn ang="0">
                <a:pos x="9" y="223"/>
              </a:cxn>
              <a:cxn ang="0">
                <a:pos x="3" y="213"/>
              </a:cxn>
              <a:cxn ang="0">
                <a:pos x="9" y="197"/>
              </a:cxn>
              <a:cxn ang="0">
                <a:pos x="7" y="159"/>
              </a:cxn>
              <a:cxn ang="0">
                <a:pos x="14" y="127"/>
              </a:cxn>
              <a:cxn ang="0">
                <a:pos x="11" y="115"/>
              </a:cxn>
              <a:cxn ang="0">
                <a:pos x="19" y="93"/>
              </a:cxn>
              <a:cxn ang="0">
                <a:pos x="42" y="73"/>
              </a:cxn>
              <a:cxn ang="0">
                <a:pos x="47" y="98"/>
              </a:cxn>
              <a:cxn ang="0">
                <a:pos x="52" y="93"/>
              </a:cxn>
              <a:cxn ang="0">
                <a:pos x="56" y="96"/>
              </a:cxn>
              <a:cxn ang="0">
                <a:pos x="63" y="83"/>
              </a:cxn>
              <a:cxn ang="0">
                <a:pos x="62" y="63"/>
              </a:cxn>
              <a:cxn ang="0">
                <a:pos x="74" y="42"/>
              </a:cxn>
              <a:cxn ang="0">
                <a:pos x="81" y="30"/>
              </a:cxn>
              <a:cxn ang="0">
                <a:pos x="76" y="22"/>
              </a:cxn>
              <a:cxn ang="0">
                <a:pos x="92" y="0"/>
              </a:cxn>
            </a:cxnLst>
            <a:rect l="0" t="0" r="r" b="b"/>
            <a:pathLst>
              <a:path w="285" h="386">
                <a:moveTo>
                  <a:pt x="92" y="0"/>
                </a:moveTo>
                <a:lnTo>
                  <a:pt x="97" y="0"/>
                </a:lnTo>
                <a:lnTo>
                  <a:pt x="99" y="1"/>
                </a:lnTo>
                <a:lnTo>
                  <a:pt x="102" y="3"/>
                </a:lnTo>
                <a:lnTo>
                  <a:pt x="104" y="5"/>
                </a:lnTo>
                <a:lnTo>
                  <a:pt x="106" y="7"/>
                </a:lnTo>
                <a:lnTo>
                  <a:pt x="110" y="8"/>
                </a:lnTo>
                <a:lnTo>
                  <a:pt x="117" y="9"/>
                </a:lnTo>
                <a:lnTo>
                  <a:pt x="124" y="9"/>
                </a:lnTo>
                <a:lnTo>
                  <a:pt x="130" y="10"/>
                </a:lnTo>
                <a:lnTo>
                  <a:pt x="136" y="14"/>
                </a:lnTo>
                <a:lnTo>
                  <a:pt x="138" y="20"/>
                </a:lnTo>
                <a:lnTo>
                  <a:pt x="155" y="22"/>
                </a:lnTo>
                <a:lnTo>
                  <a:pt x="172" y="27"/>
                </a:lnTo>
                <a:lnTo>
                  <a:pt x="183" y="35"/>
                </a:lnTo>
                <a:lnTo>
                  <a:pt x="194" y="44"/>
                </a:lnTo>
                <a:lnTo>
                  <a:pt x="194" y="47"/>
                </a:lnTo>
                <a:lnTo>
                  <a:pt x="193" y="49"/>
                </a:lnTo>
                <a:lnTo>
                  <a:pt x="187" y="55"/>
                </a:lnTo>
                <a:lnTo>
                  <a:pt x="186" y="57"/>
                </a:lnTo>
                <a:lnTo>
                  <a:pt x="186" y="59"/>
                </a:lnTo>
                <a:lnTo>
                  <a:pt x="187" y="63"/>
                </a:lnTo>
                <a:lnTo>
                  <a:pt x="189" y="65"/>
                </a:lnTo>
                <a:lnTo>
                  <a:pt x="193" y="68"/>
                </a:lnTo>
                <a:lnTo>
                  <a:pt x="197" y="72"/>
                </a:lnTo>
                <a:lnTo>
                  <a:pt x="200" y="76"/>
                </a:lnTo>
                <a:lnTo>
                  <a:pt x="202" y="94"/>
                </a:lnTo>
                <a:lnTo>
                  <a:pt x="203" y="105"/>
                </a:lnTo>
                <a:lnTo>
                  <a:pt x="202" y="113"/>
                </a:lnTo>
                <a:lnTo>
                  <a:pt x="198" y="121"/>
                </a:lnTo>
                <a:lnTo>
                  <a:pt x="191" y="127"/>
                </a:lnTo>
                <a:lnTo>
                  <a:pt x="191" y="134"/>
                </a:lnTo>
                <a:lnTo>
                  <a:pt x="189" y="143"/>
                </a:lnTo>
                <a:lnTo>
                  <a:pt x="188" y="149"/>
                </a:lnTo>
                <a:lnTo>
                  <a:pt x="183" y="152"/>
                </a:lnTo>
                <a:lnTo>
                  <a:pt x="177" y="155"/>
                </a:lnTo>
                <a:lnTo>
                  <a:pt x="172" y="157"/>
                </a:lnTo>
                <a:lnTo>
                  <a:pt x="172" y="173"/>
                </a:lnTo>
                <a:lnTo>
                  <a:pt x="174" y="183"/>
                </a:lnTo>
                <a:lnTo>
                  <a:pt x="180" y="191"/>
                </a:lnTo>
                <a:lnTo>
                  <a:pt x="191" y="195"/>
                </a:lnTo>
                <a:lnTo>
                  <a:pt x="196" y="188"/>
                </a:lnTo>
                <a:lnTo>
                  <a:pt x="202" y="182"/>
                </a:lnTo>
                <a:lnTo>
                  <a:pt x="207" y="175"/>
                </a:lnTo>
                <a:lnTo>
                  <a:pt x="210" y="168"/>
                </a:lnTo>
                <a:lnTo>
                  <a:pt x="211" y="157"/>
                </a:lnTo>
                <a:lnTo>
                  <a:pt x="218" y="155"/>
                </a:lnTo>
                <a:lnTo>
                  <a:pt x="223" y="152"/>
                </a:lnTo>
                <a:lnTo>
                  <a:pt x="228" y="147"/>
                </a:lnTo>
                <a:lnTo>
                  <a:pt x="233" y="145"/>
                </a:lnTo>
                <a:lnTo>
                  <a:pt x="242" y="143"/>
                </a:lnTo>
                <a:lnTo>
                  <a:pt x="251" y="154"/>
                </a:lnTo>
                <a:lnTo>
                  <a:pt x="258" y="166"/>
                </a:lnTo>
                <a:lnTo>
                  <a:pt x="262" y="180"/>
                </a:lnTo>
                <a:lnTo>
                  <a:pt x="266" y="195"/>
                </a:lnTo>
                <a:lnTo>
                  <a:pt x="271" y="209"/>
                </a:lnTo>
                <a:lnTo>
                  <a:pt x="276" y="223"/>
                </a:lnTo>
                <a:lnTo>
                  <a:pt x="285" y="233"/>
                </a:lnTo>
                <a:lnTo>
                  <a:pt x="282" y="240"/>
                </a:lnTo>
                <a:lnTo>
                  <a:pt x="281" y="250"/>
                </a:lnTo>
                <a:lnTo>
                  <a:pt x="281" y="271"/>
                </a:lnTo>
                <a:lnTo>
                  <a:pt x="279" y="272"/>
                </a:lnTo>
                <a:lnTo>
                  <a:pt x="278" y="271"/>
                </a:lnTo>
                <a:lnTo>
                  <a:pt x="276" y="271"/>
                </a:lnTo>
                <a:lnTo>
                  <a:pt x="275" y="269"/>
                </a:lnTo>
                <a:lnTo>
                  <a:pt x="275" y="265"/>
                </a:lnTo>
                <a:lnTo>
                  <a:pt x="274" y="265"/>
                </a:lnTo>
                <a:lnTo>
                  <a:pt x="273" y="264"/>
                </a:lnTo>
                <a:lnTo>
                  <a:pt x="271" y="265"/>
                </a:lnTo>
                <a:lnTo>
                  <a:pt x="265" y="269"/>
                </a:lnTo>
                <a:lnTo>
                  <a:pt x="260" y="276"/>
                </a:lnTo>
                <a:lnTo>
                  <a:pt x="259" y="286"/>
                </a:lnTo>
                <a:lnTo>
                  <a:pt x="259" y="296"/>
                </a:lnTo>
                <a:lnTo>
                  <a:pt x="254" y="299"/>
                </a:lnTo>
                <a:lnTo>
                  <a:pt x="251" y="301"/>
                </a:lnTo>
                <a:lnTo>
                  <a:pt x="245" y="307"/>
                </a:lnTo>
                <a:lnTo>
                  <a:pt x="246" y="318"/>
                </a:lnTo>
                <a:lnTo>
                  <a:pt x="244" y="329"/>
                </a:lnTo>
                <a:lnTo>
                  <a:pt x="240" y="336"/>
                </a:lnTo>
                <a:lnTo>
                  <a:pt x="236" y="343"/>
                </a:lnTo>
                <a:lnTo>
                  <a:pt x="233" y="351"/>
                </a:lnTo>
                <a:lnTo>
                  <a:pt x="231" y="360"/>
                </a:lnTo>
                <a:lnTo>
                  <a:pt x="203" y="365"/>
                </a:lnTo>
                <a:lnTo>
                  <a:pt x="175" y="371"/>
                </a:lnTo>
                <a:lnTo>
                  <a:pt x="146" y="374"/>
                </a:lnTo>
                <a:lnTo>
                  <a:pt x="120" y="372"/>
                </a:lnTo>
                <a:lnTo>
                  <a:pt x="102" y="373"/>
                </a:lnTo>
                <a:lnTo>
                  <a:pt x="62" y="380"/>
                </a:lnTo>
                <a:lnTo>
                  <a:pt x="42" y="383"/>
                </a:lnTo>
                <a:lnTo>
                  <a:pt x="27" y="384"/>
                </a:lnTo>
                <a:lnTo>
                  <a:pt x="11" y="386"/>
                </a:lnTo>
                <a:lnTo>
                  <a:pt x="6" y="386"/>
                </a:lnTo>
                <a:lnTo>
                  <a:pt x="6" y="384"/>
                </a:lnTo>
                <a:lnTo>
                  <a:pt x="10" y="380"/>
                </a:lnTo>
                <a:lnTo>
                  <a:pt x="11" y="380"/>
                </a:lnTo>
                <a:lnTo>
                  <a:pt x="14" y="372"/>
                </a:lnTo>
                <a:lnTo>
                  <a:pt x="19" y="364"/>
                </a:lnTo>
                <a:lnTo>
                  <a:pt x="23" y="352"/>
                </a:lnTo>
                <a:lnTo>
                  <a:pt x="28" y="336"/>
                </a:lnTo>
                <a:lnTo>
                  <a:pt x="33" y="314"/>
                </a:lnTo>
                <a:lnTo>
                  <a:pt x="34" y="290"/>
                </a:lnTo>
                <a:lnTo>
                  <a:pt x="31" y="274"/>
                </a:lnTo>
                <a:lnTo>
                  <a:pt x="26" y="259"/>
                </a:lnTo>
                <a:lnTo>
                  <a:pt x="25" y="245"/>
                </a:lnTo>
                <a:lnTo>
                  <a:pt x="19" y="241"/>
                </a:lnTo>
                <a:lnTo>
                  <a:pt x="16" y="237"/>
                </a:lnTo>
                <a:lnTo>
                  <a:pt x="12" y="231"/>
                </a:lnTo>
                <a:lnTo>
                  <a:pt x="9" y="223"/>
                </a:lnTo>
                <a:lnTo>
                  <a:pt x="6" y="218"/>
                </a:lnTo>
                <a:lnTo>
                  <a:pt x="4" y="217"/>
                </a:lnTo>
                <a:lnTo>
                  <a:pt x="3" y="213"/>
                </a:lnTo>
                <a:lnTo>
                  <a:pt x="3" y="211"/>
                </a:lnTo>
                <a:lnTo>
                  <a:pt x="6" y="204"/>
                </a:lnTo>
                <a:lnTo>
                  <a:pt x="9" y="197"/>
                </a:lnTo>
                <a:lnTo>
                  <a:pt x="6" y="184"/>
                </a:lnTo>
                <a:lnTo>
                  <a:pt x="0" y="175"/>
                </a:lnTo>
                <a:lnTo>
                  <a:pt x="7" y="159"/>
                </a:lnTo>
                <a:lnTo>
                  <a:pt x="12" y="150"/>
                </a:lnTo>
                <a:lnTo>
                  <a:pt x="14" y="140"/>
                </a:lnTo>
                <a:lnTo>
                  <a:pt x="14" y="127"/>
                </a:lnTo>
                <a:lnTo>
                  <a:pt x="12" y="120"/>
                </a:lnTo>
                <a:lnTo>
                  <a:pt x="11" y="118"/>
                </a:lnTo>
                <a:lnTo>
                  <a:pt x="11" y="115"/>
                </a:lnTo>
                <a:lnTo>
                  <a:pt x="18" y="104"/>
                </a:lnTo>
                <a:lnTo>
                  <a:pt x="20" y="99"/>
                </a:lnTo>
                <a:lnTo>
                  <a:pt x="19" y="93"/>
                </a:lnTo>
                <a:lnTo>
                  <a:pt x="28" y="89"/>
                </a:lnTo>
                <a:lnTo>
                  <a:pt x="37" y="82"/>
                </a:lnTo>
                <a:lnTo>
                  <a:pt x="42" y="73"/>
                </a:lnTo>
                <a:lnTo>
                  <a:pt x="45" y="76"/>
                </a:lnTo>
                <a:lnTo>
                  <a:pt x="45" y="98"/>
                </a:lnTo>
                <a:lnTo>
                  <a:pt x="47" y="98"/>
                </a:lnTo>
                <a:lnTo>
                  <a:pt x="47" y="97"/>
                </a:lnTo>
                <a:lnTo>
                  <a:pt x="49" y="94"/>
                </a:lnTo>
                <a:lnTo>
                  <a:pt x="52" y="93"/>
                </a:lnTo>
                <a:lnTo>
                  <a:pt x="53" y="93"/>
                </a:lnTo>
                <a:lnTo>
                  <a:pt x="55" y="96"/>
                </a:lnTo>
                <a:lnTo>
                  <a:pt x="56" y="96"/>
                </a:lnTo>
                <a:lnTo>
                  <a:pt x="59" y="92"/>
                </a:lnTo>
                <a:lnTo>
                  <a:pt x="62" y="89"/>
                </a:lnTo>
                <a:lnTo>
                  <a:pt x="63" y="83"/>
                </a:lnTo>
                <a:lnTo>
                  <a:pt x="65" y="78"/>
                </a:lnTo>
                <a:lnTo>
                  <a:pt x="63" y="71"/>
                </a:lnTo>
                <a:lnTo>
                  <a:pt x="62" y="63"/>
                </a:lnTo>
                <a:lnTo>
                  <a:pt x="62" y="56"/>
                </a:lnTo>
                <a:lnTo>
                  <a:pt x="67" y="47"/>
                </a:lnTo>
                <a:lnTo>
                  <a:pt x="74" y="42"/>
                </a:lnTo>
                <a:lnTo>
                  <a:pt x="84" y="40"/>
                </a:lnTo>
                <a:lnTo>
                  <a:pt x="84" y="34"/>
                </a:lnTo>
                <a:lnTo>
                  <a:pt x="81" y="30"/>
                </a:lnTo>
                <a:lnTo>
                  <a:pt x="79" y="29"/>
                </a:lnTo>
                <a:lnTo>
                  <a:pt x="76" y="27"/>
                </a:lnTo>
                <a:lnTo>
                  <a:pt x="76" y="22"/>
                </a:lnTo>
                <a:lnTo>
                  <a:pt x="79" y="15"/>
                </a:lnTo>
                <a:lnTo>
                  <a:pt x="83" y="9"/>
                </a:lnTo>
                <a:lnTo>
                  <a:pt x="92" y="0"/>
                </a:lnTo>
                <a:close/>
              </a:path>
            </a:pathLst>
          </a:custGeom>
          <a:solidFill>
            <a:srgbClr val="4C7A59"/>
          </a:solidFill>
          <a:ln w="38100">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6">
            <a:extLst>
              <a:ext uri="{FF2B5EF4-FFF2-40B4-BE49-F238E27FC236}">
                <a16:creationId xmlns:a16="http://schemas.microsoft.com/office/drawing/2014/main" id="{0C932F52-5576-E743-7A0E-5450AB95093E}"/>
              </a:ext>
            </a:extLst>
          </p:cNvPr>
          <p:cNvSpPr>
            <a:spLocks noEditPoints="1"/>
          </p:cNvSpPr>
          <p:nvPr/>
        </p:nvSpPr>
        <p:spPr bwMode="auto">
          <a:xfrm>
            <a:off x="8700891" y="3613455"/>
            <a:ext cx="714806" cy="1260128"/>
          </a:xfrm>
          <a:custGeom>
            <a:avLst/>
            <a:gdLst/>
            <a:ahLst/>
            <a:cxnLst>
              <a:cxn ang="0">
                <a:pos x="3" y="28"/>
              </a:cxn>
              <a:cxn ang="0">
                <a:pos x="184" y="9"/>
              </a:cxn>
              <a:cxn ang="0">
                <a:pos x="188" y="16"/>
              </a:cxn>
              <a:cxn ang="0">
                <a:pos x="200" y="110"/>
              </a:cxn>
              <a:cxn ang="0">
                <a:pos x="214" y="235"/>
              </a:cxn>
              <a:cxn ang="0">
                <a:pos x="211" y="256"/>
              </a:cxn>
              <a:cxn ang="0">
                <a:pos x="213" y="261"/>
              </a:cxn>
              <a:cxn ang="0">
                <a:pos x="213" y="265"/>
              </a:cxn>
              <a:cxn ang="0">
                <a:pos x="213" y="268"/>
              </a:cxn>
              <a:cxn ang="0">
                <a:pos x="220" y="269"/>
              </a:cxn>
              <a:cxn ang="0">
                <a:pos x="215" y="275"/>
              </a:cxn>
              <a:cxn ang="0">
                <a:pos x="207" y="270"/>
              </a:cxn>
              <a:cxn ang="0">
                <a:pos x="201" y="278"/>
              </a:cxn>
              <a:cxn ang="0">
                <a:pos x="199" y="279"/>
              </a:cxn>
              <a:cxn ang="0">
                <a:pos x="195" y="285"/>
              </a:cxn>
              <a:cxn ang="0">
                <a:pos x="192" y="279"/>
              </a:cxn>
              <a:cxn ang="0">
                <a:pos x="186" y="283"/>
              </a:cxn>
              <a:cxn ang="0">
                <a:pos x="180" y="282"/>
              </a:cxn>
              <a:cxn ang="0">
                <a:pos x="178" y="297"/>
              </a:cxn>
              <a:cxn ang="0">
                <a:pos x="166" y="318"/>
              </a:cxn>
              <a:cxn ang="0">
                <a:pos x="152" y="328"/>
              </a:cxn>
              <a:cxn ang="0">
                <a:pos x="143" y="357"/>
              </a:cxn>
              <a:cxn ang="0">
                <a:pos x="135" y="350"/>
              </a:cxn>
              <a:cxn ang="0">
                <a:pos x="130" y="356"/>
              </a:cxn>
              <a:cxn ang="0">
                <a:pos x="123" y="347"/>
              </a:cxn>
              <a:cxn ang="0">
                <a:pos x="111" y="342"/>
              </a:cxn>
              <a:cxn ang="0">
                <a:pos x="115" y="348"/>
              </a:cxn>
              <a:cxn ang="0">
                <a:pos x="106" y="362"/>
              </a:cxn>
              <a:cxn ang="0">
                <a:pos x="102" y="368"/>
              </a:cxn>
              <a:cxn ang="0">
                <a:pos x="101" y="370"/>
              </a:cxn>
              <a:cxn ang="0">
                <a:pos x="88" y="367"/>
              </a:cxn>
              <a:cxn ang="0">
                <a:pos x="78" y="369"/>
              </a:cxn>
              <a:cxn ang="0">
                <a:pos x="72" y="368"/>
              </a:cxn>
              <a:cxn ang="0">
                <a:pos x="72" y="373"/>
              </a:cxn>
              <a:cxn ang="0">
                <a:pos x="62" y="377"/>
              </a:cxn>
              <a:cxn ang="0">
                <a:pos x="48" y="373"/>
              </a:cxn>
              <a:cxn ang="0">
                <a:pos x="29" y="376"/>
              </a:cxn>
              <a:cxn ang="0">
                <a:pos x="26" y="380"/>
              </a:cxn>
              <a:cxn ang="0">
                <a:pos x="10" y="382"/>
              </a:cxn>
              <a:cxn ang="0">
                <a:pos x="2" y="366"/>
              </a:cxn>
              <a:cxn ang="0">
                <a:pos x="8" y="347"/>
              </a:cxn>
              <a:cxn ang="0">
                <a:pos x="15" y="338"/>
              </a:cxn>
              <a:cxn ang="0">
                <a:pos x="32" y="308"/>
              </a:cxn>
              <a:cxn ang="0">
                <a:pos x="29" y="283"/>
              </a:cxn>
              <a:cxn ang="0">
                <a:pos x="23" y="275"/>
              </a:cxn>
              <a:cxn ang="0">
                <a:pos x="17" y="269"/>
              </a:cxn>
              <a:cxn ang="0">
                <a:pos x="25" y="245"/>
              </a:cxn>
              <a:cxn ang="0">
                <a:pos x="15" y="31"/>
              </a:cxn>
              <a:cxn ang="0">
                <a:pos x="16" y="34"/>
              </a:cxn>
              <a:cxn ang="0">
                <a:pos x="19" y="35"/>
              </a:cxn>
              <a:cxn ang="0">
                <a:pos x="31" y="28"/>
              </a:cxn>
              <a:cxn ang="0">
                <a:pos x="47" y="17"/>
              </a:cxn>
              <a:cxn ang="0">
                <a:pos x="52" y="18"/>
              </a:cxn>
              <a:cxn ang="0">
                <a:pos x="133" y="7"/>
              </a:cxn>
            </a:cxnLst>
            <a:rect l="0" t="0" r="r" b="b"/>
            <a:pathLst>
              <a:path w="220" h="384">
                <a:moveTo>
                  <a:pt x="3" y="28"/>
                </a:moveTo>
                <a:lnTo>
                  <a:pt x="3" y="31"/>
                </a:lnTo>
                <a:lnTo>
                  <a:pt x="2" y="30"/>
                </a:lnTo>
                <a:lnTo>
                  <a:pt x="3" y="28"/>
                </a:lnTo>
                <a:close/>
                <a:moveTo>
                  <a:pt x="184" y="0"/>
                </a:moveTo>
                <a:lnTo>
                  <a:pt x="185" y="3"/>
                </a:lnTo>
                <a:lnTo>
                  <a:pt x="185" y="7"/>
                </a:lnTo>
                <a:lnTo>
                  <a:pt x="184" y="9"/>
                </a:lnTo>
                <a:lnTo>
                  <a:pt x="185" y="11"/>
                </a:lnTo>
                <a:lnTo>
                  <a:pt x="186" y="12"/>
                </a:lnTo>
                <a:lnTo>
                  <a:pt x="187" y="14"/>
                </a:lnTo>
                <a:lnTo>
                  <a:pt x="188" y="16"/>
                </a:lnTo>
                <a:lnTo>
                  <a:pt x="188" y="34"/>
                </a:lnTo>
                <a:lnTo>
                  <a:pt x="192" y="59"/>
                </a:lnTo>
                <a:lnTo>
                  <a:pt x="196" y="83"/>
                </a:lnTo>
                <a:lnTo>
                  <a:pt x="200" y="110"/>
                </a:lnTo>
                <a:lnTo>
                  <a:pt x="203" y="144"/>
                </a:lnTo>
                <a:lnTo>
                  <a:pt x="206" y="178"/>
                </a:lnTo>
                <a:lnTo>
                  <a:pt x="213" y="217"/>
                </a:lnTo>
                <a:lnTo>
                  <a:pt x="214" y="235"/>
                </a:lnTo>
                <a:lnTo>
                  <a:pt x="213" y="243"/>
                </a:lnTo>
                <a:lnTo>
                  <a:pt x="213" y="249"/>
                </a:lnTo>
                <a:lnTo>
                  <a:pt x="214" y="257"/>
                </a:lnTo>
                <a:lnTo>
                  <a:pt x="211" y="256"/>
                </a:lnTo>
                <a:lnTo>
                  <a:pt x="210" y="255"/>
                </a:lnTo>
                <a:lnTo>
                  <a:pt x="209" y="255"/>
                </a:lnTo>
                <a:lnTo>
                  <a:pt x="209" y="257"/>
                </a:lnTo>
                <a:lnTo>
                  <a:pt x="213" y="261"/>
                </a:lnTo>
                <a:lnTo>
                  <a:pt x="213" y="263"/>
                </a:lnTo>
                <a:lnTo>
                  <a:pt x="214" y="264"/>
                </a:lnTo>
                <a:lnTo>
                  <a:pt x="213" y="264"/>
                </a:lnTo>
                <a:lnTo>
                  <a:pt x="213" y="265"/>
                </a:lnTo>
                <a:lnTo>
                  <a:pt x="208" y="263"/>
                </a:lnTo>
                <a:lnTo>
                  <a:pt x="209" y="265"/>
                </a:lnTo>
                <a:lnTo>
                  <a:pt x="211" y="268"/>
                </a:lnTo>
                <a:lnTo>
                  <a:pt x="213" y="268"/>
                </a:lnTo>
                <a:lnTo>
                  <a:pt x="215" y="266"/>
                </a:lnTo>
                <a:lnTo>
                  <a:pt x="216" y="266"/>
                </a:lnTo>
                <a:lnTo>
                  <a:pt x="218" y="268"/>
                </a:lnTo>
                <a:lnTo>
                  <a:pt x="220" y="269"/>
                </a:lnTo>
                <a:lnTo>
                  <a:pt x="220" y="270"/>
                </a:lnTo>
                <a:lnTo>
                  <a:pt x="218" y="272"/>
                </a:lnTo>
                <a:lnTo>
                  <a:pt x="217" y="273"/>
                </a:lnTo>
                <a:lnTo>
                  <a:pt x="215" y="275"/>
                </a:lnTo>
                <a:lnTo>
                  <a:pt x="210" y="275"/>
                </a:lnTo>
                <a:lnTo>
                  <a:pt x="209" y="273"/>
                </a:lnTo>
                <a:lnTo>
                  <a:pt x="208" y="271"/>
                </a:lnTo>
                <a:lnTo>
                  <a:pt x="207" y="270"/>
                </a:lnTo>
                <a:lnTo>
                  <a:pt x="207" y="278"/>
                </a:lnTo>
                <a:lnTo>
                  <a:pt x="206" y="279"/>
                </a:lnTo>
                <a:lnTo>
                  <a:pt x="202" y="279"/>
                </a:lnTo>
                <a:lnTo>
                  <a:pt x="201" y="278"/>
                </a:lnTo>
                <a:lnTo>
                  <a:pt x="200" y="278"/>
                </a:lnTo>
                <a:lnTo>
                  <a:pt x="200" y="277"/>
                </a:lnTo>
                <a:lnTo>
                  <a:pt x="199" y="278"/>
                </a:lnTo>
                <a:lnTo>
                  <a:pt x="199" y="279"/>
                </a:lnTo>
                <a:lnTo>
                  <a:pt x="200" y="280"/>
                </a:lnTo>
                <a:lnTo>
                  <a:pt x="200" y="284"/>
                </a:lnTo>
                <a:lnTo>
                  <a:pt x="198" y="285"/>
                </a:lnTo>
                <a:lnTo>
                  <a:pt x="195" y="285"/>
                </a:lnTo>
                <a:lnTo>
                  <a:pt x="194" y="284"/>
                </a:lnTo>
                <a:lnTo>
                  <a:pt x="193" y="282"/>
                </a:lnTo>
                <a:lnTo>
                  <a:pt x="193" y="280"/>
                </a:lnTo>
                <a:lnTo>
                  <a:pt x="192" y="279"/>
                </a:lnTo>
                <a:lnTo>
                  <a:pt x="191" y="279"/>
                </a:lnTo>
                <a:lnTo>
                  <a:pt x="189" y="280"/>
                </a:lnTo>
                <a:lnTo>
                  <a:pt x="187" y="282"/>
                </a:lnTo>
                <a:lnTo>
                  <a:pt x="186" y="283"/>
                </a:lnTo>
                <a:lnTo>
                  <a:pt x="184" y="283"/>
                </a:lnTo>
                <a:lnTo>
                  <a:pt x="182" y="284"/>
                </a:lnTo>
                <a:lnTo>
                  <a:pt x="181" y="284"/>
                </a:lnTo>
                <a:lnTo>
                  <a:pt x="180" y="282"/>
                </a:lnTo>
                <a:lnTo>
                  <a:pt x="180" y="279"/>
                </a:lnTo>
                <a:lnTo>
                  <a:pt x="175" y="284"/>
                </a:lnTo>
                <a:lnTo>
                  <a:pt x="175" y="290"/>
                </a:lnTo>
                <a:lnTo>
                  <a:pt x="178" y="297"/>
                </a:lnTo>
                <a:lnTo>
                  <a:pt x="178" y="305"/>
                </a:lnTo>
                <a:lnTo>
                  <a:pt x="172" y="307"/>
                </a:lnTo>
                <a:lnTo>
                  <a:pt x="168" y="312"/>
                </a:lnTo>
                <a:lnTo>
                  <a:pt x="166" y="318"/>
                </a:lnTo>
                <a:lnTo>
                  <a:pt x="165" y="324"/>
                </a:lnTo>
                <a:lnTo>
                  <a:pt x="161" y="328"/>
                </a:lnTo>
                <a:lnTo>
                  <a:pt x="158" y="329"/>
                </a:lnTo>
                <a:lnTo>
                  <a:pt x="152" y="328"/>
                </a:lnTo>
                <a:lnTo>
                  <a:pt x="150" y="338"/>
                </a:lnTo>
                <a:lnTo>
                  <a:pt x="149" y="347"/>
                </a:lnTo>
                <a:lnTo>
                  <a:pt x="146" y="356"/>
                </a:lnTo>
                <a:lnTo>
                  <a:pt x="143" y="357"/>
                </a:lnTo>
                <a:lnTo>
                  <a:pt x="140" y="357"/>
                </a:lnTo>
                <a:lnTo>
                  <a:pt x="138" y="356"/>
                </a:lnTo>
                <a:lnTo>
                  <a:pt x="135" y="353"/>
                </a:lnTo>
                <a:lnTo>
                  <a:pt x="135" y="350"/>
                </a:lnTo>
                <a:lnTo>
                  <a:pt x="133" y="350"/>
                </a:lnTo>
                <a:lnTo>
                  <a:pt x="133" y="352"/>
                </a:lnTo>
                <a:lnTo>
                  <a:pt x="132" y="354"/>
                </a:lnTo>
                <a:lnTo>
                  <a:pt x="130" y="356"/>
                </a:lnTo>
                <a:lnTo>
                  <a:pt x="127" y="356"/>
                </a:lnTo>
                <a:lnTo>
                  <a:pt x="127" y="352"/>
                </a:lnTo>
                <a:lnTo>
                  <a:pt x="125" y="349"/>
                </a:lnTo>
                <a:lnTo>
                  <a:pt x="123" y="347"/>
                </a:lnTo>
                <a:lnTo>
                  <a:pt x="122" y="345"/>
                </a:lnTo>
                <a:lnTo>
                  <a:pt x="118" y="343"/>
                </a:lnTo>
                <a:lnTo>
                  <a:pt x="116" y="342"/>
                </a:lnTo>
                <a:lnTo>
                  <a:pt x="111" y="342"/>
                </a:lnTo>
                <a:lnTo>
                  <a:pt x="111" y="346"/>
                </a:lnTo>
                <a:lnTo>
                  <a:pt x="113" y="347"/>
                </a:lnTo>
                <a:lnTo>
                  <a:pt x="113" y="348"/>
                </a:lnTo>
                <a:lnTo>
                  <a:pt x="115" y="348"/>
                </a:lnTo>
                <a:lnTo>
                  <a:pt x="114" y="349"/>
                </a:lnTo>
                <a:lnTo>
                  <a:pt x="107" y="353"/>
                </a:lnTo>
                <a:lnTo>
                  <a:pt x="106" y="356"/>
                </a:lnTo>
                <a:lnTo>
                  <a:pt x="106" y="362"/>
                </a:lnTo>
                <a:lnTo>
                  <a:pt x="104" y="366"/>
                </a:lnTo>
                <a:lnTo>
                  <a:pt x="104" y="367"/>
                </a:lnTo>
                <a:lnTo>
                  <a:pt x="103" y="367"/>
                </a:lnTo>
                <a:lnTo>
                  <a:pt x="102" y="368"/>
                </a:lnTo>
                <a:lnTo>
                  <a:pt x="100" y="368"/>
                </a:lnTo>
                <a:lnTo>
                  <a:pt x="99" y="369"/>
                </a:lnTo>
                <a:lnTo>
                  <a:pt x="100" y="369"/>
                </a:lnTo>
                <a:lnTo>
                  <a:pt x="101" y="370"/>
                </a:lnTo>
                <a:lnTo>
                  <a:pt x="99" y="373"/>
                </a:lnTo>
                <a:lnTo>
                  <a:pt x="96" y="373"/>
                </a:lnTo>
                <a:lnTo>
                  <a:pt x="92" y="370"/>
                </a:lnTo>
                <a:lnTo>
                  <a:pt x="88" y="367"/>
                </a:lnTo>
                <a:lnTo>
                  <a:pt x="87" y="364"/>
                </a:lnTo>
                <a:lnTo>
                  <a:pt x="83" y="364"/>
                </a:lnTo>
                <a:lnTo>
                  <a:pt x="81" y="366"/>
                </a:lnTo>
                <a:lnTo>
                  <a:pt x="78" y="369"/>
                </a:lnTo>
                <a:lnTo>
                  <a:pt x="75" y="370"/>
                </a:lnTo>
                <a:lnTo>
                  <a:pt x="74" y="369"/>
                </a:lnTo>
                <a:lnTo>
                  <a:pt x="73" y="367"/>
                </a:lnTo>
                <a:lnTo>
                  <a:pt x="72" y="368"/>
                </a:lnTo>
                <a:lnTo>
                  <a:pt x="72" y="369"/>
                </a:lnTo>
                <a:lnTo>
                  <a:pt x="73" y="370"/>
                </a:lnTo>
                <a:lnTo>
                  <a:pt x="73" y="371"/>
                </a:lnTo>
                <a:lnTo>
                  <a:pt x="72" y="373"/>
                </a:lnTo>
                <a:lnTo>
                  <a:pt x="67" y="373"/>
                </a:lnTo>
                <a:lnTo>
                  <a:pt x="66" y="374"/>
                </a:lnTo>
                <a:lnTo>
                  <a:pt x="64" y="375"/>
                </a:lnTo>
                <a:lnTo>
                  <a:pt x="62" y="377"/>
                </a:lnTo>
                <a:lnTo>
                  <a:pt x="61" y="378"/>
                </a:lnTo>
                <a:lnTo>
                  <a:pt x="55" y="378"/>
                </a:lnTo>
                <a:lnTo>
                  <a:pt x="51" y="374"/>
                </a:lnTo>
                <a:lnTo>
                  <a:pt x="48" y="373"/>
                </a:lnTo>
                <a:lnTo>
                  <a:pt x="44" y="373"/>
                </a:lnTo>
                <a:lnTo>
                  <a:pt x="37" y="374"/>
                </a:lnTo>
                <a:lnTo>
                  <a:pt x="31" y="375"/>
                </a:lnTo>
                <a:lnTo>
                  <a:pt x="29" y="376"/>
                </a:lnTo>
                <a:lnTo>
                  <a:pt x="29" y="384"/>
                </a:lnTo>
                <a:lnTo>
                  <a:pt x="28" y="384"/>
                </a:lnTo>
                <a:lnTo>
                  <a:pt x="26" y="383"/>
                </a:lnTo>
                <a:lnTo>
                  <a:pt x="26" y="380"/>
                </a:lnTo>
                <a:lnTo>
                  <a:pt x="25" y="378"/>
                </a:lnTo>
                <a:lnTo>
                  <a:pt x="22" y="378"/>
                </a:lnTo>
                <a:lnTo>
                  <a:pt x="17" y="380"/>
                </a:lnTo>
                <a:lnTo>
                  <a:pt x="10" y="382"/>
                </a:lnTo>
                <a:lnTo>
                  <a:pt x="4" y="382"/>
                </a:lnTo>
                <a:lnTo>
                  <a:pt x="0" y="381"/>
                </a:lnTo>
                <a:lnTo>
                  <a:pt x="0" y="373"/>
                </a:lnTo>
                <a:lnTo>
                  <a:pt x="2" y="366"/>
                </a:lnTo>
                <a:lnTo>
                  <a:pt x="3" y="359"/>
                </a:lnTo>
                <a:lnTo>
                  <a:pt x="3" y="350"/>
                </a:lnTo>
                <a:lnTo>
                  <a:pt x="5" y="349"/>
                </a:lnTo>
                <a:lnTo>
                  <a:pt x="8" y="347"/>
                </a:lnTo>
                <a:lnTo>
                  <a:pt x="10" y="346"/>
                </a:lnTo>
                <a:lnTo>
                  <a:pt x="12" y="346"/>
                </a:lnTo>
                <a:lnTo>
                  <a:pt x="15" y="347"/>
                </a:lnTo>
                <a:lnTo>
                  <a:pt x="15" y="338"/>
                </a:lnTo>
                <a:lnTo>
                  <a:pt x="19" y="327"/>
                </a:lnTo>
                <a:lnTo>
                  <a:pt x="25" y="317"/>
                </a:lnTo>
                <a:lnTo>
                  <a:pt x="29" y="305"/>
                </a:lnTo>
                <a:lnTo>
                  <a:pt x="32" y="308"/>
                </a:lnTo>
                <a:lnTo>
                  <a:pt x="33" y="308"/>
                </a:lnTo>
                <a:lnTo>
                  <a:pt x="32" y="301"/>
                </a:lnTo>
                <a:lnTo>
                  <a:pt x="30" y="292"/>
                </a:lnTo>
                <a:lnTo>
                  <a:pt x="29" y="283"/>
                </a:lnTo>
                <a:lnTo>
                  <a:pt x="25" y="279"/>
                </a:lnTo>
                <a:lnTo>
                  <a:pt x="24" y="277"/>
                </a:lnTo>
                <a:lnTo>
                  <a:pt x="23" y="276"/>
                </a:lnTo>
                <a:lnTo>
                  <a:pt x="23" y="275"/>
                </a:lnTo>
                <a:lnTo>
                  <a:pt x="24" y="273"/>
                </a:lnTo>
                <a:lnTo>
                  <a:pt x="24" y="272"/>
                </a:lnTo>
                <a:lnTo>
                  <a:pt x="21" y="272"/>
                </a:lnTo>
                <a:lnTo>
                  <a:pt x="17" y="269"/>
                </a:lnTo>
                <a:lnTo>
                  <a:pt x="19" y="263"/>
                </a:lnTo>
                <a:lnTo>
                  <a:pt x="19" y="255"/>
                </a:lnTo>
                <a:lnTo>
                  <a:pt x="22" y="249"/>
                </a:lnTo>
                <a:lnTo>
                  <a:pt x="25" y="245"/>
                </a:lnTo>
                <a:lnTo>
                  <a:pt x="17" y="174"/>
                </a:lnTo>
                <a:lnTo>
                  <a:pt x="11" y="101"/>
                </a:lnTo>
                <a:lnTo>
                  <a:pt x="3" y="31"/>
                </a:lnTo>
                <a:lnTo>
                  <a:pt x="15" y="31"/>
                </a:lnTo>
                <a:lnTo>
                  <a:pt x="16" y="32"/>
                </a:lnTo>
                <a:lnTo>
                  <a:pt x="17" y="32"/>
                </a:lnTo>
                <a:lnTo>
                  <a:pt x="16" y="33"/>
                </a:lnTo>
                <a:lnTo>
                  <a:pt x="16" y="34"/>
                </a:lnTo>
                <a:lnTo>
                  <a:pt x="15" y="37"/>
                </a:lnTo>
                <a:lnTo>
                  <a:pt x="15" y="38"/>
                </a:lnTo>
                <a:lnTo>
                  <a:pt x="16" y="37"/>
                </a:lnTo>
                <a:lnTo>
                  <a:pt x="19" y="35"/>
                </a:lnTo>
                <a:lnTo>
                  <a:pt x="22" y="34"/>
                </a:lnTo>
                <a:lnTo>
                  <a:pt x="25" y="32"/>
                </a:lnTo>
                <a:lnTo>
                  <a:pt x="29" y="31"/>
                </a:lnTo>
                <a:lnTo>
                  <a:pt x="31" y="28"/>
                </a:lnTo>
                <a:lnTo>
                  <a:pt x="35" y="26"/>
                </a:lnTo>
                <a:lnTo>
                  <a:pt x="38" y="23"/>
                </a:lnTo>
                <a:lnTo>
                  <a:pt x="45" y="18"/>
                </a:lnTo>
                <a:lnTo>
                  <a:pt x="47" y="17"/>
                </a:lnTo>
                <a:lnTo>
                  <a:pt x="51" y="20"/>
                </a:lnTo>
                <a:lnTo>
                  <a:pt x="52" y="19"/>
                </a:lnTo>
                <a:lnTo>
                  <a:pt x="53" y="19"/>
                </a:lnTo>
                <a:lnTo>
                  <a:pt x="52" y="18"/>
                </a:lnTo>
                <a:lnTo>
                  <a:pt x="51" y="18"/>
                </a:lnTo>
                <a:lnTo>
                  <a:pt x="72" y="13"/>
                </a:lnTo>
                <a:lnTo>
                  <a:pt x="121" y="9"/>
                </a:lnTo>
                <a:lnTo>
                  <a:pt x="133" y="7"/>
                </a:lnTo>
                <a:lnTo>
                  <a:pt x="149" y="5"/>
                </a:lnTo>
                <a:lnTo>
                  <a:pt x="184" y="0"/>
                </a:lnTo>
                <a:close/>
              </a:path>
            </a:pathLst>
          </a:custGeom>
          <a:solidFill>
            <a:srgbClr val="4C7A59"/>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7">
            <a:extLst>
              <a:ext uri="{FF2B5EF4-FFF2-40B4-BE49-F238E27FC236}">
                <a16:creationId xmlns:a16="http://schemas.microsoft.com/office/drawing/2014/main" id="{1BD731B3-45F7-81FC-7D69-044927BA7BF1}"/>
              </a:ext>
            </a:extLst>
          </p:cNvPr>
          <p:cNvSpPr>
            <a:spLocks/>
          </p:cNvSpPr>
          <p:nvPr/>
        </p:nvSpPr>
        <p:spPr bwMode="auto">
          <a:xfrm>
            <a:off x="7829604" y="3469062"/>
            <a:ext cx="942239" cy="1693297"/>
          </a:xfrm>
          <a:custGeom>
            <a:avLst/>
            <a:gdLst/>
            <a:ahLst/>
            <a:cxnLst>
              <a:cxn ang="0">
                <a:pos x="238" y="16"/>
              </a:cxn>
              <a:cxn ang="0">
                <a:pos x="247" y="32"/>
              </a:cxn>
              <a:cxn ang="0">
                <a:pos x="251" y="44"/>
              </a:cxn>
              <a:cxn ang="0">
                <a:pos x="267" y="86"/>
              </a:cxn>
              <a:cxn ang="0">
                <a:pos x="272" y="151"/>
              </a:cxn>
              <a:cxn ang="0">
                <a:pos x="282" y="247"/>
              </a:cxn>
              <a:cxn ang="0">
                <a:pos x="281" y="292"/>
              </a:cxn>
              <a:cxn ang="0">
                <a:pos x="281" y="298"/>
              </a:cxn>
              <a:cxn ang="0">
                <a:pos x="280" y="305"/>
              </a:cxn>
              <a:cxn ang="0">
                <a:pos x="286" y="324"/>
              </a:cxn>
              <a:cxn ang="0">
                <a:pos x="290" y="347"/>
              </a:cxn>
              <a:cxn ang="0">
                <a:pos x="282" y="365"/>
              </a:cxn>
              <a:cxn ang="0">
                <a:pos x="275" y="379"/>
              </a:cxn>
              <a:cxn ang="0">
                <a:pos x="266" y="392"/>
              </a:cxn>
              <a:cxn ang="0">
                <a:pos x="262" y="414"/>
              </a:cxn>
              <a:cxn ang="0">
                <a:pos x="262" y="435"/>
              </a:cxn>
              <a:cxn ang="0">
                <a:pos x="259" y="452"/>
              </a:cxn>
              <a:cxn ang="0">
                <a:pos x="248" y="470"/>
              </a:cxn>
              <a:cxn ang="0">
                <a:pos x="232" y="488"/>
              </a:cxn>
              <a:cxn ang="0">
                <a:pos x="239" y="503"/>
              </a:cxn>
              <a:cxn ang="0">
                <a:pos x="219" y="499"/>
              </a:cxn>
              <a:cxn ang="0">
                <a:pos x="194" y="501"/>
              </a:cxn>
              <a:cxn ang="0">
                <a:pos x="176" y="512"/>
              </a:cxn>
              <a:cxn ang="0">
                <a:pos x="163" y="496"/>
              </a:cxn>
              <a:cxn ang="0">
                <a:pos x="167" y="484"/>
              </a:cxn>
              <a:cxn ang="0">
                <a:pos x="160" y="466"/>
              </a:cxn>
              <a:cxn ang="0">
                <a:pos x="148" y="449"/>
              </a:cxn>
              <a:cxn ang="0">
                <a:pos x="127" y="436"/>
              </a:cxn>
              <a:cxn ang="0">
                <a:pos x="123" y="429"/>
              </a:cxn>
              <a:cxn ang="0">
                <a:pos x="112" y="427"/>
              </a:cxn>
              <a:cxn ang="0">
                <a:pos x="111" y="422"/>
              </a:cxn>
              <a:cxn ang="0">
                <a:pos x="95" y="401"/>
              </a:cxn>
              <a:cxn ang="0">
                <a:pos x="104" y="373"/>
              </a:cxn>
              <a:cxn ang="0">
                <a:pos x="102" y="347"/>
              </a:cxn>
              <a:cxn ang="0">
                <a:pos x="68" y="347"/>
              </a:cxn>
              <a:cxn ang="0">
                <a:pos x="53" y="308"/>
              </a:cxn>
              <a:cxn ang="0">
                <a:pos x="35" y="294"/>
              </a:cxn>
              <a:cxn ang="0">
                <a:pos x="27" y="287"/>
              </a:cxn>
              <a:cxn ang="0">
                <a:pos x="10" y="266"/>
              </a:cxn>
              <a:cxn ang="0">
                <a:pos x="0" y="231"/>
              </a:cxn>
              <a:cxn ang="0">
                <a:pos x="8" y="214"/>
              </a:cxn>
              <a:cxn ang="0">
                <a:pos x="11" y="194"/>
              </a:cxn>
              <a:cxn ang="0">
                <a:pos x="26" y="175"/>
              </a:cxn>
              <a:cxn ang="0">
                <a:pos x="38" y="154"/>
              </a:cxn>
              <a:cxn ang="0">
                <a:pos x="28" y="137"/>
              </a:cxn>
              <a:cxn ang="0">
                <a:pos x="26" y="118"/>
              </a:cxn>
              <a:cxn ang="0">
                <a:pos x="74" y="90"/>
              </a:cxn>
              <a:cxn ang="0">
                <a:pos x="85" y="63"/>
              </a:cxn>
              <a:cxn ang="0">
                <a:pos x="82" y="44"/>
              </a:cxn>
              <a:cxn ang="0">
                <a:pos x="69" y="34"/>
              </a:cxn>
              <a:cxn ang="0">
                <a:pos x="57" y="18"/>
              </a:cxn>
              <a:cxn ang="0">
                <a:pos x="50" y="14"/>
              </a:cxn>
              <a:cxn ang="0">
                <a:pos x="99" y="9"/>
              </a:cxn>
              <a:cxn ang="0">
                <a:pos x="237" y="0"/>
              </a:cxn>
            </a:cxnLst>
            <a:rect l="0" t="0" r="r" b="b"/>
            <a:pathLst>
              <a:path w="290" h="516">
                <a:moveTo>
                  <a:pt x="237" y="0"/>
                </a:moveTo>
                <a:lnTo>
                  <a:pt x="237" y="9"/>
                </a:lnTo>
                <a:lnTo>
                  <a:pt x="238" y="16"/>
                </a:lnTo>
                <a:lnTo>
                  <a:pt x="241" y="23"/>
                </a:lnTo>
                <a:lnTo>
                  <a:pt x="246" y="30"/>
                </a:lnTo>
                <a:lnTo>
                  <a:pt x="247" y="32"/>
                </a:lnTo>
                <a:lnTo>
                  <a:pt x="248" y="34"/>
                </a:lnTo>
                <a:lnTo>
                  <a:pt x="251" y="36"/>
                </a:lnTo>
                <a:lnTo>
                  <a:pt x="251" y="44"/>
                </a:lnTo>
                <a:lnTo>
                  <a:pt x="259" y="58"/>
                </a:lnTo>
                <a:lnTo>
                  <a:pt x="265" y="72"/>
                </a:lnTo>
                <a:lnTo>
                  <a:pt x="267" y="86"/>
                </a:lnTo>
                <a:lnTo>
                  <a:pt x="267" y="103"/>
                </a:lnTo>
                <a:lnTo>
                  <a:pt x="268" y="118"/>
                </a:lnTo>
                <a:lnTo>
                  <a:pt x="272" y="151"/>
                </a:lnTo>
                <a:lnTo>
                  <a:pt x="275" y="184"/>
                </a:lnTo>
                <a:lnTo>
                  <a:pt x="279" y="217"/>
                </a:lnTo>
                <a:lnTo>
                  <a:pt x="282" y="247"/>
                </a:lnTo>
                <a:lnTo>
                  <a:pt x="284" y="271"/>
                </a:lnTo>
                <a:lnTo>
                  <a:pt x="284" y="285"/>
                </a:lnTo>
                <a:lnTo>
                  <a:pt x="281" y="292"/>
                </a:lnTo>
                <a:lnTo>
                  <a:pt x="280" y="295"/>
                </a:lnTo>
                <a:lnTo>
                  <a:pt x="280" y="298"/>
                </a:lnTo>
                <a:lnTo>
                  <a:pt x="281" y="298"/>
                </a:lnTo>
                <a:lnTo>
                  <a:pt x="282" y="299"/>
                </a:lnTo>
                <a:lnTo>
                  <a:pt x="282" y="300"/>
                </a:lnTo>
                <a:lnTo>
                  <a:pt x="280" y="305"/>
                </a:lnTo>
                <a:lnTo>
                  <a:pt x="280" y="309"/>
                </a:lnTo>
                <a:lnTo>
                  <a:pt x="282" y="317"/>
                </a:lnTo>
                <a:lnTo>
                  <a:pt x="286" y="324"/>
                </a:lnTo>
                <a:lnTo>
                  <a:pt x="289" y="334"/>
                </a:lnTo>
                <a:lnTo>
                  <a:pt x="290" y="343"/>
                </a:lnTo>
                <a:lnTo>
                  <a:pt x="290" y="347"/>
                </a:lnTo>
                <a:lnTo>
                  <a:pt x="287" y="354"/>
                </a:lnTo>
                <a:lnTo>
                  <a:pt x="284" y="357"/>
                </a:lnTo>
                <a:lnTo>
                  <a:pt x="282" y="365"/>
                </a:lnTo>
                <a:lnTo>
                  <a:pt x="280" y="371"/>
                </a:lnTo>
                <a:lnTo>
                  <a:pt x="276" y="377"/>
                </a:lnTo>
                <a:lnTo>
                  <a:pt x="275" y="379"/>
                </a:lnTo>
                <a:lnTo>
                  <a:pt x="273" y="383"/>
                </a:lnTo>
                <a:lnTo>
                  <a:pt x="272" y="386"/>
                </a:lnTo>
                <a:lnTo>
                  <a:pt x="266" y="392"/>
                </a:lnTo>
                <a:lnTo>
                  <a:pt x="262" y="394"/>
                </a:lnTo>
                <a:lnTo>
                  <a:pt x="263" y="405"/>
                </a:lnTo>
                <a:lnTo>
                  <a:pt x="262" y="414"/>
                </a:lnTo>
                <a:lnTo>
                  <a:pt x="260" y="425"/>
                </a:lnTo>
                <a:lnTo>
                  <a:pt x="260" y="428"/>
                </a:lnTo>
                <a:lnTo>
                  <a:pt x="262" y="435"/>
                </a:lnTo>
                <a:lnTo>
                  <a:pt x="262" y="440"/>
                </a:lnTo>
                <a:lnTo>
                  <a:pt x="261" y="446"/>
                </a:lnTo>
                <a:lnTo>
                  <a:pt x="259" y="452"/>
                </a:lnTo>
                <a:lnTo>
                  <a:pt x="258" y="459"/>
                </a:lnTo>
                <a:lnTo>
                  <a:pt x="260" y="468"/>
                </a:lnTo>
                <a:lnTo>
                  <a:pt x="248" y="470"/>
                </a:lnTo>
                <a:lnTo>
                  <a:pt x="238" y="475"/>
                </a:lnTo>
                <a:lnTo>
                  <a:pt x="231" y="482"/>
                </a:lnTo>
                <a:lnTo>
                  <a:pt x="232" y="488"/>
                </a:lnTo>
                <a:lnTo>
                  <a:pt x="235" y="492"/>
                </a:lnTo>
                <a:lnTo>
                  <a:pt x="238" y="497"/>
                </a:lnTo>
                <a:lnTo>
                  <a:pt x="239" y="503"/>
                </a:lnTo>
                <a:lnTo>
                  <a:pt x="237" y="508"/>
                </a:lnTo>
                <a:lnTo>
                  <a:pt x="229" y="503"/>
                </a:lnTo>
                <a:lnTo>
                  <a:pt x="219" y="499"/>
                </a:lnTo>
                <a:lnTo>
                  <a:pt x="210" y="498"/>
                </a:lnTo>
                <a:lnTo>
                  <a:pt x="202" y="498"/>
                </a:lnTo>
                <a:lnTo>
                  <a:pt x="194" y="501"/>
                </a:lnTo>
                <a:lnTo>
                  <a:pt x="188" y="506"/>
                </a:lnTo>
                <a:lnTo>
                  <a:pt x="183" y="516"/>
                </a:lnTo>
                <a:lnTo>
                  <a:pt x="176" y="512"/>
                </a:lnTo>
                <a:lnTo>
                  <a:pt x="168" y="506"/>
                </a:lnTo>
                <a:lnTo>
                  <a:pt x="163" y="498"/>
                </a:lnTo>
                <a:lnTo>
                  <a:pt x="163" y="496"/>
                </a:lnTo>
                <a:lnTo>
                  <a:pt x="166" y="491"/>
                </a:lnTo>
                <a:lnTo>
                  <a:pt x="167" y="488"/>
                </a:lnTo>
                <a:lnTo>
                  <a:pt x="167" y="484"/>
                </a:lnTo>
                <a:lnTo>
                  <a:pt x="166" y="477"/>
                </a:lnTo>
                <a:lnTo>
                  <a:pt x="162" y="471"/>
                </a:lnTo>
                <a:lnTo>
                  <a:pt x="160" y="466"/>
                </a:lnTo>
                <a:lnTo>
                  <a:pt x="161" y="459"/>
                </a:lnTo>
                <a:lnTo>
                  <a:pt x="154" y="455"/>
                </a:lnTo>
                <a:lnTo>
                  <a:pt x="148" y="449"/>
                </a:lnTo>
                <a:lnTo>
                  <a:pt x="142" y="442"/>
                </a:lnTo>
                <a:lnTo>
                  <a:pt x="135" y="436"/>
                </a:lnTo>
                <a:lnTo>
                  <a:pt x="127" y="436"/>
                </a:lnTo>
                <a:lnTo>
                  <a:pt x="127" y="431"/>
                </a:lnTo>
                <a:lnTo>
                  <a:pt x="125" y="431"/>
                </a:lnTo>
                <a:lnTo>
                  <a:pt x="123" y="429"/>
                </a:lnTo>
                <a:lnTo>
                  <a:pt x="117" y="429"/>
                </a:lnTo>
                <a:lnTo>
                  <a:pt x="113" y="428"/>
                </a:lnTo>
                <a:lnTo>
                  <a:pt x="112" y="427"/>
                </a:lnTo>
                <a:lnTo>
                  <a:pt x="112" y="425"/>
                </a:lnTo>
                <a:lnTo>
                  <a:pt x="111" y="424"/>
                </a:lnTo>
                <a:lnTo>
                  <a:pt x="111" y="422"/>
                </a:lnTo>
                <a:lnTo>
                  <a:pt x="102" y="417"/>
                </a:lnTo>
                <a:lnTo>
                  <a:pt x="97" y="410"/>
                </a:lnTo>
                <a:lnTo>
                  <a:pt x="95" y="401"/>
                </a:lnTo>
                <a:lnTo>
                  <a:pt x="96" y="392"/>
                </a:lnTo>
                <a:lnTo>
                  <a:pt x="102" y="380"/>
                </a:lnTo>
                <a:lnTo>
                  <a:pt x="104" y="373"/>
                </a:lnTo>
                <a:lnTo>
                  <a:pt x="105" y="364"/>
                </a:lnTo>
                <a:lnTo>
                  <a:pt x="107" y="352"/>
                </a:lnTo>
                <a:lnTo>
                  <a:pt x="102" y="347"/>
                </a:lnTo>
                <a:lnTo>
                  <a:pt x="93" y="342"/>
                </a:lnTo>
                <a:lnTo>
                  <a:pt x="85" y="341"/>
                </a:lnTo>
                <a:lnTo>
                  <a:pt x="68" y="347"/>
                </a:lnTo>
                <a:lnTo>
                  <a:pt x="63" y="326"/>
                </a:lnTo>
                <a:lnTo>
                  <a:pt x="60" y="315"/>
                </a:lnTo>
                <a:lnTo>
                  <a:pt x="53" y="308"/>
                </a:lnTo>
                <a:lnTo>
                  <a:pt x="46" y="305"/>
                </a:lnTo>
                <a:lnTo>
                  <a:pt x="38" y="299"/>
                </a:lnTo>
                <a:lnTo>
                  <a:pt x="35" y="294"/>
                </a:lnTo>
                <a:lnTo>
                  <a:pt x="33" y="292"/>
                </a:lnTo>
                <a:lnTo>
                  <a:pt x="32" y="289"/>
                </a:lnTo>
                <a:lnTo>
                  <a:pt x="27" y="287"/>
                </a:lnTo>
                <a:lnTo>
                  <a:pt x="15" y="278"/>
                </a:lnTo>
                <a:lnTo>
                  <a:pt x="12" y="273"/>
                </a:lnTo>
                <a:lnTo>
                  <a:pt x="10" y="266"/>
                </a:lnTo>
                <a:lnTo>
                  <a:pt x="8" y="258"/>
                </a:lnTo>
                <a:lnTo>
                  <a:pt x="3" y="240"/>
                </a:lnTo>
                <a:lnTo>
                  <a:pt x="0" y="231"/>
                </a:lnTo>
                <a:lnTo>
                  <a:pt x="1" y="225"/>
                </a:lnTo>
                <a:lnTo>
                  <a:pt x="4" y="221"/>
                </a:lnTo>
                <a:lnTo>
                  <a:pt x="8" y="214"/>
                </a:lnTo>
                <a:lnTo>
                  <a:pt x="8" y="208"/>
                </a:lnTo>
                <a:lnTo>
                  <a:pt x="6" y="200"/>
                </a:lnTo>
                <a:lnTo>
                  <a:pt x="11" y="194"/>
                </a:lnTo>
                <a:lnTo>
                  <a:pt x="19" y="189"/>
                </a:lnTo>
                <a:lnTo>
                  <a:pt x="26" y="186"/>
                </a:lnTo>
                <a:lnTo>
                  <a:pt x="26" y="175"/>
                </a:lnTo>
                <a:lnTo>
                  <a:pt x="29" y="168"/>
                </a:lnTo>
                <a:lnTo>
                  <a:pt x="34" y="161"/>
                </a:lnTo>
                <a:lnTo>
                  <a:pt x="38" y="154"/>
                </a:lnTo>
                <a:lnTo>
                  <a:pt x="35" y="147"/>
                </a:lnTo>
                <a:lnTo>
                  <a:pt x="32" y="141"/>
                </a:lnTo>
                <a:lnTo>
                  <a:pt x="28" y="137"/>
                </a:lnTo>
                <a:lnTo>
                  <a:pt x="26" y="132"/>
                </a:lnTo>
                <a:lnTo>
                  <a:pt x="25" y="126"/>
                </a:lnTo>
                <a:lnTo>
                  <a:pt x="26" y="118"/>
                </a:lnTo>
                <a:lnTo>
                  <a:pt x="49" y="111"/>
                </a:lnTo>
                <a:lnTo>
                  <a:pt x="71" y="102"/>
                </a:lnTo>
                <a:lnTo>
                  <a:pt x="74" y="90"/>
                </a:lnTo>
                <a:lnTo>
                  <a:pt x="78" y="81"/>
                </a:lnTo>
                <a:lnTo>
                  <a:pt x="83" y="72"/>
                </a:lnTo>
                <a:lnTo>
                  <a:pt x="85" y="63"/>
                </a:lnTo>
                <a:lnTo>
                  <a:pt x="85" y="53"/>
                </a:lnTo>
                <a:lnTo>
                  <a:pt x="84" y="48"/>
                </a:lnTo>
                <a:lnTo>
                  <a:pt x="82" y="44"/>
                </a:lnTo>
                <a:lnTo>
                  <a:pt x="78" y="41"/>
                </a:lnTo>
                <a:lnTo>
                  <a:pt x="71" y="36"/>
                </a:lnTo>
                <a:lnTo>
                  <a:pt x="69" y="34"/>
                </a:lnTo>
                <a:lnTo>
                  <a:pt x="62" y="23"/>
                </a:lnTo>
                <a:lnTo>
                  <a:pt x="60" y="19"/>
                </a:lnTo>
                <a:lnTo>
                  <a:pt x="57" y="18"/>
                </a:lnTo>
                <a:lnTo>
                  <a:pt x="56" y="16"/>
                </a:lnTo>
                <a:lnTo>
                  <a:pt x="53" y="16"/>
                </a:lnTo>
                <a:lnTo>
                  <a:pt x="50" y="14"/>
                </a:lnTo>
                <a:lnTo>
                  <a:pt x="50" y="13"/>
                </a:lnTo>
                <a:lnTo>
                  <a:pt x="52" y="11"/>
                </a:lnTo>
                <a:lnTo>
                  <a:pt x="99" y="9"/>
                </a:lnTo>
                <a:lnTo>
                  <a:pt x="146" y="6"/>
                </a:lnTo>
                <a:lnTo>
                  <a:pt x="191" y="2"/>
                </a:lnTo>
                <a:lnTo>
                  <a:pt x="237" y="0"/>
                </a:lnTo>
                <a:close/>
              </a:path>
            </a:pathLst>
          </a:custGeom>
          <a:solidFill>
            <a:srgbClr val="D9D9D9"/>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8">
            <a:extLst>
              <a:ext uri="{FF2B5EF4-FFF2-40B4-BE49-F238E27FC236}">
                <a16:creationId xmlns:a16="http://schemas.microsoft.com/office/drawing/2014/main" id="{FCEB8EC2-6706-740D-CE83-BEE167A5459B}"/>
              </a:ext>
            </a:extLst>
          </p:cNvPr>
          <p:cNvSpPr>
            <a:spLocks/>
          </p:cNvSpPr>
          <p:nvPr/>
        </p:nvSpPr>
        <p:spPr bwMode="auto">
          <a:xfrm>
            <a:off x="7418307" y="2164696"/>
            <a:ext cx="1189170" cy="1342167"/>
          </a:xfrm>
          <a:custGeom>
            <a:avLst/>
            <a:gdLst/>
            <a:ahLst/>
            <a:cxnLst>
              <a:cxn ang="0">
                <a:pos x="123" y="14"/>
              </a:cxn>
              <a:cxn ang="0">
                <a:pos x="138" y="30"/>
              </a:cxn>
              <a:cxn ang="0">
                <a:pos x="178" y="57"/>
              </a:cxn>
              <a:cxn ang="0">
                <a:pos x="223" y="63"/>
              </a:cxn>
              <a:cxn ang="0">
                <a:pos x="234" y="64"/>
              </a:cxn>
              <a:cxn ang="0">
                <a:pos x="259" y="77"/>
              </a:cxn>
              <a:cxn ang="0">
                <a:pos x="301" y="79"/>
              </a:cxn>
              <a:cxn ang="0">
                <a:pos x="305" y="84"/>
              </a:cxn>
              <a:cxn ang="0">
                <a:pos x="315" y="94"/>
              </a:cxn>
              <a:cxn ang="0">
                <a:pos x="329" y="114"/>
              </a:cxn>
              <a:cxn ang="0">
                <a:pos x="328" y="132"/>
              </a:cxn>
              <a:cxn ang="0">
                <a:pos x="337" y="141"/>
              </a:cxn>
              <a:cxn ang="0">
                <a:pos x="344" y="157"/>
              </a:cxn>
              <a:cxn ang="0">
                <a:pos x="333" y="167"/>
              </a:cxn>
              <a:cxn ang="0">
                <a:pos x="323" y="192"/>
              </a:cxn>
              <a:cxn ang="0">
                <a:pos x="327" y="210"/>
              </a:cxn>
              <a:cxn ang="0">
                <a:pos x="333" y="207"/>
              </a:cxn>
              <a:cxn ang="0">
                <a:pos x="335" y="203"/>
              </a:cxn>
              <a:cxn ang="0">
                <a:pos x="358" y="175"/>
              </a:cxn>
              <a:cxn ang="0">
                <a:pos x="365" y="190"/>
              </a:cxn>
              <a:cxn ang="0">
                <a:pos x="358" y="209"/>
              </a:cxn>
              <a:cxn ang="0">
                <a:pos x="360" y="240"/>
              </a:cxn>
              <a:cxn ang="0">
                <a:pos x="353" y="245"/>
              </a:cxn>
              <a:cxn ang="0">
                <a:pos x="350" y="254"/>
              </a:cxn>
              <a:cxn ang="0">
                <a:pos x="351" y="274"/>
              </a:cxn>
              <a:cxn ang="0">
                <a:pos x="347" y="304"/>
              </a:cxn>
              <a:cxn ang="0">
                <a:pos x="345" y="335"/>
              </a:cxn>
              <a:cxn ang="0">
                <a:pos x="344" y="346"/>
              </a:cxn>
              <a:cxn ang="0">
                <a:pos x="347" y="354"/>
              </a:cxn>
              <a:cxn ang="0">
                <a:pos x="355" y="373"/>
              </a:cxn>
              <a:cxn ang="0">
                <a:pos x="308" y="400"/>
              </a:cxn>
              <a:cxn ang="0">
                <a:pos x="165" y="409"/>
              </a:cxn>
              <a:cxn ang="0">
                <a:pos x="163" y="402"/>
              </a:cxn>
              <a:cxn ang="0">
                <a:pos x="152" y="396"/>
              </a:cxn>
              <a:cxn ang="0">
                <a:pos x="128" y="361"/>
              </a:cxn>
              <a:cxn ang="0">
                <a:pos x="132" y="342"/>
              </a:cxn>
              <a:cxn ang="0">
                <a:pos x="126" y="336"/>
              </a:cxn>
              <a:cxn ang="0">
                <a:pos x="119" y="321"/>
              </a:cxn>
              <a:cxn ang="0">
                <a:pos x="116" y="294"/>
              </a:cxn>
              <a:cxn ang="0">
                <a:pos x="100" y="273"/>
              </a:cxn>
              <a:cxn ang="0">
                <a:pos x="85" y="268"/>
              </a:cxn>
              <a:cxn ang="0">
                <a:pos x="61" y="239"/>
              </a:cxn>
              <a:cxn ang="0">
                <a:pos x="52" y="237"/>
              </a:cxn>
              <a:cxn ang="0">
                <a:pos x="37" y="225"/>
              </a:cxn>
              <a:cxn ang="0">
                <a:pos x="21" y="221"/>
              </a:cxn>
              <a:cxn ang="0">
                <a:pos x="16" y="213"/>
              </a:cxn>
              <a:cxn ang="0">
                <a:pos x="11" y="199"/>
              </a:cxn>
              <a:cxn ang="0">
                <a:pos x="17" y="149"/>
              </a:cxn>
              <a:cxn ang="0">
                <a:pos x="1" y="130"/>
              </a:cxn>
              <a:cxn ang="0">
                <a:pos x="3" y="122"/>
              </a:cxn>
              <a:cxn ang="0">
                <a:pos x="7" y="116"/>
              </a:cxn>
              <a:cxn ang="0">
                <a:pos x="9" y="105"/>
              </a:cxn>
              <a:cxn ang="0">
                <a:pos x="16" y="102"/>
              </a:cxn>
              <a:cxn ang="0">
                <a:pos x="30" y="92"/>
              </a:cxn>
              <a:cxn ang="0">
                <a:pos x="36" y="50"/>
              </a:cxn>
              <a:cxn ang="0">
                <a:pos x="40" y="30"/>
              </a:cxn>
              <a:cxn ang="0">
                <a:pos x="43" y="23"/>
              </a:cxn>
              <a:cxn ang="0">
                <a:pos x="78" y="23"/>
              </a:cxn>
              <a:cxn ang="0">
                <a:pos x="114" y="4"/>
              </a:cxn>
            </a:cxnLst>
            <a:rect l="0" t="0" r="r" b="b"/>
            <a:pathLst>
              <a:path w="366" h="409">
                <a:moveTo>
                  <a:pt x="124" y="0"/>
                </a:moveTo>
                <a:lnTo>
                  <a:pt x="125" y="7"/>
                </a:lnTo>
                <a:lnTo>
                  <a:pt x="123" y="14"/>
                </a:lnTo>
                <a:lnTo>
                  <a:pt x="119" y="23"/>
                </a:lnTo>
                <a:lnTo>
                  <a:pt x="118" y="31"/>
                </a:lnTo>
                <a:lnTo>
                  <a:pt x="138" y="30"/>
                </a:lnTo>
                <a:lnTo>
                  <a:pt x="154" y="35"/>
                </a:lnTo>
                <a:lnTo>
                  <a:pt x="168" y="44"/>
                </a:lnTo>
                <a:lnTo>
                  <a:pt x="178" y="57"/>
                </a:lnTo>
                <a:lnTo>
                  <a:pt x="193" y="59"/>
                </a:lnTo>
                <a:lnTo>
                  <a:pt x="208" y="60"/>
                </a:lnTo>
                <a:lnTo>
                  <a:pt x="223" y="63"/>
                </a:lnTo>
                <a:lnTo>
                  <a:pt x="227" y="63"/>
                </a:lnTo>
                <a:lnTo>
                  <a:pt x="230" y="64"/>
                </a:lnTo>
                <a:lnTo>
                  <a:pt x="234" y="64"/>
                </a:lnTo>
                <a:lnTo>
                  <a:pt x="237" y="65"/>
                </a:lnTo>
                <a:lnTo>
                  <a:pt x="248" y="71"/>
                </a:lnTo>
                <a:lnTo>
                  <a:pt x="259" y="77"/>
                </a:lnTo>
                <a:lnTo>
                  <a:pt x="273" y="78"/>
                </a:lnTo>
                <a:lnTo>
                  <a:pt x="287" y="78"/>
                </a:lnTo>
                <a:lnTo>
                  <a:pt x="301" y="79"/>
                </a:lnTo>
                <a:lnTo>
                  <a:pt x="302" y="81"/>
                </a:lnTo>
                <a:lnTo>
                  <a:pt x="302" y="83"/>
                </a:lnTo>
                <a:lnTo>
                  <a:pt x="305" y="84"/>
                </a:lnTo>
                <a:lnTo>
                  <a:pt x="307" y="86"/>
                </a:lnTo>
                <a:lnTo>
                  <a:pt x="307" y="93"/>
                </a:lnTo>
                <a:lnTo>
                  <a:pt x="315" y="94"/>
                </a:lnTo>
                <a:lnTo>
                  <a:pt x="327" y="99"/>
                </a:lnTo>
                <a:lnTo>
                  <a:pt x="329" y="107"/>
                </a:lnTo>
                <a:lnTo>
                  <a:pt x="329" y="114"/>
                </a:lnTo>
                <a:lnTo>
                  <a:pt x="328" y="121"/>
                </a:lnTo>
                <a:lnTo>
                  <a:pt x="327" y="130"/>
                </a:lnTo>
                <a:lnTo>
                  <a:pt x="328" y="132"/>
                </a:lnTo>
                <a:lnTo>
                  <a:pt x="330" y="133"/>
                </a:lnTo>
                <a:lnTo>
                  <a:pt x="338" y="133"/>
                </a:lnTo>
                <a:lnTo>
                  <a:pt x="337" y="141"/>
                </a:lnTo>
                <a:lnTo>
                  <a:pt x="340" y="147"/>
                </a:lnTo>
                <a:lnTo>
                  <a:pt x="342" y="151"/>
                </a:lnTo>
                <a:lnTo>
                  <a:pt x="344" y="157"/>
                </a:lnTo>
                <a:lnTo>
                  <a:pt x="344" y="164"/>
                </a:lnTo>
                <a:lnTo>
                  <a:pt x="337" y="167"/>
                </a:lnTo>
                <a:lnTo>
                  <a:pt x="333" y="167"/>
                </a:lnTo>
                <a:lnTo>
                  <a:pt x="331" y="176"/>
                </a:lnTo>
                <a:lnTo>
                  <a:pt x="328" y="184"/>
                </a:lnTo>
                <a:lnTo>
                  <a:pt x="323" y="192"/>
                </a:lnTo>
                <a:lnTo>
                  <a:pt x="322" y="200"/>
                </a:lnTo>
                <a:lnTo>
                  <a:pt x="324" y="209"/>
                </a:lnTo>
                <a:lnTo>
                  <a:pt x="327" y="210"/>
                </a:lnTo>
                <a:lnTo>
                  <a:pt x="329" y="210"/>
                </a:lnTo>
                <a:lnTo>
                  <a:pt x="330" y="209"/>
                </a:lnTo>
                <a:lnTo>
                  <a:pt x="333" y="207"/>
                </a:lnTo>
                <a:lnTo>
                  <a:pt x="333" y="206"/>
                </a:lnTo>
                <a:lnTo>
                  <a:pt x="334" y="204"/>
                </a:lnTo>
                <a:lnTo>
                  <a:pt x="335" y="203"/>
                </a:lnTo>
                <a:lnTo>
                  <a:pt x="342" y="195"/>
                </a:lnTo>
                <a:lnTo>
                  <a:pt x="349" y="184"/>
                </a:lnTo>
                <a:lnTo>
                  <a:pt x="358" y="175"/>
                </a:lnTo>
                <a:lnTo>
                  <a:pt x="364" y="178"/>
                </a:lnTo>
                <a:lnTo>
                  <a:pt x="366" y="184"/>
                </a:lnTo>
                <a:lnTo>
                  <a:pt x="365" y="190"/>
                </a:lnTo>
                <a:lnTo>
                  <a:pt x="363" y="196"/>
                </a:lnTo>
                <a:lnTo>
                  <a:pt x="359" y="202"/>
                </a:lnTo>
                <a:lnTo>
                  <a:pt x="358" y="209"/>
                </a:lnTo>
                <a:lnTo>
                  <a:pt x="357" y="220"/>
                </a:lnTo>
                <a:lnTo>
                  <a:pt x="357" y="230"/>
                </a:lnTo>
                <a:lnTo>
                  <a:pt x="360" y="240"/>
                </a:lnTo>
                <a:lnTo>
                  <a:pt x="357" y="241"/>
                </a:lnTo>
                <a:lnTo>
                  <a:pt x="355" y="242"/>
                </a:lnTo>
                <a:lnTo>
                  <a:pt x="353" y="245"/>
                </a:lnTo>
                <a:lnTo>
                  <a:pt x="352" y="248"/>
                </a:lnTo>
                <a:lnTo>
                  <a:pt x="351" y="251"/>
                </a:lnTo>
                <a:lnTo>
                  <a:pt x="350" y="254"/>
                </a:lnTo>
                <a:lnTo>
                  <a:pt x="349" y="256"/>
                </a:lnTo>
                <a:lnTo>
                  <a:pt x="349" y="266"/>
                </a:lnTo>
                <a:lnTo>
                  <a:pt x="351" y="274"/>
                </a:lnTo>
                <a:lnTo>
                  <a:pt x="352" y="282"/>
                </a:lnTo>
                <a:lnTo>
                  <a:pt x="350" y="293"/>
                </a:lnTo>
                <a:lnTo>
                  <a:pt x="347" y="304"/>
                </a:lnTo>
                <a:lnTo>
                  <a:pt x="344" y="316"/>
                </a:lnTo>
                <a:lnTo>
                  <a:pt x="344" y="325"/>
                </a:lnTo>
                <a:lnTo>
                  <a:pt x="345" y="335"/>
                </a:lnTo>
                <a:lnTo>
                  <a:pt x="347" y="342"/>
                </a:lnTo>
                <a:lnTo>
                  <a:pt x="347" y="344"/>
                </a:lnTo>
                <a:lnTo>
                  <a:pt x="344" y="346"/>
                </a:lnTo>
                <a:lnTo>
                  <a:pt x="344" y="350"/>
                </a:lnTo>
                <a:lnTo>
                  <a:pt x="345" y="351"/>
                </a:lnTo>
                <a:lnTo>
                  <a:pt x="347" y="354"/>
                </a:lnTo>
                <a:lnTo>
                  <a:pt x="348" y="356"/>
                </a:lnTo>
                <a:lnTo>
                  <a:pt x="352" y="365"/>
                </a:lnTo>
                <a:lnTo>
                  <a:pt x="355" y="373"/>
                </a:lnTo>
                <a:lnTo>
                  <a:pt x="356" y="384"/>
                </a:lnTo>
                <a:lnTo>
                  <a:pt x="355" y="398"/>
                </a:lnTo>
                <a:lnTo>
                  <a:pt x="308" y="400"/>
                </a:lnTo>
                <a:lnTo>
                  <a:pt x="217" y="407"/>
                </a:lnTo>
                <a:lnTo>
                  <a:pt x="170" y="409"/>
                </a:lnTo>
                <a:lnTo>
                  <a:pt x="165" y="409"/>
                </a:lnTo>
                <a:lnTo>
                  <a:pt x="164" y="408"/>
                </a:lnTo>
                <a:lnTo>
                  <a:pt x="164" y="405"/>
                </a:lnTo>
                <a:lnTo>
                  <a:pt x="163" y="402"/>
                </a:lnTo>
                <a:lnTo>
                  <a:pt x="163" y="399"/>
                </a:lnTo>
                <a:lnTo>
                  <a:pt x="161" y="398"/>
                </a:lnTo>
                <a:lnTo>
                  <a:pt x="152" y="396"/>
                </a:lnTo>
                <a:lnTo>
                  <a:pt x="136" y="392"/>
                </a:lnTo>
                <a:lnTo>
                  <a:pt x="135" y="382"/>
                </a:lnTo>
                <a:lnTo>
                  <a:pt x="128" y="361"/>
                </a:lnTo>
                <a:lnTo>
                  <a:pt x="128" y="352"/>
                </a:lnTo>
                <a:lnTo>
                  <a:pt x="132" y="344"/>
                </a:lnTo>
                <a:lnTo>
                  <a:pt x="132" y="342"/>
                </a:lnTo>
                <a:lnTo>
                  <a:pt x="131" y="339"/>
                </a:lnTo>
                <a:lnTo>
                  <a:pt x="129" y="337"/>
                </a:lnTo>
                <a:lnTo>
                  <a:pt x="126" y="336"/>
                </a:lnTo>
                <a:lnTo>
                  <a:pt x="123" y="332"/>
                </a:lnTo>
                <a:lnTo>
                  <a:pt x="122" y="330"/>
                </a:lnTo>
                <a:lnTo>
                  <a:pt x="119" y="321"/>
                </a:lnTo>
                <a:lnTo>
                  <a:pt x="119" y="311"/>
                </a:lnTo>
                <a:lnTo>
                  <a:pt x="118" y="302"/>
                </a:lnTo>
                <a:lnTo>
                  <a:pt x="116" y="294"/>
                </a:lnTo>
                <a:lnTo>
                  <a:pt x="110" y="282"/>
                </a:lnTo>
                <a:lnTo>
                  <a:pt x="102" y="274"/>
                </a:lnTo>
                <a:lnTo>
                  <a:pt x="100" y="273"/>
                </a:lnTo>
                <a:lnTo>
                  <a:pt x="96" y="272"/>
                </a:lnTo>
                <a:lnTo>
                  <a:pt x="92" y="270"/>
                </a:lnTo>
                <a:lnTo>
                  <a:pt x="85" y="268"/>
                </a:lnTo>
                <a:lnTo>
                  <a:pt x="71" y="249"/>
                </a:lnTo>
                <a:lnTo>
                  <a:pt x="62" y="240"/>
                </a:lnTo>
                <a:lnTo>
                  <a:pt x="61" y="239"/>
                </a:lnTo>
                <a:lnTo>
                  <a:pt x="58" y="239"/>
                </a:lnTo>
                <a:lnTo>
                  <a:pt x="55" y="238"/>
                </a:lnTo>
                <a:lnTo>
                  <a:pt x="52" y="237"/>
                </a:lnTo>
                <a:lnTo>
                  <a:pt x="48" y="234"/>
                </a:lnTo>
                <a:lnTo>
                  <a:pt x="40" y="226"/>
                </a:lnTo>
                <a:lnTo>
                  <a:pt x="37" y="225"/>
                </a:lnTo>
                <a:lnTo>
                  <a:pt x="30" y="225"/>
                </a:lnTo>
                <a:lnTo>
                  <a:pt x="23" y="223"/>
                </a:lnTo>
                <a:lnTo>
                  <a:pt x="21" y="221"/>
                </a:lnTo>
                <a:lnTo>
                  <a:pt x="18" y="217"/>
                </a:lnTo>
                <a:lnTo>
                  <a:pt x="17" y="216"/>
                </a:lnTo>
                <a:lnTo>
                  <a:pt x="16" y="213"/>
                </a:lnTo>
                <a:lnTo>
                  <a:pt x="15" y="212"/>
                </a:lnTo>
                <a:lnTo>
                  <a:pt x="9" y="212"/>
                </a:lnTo>
                <a:lnTo>
                  <a:pt x="11" y="199"/>
                </a:lnTo>
                <a:lnTo>
                  <a:pt x="11" y="172"/>
                </a:lnTo>
                <a:lnTo>
                  <a:pt x="12" y="160"/>
                </a:lnTo>
                <a:lnTo>
                  <a:pt x="17" y="149"/>
                </a:lnTo>
                <a:lnTo>
                  <a:pt x="14" y="141"/>
                </a:lnTo>
                <a:lnTo>
                  <a:pt x="9" y="134"/>
                </a:lnTo>
                <a:lnTo>
                  <a:pt x="1" y="130"/>
                </a:lnTo>
                <a:lnTo>
                  <a:pt x="0" y="128"/>
                </a:lnTo>
                <a:lnTo>
                  <a:pt x="0" y="126"/>
                </a:lnTo>
                <a:lnTo>
                  <a:pt x="3" y="122"/>
                </a:lnTo>
                <a:lnTo>
                  <a:pt x="5" y="121"/>
                </a:lnTo>
                <a:lnTo>
                  <a:pt x="7" y="119"/>
                </a:lnTo>
                <a:lnTo>
                  <a:pt x="7" y="116"/>
                </a:lnTo>
                <a:lnTo>
                  <a:pt x="8" y="113"/>
                </a:lnTo>
                <a:lnTo>
                  <a:pt x="8" y="107"/>
                </a:lnTo>
                <a:lnTo>
                  <a:pt x="9" y="105"/>
                </a:lnTo>
                <a:lnTo>
                  <a:pt x="10" y="104"/>
                </a:lnTo>
                <a:lnTo>
                  <a:pt x="14" y="102"/>
                </a:lnTo>
                <a:lnTo>
                  <a:pt x="16" y="102"/>
                </a:lnTo>
                <a:lnTo>
                  <a:pt x="17" y="101"/>
                </a:lnTo>
                <a:lnTo>
                  <a:pt x="23" y="98"/>
                </a:lnTo>
                <a:lnTo>
                  <a:pt x="30" y="92"/>
                </a:lnTo>
                <a:lnTo>
                  <a:pt x="37" y="87"/>
                </a:lnTo>
                <a:lnTo>
                  <a:pt x="37" y="67"/>
                </a:lnTo>
                <a:lnTo>
                  <a:pt x="36" y="50"/>
                </a:lnTo>
                <a:lnTo>
                  <a:pt x="34" y="31"/>
                </a:lnTo>
                <a:lnTo>
                  <a:pt x="38" y="31"/>
                </a:lnTo>
                <a:lnTo>
                  <a:pt x="40" y="30"/>
                </a:lnTo>
                <a:lnTo>
                  <a:pt x="41" y="29"/>
                </a:lnTo>
                <a:lnTo>
                  <a:pt x="43" y="27"/>
                </a:lnTo>
                <a:lnTo>
                  <a:pt x="43" y="23"/>
                </a:lnTo>
                <a:lnTo>
                  <a:pt x="53" y="28"/>
                </a:lnTo>
                <a:lnTo>
                  <a:pt x="66" y="28"/>
                </a:lnTo>
                <a:lnTo>
                  <a:pt x="78" y="23"/>
                </a:lnTo>
                <a:lnTo>
                  <a:pt x="90" y="17"/>
                </a:lnTo>
                <a:lnTo>
                  <a:pt x="102" y="10"/>
                </a:lnTo>
                <a:lnTo>
                  <a:pt x="114" y="4"/>
                </a:lnTo>
                <a:lnTo>
                  <a:pt x="124" y="0"/>
                </a:lnTo>
                <a:close/>
              </a:path>
            </a:pathLst>
          </a:custGeom>
          <a:solidFill>
            <a:srgbClr val="B8D3BF"/>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38">
            <a:extLst>
              <a:ext uri="{FF2B5EF4-FFF2-40B4-BE49-F238E27FC236}">
                <a16:creationId xmlns:a16="http://schemas.microsoft.com/office/drawing/2014/main" id="{B6D02FE3-4CF3-2315-4793-06BE704ED587}"/>
              </a:ext>
            </a:extLst>
          </p:cNvPr>
          <p:cNvSpPr/>
          <p:nvPr/>
        </p:nvSpPr>
        <p:spPr>
          <a:xfrm>
            <a:off x="8818261" y="3049086"/>
            <a:ext cx="1005840" cy="426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3.7%</a:t>
            </a:r>
          </a:p>
        </p:txBody>
      </p:sp>
      <p:sp>
        <p:nvSpPr>
          <p:cNvPr id="146" name="Rectangle 145">
            <a:extLst>
              <a:ext uri="{FF2B5EF4-FFF2-40B4-BE49-F238E27FC236}">
                <a16:creationId xmlns:a16="http://schemas.microsoft.com/office/drawing/2014/main" id="{146DCD45-EDCF-F80B-2F53-AE7BAB916EAA}"/>
              </a:ext>
            </a:extLst>
          </p:cNvPr>
          <p:cNvSpPr/>
          <p:nvPr/>
        </p:nvSpPr>
        <p:spPr>
          <a:xfrm>
            <a:off x="11034127" y="3579354"/>
            <a:ext cx="1183476" cy="263695"/>
          </a:xfrm>
          <a:prstGeom prst="rect">
            <a:avLst/>
          </a:prstGeom>
          <a:solidFill>
            <a:srgbClr val="D9D9D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145" name="TextBox 144">
            <a:extLst>
              <a:ext uri="{FF2B5EF4-FFF2-40B4-BE49-F238E27FC236}">
                <a16:creationId xmlns:a16="http://schemas.microsoft.com/office/drawing/2014/main" id="{B31FA902-C1AD-728B-7E52-04F3F8D84D52}"/>
              </a:ext>
            </a:extLst>
          </p:cNvPr>
          <p:cNvSpPr txBox="1"/>
          <p:nvPr/>
        </p:nvSpPr>
        <p:spPr>
          <a:xfrm>
            <a:off x="12331139" y="3557313"/>
            <a:ext cx="548548" cy="307777"/>
          </a:xfrm>
          <a:prstGeom prst="rect">
            <a:avLst/>
          </a:prstGeom>
          <a:noFill/>
        </p:spPr>
        <p:txBody>
          <a:bodyPr wrap="non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&lt;0%</a:t>
            </a:r>
          </a:p>
        </p:txBody>
      </p:sp>
      <p:sp>
        <p:nvSpPr>
          <p:cNvPr id="149" name="Rectangle 148">
            <a:extLst>
              <a:ext uri="{FF2B5EF4-FFF2-40B4-BE49-F238E27FC236}">
                <a16:creationId xmlns:a16="http://schemas.microsoft.com/office/drawing/2014/main" id="{9FD84648-FCB4-95DF-F6AE-CEAED87C7E27}"/>
              </a:ext>
            </a:extLst>
          </p:cNvPr>
          <p:cNvSpPr/>
          <p:nvPr/>
        </p:nvSpPr>
        <p:spPr>
          <a:xfrm>
            <a:off x="11034127" y="4011777"/>
            <a:ext cx="1183476" cy="263695"/>
          </a:xfrm>
          <a:prstGeom prst="rect">
            <a:avLst/>
          </a:prstGeom>
          <a:solidFill>
            <a:srgbClr val="B8D3B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148" name="TextBox 147">
            <a:extLst>
              <a:ext uri="{FF2B5EF4-FFF2-40B4-BE49-F238E27FC236}">
                <a16:creationId xmlns:a16="http://schemas.microsoft.com/office/drawing/2014/main" id="{0AFB60A9-44A5-4926-7603-601662C1CF5D}"/>
              </a:ext>
            </a:extLst>
          </p:cNvPr>
          <p:cNvSpPr txBox="1"/>
          <p:nvPr/>
        </p:nvSpPr>
        <p:spPr>
          <a:xfrm>
            <a:off x="12331139" y="3989736"/>
            <a:ext cx="862736" cy="307777"/>
          </a:xfrm>
          <a:prstGeom prst="rect">
            <a:avLst/>
          </a:prstGeom>
          <a:noFill/>
        </p:spPr>
        <p:txBody>
          <a:bodyPr wrap="non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400" dirty="0">
                <a:solidFill>
                  <a:srgbClr val="474747"/>
                </a:solidFill>
                <a:latin typeface="Arial" panose="020B0604020202020204" pitchFamily="34" charset="0"/>
                <a:cs typeface="Arial" panose="020B0604020202020204" pitchFamily="34" charset="0"/>
              </a:rPr>
              <a:t>0</a:t>
            </a: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- 1%</a:t>
            </a:r>
          </a:p>
        </p:txBody>
      </p:sp>
      <p:sp>
        <p:nvSpPr>
          <p:cNvPr id="152" name="Rectangle 151">
            <a:extLst>
              <a:ext uri="{FF2B5EF4-FFF2-40B4-BE49-F238E27FC236}">
                <a16:creationId xmlns:a16="http://schemas.microsoft.com/office/drawing/2014/main" id="{E62CE24D-F3BF-F36E-87D2-E7129EDBD2B1}"/>
              </a:ext>
            </a:extLst>
          </p:cNvPr>
          <p:cNvSpPr/>
          <p:nvPr/>
        </p:nvSpPr>
        <p:spPr>
          <a:xfrm>
            <a:off x="11034127" y="4444200"/>
            <a:ext cx="1183476" cy="263695"/>
          </a:xfrm>
          <a:prstGeom prst="rect">
            <a:avLst/>
          </a:prstGeom>
          <a:solidFill>
            <a:srgbClr val="5E976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151" name="TextBox 150">
            <a:extLst>
              <a:ext uri="{FF2B5EF4-FFF2-40B4-BE49-F238E27FC236}">
                <a16:creationId xmlns:a16="http://schemas.microsoft.com/office/drawing/2014/main" id="{843B4616-DC69-71F9-BCB2-DBA809DB8D20}"/>
              </a:ext>
            </a:extLst>
          </p:cNvPr>
          <p:cNvSpPr txBox="1"/>
          <p:nvPr/>
        </p:nvSpPr>
        <p:spPr>
          <a:xfrm>
            <a:off x="12331139" y="4422159"/>
            <a:ext cx="1160895" cy="307777"/>
          </a:xfrm>
          <a:prstGeom prst="rect">
            <a:avLst/>
          </a:prstGeom>
          <a:noFill/>
        </p:spPr>
        <p:txBody>
          <a:bodyPr wrap="non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400" dirty="0">
                <a:solidFill>
                  <a:srgbClr val="474747"/>
                </a:solidFill>
                <a:latin typeface="Arial" panose="020B0604020202020204" pitchFamily="34" charset="0"/>
                <a:cs typeface="Arial" panose="020B0604020202020204" pitchFamily="34" charset="0"/>
              </a:rPr>
              <a:t>1.1</a:t>
            </a: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- 2.0%</a:t>
            </a:r>
          </a:p>
        </p:txBody>
      </p:sp>
      <p:sp>
        <p:nvSpPr>
          <p:cNvPr id="38" name="Rectangle 37">
            <a:extLst>
              <a:ext uri="{FF2B5EF4-FFF2-40B4-BE49-F238E27FC236}">
                <a16:creationId xmlns:a16="http://schemas.microsoft.com/office/drawing/2014/main" id="{B4D41337-DB0D-B9D1-4BFF-CE0C8A14DB42}"/>
              </a:ext>
            </a:extLst>
          </p:cNvPr>
          <p:cNvSpPr/>
          <p:nvPr/>
        </p:nvSpPr>
        <p:spPr>
          <a:xfrm>
            <a:off x="11034127" y="4876623"/>
            <a:ext cx="1183476" cy="263695"/>
          </a:xfrm>
          <a:prstGeom prst="rect">
            <a:avLst/>
          </a:prstGeom>
          <a:solidFill>
            <a:srgbClr val="4C7A5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41" name="TextBox 40">
            <a:extLst>
              <a:ext uri="{FF2B5EF4-FFF2-40B4-BE49-F238E27FC236}">
                <a16:creationId xmlns:a16="http://schemas.microsoft.com/office/drawing/2014/main" id="{A3FEA8CC-C222-50BB-64D8-D802D88ACDFC}"/>
              </a:ext>
            </a:extLst>
          </p:cNvPr>
          <p:cNvSpPr txBox="1"/>
          <p:nvPr/>
        </p:nvSpPr>
        <p:spPr>
          <a:xfrm>
            <a:off x="12331140" y="4854582"/>
            <a:ext cx="697628" cy="307777"/>
          </a:xfrm>
          <a:prstGeom prst="rect">
            <a:avLst/>
          </a:prstGeom>
          <a:noFill/>
        </p:spPr>
        <p:txBody>
          <a:bodyPr wrap="none" rtlCol="0" anchor="ctr">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400" dirty="0">
                <a:solidFill>
                  <a:srgbClr val="474747"/>
                </a:solidFill>
                <a:latin typeface="Arial" panose="020B0604020202020204" pitchFamily="34" charset="0"/>
                <a:cs typeface="Arial" panose="020B0604020202020204" pitchFamily="34" charset="0"/>
              </a:rPr>
              <a:t>2.1%+</a:t>
            </a:r>
            <a:endPar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3614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AE5DCD6-8396-4D7E-8E02-E50702454CCB}"/>
              </a:ext>
            </a:extLst>
          </p:cNvPr>
          <p:cNvGraphicFramePr>
            <a:graphicFrameLocks/>
          </p:cNvGraphicFramePr>
          <p:nvPr>
            <p:extLst>
              <p:ext uri="{D42A27DB-BD31-4B8C-83A1-F6EECF244321}">
                <p14:modId xmlns:p14="http://schemas.microsoft.com/office/powerpoint/2010/main" val="3276453540"/>
              </p:ext>
            </p:extLst>
          </p:nvPr>
        </p:nvGraphicFramePr>
        <p:xfrm>
          <a:off x="307151" y="4751037"/>
          <a:ext cx="6495415" cy="2706624"/>
        </p:xfrm>
        <a:graphic>
          <a:graphicData uri="http://schemas.openxmlformats.org/drawingml/2006/chart">
            <c:chart xmlns:c="http://schemas.openxmlformats.org/drawingml/2006/chart" xmlns:r="http://schemas.openxmlformats.org/officeDocument/2006/relationships" r:id="rId3"/>
          </a:graphicData>
        </a:graphic>
      </p:graphicFrame>
      <p:sp>
        <p:nvSpPr>
          <p:cNvPr id="31" name="Title 1">
            <a:extLst>
              <a:ext uri="{FF2B5EF4-FFF2-40B4-BE49-F238E27FC236}">
                <a16:creationId xmlns:a16="http://schemas.microsoft.com/office/drawing/2014/main" id="{13E9CC1C-1CBD-DA3F-0DBF-307B088EF953}"/>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r>
              <a:rPr lang="en-US" sz="2400" cap="none" dirty="0">
                <a:solidFill>
                  <a:srgbClr val="5E976D"/>
                </a:solidFill>
              </a:rPr>
              <a:t>Nonresidential Construction</a:t>
            </a:r>
            <a:r>
              <a:rPr lang="en-US" sz="2400" cap="none" dirty="0"/>
              <a:t> </a:t>
            </a:r>
            <a:r>
              <a:rPr lang="en-US" sz="2400" cap="none" dirty="0">
                <a:solidFill>
                  <a:srgbClr val="7F7F7F"/>
                </a:solidFill>
              </a:rPr>
              <a:t>– A Mixed Bag</a:t>
            </a:r>
          </a:p>
        </p:txBody>
      </p:sp>
      <p:pic>
        <p:nvPicPr>
          <p:cNvPr id="2" name="Graphic 1" descr="Warehouse outline">
            <a:extLst>
              <a:ext uri="{FF2B5EF4-FFF2-40B4-BE49-F238E27FC236}">
                <a16:creationId xmlns:a16="http://schemas.microsoft.com/office/drawing/2014/main" id="{17088682-D7F3-6917-36AF-89EC446051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10744" y="102063"/>
            <a:ext cx="713232" cy="713232"/>
          </a:xfrm>
          <a:prstGeom prst="rect">
            <a:avLst/>
          </a:prstGeom>
        </p:spPr>
      </p:pic>
      <p:sp>
        <p:nvSpPr>
          <p:cNvPr id="36" name="Rectangle 35">
            <a:extLst>
              <a:ext uri="{FF2B5EF4-FFF2-40B4-BE49-F238E27FC236}">
                <a16:creationId xmlns:a16="http://schemas.microsoft.com/office/drawing/2014/main" id="{80F6A0BF-25CB-89CA-9209-D5ED97E2ABE6}"/>
              </a:ext>
            </a:extLst>
          </p:cNvPr>
          <p:cNvSpPr/>
          <p:nvPr/>
        </p:nvSpPr>
        <p:spPr>
          <a:xfrm>
            <a:off x="292607" y="975017"/>
            <a:ext cx="6492240"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Garamond" panose="02020404030301010803" pitchFamily="18" charset="0"/>
              </a:rPr>
              <a:t>Key Areas of Nonresidential Construction Demand</a:t>
            </a:r>
          </a:p>
        </p:txBody>
      </p:sp>
      <p:sp>
        <p:nvSpPr>
          <p:cNvPr id="38" name="Rectangle 37">
            <a:extLst>
              <a:ext uri="{FF2B5EF4-FFF2-40B4-BE49-F238E27FC236}">
                <a16:creationId xmlns:a16="http://schemas.microsoft.com/office/drawing/2014/main" id="{FE42A76B-475B-1E5C-E7E6-A276DCC73DC3}"/>
              </a:ext>
            </a:extLst>
          </p:cNvPr>
          <p:cNvSpPr/>
          <p:nvPr/>
        </p:nvSpPr>
        <p:spPr>
          <a:xfrm>
            <a:off x="292608" y="1394389"/>
            <a:ext cx="6492240" cy="298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741653">
              <a:spcBef>
                <a:spcPts val="631"/>
              </a:spcBef>
              <a:spcAft>
                <a:spcPts val="631"/>
              </a:spcAft>
              <a:defRPr/>
            </a:pPr>
            <a:r>
              <a:rPr lang="en-US" sz="1400" b="1" i="1" dirty="0">
                <a:solidFill>
                  <a:srgbClr val="5E976D"/>
                </a:solidFill>
                <a:latin typeface="Arial"/>
              </a:rPr>
              <a:t>One bad apple can spoil the barrel; </a:t>
            </a:r>
            <a:r>
              <a:rPr lang="en-US" sz="1400" b="1" i="1" u="sng" dirty="0">
                <a:solidFill>
                  <a:srgbClr val="5E976D"/>
                </a:solidFill>
                <a:latin typeface="Arial"/>
              </a:rPr>
              <a:t>one good egg doesn't make a dozen</a:t>
            </a:r>
          </a:p>
          <a:p>
            <a:pPr defTabSz="741653">
              <a:spcBef>
                <a:spcPts val="1200"/>
              </a:spcBef>
              <a:spcAft>
                <a:spcPts val="1200"/>
              </a:spcAft>
              <a:defRPr/>
            </a:pPr>
            <a:r>
              <a:rPr lang="en-US" sz="1600" b="1" dirty="0">
                <a:solidFill>
                  <a:srgbClr val="474747"/>
                </a:solidFill>
                <a:latin typeface="Arial"/>
              </a:rPr>
              <a:t>E-Commerce: </a:t>
            </a:r>
            <a:r>
              <a:rPr lang="en-US" sz="1600" dirty="0">
                <a:solidFill>
                  <a:srgbClr val="474747"/>
                </a:solidFill>
                <a:latin typeface="Arial"/>
              </a:rPr>
              <a:t>Warehouse &amp; distribution make up &gt;50% of Commercial</a:t>
            </a:r>
          </a:p>
          <a:p>
            <a:pPr defTabSz="741653">
              <a:spcBef>
                <a:spcPts val="1200"/>
              </a:spcBef>
              <a:spcAft>
                <a:spcPts val="1200"/>
              </a:spcAft>
              <a:defRPr/>
            </a:pPr>
            <a:r>
              <a:rPr lang="en-US" sz="1600" b="1" dirty="0">
                <a:solidFill>
                  <a:srgbClr val="474747"/>
                </a:solidFill>
                <a:latin typeface="Arial"/>
              </a:rPr>
              <a:t>Manufacturing &amp; CHIPS Act: </a:t>
            </a:r>
            <a:r>
              <a:rPr lang="en-US" sz="1600" dirty="0">
                <a:solidFill>
                  <a:srgbClr val="474747"/>
                </a:solidFill>
                <a:latin typeface="Arial"/>
              </a:rPr>
              <a:t>CHIPS Act invests </a:t>
            </a:r>
            <a:r>
              <a:rPr lang="en-US" sz="1600" b="1" dirty="0">
                <a:solidFill>
                  <a:srgbClr val="474747"/>
                </a:solidFill>
                <a:latin typeface="Arial"/>
              </a:rPr>
              <a:t>~$53B</a:t>
            </a:r>
            <a:r>
              <a:rPr lang="en-US" sz="1600" dirty="0">
                <a:solidFill>
                  <a:srgbClr val="474747"/>
                </a:solidFill>
                <a:latin typeface="Arial"/>
              </a:rPr>
              <a:t> over the next 5 years</a:t>
            </a:r>
          </a:p>
          <a:p>
            <a:pPr defTabSz="741653">
              <a:spcBef>
                <a:spcPts val="1200"/>
              </a:spcBef>
              <a:spcAft>
                <a:spcPts val="1200"/>
              </a:spcAft>
              <a:defRPr/>
            </a:pPr>
            <a:r>
              <a:rPr lang="en-US" sz="1600" b="1" dirty="0">
                <a:solidFill>
                  <a:srgbClr val="474747"/>
                </a:solidFill>
                <a:latin typeface="Arial"/>
              </a:rPr>
              <a:t>Travel &amp; Entertainment: </a:t>
            </a:r>
            <a:r>
              <a:rPr lang="en-US" sz="1600" dirty="0">
                <a:solidFill>
                  <a:srgbClr val="474747"/>
                </a:solidFill>
                <a:latin typeface="Arial"/>
              </a:rPr>
              <a:t>Post-pandemic life shows tailwinds for lodging and amusement &amp; recreation</a:t>
            </a:r>
          </a:p>
        </p:txBody>
      </p:sp>
      <p:sp>
        <p:nvSpPr>
          <p:cNvPr id="37" name="Rectangle 36">
            <a:extLst>
              <a:ext uri="{FF2B5EF4-FFF2-40B4-BE49-F238E27FC236}">
                <a16:creationId xmlns:a16="http://schemas.microsoft.com/office/drawing/2014/main" id="{4C9230E3-326E-0F24-B287-D14474592174}"/>
              </a:ext>
            </a:extLst>
          </p:cNvPr>
          <p:cNvSpPr/>
          <p:nvPr/>
        </p:nvSpPr>
        <p:spPr>
          <a:xfrm>
            <a:off x="292608" y="4272517"/>
            <a:ext cx="6492240"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Garamond" panose="02020404030301010803" pitchFamily="18" charset="0"/>
              </a:rPr>
              <a:t>U.S. Manufacturing Construction Spending</a:t>
            </a:r>
          </a:p>
        </p:txBody>
      </p:sp>
      <p:sp>
        <p:nvSpPr>
          <p:cNvPr id="40" name="Rectangle 39">
            <a:extLst>
              <a:ext uri="{FF2B5EF4-FFF2-40B4-BE49-F238E27FC236}">
                <a16:creationId xmlns:a16="http://schemas.microsoft.com/office/drawing/2014/main" id="{48F4D713-76ED-D170-9D23-3875F0BC2D32}"/>
              </a:ext>
            </a:extLst>
          </p:cNvPr>
          <p:cNvSpPr/>
          <p:nvPr/>
        </p:nvSpPr>
        <p:spPr>
          <a:xfrm>
            <a:off x="292608" y="4598142"/>
            <a:ext cx="3156758" cy="135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1000" i="1" dirty="0">
                <a:solidFill>
                  <a:srgbClr val="A6A6A6"/>
                </a:solidFill>
                <a:latin typeface="Arial" panose="020B0604020202020204" pitchFamily="34" charset="0"/>
                <a:cs typeface="Arial" panose="020B0604020202020204" pitchFamily="34" charset="0"/>
              </a:rPr>
              <a:t>($ in Billions; Seasonally Adjusted Annual Rate)</a:t>
            </a:r>
          </a:p>
        </p:txBody>
      </p:sp>
      <p:sp>
        <p:nvSpPr>
          <p:cNvPr id="41" name="Rectangle 40">
            <a:extLst>
              <a:ext uri="{FF2B5EF4-FFF2-40B4-BE49-F238E27FC236}">
                <a16:creationId xmlns:a16="http://schemas.microsoft.com/office/drawing/2014/main" id="{803A5683-F62F-698C-6CD6-85EA539CA2EF}"/>
              </a:ext>
            </a:extLst>
          </p:cNvPr>
          <p:cNvSpPr/>
          <p:nvPr/>
        </p:nvSpPr>
        <p:spPr>
          <a:xfrm>
            <a:off x="1537729" y="5080761"/>
            <a:ext cx="4034259" cy="687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rgbClr val="5E976D"/>
                </a:solidFill>
                <a:latin typeface="Arial" panose="020B0604020202020204" pitchFamily="34" charset="0"/>
                <a:cs typeface="Arial" panose="020B0604020202020204" pitchFamily="34" charset="0"/>
              </a:rPr>
              <a:t>Manufacturing spending experiencing explosive growth on the heels of public funding deployment</a:t>
            </a:r>
            <a:endParaRPr lang="en-US" sz="1400" b="1" i="1" u="sng" dirty="0">
              <a:solidFill>
                <a:srgbClr val="5E976D"/>
              </a:solidFill>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C1071B34-B951-24FF-F57A-F8299F6DB8A0}"/>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Source: </a:t>
            </a:r>
            <a:r>
              <a:rPr kumimoji="0" lang="en-US" sz="1000" b="0" i="1" u="none" strike="noStrike" kern="1200" cap="none" spc="0" normalizeH="0" baseline="0" noProof="0" dirty="0">
                <a:ln>
                  <a:noFill/>
                </a:ln>
                <a:solidFill>
                  <a:srgbClr val="A6A6A6"/>
                </a:solidFill>
                <a:effectLst/>
                <a:uLnTx/>
                <a:uFillTx/>
                <a:latin typeface="Arial"/>
                <a:ea typeface="+mn-ea"/>
                <a:cs typeface="+mn-cs"/>
              </a:rPr>
              <a:t>FMI, U.S. Census Bureau</a:t>
            </a:r>
            <a:endPar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endParaRPr>
          </a:p>
        </p:txBody>
      </p:sp>
      <p:cxnSp>
        <p:nvCxnSpPr>
          <p:cNvPr id="7" name="Straight Arrow Connector 6">
            <a:extLst>
              <a:ext uri="{FF2B5EF4-FFF2-40B4-BE49-F238E27FC236}">
                <a16:creationId xmlns:a16="http://schemas.microsoft.com/office/drawing/2014/main" id="{60E0658C-7BA1-7DD9-9CDE-E767E8BEA222}"/>
              </a:ext>
            </a:extLst>
          </p:cNvPr>
          <p:cNvCxnSpPr>
            <a:cxnSpLocks/>
          </p:cNvCxnSpPr>
          <p:nvPr/>
        </p:nvCxnSpPr>
        <p:spPr>
          <a:xfrm>
            <a:off x="11580668" y="1942836"/>
            <a:ext cx="0" cy="4238089"/>
          </a:xfrm>
          <a:prstGeom prst="straightConnector1">
            <a:avLst/>
          </a:prstGeom>
          <a:ln w="19050">
            <a:solidFill>
              <a:srgbClr val="474747"/>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0B41689F-81C8-8548-A7AE-F20F472836B1}"/>
              </a:ext>
            </a:extLst>
          </p:cNvPr>
          <p:cNvGraphicFramePr>
            <a:graphicFrameLocks noGrp="1"/>
          </p:cNvGraphicFramePr>
          <p:nvPr>
            <p:extLst>
              <p:ext uri="{D42A27DB-BD31-4B8C-83A1-F6EECF244321}">
                <p14:modId xmlns:p14="http://schemas.microsoft.com/office/powerpoint/2010/main" val="2884087049"/>
              </p:ext>
            </p:extLst>
          </p:nvPr>
        </p:nvGraphicFramePr>
        <p:xfrm>
          <a:off x="7126015" y="975017"/>
          <a:ext cx="6397961" cy="6198765"/>
        </p:xfrm>
        <a:graphic>
          <a:graphicData uri="http://schemas.openxmlformats.org/drawingml/2006/table">
            <a:tbl>
              <a:tblPr firstRow="1" bandRow="1">
                <a:tableStyleId>{5C22544A-7EE6-4342-B048-85BDC9FD1C3A}</a:tableStyleId>
              </a:tblPr>
              <a:tblGrid>
                <a:gridCol w="2501461">
                  <a:extLst>
                    <a:ext uri="{9D8B030D-6E8A-4147-A177-3AD203B41FA5}">
                      <a16:colId xmlns:a16="http://schemas.microsoft.com/office/drawing/2014/main" val="2434088898"/>
                    </a:ext>
                  </a:extLst>
                </a:gridCol>
                <a:gridCol w="974125">
                  <a:extLst>
                    <a:ext uri="{9D8B030D-6E8A-4147-A177-3AD203B41FA5}">
                      <a16:colId xmlns:a16="http://schemas.microsoft.com/office/drawing/2014/main" val="950658229"/>
                    </a:ext>
                  </a:extLst>
                </a:gridCol>
                <a:gridCol w="974125">
                  <a:extLst>
                    <a:ext uri="{9D8B030D-6E8A-4147-A177-3AD203B41FA5}">
                      <a16:colId xmlns:a16="http://schemas.microsoft.com/office/drawing/2014/main" val="1721287060"/>
                    </a:ext>
                  </a:extLst>
                </a:gridCol>
                <a:gridCol w="974125">
                  <a:extLst>
                    <a:ext uri="{9D8B030D-6E8A-4147-A177-3AD203B41FA5}">
                      <a16:colId xmlns:a16="http://schemas.microsoft.com/office/drawing/2014/main" val="2828652498"/>
                    </a:ext>
                  </a:extLst>
                </a:gridCol>
                <a:gridCol w="974125">
                  <a:extLst>
                    <a:ext uri="{9D8B030D-6E8A-4147-A177-3AD203B41FA5}">
                      <a16:colId xmlns:a16="http://schemas.microsoft.com/office/drawing/2014/main" val="3146100253"/>
                    </a:ext>
                  </a:extLst>
                </a:gridCol>
              </a:tblGrid>
              <a:tr h="419846">
                <a:tc rowSpan="2">
                  <a:txBody>
                    <a:bodyPr/>
                    <a:lstStyle/>
                    <a:p>
                      <a:pPr marL="0" marR="0" lvl="0" indent="0" algn="ctr" defTabSz="754433" rtl="0" eaLnBrk="1" fontAlgn="auto" latinLnBrk="0" hangingPunct="1">
                        <a:lnSpc>
                          <a:spcPct val="100000"/>
                        </a:lnSpc>
                        <a:spcBef>
                          <a:spcPts val="0"/>
                        </a:spcBef>
                        <a:spcAft>
                          <a:spcPts val="0"/>
                        </a:spcAft>
                        <a:buClrTx/>
                        <a:buSzTx/>
                        <a:buFontTx/>
                        <a:buNone/>
                        <a:tabLst/>
                        <a:defRPr/>
                      </a:pPr>
                      <a:r>
                        <a:rPr lang="en-US" sz="1400" b="0" i="1" dirty="0">
                          <a:solidFill>
                            <a:schemeClr val="bg1"/>
                          </a:solidFill>
                          <a:latin typeface="Arial" panose="020B0604020202020204" pitchFamily="34" charset="0"/>
                          <a:cs typeface="Arial" panose="020B0604020202020204" pitchFamily="34" charset="0"/>
                        </a:rPr>
                        <a:t>YoY % Change</a:t>
                      </a:r>
                    </a:p>
                  </a:txBody>
                  <a:tcPr marT="41564" marB="4156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gridSpan="2">
                  <a:txBody>
                    <a:bodyPr/>
                    <a:lstStyle/>
                    <a:p>
                      <a:pPr marL="0" marR="0" lvl="0" indent="0" algn="ctr" defTabSz="754433" rtl="0" eaLnBrk="1" fontAlgn="auto" latinLnBrk="0" hangingPunct="1">
                        <a:lnSpc>
                          <a:spcPct val="100000"/>
                        </a:lnSpc>
                        <a:spcBef>
                          <a:spcPts val="0"/>
                        </a:spcBef>
                        <a:spcAft>
                          <a:spcPts val="0"/>
                        </a:spcAft>
                        <a:buClrTx/>
                        <a:buSzTx/>
                        <a:buFontTx/>
                        <a:buNone/>
                        <a:tabLst/>
                        <a:defRPr/>
                      </a:pPr>
                      <a:r>
                        <a:rPr lang="en-US" sz="1600" u="sng" dirty="0">
                          <a:latin typeface="Arial" panose="020B0604020202020204" pitchFamily="34" charset="0"/>
                          <a:cs typeface="Arial" panose="020B0604020202020204" pitchFamily="34" charset="0"/>
                        </a:rPr>
                        <a:t>2023F</a:t>
                      </a:r>
                    </a:p>
                  </a:txBody>
                  <a:tcPr marT="41564" marB="41564"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hMerge="1">
                  <a:txBody>
                    <a:bodyPr/>
                    <a:lstStyle/>
                    <a:p>
                      <a:pPr algn="ctr"/>
                      <a:endParaRPr lang="en-US" sz="1600" dirty="0">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gridSpan="2">
                  <a:txBody>
                    <a:bodyPr/>
                    <a:lstStyle/>
                    <a:p>
                      <a:pPr algn="ctr"/>
                      <a:r>
                        <a:rPr lang="en-US" sz="1600" u="sng" dirty="0">
                          <a:latin typeface="Arial" panose="020B0604020202020204" pitchFamily="34" charset="0"/>
                          <a:cs typeface="Arial" panose="020B0604020202020204" pitchFamily="34" charset="0"/>
                        </a:rPr>
                        <a:t>2024F</a:t>
                      </a:r>
                    </a:p>
                  </a:txBody>
                  <a:tcPr marT="41564" marB="41564">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hMerge="1">
                  <a:txBody>
                    <a:bodyPr/>
                    <a:lstStyle/>
                    <a:p>
                      <a:pPr algn="ctr"/>
                      <a:endParaRPr lang="en-US" sz="16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extLst>
                  <a:ext uri="{0D108BD9-81ED-4DB2-BD59-A6C34878D82A}">
                    <a16:rowId xmlns:a16="http://schemas.microsoft.com/office/drawing/2014/main" val="190956422"/>
                  </a:ext>
                </a:extLst>
              </a:tr>
              <a:tr h="320921">
                <a:tc vMerge="1">
                  <a:txBody>
                    <a:bodyPr/>
                    <a:lstStyle/>
                    <a:p>
                      <a:endParaRPr lang="en-US" sz="1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a:txBody>
                    <a:bodyPr/>
                    <a:lstStyle/>
                    <a:p>
                      <a:pPr algn="ctr"/>
                      <a:r>
                        <a:rPr lang="en-US" sz="1500" b="1" dirty="0">
                          <a:solidFill>
                            <a:schemeClr val="bg1"/>
                          </a:solidFill>
                          <a:latin typeface="Arial" panose="020B0604020202020204" pitchFamily="34" charset="0"/>
                          <a:cs typeface="Arial" panose="020B0604020202020204" pitchFamily="34" charset="0"/>
                        </a:rPr>
                        <a:t>U.S.</a:t>
                      </a:r>
                    </a:p>
                  </a:txBody>
                  <a:tcPr marT="41564" marB="41564"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a:txBody>
                    <a:bodyPr/>
                    <a:lstStyle/>
                    <a:p>
                      <a:pPr algn="ctr"/>
                      <a:r>
                        <a:rPr lang="en-US" sz="1500" b="1" dirty="0">
                          <a:solidFill>
                            <a:schemeClr val="bg1"/>
                          </a:solidFill>
                          <a:latin typeface="Arial" panose="020B0604020202020204" pitchFamily="34" charset="0"/>
                          <a:cs typeface="Arial" panose="020B0604020202020204" pitchFamily="34" charset="0"/>
                        </a:rPr>
                        <a:t>E.N.C.</a:t>
                      </a:r>
                    </a:p>
                  </a:txBody>
                  <a:tcPr marT="41564" marB="41564"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a:txBody>
                    <a:bodyPr/>
                    <a:lstStyle/>
                    <a:p>
                      <a:pPr algn="ctr"/>
                      <a:r>
                        <a:rPr lang="en-US" sz="1500" b="1" dirty="0">
                          <a:solidFill>
                            <a:schemeClr val="bg1"/>
                          </a:solidFill>
                          <a:latin typeface="Arial" panose="020B0604020202020204" pitchFamily="34" charset="0"/>
                          <a:cs typeface="Arial" panose="020B0604020202020204" pitchFamily="34" charset="0"/>
                        </a:rPr>
                        <a:t>U.S.</a:t>
                      </a:r>
                    </a:p>
                  </a:txBody>
                  <a:tcPr marT="41564" marB="41564"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a:txBody>
                    <a:bodyPr/>
                    <a:lstStyle/>
                    <a:p>
                      <a:pPr algn="ctr"/>
                      <a:r>
                        <a:rPr lang="en-US" sz="1500" b="1" dirty="0">
                          <a:solidFill>
                            <a:schemeClr val="bg1"/>
                          </a:solidFill>
                          <a:latin typeface="Arial" panose="020B0604020202020204" pitchFamily="34" charset="0"/>
                          <a:cs typeface="Arial" panose="020B0604020202020204" pitchFamily="34" charset="0"/>
                        </a:rPr>
                        <a:t>E.N.C.</a:t>
                      </a:r>
                    </a:p>
                  </a:txBody>
                  <a:tcPr marT="41564" marB="41564"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extLst>
                  <a:ext uri="{0D108BD9-81ED-4DB2-BD59-A6C34878D82A}">
                    <a16:rowId xmlns:a16="http://schemas.microsoft.com/office/drawing/2014/main" val="1444444537"/>
                  </a:ext>
                </a:extLst>
              </a:tr>
              <a:tr h="419846">
                <a:tc>
                  <a:txBody>
                    <a:bodyPr/>
                    <a:lstStyle/>
                    <a:p>
                      <a:r>
                        <a:rPr lang="en-US" sz="1600" dirty="0">
                          <a:solidFill>
                            <a:srgbClr val="474747"/>
                          </a:solidFill>
                          <a:latin typeface="Arial" panose="020B0604020202020204" pitchFamily="34" charset="0"/>
                          <a:cs typeface="Arial" panose="020B0604020202020204" pitchFamily="34" charset="0"/>
                        </a:rPr>
                        <a:t>Manufacturing</a:t>
                      </a:r>
                    </a:p>
                  </a:txBody>
                  <a:tcPr marT="41564" marB="41564"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78%</a:t>
                      </a:r>
                    </a:p>
                  </a:txBody>
                  <a:tcPr marT="41564" marB="41564"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66%</a:t>
                      </a:r>
                    </a:p>
                  </a:txBody>
                  <a:tcPr marT="41564" marB="41564"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18%</a:t>
                      </a:r>
                    </a:p>
                  </a:txBody>
                  <a:tcPr marT="41564" marB="41564"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17%</a:t>
                      </a:r>
                    </a:p>
                  </a:txBody>
                  <a:tcPr marT="41564" marB="41564"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3579832"/>
                  </a:ext>
                </a:extLst>
              </a:tr>
              <a:tr h="419846">
                <a:tc>
                  <a:txBody>
                    <a:bodyPr/>
                    <a:lstStyle/>
                    <a:p>
                      <a:r>
                        <a:rPr lang="en-US" sz="1600" dirty="0">
                          <a:solidFill>
                            <a:srgbClr val="474747"/>
                          </a:solidFill>
                          <a:latin typeface="Arial" panose="020B0604020202020204" pitchFamily="34" charset="0"/>
                          <a:cs typeface="Arial" panose="020B0604020202020204" pitchFamily="34" charset="0"/>
                        </a:rPr>
                        <a:t>Lodging</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tabLst>
                          <a:tab pos="225425" algn="l"/>
                        </a:tabLst>
                      </a:pPr>
                      <a:r>
                        <a:rPr lang="en-US" sz="1600" dirty="0">
                          <a:solidFill>
                            <a:srgbClr val="474747"/>
                          </a:solidFill>
                          <a:latin typeface="Arial" panose="020B0604020202020204" pitchFamily="34" charset="0"/>
                          <a:cs typeface="Arial" panose="020B0604020202020204" pitchFamily="34" charset="0"/>
                        </a:rPr>
                        <a:t>23%</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15%</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12%</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7%</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2631973"/>
                  </a:ext>
                </a:extLst>
              </a:tr>
              <a:tr h="419846">
                <a:tc>
                  <a:txBody>
                    <a:bodyPr/>
                    <a:lstStyle/>
                    <a:p>
                      <a:r>
                        <a:rPr lang="en-US" sz="1600" dirty="0">
                          <a:solidFill>
                            <a:srgbClr val="474747"/>
                          </a:solidFill>
                          <a:latin typeface="Arial" panose="020B0604020202020204" pitchFamily="34" charset="0"/>
                          <a:cs typeface="Arial" panose="020B0604020202020204" pitchFamily="34" charset="0"/>
                        </a:rPr>
                        <a:t>Public Safety</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20%</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24%</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13%</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11%</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0431664"/>
                  </a:ext>
                </a:extLst>
              </a:tr>
              <a:tr h="419846">
                <a:tc>
                  <a:txBody>
                    <a:bodyPr/>
                    <a:lstStyle/>
                    <a:p>
                      <a:r>
                        <a:rPr lang="en-US" sz="1600" dirty="0">
                          <a:solidFill>
                            <a:srgbClr val="474747"/>
                          </a:solidFill>
                          <a:latin typeface="Arial" panose="020B0604020202020204" pitchFamily="34" charset="0"/>
                          <a:cs typeface="Arial" panose="020B0604020202020204" pitchFamily="34" charset="0"/>
                        </a:rPr>
                        <a:t>Religious</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20%</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33%</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5%</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2%</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1614085"/>
                  </a:ext>
                </a:extLst>
              </a:tr>
              <a:tr h="419846">
                <a:tc>
                  <a:txBody>
                    <a:bodyPr/>
                    <a:lstStyle/>
                    <a:p>
                      <a:r>
                        <a:rPr lang="en-US" sz="1600" dirty="0">
                          <a:solidFill>
                            <a:srgbClr val="474747"/>
                          </a:solidFill>
                          <a:latin typeface="Arial" panose="020B0604020202020204" pitchFamily="34" charset="0"/>
                          <a:cs typeface="Arial" panose="020B0604020202020204" pitchFamily="34" charset="0"/>
                        </a:rPr>
                        <a:t>Educational</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18%</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15%</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10%</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8%</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2949526"/>
                  </a:ext>
                </a:extLst>
              </a:tr>
              <a:tr h="419846">
                <a:tc>
                  <a:txBody>
                    <a:bodyPr/>
                    <a:lstStyle/>
                    <a:p>
                      <a:pPr marL="0" marR="0" lvl="0" indent="0" algn="l" defTabSz="754433" rtl="0" eaLnBrk="1" fontAlgn="auto" latinLnBrk="0" hangingPunct="1">
                        <a:lnSpc>
                          <a:spcPct val="100000"/>
                        </a:lnSpc>
                        <a:spcBef>
                          <a:spcPts val="0"/>
                        </a:spcBef>
                        <a:spcAft>
                          <a:spcPts val="0"/>
                        </a:spcAft>
                        <a:buClrTx/>
                        <a:buSzTx/>
                        <a:buFontTx/>
                        <a:buNone/>
                        <a:tabLst/>
                        <a:defRPr/>
                      </a:pPr>
                      <a:r>
                        <a:rPr lang="en-US" sz="1600" dirty="0">
                          <a:solidFill>
                            <a:srgbClr val="474747"/>
                          </a:solidFill>
                          <a:latin typeface="Arial" panose="020B0604020202020204" pitchFamily="34" charset="0"/>
                          <a:cs typeface="Arial" panose="020B0604020202020204" pitchFamily="34" charset="0"/>
                        </a:rPr>
                        <a:t>Health Care</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15%</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12%</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8%</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14%</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7200456"/>
                  </a:ext>
                </a:extLst>
              </a:tr>
              <a:tr h="419846">
                <a:tc>
                  <a:txBody>
                    <a:bodyPr/>
                    <a:lstStyle/>
                    <a:p>
                      <a:r>
                        <a:rPr lang="en-US" sz="1600" dirty="0">
                          <a:solidFill>
                            <a:srgbClr val="474747"/>
                          </a:solidFill>
                          <a:latin typeface="Arial" panose="020B0604020202020204" pitchFamily="34" charset="0"/>
                          <a:cs typeface="Arial" panose="020B0604020202020204" pitchFamily="34" charset="0"/>
                        </a:rPr>
                        <a:t>Amusement &amp; Recreation</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12%</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18%</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7%</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5%</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0298040"/>
                  </a:ext>
                </a:extLst>
              </a:tr>
              <a:tr h="419846">
                <a:tc>
                  <a:txBody>
                    <a:bodyPr/>
                    <a:lstStyle/>
                    <a:p>
                      <a:r>
                        <a:rPr lang="en-US" sz="1600" dirty="0">
                          <a:solidFill>
                            <a:srgbClr val="474747"/>
                          </a:solidFill>
                          <a:latin typeface="Arial" panose="020B0604020202020204" pitchFamily="34" charset="0"/>
                          <a:cs typeface="Arial" panose="020B0604020202020204" pitchFamily="34" charset="0"/>
                        </a:rPr>
                        <a:t>Transportation</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10%</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12%</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12%</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18%</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508260"/>
                  </a:ext>
                </a:extLst>
              </a:tr>
              <a:tr h="419846">
                <a:tc>
                  <a:txBody>
                    <a:bodyPr/>
                    <a:lstStyle/>
                    <a:p>
                      <a:r>
                        <a:rPr lang="en-US" sz="1600" dirty="0">
                          <a:solidFill>
                            <a:srgbClr val="474747"/>
                          </a:solidFill>
                          <a:latin typeface="Arial" panose="020B0604020202020204" pitchFamily="34" charset="0"/>
                          <a:cs typeface="Arial" panose="020B0604020202020204" pitchFamily="34" charset="0"/>
                        </a:rPr>
                        <a:t>Office</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10%</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9%</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(2%)</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3%</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0668112"/>
                  </a:ext>
                </a:extLst>
              </a:tr>
              <a:tr h="419846">
                <a:tc>
                  <a:txBody>
                    <a:bodyPr/>
                    <a:lstStyle/>
                    <a:p>
                      <a:r>
                        <a:rPr lang="en-US" sz="1600" dirty="0">
                          <a:solidFill>
                            <a:srgbClr val="474747"/>
                          </a:solidFill>
                          <a:latin typeface="Arial" panose="020B0604020202020204" pitchFamily="34" charset="0"/>
                          <a:cs typeface="Arial" panose="020B0604020202020204" pitchFamily="34" charset="0"/>
                        </a:rPr>
                        <a:t>Commercial</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9%</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10%</a:t>
                      </a:r>
                    </a:p>
                  </a:txBody>
                  <a:tcPr marT="41564" marB="41564"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(4%)</a:t>
                      </a:r>
                    </a:p>
                  </a:txBody>
                  <a:tcPr marT="41564" marB="4156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(4%)</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2466952"/>
                  </a:ext>
                </a:extLst>
              </a:tr>
              <a:tr h="419846">
                <a:tc>
                  <a:txBody>
                    <a:bodyPr/>
                    <a:lstStyle/>
                    <a:p>
                      <a:r>
                        <a:rPr lang="en-US" sz="1600" dirty="0">
                          <a:solidFill>
                            <a:srgbClr val="474747"/>
                          </a:solidFill>
                          <a:latin typeface="Arial" panose="020B0604020202020204" pitchFamily="34" charset="0"/>
                          <a:cs typeface="Arial" panose="020B0604020202020204" pitchFamily="34" charset="0"/>
                        </a:rPr>
                        <a:t>Communication</a:t>
                      </a:r>
                    </a:p>
                  </a:txBody>
                  <a:tcPr marT="41564" marB="41564"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4%</a:t>
                      </a:r>
                    </a:p>
                  </a:txBody>
                  <a:tcPr marT="41564" marB="415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14%</a:t>
                      </a:r>
                    </a:p>
                  </a:txBody>
                  <a:tcPr marT="41564" marB="415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rgbClr val="474747"/>
                          </a:solidFill>
                          <a:latin typeface="Arial" panose="020B0604020202020204" pitchFamily="34" charset="0"/>
                          <a:cs typeface="Arial" panose="020B0604020202020204" pitchFamily="34" charset="0"/>
                        </a:rPr>
                        <a:t>7%</a:t>
                      </a:r>
                    </a:p>
                  </a:txBody>
                  <a:tcPr marT="41564" marB="41564" anchor="ct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16%</a:t>
                      </a:r>
                    </a:p>
                  </a:txBody>
                  <a:tcPr marT="41564" marB="41564"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8836471"/>
                  </a:ext>
                </a:extLst>
              </a:tr>
              <a:tr h="419846">
                <a:tc>
                  <a:txBody>
                    <a:bodyPr/>
                    <a:lstStyle/>
                    <a:p>
                      <a:r>
                        <a:rPr lang="en-US" sz="1500" b="1" dirty="0">
                          <a:solidFill>
                            <a:srgbClr val="474747"/>
                          </a:solidFill>
                          <a:latin typeface="Arial" panose="020B0604020202020204" pitchFamily="34" charset="0"/>
                          <a:cs typeface="Arial" panose="020B0604020202020204" pitchFamily="34" charset="0"/>
                        </a:rPr>
                        <a:t>Total Nonresidential</a:t>
                      </a:r>
                    </a:p>
                  </a:txBody>
                  <a:tcPr marT="41564" marB="4156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rgbClr val="D9E1F2"/>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600" b="1" dirty="0">
                          <a:solidFill>
                            <a:srgbClr val="474747"/>
                          </a:solidFill>
                          <a:latin typeface="Arial" panose="020B0604020202020204" pitchFamily="34" charset="0"/>
                          <a:cs typeface="Arial" panose="020B0604020202020204" pitchFamily="34" charset="0"/>
                        </a:rPr>
                        <a:t>24%</a:t>
                      </a:r>
                    </a:p>
                  </a:txBody>
                  <a:tcPr marT="41564" marB="4156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rgbClr val="D9E1F2"/>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500" b="1" dirty="0">
                          <a:solidFill>
                            <a:srgbClr val="474747"/>
                          </a:solidFill>
                          <a:latin typeface="Arial" panose="020B0604020202020204" pitchFamily="34" charset="0"/>
                          <a:cs typeface="Arial" panose="020B0604020202020204" pitchFamily="34" charset="0"/>
                        </a:rPr>
                        <a:t>26%</a:t>
                      </a:r>
                    </a:p>
                  </a:txBody>
                  <a:tcPr marT="41564" marB="4156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rgbClr val="D9E1F2"/>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600" b="1" dirty="0">
                          <a:solidFill>
                            <a:srgbClr val="474747"/>
                          </a:solidFill>
                          <a:latin typeface="Arial" panose="020B0604020202020204" pitchFamily="34" charset="0"/>
                          <a:cs typeface="Arial" panose="020B0604020202020204" pitchFamily="34" charset="0"/>
                        </a:rPr>
                        <a:t>8%</a:t>
                      </a:r>
                    </a:p>
                  </a:txBody>
                  <a:tcPr marT="41564" marB="41564"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D9E1F2"/>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500" b="1" dirty="0">
                          <a:solidFill>
                            <a:srgbClr val="474747"/>
                          </a:solidFill>
                          <a:latin typeface="Arial" panose="020B0604020202020204" pitchFamily="34" charset="0"/>
                          <a:cs typeface="Arial" panose="020B0604020202020204" pitchFamily="34" charset="0"/>
                        </a:rPr>
                        <a:t>10%</a:t>
                      </a:r>
                    </a:p>
                  </a:txBody>
                  <a:tcPr marT="41564" marB="4156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D9E1F2"/>
                      </a:solidFill>
                      <a:prstDash val="solid"/>
                      <a:round/>
                      <a:headEnd type="none" w="med" len="med"/>
                      <a:tailEnd type="none" w="med" len="med"/>
                    </a:lnB>
                    <a:lnTlToBr w="12700" cmpd="sng">
                      <a:noFill/>
                      <a:prstDash val="solid"/>
                    </a:lnTlToBr>
                    <a:lnBlToTr w="12700" cmpd="sng">
                      <a:noFill/>
                      <a:prstDash val="solid"/>
                    </a:lnBlToTr>
                    <a:solidFill>
                      <a:srgbClr val="D9E1F2"/>
                    </a:solidFill>
                  </a:tcPr>
                </a:tc>
                <a:extLst>
                  <a:ext uri="{0D108BD9-81ED-4DB2-BD59-A6C34878D82A}">
                    <a16:rowId xmlns:a16="http://schemas.microsoft.com/office/drawing/2014/main" val="416683071"/>
                  </a:ext>
                </a:extLst>
              </a:tr>
              <a:tr h="419846">
                <a:tc>
                  <a:txBody>
                    <a:bodyPr/>
                    <a:lstStyle/>
                    <a:p>
                      <a:r>
                        <a:rPr lang="en-US" sz="1500" b="1" dirty="0">
                          <a:solidFill>
                            <a:srgbClr val="474747"/>
                          </a:solidFill>
                          <a:latin typeface="Arial" panose="020B0604020202020204" pitchFamily="34" charset="0"/>
                          <a:cs typeface="Arial" panose="020B0604020202020204" pitchFamily="34" charset="0"/>
                        </a:rPr>
                        <a:t>Total Put-in-Place</a:t>
                      </a:r>
                    </a:p>
                  </a:txBody>
                  <a:tcPr marT="41564" marB="41564" anchor="ctr">
                    <a:lnL w="12700" cap="flat" cmpd="sng" algn="ctr">
                      <a:solidFill>
                        <a:schemeClr val="tx1"/>
                      </a:solidFill>
                      <a:prstDash val="solid"/>
                      <a:round/>
                      <a:headEnd type="none" w="med" len="med"/>
                      <a:tailEnd type="none" w="med" len="med"/>
                    </a:lnL>
                    <a:lnR w="12700" cmpd="sng">
                      <a:noFill/>
                    </a:lnR>
                    <a:lnT w="12700" cap="flat" cmpd="sng" algn="ctr">
                      <a:solidFill>
                        <a:srgbClr val="D9E1F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600" b="1" dirty="0">
                          <a:solidFill>
                            <a:srgbClr val="474747"/>
                          </a:solidFill>
                          <a:latin typeface="Arial" panose="020B0604020202020204" pitchFamily="34" charset="0"/>
                          <a:cs typeface="Arial" panose="020B0604020202020204" pitchFamily="34" charset="0"/>
                        </a:rPr>
                        <a:t>10%</a:t>
                      </a:r>
                    </a:p>
                  </a:txBody>
                  <a:tcPr marT="41564" marB="41564" anchor="ctr">
                    <a:lnL w="12700" cmpd="sng">
                      <a:noFill/>
                    </a:lnL>
                    <a:lnR w="12700" cmpd="sng">
                      <a:noFill/>
                    </a:lnR>
                    <a:lnT w="12700" cap="flat" cmpd="sng" algn="ctr">
                      <a:solidFill>
                        <a:srgbClr val="D9E1F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500" b="1" dirty="0">
                          <a:solidFill>
                            <a:srgbClr val="474747"/>
                          </a:solidFill>
                          <a:latin typeface="Arial" panose="020B0604020202020204" pitchFamily="34" charset="0"/>
                          <a:cs typeface="Arial" panose="020B0604020202020204" pitchFamily="34" charset="0"/>
                        </a:rPr>
                        <a:t>11%</a:t>
                      </a:r>
                    </a:p>
                  </a:txBody>
                  <a:tcPr marT="41564" marB="41564" anchor="ctr">
                    <a:lnL w="12700" cmpd="sng">
                      <a:noFill/>
                    </a:lnL>
                    <a:lnR w="12700" cmpd="sng">
                      <a:noFill/>
                    </a:lnR>
                    <a:lnT w="12700" cap="flat" cmpd="sng" algn="ctr">
                      <a:solidFill>
                        <a:srgbClr val="D9E1F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600" b="1" dirty="0">
                          <a:solidFill>
                            <a:srgbClr val="474747"/>
                          </a:solidFill>
                          <a:latin typeface="Arial" panose="020B0604020202020204" pitchFamily="34" charset="0"/>
                          <a:cs typeface="Arial" panose="020B0604020202020204" pitchFamily="34" charset="0"/>
                        </a:rPr>
                        <a:t>2%</a:t>
                      </a:r>
                    </a:p>
                  </a:txBody>
                  <a:tcPr marT="41564" marB="41564" anchor="ctr">
                    <a:lnL w="12700" cmpd="sng">
                      <a:noFill/>
                    </a:lnL>
                    <a:lnR w="12700" cap="flat" cmpd="sng" algn="ctr">
                      <a:noFill/>
                      <a:prstDash val="solid"/>
                      <a:round/>
                      <a:headEnd type="none" w="med" len="med"/>
                      <a:tailEnd type="none" w="med" len="med"/>
                    </a:lnR>
                    <a:lnT w="12700" cap="flat" cmpd="sng" algn="ctr">
                      <a:solidFill>
                        <a:srgbClr val="D9E1F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500" b="1" dirty="0">
                          <a:solidFill>
                            <a:srgbClr val="474747"/>
                          </a:solidFill>
                          <a:latin typeface="Arial" panose="020B0604020202020204" pitchFamily="34" charset="0"/>
                          <a:cs typeface="Arial" panose="020B0604020202020204" pitchFamily="34" charset="0"/>
                        </a:rPr>
                        <a:t>4%</a:t>
                      </a:r>
                    </a:p>
                  </a:txBody>
                  <a:tcPr marT="41564" marB="41564" anchor="ctr">
                    <a:lnL w="12700" cmpd="sng">
                      <a:noFill/>
                    </a:lnL>
                    <a:lnR w="12700" cap="flat" cmpd="sng" algn="ctr">
                      <a:solidFill>
                        <a:schemeClr val="tx1"/>
                      </a:solidFill>
                      <a:prstDash val="solid"/>
                      <a:round/>
                      <a:headEnd type="none" w="med" len="med"/>
                      <a:tailEnd type="none" w="med" len="med"/>
                    </a:lnR>
                    <a:lnT w="12700" cap="flat" cmpd="sng" algn="ctr">
                      <a:solidFill>
                        <a:srgbClr val="D9E1F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extLst>
                  <a:ext uri="{0D108BD9-81ED-4DB2-BD59-A6C34878D82A}">
                    <a16:rowId xmlns:a16="http://schemas.microsoft.com/office/drawing/2014/main" val="3738663208"/>
                  </a:ext>
                </a:extLst>
              </a:tr>
            </a:tbl>
          </a:graphicData>
        </a:graphic>
      </p:graphicFrame>
    </p:spTree>
    <p:extLst>
      <p:ext uri="{BB962C8B-B14F-4D97-AF65-F5344CB8AC3E}">
        <p14:creationId xmlns:p14="http://schemas.microsoft.com/office/powerpoint/2010/main" val="2264685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F58F7-FBAA-F895-A3F7-5F232DAC5FCC}"/>
            </a:ext>
          </a:extLst>
        </p:cNvPr>
        <p:cNvGrpSpPr/>
        <p:nvPr/>
      </p:nvGrpSpPr>
      <p:grpSpPr>
        <a:xfrm>
          <a:off x="0" y="0"/>
          <a:ext cx="0" cy="0"/>
          <a:chOff x="0" y="0"/>
          <a:chExt cx="0" cy="0"/>
        </a:xfrm>
      </p:grpSpPr>
      <p:sp>
        <p:nvSpPr>
          <p:cNvPr id="22" name="Title 1">
            <a:extLst>
              <a:ext uri="{FF2B5EF4-FFF2-40B4-BE49-F238E27FC236}">
                <a16:creationId xmlns:a16="http://schemas.microsoft.com/office/drawing/2014/main" id="{E1C79B67-8151-73EE-5A0B-8779F2EA01B9}"/>
              </a:ext>
            </a:extLst>
          </p:cNvPr>
          <p:cNvSpPr>
            <a:spLocks noGrp="1"/>
          </p:cNvSpPr>
          <p:nvPr>
            <p:ph type="title"/>
          </p:nvPr>
        </p:nvSpPr>
        <p:spPr>
          <a:xfrm>
            <a:off x="292607" y="420624"/>
            <a:ext cx="13231368" cy="442260"/>
          </a:xfrm>
        </p:spPr>
        <p:txBody>
          <a:bodyPr lIns="0" tIns="0" rIns="0" bIns="0">
            <a:noAutofit/>
          </a:bodyPr>
          <a:lstStyle/>
          <a:p>
            <a:r>
              <a:rPr lang="en-US" sz="2400" dirty="0">
                <a:solidFill>
                  <a:srgbClr val="5E976D"/>
                </a:solidFill>
              </a:rPr>
              <a:t>Nonresidential Construction</a:t>
            </a:r>
            <a:r>
              <a:rPr lang="en-US" sz="2400" dirty="0"/>
              <a:t> </a:t>
            </a:r>
            <a:r>
              <a:rPr lang="en-US" sz="2400" cap="none" dirty="0">
                <a:solidFill>
                  <a:srgbClr val="7F7F7F"/>
                </a:solidFill>
              </a:rPr>
              <a:t>–</a:t>
            </a:r>
            <a:r>
              <a:rPr lang="en-US" sz="2400" dirty="0"/>
              <a:t> </a:t>
            </a:r>
            <a:r>
              <a:rPr lang="en-US" sz="2400" dirty="0">
                <a:solidFill>
                  <a:srgbClr val="7F7F7F"/>
                </a:solidFill>
              </a:rPr>
              <a:t>CHIPS and Science Act and Relevant Projects</a:t>
            </a:r>
          </a:p>
        </p:txBody>
      </p:sp>
      <p:pic>
        <p:nvPicPr>
          <p:cNvPr id="9" name="Graphic 8" descr="Warehouse outline">
            <a:extLst>
              <a:ext uri="{FF2B5EF4-FFF2-40B4-BE49-F238E27FC236}">
                <a16:creationId xmlns:a16="http://schemas.microsoft.com/office/drawing/2014/main" id="{D86CE431-FAB7-CCDE-CF77-62B2A07A3A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10744" y="102063"/>
            <a:ext cx="713232" cy="713232"/>
          </a:xfrm>
          <a:prstGeom prst="rect">
            <a:avLst/>
          </a:prstGeom>
        </p:spPr>
      </p:pic>
      <p:graphicFrame>
        <p:nvGraphicFramePr>
          <p:cNvPr id="3" name="Chart 2">
            <a:extLst>
              <a:ext uri="{FF2B5EF4-FFF2-40B4-BE49-F238E27FC236}">
                <a16:creationId xmlns:a16="http://schemas.microsoft.com/office/drawing/2014/main" id="{BA914478-79D6-13F3-516A-716CA7359698}"/>
              </a:ext>
            </a:extLst>
          </p:cNvPr>
          <p:cNvGraphicFramePr>
            <a:graphicFrameLocks/>
          </p:cNvGraphicFramePr>
          <p:nvPr/>
        </p:nvGraphicFramePr>
        <p:xfrm>
          <a:off x="292608" y="1519383"/>
          <a:ext cx="6400799" cy="2621388"/>
        </p:xfrm>
        <a:graphic>
          <a:graphicData uri="http://schemas.openxmlformats.org/drawingml/2006/chart">
            <c:chart xmlns:c="http://schemas.openxmlformats.org/drawingml/2006/chart" xmlns:r="http://schemas.openxmlformats.org/officeDocument/2006/relationships" r:id="rId5"/>
          </a:graphicData>
        </a:graphic>
      </p:graphicFrame>
      <p:sp>
        <p:nvSpPr>
          <p:cNvPr id="4" name="Arrow: Right 3">
            <a:extLst>
              <a:ext uri="{FF2B5EF4-FFF2-40B4-BE49-F238E27FC236}">
                <a16:creationId xmlns:a16="http://schemas.microsoft.com/office/drawing/2014/main" id="{6A4B0260-F05A-7EFB-50A2-A3DAC148BA32}"/>
              </a:ext>
            </a:extLst>
          </p:cNvPr>
          <p:cNvSpPr/>
          <p:nvPr/>
        </p:nvSpPr>
        <p:spPr>
          <a:xfrm rot="1049226">
            <a:off x="2910235" y="2561648"/>
            <a:ext cx="1165545" cy="530991"/>
          </a:xfrm>
          <a:prstGeom prst="rightArrow">
            <a:avLst/>
          </a:prstGeom>
          <a:solidFill>
            <a:srgbClr val="F39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AB743DD2-4B04-59C3-5904-D979EC8CE0A1}"/>
              </a:ext>
            </a:extLst>
          </p:cNvPr>
          <p:cNvGrpSpPr/>
          <p:nvPr/>
        </p:nvGrpSpPr>
        <p:grpSpPr>
          <a:xfrm>
            <a:off x="292607" y="1436668"/>
            <a:ext cx="1683199" cy="504542"/>
            <a:chOff x="292607" y="1488038"/>
            <a:chExt cx="1683199" cy="504542"/>
          </a:xfrm>
        </p:grpSpPr>
        <p:sp>
          <p:nvSpPr>
            <p:cNvPr id="6" name="Rectangle: Rounded Corners 5">
              <a:extLst>
                <a:ext uri="{FF2B5EF4-FFF2-40B4-BE49-F238E27FC236}">
                  <a16:creationId xmlns:a16="http://schemas.microsoft.com/office/drawing/2014/main" id="{08B7EDD4-9C9C-C42E-A4C6-D0C65571E091}"/>
                </a:ext>
              </a:extLst>
            </p:cNvPr>
            <p:cNvSpPr/>
            <p:nvPr/>
          </p:nvSpPr>
          <p:spPr>
            <a:xfrm>
              <a:off x="292607" y="1539331"/>
              <a:ext cx="173736" cy="173736"/>
            </a:xfrm>
            <a:prstGeom prst="roundRect">
              <a:avLst/>
            </a:prstGeom>
            <a:solidFill>
              <a:srgbClr val="A0C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indent="-13716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3F03A7-B3DD-63BE-77E3-B30FB836CAA6}"/>
                </a:ext>
              </a:extLst>
            </p:cNvPr>
            <p:cNvSpPr/>
            <p:nvPr/>
          </p:nvSpPr>
          <p:spPr>
            <a:xfrm>
              <a:off x="460733" y="1488038"/>
              <a:ext cx="1515073" cy="276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rgbClr val="474747"/>
                  </a:solidFill>
                  <a:latin typeface="Arial" panose="020B0604020202020204" pitchFamily="34" charset="0"/>
                  <a:cs typeface="Arial" panose="020B0604020202020204" pitchFamily="34" charset="0"/>
                </a:rPr>
                <a:t>Rest of World</a:t>
              </a:r>
            </a:p>
          </p:txBody>
        </p:sp>
        <p:sp>
          <p:nvSpPr>
            <p:cNvPr id="10" name="Rectangle: Rounded Corners 9">
              <a:extLst>
                <a:ext uri="{FF2B5EF4-FFF2-40B4-BE49-F238E27FC236}">
                  <a16:creationId xmlns:a16="http://schemas.microsoft.com/office/drawing/2014/main" id="{FDDA66ED-529E-5DA9-39E6-C7BE034FE40B}"/>
                </a:ext>
              </a:extLst>
            </p:cNvPr>
            <p:cNvSpPr/>
            <p:nvPr/>
          </p:nvSpPr>
          <p:spPr>
            <a:xfrm>
              <a:off x="292607" y="1796410"/>
              <a:ext cx="173736" cy="173736"/>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indent="-13716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A05FAE6-D045-8124-741C-3B3E7B660D3D}"/>
                </a:ext>
              </a:extLst>
            </p:cNvPr>
            <p:cNvSpPr/>
            <p:nvPr/>
          </p:nvSpPr>
          <p:spPr>
            <a:xfrm>
              <a:off x="467084" y="1773976"/>
              <a:ext cx="670042" cy="218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rgbClr val="474747"/>
                  </a:solidFill>
                  <a:latin typeface="Arial" panose="020B0604020202020204" pitchFamily="34" charset="0"/>
                  <a:cs typeface="Arial" panose="020B0604020202020204" pitchFamily="34" charset="0"/>
                </a:rPr>
                <a:t>U.S.</a:t>
              </a:r>
            </a:p>
          </p:txBody>
        </p:sp>
      </p:grpSp>
      <p:sp>
        <p:nvSpPr>
          <p:cNvPr id="15" name="Rectangle 14">
            <a:extLst>
              <a:ext uri="{FF2B5EF4-FFF2-40B4-BE49-F238E27FC236}">
                <a16:creationId xmlns:a16="http://schemas.microsoft.com/office/drawing/2014/main" id="{D5C47D3A-77AF-7079-48E3-96262FA5EEB5}"/>
              </a:ext>
            </a:extLst>
          </p:cNvPr>
          <p:cNvSpPr/>
          <p:nvPr/>
        </p:nvSpPr>
        <p:spPr>
          <a:xfrm>
            <a:off x="7123172" y="975708"/>
            <a:ext cx="6400801"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Garamond" panose="02020404030301010803" pitchFamily="18" charset="0"/>
              </a:rPr>
              <a:t>CHIPS and Science Act of 2022</a:t>
            </a:r>
          </a:p>
        </p:txBody>
      </p:sp>
      <p:sp>
        <p:nvSpPr>
          <p:cNvPr id="84" name="Rectangle 83">
            <a:extLst>
              <a:ext uri="{FF2B5EF4-FFF2-40B4-BE49-F238E27FC236}">
                <a16:creationId xmlns:a16="http://schemas.microsoft.com/office/drawing/2014/main" id="{A61E1813-DD38-BCD3-FBA5-689C0ADB4FCA}"/>
              </a:ext>
            </a:extLst>
          </p:cNvPr>
          <p:cNvSpPr/>
          <p:nvPr/>
        </p:nvSpPr>
        <p:spPr>
          <a:xfrm>
            <a:off x="7123175" y="1552202"/>
            <a:ext cx="6400799" cy="2555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indent="-137160">
              <a:spcBef>
                <a:spcPts val="800"/>
              </a:spcBef>
              <a:spcAft>
                <a:spcPts val="800"/>
              </a:spcAft>
              <a:buFont typeface="Wingdings" panose="05000000000000000000" pitchFamily="2" charset="2"/>
              <a:buChar char="§"/>
            </a:pPr>
            <a:r>
              <a:rPr lang="en-US" sz="1600" dirty="0">
                <a:solidFill>
                  <a:srgbClr val="474747"/>
                </a:solidFill>
                <a:latin typeface="Arial" panose="020B0604020202020204" pitchFamily="34" charset="0"/>
                <a:cs typeface="Arial" panose="020B0604020202020204" pitchFamily="34" charset="0"/>
              </a:rPr>
              <a:t>The semiconductor industry represents </a:t>
            </a:r>
            <a:r>
              <a:rPr lang="en-US" sz="1600" b="1" dirty="0">
                <a:solidFill>
                  <a:srgbClr val="474747"/>
                </a:solidFill>
                <a:latin typeface="Arial" panose="020B0604020202020204" pitchFamily="34" charset="0"/>
                <a:cs typeface="Arial" panose="020B0604020202020204" pitchFamily="34" charset="0"/>
              </a:rPr>
              <a:t>~$575B </a:t>
            </a:r>
            <a:r>
              <a:rPr lang="en-US" sz="1600" dirty="0">
                <a:solidFill>
                  <a:srgbClr val="474747"/>
                </a:solidFill>
                <a:latin typeface="Arial" panose="020B0604020202020204" pitchFamily="34" charset="0"/>
                <a:cs typeface="Arial" panose="020B0604020202020204" pitchFamily="34" charset="0"/>
              </a:rPr>
              <a:t>globally </a:t>
            </a:r>
          </a:p>
          <a:p>
            <a:pPr marL="137160" indent="-137160">
              <a:spcBef>
                <a:spcPts val="800"/>
              </a:spcBef>
              <a:spcAft>
                <a:spcPts val="800"/>
              </a:spcAft>
              <a:buFont typeface="Wingdings" panose="05000000000000000000" pitchFamily="2" charset="2"/>
              <a:buChar char="§"/>
            </a:pPr>
            <a:r>
              <a:rPr lang="en-US" sz="1600" dirty="0">
                <a:solidFill>
                  <a:srgbClr val="474747"/>
                </a:solidFill>
                <a:latin typeface="Arial" panose="020B0604020202020204" pitchFamily="34" charset="0"/>
                <a:cs typeface="Arial" panose="020B0604020202020204" pitchFamily="34" charset="0"/>
              </a:rPr>
              <a:t>The U.S. has been losing market share in the space for decades</a:t>
            </a:r>
          </a:p>
          <a:p>
            <a:pPr marL="137160" indent="-137160">
              <a:spcBef>
                <a:spcPts val="800"/>
              </a:spcBef>
              <a:spcAft>
                <a:spcPts val="800"/>
              </a:spcAft>
              <a:buFont typeface="Wingdings" panose="05000000000000000000" pitchFamily="2" charset="2"/>
              <a:buChar char="§"/>
            </a:pPr>
            <a:r>
              <a:rPr lang="en-US" sz="1600" dirty="0">
                <a:solidFill>
                  <a:srgbClr val="474747"/>
                </a:solidFill>
                <a:latin typeface="Arial" panose="020B0604020202020204" pitchFamily="34" charset="0"/>
                <a:cs typeface="Arial" panose="020B0604020202020204" pitchFamily="34" charset="0"/>
              </a:rPr>
              <a:t>COVID-19 exposed faults in the U.S. supply chain as demand for electronics soared while major exporters closed their borders</a:t>
            </a:r>
          </a:p>
          <a:p>
            <a:pPr marL="137160" indent="-137160">
              <a:spcBef>
                <a:spcPts val="800"/>
              </a:spcBef>
              <a:spcAft>
                <a:spcPts val="800"/>
              </a:spcAft>
              <a:buFont typeface="Wingdings" panose="05000000000000000000" pitchFamily="2" charset="2"/>
              <a:buChar char="§"/>
            </a:pPr>
            <a:r>
              <a:rPr lang="en-US" sz="1600" dirty="0">
                <a:solidFill>
                  <a:srgbClr val="474747"/>
                </a:solidFill>
                <a:latin typeface="Arial" panose="020B0604020202020204" pitchFamily="34" charset="0"/>
                <a:cs typeface="Arial" panose="020B0604020202020204" pitchFamily="34" charset="0"/>
              </a:rPr>
              <a:t>To incentivize investment in U.S. semiconductor manufacturing, the </a:t>
            </a:r>
            <a:r>
              <a:rPr lang="en-US" sz="1600" b="1" dirty="0">
                <a:solidFill>
                  <a:srgbClr val="474747"/>
                </a:solidFill>
                <a:latin typeface="Arial" panose="020B0604020202020204" pitchFamily="34" charset="0"/>
                <a:cs typeface="Arial" panose="020B0604020202020204" pitchFamily="34" charset="0"/>
              </a:rPr>
              <a:t>Federal CHIPS and Science Act</a:t>
            </a:r>
            <a:r>
              <a:rPr lang="en-US" sz="1600" dirty="0">
                <a:solidFill>
                  <a:srgbClr val="474747"/>
                </a:solidFill>
                <a:latin typeface="Arial" panose="020B0604020202020204" pitchFamily="34" charset="0"/>
                <a:cs typeface="Arial" panose="020B0604020202020204" pitchFamily="34" charset="0"/>
              </a:rPr>
              <a:t> was passed, apportioning </a:t>
            </a:r>
            <a:r>
              <a:rPr lang="en-US" sz="1600" b="1" dirty="0">
                <a:solidFill>
                  <a:srgbClr val="474747"/>
                </a:solidFill>
                <a:latin typeface="Arial" panose="020B0604020202020204" pitchFamily="34" charset="0"/>
                <a:cs typeface="Arial" panose="020B0604020202020204" pitchFamily="34" charset="0"/>
              </a:rPr>
              <a:t>$53B</a:t>
            </a:r>
            <a:r>
              <a:rPr lang="en-US" sz="1600" dirty="0">
                <a:solidFill>
                  <a:srgbClr val="474747"/>
                </a:solidFill>
                <a:latin typeface="Arial" panose="020B0604020202020204" pitchFamily="34" charset="0"/>
                <a:cs typeface="Arial" panose="020B0604020202020204" pitchFamily="34" charset="0"/>
              </a:rPr>
              <a:t> for U.S. semiconductor manufacturing and R&amp;D</a:t>
            </a:r>
          </a:p>
        </p:txBody>
      </p:sp>
      <p:sp>
        <p:nvSpPr>
          <p:cNvPr id="5" name="Rectangle 4">
            <a:extLst>
              <a:ext uri="{FF2B5EF4-FFF2-40B4-BE49-F238E27FC236}">
                <a16:creationId xmlns:a16="http://schemas.microsoft.com/office/drawing/2014/main" id="{E2A40FCA-F582-B852-D508-D8DE41420878}"/>
              </a:ext>
            </a:extLst>
          </p:cNvPr>
          <p:cNvSpPr/>
          <p:nvPr/>
        </p:nvSpPr>
        <p:spPr>
          <a:xfrm>
            <a:off x="292607" y="4594516"/>
            <a:ext cx="6400800" cy="900406"/>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3469E262-CEE3-5708-4D42-BD194057FBEF}"/>
              </a:ext>
            </a:extLst>
          </p:cNvPr>
          <p:cNvSpPr/>
          <p:nvPr/>
        </p:nvSpPr>
        <p:spPr>
          <a:xfrm>
            <a:off x="292607" y="4136946"/>
            <a:ext cx="6409944"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Garamond" panose="02020404030301010803" pitchFamily="18" charset="0"/>
                <a:ea typeface="+mn-ea"/>
                <a:cs typeface="+mn-cs"/>
              </a:rPr>
              <a:t>Manufacturing </a:t>
            </a:r>
            <a:r>
              <a:rPr kumimoji="0" lang="en-US" sz="2000" b="1" i="0" u="none" strike="noStrike" kern="1200" cap="none" spc="0" normalizeH="0" baseline="0" noProof="0" dirty="0" err="1">
                <a:ln>
                  <a:noFill/>
                </a:ln>
                <a:solidFill>
                  <a:schemeClr val="bg1"/>
                </a:solidFill>
                <a:effectLst/>
                <a:uLnTx/>
                <a:uFillTx/>
                <a:latin typeface="Garamond" panose="02020404030301010803" pitchFamily="18" charset="0"/>
                <a:ea typeface="+mn-ea"/>
                <a:cs typeface="+mn-cs"/>
              </a:rPr>
              <a:t>CPiP</a:t>
            </a:r>
            <a:r>
              <a:rPr kumimoji="0" lang="en-US" sz="2000" b="1" i="0" u="none" strike="noStrike" kern="1200" cap="none" spc="0" normalizeH="0" baseline="0" noProof="0" dirty="0">
                <a:ln>
                  <a:noFill/>
                </a:ln>
                <a:solidFill>
                  <a:schemeClr val="bg1"/>
                </a:solidFill>
                <a:effectLst/>
                <a:uLnTx/>
                <a:uFillTx/>
                <a:latin typeface="Garamond" panose="02020404030301010803" pitchFamily="18" charset="0"/>
                <a:ea typeface="+mn-ea"/>
                <a:cs typeface="+mn-cs"/>
              </a:rPr>
              <a:t> (U.S.)</a:t>
            </a:r>
          </a:p>
        </p:txBody>
      </p:sp>
      <p:sp>
        <p:nvSpPr>
          <p:cNvPr id="17" name="Arrow: Right 16">
            <a:extLst>
              <a:ext uri="{FF2B5EF4-FFF2-40B4-BE49-F238E27FC236}">
                <a16:creationId xmlns:a16="http://schemas.microsoft.com/office/drawing/2014/main" id="{2647073B-92C8-734E-C63C-6B7110160513}"/>
              </a:ext>
            </a:extLst>
          </p:cNvPr>
          <p:cNvSpPr/>
          <p:nvPr/>
        </p:nvSpPr>
        <p:spPr>
          <a:xfrm rot="16200000">
            <a:off x="303529" y="4731732"/>
            <a:ext cx="801474" cy="610933"/>
          </a:xfrm>
          <a:prstGeom prst="rightArrow">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E976D"/>
              </a:solidFill>
            </a:endParaRPr>
          </a:p>
        </p:txBody>
      </p:sp>
      <p:sp>
        <p:nvSpPr>
          <p:cNvPr id="18" name="TextBox 17">
            <a:extLst>
              <a:ext uri="{FF2B5EF4-FFF2-40B4-BE49-F238E27FC236}">
                <a16:creationId xmlns:a16="http://schemas.microsoft.com/office/drawing/2014/main" id="{8ECC6C89-46F6-C574-9894-BBF6E5CD4FF0}"/>
              </a:ext>
            </a:extLst>
          </p:cNvPr>
          <p:cNvSpPr txBox="1"/>
          <p:nvPr/>
        </p:nvSpPr>
        <p:spPr>
          <a:xfrm>
            <a:off x="1646648" y="4626453"/>
            <a:ext cx="2020065" cy="821491"/>
          </a:xfrm>
          <a:prstGeom prst="rect">
            <a:avLst/>
          </a:prstGeom>
        </p:spPr>
        <p:txBody>
          <a:bodyPr wrap="square" lIns="0" tIns="0" rIns="0" bIns="0" rtlCol="0" anchor="ctr" anchorCtr="0">
            <a:noAutofit/>
          </a:bodyPr>
          <a:lstStyle/>
          <a:p>
            <a:pPr algn="ctr"/>
            <a:r>
              <a:rPr lang="en-US" sz="5000" b="1" dirty="0">
                <a:solidFill>
                  <a:srgbClr val="5E976D"/>
                </a:solidFill>
                <a:latin typeface="Arial" panose="020B0604020202020204" pitchFamily="34" charset="0"/>
                <a:cs typeface="Arial" panose="020B0604020202020204" pitchFamily="34" charset="0"/>
              </a:rPr>
              <a:t>78%</a:t>
            </a:r>
          </a:p>
        </p:txBody>
      </p:sp>
      <p:sp>
        <p:nvSpPr>
          <p:cNvPr id="21" name="TextBox 20">
            <a:extLst>
              <a:ext uri="{FF2B5EF4-FFF2-40B4-BE49-F238E27FC236}">
                <a16:creationId xmlns:a16="http://schemas.microsoft.com/office/drawing/2014/main" id="{137B9974-012E-634F-BA39-67DE3A4D1B91}"/>
              </a:ext>
            </a:extLst>
          </p:cNvPr>
          <p:cNvSpPr txBox="1"/>
          <p:nvPr/>
        </p:nvSpPr>
        <p:spPr>
          <a:xfrm>
            <a:off x="4372706" y="4643403"/>
            <a:ext cx="2329845" cy="787590"/>
          </a:xfrm>
          <a:prstGeom prst="rect">
            <a:avLst/>
          </a:prstGeom>
        </p:spPr>
        <p:txBody>
          <a:bodyPr wrap="square" lIns="0" tIns="0" rIns="0" bIns="0" rtlCol="0">
            <a:noAutofit/>
          </a:bodyPr>
          <a:lstStyle/>
          <a:p>
            <a:pPr algn="ctr"/>
            <a:r>
              <a:rPr lang="en-US" sz="2400" b="1" dirty="0">
                <a:solidFill>
                  <a:srgbClr val="474747"/>
                </a:solidFill>
                <a:latin typeface="Arial" panose="020B0604020202020204" pitchFamily="34" charset="0"/>
                <a:cs typeface="Arial" panose="020B0604020202020204" pitchFamily="34" charset="0"/>
              </a:rPr>
              <a:t>$204 </a:t>
            </a:r>
            <a:r>
              <a:rPr lang="en-US" sz="2200" b="1" dirty="0">
                <a:solidFill>
                  <a:srgbClr val="474747"/>
                </a:solidFill>
                <a:latin typeface="Arial" panose="020B0604020202020204" pitchFamily="34" charset="0"/>
                <a:cs typeface="Arial" panose="020B0604020202020204" pitchFamily="34" charset="0"/>
              </a:rPr>
              <a:t>Billion</a:t>
            </a:r>
          </a:p>
          <a:p>
            <a:pPr algn="ctr"/>
            <a:endParaRPr lang="en-US" sz="800" b="1" dirty="0">
              <a:solidFill>
                <a:srgbClr val="474747"/>
              </a:solidFill>
              <a:latin typeface="Arial" panose="020B0604020202020204" pitchFamily="34" charset="0"/>
              <a:cs typeface="Arial" panose="020B0604020202020204" pitchFamily="34" charset="0"/>
            </a:endParaRPr>
          </a:p>
          <a:p>
            <a:pPr algn="ctr"/>
            <a:r>
              <a:rPr lang="en-US" sz="1600" b="1" dirty="0">
                <a:solidFill>
                  <a:srgbClr val="474747"/>
                </a:solidFill>
                <a:latin typeface="Arial" panose="020B0604020202020204" pitchFamily="34" charset="0"/>
                <a:cs typeface="Arial" panose="020B0604020202020204" pitchFamily="34" charset="0"/>
              </a:rPr>
              <a:t>2023/2022 </a:t>
            </a:r>
            <a:r>
              <a:rPr lang="en-US" sz="1400" b="1" dirty="0">
                <a:solidFill>
                  <a:srgbClr val="474747"/>
                </a:solidFill>
                <a:latin typeface="Arial" panose="020B0604020202020204" pitchFamily="34" charset="0"/>
                <a:cs typeface="Arial" panose="020B0604020202020204" pitchFamily="34" charset="0"/>
              </a:rPr>
              <a:t>Comparison</a:t>
            </a:r>
          </a:p>
        </p:txBody>
      </p:sp>
      <p:cxnSp>
        <p:nvCxnSpPr>
          <p:cNvPr id="23" name="Straight Connector 22">
            <a:extLst>
              <a:ext uri="{FF2B5EF4-FFF2-40B4-BE49-F238E27FC236}">
                <a16:creationId xmlns:a16="http://schemas.microsoft.com/office/drawing/2014/main" id="{203F9712-F30E-A68B-AD37-F0A7A4AE88B2}"/>
              </a:ext>
            </a:extLst>
          </p:cNvPr>
          <p:cNvCxnSpPr>
            <a:cxnSpLocks/>
          </p:cNvCxnSpPr>
          <p:nvPr/>
        </p:nvCxnSpPr>
        <p:spPr>
          <a:xfrm>
            <a:off x="292607" y="5499899"/>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5F7BAD-A082-033E-7B8A-5CD3289A1C6D}"/>
              </a:ext>
            </a:extLst>
          </p:cNvPr>
          <p:cNvCxnSpPr>
            <a:cxnSpLocks/>
          </p:cNvCxnSpPr>
          <p:nvPr/>
        </p:nvCxnSpPr>
        <p:spPr>
          <a:xfrm>
            <a:off x="292607" y="5892471"/>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BA1FD91-C727-6BA2-1303-19C2A664E4FA}"/>
              </a:ext>
            </a:extLst>
          </p:cNvPr>
          <p:cNvSpPr txBox="1"/>
          <p:nvPr/>
        </p:nvSpPr>
        <p:spPr>
          <a:xfrm>
            <a:off x="292607" y="5544360"/>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2021</a:t>
            </a:r>
          </a:p>
        </p:txBody>
      </p:sp>
      <p:sp>
        <p:nvSpPr>
          <p:cNvPr id="27" name="TextBox 26">
            <a:extLst>
              <a:ext uri="{FF2B5EF4-FFF2-40B4-BE49-F238E27FC236}">
                <a16:creationId xmlns:a16="http://schemas.microsoft.com/office/drawing/2014/main" id="{BB56B401-9796-F685-BDD8-1290722313C7}"/>
              </a:ext>
            </a:extLst>
          </p:cNvPr>
          <p:cNvSpPr txBox="1"/>
          <p:nvPr/>
        </p:nvSpPr>
        <p:spPr>
          <a:xfrm>
            <a:off x="2160606" y="5544360"/>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UP</a:t>
            </a:r>
          </a:p>
        </p:txBody>
      </p:sp>
      <p:sp>
        <p:nvSpPr>
          <p:cNvPr id="28" name="TextBox 27">
            <a:extLst>
              <a:ext uri="{FF2B5EF4-FFF2-40B4-BE49-F238E27FC236}">
                <a16:creationId xmlns:a16="http://schemas.microsoft.com/office/drawing/2014/main" id="{0E504DA4-B6CD-8AA3-8886-5F3111EF13C0}"/>
              </a:ext>
            </a:extLst>
          </p:cNvPr>
          <p:cNvSpPr txBox="1"/>
          <p:nvPr/>
        </p:nvSpPr>
        <p:spPr>
          <a:xfrm>
            <a:off x="4028605" y="5544360"/>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9%</a:t>
            </a:r>
          </a:p>
        </p:txBody>
      </p:sp>
      <p:sp>
        <p:nvSpPr>
          <p:cNvPr id="29" name="TextBox 28">
            <a:extLst>
              <a:ext uri="{FF2B5EF4-FFF2-40B4-BE49-F238E27FC236}">
                <a16:creationId xmlns:a16="http://schemas.microsoft.com/office/drawing/2014/main" id="{7EBF6B70-D75E-3829-AD32-6E50B57903F7}"/>
              </a:ext>
            </a:extLst>
          </p:cNvPr>
          <p:cNvSpPr txBox="1"/>
          <p:nvPr/>
        </p:nvSpPr>
        <p:spPr>
          <a:xfrm>
            <a:off x="5896605" y="5544360"/>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$82B</a:t>
            </a:r>
          </a:p>
        </p:txBody>
      </p:sp>
      <p:cxnSp>
        <p:nvCxnSpPr>
          <p:cNvPr id="30" name="Straight Connector 29">
            <a:extLst>
              <a:ext uri="{FF2B5EF4-FFF2-40B4-BE49-F238E27FC236}">
                <a16:creationId xmlns:a16="http://schemas.microsoft.com/office/drawing/2014/main" id="{9E28010F-8353-2FBC-87E7-41DAD9DD6E58}"/>
              </a:ext>
            </a:extLst>
          </p:cNvPr>
          <p:cNvCxnSpPr>
            <a:cxnSpLocks/>
          </p:cNvCxnSpPr>
          <p:nvPr/>
        </p:nvCxnSpPr>
        <p:spPr>
          <a:xfrm>
            <a:off x="292607" y="6285043"/>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94A5F63-4879-9350-FE68-D547A46D27E2}"/>
              </a:ext>
            </a:extLst>
          </p:cNvPr>
          <p:cNvSpPr txBox="1"/>
          <p:nvPr/>
        </p:nvSpPr>
        <p:spPr>
          <a:xfrm>
            <a:off x="292607" y="5936932"/>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2022</a:t>
            </a:r>
          </a:p>
        </p:txBody>
      </p:sp>
      <p:sp>
        <p:nvSpPr>
          <p:cNvPr id="32" name="TextBox 31">
            <a:extLst>
              <a:ext uri="{FF2B5EF4-FFF2-40B4-BE49-F238E27FC236}">
                <a16:creationId xmlns:a16="http://schemas.microsoft.com/office/drawing/2014/main" id="{98B0EFC1-1076-AAE4-C582-1BD928D4B0AA}"/>
              </a:ext>
            </a:extLst>
          </p:cNvPr>
          <p:cNvSpPr txBox="1"/>
          <p:nvPr/>
        </p:nvSpPr>
        <p:spPr>
          <a:xfrm>
            <a:off x="2160606" y="5936932"/>
            <a:ext cx="796802" cy="303650"/>
          </a:xfrm>
          <a:prstGeom prst="rect">
            <a:avLst/>
          </a:prstGeom>
        </p:spPr>
        <p:txBody>
          <a:bodyPr wrap="square" lIns="0" tIns="0" rIns="0" bIns="0" rtlCol="0" anchor="ctr">
            <a:noAutofit/>
          </a:bodyPr>
          <a:lstStyle/>
          <a:p>
            <a:pPr algn="ctr"/>
            <a:r>
              <a:rPr lang="en-US" sz="1600" b="1">
                <a:solidFill>
                  <a:srgbClr val="5E976D"/>
                </a:solidFill>
                <a:latin typeface="Arial" panose="020B0604020202020204" pitchFamily="34" charset="0"/>
                <a:cs typeface="Arial" panose="020B0604020202020204" pitchFamily="34" charset="0"/>
              </a:rPr>
              <a:t>UP</a:t>
            </a:r>
            <a:endParaRPr lang="en-US" sz="1600" b="1" dirty="0">
              <a:solidFill>
                <a:srgbClr val="5E976D"/>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1B425B4C-8A3D-9EB8-450D-A1C8AC3DF0A2}"/>
              </a:ext>
            </a:extLst>
          </p:cNvPr>
          <p:cNvSpPr txBox="1"/>
          <p:nvPr/>
        </p:nvSpPr>
        <p:spPr>
          <a:xfrm>
            <a:off x="4028605" y="5936932"/>
            <a:ext cx="796802" cy="303650"/>
          </a:xfrm>
          <a:prstGeom prst="rect">
            <a:avLst/>
          </a:prstGeom>
        </p:spPr>
        <p:txBody>
          <a:bodyPr wrap="square" lIns="0" tIns="0" rIns="0" bIns="0" rtlCol="0" anchor="ctr">
            <a:noAutofit/>
          </a:bodyPr>
          <a:lstStyle/>
          <a:p>
            <a:pPr algn="ctr"/>
            <a:r>
              <a:rPr lang="en-US" sz="1600" b="1">
                <a:solidFill>
                  <a:srgbClr val="5E976D"/>
                </a:solidFill>
                <a:latin typeface="Arial" panose="020B0604020202020204" pitchFamily="34" charset="0"/>
                <a:cs typeface="Arial" panose="020B0604020202020204" pitchFamily="34" charset="0"/>
              </a:rPr>
              <a:t>40%</a:t>
            </a:r>
            <a:endParaRPr lang="en-US" sz="1600" b="1" dirty="0">
              <a:solidFill>
                <a:srgbClr val="5E976D"/>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70CEC2F3-FA13-9B80-BFFF-3BBE5D17A577}"/>
              </a:ext>
            </a:extLst>
          </p:cNvPr>
          <p:cNvSpPr txBox="1"/>
          <p:nvPr/>
        </p:nvSpPr>
        <p:spPr>
          <a:xfrm>
            <a:off x="5896605" y="5936931"/>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$115B</a:t>
            </a:r>
          </a:p>
        </p:txBody>
      </p:sp>
      <p:cxnSp>
        <p:nvCxnSpPr>
          <p:cNvPr id="35" name="Straight Connector 34">
            <a:extLst>
              <a:ext uri="{FF2B5EF4-FFF2-40B4-BE49-F238E27FC236}">
                <a16:creationId xmlns:a16="http://schemas.microsoft.com/office/drawing/2014/main" id="{A65274DD-D096-2733-408B-E23698481B7D}"/>
              </a:ext>
            </a:extLst>
          </p:cNvPr>
          <p:cNvCxnSpPr>
            <a:cxnSpLocks/>
          </p:cNvCxnSpPr>
          <p:nvPr/>
        </p:nvCxnSpPr>
        <p:spPr>
          <a:xfrm>
            <a:off x="292607" y="6677615"/>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4B087EE-82B4-32F3-633C-8D11BE965274}"/>
              </a:ext>
            </a:extLst>
          </p:cNvPr>
          <p:cNvSpPr txBox="1"/>
          <p:nvPr/>
        </p:nvSpPr>
        <p:spPr>
          <a:xfrm>
            <a:off x="292607" y="6329504"/>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2023</a:t>
            </a:r>
          </a:p>
        </p:txBody>
      </p:sp>
      <p:sp>
        <p:nvSpPr>
          <p:cNvPr id="37" name="TextBox 36">
            <a:extLst>
              <a:ext uri="{FF2B5EF4-FFF2-40B4-BE49-F238E27FC236}">
                <a16:creationId xmlns:a16="http://schemas.microsoft.com/office/drawing/2014/main" id="{8BB25919-B4B6-FC0C-53A6-2C60D4CA7289}"/>
              </a:ext>
            </a:extLst>
          </p:cNvPr>
          <p:cNvSpPr txBox="1"/>
          <p:nvPr/>
        </p:nvSpPr>
        <p:spPr>
          <a:xfrm>
            <a:off x="2160606" y="6329504"/>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UP</a:t>
            </a:r>
          </a:p>
        </p:txBody>
      </p:sp>
      <p:sp>
        <p:nvSpPr>
          <p:cNvPr id="38" name="TextBox 37">
            <a:extLst>
              <a:ext uri="{FF2B5EF4-FFF2-40B4-BE49-F238E27FC236}">
                <a16:creationId xmlns:a16="http://schemas.microsoft.com/office/drawing/2014/main" id="{9F6A5526-AB9E-FD81-CBC4-8FD0EF18AF0C}"/>
              </a:ext>
            </a:extLst>
          </p:cNvPr>
          <p:cNvSpPr txBox="1"/>
          <p:nvPr/>
        </p:nvSpPr>
        <p:spPr>
          <a:xfrm>
            <a:off x="4028605" y="6329504"/>
            <a:ext cx="796802" cy="303650"/>
          </a:xfrm>
          <a:prstGeom prst="rect">
            <a:avLst/>
          </a:prstGeom>
        </p:spPr>
        <p:txBody>
          <a:bodyPr wrap="square" lIns="0" tIns="0" rIns="0" bIns="0" rtlCol="0" anchor="ctr">
            <a:noAutofit/>
          </a:bodyPr>
          <a:lstStyle/>
          <a:p>
            <a:pPr algn="ctr"/>
            <a:r>
              <a:rPr lang="en-US" sz="1600" b="1">
                <a:solidFill>
                  <a:srgbClr val="5E976D"/>
                </a:solidFill>
                <a:latin typeface="Arial" panose="020B0604020202020204" pitchFamily="34" charset="0"/>
                <a:cs typeface="Arial" panose="020B0604020202020204" pitchFamily="34" charset="0"/>
              </a:rPr>
              <a:t>78%</a:t>
            </a:r>
            <a:endParaRPr lang="en-US" sz="1600" b="1" dirty="0">
              <a:solidFill>
                <a:srgbClr val="5E976D"/>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9209951E-D802-F1D8-8C83-2440A936BD4D}"/>
              </a:ext>
            </a:extLst>
          </p:cNvPr>
          <p:cNvSpPr txBox="1"/>
          <p:nvPr/>
        </p:nvSpPr>
        <p:spPr>
          <a:xfrm>
            <a:off x="5896605" y="6329504"/>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$204B</a:t>
            </a:r>
          </a:p>
        </p:txBody>
      </p:sp>
      <p:cxnSp>
        <p:nvCxnSpPr>
          <p:cNvPr id="40" name="Straight Connector 39">
            <a:extLst>
              <a:ext uri="{FF2B5EF4-FFF2-40B4-BE49-F238E27FC236}">
                <a16:creationId xmlns:a16="http://schemas.microsoft.com/office/drawing/2014/main" id="{3C2FD5B2-8BE0-E739-C9E2-C123732177F1}"/>
              </a:ext>
            </a:extLst>
          </p:cNvPr>
          <p:cNvCxnSpPr>
            <a:cxnSpLocks/>
          </p:cNvCxnSpPr>
          <p:nvPr/>
        </p:nvCxnSpPr>
        <p:spPr>
          <a:xfrm>
            <a:off x="292607" y="7070186"/>
            <a:ext cx="6400800" cy="0"/>
          </a:xfrm>
          <a:prstGeom prst="line">
            <a:avLst/>
          </a:prstGeom>
          <a:ln w="12700">
            <a:solidFill>
              <a:srgbClr val="4C5966"/>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FBAA448-F055-ECE1-2A30-E11D6EC92559}"/>
              </a:ext>
            </a:extLst>
          </p:cNvPr>
          <p:cNvSpPr txBox="1"/>
          <p:nvPr/>
        </p:nvSpPr>
        <p:spPr>
          <a:xfrm>
            <a:off x="292607" y="6722075"/>
            <a:ext cx="796802" cy="303650"/>
          </a:xfrm>
          <a:prstGeom prst="rect">
            <a:avLst/>
          </a:prstGeom>
        </p:spPr>
        <p:txBody>
          <a:bodyPr wrap="square" lIns="0" tIns="0" rIns="0" bIns="0" rtlCol="0" anchor="ctr">
            <a:noAutofit/>
          </a:bodyPr>
          <a:lstStyle/>
          <a:p>
            <a:pPr algn="ctr"/>
            <a:r>
              <a:rPr lang="en-US" sz="1600" b="1" dirty="0">
                <a:solidFill>
                  <a:srgbClr val="474747"/>
                </a:solidFill>
                <a:latin typeface="Arial" panose="020B0604020202020204" pitchFamily="34" charset="0"/>
                <a:cs typeface="Arial" panose="020B0604020202020204" pitchFamily="34" charset="0"/>
              </a:rPr>
              <a:t>2024</a:t>
            </a:r>
          </a:p>
        </p:txBody>
      </p:sp>
      <p:sp>
        <p:nvSpPr>
          <p:cNvPr id="42" name="TextBox 41">
            <a:extLst>
              <a:ext uri="{FF2B5EF4-FFF2-40B4-BE49-F238E27FC236}">
                <a16:creationId xmlns:a16="http://schemas.microsoft.com/office/drawing/2014/main" id="{D11FE67A-B08D-08AC-9C37-F6ABC79159BD}"/>
              </a:ext>
            </a:extLst>
          </p:cNvPr>
          <p:cNvSpPr txBox="1"/>
          <p:nvPr/>
        </p:nvSpPr>
        <p:spPr>
          <a:xfrm>
            <a:off x="2160606" y="6722075"/>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UP</a:t>
            </a:r>
          </a:p>
        </p:txBody>
      </p:sp>
      <p:sp>
        <p:nvSpPr>
          <p:cNvPr id="43" name="TextBox 42">
            <a:extLst>
              <a:ext uri="{FF2B5EF4-FFF2-40B4-BE49-F238E27FC236}">
                <a16:creationId xmlns:a16="http://schemas.microsoft.com/office/drawing/2014/main" id="{F84B1222-F620-E775-B412-8BBDBA607F97}"/>
              </a:ext>
            </a:extLst>
          </p:cNvPr>
          <p:cNvSpPr txBox="1"/>
          <p:nvPr/>
        </p:nvSpPr>
        <p:spPr>
          <a:xfrm>
            <a:off x="4028605" y="6722075"/>
            <a:ext cx="796802" cy="303650"/>
          </a:xfrm>
          <a:prstGeom prst="rect">
            <a:avLst/>
          </a:prstGeom>
        </p:spPr>
        <p:txBody>
          <a:bodyPr wrap="square" lIns="0" tIns="0" rIns="0" bIns="0" rtlCol="0" anchor="ctr">
            <a:noAutofit/>
          </a:bodyPr>
          <a:lstStyle/>
          <a:p>
            <a:pPr algn="ctr"/>
            <a:r>
              <a:rPr lang="en-US" sz="1600" b="1" dirty="0">
                <a:solidFill>
                  <a:srgbClr val="5E976D"/>
                </a:solidFill>
                <a:latin typeface="Arial" panose="020B0604020202020204" pitchFamily="34" charset="0"/>
                <a:cs typeface="Arial" panose="020B0604020202020204" pitchFamily="34" charset="0"/>
              </a:rPr>
              <a:t>18%</a:t>
            </a:r>
          </a:p>
        </p:txBody>
      </p:sp>
      <p:sp>
        <p:nvSpPr>
          <p:cNvPr id="44" name="TextBox 43">
            <a:extLst>
              <a:ext uri="{FF2B5EF4-FFF2-40B4-BE49-F238E27FC236}">
                <a16:creationId xmlns:a16="http://schemas.microsoft.com/office/drawing/2014/main" id="{C0CF87E3-7583-D07D-0430-6D399DA8FD24}"/>
              </a:ext>
            </a:extLst>
          </p:cNvPr>
          <p:cNvSpPr txBox="1"/>
          <p:nvPr/>
        </p:nvSpPr>
        <p:spPr>
          <a:xfrm>
            <a:off x="5896605" y="6722075"/>
            <a:ext cx="796802" cy="303650"/>
          </a:xfrm>
          <a:prstGeom prst="rect">
            <a:avLst/>
          </a:prstGeom>
        </p:spPr>
        <p:txBody>
          <a:bodyPr wrap="square" lIns="0" tIns="0" rIns="0" bIns="0" rtlCol="0" anchor="ctr">
            <a:noAutofit/>
          </a:bodyPr>
          <a:lstStyle>
            <a:defPPr>
              <a:defRPr lang="en-US"/>
            </a:defPPr>
            <a:lvl1pPr algn="ctr">
              <a:defRPr sz="1800" b="1">
                <a:solidFill>
                  <a:srgbClr val="4C5966"/>
                </a:solidFill>
                <a:latin typeface="Arial" panose="020B0604020202020204" pitchFamily="34" charset="0"/>
                <a:cs typeface="Arial" panose="020B0604020202020204" pitchFamily="34" charset="0"/>
              </a:defRPr>
            </a:lvl1pPr>
          </a:lstStyle>
          <a:p>
            <a:r>
              <a:rPr lang="en-US" sz="1600" dirty="0">
                <a:solidFill>
                  <a:srgbClr val="474747"/>
                </a:solidFill>
              </a:rPr>
              <a:t>$241B</a:t>
            </a:r>
          </a:p>
        </p:txBody>
      </p:sp>
      <p:sp>
        <p:nvSpPr>
          <p:cNvPr id="45" name="Rectangle 44">
            <a:extLst>
              <a:ext uri="{FF2B5EF4-FFF2-40B4-BE49-F238E27FC236}">
                <a16:creationId xmlns:a16="http://schemas.microsoft.com/office/drawing/2014/main" id="{C3CA69E6-1C3C-C9F6-70ED-6FB14475F4B9}"/>
              </a:ext>
            </a:extLst>
          </p:cNvPr>
          <p:cNvSpPr/>
          <p:nvPr/>
        </p:nvSpPr>
        <p:spPr>
          <a:xfrm>
            <a:off x="292604" y="6280688"/>
            <a:ext cx="6400803" cy="789495"/>
          </a:xfrm>
          <a:prstGeom prst="rect">
            <a:avLst/>
          </a:prstGeom>
          <a:noFill/>
          <a:ln w="38100">
            <a:solidFill>
              <a:srgbClr val="F99A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ED95E4F0-37BC-73D2-5368-66A6030B32B8}"/>
              </a:ext>
            </a:extLst>
          </p:cNvPr>
          <p:cNvSpPr/>
          <p:nvPr/>
        </p:nvSpPr>
        <p:spPr>
          <a:xfrm>
            <a:off x="7123174" y="4136946"/>
            <a:ext cx="640080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Garamond" panose="02020404030301010803" pitchFamily="18" charset="0"/>
              </a:rPr>
              <a:t>Local Semiconductor Manufacturing Projects</a:t>
            </a:r>
          </a:p>
        </p:txBody>
      </p:sp>
      <p:sp>
        <p:nvSpPr>
          <p:cNvPr id="98" name="Content Placeholder 2">
            <a:extLst>
              <a:ext uri="{FF2B5EF4-FFF2-40B4-BE49-F238E27FC236}">
                <a16:creationId xmlns:a16="http://schemas.microsoft.com/office/drawing/2014/main" id="{175452C9-8351-728B-4328-8E8EF5F47BFF}"/>
              </a:ext>
            </a:extLst>
          </p:cNvPr>
          <p:cNvSpPr txBox="1">
            <a:spLocks/>
          </p:cNvSpPr>
          <p:nvPr/>
        </p:nvSpPr>
        <p:spPr>
          <a:xfrm>
            <a:off x="164592" y="7488938"/>
            <a:ext cx="9144000" cy="219456"/>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lang="en-US" sz="1000" i="1" dirty="0">
                <a:solidFill>
                  <a:prstClr val="white">
                    <a:lumMod val="65000"/>
                  </a:prstClr>
                </a:solidFill>
                <a:latin typeface="Arial"/>
              </a:rPr>
              <a:t>Note: Semiconductor manufacturing facilities include new projects and expansions</a:t>
            </a:r>
          </a:p>
          <a:p>
            <a:pPr defTabSz="754317">
              <a:spcBef>
                <a:spcPts val="0"/>
              </a:spcBef>
              <a:spcAft>
                <a:spcPts val="0"/>
              </a:spcAft>
              <a:buClr>
                <a:srgbClr val="B7212A"/>
              </a:buClr>
              <a:defRPr/>
            </a:pPr>
            <a:r>
              <a:rPr lang="en-US" sz="1000" i="1" dirty="0">
                <a:solidFill>
                  <a:prstClr val="white">
                    <a:lumMod val="65000"/>
                  </a:prstClr>
                </a:solidFill>
                <a:latin typeface="Arial"/>
              </a:rPr>
              <a:t>Source: FMI, Semiconductor Industry Association, The White House</a:t>
            </a:r>
          </a:p>
        </p:txBody>
      </p:sp>
      <p:sp>
        <p:nvSpPr>
          <p:cNvPr id="2" name="Rectangle 1">
            <a:extLst>
              <a:ext uri="{FF2B5EF4-FFF2-40B4-BE49-F238E27FC236}">
                <a16:creationId xmlns:a16="http://schemas.microsoft.com/office/drawing/2014/main" id="{6CAFE2A9-075C-ABE0-A207-7C2B9DB890C2}"/>
              </a:ext>
            </a:extLst>
          </p:cNvPr>
          <p:cNvSpPr/>
          <p:nvPr/>
        </p:nvSpPr>
        <p:spPr>
          <a:xfrm>
            <a:off x="292607" y="975708"/>
            <a:ext cx="6400801"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Garamond" panose="02020404030301010803" pitchFamily="18" charset="0"/>
              </a:rPr>
              <a:t>Semiconductor Market Share</a:t>
            </a:r>
          </a:p>
        </p:txBody>
      </p:sp>
      <p:sp>
        <p:nvSpPr>
          <p:cNvPr id="19" name="Freeform 24">
            <a:extLst>
              <a:ext uri="{FF2B5EF4-FFF2-40B4-BE49-F238E27FC236}">
                <a16:creationId xmlns:a16="http://schemas.microsoft.com/office/drawing/2014/main" id="{79DF60E3-9190-5276-39EF-F08B94BC69A5}"/>
              </a:ext>
            </a:extLst>
          </p:cNvPr>
          <p:cNvSpPr>
            <a:spLocks/>
          </p:cNvSpPr>
          <p:nvPr/>
        </p:nvSpPr>
        <p:spPr bwMode="auto">
          <a:xfrm>
            <a:off x="7123174" y="4637332"/>
            <a:ext cx="1983681" cy="864828"/>
          </a:xfrm>
          <a:custGeom>
            <a:avLst/>
            <a:gdLst/>
            <a:ahLst/>
            <a:cxnLst>
              <a:cxn ang="0">
                <a:pos x="113" y="10"/>
              </a:cxn>
              <a:cxn ang="0">
                <a:pos x="119" y="37"/>
              </a:cxn>
              <a:cxn ang="0">
                <a:pos x="123" y="28"/>
              </a:cxn>
              <a:cxn ang="0">
                <a:pos x="129" y="28"/>
              </a:cxn>
              <a:cxn ang="0">
                <a:pos x="141" y="23"/>
              </a:cxn>
              <a:cxn ang="0">
                <a:pos x="168" y="27"/>
              </a:cxn>
              <a:cxn ang="0">
                <a:pos x="189" y="54"/>
              </a:cxn>
              <a:cxn ang="0">
                <a:pos x="225" y="54"/>
              </a:cxn>
              <a:cxn ang="0">
                <a:pos x="243" y="55"/>
              </a:cxn>
              <a:cxn ang="0">
                <a:pos x="247" y="46"/>
              </a:cxn>
              <a:cxn ang="0">
                <a:pos x="258" y="40"/>
              </a:cxn>
              <a:cxn ang="0">
                <a:pos x="270" y="31"/>
              </a:cxn>
              <a:cxn ang="0">
                <a:pos x="296" y="27"/>
              </a:cxn>
              <a:cxn ang="0">
                <a:pos x="322" y="18"/>
              </a:cxn>
              <a:cxn ang="0">
                <a:pos x="338" y="28"/>
              </a:cxn>
              <a:cxn ang="0">
                <a:pos x="363" y="38"/>
              </a:cxn>
              <a:cxn ang="0">
                <a:pos x="375" y="41"/>
              </a:cxn>
              <a:cxn ang="0">
                <a:pos x="381" y="35"/>
              </a:cxn>
              <a:cxn ang="0">
                <a:pos x="393" y="45"/>
              </a:cxn>
              <a:cxn ang="0">
                <a:pos x="406" y="63"/>
              </a:cxn>
              <a:cxn ang="0">
                <a:pos x="381" y="76"/>
              </a:cxn>
              <a:cxn ang="0">
                <a:pos x="367" y="76"/>
              </a:cxn>
              <a:cxn ang="0">
                <a:pos x="365" y="90"/>
              </a:cxn>
              <a:cxn ang="0">
                <a:pos x="357" y="87"/>
              </a:cxn>
              <a:cxn ang="0">
                <a:pos x="352" y="79"/>
              </a:cxn>
              <a:cxn ang="0">
                <a:pos x="324" y="75"/>
              </a:cxn>
              <a:cxn ang="0">
                <a:pos x="310" y="80"/>
              </a:cxn>
              <a:cxn ang="0">
                <a:pos x="291" y="91"/>
              </a:cxn>
              <a:cxn ang="0">
                <a:pos x="268" y="96"/>
              </a:cxn>
              <a:cxn ang="0">
                <a:pos x="262" y="107"/>
              </a:cxn>
              <a:cxn ang="0">
                <a:pos x="250" y="107"/>
              </a:cxn>
              <a:cxn ang="0">
                <a:pos x="240" y="107"/>
              </a:cxn>
              <a:cxn ang="0">
                <a:pos x="230" y="117"/>
              </a:cxn>
              <a:cxn ang="0">
                <a:pos x="220" y="109"/>
              </a:cxn>
              <a:cxn ang="0">
                <a:pos x="204" y="144"/>
              </a:cxn>
              <a:cxn ang="0">
                <a:pos x="184" y="178"/>
              </a:cxn>
              <a:cxn ang="0">
                <a:pos x="186" y="161"/>
              </a:cxn>
              <a:cxn ang="0">
                <a:pos x="183" y="158"/>
              </a:cxn>
              <a:cxn ang="0">
                <a:pos x="175" y="160"/>
              </a:cxn>
              <a:cxn ang="0">
                <a:pos x="173" y="138"/>
              </a:cxn>
              <a:cxn ang="0">
                <a:pos x="163" y="122"/>
              </a:cxn>
              <a:cxn ang="0">
                <a:pos x="151" y="112"/>
              </a:cxn>
              <a:cxn ang="0">
                <a:pos x="133" y="104"/>
              </a:cxn>
              <a:cxn ang="0">
                <a:pos x="106" y="103"/>
              </a:cxn>
              <a:cxn ang="0">
                <a:pos x="92" y="97"/>
              </a:cxn>
              <a:cxn ang="0">
                <a:pos x="74" y="93"/>
              </a:cxn>
              <a:cxn ang="0">
                <a:pos x="17" y="82"/>
              </a:cxn>
              <a:cxn ang="0">
                <a:pos x="10" y="68"/>
              </a:cxn>
              <a:cxn ang="0">
                <a:pos x="3" y="60"/>
              </a:cxn>
              <a:cxn ang="0">
                <a:pos x="20" y="54"/>
              </a:cxn>
              <a:cxn ang="0">
                <a:pos x="37" y="37"/>
              </a:cxn>
              <a:cxn ang="0">
                <a:pos x="64" y="32"/>
              </a:cxn>
              <a:cxn ang="0">
                <a:pos x="85" y="20"/>
              </a:cxn>
            </a:cxnLst>
            <a:rect l="0" t="0" r="r" b="b"/>
            <a:pathLst>
              <a:path w="417" h="180">
                <a:moveTo>
                  <a:pt x="99" y="0"/>
                </a:moveTo>
                <a:lnTo>
                  <a:pt x="107" y="3"/>
                </a:lnTo>
                <a:lnTo>
                  <a:pt x="113" y="10"/>
                </a:lnTo>
                <a:lnTo>
                  <a:pt x="115" y="18"/>
                </a:lnTo>
                <a:lnTo>
                  <a:pt x="117" y="27"/>
                </a:lnTo>
                <a:lnTo>
                  <a:pt x="119" y="37"/>
                </a:lnTo>
                <a:lnTo>
                  <a:pt x="121" y="37"/>
                </a:lnTo>
                <a:lnTo>
                  <a:pt x="123" y="34"/>
                </a:lnTo>
                <a:lnTo>
                  <a:pt x="123" y="28"/>
                </a:lnTo>
                <a:lnTo>
                  <a:pt x="126" y="26"/>
                </a:lnTo>
                <a:lnTo>
                  <a:pt x="129" y="26"/>
                </a:lnTo>
                <a:lnTo>
                  <a:pt x="129" y="28"/>
                </a:lnTo>
                <a:lnTo>
                  <a:pt x="131" y="28"/>
                </a:lnTo>
                <a:lnTo>
                  <a:pt x="136" y="26"/>
                </a:lnTo>
                <a:lnTo>
                  <a:pt x="141" y="23"/>
                </a:lnTo>
                <a:lnTo>
                  <a:pt x="147" y="20"/>
                </a:lnTo>
                <a:lnTo>
                  <a:pt x="158" y="21"/>
                </a:lnTo>
                <a:lnTo>
                  <a:pt x="168" y="27"/>
                </a:lnTo>
                <a:lnTo>
                  <a:pt x="176" y="35"/>
                </a:lnTo>
                <a:lnTo>
                  <a:pt x="183" y="45"/>
                </a:lnTo>
                <a:lnTo>
                  <a:pt x="189" y="54"/>
                </a:lnTo>
                <a:lnTo>
                  <a:pt x="202" y="53"/>
                </a:lnTo>
                <a:lnTo>
                  <a:pt x="214" y="53"/>
                </a:lnTo>
                <a:lnTo>
                  <a:pt x="225" y="54"/>
                </a:lnTo>
                <a:lnTo>
                  <a:pt x="236" y="56"/>
                </a:lnTo>
                <a:lnTo>
                  <a:pt x="242" y="56"/>
                </a:lnTo>
                <a:lnTo>
                  <a:pt x="243" y="55"/>
                </a:lnTo>
                <a:lnTo>
                  <a:pt x="246" y="51"/>
                </a:lnTo>
                <a:lnTo>
                  <a:pt x="246" y="48"/>
                </a:lnTo>
                <a:lnTo>
                  <a:pt x="247" y="46"/>
                </a:lnTo>
                <a:lnTo>
                  <a:pt x="248" y="45"/>
                </a:lnTo>
                <a:lnTo>
                  <a:pt x="255" y="42"/>
                </a:lnTo>
                <a:lnTo>
                  <a:pt x="258" y="40"/>
                </a:lnTo>
                <a:lnTo>
                  <a:pt x="263" y="37"/>
                </a:lnTo>
                <a:lnTo>
                  <a:pt x="265" y="33"/>
                </a:lnTo>
                <a:lnTo>
                  <a:pt x="270" y="31"/>
                </a:lnTo>
                <a:lnTo>
                  <a:pt x="278" y="28"/>
                </a:lnTo>
                <a:lnTo>
                  <a:pt x="286" y="27"/>
                </a:lnTo>
                <a:lnTo>
                  <a:pt x="296" y="27"/>
                </a:lnTo>
                <a:lnTo>
                  <a:pt x="307" y="26"/>
                </a:lnTo>
                <a:lnTo>
                  <a:pt x="314" y="23"/>
                </a:lnTo>
                <a:lnTo>
                  <a:pt x="322" y="18"/>
                </a:lnTo>
                <a:lnTo>
                  <a:pt x="329" y="14"/>
                </a:lnTo>
                <a:lnTo>
                  <a:pt x="338" y="14"/>
                </a:lnTo>
                <a:lnTo>
                  <a:pt x="338" y="28"/>
                </a:lnTo>
                <a:lnTo>
                  <a:pt x="341" y="40"/>
                </a:lnTo>
                <a:lnTo>
                  <a:pt x="349" y="40"/>
                </a:lnTo>
                <a:lnTo>
                  <a:pt x="363" y="38"/>
                </a:lnTo>
                <a:lnTo>
                  <a:pt x="368" y="39"/>
                </a:lnTo>
                <a:lnTo>
                  <a:pt x="371" y="42"/>
                </a:lnTo>
                <a:lnTo>
                  <a:pt x="375" y="41"/>
                </a:lnTo>
                <a:lnTo>
                  <a:pt x="377" y="40"/>
                </a:lnTo>
                <a:lnTo>
                  <a:pt x="379" y="38"/>
                </a:lnTo>
                <a:lnTo>
                  <a:pt x="381" y="35"/>
                </a:lnTo>
                <a:lnTo>
                  <a:pt x="383" y="34"/>
                </a:lnTo>
                <a:lnTo>
                  <a:pt x="390" y="38"/>
                </a:lnTo>
                <a:lnTo>
                  <a:pt x="393" y="45"/>
                </a:lnTo>
                <a:lnTo>
                  <a:pt x="393" y="54"/>
                </a:lnTo>
                <a:lnTo>
                  <a:pt x="399" y="60"/>
                </a:lnTo>
                <a:lnTo>
                  <a:pt x="406" y="63"/>
                </a:lnTo>
                <a:lnTo>
                  <a:pt x="412" y="69"/>
                </a:lnTo>
                <a:lnTo>
                  <a:pt x="417" y="76"/>
                </a:lnTo>
                <a:lnTo>
                  <a:pt x="381" y="76"/>
                </a:lnTo>
                <a:lnTo>
                  <a:pt x="371" y="74"/>
                </a:lnTo>
                <a:lnTo>
                  <a:pt x="369" y="74"/>
                </a:lnTo>
                <a:lnTo>
                  <a:pt x="367" y="76"/>
                </a:lnTo>
                <a:lnTo>
                  <a:pt x="367" y="79"/>
                </a:lnTo>
                <a:lnTo>
                  <a:pt x="365" y="81"/>
                </a:lnTo>
                <a:lnTo>
                  <a:pt x="365" y="90"/>
                </a:lnTo>
                <a:lnTo>
                  <a:pt x="362" y="90"/>
                </a:lnTo>
                <a:lnTo>
                  <a:pt x="358" y="89"/>
                </a:lnTo>
                <a:lnTo>
                  <a:pt x="357" y="87"/>
                </a:lnTo>
                <a:lnTo>
                  <a:pt x="355" y="84"/>
                </a:lnTo>
                <a:lnTo>
                  <a:pt x="353" y="81"/>
                </a:lnTo>
                <a:lnTo>
                  <a:pt x="352" y="79"/>
                </a:lnTo>
                <a:lnTo>
                  <a:pt x="342" y="77"/>
                </a:lnTo>
                <a:lnTo>
                  <a:pt x="333" y="75"/>
                </a:lnTo>
                <a:lnTo>
                  <a:pt x="324" y="75"/>
                </a:lnTo>
                <a:lnTo>
                  <a:pt x="315" y="76"/>
                </a:lnTo>
                <a:lnTo>
                  <a:pt x="312" y="77"/>
                </a:lnTo>
                <a:lnTo>
                  <a:pt x="310" y="80"/>
                </a:lnTo>
                <a:lnTo>
                  <a:pt x="308" y="83"/>
                </a:lnTo>
                <a:lnTo>
                  <a:pt x="301" y="90"/>
                </a:lnTo>
                <a:lnTo>
                  <a:pt x="291" y="91"/>
                </a:lnTo>
                <a:lnTo>
                  <a:pt x="282" y="91"/>
                </a:lnTo>
                <a:lnTo>
                  <a:pt x="273" y="93"/>
                </a:lnTo>
                <a:lnTo>
                  <a:pt x="268" y="96"/>
                </a:lnTo>
                <a:lnTo>
                  <a:pt x="265" y="98"/>
                </a:lnTo>
                <a:lnTo>
                  <a:pt x="264" y="102"/>
                </a:lnTo>
                <a:lnTo>
                  <a:pt x="262" y="107"/>
                </a:lnTo>
                <a:lnTo>
                  <a:pt x="260" y="110"/>
                </a:lnTo>
                <a:lnTo>
                  <a:pt x="256" y="112"/>
                </a:lnTo>
                <a:lnTo>
                  <a:pt x="250" y="107"/>
                </a:lnTo>
                <a:lnTo>
                  <a:pt x="250" y="104"/>
                </a:lnTo>
                <a:lnTo>
                  <a:pt x="243" y="104"/>
                </a:lnTo>
                <a:lnTo>
                  <a:pt x="240" y="107"/>
                </a:lnTo>
                <a:lnTo>
                  <a:pt x="236" y="110"/>
                </a:lnTo>
                <a:lnTo>
                  <a:pt x="234" y="114"/>
                </a:lnTo>
                <a:lnTo>
                  <a:pt x="230" y="117"/>
                </a:lnTo>
                <a:lnTo>
                  <a:pt x="225" y="118"/>
                </a:lnTo>
                <a:lnTo>
                  <a:pt x="225" y="104"/>
                </a:lnTo>
                <a:lnTo>
                  <a:pt x="220" y="109"/>
                </a:lnTo>
                <a:lnTo>
                  <a:pt x="216" y="116"/>
                </a:lnTo>
                <a:lnTo>
                  <a:pt x="214" y="123"/>
                </a:lnTo>
                <a:lnTo>
                  <a:pt x="204" y="144"/>
                </a:lnTo>
                <a:lnTo>
                  <a:pt x="197" y="163"/>
                </a:lnTo>
                <a:lnTo>
                  <a:pt x="189" y="180"/>
                </a:lnTo>
                <a:lnTo>
                  <a:pt x="184" y="178"/>
                </a:lnTo>
                <a:lnTo>
                  <a:pt x="183" y="172"/>
                </a:lnTo>
                <a:lnTo>
                  <a:pt x="184" y="166"/>
                </a:lnTo>
                <a:lnTo>
                  <a:pt x="186" y="161"/>
                </a:lnTo>
                <a:lnTo>
                  <a:pt x="186" y="160"/>
                </a:lnTo>
                <a:lnTo>
                  <a:pt x="185" y="159"/>
                </a:lnTo>
                <a:lnTo>
                  <a:pt x="183" y="158"/>
                </a:lnTo>
                <a:lnTo>
                  <a:pt x="178" y="158"/>
                </a:lnTo>
                <a:lnTo>
                  <a:pt x="176" y="159"/>
                </a:lnTo>
                <a:lnTo>
                  <a:pt x="175" y="160"/>
                </a:lnTo>
                <a:lnTo>
                  <a:pt x="175" y="161"/>
                </a:lnTo>
                <a:lnTo>
                  <a:pt x="173" y="153"/>
                </a:lnTo>
                <a:lnTo>
                  <a:pt x="173" y="138"/>
                </a:lnTo>
                <a:lnTo>
                  <a:pt x="172" y="131"/>
                </a:lnTo>
                <a:lnTo>
                  <a:pt x="169" y="125"/>
                </a:lnTo>
                <a:lnTo>
                  <a:pt x="163" y="122"/>
                </a:lnTo>
                <a:lnTo>
                  <a:pt x="152" y="122"/>
                </a:lnTo>
                <a:lnTo>
                  <a:pt x="152" y="117"/>
                </a:lnTo>
                <a:lnTo>
                  <a:pt x="151" y="112"/>
                </a:lnTo>
                <a:lnTo>
                  <a:pt x="149" y="108"/>
                </a:lnTo>
                <a:lnTo>
                  <a:pt x="141" y="108"/>
                </a:lnTo>
                <a:lnTo>
                  <a:pt x="133" y="104"/>
                </a:lnTo>
                <a:lnTo>
                  <a:pt x="123" y="102"/>
                </a:lnTo>
                <a:lnTo>
                  <a:pt x="115" y="102"/>
                </a:lnTo>
                <a:lnTo>
                  <a:pt x="106" y="103"/>
                </a:lnTo>
                <a:lnTo>
                  <a:pt x="95" y="102"/>
                </a:lnTo>
                <a:lnTo>
                  <a:pt x="93" y="100"/>
                </a:lnTo>
                <a:lnTo>
                  <a:pt x="92" y="97"/>
                </a:lnTo>
                <a:lnTo>
                  <a:pt x="91" y="96"/>
                </a:lnTo>
                <a:lnTo>
                  <a:pt x="90" y="96"/>
                </a:lnTo>
                <a:lnTo>
                  <a:pt x="74" y="93"/>
                </a:lnTo>
                <a:lnTo>
                  <a:pt x="56" y="89"/>
                </a:lnTo>
                <a:lnTo>
                  <a:pt x="36" y="86"/>
                </a:lnTo>
                <a:lnTo>
                  <a:pt x="17" y="82"/>
                </a:lnTo>
                <a:lnTo>
                  <a:pt x="16" y="76"/>
                </a:lnTo>
                <a:lnTo>
                  <a:pt x="14" y="72"/>
                </a:lnTo>
                <a:lnTo>
                  <a:pt x="10" y="68"/>
                </a:lnTo>
                <a:lnTo>
                  <a:pt x="6" y="66"/>
                </a:lnTo>
                <a:lnTo>
                  <a:pt x="0" y="65"/>
                </a:lnTo>
                <a:lnTo>
                  <a:pt x="3" y="60"/>
                </a:lnTo>
                <a:lnTo>
                  <a:pt x="8" y="58"/>
                </a:lnTo>
                <a:lnTo>
                  <a:pt x="15" y="56"/>
                </a:lnTo>
                <a:lnTo>
                  <a:pt x="20" y="54"/>
                </a:lnTo>
                <a:lnTo>
                  <a:pt x="23" y="52"/>
                </a:lnTo>
                <a:lnTo>
                  <a:pt x="30" y="41"/>
                </a:lnTo>
                <a:lnTo>
                  <a:pt x="37" y="37"/>
                </a:lnTo>
                <a:lnTo>
                  <a:pt x="49" y="38"/>
                </a:lnTo>
                <a:lnTo>
                  <a:pt x="57" y="35"/>
                </a:lnTo>
                <a:lnTo>
                  <a:pt x="64" y="32"/>
                </a:lnTo>
                <a:lnTo>
                  <a:pt x="70" y="27"/>
                </a:lnTo>
                <a:lnTo>
                  <a:pt x="77" y="23"/>
                </a:lnTo>
                <a:lnTo>
                  <a:pt x="85" y="20"/>
                </a:lnTo>
                <a:lnTo>
                  <a:pt x="92" y="10"/>
                </a:lnTo>
                <a:lnTo>
                  <a:pt x="99" y="0"/>
                </a:lnTo>
                <a:close/>
              </a:path>
            </a:pathLst>
          </a:custGeom>
          <a:solidFill>
            <a:srgbClr val="5E976D"/>
          </a:solidFill>
          <a:ln w="12700">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64518E27-BE04-77F4-CB95-71C2CD0F85A4}"/>
              </a:ext>
            </a:extLst>
          </p:cNvPr>
          <p:cNvSpPr>
            <a:spLocks/>
          </p:cNvSpPr>
          <p:nvPr/>
        </p:nvSpPr>
        <p:spPr bwMode="auto">
          <a:xfrm>
            <a:off x="8450516" y="5215617"/>
            <a:ext cx="1355747" cy="1854566"/>
          </a:xfrm>
          <a:custGeom>
            <a:avLst/>
            <a:gdLst/>
            <a:ahLst/>
            <a:cxnLst>
              <a:cxn ang="0">
                <a:pos x="99" y="1"/>
              </a:cxn>
              <a:cxn ang="0">
                <a:pos x="106" y="7"/>
              </a:cxn>
              <a:cxn ang="0">
                <a:pos x="124" y="9"/>
              </a:cxn>
              <a:cxn ang="0">
                <a:pos x="138" y="20"/>
              </a:cxn>
              <a:cxn ang="0">
                <a:pos x="183" y="35"/>
              </a:cxn>
              <a:cxn ang="0">
                <a:pos x="193" y="49"/>
              </a:cxn>
              <a:cxn ang="0">
                <a:pos x="186" y="59"/>
              </a:cxn>
              <a:cxn ang="0">
                <a:pos x="193" y="68"/>
              </a:cxn>
              <a:cxn ang="0">
                <a:pos x="202" y="94"/>
              </a:cxn>
              <a:cxn ang="0">
                <a:pos x="198" y="121"/>
              </a:cxn>
              <a:cxn ang="0">
                <a:pos x="189" y="143"/>
              </a:cxn>
              <a:cxn ang="0">
                <a:pos x="177" y="155"/>
              </a:cxn>
              <a:cxn ang="0">
                <a:pos x="174" y="183"/>
              </a:cxn>
              <a:cxn ang="0">
                <a:pos x="196" y="188"/>
              </a:cxn>
              <a:cxn ang="0">
                <a:pos x="210" y="168"/>
              </a:cxn>
              <a:cxn ang="0">
                <a:pos x="223" y="152"/>
              </a:cxn>
              <a:cxn ang="0">
                <a:pos x="242" y="143"/>
              </a:cxn>
              <a:cxn ang="0">
                <a:pos x="262" y="180"/>
              </a:cxn>
              <a:cxn ang="0">
                <a:pos x="276" y="223"/>
              </a:cxn>
              <a:cxn ang="0">
                <a:pos x="281" y="250"/>
              </a:cxn>
              <a:cxn ang="0">
                <a:pos x="278" y="271"/>
              </a:cxn>
              <a:cxn ang="0">
                <a:pos x="275" y="265"/>
              </a:cxn>
              <a:cxn ang="0">
                <a:pos x="271" y="265"/>
              </a:cxn>
              <a:cxn ang="0">
                <a:pos x="259" y="286"/>
              </a:cxn>
              <a:cxn ang="0">
                <a:pos x="251" y="301"/>
              </a:cxn>
              <a:cxn ang="0">
                <a:pos x="244" y="329"/>
              </a:cxn>
              <a:cxn ang="0">
                <a:pos x="233" y="351"/>
              </a:cxn>
              <a:cxn ang="0">
                <a:pos x="175" y="371"/>
              </a:cxn>
              <a:cxn ang="0">
                <a:pos x="102" y="373"/>
              </a:cxn>
              <a:cxn ang="0">
                <a:pos x="27" y="384"/>
              </a:cxn>
              <a:cxn ang="0">
                <a:pos x="6" y="384"/>
              </a:cxn>
              <a:cxn ang="0">
                <a:pos x="14" y="372"/>
              </a:cxn>
              <a:cxn ang="0">
                <a:pos x="28" y="336"/>
              </a:cxn>
              <a:cxn ang="0">
                <a:pos x="31" y="274"/>
              </a:cxn>
              <a:cxn ang="0">
                <a:pos x="19" y="241"/>
              </a:cxn>
              <a:cxn ang="0">
                <a:pos x="9" y="223"/>
              </a:cxn>
              <a:cxn ang="0">
                <a:pos x="3" y="213"/>
              </a:cxn>
              <a:cxn ang="0">
                <a:pos x="9" y="197"/>
              </a:cxn>
              <a:cxn ang="0">
                <a:pos x="7" y="159"/>
              </a:cxn>
              <a:cxn ang="0">
                <a:pos x="14" y="127"/>
              </a:cxn>
              <a:cxn ang="0">
                <a:pos x="11" y="115"/>
              </a:cxn>
              <a:cxn ang="0">
                <a:pos x="19" y="93"/>
              </a:cxn>
              <a:cxn ang="0">
                <a:pos x="42" y="73"/>
              </a:cxn>
              <a:cxn ang="0">
                <a:pos x="47" y="98"/>
              </a:cxn>
              <a:cxn ang="0">
                <a:pos x="52" y="93"/>
              </a:cxn>
              <a:cxn ang="0">
                <a:pos x="56" y="96"/>
              </a:cxn>
              <a:cxn ang="0">
                <a:pos x="63" y="83"/>
              </a:cxn>
              <a:cxn ang="0">
                <a:pos x="62" y="63"/>
              </a:cxn>
              <a:cxn ang="0">
                <a:pos x="74" y="42"/>
              </a:cxn>
              <a:cxn ang="0">
                <a:pos x="81" y="30"/>
              </a:cxn>
              <a:cxn ang="0">
                <a:pos x="76" y="22"/>
              </a:cxn>
              <a:cxn ang="0">
                <a:pos x="92" y="0"/>
              </a:cxn>
            </a:cxnLst>
            <a:rect l="0" t="0" r="r" b="b"/>
            <a:pathLst>
              <a:path w="285" h="386">
                <a:moveTo>
                  <a:pt x="92" y="0"/>
                </a:moveTo>
                <a:lnTo>
                  <a:pt x="97" y="0"/>
                </a:lnTo>
                <a:lnTo>
                  <a:pt x="99" y="1"/>
                </a:lnTo>
                <a:lnTo>
                  <a:pt x="102" y="3"/>
                </a:lnTo>
                <a:lnTo>
                  <a:pt x="104" y="5"/>
                </a:lnTo>
                <a:lnTo>
                  <a:pt x="106" y="7"/>
                </a:lnTo>
                <a:lnTo>
                  <a:pt x="110" y="8"/>
                </a:lnTo>
                <a:lnTo>
                  <a:pt x="117" y="9"/>
                </a:lnTo>
                <a:lnTo>
                  <a:pt x="124" y="9"/>
                </a:lnTo>
                <a:lnTo>
                  <a:pt x="130" y="10"/>
                </a:lnTo>
                <a:lnTo>
                  <a:pt x="136" y="14"/>
                </a:lnTo>
                <a:lnTo>
                  <a:pt x="138" y="20"/>
                </a:lnTo>
                <a:lnTo>
                  <a:pt x="155" y="22"/>
                </a:lnTo>
                <a:lnTo>
                  <a:pt x="172" y="27"/>
                </a:lnTo>
                <a:lnTo>
                  <a:pt x="183" y="35"/>
                </a:lnTo>
                <a:lnTo>
                  <a:pt x="194" y="44"/>
                </a:lnTo>
                <a:lnTo>
                  <a:pt x="194" y="47"/>
                </a:lnTo>
                <a:lnTo>
                  <a:pt x="193" y="49"/>
                </a:lnTo>
                <a:lnTo>
                  <a:pt x="187" y="55"/>
                </a:lnTo>
                <a:lnTo>
                  <a:pt x="186" y="57"/>
                </a:lnTo>
                <a:lnTo>
                  <a:pt x="186" y="59"/>
                </a:lnTo>
                <a:lnTo>
                  <a:pt x="187" y="63"/>
                </a:lnTo>
                <a:lnTo>
                  <a:pt x="189" y="65"/>
                </a:lnTo>
                <a:lnTo>
                  <a:pt x="193" y="68"/>
                </a:lnTo>
                <a:lnTo>
                  <a:pt x="197" y="72"/>
                </a:lnTo>
                <a:lnTo>
                  <a:pt x="200" y="76"/>
                </a:lnTo>
                <a:lnTo>
                  <a:pt x="202" y="94"/>
                </a:lnTo>
                <a:lnTo>
                  <a:pt x="203" y="105"/>
                </a:lnTo>
                <a:lnTo>
                  <a:pt x="202" y="113"/>
                </a:lnTo>
                <a:lnTo>
                  <a:pt x="198" y="121"/>
                </a:lnTo>
                <a:lnTo>
                  <a:pt x="191" y="127"/>
                </a:lnTo>
                <a:lnTo>
                  <a:pt x="191" y="134"/>
                </a:lnTo>
                <a:lnTo>
                  <a:pt x="189" y="143"/>
                </a:lnTo>
                <a:lnTo>
                  <a:pt x="188" y="149"/>
                </a:lnTo>
                <a:lnTo>
                  <a:pt x="183" y="152"/>
                </a:lnTo>
                <a:lnTo>
                  <a:pt x="177" y="155"/>
                </a:lnTo>
                <a:lnTo>
                  <a:pt x="172" y="157"/>
                </a:lnTo>
                <a:lnTo>
                  <a:pt x="172" y="173"/>
                </a:lnTo>
                <a:lnTo>
                  <a:pt x="174" y="183"/>
                </a:lnTo>
                <a:lnTo>
                  <a:pt x="180" y="191"/>
                </a:lnTo>
                <a:lnTo>
                  <a:pt x="191" y="195"/>
                </a:lnTo>
                <a:lnTo>
                  <a:pt x="196" y="188"/>
                </a:lnTo>
                <a:lnTo>
                  <a:pt x="202" y="182"/>
                </a:lnTo>
                <a:lnTo>
                  <a:pt x="207" y="175"/>
                </a:lnTo>
                <a:lnTo>
                  <a:pt x="210" y="168"/>
                </a:lnTo>
                <a:lnTo>
                  <a:pt x="211" y="157"/>
                </a:lnTo>
                <a:lnTo>
                  <a:pt x="218" y="155"/>
                </a:lnTo>
                <a:lnTo>
                  <a:pt x="223" y="152"/>
                </a:lnTo>
                <a:lnTo>
                  <a:pt x="228" y="147"/>
                </a:lnTo>
                <a:lnTo>
                  <a:pt x="233" y="145"/>
                </a:lnTo>
                <a:lnTo>
                  <a:pt x="242" y="143"/>
                </a:lnTo>
                <a:lnTo>
                  <a:pt x="251" y="154"/>
                </a:lnTo>
                <a:lnTo>
                  <a:pt x="258" y="166"/>
                </a:lnTo>
                <a:lnTo>
                  <a:pt x="262" y="180"/>
                </a:lnTo>
                <a:lnTo>
                  <a:pt x="266" y="195"/>
                </a:lnTo>
                <a:lnTo>
                  <a:pt x="271" y="209"/>
                </a:lnTo>
                <a:lnTo>
                  <a:pt x="276" y="223"/>
                </a:lnTo>
                <a:lnTo>
                  <a:pt x="285" y="233"/>
                </a:lnTo>
                <a:lnTo>
                  <a:pt x="282" y="240"/>
                </a:lnTo>
                <a:lnTo>
                  <a:pt x="281" y="250"/>
                </a:lnTo>
                <a:lnTo>
                  <a:pt x="281" y="271"/>
                </a:lnTo>
                <a:lnTo>
                  <a:pt x="279" y="272"/>
                </a:lnTo>
                <a:lnTo>
                  <a:pt x="278" y="271"/>
                </a:lnTo>
                <a:lnTo>
                  <a:pt x="276" y="271"/>
                </a:lnTo>
                <a:lnTo>
                  <a:pt x="275" y="269"/>
                </a:lnTo>
                <a:lnTo>
                  <a:pt x="275" y="265"/>
                </a:lnTo>
                <a:lnTo>
                  <a:pt x="274" y="265"/>
                </a:lnTo>
                <a:lnTo>
                  <a:pt x="273" y="264"/>
                </a:lnTo>
                <a:lnTo>
                  <a:pt x="271" y="265"/>
                </a:lnTo>
                <a:lnTo>
                  <a:pt x="265" y="269"/>
                </a:lnTo>
                <a:lnTo>
                  <a:pt x="260" y="276"/>
                </a:lnTo>
                <a:lnTo>
                  <a:pt x="259" y="286"/>
                </a:lnTo>
                <a:lnTo>
                  <a:pt x="259" y="296"/>
                </a:lnTo>
                <a:lnTo>
                  <a:pt x="254" y="299"/>
                </a:lnTo>
                <a:lnTo>
                  <a:pt x="251" y="301"/>
                </a:lnTo>
                <a:lnTo>
                  <a:pt x="245" y="307"/>
                </a:lnTo>
                <a:lnTo>
                  <a:pt x="246" y="318"/>
                </a:lnTo>
                <a:lnTo>
                  <a:pt x="244" y="329"/>
                </a:lnTo>
                <a:lnTo>
                  <a:pt x="240" y="336"/>
                </a:lnTo>
                <a:lnTo>
                  <a:pt x="236" y="343"/>
                </a:lnTo>
                <a:lnTo>
                  <a:pt x="233" y="351"/>
                </a:lnTo>
                <a:lnTo>
                  <a:pt x="231" y="360"/>
                </a:lnTo>
                <a:lnTo>
                  <a:pt x="203" y="365"/>
                </a:lnTo>
                <a:lnTo>
                  <a:pt x="175" y="371"/>
                </a:lnTo>
                <a:lnTo>
                  <a:pt x="146" y="374"/>
                </a:lnTo>
                <a:lnTo>
                  <a:pt x="120" y="372"/>
                </a:lnTo>
                <a:lnTo>
                  <a:pt x="102" y="373"/>
                </a:lnTo>
                <a:lnTo>
                  <a:pt x="62" y="380"/>
                </a:lnTo>
                <a:lnTo>
                  <a:pt x="42" y="383"/>
                </a:lnTo>
                <a:lnTo>
                  <a:pt x="27" y="384"/>
                </a:lnTo>
                <a:lnTo>
                  <a:pt x="11" y="386"/>
                </a:lnTo>
                <a:lnTo>
                  <a:pt x="6" y="386"/>
                </a:lnTo>
                <a:lnTo>
                  <a:pt x="6" y="384"/>
                </a:lnTo>
                <a:lnTo>
                  <a:pt x="10" y="380"/>
                </a:lnTo>
                <a:lnTo>
                  <a:pt x="11" y="380"/>
                </a:lnTo>
                <a:lnTo>
                  <a:pt x="14" y="372"/>
                </a:lnTo>
                <a:lnTo>
                  <a:pt x="19" y="364"/>
                </a:lnTo>
                <a:lnTo>
                  <a:pt x="23" y="352"/>
                </a:lnTo>
                <a:lnTo>
                  <a:pt x="28" y="336"/>
                </a:lnTo>
                <a:lnTo>
                  <a:pt x="33" y="314"/>
                </a:lnTo>
                <a:lnTo>
                  <a:pt x="34" y="290"/>
                </a:lnTo>
                <a:lnTo>
                  <a:pt x="31" y="274"/>
                </a:lnTo>
                <a:lnTo>
                  <a:pt x="26" y="259"/>
                </a:lnTo>
                <a:lnTo>
                  <a:pt x="25" y="245"/>
                </a:lnTo>
                <a:lnTo>
                  <a:pt x="19" y="241"/>
                </a:lnTo>
                <a:lnTo>
                  <a:pt x="16" y="237"/>
                </a:lnTo>
                <a:lnTo>
                  <a:pt x="12" y="231"/>
                </a:lnTo>
                <a:lnTo>
                  <a:pt x="9" y="223"/>
                </a:lnTo>
                <a:lnTo>
                  <a:pt x="6" y="218"/>
                </a:lnTo>
                <a:lnTo>
                  <a:pt x="4" y="217"/>
                </a:lnTo>
                <a:lnTo>
                  <a:pt x="3" y="213"/>
                </a:lnTo>
                <a:lnTo>
                  <a:pt x="3" y="211"/>
                </a:lnTo>
                <a:lnTo>
                  <a:pt x="6" y="204"/>
                </a:lnTo>
                <a:lnTo>
                  <a:pt x="9" y="197"/>
                </a:lnTo>
                <a:lnTo>
                  <a:pt x="6" y="184"/>
                </a:lnTo>
                <a:lnTo>
                  <a:pt x="0" y="175"/>
                </a:lnTo>
                <a:lnTo>
                  <a:pt x="7" y="159"/>
                </a:lnTo>
                <a:lnTo>
                  <a:pt x="12" y="150"/>
                </a:lnTo>
                <a:lnTo>
                  <a:pt x="14" y="140"/>
                </a:lnTo>
                <a:lnTo>
                  <a:pt x="14" y="127"/>
                </a:lnTo>
                <a:lnTo>
                  <a:pt x="12" y="120"/>
                </a:lnTo>
                <a:lnTo>
                  <a:pt x="11" y="118"/>
                </a:lnTo>
                <a:lnTo>
                  <a:pt x="11" y="115"/>
                </a:lnTo>
                <a:lnTo>
                  <a:pt x="18" y="104"/>
                </a:lnTo>
                <a:lnTo>
                  <a:pt x="20" y="99"/>
                </a:lnTo>
                <a:lnTo>
                  <a:pt x="19" y="93"/>
                </a:lnTo>
                <a:lnTo>
                  <a:pt x="28" y="89"/>
                </a:lnTo>
                <a:lnTo>
                  <a:pt x="37" y="82"/>
                </a:lnTo>
                <a:lnTo>
                  <a:pt x="42" y="73"/>
                </a:lnTo>
                <a:lnTo>
                  <a:pt x="45" y="76"/>
                </a:lnTo>
                <a:lnTo>
                  <a:pt x="45" y="98"/>
                </a:lnTo>
                <a:lnTo>
                  <a:pt x="47" y="98"/>
                </a:lnTo>
                <a:lnTo>
                  <a:pt x="47" y="97"/>
                </a:lnTo>
                <a:lnTo>
                  <a:pt x="49" y="94"/>
                </a:lnTo>
                <a:lnTo>
                  <a:pt x="52" y="93"/>
                </a:lnTo>
                <a:lnTo>
                  <a:pt x="53" y="93"/>
                </a:lnTo>
                <a:lnTo>
                  <a:pt x="55" y="96"/>
                </a:lnTo>
                <a:lnTo>
                  <a:pt x="56" y="96"/>
                </a:lnTo>
                <a:lnTo>
                  <a:pt x="59" y="92"/>
                </a:lnTo>
                <a:lnTo>
                  <a:pt x="62" y="89"/>
                </a:lnTo>
                <a:lnTo>
                  <a:pt x="63" y="83"/>
                </a:lnTo>
                <a:lnTo>
                  <a:pt x="65" y="78"/>
                </a:lnTo>
                <a:lnTo>
                  <a:pt x="63" y="71"/>
                </a:lnTo>
                <a:lnTo>
                  <a:pt x="62" y="63"/>
                </a:lnTo>
                <a:lnTo>
                  <a:pt x="62" y="56"/>
                </a:lnTo>
                <a:lnTo>
                  <a:pt x="67" y="47"/>
                </a:lnTo>
                <a:lnTo>
                  <a:pt x="74" y="42"/>
                </a:lnTo>
                <a:lnTo>
                  <a:pt x="84" y="40"/>
                </a:lnTo>
                <a:lnTo>
                  <a:pt x="84" y="34"/>
                </a:lnTo>
                <a:lnTo>
                  <a:pt x="81" y="30"/>
                </a:lnTo>
                <a:lnTo>
                  <a:pt x="79" y="29"/>
                </a:lnTo>
                <a:lnTo>
                  <a:pt x="76" y="27"/>
                </a:lnTo>
                <a:lnTo>
                  <a:pt x="76" y="22"/>
                </a:lnTo>
                <a:lnTo>
                  <a:pt x="79" y="15"/>
                </a:lnTo>
                <a:lnTo>
                  <a:pt x="83" y="9"/>
                </a:lnTo>
                <a:lnTo>
                  <a:pt x="92" y="0"/>
                </a:lnTo>
                <a:close/>
              </a:path>
            </a:pathLst>
          </a:custGeom>
          <a:solidFill>
            <a:srgbClr val="5E976D"/>
          </a:solidFill>
          <a:ln w="12700">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Oval 53">
            <a:extLst>
              <a:ext uri="{FF2B5EF4-FFF2-40B4-BE49-F238E27FC236}">
                <a16:creationId xmlns:a16="http://schemas.microsoft.com/office/drawing/2014/main" id="{F0DB24BD-07CA-8FBD-5B91-79D26679DE5A}"/>
              </a:ext>
            </a:extLst>
          </p:cNvPr>
          <p:cNvSpPr/>
          <p:nvPr/>
        </p:nvSpPr>
        <p:spPr>
          <a:xfrm>
            <a:off x="8682496" y="6300612"/>
            <a:ext cx="264869" cy="264869"/>
          </a:xfrm>
          <a:prstGeom prst="ellipse">
            <a:avLst/>
          </a:prstGeom>
          <a:solidFill>
            <a:srgbClr val="F99B1C"/>
          </a:solidFill>
          <a:ln>
            <a:solidFill>
              <a:srgbClr val="474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1</a:t>
            </a:r>
          </a:p>
        </p:txBody>
      </p:sp>
      <p:sp>
        <p:nvSpPr>
          <p:cNvPr id="55" name="Oval 54">
            <a:extLst>
              <a:ext uri="{FF2B5EF4-FFF2-40B4-BE49-F238E27FC236}">
                <a16:creationId xmlns:a16="http://schemas.microsoft.com/office/drawing/2014/main" id="{48DC4E86-CB5D-D1E3-30E3-CBF5D4970F57}"/>
              </a:ext>
            </a:extLst>
          </p:cNvPr>
          <p:cNvSpPr/>
          <p:nvPr/>
        </p:nvSpPr>
        <p:spPr>
          <a:xfrm>
            <a:off x="9156201" y="5987370"/>
            <a:ext cx="264869" cy="264869"/>
          </a:xfrm>
          <a:prstGeom prst="ellipse">
            <a:avLst/>
          </a:prstGeom>
          <a:solidFill>
            <a:srgbClr val="F99B1C"/>
          </a:solidFill>
          <a:ln>
            <a:solidFill>
              <a:srgbClr val="474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Arial" panose="020B0604020202020204" pitchFamily="34" charset="0"/>
                <a:cs typeface="Arial" panose="020B0604020202020204" pitchFamily="34" charset="0"/>
              </a:rPr>
              <a:t>3</a:t>
            </a:r>
            <a:endParaRPr lang="en-US" sz="1400" b="1" dirty="0">
              <a:solidFill>
                <a:schemeClr val="bg1"/>
              </a:solidFill>
              <a:latin typeface="Arial" panose="020B0604020202020204" pitchFamily="34" charset="0"/>
              <a:cs typeface="Arial" panose="020B0604020202020204" pitchFamily="34" charset="0"/>
            </a:endParaRPr>
          </a:p>
        </p:txBody>
      </p:sp>
      <p:sp>
        <p:nvSpPr>
          <p:cNvPr id="56" name="Oval 55">
            <a:extLst>
              <a:ext uri="{FF2B5EF4-FFF2-40B4-BE49-F238E27FC236}">
                <a16:creationId xmlns:a16="http://schemas.microsoft.com/office/drawing/2014/main" id="{C5D31A1F-82C3-9A8C-5B43-A3EBD28E8469}"/>
              </a:ext>
            </a:extLst>
          </p:cNvPr>
          <p:cNvSpPr/>
          <p:nvPr/>
        </p:nvSpPr>
        <p:spPr>
          <a:xfrm>
            <a:off x="9054059" y="6149310"/>
            <a:ext cx="264869" cy="264869"/>
          </a:xfrm>
          <a:prstGeom prst="ellipse">
            <a:avLst/>
          </a:prstGeom>
          <a:solidFill>
            <a:srgbClr val="F99B1C"/>
          </a:solidFill>
          <a:ln>
            <a:solidFill>
              <a:srgbClr val="474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2</a:t>
            </a:r>
          </a:p>
        </p:txBody>
      </p:sp>
      <p:sp>
        <p:nvSpPr>
          <p:cNvPr id="57" name="Oval 56">
            <a:extLst>
              <a:ext uri="{FF2B5EF4-FFF2-40B4-BE49-F238E27FC236}">
                <a16:creationId xmlns:a16="http://schemas.microsoft.com/office/drawing/2014/main" id="{AC2D8D4E-7F5B-F07F-48AA-3469069AB8EC}"/>
              </a:ext>
            </a:extLst>
          </p:cNvPr>
          <p:cNvSpPr/>
          <p:nvPr/>
        </p:nvSpPr>
        <p:spPr>
          <a:xfrm>
            <a:off x="9977494" y="4637332"/>
            <a:ext cx="264869" cy="264869"/>
          </a:xfrm>
          <a:prstGeom prst="ellipse">
            <a:avLst/>
          </a:prstGeom>
          <a:solidFill>
            <a:srgbClr val="F99B1C"/>
          </a:solidFill>
          <a:ln>
            <a:solidFill>
              <a:srgbClr val="474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1</a:t>
            </a:r>
          </a:p>
        </p:txBody>
      </p:sp>
      <p:sp>
        <p:nvSpPr>
          <p:cNvPr id="60" name="TextBox 59">
            <a:extLst>
              <a:ext uri="{FF2B5EF4-FFF2-40B4-BE49-F238E27FC236}">
                <a16:creationId xmlns:a16="http://schemas.microsoft.com/office/drawing/2014/main" id="{2E72ED61-7FB8-3C31-3B7C-CE8CD5FD22D8}"/>
              </a:ext>
            </a:extLst>
          </p:cNvPr>
          <p:cNvSpPr txBox="1"/>
          <p:nvPr/>
        </p:nvSpPr>
        <p:spPr>
          <a:xfrm>
            <a:off x="10409805" y="4637332"/>
            <a:ext cx="3114167" cy="851515"/>
          </a:xfrm>
          <a:prstGeom prst="rect">
            <a:avLst/>
          </a:prstGeom>
          <a:noFill/>
        </p:spPr>
        <p:txBody>
          <a:bodyPr wrap="square" lIns="0" tIns="0" rIns="0" bIns="0" rtlCol="0">
            <a:spAutoFit/>
          </a:bodyPr>
          <a:lstStyle/>
          <a:p>
            <a:pPr>
              <a:spcBef>
                <a:spcPts val="100"/>
              </a:spcBef>
              <a:spcAft>
                <a:spcPts val="100"/>
              </a:spcAft>
            </a:pPr>
            <a:r>
              <a:rPr lang="en-US" sz="1400" u="sng" dirty="0">
                <a:solidFill>
                  <a:srgbClr val="474747"/>
                </a:solidFill>
                <a:latin typeface="Arial" panose="020B0604020202020204" pitchFamily="34" charset="0"/>
                <a:cs typeface="Arial" panose="020B0604020202020204" pitchFamily="34" charset="0"/>
              </a:rPr>
              <a:t>Mersen USA</a:t>
            </a:r>
          </a:p>
          <a:p>
            <a:pPr marL="137160" indent="-137160">
              <a:spcBef>
                <a:spcPts val="100"/>
              </a:spcBef>
              <a:spcAft>
                <a:spcPts val="100"/>
              </a:spcAft>
              <a:buFont typeface="Wingdings" panose="05000000000000000000" pitchFamily="2" charset="2"/>
              <a:buChar char="§"/>
            </a:pPr>
            <a:r>
              <a:rPr lang="en-US" sz="1400" b="1" dirty="0">
                <a:solidFill>
                  <a:srgbClr val="474747"/>
                </a:solidFill>
                <a:latin typeface="Arial" panose="020B0604020202020204" pitchFamily="34" charset="0"/>
                <a:cs typeface="Arial" panose="020B0604020202020204" pitchFamily="34" charset="0"/>
              </a:rPr>
              <a:t>$</a:t>
            </a:r>
            <a:r>
              <a:rPr lang="en-US" sz="1200" b="1" dirty="0">
                <a:solidFill>
                  <a:srgbClr val="474747"/>
                </a:solidFill>
                <a:latin typeface="Arial" panose="020B0604020202020204" pitchFamily="34" charset="0"/>
                <a:cs typeface="Arial" panose="020B0604020202020204" pitchFamily="34" charset="0"/>
              </a:rPr>
              <a:t>81m manufacturing expansion project</a:t>
            </a:r>
            <a:r>
              <a:rPr lang="en-US" sz="1200" dirty="0">
                <a:solidFill>
                  <a:srgbClr val="474747"/>
                </a:solidFill>
                <a:latin typeface="Arial" panose="020B0604020202020204" pitchFamily="34" charset="0"/>
                <a:cs typeface="Arial" panose="020B0604020202020204" pitchFamily="34" charset="0"/>
              </a:rPr>
              <a:t> in Greenville and Bay City</a:t>
            </a:r>
          </a:p>
          <a:p>
            <a:pPr marL="137160" indent="-137160">
              <a:spcBef>
                <a:spcPts val="100"/>
              </a:spcBef>
              <a:spcAft>
                <a:spcPts val="100"/>
              </a:spcAft>
              <a:buFont typeface="Wingdings" panose="05000000000000000000" pitchFamily="2" charset="2"/>
              <a:buChar char="§"/>
            </a:pPr>
            <a:r>
              <a:rPr lang="en-US" sz="1200" dirty="0">
                <a:solidFill>
                  <a:srgbClr val="474747"/>
                </a:solidFill>
                <a:latin typeface="Arial" panose="020B0604020202020204" pitchFamily="34" charset="0"/>
                <a:cs typeface="Arial" panose="020B0604020202020204" pitchFamily="34" charset="0"/>
              </a:rPr>
              <a:t>~115 estimated jobs created</a:t>
            </a:r>
          </a:p>
        </p:txBody>
      </p:sp>
      <p:sp>
        <p:nvSpPr>
          <p:cNvPr id="59" name="Oval 58">
            <a:extLst>
              <a:ext uri="{FF2B5EF4-FFF2-40B4-BE49-F238E27FC236}">
                <a16:creationId xmlns:a16="http://schemas.microsoft.com/office/drawing/2014/main" id="{4762398D-C09A-4369-1899-5A9DDFF2D0B0}"/>
              </a:ext>
            </a:extLst>
          </p:cNvPr>
          <p:cNvSpPr/>
          <p:nvPr/>
        </p:nvSpPr>
        <p:spPr>
          <a:xfrm>
            <a:off x="9977494" y="5557389"/>
            <a:ext cx="264869" cy="264869"/>
          </a:xfrm>
          <a:prstGeom prst="ellipse">
            <a:avLst/>
          </a:prstGeom>
          <a:solidFill>
            <a:srgbClr val="F99B1C"/>
          </a:solidFill>
          <a:ln>
            <a:solidFill>
              <a:srgbClr val="474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2</a:t>
            </a:r>
          </a:p>
        </p:txBody>
      </p:sp>
      <p:sp>
        <p:nvSpPr>
          <p:cNvPr id="61" name="TextBox 60">
            <a:extLst>
              <a:ext uri="{FF2B5EF4-FFF2-40B4-BE49-F238E27FC236}">
                <a16:creationId xmlns:a16="http://schemas.microsoft.com/office/drawing/2014/main" id="{E487BCE0-A744-03B7-7E08-A5C583D1119F}"/>
              </a:ext>
            </a:extLst>
          </p:cNvPr>
          <p:cNvSpPr txBox="1"/>
          <p:nvPr/>
        </p:nvSpPr>
        <p:spPr>
          <a:xfrm>
            <a:off x="10409805" y="5557389"/>
            <a:ext cx="3114167" cy="851515"/>
          </a:xfrm>
          <a:prstGeom prst="rect">
            <a:avLst/>
          </a:prstGeom>
          <a:noFill/>
        </p:spPr>
        <p:txBody>
          <a:bodyPr wrap="square" lIns="0" tIns="0" rIns="0" bIns="0" rtlCol="0">
            <a:spAutoFit/>
          </a:bodyPr>
          <a:lstStyle/>
          <a:p>
            <a:pPr>
              <a:spcBef>
                <a:spcPts val="100"/>
              </a:spcBef>
              <a:spcAft>
                <a:spcPts val="100"/>
              </a:spcAft>
            </a:pPr>
            <a:r>
              <a:rPr lang="en-US" sz="1400" u="sng" dirty="0">
                <a:solidFill>
                  <a:srgbClr val="474747"/>
                </a:solidFill>
                <a:latin typeface="Arial" panose="020B0604020202020204" pitchFamily="34" charset="0"/>
                <a:cs typeface="Arial" panose="020B0604020202020204" pitchFamily="34" charset="0"/>
              </a:rPr>
              <a:t>Hemlock Semiconductor</a:t>
            </a:r>
          </a:p>
          <a:p>
            <a:pPr marL="137160" indent="-137160">
              <a:spcBef>
                <a:spcPts val="100"/>
              </a:spcBef>
              <a:spcAft>
                <a:spcPts val="100"/>
              </a:spcAft>
              <a:buFont typeface="Wingdings" panose="05000000000000000000" pitchFamily="2" charset="2"/>
              <a:buChar char="§"/>
            </a:pPr>
            <a:r>
              <a:rPr lang="en-US" sz="1400" b="1" dirty="0">
                <a:solidFill>
                  <a:srgbClr val="474747"/>
                </a:solidFill>
                <a:latin typeface="Arial" panose="020B0604020202020204" pitchFamily="34" charset="0"/>
                <a:cs typeface="Arial" panose="020B0604020202020204" pitchFamily="34" charset="0"/>
              </a:rPr>
              <a:t>$</a:t>
            </a:r>
            <a:r>
              <a:rPr lang="en-US" sz="1200" b="1" dirty="0">
                <a:solidFill>
                  <a:srgbClr val="474747"/>
                </a:solidFill>
                <a:latin typeface="Arial" panose="020B0604020202020204" pitchFamily="34" charset="0"/>
                <a:cs typeface="Arial" panose="020B0604020202020204" pitchFamily="34" charset="0"/>
              </a:rPr>
              <a:t>375m manufacturing</a:t>
            </a:r>
            <a:r>
              <a:rPr lang="en-US" sz="1200" dirty="0">
                <a:solidFill>
                  <a:srgbClr val="474747"/>
                </a:solidFill>
                <a:latin typeface="Arial" panose="020B0604020202020204" pitchFamily="34" charset="0"/>
                <a:cs typeface="Arial" panose="020B0604020202020204" pitchFamily="34" charset="0"/>
              </a:rPr>
              <a:t> </a:t>
            </a:r>
            <a:r>
              <a:rPr lang="en-US" sz="1200" b="1" dirty="0">
                <a:solidFill>
                  <a:srgbClr val="474747"/>
                </a:solidFill>
                <a:latin typeface="Arial" panose="020B0604020202020204" pitchFamily="34" charset="0"/>
                <a:cs typeface="Arial" panose="020B0604020202020204" pitchFamily="34" charset="0"/>
              </a:rPr>
              <a:t>expansion project </a:t>
            </a:r>
            <a:r>
              <a:rPr lang="en-US" sz="1200" dirty="0">
                <a:solidFill>
                  <a:srgbClr val="474747"/>
                </a:solidFill>
                <a:latin typeface="Arial" panose="020B0604020202020204" pitchFamily="34" charset="0"/>
                <a:cs typeface="Arial" panose="020B0604020202020204" pitchFamily="34" charset="0"/>
              </a:rPr>
              <a:t>in Thomas Township</a:t>
            </a:r>
          </a:p>
          <a:p>
            <a:pPr marL="137160" indent="-137160">
              <a:spcBef>
                <a:spcPts val="100"/>
              </a:spcBef>
              <a:spcAft>
                <a:spcPts val="100"/>
              </a:spcAft>
              <a:buFont typeface="Wingdings" panose="05000000000000000000" pitchFamily="2" charset="2"/>
              <a:buChar char="§"/>
            </a:pPr>
            <a:r>
              <a:rPr lang="en-US" sz="1200" dirty="0">
                <a:solidFill>
                  <a:srgbClr val="474747"/>
                </a:solidFill>
                <a:latin typeface="Arial" panose="020B0604020202020204" pitchFamily="34" charset="0"/>
                <a:cs typeface="Arial" panose="020B0604020202020204" pitchFamily="34" charset="0"/>
              </a:rPr>
              <a:t>~170 estimated jobs created</a:t>
            </a:r>
          </a:p>
        </p:txBody>
      </p:sp>
      <p:sp>
        <p:nvSpPr>
          <p:cNvPr id="58" name="Oval 57">
            <a:extLst>
              <a:ext uri="{FF2B5EF4-FFF2-40B4-BE49-F238E27FC236}">
                <a16:creationId xmlns:a16="http://schemas.microsoft.com/office/drawing/2014/main" id="{AD55C017-9B96-ABC4-5E2B-1ECEAA3F5D2C}"/>
              </a:ext>
            </a:extLst>
          </p:cNvPr>
          <p:cNvSpPr/>
          <p:nvPr/>
        </p:nvSpPr>
        <p:spPr>
          <a:xfrm>
            <a:off x="9977494" y="6477446"/>
            <a:ext cx="264869" cy="264869"/>
          </a:xfrm>
          <a:prstGeom prst="ellipse">
            <a:avLst/>
          </a:prstGeom>
          <a:solidFill>
            <a:srgbClr val="F99B1C"/>
          </a:solidFill>
          <a:ln>
            <a:solidFill>
              <a:srgbClr val="474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Arial" panose="020B0604020202020204" pitchFamily="34" charset="0"/>
                <a:cs typeface="Arial" panose="020B0604020202020204" pitchFamily="34" charset="0"/>
              </a:rPr>
              <a:t>3</a:t>
            </a:r>
            <a:endParaRPr lang="en-US" sz="1400" b="1" dirty="0">
              <a:solidFill>
                <a:schemeClr val="bg1"/>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69E5FA14-46E3-8923-ED4B-AEFD6BFABA62}"/>
              </a:ext>
            </a:extLst>
          </p:cNvPr>
          <p:cNvSpPr txBox="1"/>
          <p:nvPr/>
        </p:nvSpPr>
        <p:spPr>
          <a:xfrm>
            <a:off x="10409805" y="6477446"/>
            <a:ext cx="3114167" cy="820738"/>
          </a:xfrm>
          <a:prstGeom prst="rect">
            <a:avLst/>
          </a:prstGeom>
          <a:noFill/>
        </p:spPr>
        <p:txBody>
          <a:bodyPr wrap="square" lIns="0" tIns="0" rIns="0" bIns="0" rtlCol="0">
            <a:spAutoFit/>
          </a:bodyPr>
          <a:lstStyle/>
          <a:p>
            <a:pPr>
              <a:spcBef>
                <a:spcPts val="100"/>
              </a:spcBef>
              <a:spcAft>
                <a:spcPts val="100"/>
              </a:spcAft>
            </a:pPr>
            <a:r>
              <a:rPr lang="en-US" sz="1400" u="sng" dirty="0">
                <a:solidFill>
                  <a:srgbClr val="474747"/>
                </a:solidFill>
                <a:latin typeface="Arial" panose="020B0604020202020204" pitchFamily="34" charset="0"/>
                <a:cs typeface="Arial" panose="020B0604020202020204" pitchFamily="34" charset="0"/>
              </a:rPr>
              <a:t>SK </a:t>
            </a:r>
            <a:r>
              <a:rPr lang="en-US" sz="1400" u="sng" dirty="0" err="1">
                <a:solidFill>
                  <a:srgbClr val="474747"/>
                </a:solidFill>
                <a:latin typeface="Arial" panose="020B0604020202020204" pitchFamily="34" charset="0"/>
                <a:cs typeface="Arial" panose="020B0604020202020204" pitchFamily="34" charset="0"/>
              </a:rPr>
              <a:t>Siltron</a:t>
            </a:r>
            <a:r>
              <a:rPr lang="en-US" sz="1400" u="sng" dirty="0">
                <a:solidFill>
                  <a:srgbClr val="474747"/>
                </a:solidFill>
                <a:latin typeface="Arial" panose="020B0604020202020204" pitchFamily="34" charset="0"/>
                <a:cs typeface="Arial" panose="020B0604020202020204" pitchFamily="34" charset="0"/>
              </a:rPr>
              <a:t> CSS</a:t>
            </a:r>
          </a:p>
          <a:p>
            <a:pPr marL="137160" indent="-137160">
              <a:spcBef>
                <a:spcPts val="100"/>
              </a:spcBef>
              <a:spcAft>
                <a:spcPts val="100"/>
              </a:spcAft>
              <a:buFont typeface="Wingdings" panose="05000000000000000000" pitchFamily="2" charset="2"/>
              <a:buChar char="§"/>
            </a:pPr>
            <a:r>
              <a:rPr lang="en-US" sz="1200" b="1" dirty="0">
                <a:solidFill>
                  <a:srgbClr val="474747"/>
                </a:solidFill>
                <a:latin typeface="Arial" panose="020B0604020202020204" pitchFamily="34" charset="0"/>
                <a:cs typeface="Arial" panose="020B0604020202020204" pitchFamily="34" charset="0"/>
              </a:rPr>
              <a:t>$300m manufacturing expansion project</a:t>
            </a:r>
            <a:r>
              <a:rPr lang="en-US" sz="1200" dirty="0">
                <a:solidFill>
                  <a:srgbClr val="474747"/>
                </a:solidFill>
                <a:latin typeface="Arial" panose="020B0604020202020204" pitchFamily="34" charset="0"/>
                <a:cs typeface="Arial" panose="020B0604020202020204" pitchFamily="34" charset="0"/>
              </a:rPr>
              <a:t> in Bay City</a:t>
            </a:r>
          </a:p>
          <a:p>
            <a:pPr marL="137160" indent="-137160">
              <a:spcBef>
                <a:spcPts val="100"/>
              </a:spcBef>
              <a:spcAft>
                <a:spcPts val="100"/>
              </a:spcAft>
              <a:buFont typeface="Wingdings" panose="05000000000000000000" pitchFamily="2" charset="2"/>
              <a:buChar char="§"/>
            </a:pPr>
            <a:r>
              <a:rPr lang="en-US" sz="1200" dirty="0">
                <a:solidFill>
                  <a:srgbClr val="474747"/>
                </a:solidFill>
                <a:latin typeface="Arial" panose="020B0604020202020204" pitchFamily="34" charset="0"/>
                <a:cs typeface="Arial" panose="020B0604020202020204" pitchFamily="34" charset="0"/>
              </a:rPr>
              <a:t>~150 estimated jobs created</a:t>
            </a:r>
          </a:p>
        </p:txBody>
      </p:sp>
    </p:spTree>
    <p:extLst>
      <p:ext uri="{BB962C8B-B14F-4D97-AF65-F5344CB8AC3E}">
        <p14:creationId xmlns:p14="http://schemas.microsoft.com/office/powerpoint/2010/main" val="4121512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FE750E7C-C95B-1B61-6ED3-A05BDBADEEB9}"/>
              </a:ext>
            </a:extLst>
          </p:cNvPr>
          <p:cNvSpPr>
            <a:spLocks noGrp="1"/>
          </p:cNvSpPr>
          <p:nvPr>
            <p:ph type="title"/>
          </p:nvPr>
        </p:nvSpPr>
        <p:spPr>
          <a:xfrm>
            <a:off x="292608" y="420624"/>
            <a:ext cx="13231368" cy="442260"/>
          </a:xfrm>
        </p:spPr>
        <p:txBody>
          <a:bodyPr lIns="0" tIns="0" rIns="0" bIns="0">
            <a:noAutofit/>
          </a:bodyPr>
          <a:lstStyle/>
          <a:p>
            <a:r>
              <a:rPr lang="en-US" sz="2400" dirty="0">
                <a:solidFill>
                  <a:srgbClr val="5E976D"/>
                </a:solidFill>
              </a:rPr>
              <a:t>Nonbuilding Construction </a:t>
            </a:r>
            <a:r>
              <a:rPr lang="en-US" sz="2400" dirty="0">
                <a:solidFill>
                  <a:srgbClr val="7F7F7F"/>
                </a:solidFill>
              </a:rPr>
              <a:t>– Comparison of Highway Authorization Bills</a:t>
            </a:r>
          </a:p>
        </p:txBody>
      </p:sp>
      <p:sp>
        <p:nvSpPr>
          <p:cNvPr id="23" name="Text Placeholder 6">
            <a:extLst>
              <a:ext uri="{FF2B5EF4-FFF2-40B4-BE49-F238E27FC236}">
                <a16:creationId xmlns:a16="http://schemas.microsoft.com/office/drawing/2014/main" id="{116CEC6F-5D7A-356B-A883-7B9CA7220446}"/>
              </a:ext>
            </a:extLst>
          </p:cNvPr>
          <p:cNvSpPr txBox="1">
            <a:spLocks/>
          </p:cNvSpPr>
          <p:nvPr/>
        </p:nvSpPr>
        <p:spPr>
          <a:xfrm>
            <a:off x="292608" y="969264"/>
            <a:ext cx="13231368" cy="348981"/>
          </a:xfrm>
          <a:prstGeom prst="rect">
            <a:avLst/>
          </a:prstGeom>
          <a:noFill/>
        </p:spPr>
        <p:txBody>
          <a:bodyPr vert="horz" lIns="0" tIns="0" rIns="0" bIns="0" rtlCol="0" anchor="t">
            <a:noAutofit/>
          </a:bodyPr>
          <a:lstStyle>
            <a:defPPr>
              <a:defRPr lang="en-US"/>
            </a:defPPr>
            <a:lvl1pPr indent="0" defTabSz="754380">
              <a:lnSpc>
                <a:spcPct val="100000"/>
              </a:lnSpc>
              <a:spcBef>
                <a:spcPts val="0"/>
              </a:spcBef>
              <a:spcAft>
                <a:spcPts val="0"/>
              </a:spcAft>
              <a:buClr>
                <a:schemeClr val="tx1"/>
              </a:buClr>
              <a:buFont typeface="Wingdings" panose="05000000000000000000" pitchFamily="2" charset="2"/>
              <a:buNone/>
              <a:defRPr sz="1600">
                <a:solidFill>
                  <a:srgbClr val="4C7A59"/>
                </a:solidFill>
                <a:latin typeface="Arial" panose="020B0604020202020204" pitchFamily="34" charset="0"/>
                <a:ea typeface="Arial Unicode MS" panose="020B0604020202020204" pitchFamily="34" charset="-128"/>
                <a:cs typeface="Arial" panose="020B0604020202020204" pitchFamily="34" charset="0"/>
              </a:defRPr>
            </a:lvl1pPr>
            <a:lvl2pPr marL="37719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2pPr>
            <a:lvl3pPr marL="75438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3pPr>
            <a:lvl4pPr marL="113157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4pPr>
            <a:lvl5pPr marL="150876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r>
              <a:rPr lang="en-US" sz="2000" dirty="0">
                <a:solidFill>
                  <a:srgbClr val="5E976D"/>
                </a:solidFill>
              </a:rPr>
              <a:t>The IIJA is a “once-in-a-generation” infrastructure bill with huge implications for Construction Materials</a:t>
            </a:r>
          </a:p>
        </p:txBody>
      </p:sp>
      <p:sp>
        <p:nvSpPr>
          <p:cNvPr id="25" name="Content Placeholder 2">
            <a:extLst>
              <a:ext uri="{FF2B5EF4-FFF2-40B4-BE49-F238E27FC236}">
                <a16:creationId xmlns:a16="http://schemas.microsoft.com/office/drawing/2014/main" id="{0BD0DF26-2D2C-F3D3-8F28-312B566863A4}"/>
              </a:ext>
            </a:extLst>
          </p:cNvPr>
          <p:cNvSpPr txBox="1">
            <a:spLocks/>
          </p:cNvSpPr>
          <p:nvPr/>
        </p:nvSpPr>
        <p:spPr>
          <a:xfrm>
            <a:off x="164592" y="7488938"/>
            <a:ext cx="9144000" cy="219456"/>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lang="en-US" sz="1000" i="1" dirty="0">
                <a:solidFill>
                  <a:prstClr val="white">
                    <a:lumMod val="65000"/>
                  </a:prstClr>
                </a:solidFill>
                <a:latin typeface="Arial"/>
              </a:rPr>
              <a:t>Source: Federal Highway Administration, FMI Research</a:t>
            </a:r>
          </a:p>
        </p:txBody>
      </p:sp>
      <p:graphicFrame>
        <p:nvGraphicFramePr>
          <p:cNvPr id="19" name="Chart 18">
            <a:extLst>
              <a:ext uri="{FF2B5EF4-FFF2-40B4-BE49-F238E27FC236}">
                <a16:creationId xmlns:a16="http://schemas.microsoft.com/office/drawing/2014/main" id="{DE8D1949-EBB2-A541-D9CD-1C35C165CB1F}"/>
              </a:ext>
            </a:extLst>
          </p:cNvPr>
          <p:cNvGraphicFramePr/>
          <p:nvPr>
            <p:extLst>
              <p:ext uri="{D42A27DB-BD31-4B8C-83A1-F6EECF244321}">
                <p14:modId xmlns:p14="http://schemas.microsoft.com/office/powerpoint/2010/main" val="648402076"/>
              </p:ext>
            </p:extLst>
          </p:nvPr>
        </p:nvGraphicFramePr>
        <p:xfrm>
          <a:off x="322353" y="1849406"/>
          <a:ext cx="13231367" cy="5378708"/>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D7B9AD89-F241-31ED-7C6B-3FAB64635A12}"/>
              </a:ext>
            </a:extLst>
          </p:cNvPr>
          <p:cNvSpPr txBox="1"/>
          <p:nvPr/>
        </p:nvSpPr>
        <p:spPr>
          <a:xfrm>
            <a:off x="6695392" y="3736704"/>
            <a:ext cx="750133" cy="738664"/>
          </a:xfrm>
          <a:prstGeom prst="rect">
            <a:avLst/>
          </a:prstGeom>
          <a:noFill/>
        </p:spPr>
        <p:txBody>
          <a:bodyPr wrap="square" rtlCol="0">
            <a:spAutoFit/>
          </a:bodyPr>
          <a:lstStyle/>
          <a:p>
            <a:r>
              <a:rPr lang="en-US" sz="1400" b="1" i="1" dirty="0">
                <a:solidFill>
                  <a:srgbClr val="474747"/>
                </a:solidFill>
                <a:latin typeface="Arial" panose="020B0604020202020204" pitchFamily="34" charset="0"/>
                <a:cs typeface="Arial" panose="020B0604020202020204" pitchFamily="34" charset="0"/>
              </a:rPr>
              <a:t>ARRA</a:t>
            </a:r>
            <a:br>
              <a:rPr lang="en-US" sz="1400" b="1" i="1" dirty="0">
                <a:solidFill>
                  <a:srgbClr val="474747"/>
                </a:solidFill>
                <a:latin typeface="Arial" panose="020B0604020202020204" pitchFamily="34" charset="0"/>
                <a:cs typeface="Arial" panose="020B0604020202020204" pitchFamily="34" charset="0"/>
              </a:rPr>
            </a:br>
            <a:r>
              <a:rPr lang="en-US" sz="1400" b="1" i="1" dirty="0">
                <a:solidFill>
                  <a:srgbClr val="474747"/>
                </a:solidFill>
                <a:latin typeface="Arial" panose="020B0604020202020204" pitchFamily="34" charset="0"/>
                <a:cs typeface="Arial" panose="020B0604020202020204" pitchFamily="34" charset="0"/>
              </a:rPr>
              <a:t>$26B</a:t>
            </a:r>
          </a:p>
        </p:txBody>
      </p:sp>
      <p:sp>
        <p:nvSpPr>
          <p:cNvPr id="21" name="TextBox 20">
            <a:extLst>
              <a:ext uri="{FF2B5EF4-FFF2-40B4-BE49-F238E27FC236}">
                <a16:creationId xmlns:a16="http://schemas.microsoft.com/office/drawing/2014/main" id="{4857C318-EEB8-2A43-94B2-4B711CCD7AE7}"/>
              </a:ext>
            </a:extLst>
          </p:cNvPr>
          <p:cNvSpPr txBox="1"/>
          <p:nvPr/>
        </p:nvSpPr>
        <p:spPr>
          <a:xfrm>
            <a:off x="9770585" y="2373768"/>
            <a:ext cx="1748197" cy="738664"/>
          </a:xfrm>
          <a:prstGeom prst="rect">
            <a:avLst/>
          </a:prstGeom>
          <a:noFill/>
        </p:spPr>
        <p:txBody>
          <a:bodyPr wrap="square" rtlCol="0">
            <a:spAutoFit/>
          </a:bodyPr>
          <a:lstStyle/>
          <a:p>
            <a:r>
              <a:rPr lang="en-US" sz="1400" b="1" i="1" dirty="0">
                <a:solidFill>
                  <a:srgbClr val="474747"/>
                </a:solidFill>
                <a:latin typeface="Arial" panose="020B0604020202020204" pitchFamily="34" charset="0"/>
                <a:cs typeface="Arial" panose="020B0604020202020204" pitchFamily="34" charset="0"/>
              </a:rPr>
              <a:t>General Fund Appropriations</a:t>
            </a:r>
            <a:br>
              <a:rPr lang="en-US" sz="1400" b="1" i="1" dirty="0">
                <a:solidFill>
                  <a:srgbClr val="474747"/>
                </a:solidFill>
                <a:latin typeface="Arial" panose="020B0604020202020204" pitchFamily="34" charset="0"/>
                <a:cs typeface="Arial" panose="020B0604020202020204" pitchFamily="34" charset="0"/>
              </a:rPr>
            </a:br>
            <a:r>
              <a:rPr lang="en-US" sz="1400" b="1" i="1" dirty="0">
                <a:solidFill>
                  <a:srgbClr val="474747"/>
                </a:solidFill>
                <a:latin typeface="Arial" panose="020B0604020202020204" pitchFamily="34" charset="0"/>
                <a:cs typeface="Arial" panose="020B0604020202020204" pitchFamily="34" charset="0"/>
              </a:rPr>
              <a:t>$62B</a:t>
            </a:r>
          </a:p>
        </p:txBody>
      </p:sp>
      <p:sp>
        <p:nvSpPr>
          <p:cNvPr id="27" name="Rectangle 26">
            <a:extLst>
              <a:ext uri="{FF2B5EF4-FFF2-40B4-BE49-F238E27FC236}">
                <a16:creationId xmlns:a16="http://schemas.microsoft.com/office/drawing/2014/main" id="{B1485395-9969-EDA3-2CB8-F0A3608DDD98}"/>
              </a:ext>
            </a:extLst>
          </p:cNvPr>
          <p:cNvSpPr/>
          <p:nvPr/>
        </p:nvSpPr>
        <p:spPr>
          <a:xfrm>
            <a:off x="293117" y="1392206"/>
            <a:ext cx="13231367"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Garamond" panose="02020404030301010803" pitchFamily="18" charset="0"/>
                <a:cs typeface="Arial" panose="020B0604020202020204" pitchFamily="34" charset="0"/>
              </a:rPr>
              <a:t>Federal Road and Bridge Funding</a:t>
            </a:r>
          </a:p>
        </p:txBody>
      </p:sp>
      <p:sp>
        <p:nvSpPr>
          <p:cNvPr id="29" name="Rectangle 28">
            <a:extLst>
              <a:ext uri="{FF2B5EF4-FFF2-40B4-BE49-F238E27FC236}">
                <a16:creationId xmlns:a16="http://schemas.microsoft.com/office/drawing/2014/main" id="{83587C2E-73B6-6877-E28F-B13C3610F0F5}"/>
              </a:ext>
            </a:extLst>
          </p:cNvPr>
          <p:cNvSpPr/>
          <p:nvPr/>
        </p:nvSpPr>
        <p:spPr>
          <a:xfrm>
            <a:off x="3664931" y="6075394"/>
            <a:ext cx="1170432" cy="250351"/>
          </a:xfrm>
          <a:prstGeom prst="rect">
            <a:avLst/>
          </a:prstGeom>
          <a:solidFill>
            <a:srgbClr val="BCC7CE"/>
          </a:solidFill>
          <a:ln w="25400" cap="flat" cmpd="sng" algn="ctr">
            <a:solidFill>
              <a:srgbClr val="A0AAB4"/>
            </a:solidFill>
            <a:prstDash val="solid"/>
          </a:ln>
          <a:effectLst/>
        </p:spPr>
        <p:txBody>
          <a:bodyPr rtlCol="0" anchor="ctr"/>
          <a:lstStyle/>
          <a:p>
            <a:pPr algn="ctr" defTabSz="914323">
              <a:defRPr/>
            </a:pPr>
            <a:r>
              <a:rPr lang="en-US" sz="1200" kern="0" dirty="0">
                <a:solidFill>
                  <a:srgbClr val="E8E6E4">
                    <a:lumMod val="10000"/>
                  </a:srgbClr>
                </a:solidFill>
                <a:latin typeface="Arial" panose="020B0604020202020204" pitchFamily="34" charset="0"/>
                <a:cs typeface="Arial" panose="020B0604020202020204" pitchFamily="34" charset="0"/>
              </a:rPr>
              <a:t>TEA-21</a:t>
            </a:r>
          </a:p>
        </p:txBody>
      </p:sp>
      <p:sp>
        <p:nvSpPr>
          <p:cNvPr id="32" name="Rectangle 31">
            <a:extLst>
              <a:ext uri="{FF2B5EF4-FFF2-40B4-BE49-F238E27FC236}">
                <a16:creationId xmlns:a16="http://schemas.microsoft.com/office/drawing/2014/main" id="{0EA4E22B-0D63-504D-0EF4-FBAF3EF6CA0A}"/>
              </a:ext>
            </a:extLst>
          </p:cNvPr>
          <p:cNvSpPr/>
          <p:nvPr/>
        </p:nvSpPr>
        <p:spPr>
          <a:xfrm>
            <a:off x="1556346" y="6075394"/>
            <a:ext cx="1170432" cy="250351"/>
          </a:xfrm>
          <a:prstGeom prst="rect">
            <a:avLst/>
          </a:prstGeom>
          <a:solidFill>
            <a:srgbClr val="BCC7CE"/>
          </a:solidFill>
          <a:ln w="25400" cap="flat" cmpd="sng" algn="ctr">
            <a:solidFill>
              <a:srgbClr val="A0AAB4"/>
            </a:solidFill>
            <a:prstDash val="solid"/>
          </a:ln>
          <a:effectLst/>
        </p:spPr>
        <p:txBody>
          <a:bodyPr rtlCol="0" anchor="ctr"/>
          <a:lstStyle/>
          <a:p>
            <a:pPr algn="ctr" defTabSz="914323">
              <a:defRPr/>
            </a:pPr>
            <a:r>
              <a:rPr lang="en-US" sz="1200" kern="0" dirty="0">
                <a:solidFill>
                  <a:srgbClr val="E8E6E4">
                    <a:lumMod val="10000"/>
                  </a:srgbClr>
                </a:solidFill>
                <a:latin typeface="Arial" panose="020B0604020202020204" pitchFamily="34" charset="0"/>
                <a:cs typeface="Arial" panose="020B0604020202020204" pitchFamily="34" charset="0"/>
              </a:rPr>
              <a:t>ISTEA</a:t>
            </a:r>
          </a:p>
        </p:txBody>
      </p:sp>
      <p:sp>
        <p:nvSpPr>
          <p:cNvPr id="33" name="Rectangle 32">
            <a:extLst>
              <a:ext uri="{FF2B5EF4-FFF2-40B4-BE49-F238E27FC236}">
                <a16:creationId xmlns:a16="http://schemas.microsoft.com/office/drawing/2014/main" id="{4617F3FD-F6E8-1EEC-C2F1-EFAA7131C0E4}"/>
              </a:ext>
            </a:extLst>
          </p:cNvPr>
          <p:cNvSpPr/>
          <p:nvPr/>
        </p:nvSpPr>
        <p:spPr>
          <a:xfrm>
            <a:off x="5961127" y="6075394"/>
            <a:ext cx="1170432" cy="250351"/>
          </a:xfrm>
          <a:prstGeom prst="rect">
            <a:avLst/>
          </a:prstGeom>
          <a:solidFill>
            <a:srgbClr val="BCC7CE"/>
          </a:solidFill>
          <a:ln w="25400" cap="flat" cmpd="sng" algn="ctr">
            <a:solidFill>
              <a:srgbClr val="A0AAB4"/>
            </a:solidFill>
            <a:prstDash val="solid"/>
          </a:ln>
          <a:effectLst/>
        </p:spPr>
        <p:txBody>
          <a:bodyPr rtlCol="0" anchor="ctr"/>
          <a:lstStyle/>
          <a:p>
            <a:pPr algn="ctr" defTabSz="914323">
              <a:defRPr/>
            </a:pPr>
            <a:r>
              <a:rPr lang="en-US" sz="1200" kern="0" dirty="0">
                <a:solidFill>
                  <a:srgbClr val="E8E6E4">
                    <a:lumMod val="10000"/>
                  </a:srgbClr>
                </a:solidFill>
                <a:latin typeface="Arial" panose="020B0604020202020204" pitchFamily="34" charset="0"/>
                <a:cs typeface="Arial" panose="020B0604020202020204" pitchFamily="34" charset="0"/>
              </a:rPr>
              <a:t>SAFTEA-LU</a:t>
            </a:r>
          </a:p>
        </p:txBody>
      </p:sp>
      <p:sp>
        <p:nvSpPr>
          <p:cNvPr id="39" name="Rectangle 38">
            <a:extLst>
              <a:ext uri="{FF2B5EF4-FFF2-40B4-BE49-F238E27FC236}">
                <a16:creationId xmlns:a16="http://schemas.microsoft.com/office/drawing/2014/main" id="{3E4AC307-A68D-AA04-B926-5887F6F6BC22}"/>
              </a:ext>
            </a:extLst>
          </p:cNvPr>
          <p:cNvSpPr/>
          <p:nvPr/>
        </p:nvSpPr>
        <p:spPr>
          <a:xfrm>
            <a:off x="8063650" y="6075394"/>
            <a:ext cx="1170432" cy="250351"/>
          </a:xfrm>
          <a:prstGeom prst="rect">
            <a:avLst/>
          </a:prstGeom>
          <a:solidFill>
            <a:srgbClr val="BCC7CE"/>
          </a:solidFill>
          <a:ln w="25400" cap="flat" cmpd="sng" algn="ctr">
            <a:solidFill>
              <a:srgbClr val="A0AAB4"/>
            </a:solidFill>
            <a:prstDash val="solid"/>
          </a:ln>
          <a:effectLst/>
        </p:spPr>
        <p:txBody>
          <a:bodyPr rtlCol="0" anchor="ctr"/>
          <a:lstStyle/>
          <a:p>
            <a:pPr algn="ctr" defTabSz="914323">
              <a:defRPr/>
            </a:pPr>
            <a:r>
              <a:rPr lang="en-US" sz="1200" kern="0" dirty="0">
                <a:solidFill>
                  <a:srgbClr val="E8E6E4">
                    <a:lumMod val="10000"/>
                  </a:srgbClr>
                </a:solidFill>
                <a:latin typeface="Arial" panose="020B0604020202020204" pitchFamily="34" charset="0"/>
                <a:cs typeface="Arial" panose="020B0604020202020204" pitchFamily="34" charset="0"/>
              </a:rPr>
              <a:t>MAP-21</a:t>
            </a:r>
          </a:p>
        </p:txBody>
      </p:sp>
      <p:sp>
        <p:nvSpPr>
          <p:cNvPr id="43" name="TextBox 42">
            <a:extLst>
              <a:ext uri="{FF2B5EF4-FFF2-40B4-BE49-F238E27FC236}">
                <a16:creationId xmlns:a16="http://schemas.microsoft.com/office/drawing/2014/main" id="{6861649B-344C-F999-F994-C9093DE91B82}"/>
              </a:ext>
            </a:extLst>
          </p:cNvPr>
          <p:cNvSpPr txBox="1"/>
          <p:nvPr/>
        </p:nvSpPr>
        <p:spPr>
          <a:xfrm>
            <a:off x="4716023" y="4578126"/>
            <a:ext cx="1534863" cy="276999"/>
          </a:xfrm>
          <a:prstGeom prst="rect">
            <a:avLst/>
          </a:prstGeom>
          <a:noFill/>
        </p:spPr>
        <p:txBody>
          <a:bodyPr wrap="square" rtlCol="0">
            <a:spAutoFit/>
          </a:bodyPr>
          <a:lstStyle/>
          <a:p>
            <a:pPr algn="ctr" defTabSz="914323"/>
            <a:r>
              <a:rPr lang="en-US" sz="1200" dirty="0">
                <a:solidFill>
                  <a:srgbClr val="474747"/>
                </a:solidFill>
                <a:latin typeface="Arial" panose="020B0604020202020204" pitchFamily="34" charset="0"/>
                <a:cs typeface="Arial" panose="020B0604020202020204" pitchFamily="34" charset="0"/>
              </a:rPr>
              <a:t>Extension</a:t>
            </a:r>
          </a:p>
        </p:txBody>
      </p:sp>
      <p:sp>
        <p:nvSpPr>
          <p:cNvPr id="44" name="Left Brace 43">
            <a:extLst>
              <a:ext uri="{FF2B5EF4-FFF2-40B4-BE49-F238E27FC236}">
                <a16:creationId xmlns:a16="http://schemas.microsoft.com/office/drawing/2014/main" id="{436F1D8F-2251-FF07-017B-DBF78E8943B7}"/>
              </a:ext>
            </a:extLst>
          </p:cNvPr>
          <p:cNvSpPr/>
          <p:nvPr/>
        </p:nvSpPr>
        <p:spPr>
          <a:xfrm rot="5400000">
            <a:off x="5320979" y="4853847"/>
            <a:ext cx="302924" cy="212839"/>
          </a:xfrm>
          <a:prstGeom prst="leftBrace">
            <a:avLst/>
          </a:prstGeom>
          <a:noFill/>
          <a:ln w="9525" cap="flat" cmpd="sng" algn="ctr">
            <a:solidFill>
              <a:srgbClr val="E8E6E4">
                <a:lumMod val="10000"/>
              </a:srgbClr>
            </a:solidFill>
            <a:prstDash val="solid"/>
          </a:ln>
          <a:effectLst/>
        </p:spPr>
        <p:txBody>
          <a:bodyPr rtlCol="0" anchor="ctr"/>
          <a:lstStyle/>
          <a:p>
            <a:pPr algn="ctr" defTabSz="914323">
              <a:defRPr/>
            </a:pPr>
            <a:endParaRPr lang="en-US" sz="1800" kern="0" dirty="0">
              <a:solidFill>
                <a:srgbClr val="052B48"/>
              </a:solidFill>
              <a:latin typeface="Franklin Gothic Book"/>
            </a:endParaRPr>
          </a:p>
        </p:txBody>
      </p:sp>
      <p:sp>
        <p:nvSpPr>
          <p:cNvPr id="45" name="Rectangle 44">
            <a:extLst>
              <a:ext uri="{FF2B5EF4-FFF2-40B4-BE49-F238E27FC236}">
                <a16:creationId xmlns:a16="http://schemas.microsoft.com/office/drawing/2014/main" id="{A2B3E435-0A02-30E2-D490-3AFFEF089960}"/>
              </a:ext>
            </a:extLst>
          </p:cNvPr>
          <p:cNvSpPr/>
          <p:nvPr/>
        </p:nvSpPr>
        <p:spPr>
          <a:xfrm>
            <a:off x="9827176" y="6075394"/>
            <a:ext cx="1170432" cy="250351"/>
          </a:xfrm>
          <a:prstGeom prst="rect">
            <a:avLst/>
          </a:prstGeom>
          <a:solidFill>
            <a:srgbClr val="BCC7CE"/>
          </a:solidFill>
          <a:ln w="25400" cap="flat" cmpd="sng" algn="ctr">
            <a:solidFill>
              <a:srgbClr val="A0AAB4"/>
            </a:solidFill>
            <a:prstDash val="solid"/>
          </a:ln>
          <a:effectLst/>
        </p:spPr>
        <p:txBody>
          <a:bodyPr rtlCol="0" anchor="ctr"/>
          <a:lstStyle/>
          <a:p>
            <a:pPr algn="ctr" defTabSz="914323">
              <a:defRPr/>
            </a:pPr>
            <a:r>
              <a:rPr lang="en-US" sz="1200" kern="0" dirty="0">
                <a:solidFill>
                  <a:srgbClr val="E8E6E4">
                    <a:lumMod val="10000"/>
                  </a:srgbClr>
                </a:solidFill>
                <a:latin typeface="Arial" panose="020B0604020202020204" pitchFamily="34" charset="0"/>
                <a:cs typeface="Arial" panose="020B0604020202020204" pitchFamily="34" charset="0"/>
              </a:rPr>
              <a:t>FAST ACT</a:t>
            </a:r>
          </a:p>
        </p:txBody>
      </p:sp>
      <p:cxnSp>
        <p:nvCxnSpPr>
          <p:cNvPr id="65" name="Straight Connector 64">
            <a:extLst>
              <a:ext uri="{FF2B5EF4-FFF2-40B4-BE49-F238E27FC236}">
                <a16:creationId xmlns:a16="http://schemas.microsoft.com/office/drawing/2014/main" id="{A278C9C4-413F-1310-38FF-E35945D6C65E}"/>
              </a:ext>
            </a:extLst>
          </p:cNvPr>
          <p:cNvCxnSpPr>
            <a:cxnSpLocks/>
            <a:stCxn id="20" idx="3"/>
          </p:cNvCxnSpPr>
          <p:nvPr/>
        </p:nvCxnSpPr>
        <p:spPr>
          <a:xfrm flipH="1" flipV="1">
            <a:off x="7265411" y="4046982"/>
            <a:ext cx="180114" cy="59054"/>
          </a:xfrm>
          <a:prstGeom prst="line">
            <a:avLst/>
          </a:prstGeom>
          <a:ln>
            <a:solidFill>
              <a:srgbClr val="474747"/>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2C417FBA-9493-2712-A531-6412D2A8934C}"/>
              </a:ext>
            </a:extLst>
          </p:cNvPr>
          <p:cNvSpPr/>
          <p:nvPr/>
        </p:nvSpPr>
        <p:spPr>
          <a:xfrm>
            <a:off x="11945076" y="6075394"/>
            <a:ext cx="1170432" cy="250351"/>
          </a:xfrm>
          <a:prstGeom prst="rect">
            <a:avLst/>
          </a:prstGeom>
          <a:solidFill>
            <a:srgbClr val="BCC7CE"/>
          </a:solidFill>
          <a:ln w="25400" cap="flat" cmpd="sng" algn="ctr">
            <a:solidFill>
              <a:srgbClr val="A0AAB4"/>
            </a:solidFill>
            <a:prstDash val="solid"/>
          </a:ln>
          <a:effectLst/>
        </p:spPr>
        <p:txBody>
          <a:bodyPr rtlCol="0" anchor="ctr"/>
          <a:lstStyle/>
          <a:p>
            <a:pPr algn="ctr" defTabSz="914323">
              <a:defRPr/>
            </a:pPr>
            <a:r>
              <a:rPr lang="en-US" sz="1200" kern="0" dirty="0">
                <a:solidFill>
                  <a:srgbClr val="E8E6E4">
                    <a:lumMod val="10000"/>
                  </a:srgbClr>
                </a:solidFill>
                <a:latin typeface="Arial" panose="020B0604020202020204" pitchFamily="34" charset="0"/>
                <a:cs typeface="Arial" panose="020B0604020202020204" pitchFamily="34" charset="0"/>
              </a:rPr>
              <a:t>IIJA</a:t>
            </a:r>
          </a:p>
        </p:txBody>
      </p:sp>
      <p:cxnSp>
        <p:nvCxnSpPr>
          <p:cNvPr id="67" name="Straight Connector 66">
            <a:extLst>
              <a:ext uri="{FF2B5EF4-FFF2-40B4-BE49-F238E27FC236}">
                <a16:creationId xmlns:a16="http://schemas.microsoft.com/office/drawing/2014/main" id="{37680F68-56D7-A7B9-6C57-4EFA538E7393}"/>
              </a:ext>
            </a:extLst>
          </p:cNvPr>
          <p:cNvCxnSpPr>
            <a:cxnSpLocks/>
          </p:cNvCxnSpPr>
          <p:nvPr/>
        </p:nvCxnSpPr>
        <p:spPr>
          <a:xfrm>
            <a:off x="10857216" y="2871882"/>
            <a:ext cx="818369" cy="147748"/>
          </a:xfrm>
          <a:prstGeom prst="line">
            <a:avLst/>
          </a:prstGeom>
          <a:ln>
            <a:solidFill>
              <a:srgbClr val="474747"/>
            </a:solidFill>
          </a:ln>
        </p:spPr>
        <p:style>
          <a:lnRef idx="1">
            <a:schemeClr val="accent1"/>
          </a:lnRef>
          <a:fillRef idx="0">
            <a:schemeClr val="accent1"/>
          </a:fillRef>
          <a:effectRef idx="0">
            <a:schemeClr val="accent1"/>
          </a:effectRef>
          <a:fontRef idx="minor">
            <a:schemeClr val="tx1"/>
          </a:fontRef>
        </p:style>
      </p:cxnSp>
      <p:pic>
        <p:nvPicPr>
          <p:cNvPr id="68" name="Graphic 67" descr="Fork In Road outline">
            <a:extLst>
              <a:ext uri="{FF2B5EF4-FFF2-40B4-BE49-F238E27FC236}">
                <a16:creationId xmlns:a16="http://schemas.microsoft.com/office/drawing/2014/main" id="{5F8063AF-CC67-10A7-BD1F-18EE2F5B0B8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792508" y="88279"/>
            <a:ext cx="737844" cy="737844"/>
          </a:xfrm>
          <a:prstGeom prst="rect">
            <a:avLst/>
          </a:prstGeom>
        </p:spPr>
      </p:pic>
      <p:sp>
        <p:nvSpPr>
          <p:cNvPr id="2" name="Left Brace 1">
            <a:extLst>
              <a:ext uri="{FF2B5EF4-FFF2-40B4-BE49-F238E27FC236}">
                <a16:creationId xmlns:a16="http://schemas.microsoft.com/office/drawing/2014/main" id="{552C760B-A042-26CF-82C4-713FA638D95B}"/>
              </a:ext>
            </a:extLst>
          </p:cNvPr>
          <p:cNvSpPr/>
          <p:nvPr/>
        </p:nvSpPr>
        <p:spPr>
          <a:xfrm rot="5400000">
            <a:off x="12341712" y="1736310"/>
            <a:ext cx="330620" cy="1633164"/>
          </a:xfrm>
          <a:prstGeom prst="leftBrace">
            <a:avLst/>
          </a:prstGeom>
          <a:ln>
            <a:solidFill>
              <a:srgbClr val="72727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6C0181F8-646B-6976-E0CF-F146C9B839FA}"/>
              </a:ext>
            </a:extLst>
          </p:cNvPr>
          <p:cNvSpPr txBox="1"/>
          <p:nvPr/>
        </p:nvSpPr>
        <p:spPr>
          <a:xfrm>
            <a:off x="11445493" y="1830995"/>
            <a:ext cx="2123059" cy="523220"/>
          </a:xfrm>
          <a:prstGeom prst="rect">
            <a:avLst/>
          </a:prstGeom>
          <a:noFill/>
        </p:spPr>
        <p:txBody>
          <a:bodyPr wrap="square" rtlCol="0">
            <a:spAutoFit/>
          </a:bodyPr>
          <a:lstStyle/>
          <a:p>
            <a:pPr algn="ctr"/>
            <a:r>
              <a:rPr lang="en-US" sz="1400" b="1" i="1" u="sng" dirty="0">
                <a:solidFill>
                  <a:srgbClr val="474747"/>
                </a:solidFill>
                <a:latin typeface="Arial" panose="020B0604020202020204" pitchFamily="34" charset="0"/>
                <a:cs typeface="Arial" panose="020B0604020202020204" pitchFamily="34" charset="0"/>
              </a:rPr>
              <a:t>30% - 55%</a:t>
            </a:r>
            <a:r>
              <a:rPr lang="en-US" sz="1400" b="1" i="1" dirty="0">
                <a:solidFill>
                  <a:srgbClr val="474747"/>
                </a:solidFill>
                <a:latin typeface="Arial" panose="020B0604020202020204" pitchFamily="34" charset="0"/>
                <a:cs typeface="Arial" panose="020B0604020202020204" pitchFamily="34" charset="0"/>
              </a:rPr>
              <a:t> Increase From FAST Act </a:t>
            </a:r>
          </a:p>
        </p:txBody>
      </p:sp>
    </p:spTree>
    <p:extLst>
      <p:ext uri="{BB962C8B-B14F-4D97-AF65-F5344CB8AC3E}">
        <p14:creationId xmlns:p14="http://schemas.microsoft.com/office/powerpoint/2010/main" val="2313276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B2DAE3F4-2E79-B32D-7039-4A5D4B6E7A2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85529" y="3133024"/>
            <a:ext cx="4236720" cy="2727960"/>
          </a:xfrm>
          <a:prstGeom prst="rect">
            <a:avLst/>
          </a:prstGeom>
        </p:spPr>
      </p:pic>
      <p:sp>
        <p:nvSpPr>
          <p:cNvPr id="14" name="Title 1">
            <a:extLst>
              <a:ext uri="{FF2B5EF4-FFF2-40B4-BE49-F238E27FC236}">
                <a16:creationId xmlns:a16="http://schemas.microsoft.com/office/drawing/2014/main" id="{9E1E7481-5260-46A6-A8EA-DE0E84F279D7}"/>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Non</a:t>
            </a:r>
            <a:r>
              <a:rPr lang="en-US" sz="2400" cap="none" dirty="0">
                <a:solidFill>
                  <a:srgbClr val="5E976D"/>
                </a:solidFill>
              </a:rPr>
              <a:t>building</a:t>
            </a: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 Construction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a:t>
            </a:r>
            <a:r>
              <a:rPr lang="en-US" sz="2400" cap="none" dirty="0">
                <a:solidFill>
                  <a:srgbClr val="7F7F7F"/>
                </a:solidFill>
              </a:rPr>
              <a:t>State and Federal Funding</a:t>
            </a:r>
            <a:endPar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endParaRPr>
          </a:p>
        </p:txBody>
      </p:sp>
      <p:pic>
        <p:nvPicPr>
          <p:cNvPr id="33" name="Graphic 32" descr="Fork In Road outline">
            <a:extLst>
              <a:ext uri="{FF2B5EF4-FFF2-40B4-BE49-F238E27FC236}">
                <a16:creationId xmlns:a16="http://schemas.microsoft.com/office/drawing/2014/main" id="{6A388068-ABFB-794B-56AD-6842DE114EB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792508" y="88279"/>
            <a:ext cx="737844" cy="737844"/>
          </a:xfrm>
          <a:prstGeom prst="rect">
            <a:avLst/>
          </a:prstGeom>
        </p:spPr>
      </p:pic>
      <p:sp>
        <p:nvSpPr>
          <p:cNvPr id="4" name="Freeform 6">
            <a:extLst>
              <a:ext uri="{FF2B5EF4-FFF2-40B4-BE49-F238E27FC236}">
                <a16:creationId xmlns:a16="http://schemas.microsoft.com/office/drawing/2014/main" id="{4B39C3A8-5663-6F22-FE33-09BE983B8F79}"/>
              </a:ext>
            </a:extLst>
          </p:cNvPr>
          <p:cNvSpPr>
            <a:spLocks/>
          </p:cNvSpPr>
          <p:nvPr/>
        </p:nvSpPr>
        <p:spPr bwMode="auto">
          <a:xfrm>
            <a:off x="1532202" y="1177423"/>
            <a:ext cx="3524360" cy="492966"/>
          </a:xfrm>
          <a:custGeom>
            <a:avLst/>
            <a:gdLst>
              <a:gd name="T0" fmla="*/ 1709 w 1709"/>
              <a:gd name="T1" fmla="*/ 141 h 1386"/>
              <a:gd name="T2" fmla="*/ 858 w 1709"/>
              <a:gd name="T3" fmla="*/ 0 h 1386"/>
              <a:gd name="T4" fmla="*/ 0 w 1709"/>
              <a:gd name="T5" fmla="*/ 123 h 1386"/>
              <a:gd name="T6" fmla="*/ 0 w 1709"/>
              <a:gd name="T7" fmla="*/ 1386 h 1386"/>
              <a:gd name="T8" fmla="*/ 1709 w 1709"/>
              <a:gd name="T9" fmla="*/ 1386 h 1386"/>
              <a:gd name="T10" fmla="*/ 1709 w 1709"/>
              <a:gd name="T11" fmla="*/ 141 h 1386"/>
            </a:gdLst>
            <a:ahLst/>
            <a:cxnLst>
              <a:cxn ang="0">
                <a:pos x="T0" y="T1"/>
              </a:cxn>
              <a:cxn ang="0">
                <a:pos x="T2" y="T3"/>
              </a:cxn>
              <a:cxn ang="0">
                <a:pos x="T4" y="T5"/>
              </a:cxn>
              <a:cxn ang="0">
                <a:pos x="T6" y="T7"/>
              </a:cxn>
              <a:cxn ang="0">
                <a:pos x="T8" y="T9"/>
              </a:cxn>
              <a:cxn ang="0">
                <a:pos x="T10" y="T11"/>
              </a:cxn>
            </a:cxnLst>
            <a:rect l="0" t="0" r="r" b="b"/>
            <a:pathLst>
              <a:path w="1709" h="1386">
                <a:moveTo>
                  <a:pt x="1709" y="141"/>
                </a:moveTo>
                <a:lnTo>
                  <a:pt x="858" y="0"/>
                </a:lnTo>
                <a:lnTo>
                  <a:pt x="0" y="123"/>
                </a:lnTo>
                <a:lnTo>
                  <a:pt x="0" y="1386"/>
                </a:lnTo>
                <a:lnTo>
                  <a:pt x="1709" y="1386"/>
                </a:lnTo>
                <a:lnTo>
                  <a:pt x="1709" y="141"/>
                </a:lnTo>
                <a:close/>
              </a:path>
            </a:pathLst>
          </a:custGeom>
          <a:solidFill>
            <a:srgbClr val="A0C4AA"/>
          </a:solidFill>
          <a:ln w="9525">
            <a:solidFill>
              <a:srgbClr val="A0C4AA"/>
            </a:solidFill>
            <a:round/>
            <a:headEnd/>
            <a:tailEnd/>
          </a:ln>
        </p:spPr>
        <p:txBody>
          <a:bodyPr vert="horz" wrap="square" lIns="91440" tIns="45720" rIns="91440" bIns="45720" numCol="1" anchor="t" anchorCtr="0" compatLnSpc="1">
            <a:prstTxWarp prst="textNoShape">
              <a:avLst/>
            </a:prstTxWarp>
          </a:bodyPr>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16" name="Rectangle 29">
            <a:extLst>
              <a:ext uri="{FF2B5EF4-FFF2-40B4-BE49-F238E27FC236}">
                <a16:creationId xmlns:a16="http://schemas.microsoft.com/office/drawing/2014/main" id="{10B0BCB2-A5F9-5BC7-3BD4-8C25ACF462D8}"/>
              </a:ext>
            </a:extLst>
          </p:cNvPr>
          <p:cNvSpPr/>
          <p:nvPr/>
        </p:nvSpPr>
        <p:spPr>
          <a:xfrm>
            <a:off x="4195976" y="1201884"/>
            <a:ext cx="872334" cy="468503"/>
          </a:xfrm>
          <a:custGeom>
            <a:avLst/>
            <a:gdLst>
              <a:gd name="connsiteX0" fmla="*/ 0 w 1996047"/>
              <a:gd name="connsiteY0" fmla="*/ 0 h 3111510"/>
              <a:gd name="connsiteX1" fmla="*/ 1996047 w 1996047"/>
              <a:gd name="connsiteY1" fmla="*/ 0 h 3111510"/>
              <a:gd name="connsiteX2" fmla="*/ 1996047 w 1996047"/>
              <a:gd name="connsiteY2" fmla="*/ 3111510 h 3111510"/>
              <a:gd name="connsiteX3" fmla="*/ 0 w 1996047"/>
              <a:gd name="connsiteY3" fmla="*/ 3111510 h 3111510"/>
              <a:gd name="connsiteX4" fmla="*/ 0 w 1996047"/>
              <a:gd name="connsiteY4" fmla="*/ 0 h 3111510"/>
              <a:gd name="connsiteX0" fmla="*/ 0 w 1996047"/>
              <a:gd name="connsiteY0" fmla="*/ 0 h 3111510"/>
              <a:gd name="connsiteX1" fmla="*/ 1996047 w 1996047"/>
              <a:gd name="connsiteY1" fmla="*/ 0 h 3111510"/>
              <a:gd name="connsiteX2" fmla="*/ 1996047 w 1996047"/>
              <a:gd name="connsiteY2" fmla="*/ 3111510 h 3111510"/>
              <a:gd name="connsiteX3" fmla="*/ 0 w 1996047"/>
              <a:gd name="connsiteY3" fmla="*/ 0 h 3111510"/>
              <a:gd name="connsiteX0" fmla="*/ 0 w 2004660"/>
              <a:gd name="connsiteY0" fmla="*/ 0 h 3111510"/>
              <a:gd name="connsiteX1" fmla="*/ 2004660 w 2004660"/>
              <a:gd name="connsiteY1" fmla="*/ 547361 h 3111510"/>
              <a:gd name="connsiteX2" fmla="*/ 1996047 w 2004660"/>
              <a:gd name="connsiteY2" fmla="*/ 3111510 h 3111510"/>
              <a:gd name="connsiteX3" fmla="*/ 0 w 2004660"/>
              <a:gd name="connsiteY3" fmla="*/ 0 h 3111510"/>
              <a:gd name="connsiteX0" fmla="*/ 0 w 1996047"/>
              <a:gd name="connsiteY0" fmla="*/ 0 h 3111510"/>
              <a:gd name="connsiteX1" fmla="*/ 1996047 w 1996047"/>
              <a:gd name="connsiteY1" fmla="*/ 327227 h 3111510"/>
              <a:gd name="connsiteX2" fmla="*/ 1996047 w 1996047"/>
              <a:gd name="connsiteY2" fmla="*/ 3111510 h 3111510"/>
              <a:gd name="connsiteX3" fmla="*/ 0 w 1996047"/>
              <a:gd name="connsiteY3" fmla="*/ 0 h 3111510"/>
              <a:gd name="connsiteX0" fmla="*/ 0 w 959532"/>
              <a:gd name="connsiteY0" fmla="*/ 250775 h 2784283"/>
              <a:gd name="connsiteX1" fmla="*/ 959532 w 959532"/>
              <a:gd name="connsiteY1" fmla="*/ 0 h 2784283"/>
              <a:gd name="connsiteX2" fmla="*/ 959532 w 959532"/>
              <a:gd name="connsiteY2" fmla="*/ 2784283 h 2784283"/>
              <a:gd name="connsiteX3" fmla="*/ 0 w 959532"/>
              <a:gd name="connsiteY3" fmla="*/ 250775 h 2784283"/>
              <a:gd name="connsiteX0" fmla="*/ 0 w 959532"/>
              <a:gd name="connsiteY0" fmla="*/ 0 h 2533508"/>
              <a:gd name="connsiteX1" fmla="*/ 947045 w 959532"/>
              <a:gd name="connsiteY1" fmla="*/ 137436 h 2533508"/>
              <a:gd name="connsiteX2" fmla="*/ 959532 w 959532"/>
              <a:gd name="connsiteY2" fmla="*/ 2533508 h 2533508"/>
              <a:gd name="connsiteX3" fmla="*/ 0 w 959532"/>
              <a:gd name="connsiteY3" fmla="*/ 0 h 2533508"/>
            </a:gdLst>
            <a:ahLst/>
            <a:cxnLst>
              <a:cxn ang="0">
                <a:pos x="connsiteX0" y="connsiteY0"/>
              </a:cxn>
              <a:cxn ang="0">
                <a:pos x="connsiteX1" y="connsiteY1"/>
              </a:cxn>
              <a:cxn ang="0">
                <a:pos x="connsiteX2" y="connsiteY2"/>
              </a:cxn>
              <a:cxn ang="0">
                <a:pos x="connsiteX3" y="connsiteY3"/>
              </a:cxn>
            </a:cxnLst>
            <a:rect l="l" t="t" r="r" b="b"/>
            <a:pathLst>
              <a:path w="959532" h="2533508">
                <a:moveTo>
                  <a:pt x="0" y="0"/>
                </a:moveTo>
                <a:lnTo>
                  <a:pt x="947045" y="137436"/>
                </a:lnTo>
                <a:cubicBezTo>
                  <a:pt x="951207" y="936127"/>
                  <a:pt x="955370" y="1734817"/>
                  <a:pt x="959532" y="2533508"/>
                </a:cubicBezTo>
                <a:lnTo>
                  <a:pt x="0" y="0"/>
                </a:lnTo>
                <a:close/>
              </a:path>
            </a:pathLst>
          </a:custGeom>
          <a:solidFill>
            <a:srgbClr val="A0C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18" name="Freeform 5">
            <a:extLst>
              <a:ext uri="{FF2B5EF4-FFF2-40B4-BE49-F238E27FC236}">
                <a16:creationId xmlns:a16="http://schemas.microsoft.com/office/drawing/2014/main" id="{962E5FC3-B904-C55A-1DAD-060E389F17D9}"/>
              </a:ext>
            </a:extLst>
          </p:cNvPr>
          <p:cNvSpPr>
            <a:spLocks/>
          </p:cNvSpPr>
          <p:nvPr/>
        </p:nvSpPr>
        <p:spPr bwMode="auto">
          <a:xfrm>
            <a:off x="5056561" y="1094907"/>
            <a:ext cx="3662530" cy="575482"/>
          </a:xfrm>
          <a:custGeom>
            <a:avLst/>
            <a:gdLst>
              <a:gd name="T0" fmla="*/ 898 w 1776"/>
              <a:gd name="T1" fmla="*/ 0 h 1618"/>
              <a:gd name="T2" fmla="*/ 0 w 1776"/>
              <a:gd name="T3" fmla="*/ 174 h 1618"/>
              <a:gd name="T4" fmla="*/ 0 w 1776"/>
              <a:gd name="T5" fmla="*/ 373 h 1618"/>
              <a:gd name="T6" fmla="*/ 0 w 1776"/>
              <a:gd name="T7" fmla="*/ 1618 h 1618"/>
              <a:gd name="T8" fmla="*/ 1776 w 1776"/>
              <a:gd name="T9" fmla="*/ 1618 h 1618"/>
              <a:gd name="T10" fmla="*/ 1776 w 1776"/>
              <a:gd name="T11" fmla="*/ 168 h 1618"/>
              <a:gd name="T12" fmla="*/ 898 w 1776"/>
              <a:gd name="T13" fmla="*/ 0 h 1618"/>
            </a:gdLst>
            <a:ahLst/>
            <a:cxnLst>
              <a:cxn ang="0">
                <a:pos x="T0" y="T1"/>
              </a:cxn>
              <a:cxn ang="0">
                <a:pos x="T2" y="T3"/>
              </a:cxn>
              <a:cxn ang="0">
                <a:pos x="T4" y="T5"/>
              </a:cxn>
              <a:cxn ang="0">
                <a:pos x="T6" y="T7"/>
              </a:cxn>
              <a:cxn ang="0">
                <a:pos x="T8" y="T9"/>
              </a:cxn>
              <a:cxn ang="0">
                <a:pos x="T10" y="T11"/>
              </a:cxn>
              <a:cxn ang="0">
                <a:pos x="T12" y="T13"/>
              </a:cxn>
            </a:cxnLst>
            <a:rect l="0" t="0" r="r" b="b"/>
            <a:pathLst>
              <a:path w="1776" h="1618">
                <a:moveTo>
                  <a:pt x="898" y="0"/>
                </a:moveTo>
                <a:lnTo>
                  <a:pt x="0" y="174"/>
                </a:lnTo>
                <a:lnTo>
                  <a:pt x="0" y="373"/>
                </a:lnTo>
                <a:lnTo>
                  <a:pt x="0" y="1618"/>
                </a:lnTo>
                <a:lnTo>
                  <a:pt x="1776" y="1618"/>
                </a:lnTo>
                <a:lnTo>
                  <a:pt x="1776" y="168"/>
                </a:lnTo>
                <a:lnTo>
                  <a:pt x="898" y="0"/>
                </a:lnTo>
                <a:close/>
              </a:path>
            </a:pathLst>
          </a:custGeom>
          <a:solidFill>
            <a:srgbClr val="5E976D"/>
          </a:solidFill>
          <a:ln w="9525">
            <a:solidFill>
              <a:srgbClr val="5E976D"/>
            </a:solidFill>
            <a:round/>
            <a:headEnd/>
            <a:tailEnd/>
          </a:ln>
        </p:spPr>
        <p:txBody>
          <a:bodyPr vert="horz" wrap="square" lIns="91440" tIns="45720" rIns="91440" bIns="45720" numCol="1" anchor="t" anchorCtr="0" compatLnSpc="1">
            <a:prstTxWarp prst="textNoShape">
              <a:avLst/>
            </a:prstTxWarp>
          </a:bodyPr>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27" name="Freeform 7">
            <a:extLst>
              <a:ext uri="{FF2B5EF4-FFF2-40B4-BE49-F238E27FC236}">
                <a16:creationId xmlns:a16="http://schemas.microsoft.com/office/drawing/2014/main" id="{04172DF3-E989-E770-7952-427DE390023C}"/>
              </a:ext>
            </a:extLst>
          </p:cNvPr>
          <p:cNvSpPr>
            <a:spLocks/>
          </p:cNvSpPr>
          <p:nvPr/>
        </p:nvSpPr>
        <p:spPr bwMode="auto">
          <a:xfrm>
            <a:off x="8719091" y="1024128"/>
            <a:ext cx="3474868" cy="646262"/>
          </a:xfrm>
          <a:custGeom>
            <a:avLst/>
            <a:gdLst>
              <a:gd name="T0" fmla="*/ 849 w 1685"/>
              <a:gd name="T1" fmla="*/ 0 h 1817"/>
              <a:gd name="T2" fmla="*/ 0 w 1685"/>
              <a:gd name="T3" fmla="*/ 135 h 1817"/>
              <a:gd name="T4" fmla="*/ 0 w 1685"/>
              <a:gd name="T5" fmla="*/ 367 h 1817"/>
              <a:gd name="T6" fmla="*/ 0 w 1685"/>
              <a:gd name="T7" fmla="*/ 1817 h 1817"/>
              <a:gd name="T8" fmla="*/ 1685 w 1685"/>
              <a:gd name="T9" fmla="*/ 1817 h 1817"/>
              <a:gd name="T10" fmla="*/ 1685 w 1685"/>
              <a:gd name="T11" fmla="*/ 132 h 1817"/>
              <a:gd name="T12" fmla="*/ 849 w 1685"/>
              <a:gd name="T13" fmla="*/ 0 h 1817"/>
            </a:gdLst>
            <a:ahLst/>
            <a:cxnLst>
              <a:cxn ang="0">
                <a:pos x="T0" y="T1"/>
              </a:cxn>
              <a:cxn ang="0">
                <a:pos x="T2" y="T3"/>
              </a:cxn>
              <a:cxn ang="0">
                <a:pos x="T4" y="T5"/>
              </a:cxn>
              <a:cxn ang="0">
                <a:pos x="T6" y="T7"/>
              </a:cxn>
              <a:cxn ang="0">
                <a:pos x="T8" y="T9"/>
              </a:cxn>
              <a:cxn ang="0">
                <a:pos x="T10" y="T11"/>
              </a:cxn>
              <a:cxn ang="0">
                <a:pos x="T12" y="T13"/>
              </a:cxn>
            </a:cxnLst>
            <a:rect l="0" t="0" r="r" b="b"/>
            <a:pathLst>
              <a:path w="1685" h="1817">
                <a:moveTo>
                  <a:pt x="849" y="0"/>
                </a:moveTo>
                <a:lnTo>
                  <a:pt x="0" y="135"/>
                </a:lnTo>
                <a:lnTo>
                  <a:pt x="0" y="367"/>
                </a:lnTo>
                <a:lnTo>
                  <a:pt x="0" y="1817"/>
                </a:lnTo>
                <a:lnTo>
                  <a:pt x="1685" y="1817"/>
                </a:lnTo>
                <a:lnTo>
                  <a:pt x="1685" y="132"/>
                </a:lnTo>
                <a:lnTo>
                  <a:pt x="849" y="0"/>
                </a:lnTo>
                <a:close/>
              </a:path>
            </a:pathLst>
          </a:custGeom>
          <a:solidFill>
            <a:srgbClr val="4C7A59"/>
          </a:solidFill>
          <a:ln w="9525">
            <a:solidFill>
              <a:srgbClr val="4C7A59"/>
            </a:solidFill>
            <a:round/>
            <a:headEnd/>
            <a:tailEnd/>
          </a:ln>
        </p:spPr>
        <p:txBody>
          <a:bodyPr vert="horz" wrap="square" lIns="91440" tIns="45720" rIns="91440" bIns="45720" numCol="1" anchor="t" anchorCtr="0" compatLnSpc="1">
            <a:prstTxWarp prst="textNoShape">
              <a:avLst/>
            </a:prstTxWarp>
          </a:bodyPr>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28" name="Freeform 8">
            <a:extLst>
              <a:ext uri="{FF2B5EF4-FFF2-40B4-BE49-F238E27FC236}">
                <a16:creationId xmlns:a16="http://schemas.microsoft.com/office/drawing/2014/main" id="{6D36C274-7972-368C-B936-E69BC1BB8BB3}"/>
              </a:ext>
            </a:extLst>
          </p:cNvPr>
          <p:cNvSpPr>
            <a:spLocks/>
          </p:cNvSpPr>
          <p:nvPr/>
        </p:nvSpPr>
        <p:spPr bwMode="auto">
          <a:xfrm>
            <a:off x="8719091" y="1670390"/>
            <a:ext cx="4802947" cy="224021"/>
          </a:xfrm>
          <a:custGeom>
            <a:avLst/>
            <a:gdLst>
              <a:gd name="T0" fmla="*/ 257 w 2329"/>
              <a:gd name="T1" fmla="*/ 199 h 199"/>
              <a:gd name="T2" fmla="*/ 2329 w 2329"/>
              <a:gd name="T3" fmla="*/ 199 h 199"/>
              <a:gd name="T4" fmla="*/ 1685 w 2329"/>
              <a:gd name="T5" fmla="*/ 0 h 199"/>
              <a:gd name="T6" fmla="*/ 0 w 2329"/>
              <a:gd name="T7" fmla="*/ 0 h 199"/>
              <a:gd name="T8" fmla="*/ 257 w 2329"/>
              <a:gd name="T9" fmla="*/ 199 h 199"/>
            </a:gdLst>
            <a:ahLst/>
            <a:cxnLst>
              <a:cxn ang="0">
                <a:pos x="T0" y="T1"/>
              </a:cxn>
              <a:cxn ang="0">
                <a:pos x="T2" y="T3"/>
              </a:cxn>
              <a:cxn ang="0">
                <a:pos x="T4" y="T5"/>
              </a:cxn>
              <a:cxn ang="0">
                <a:pos x="T6" y="T7"/>
              </a:cxn>
              <a:cxn ang="0">
                <a:pos x="T8" y="T9"/>
              </a:cxn>
            </a:cxnLst>
            <a:rect l="0" t="0" r="r" b="b"/>
            <a:pathLst>
              <a:path w="2329" h="199">
                <a:moveTo>
                  <a:pt x="257" y="199"/>
                </a:moveTo>
                <a:lnTo>
                  <a:pt x="2329" y="199"/>
                </a:lnTo>
                <a:lnTo>
                  <a:pt x="1685" y="0"/>
                </a:lnTo>
                <a:lnTo>
                  <a:pt x="0" y="0"/>
                </a:lnTo>
                <a:lnTo>
                  <a:pt x="257" y="199"/>
                </a:lnTo>
                <a:close/>
              </a:path>
            </a:pathLst>
          </a:custGeom>
          <a:solidFill>
            <a:srgbClr val="103E1D"/>
          </a:solidFill>
          <a:ln w="9525">
            <a:solidFill>
              <a:srgbClr val="103E1D"/>
            </a:solidFill>
            <a:round/>
            <a:headEnd/>
            <a:tailEnd/>
          </a:ln>
        </p:spPr>
        <p:txBody>
          <a:bodyPr vert="horz" wrap="square" lIns="91440" tIns="45720" rIns="91440" bIns="45720" numCol="1" anchor="t" anchorCtr="0" compatLnSpc="1">
            <a:prstTxWarp prst="textNoShape">
              <a:avLst/>
            </a:prstTxWarp>
          </a:bodyPr>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31" name="Freeform 9">
            <a:extLst>
              <a:ext uri="{FF2B5EF4-FFF2-40B4-BE49-F238E27FC236}">
                <a16:creationId xmlns:a16="http://schemas.microsoft.com/office/drawing/2014/main" id="{4380754A-6A09-C5FE-4321-642BFE834984}"/>
              </a:ext>
            </a:extLst>
          </p:cNvPr>
          <p:cNvSpPr>
            <a:spLocks/>
          </p:cNvSpPr>
          <p:nvPr/>
        </p:nvSpPr>
        <p:spPr bwMode="auto">
          <a:xfrm>
            <a:off x="4528629" y="1670390"/>
            <a:ext cx="4720457" cy="224021"/>
          </a:xfrm>
          <a:custGeom>
            <a:avLst/>
            <a:gdLst>
              <a:gd name="T0" fmla="*/ 256 w 2289"/>
              <a:gd name="T1" fmla="*/ 0 h 199"/>
              <a:gd name="T2" fmla="*/ 0 w 2289"/>
              <a:gd name="T3" fmla="*/ 199 h 199"/>
              <a:gd name="T4" fmla="*/ 2289 w 2289"/>
              <a:gd name="T5" fmla="*/ 199 h 199"/>
              <a:gd name="T6" fmla="*/ 2032 w 2289"/>
              <a:gd name="T7" fmla="*/ 0 h 199"/>
              <a:gd name="T8" fmla="*/ 256 w 2289"/>
              <a:gd name="T9" fmla="*/ 0 h 199"/>
            </a:gdLst>
            <a:ahLst/>
            <a:cxnLst>
              <a:cxn ang="0">
                <a:pos x="T0" y="T1"/>
              </a:cxn>
              <a:cxn ang="0">
                <a:pos x="T2" y="T3"/>
              </a:cxn>
              <a:cxn ang="0">
                <a:pos x="T4" y="T5"/>
              </a:cxn>
              <a:cxn ang="0">
                <a:pos x="T6" y="T7"/>
              </a:cxn>
              <a:cxn ang="0">
                <a:pos x="T8" y="T9"/>
              </a:cxn>
            </a:cxnLst>
            <a:rect l="0" t="0" r="r" b="b"/>
            <a:pathLst>
              <a:path w="2289" h="199">
                <a:moveTo>
                  <a:pt x="256" y="0"/>
                </a:moveTo>
                <a:lnTo>
                  <a:pt x="0" y="199"/>
                </a:lnTo>
                <a:lnTo>
                  <a:pt x="2289" y="199"/>
                </a:lnTo>
                <a:lnTo>
                  <a:pt x="2032" y="0"/>
                </a:lnTo>
                <a:lnTo>
                  <a:pt x="256" y="0"/>
                </a:lnTo>
                <a:close/>
              </a:path>
            </a:pathLst>
          </a:custGeom>
          <a:solidFill>
            <a:srgbClr val="226531"/>
          </a:solidFill>
          <a:ln w="9525">
            <a:solidFill>
              <a:srgbClr val="226531"/>
            </a:solidFill>
            <a:round/>
            <a:headEnd/>
            <a:tailEnd/>
          </a:ln>
        </p:spPr>
        <p:txBody>
          <a:bodyPr vert="horz" wrap="square" lIns="91440" tIns="45720" rIns="91440" bIns="45720" numCol="1" anchor="t" anchorCtr="0" compatLnSpc="1">
            <a:prstTxWarp prst="textNoShape">
              <a:avLst/>
            </a:prstTxWarp>
          </a:bodyPr>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32" name="Rectangle 31">
            <a:extLst>
              <a:ext uri="{FF2B5EF4-FFF2-40B4-BE49-F238E27FC236}">
                <a16:creationId xmlns:a16="http://schemas.microsoft.com/office/drawing/2014/main" id="{75384547-9349-6916-A6E1-C2BE77E08AD7}"/>
              </a:ext>
            </a:extLst>
          </p:cNvPr>
          <p:cNvSpPr>
            <a:spLocks noChangeArrowheads="1"/>
          </p:cNvSpPr>
          <p:nvPr/>
        </p:nvSpPr>
        <p:spPr bwMode="auto">
          <a:xfrm>
            <a:off x="9249086" y="1894409"/>
            <a:ext cx="4272952" cy="523465"/>
          </a:xfrm>
          <a:prstGeom prst="rect">
            <a:avLst/>
          </a:prstGeom>
          <a:solidFill>
            <a:srgbClr val="4C7A59"/>
          </a:solidFill>
          <a:ln w="9525">
            <a:solidFill>
              <a:srgbClr val="4C7A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Michigan</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Federal Funding</a:t>
            </a:r>
            <a:r>
              <a:rPr kumimoji="0" lang="en-US" sz="20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a:t>
            </a:r>
            <a:endParaRPr kumimoji="0" lang="en-IN" sz="2000"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34" name="Rectangle 33">
            <a:extLst>
              <a:ext uri="{FF2B5EF4-FFF2-40B4-BE49-F238E27FC236}">
                <a16:creationId xmlns:a16="http://schemas.microsoft.com/office/drawing/2014/main" id="{B25E93A4-6260-716D-9DC0-C8EE9265A921}"/>
              </a:ext>
            </a:extLst>
          </p:cNvPr>
          <p:cNvSpPr>
            <a:spLocks noChangeArrowheads="1"/>
          </p:cNvSpPr>
          <p:nvPr/>
        </p:nvSpPr>
        <p:spPr bwMode="auto">
          <a:xfrm>
            <a:off x="293431" y="1894409"/>
            <a:ext cx="4229646" cy="523465"/>
          </a:xfrm>
          <a:prstGeom prst="rect">
            <a:avLst/>
          </a:prstGeom>
          <a:solidFill>
            <a:srgbClr val="A0C4AA"/>
          </a:solidFill>
          <a:ln w="9525">
            <a:solidFill>
              <a:srgbClr val="A0C4A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Road &amp; Bridge Network</a:t>
            </a:r>
            <a:endParaRPr kumimoji="0" lang="en-IN" sz="2000"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35" name="Freeform 12">
            <a:extLst>
              <a:ext uri="{FF2B5EF4-FFF2-40B4-BE49-F238E27FC236}">
                <a16:creationId xmlns:a16="http://schemas.microsoft.com/office/drawing/2014/main" id="{E0FEF46E-C5BF-A576-2CFC-08A8928C44B3}"/>
              </a:ext>
            </a:extLst>
          </p:cNvPr>
          <p:cNvSpPr>
            <a:spLocks/>
          </p:cNvSpPr>
          <p:nvPr/>
        </p:nvSpPr>
        <p:spPr bwMode="auto">
          <a:xfrm>
            <a:off x="298984" y="1670390"/>
            <a:ext cx="4757578" cy="224021"/>
          </a:xfrm>
          <a:custGeom>
            <a:avLst/>
            <a:gdLst>
              <a:gd name="T0" fmla="*/ 2307 w 2307"/>
              <a:gd name="T1" fmla="*/ 0 h 199"/>
              <a:gd name="T2" fmla="*/ 598 w 2307"/>
              <a:gd name="T3" fmla="*/ 0 h 199"/>
              <a:gd name="T4" fmla="*/ 0 w 2307"/>
              <a:gd name="T5" fmla="*/ 199 h 199"/>
              <a:gd name="T6" fmla="*/ 2051 w 2307"/>
              <a:gd name="T7" fmla="*/ 199 h 199"/>
              <a:gd name="T8" fmla="*/ 2307 w 2307"/>
              <a:gd name="T9" fmla="*/ 0 h 199"/>
            </a:gdLst>
            <a:ahLst/>
            <a:cxnLst>
              <a:cxn ang="0">
                <a:pos x="T0" y="T1"/>
              </a:cxn>
              <a:cxn ang="0">
                <a:pos x="T2" y="T3"/>
              </a:cxn>
              <a:cxn ang="0">
                <a:pos x="T4" y="T5"/>
              </a:cxn>
              <a:cxn ang="0">
                <a:pos x="T6" y="T7"/>
              </a:cxn>
              <a:cxn ang="0">
                <a:pos x="T8" y="T9"/>
              </a:cxn>
            </a:cxnLst>
            <a:rect l="0" t="0" r="r" b="b"/>
            <a:pathLst>
              <a:path w="2307" h="199">
                <a:moveTo>
                  <a:pt x="2307" y="0"/>
                </a:moveTo>
                <a:lnTo>
                  <a:pt x="598" y="0"/>
                </a:lnTo>
                <a:lnTo>
                  <a:pt x="0" y="199"/>
                </a:lnTo>
                <a:lnTo>
                  <a:pt x="2051" y="199"/>
                </a:lnTo>
                <a:lnTo>
                  <a:pt x="2307" y="0"/>
                </a:lnTo>
                <a:close/>
              </a:path>
            </a:pathLst>
          </a:custGeom>
          <a:solidFill>
            <a:srgbClr val="64886E"/>
          </a:solidFill>
          <a:ln w="9525">
            <a:solidFill>
              <a:srgbClr val="64886E"/>
            </a:solidFill>
            <a:round/>
            <a:headEnd/>
            <a:tailEnd/>
          </a:ln>
        </p:spPr>
        <p:txBody>
          <a:bodyPr vert="horz" wrap="square" lIns="91440" tIns="45720" rIns="91440" bIns="45720" numCol="1" anchor="t" anchorCtr="0" compatLnSpc="1">
            <a:prstTxWarp prst="textNoShape">
              <a:avLst/>
            </a:prstTxWarp>
          </a:bodyPr>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4C5966"/>
              </a:solidFill>
              <a:effectLst/>
              <a:uLnTx/>
              <a:uFillTx/>
              <a:latin typeface="Source Serif Pro"/>
              <a:ea typeface="+mn-ea"/>
              <a:cs typeface="+mn-cs"/>
            </a:endParaRPr>
          </a:p>
        </p:txBody>
      </p:sp>
      <p:sp>
        <p:nvSpPr>
          <p:cNvPr id="36" name="Rectangle 35">
            <a:extLst>
              <a:ext uri="{FF2B5EF4-FFF2-40B4-BE49-F238E27FC236}">
                <a16:creationId xmlns:a16="http://schemas.microsoft.com/office/drawing/2014/main" id="{039FB21C-9798-D851-FC40-FF87FB031288}"/>
              </a:ext>
            </a:extLst>
          </p:cNvPr>
          <p:cNvSpPr>
            <a:spLocks noChangeArrowheads="1"/>
          </p:cNvSpPr>
          <p:nvPr/>
        </p:nvSpPr>
        <p:spPr bwMode="auto">
          <a:xfrm>
            <a:off x="4529363" y="1894409"/>
            <a:ext cx="4720457" cy="523465"/>
          </a:xfrm>
          <a:prstGeom prst="rect">
            <a:avLst/>
          </a:prstGeom>
          <a:solidFill>
            <a:srgbClr val="5E976D"/>
          </a:solidFill>
          <a:ln w="9525">
            <a:solidFill>
              <a:srgbClr val="5E976D"/>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Michigan</a:t>
            </a:r>
            <a:r>
              <a:rPr kumimoji="0" lang="en-IN"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State Funding</a:t>
            </a:r>
            <a:endParaRPr kumimoji="0" lang="en-IN" sz="2000"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37" name="Rectangle 36">
            <a:extLst>
              <a:ext uri="{FF2B5EF4-FFF2-40B4-BE49-F238E27FC236}">
                <a16:creationId xmlns:a16="http://schemas.microsoft.com/office/drawing/2014/main" id="{84A98065-22F2-2A4A-B212-A6514DB0CD77}"/>
              </a:ext>
            </a:extLst>
          </p:cNvPr>
          <p:cNvSpPr/>
          <p:nvPr/>
        </p:nvSpPr>
        <p:spPr>
          <a:xfrm>
            <a:off x="298984" y="2379302"/>
            <a:ext cx="13231367" cy="85058"/>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42" name="Rectangle 29">
            <a:extLst>
              <a:ext uri="{FF2B5EF4-FFF2-40B4-BE49-F238E27FC236}">
                <a16:creationId xmlns:a16="http://schemas.microsoft.com/office/drawing/2014/main" id="{9E10D6A8-3966-FA9D-B730-F6B271FB4C10}"/>
              </a:ext>
            </a:extLst>
          </p:cNvPr>
          <p:cNvSpPr/>
          <p:nvPr/>
        </p:nvSpPr>
        <p:spPr>
          <a:xfrm>
            <a:off x="7663156" y="1121780"/>
            <a:ext cx="1055934" cy="548608"/>
          </a:xfrm>
          <a:custGeom>
            <a:avLst/>
            <a:gdLst>
              <a:gd name="connsiteX0" fmla="*/ 0 w 1996047"/>
              <a:gd name="connsiteY0" fmla="*/ 0 h 3111510"/>
              <a:gd name="connsiteX1" fmla="*/ 1996047 w 1996047"/>
              <a:gd name="connsiteY1" fmla="*/ 0 h 3111510"/>
              <a:gd name="connsiteX2" fmla="*/ 1996047 w 1996047"/>
              <a:gd name="connsiteY2" fmla="*/ 3111510 h 3111510"/>
              <a:gd name="connsiteX3" fmla="*/ 0 w 1996047"/>
              <a:gd name="connsiteY3" fmla="*/ 3111510 h 3111510"/>
              <a:gd name="connsiteX4" fmla="*/ 0 w 1996047"/>
              <a:gd name="connsiteY4" fmla="*/ 0 h 3111510"/>
              <a:gd name="connsiteX0" fmla="*/ 0 w 1996047"/>
              <a:gd name="connsiteY0" fmla="*/ 0 h 3111510"/>
              <a:gd name="connsiteX1" fmla="*/ 1996047 w 1996047"/>
              <a:gd name="connsiteY1" fmla="*/ 0 h 3111510"/>
              <a:gd name="connsiteX2" fmla="*/ 1996047 w 1996047"/>
              <a:gd name="connsiteY2" fmla="*/ 3111510 h 3111510"/>
              <a:gd name="connsiteX3" fmla="*/ 0 w 1996047"/>
              <a:gd name="connsiteY3" fmla="*/ 0 h 3111510"/>
              <a:gd name="connsiteX0" fmla="*/ 0 w 2004660"/>
              <a:gd name="connsiteY0" fmla="*/ 0 h 3111510"/>
              <a:gd name="connsiteX1" fmla="*/ 2004660 w 2004660"/>
              <a:gd name="connsiteY1" fmla="*/ 547361 h 3111510"/>
              <a:gd name="connsiteX2" fmla="*/ 1996047 w 2004660"/>
              <a:gd name="connsiteY2" fmla="*/ 3111510 h 3111510"/>
              <a:gd name="connsiteX3" fmla="*/ 0 w 2004660"/>
              <a:gd name="connsiteY3" fmla="*/ 0 h 3111510"/>
              <a:gd name="connsiteX0" fmla="*/ 0 w 1996047"/>
              <a:gd name="connsiteY0" fmla="*/ 0 h 3111510"/>
              <a:gd name="connsiteX1" fmla="*/ 1996047 w 1996047"/>
              <a:gd name="connsiteY1" fmla="*/ 327227 h 3111510"/>
              <a:gd name="connsiteX2" fmla="*/ 1996047 w 1996047"/>
              <a:gd name="connsiteY2" fmla="*/ 3111510 h 3111510"/>
              <a:gd name="connsiteX3" fmla="*/ 0 w 1996047"/>
              <a:gd name="connsiteY3" fmla="*/ 0 h 3111510"/>
              <a:gd name="connsiteX0" fmla="*/ 0 w 1968004"/>
              <a:gd name="connsiteY0" fmla="*/ 0 h 2966689"/>
              <a:gd name="connsiteX1" fmla="*/ 1968004 w 1968004"/>
              <a:gd name="connsiteY1" fmla="*/ 182406 h 2966689"/>
              <a:gd name="connsiteX2" fmla="*/ 1968004 w 1968004"/>
              <a:gd name="connsiteY2" fmla="*/ 2966689 h 2966689"/>
              <a:gd name="connsiteX3" fmla="*/ 0 w 1968004"/>
              <a:gd name="connsiteY3" fmla="*/ 0 h 2966689"/>
            </a:gdLst>
            <a:ahLst/>
            <a:cxnLst>
              <a:cxn ang="0">
                <a:pos x="connsiteX0" y="connsiteY0"/>
              </a:cxn>
              <a:cxn ang="0">
                <a:pos x="connsiteX1" y="connsiteY1"/>
              </a:cxn>
              <a:cxn ang="0">
                <a:pos x="connsiteX2" y="connsiteY2"/>
              </a:cxn>
              <a:cxn ang="0">
                <a:pos x="connsiteX3" y="connsiteY3"/>
              </a:cxn>
            </a:cxnLst>
            <a:rect l="l" t="t" r="r" b="b"/>
            <a:pathLst>
              <a:path w="1968004" h="2966689">
                <a:moveTo>
                  <a:pt x="0" y="0"/>
                </a:moveTo>
                <a:lnTo>
                  <a:pt x="1968004" y="182406"/>
                </a:lnTo>
                <a:lnTo>
                  <a:pt x="1968004" y="2966689"/>
                </a:lnTo>
                <a:lnTo>
                  <a:pt x="0" y="0"/>
                </a:lnTo>
                <a:close/>
              </a:path>
            </a:pathLst>
          </a:cu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IN"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52" name="Rectangle 51">
            <a:extLst>
              <a:ext uri="{FF2B5EF4-FFF2-40B4-BE49-F238E27FC236}">
                <a16:creationId xmlns:a16="http://schemas.microsoft.com/office/drawing/2014/main" id="{1B549326-6B5A-5527-CB75-59E8CBAE8A74}"/>
              </a:ext>
            </a:extLst>
          </p:cNvPr>
          <p:cNvSpPr/>
          <p:nvPr/>
        </p:nvSpPr>
        <p:spPr>
          <a:xfrm>
            <a:off x="226236" y="5920175"/>
            <a:ext cx="4364037" cy="1432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marR="0" lvl="0" indent="-137160" algn="l" defTabSz="1018615"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Michigan has </a:t>
            </a: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the </a:t>
            </a:r>
            <a:r>
              <a:rPr lang="en-US" sz="1400" b="1" dirty="0">
                <a:solidFill>
                  <a:srgbClr val="474747"/>
                </a:solidFill>
                <a:latin typeface="Arial" panose="020B0604020202020204" pitchFamily="34" charset="0"/>
                <a:cs typeface="Arial" panose="020B0604020202020204" pitchFamily="34" charset="0"/>
              </a:rPr>
              <a:t>3</a:t>
            </a:r>
            <a:r>
              <a:rPr lang="en-US" sz="1400" b="1" baseline="30000" dirty="0">
                <a:solidFill>
                  <a:srgbClr val="474747"/>
                </a:solidFill>
                <a:latin typeface="Arial" panose="020B0604020202020204" pitchFamily="34" charset="0"/>
                <a:cs typeface="Arial" panose="020B0604020202020204" pitchFamily="34" charset="0"/>
              </a:rPr>
              <a:t>rd</a:t>
            </a: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most roadway </a:t>
            </a: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based on miles</a:t>
            </a: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in the East North-Central Division</a:t>
            </a:r>
          </a:p>
          <a:p>
            <a:pPr marL="137160" marR="0" lvl="0" indent="-137160" algn="l" defTabSz="1018615"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As of 2023 Michigan had </a:t>
            </a: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~1.3k bridges that are </a:t>
            </a:r>
            <a:r>
              <a:rPr kumimoji="0" lang="en-US" sz="1400" b="1" i="0" u="sng"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structurally deficient</a:t>
            </a:r>
            <a:endPar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80" name="Rectangle 79">
            <a:extLst>
              <a:ext uri="{FF2B5EF4-FFF2-40B4-BE49-F238E27FC236}">
                <a16:creationId xmlns:a16="http://schemas.microsoft.com/office/drawing/2014/main" id="{0241F15D-6106-369B-1DAF-E99E0248389D}"/>
              </a:ext>
            </a:extLst>
          </p:cNvPr>
          <p:cNvSpPr/>
          <p:nvPr/>
        </p:nvSpPr>
        <p:spPr>
          <a:xfrm>
            <a:off x="9249086" y="5920175"/>
            <a:ext cx="4281266" cy="1121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marR="0" lvl="0" indent="-137160" algn="l" defTabSz="1018615"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IIJA provides Michigan with </a:t>
            </a: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~$7.3</a:t>
            </a:r>
            <a:r>
              <a:rPr lang="en-US" sz="1400" b="1" dirty="0">
                <a:solidFill>
                  <a:srgbClr val="474747"/>
                </a:solidFill>
                <a:latin typeface="Arial" panose="020B0604020202020204" pitchFamily="34" charset="0"/>
                <a:cs typeface="Arial" panose="020B0604020202020204" pitchFamily="34" charset="0"/>
              </a:rPr>
              <a:t>B</a:t>
            </a:r>
            <a:endPar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a:p>
            <a:pPr marL="137160" marR="0" lvl="0" indent="-137160" algn="l" defTabSz="1018615"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On average, IIJA funding is 26% greater than 2021 FAST Act funding</a:t>
            </a:r>
            <a:endPar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a:p>
            <a:pPr marL="274320" marR="0" lvl="0" indent="-137160" algn="l" defTabSz="1018615" rtl="0" eaLnBrk="1" fontAlgn="auto" latinLnBrk="0" hangingPunct="1">
              <a:lnSpc>
                <a:spcPct val="100000"/>
              </a:lnSpc>
              <a:spcBef>
                <a:spcPts val="600"/>
              </a:spcBef>
              <a:spcAft>
                <a:spcPts val="60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FE968215-F194-443D-846E-82268CFD34EE}"/>
              </a:ext>
            </a:extLst>
          </p:cNvPr>
          <p:cNvGrpSpPr/>
          <p:nvPr/>
        </p:nvGrpSpPr>
        <p:grpSpPr>
          <a:xfrm>
            <a:off x="10532739" y="2569337"/>
            <a:ext cx="1742173" cy="173425"/>
            <a:chOff x="9249086" y="2513866"/>
            <a:chExt cx="1742173" cy="173425"/>
          </a:xfrm>
        </p:grpSpPr>
        <p:grpSp>
          <p:nvGrpSpPr>
            <p:cNvPr id="22" name="Group 21">
              <a:extLst>
                <a:ext uri="{FF2B5EF4-FFF2-40B4-BE49-F238E27FC236}">
                  <a16:creationId xmlns:a16="http://schemas.microsoft.com/office/drawing/2014/main" id="{5632B918-618A-F356-8346-40672E36F253}"/>
                </a:ext>
              </a:extLst>
            </p:cNvPr>
            <p:cNvGrpSpPr/>
            <p:nvPr/>
          </p:nvGrpSpPr>
          <p:grpSpPr>
            <a:xfrm>
              <a:off x="9249086" y="2513866"/>
              <a:ext cx="878124" cy="173425"/>
              <a:chOff x="10549127" y="5783158"/>
              <a:chExt cx="878124" cy="173425"/>
            </a:xfrm>
          </p:grpSpPr>
          <p:sp>
            <p:nvSpPr>
              <p:cNvPr id="15" name="Rectangle: Rounded Corners 14">
                <a:extLst>
                  <a:ext uri="{FF2B5EF4-FFF2-40B4-BE49-F238E27FC236}">
                    <a16:creationId xmlns:a16="http://schemas.microsoft.com/office/drawing/2014/main" id="{0325158D-16BB-E9B2-D034-F2A34E626334}"/>
                  </a:ext>
                </a:extLst>
              </p:cNvPr>
              <p:cNvSpPr/>
              <p:nvPr/>
            </p:nvSpPr>
            <p:spPr>
              <a:xfrm>
                <a:off x="10549127" y="5783158"/>
                <a:ext cx="174873" cy="173425"/>
              </a:xfrm>
              <a:prstGeom prst="round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17" name="Rectangle 16">
                <a:extLst>
                  <a:ext uri="{FF2B5EF4-FFF2-40B4-BE49-F238E27FC236}">
                    <a16:creationId xmlns:a16="http://schemas.microsoft.com/office/drawing/2014/main" id="{60F3108F-4BDD-6AB5-9159-0F5B9937836D}"/>
                  </a:ext>
                </a:extLst>
              </p:cNvPr>
              <p:cNvSpPr/>
              <p:nvPr/>
            </p:nvSpPr>
            <p:spPr>
              <a:xfrm>
                <a:off x="10770565" y="5783158"/>
                <a:ext cx="656686" cy="17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FAST Act</a:t>
                </a:r>
              </a:p>
            </p:txBody>
          </p:sp>
        </p:grpSp>
        <p:grpSp>
          <p:nvGrpSpPr>
            <p:cNvPr id="19" name="Group 18">
              <a:extLst>
                <a:ext uri="{FF2B5EF4-FFF2-40B4-BE49-F238E27FC236}">
                  <a16:creationId xmlns:a16="http://schemas.microsoft.com/office/drawing/2014/main" id="{B14FD2AD-0509-DA1C-C7F0-7A26BD473E51}"/>
                </a:ext>
              </a:extLst>
            </p:cNvPr>
            <p:cNvGrpSpPr/>
            <p:nvPr/>
          </p:nvGrpSpPr>
          <p:grpSpPr>
            <a:xfrm>
              <a:off x="10429911" y="2513866"/>
              <a:ext cx="561348" cy="173425"/>
              <a:chOff x="11697176" y="5783158"/>
              <a:chExt cx="561348" cy="173425"/>
            </a:xfrm>
          </p:grpSpPr>
          <p:sp>
            <p:nvSpPr>
              <p:cNvPr id="12" name="Rectangle: Rounded Corners 11">
                <a:extLst>
                  <a:ext uri="{FF2B5EF4-FFF2-40B4-BE49-F238E27FC236}">
                    <a16:creationId xmlns:a16="http://schemas.microsoft.com/office/drawing/2014/main" id="{25544D4F-ED90-3931-6C39-7F7C823E93A3}"/>
                  </a:ext>
                </a:extLst>
              </p:cNvPr>
              <p:cNvSpPr/>
              <p:nvPr/>
            </p:nvSpPr>
            <p:spPr>
              <a:xfrm>
                <a:off x="11697176" y="5783158"/>
                <a:ext cx="174873" cy="173425"/>
              </a:xfrm>
              <a:prstGeom prst="roundRect">
                <a:avLst/>
              </a:prstGeom>
              <a:solidFill>
                <a:srgbClr val="4C7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13" name="Rectangle 12">
                <a:extLst>
                  <a:ext uri="{FF2B5EF4-FFF2-40B4-BE49-F238E27FC236}">
                    <a16:creationId xmlns:a16="http://schemas.microsoft.com/office/drawing/2014/main" id="{13968EE7-4686-8766-113A-9CC48FA3A2E4}"/>
                  </a:ext>
                </a:extLst>
              </p:cNvPr>
              <p:cNvSpPr/>
              <p:nvPr/>
            </p:nvSpPr>
            <p:spPr>
              <a:xfrm>
                <a:off x="11937664" y="5783158"/>
                <a:ext cx="320860" cy="173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IIJA</a:t>
                </a:r>
              </a:p>
            </p:txBody>
          </p:sp>
        </p:grpSp>
      </p:grpSp>
      <p:sp>
        <p:nvSpPr>
          <p:cNvPr id="53" name="Rectangle 52">
            <a:extLst>
              <a:ext uri="{FF2B5EF4-FFF2-40B4-BE49-F238E27FC236}">
                <a16:creationId xmlns:a16="http://schemas.microsoft.com/office/drawing/2014/main" id="{5EF18FF4-D118-AB77-F0C4-B85BB8010417}"/>
              </a:ext>
            </a:extLst>
          </p:cNvPr>
          <p:cNvSpPr/>
          <p:nvPr/>
        </p:nvSpPr>
        <p:spPr>
          <a:xfrm>
            <a:off x="338529" y="2500601"/>
            <a:ext cx="4139451" cy="3108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Miles of Road by State:</a:t>
            </a:r>
            <a:r>
              <a:rPr lang="en-US" sz="1400" b="1" dirty="0">
                <a:solidFill>
                  <a:srgbClr val="474747"/>
                </a:solidFill>
                <a:latin typeface="Arial" panose="020B0604020202020204" pitchFamily="34" charset="0"/>
                <a:cs typeface="Arial" panose="020B0604020202020204" pitchFamily="34" charset="0"/>
              </a:rPr>
              <a:t> </a:t>
            </a:r>
          </a:p>
          <a:p>
            <a:pPr marL="0" marR="0" lvl="0" indent="0" algn="ctr" defTabSz="1018615" rtl="0" eaLnBrk="1" fontAlgn="auto" latinLnBrk="0" hangingPunct="1">
              <a:lnSpc>
                <a:spcPct val="100000"/>
              </a:lnSpc>
              <a:spcBef>
                <a:spcPts val="0"/>
              </a:spcBef>
              <a:spcAft>
                <a:spcPts val="0"/>
              </a:spcAft>
              <a:buClrTx/>
              <a:buSzTx/>
              <a:buFontTx/>
              <a:buNone/>
              <a:tabLst/>
              <a:defRPr/>
            </a:pPr>
            <a:r>
              <a:rPr lang="en-US" sz="1400" b="1" dirty="0">
                <a:solidFill>
                  <a:srgbClr val="474747"/>
                </a:solidFill>
                <a:latin typeface="Arial" panose="020B0604020202020204" pitchFamily="34" charset="0"/>
                <a:cs typeface="Arial" panose="020B0604020202020204" pitchFamily="34" charset="0"/>
              </a:rPr>
              <a:t>East North-Central Division</a:t>
            </a:r>
            <a:endPar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10" name="Content Placeholder 2">
            <a:extLst>
              <a:ext uri="{FF2B5EF4-FFF2-40B4-BE49-F238E27FC236}">
                <a16:creationId xmlns:a16="http://schemas.microsoft.com/office/drawing/2014/main" id="{F9385C35-7609-E8AA-900D-DB46FE3F8A5D}"/>
              </a:ext>
            </a:extLst>
          </p:cNvPr>
          <p:cNvSpPr txBox="1">
            <a:spLocks/>
          </p:cNvSpPr>
          <p:nvPr/>
        </p:nvSpPr>
        <p:spPr>
          <a:xfrm>
            <a:off x="164592" y="7476906"/>
            <a:ext cx="9144000" cy="219456"/>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(1) Figures only show Federal-Aid Highway Program apportionments</a:t>
            </a:r>
          </a:p>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rPr>
              <a:t>Source: American Road and Transportation Builders Association, </a:t>
            </a:r>
            <a:r>
              <a:rPr lang="en-US" sz="1000" i="1" dirty="0">
                <a:solidFill>
                  <a:prstClr val="white">
                    <a:lumMod val="65000"/>
                  </a:prstClr>
                </a:solidFill>
                <a:latin typeface="Arial"/>
              </a:rPr>
              <a:t>Federal Highway Administration, MIDOT</a:t>
            </a:r>
            <a:endPar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endParaRPr>
          </a:p>
        </p:txBody>
      </p:sp>
      <p:graphicFrame>
        <p:nvGraphicFramePr>
          <p:cNvPr id="2" name="Table 2">
            <a:extLst>
              <a:ext uri="{FF2B5EF4-FFF2-40B4-BE49-F238E27FC236}">
                <a16:creationId xmlns:a16="http://schemas.microsoft.com/office/drawing/2014/main" id="{A385D5BB-E69C-F1CD-9F56-56F375ABE895}"/>
              </a:ext>
            </a:extLst>
          </p:cNvPr>
          <p:cNvGraphicFramePr>
            <a:graphicFrameLocks noGrp="1"/>
          </p:cNvGraphicFramePr>
          <p:nvPr/>
        </p:nvGraphicFramePr>
        <p:xfrm>
          <a:off x="3419698" y="2970974"/>
          <a:ext cx="1058282" cy="1406964"/>
        </p:xfrm>
        <a:graphic>
          <a:graphicData uri="http://schemas.openxmlformats.org/drawingml/2006/table">
            <a:tbl>
              <a:tblPr firstRow="1" bandRow="1">
                <a:tableStyleId>{5C22544A-7EE6-4342-B048-85BDC9FD1C3A}</a:tableStyleId>
              </a:tblPr>
              <a:tblGrid>
                <a:gridCol w="529141">
                  <a:extLst>
                    <a:ext uri="{9D8B030D-6E8A-4147-A177-3AD203B41FA5}">
                      <a16:colId xmlns:a16="http://schemas.microsoft.com/office/drawing/2014/main" val="3945996088"/>
                    </a:ext>
                  </a:extLst>
                </a:gridCol>
                <a:gridCol w="529141">
                  <a:extLst>
                    <a:ext uri="{9D8B030D-6E8A-4147-A177-3AD203B41FA5}">
                      <a16:colId xmlns:a16="http://schemas.microsoft.com/office/drawing/2014/main" val="1117159304"/>
                    </a:ext>
                  </a:extLst>
                </a:gridCol>
              </a:tblGrid>
              <a:tr h="218230">
                <a:tc>
                  <a:txBody>
                    <a:bodyPr/>
                    <a:lstStyle/>
                    <a:p>
                      <a:pPr algn="ctr"/>
                      <a:r>
                        <a:rPr lang="en-US" sz="1200" dirty="0">
                          <a:latin typeface="Arial" panose="020B0604020202020204" pitchFamily="34" charset="0"/>
                          <a:cs typeface="Arial" panose="020B0604020202020204" pitchFamily="34" charset="0"/>
                        </a:rPr>
                        <a:t>State</a:t>
                      </a:r>
                    </a:p>
                  </a:txBody>
                  <a:tcPr marL="62455" marR="62455" marT="25807" marB="25807">
                    <a:lnL w="12700" cap="flat" cmpd="sng" algn="ctr">
                      <a:solidFill>
                        <a:srgbClr val="474747"/>
                      </a:solidFill>
                      <a:prstDash val="solid"/>
                      <a:round/>
                      <a:headEnd type="none" w="med" len="med"/>
                      <a:tailEnd type="none" w="med" len="med"/>
                    </a:lnL>
                    <a:lnR w="12700" cap="flat" cmpd="sng" algn="ctr">
                      <a:solidFill>
                        <a:srgbClr val="A0C4AA"/>
                      </a:solidFill>
                      <a:prstDash val="solid"/>
                      <a:round/>
                      <a:headEnd type="none" w="med" len="med"/>
                      <a:tailEnd type="none" w="med" len="med"/>
                    </a:lnR>
                    <a:lnT w="12700" cap="flat" cmpd="sng" algn="ctr">
                      <a:solidFill>
                        <a:srgbClr val="474747"/>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A0C4AA"/>
                    </a:solidFill>
                  </a:tcPr>
                </a:tc>
                <a:tc>
                  <a:txBody>
                    <a:bodyPr/>
                    <a:lstStyle/>
                    <a:p>
                      <a:pPr algn="ctr"/>
                      <a:r>
                        <a:rPr lang="en-US" sz="1200" dirty="0">
                          <a:latin typeface="Arial" panose="020B0604020202020204" pitchFamily="34" charset="0"/>
                          <a:cs typeface="Arial" panose="020B0604020202020204" pitchFamily="34" charset="0"/>
                        </a:rPr>
                        <a:t>Rank</a:t>
                      </a:r>
                    </a:p>
                  </a:txBody>
                  <a:tcPr marL="62455" marR="62455" marT="25807" marB="25807">
                    <a:lnL w="12700" cap="flat" cmpd="sng" algn="ctr">
                      <a:solidFill>
                        <a:srgbClr val="A0C4AA"/>
                      </a:solidFill>
                      <a:prstDash val="solid"/>
                      <a:round/>
                      <a:headEnd type="none" w="med" len="med"/>
                      <a:tailEnd type="none" w="med" len="med"/>
                    </a:lnL>
                    <a:lnR w="12700" cap="flat" cmpd="sng" algn="ctr">
                      <a:solidFill>
                        <a:srgbClr val="474747"/>
                      </a:solidFill>
                      <a:prstDash val="solid"/>
                      <a:round/>
                      <a:headEnd type="none" w="med" len="med"/>
                      <a:tailEnd type="none" w="med" len="med"/>
                    </a:lnR>
                    <a:lnT w="12700" cap="flat" cmpd="sng" algn="ctr">
                      <a:solidFill>
                        <a:srgbClr val="474747"/>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A0C4AA"/>
                    </a:solidFill>
                  </a:tcPr>
                </a:tc>
                <a:extLst>
                  <a:ext uri="{0D108BD9-81ED-4DB2-BD59-A6C34878D82A}">
                    <a16:rowId xmlns:a16="http://schemas.microsoft.com/office/drawing/2014/main" val="762413403"/>
                  </a:ext>
                </a:extLst>
              </a:tr>
              <a:tr h="218230">
                <a:tc>
                  <a:txBody>
                    <a:bodyPr/>
                    <a:lstStyle/>
                    <a:p>
                      <a:pPr algn="ctr"/>
                      <a:r>
                        <a:rPr lang="en-US" sz="1200" b="0" dirty="0">
                          <a:solidFill>
                            <a:srgbClr val="474747"/>
                          </a:solidFill>
                          <a:latin typeface="Arial" panose="020B0604020202020204" pitchFamily="34" charset="0"/>
                          <a:cs typeface="Arial" panose="020B0604020202020204" pitchFamily="34" charset="0"/>
                        </a:rPr>
                        <a:t>IL</a:t>
                      </a:r>
                    </a:p>
                  </a:txBody>
                  <a:tcPr marL="62455" marR="62455" marT="25807" marB="25807">
                    <a:lnL w="12700" cap="flat" cmpd="sng" algn="ctr">
                      <a:solidFill>
                        <a:srgbClr val="474747"/>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dirty="0">
                          <a:solidFill>
                            <a:srgbClr val="474747"/>
                          </a:solidFill>
                          <a:latin typeface="Arial" panose="020B0604020202020204" pitchFamily="34" charset="0"/>
                          <a:cs typeface="Arial" panose="020B0604020202020204" pitchFamily="34" charset="0"/>
                        </a:rPr>
                        <a:t>1</a:t>
                      </a:r>
                    </a:p>
                  </a:txBody>
                  <a:tcPr marL="62455" marR="62455" marT="25807" marB="25807">
                    <a:lnL w="12700" cmpd="sng">
                      <a:noFill/>
                    </a:lnL>
                    <a:lnR w="12700" cap="flat" cmpd="sng" algn="ctr">
                      <a:solidFill>
                        <a:srgbClr val="474747"/>
                      </a:solidFill>
                      <a:prstDash val="solid"/>
                      <a:round/>
                      <a:headEnd type="none" w="med" len="med"/>
                      <a:tailEnd type="none" w="med" len="med"/>
                    </a:lnR>
                    <a:lnT w="38100" cmpd="sng">
                      <a:noFill/>
                    </a:lnT>
                    <a:noFill/>
                  </a:tcPr>
                </a:tc>
                <a:extLst>
                  <a:ext uri="{0D108BD9-81ED-4DB2-BD59-A6C34878D82A}">
                    <a16:rowId xmlns:a16="http://schemas.microsoft.com/office/drawing/2014/main" val="2924597026"/>
                  </a:ext>
                </a:extLst>
              </a:tr>
              <a:tr h="218230">
                <a:tc>
                  <a:txBody>
                    <a:bodyPr/>
                    <a:lstStyle/>
                    <a:p>
                      <a:pPr algn="ctr"/>
                      <a:r>
                        <a:rPr lang="en-US" sz="1200" b="0" dirty="0">
                          <a:solidFill>
                            <a:srgbClr val="474747"/>
                          </a:solidFill>
                          <a:latin typeface="Arial" panose="020B0604020202020204" pitchFamily="34" charset="0"/>
                          <a:cs typeface="Arial" panose="020B0604020202020204" pitchFamily="34" charset="0"/>
                        </a:rPr>
                        <a:t>OH</a:t>
                      </a:r>
                    </a:p>
                  </a:txBody>
                  <a:tcPr marL="62455" marR="62455" marT="25807" marB="25807">
                    <a:lnL w="12700" cap="flat" cmpd="sng" algn="ctr">
                      <a:solidFill>
                        <a:srgbClr val="474747"/>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noFill/>
                  </a:tcPr>
                </a:tc>
                <a:tc>
                  <a:txBody>
                    <a:bodyPr/>
                    <a:lstStyle/>
                    <a:p>
                      <a:pPr algn="ctr"/>
                      <a:r>
                        <a:rPr lang="en-US" sz="1200" b="0" dirty="0">
                          <a:solidFill>
                            <a:srgbClr val="474747"/>
                          </a:solidFill>
                          <a:latin typeface="Arial" panose="020B0604020202020204" pitchFamily="34" charset="0"/>
                          <a:cs typeface="Arial" panose="020B0604020202020204" pitchFamily="34" charset="0"/>
                        </a:rPr>
                        <a:t>2</a:t>
                      </a:r>
                    </a:p>
                  </a:txBody>
                  <a:tcPr marL="62455" marR="62455" marT="25807" marB="25807">
                    <a:lnL w="12700" cap="flat" cmpd="sng" algn="ctr">
                      <a:solidFill>
                        <a:schemeClr val="bg1"/>
                      </a:solidFill>
                      <a:prstDash val="solid"/>
                      <a:round/>
                      <a:headEnd type="none" w="med" len="med"/>
                      <a:tailEnd type="none" w="med" len="med"/>
                    </a:lnL>
                    <a:lnR w="12700" cap="flat" cmpd="sng" algn="ctr">
                      <a:solidFill>
                        <a:srgbClr val="474747"/>
                      </a:solidFill>
                      <a:prstDash val="solid"/>
                      <a:round/>
                      <a:headEnd type="none" w="med" len="med"/>
                      <a:tailEnd type="none" w="med" len="med"/>
                    </a:lnR>
                    <a:noFill/>
                  </a:tcPr>
                </a:tc>
                <a:extLst>
                  <a:ext uri="{0D108BD9-81ED-4DB2-BD59-A6C34878D82A}">
                    <a16:rowId xmlns:a16="http://schemas.microsoft.com/office/drawing/2014/main" val="939896892"/>
                  </a:ext>
                </a:extLst>
              </a:tr>
              <a:tr h="218230">
                <a:tc>
                  <a:txBody>
                    <a:bodyPr/>
                    <a:lstStyle/>
                    <a:p>
                      <a:pPr algn="ctr"/>
                      <a:r>
                        <a:rPr lang="en-US" sz="1200" b="1" dirty="0">
                          <a:solidFill>
                            <a:srgbClr val="474747"/>
                          </a:solidFill>
                          <a:latin typeface="Arial" panose="020B0604020202020204" pitchFamily="34" charset="0"/>
                          <a:cs typeface="Arial" panose="020B0604020202020204" pitchFamily="34" charset="0"/>
                        </a:rPr>
                        <a:t>MI</a:t>
                      </a:r>
                    </a:p>
                  </a:txBody>
                  <a:tcPr marL="62455" marR="62455" marT="25807" marB="25807">
                    <a:lnL w="12700" cap="flat" cmpd="sng" algn="ctr">
                      <a:solidFill>
                        <a:srgbClr val="474747"/>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bg1"/>
                    </a:solidFill>
                  </a:tcPr>
                </a:tc>
                <a:tc>
                  <a:txBody>
                    <a:bodyPr/>
                    <a:lstStyle/>
                    <a:p>
                      <a:pPr algn="ctr"/>
                      <a:r>
                        <a:rPr lang="en-US" sz="1200" b="1" dirty="0">
                          <a:solidFill>
                            <a:srgbClr val="474747"/>
                          </a:solidFill>
                          <a:latin typeface="Arial" panose="020B0604020202020204" pitchFamily="34" charset="0"/>
                          <a:cs typeface="Arial" panose="020B0604020202020204" pitchFamily="34" charset="0"/>
                        </a:rPr>
                        <a:t>3</a:t>
                      </a:r>
                    </a:p>
                  </a:txBody>
                  <a:tcPr marL="62455" marR="62455" marT="25807" marB="25807">
                    <a:lnR w="12700" cap="flat" cmpd="sng" algn="ctr">
                      <a:solidFill>
                        <a:srgbClr val="474747"/>
                      </a:solidFill>
                      <a:prstDash val="solid"/>
                      <a:round/>
                      <a:headEnd type="none" w="med" len="med"/>
                      <a:tailEnd type="none" w="med" len="med"/>
                    </a:lnR>
                    <a:noFill/>
                  </a:tcPr>
                </a:tc>
                <a:extLst>
                  <a:ext uri="{0D108BD9-81ED-4DB2-BD59-A6C34878D82A}">
                    <a16:rowId xmlns:a16="http://schemas.microsoft.com/office/drawing/2014/main" val="1337834187"/>
                  </a:ext>
                </a:extLst>
              </a:tr>
              <a:tr h="218230">
                <a:tc>
                  <a:txBody>
                    <a:bodyPr/>
                    <a:lstStyle/>
                    <a:p>
                      <a:pPr algn="ctr"/>
                      <a:r>
                        <a:rPr lang="en-US" sz="1200" b="0" dirty="0">
                          <a:solidFill>
                            <a:srgbClr val="474747"/>
                          </a:solidFill>
                          <a:latin typeface="Arial" panose="020B0604020202020204" pitchFamily="34" charset="0"/>
                          <a:cs typeface="Arial" panose="020B0604020202020204" pitchFamily="34" charset="0"/>
                        </a:rPr>
                        <a:t>WI</a:t>
                      </a:r>
                    </a:p>
                  </a:txBody>
                  <a:tcPr marL="62455" marR="62455" marT="25807" marB="25807">
                    <a:lnL w="12700" cap="flat" cmpd="sng" algn="ctr">
                      <a:solidFill>
                        <a:srgbClr val="474747"/>
                      </a:solidFill>
                      <a:prstDash val="solid"/>
                      <a:round/>
                      <a:headEnd type="none" w="med" len="med"/>
                      <a:tailEnd type="none" w="med" len="med"/>
                    </a:lnL>
                    <a:lnR w="12700" cap="flat" cmpd="sng" algn="ctr">
                      <a:solidFill>
                        <a:schemeClr val="bg1"/>
                      </a:solidFill>
                      <a:prstDash val="solid"/>
                      <a:round/>
                      <a:headEnd type="none" w="med" len="med"/>
                      <a:tailEnd type="none" w="med" len="med"/>
                    </a:lnR>
                    <a:noFill/>
                  </a:tcPr>
                </a:tc>
                <a:tc>
                  <a:txBody>
                    <a:bodyPr/>
                    <a:lstStyle/>
                    <a:p>
                      <a:pPr algn="ctr"/>
                      <a:r>
                        <a:rPr lang="en-US" sz="1200" b="0" dirty="0">
                          <a:solidFill>
                            <a:srgbClr val="474747"/>
                          </a:solidFill>
                          <a:latin typeface="Arial" panose="020B0604020202020204" pitchFamily="34" charset="0"/>
                          <a:cs typeface="Arial" panose="020B0604020202020204" pitchFamily="34" charset="0"/>
                        </a:rPr>
                        <a:t>4</a:t>
                      </a:r>
                    </a:p>
                  </a:txBody>
                  <a:tcPr marL="62455" marR="62455" marT="25807" marB="25807">
                    <a:lnL w="12700" cap="flat" cmpd="sng" algn="ctr">
                      <a:solidFill>
                        <a:schemeClr val="bg1"/>
                      </a:solidFill>
                      <a:prstDash val="solid"/>
                      <a:round/>
                      <a:headEnd type="none" w="med" len="med"/>
                      <a:tailEnd type="none" w="med" len="med"/>
                    </a:lnL>
                    <a:lnR w="12700" cap="flat" cmpd="sng" algn="ctr">
                      <a:solidFill>
                        <a:srgbClr val="474747"/>
                      </a:solidFill>
                      <a:prstDash val="solid"/>
                      <a:round/>
                      <a:headEnd type="none" w="med" len="med"/>
                      <a:tailEnd type="none" w="med" len="med"/>
                    </a:lnR>
                    <a:noFill/>
                  </a:tcPr>
                </a:tc>
                <a:extLst>
                  <a:ext uri="{0D108BD9-81ED-4DB2-BD59-A6C34878D82A}">
                    <a16:rowId xmlns:a16="http://schemas.microsoft.com/office/drawing/2014/main" val="3316001421"/>
                  </a:ext>
                </a:extLst>
              </a:tr>
              <a:tr h="218230">
                <a:tc>
                  <a:txBody>
                    <a:bodyPr/>
                    <a:lstStyle/>
                    <a:p>
                      <a:pPr algn="ctr"/>
                      <a:r>
                        <a:rPr lang="en-US" sz="1200" b="0" dirty="0">
                          <a:solidFill>
                            <a:srgbClr val="474747"/>
                          </a:solidFill>
                          <a:latin typeface="Arial" panose="020B0604020202020204" pitchFamily="34" charset="0"/>
                          <a:cs typeface="Arial" panose="020B0604020202020204" pitchFamily="34" charset="0"/>
                        </a:rPr>
                        <a:t>IN</a:t>
                      </a:r>
                    </a:p>
                  </a:txBody>
                  <a:tcPr marL="62455" marR="62455" marT="25807" marB="25807">
                    <a:lnL w="12700" cap="flat" cmpd="sng" algn="ctr">
                      <a:solidFill>
                        <a:srgbClr val="474747"/>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rgbClr val="474747"/>
                      </a:solidFill>
                      <a:prstDash val="solid"/>
                      <a:round/>
                      <a:headEnd type="none" w="med" len="med"/>
                      <a:tailEnd type="none" w="med" len="med"/>
                    </a:lnB>
                    <a:solidFill>
                      <a:schemeClr val="bg1"/>
                    </a:solidFill>
                  </a:tcPr>
                </a:tc>
                <a:tc>
                  <a:txBody>
                    <a:bodyPr/>
                    <a:lstStyle/>
                    <a:p>
                      <a:pPr algn="ctr"/>
                      <a:r>
                        <a:rPr lang="en-US" sz="1200" b="0" dirty="0">
                          <a:solidFill>
                            <a:srgbClr val="474747"/>
                          </a:solidFill>
                          <a:latin typeface="Arial" panose="020B0604020202020204" pitchFamily="34" charset="0"/>
                          <a:cs typeface="Arial" panose="020B0604020202020204" pitchFamily="34" charset="0"/>
                        </a:rPr>
                        <a:t>5</a:t>
                      </a:r>
                    </a:p>
                  </a:txBody>
                  <a:tcPr marL="62455" marR="62455" marT="25807" marB="25807">
                    <a:lnL w="12700" cap="flat" cmpd="sng" algn="ctr">
                      <a:solidFill>
                        <a:schemeClr val="bg1"/>
                      </a:solidFill>
                      <a:prstDash val="solid"/>
                      <a:round/>
                      <a:headEnd type="none" w="med" len="med"/>
                      <a:tailEnd type="none" w="med" len="med"/>
                    </a:lnL>
                    <a:lnR w="12700" cap="flat" cmpd="sng" algn="ctr">
                      <a:solidFill>
                        <a:srgbClr val="474747"/>
                      </a:solidFill>
                      <a:prstDash val="solid"/>
                      <a:round/>
                      <a:headEnd type="none" w="med" len="med"/>
                      <a:tailEnd type="none" w="med" len="med"/>
                    </a:lnR>
                    <a:lnB w="12700" cap="flat" cmpd="sng" algn="ctr">
                      <a:solidFill>
                        <a:srgbClr val="474747"/>
                      </a:solidFill>
                      <a:prstDash val="solid"/>
                      <a:round/>
                      <a:headEnd type="none" w="med" len="med"/>
                      <a:tailEnd type="none" w="med" len="med"/>
                    </a:lnB>
                    <a:noFill/>
                  </a:tcPr>
                </a:tc>
                <a:extLst>
                  <a:ext uri="{0D108BD9-81ED-4DB2-BD59-A6C34878D82A}">
                    <a16:rowId xmlns:a16="http://schemas.microsoft.com/office/drawing/2014/main" val="4156533211"/>
                  </a:ext>
                </a:extLst>
              </a:tr>
            </a:tbl>
          </a:graphicData>
        </a:graphic>
      </p:graphicFrame>
      <p:sp>
        <p:nvSpPr>
          <p:cNvPr id="55" name="Rectangle 54">
            <a:extLst>
              <a:ext uri="{FF2B5EF4-FFF2-40B4-BE49-F238E27FC236}">
                <a16:creationId xmlns:a16="http://schemas.microsoft.com/office/drawing/2014/main" id="{C964BB50-938E-BB0D-C760-FAD1EEF99AC7}"/>
              </a:ext>
            </a:extLst>
          </p:cNvPr>
          <p:cNvSpPr/>
          <p:nvPr/>
        </p:nvSpPr>
        <p:spPr>
          <a:xfrm>
            <a:off x="3425780" y="3651752"/>
            <a:ext cx="1032512" cy="237447"/>
          </a:xfrm>
          <a:prstGeom prst="rect">
            <a:avLst/>
          </a:prstGeom>
          <a:noFill/>
          <a:ln w="28575">
            <a:solidFill>
              <a:srgbClr val="F99B0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90" name="Rectangle 89">
            <a:extLst>
              <a:ext uri="{FF2B5EF4-FFF2-40B4-BE49-F238E27FC236}">
                <a16:creationId xmlns:a16="http://schemas.microsoft.com/office/drawing/2014/main" id="{5080EA37-46D0-F293-2CBB-88D1E178CFE9}"/>
              </a:ext>
            </a:extLst>
          </p:cNvPr>
          <p:cNvSpPr/>
          <p:nvPr/>
        </p:nvSpPr>
        <p:spPr>
          <a:xfrm>
            <a:off x="4612893" y="2500601"/>
            <a:ext cx="4553396" cy="3108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Michigan Highway Program Investment</a:t>
            </a:r>
          </a:p>
        </p:txBody>
      </p:sp>
      <p:sp>
        <p:nvSpPr>
          <p:cNvPr id="93" name="Rectangle 92">
            <a:extLst>
              <a:ext uri="{FF2B5EF4-FFF2-40B4-BE49-F238E27FC236}">
                <a16:creationId xmlns:a16="http://schemas.microsoft.com/office/drawing/2014/main" id="{D95CD203-D409-BBC8-9CE0-19CADA377256}"/>
              </a:ext>
            </a:extLst>
          </p:cNvPr>
          <p:cNvSpPr/>
          <p:nvPr/>
        </p:nvSpPr>
        <p:spPr>
          <a:xfrm>
            <a:off x="4519459" y="5920175"/>
            <a:ext cx="4800441" cy="1432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marR="0" lvl="0" indent="-137160" algn="l" defTabSz="1018615"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US" sz="1400" dirty="0">
                <a:solidFill>
                  <a:srgbClr val="474747"/>
                </a:solidFill>
                <a:latin typeface="Arial" panose="020B0604020202020204" pitchFamily="34" charset="0"/>
                <a:cs typeface="Arial" panose="020B0604020202020204" pitchFamily="34" charset="0"/>
              </a:rPr>
              <a:t>The Michigan Highway Program invests in road and bridge reconstruction and rehabilitation, maintenance, and resurfacing</a:t>
            </a:r>
          </a:p>
          <a:p>
            <a:pPr marL="137160" marR="0" lvl="0" indent="-137160" algn="l" defTabSz="1018615"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US" sz="1400" dirty="0">
                <a:solidFill>
                  <a:srgbClr val="474747"/>
                </a:solidFill>
                <a:latin typeface="Arial" panose="020B0604020202020204" pitchFamily="34" charset="0"/>
                <a:cs typeface="Arial" panose="020B0604020202020204" pitchFamily="34" charset="0"/>
              </a:rPr>
              <a:t>Over the next five years, MDOT will </a:t>
            </a:r>
            <a:r>
              <a:rPr lang="en-US" sz="1400" b="1" dirty="0">
                <a:solidFill>
                  <a:srgbClr val="474747"/>
                </a:solidFill>
                <a:latin typeface="Arial" panose="020B0604020202020204" pitchFamily="34" charset="0"/>
                <a:cs typeface="Arial" panose="020B0604020202020204" pitchFamily="34" charset="0"/>
              </a:rPr>
              <a:t>invest $8.6B </a:t>
            </a:r>
            <a:r>
              <a:rPr lang="en-US" sz="1400" dirty="0">
                <a:solidFill>
                  <a:srgbClr val="474747"/>
                </a:solidFill>
                <a:latin typeface="Arial" panose="020B0604020202020204" pitchFamily="34" charset="0"/>
                <a:cs typeface="Arial" panose="020B0604020202020204" pitchFamily="34" charset="0"/>
              </a:rPr>
              <a:t>in these initiatives</a:t>
            </a:r>
            <a:endParaRPr lang="en-US" sz="1400" b="1" dirty="0">
              <a:solidFill>
                <a:srgbClr val="474747"/>
              </a:solidFill>
              <a:latin typeface="Arial" panose="020B0604020202020204" pitchFamily="34"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id="{D6930231-0338-B576-5738-F7D9BB8D5461}"/>
              </a:ext>
            </a:extLst>
          </p:cNvPr>
          <p:cNvCxnSpPr>
            <a:cxnSpLocks/>
          </p:cNvCxnSpPr>
          <p:nvPr/>
        </p:nvCxnSpPr>
        <p:spPr>
          <a:xfrm>
            <a:off x="10043099" y="3863385"/>
            <a:ext cx="0" cy="1415037"/>
          </a:xfrm>
          <a:prstGeom prst="straightConnector1">
            <a:avLst/>
          </a:prstGeom>
          <a:ln w="19050">
            <a:solidFill>
              <a:srgbClr val="474747"/>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E0E3F83-D093-5513-B2AB-6BD8076FD7A3}"/>
              </a:ext>
            </a:extLst>
          </p:cNvPr>
          <p:cNvCxnSpPr>
            <a:cxnSpLocks/>
          </p:cNvCxnSpPr>
          <p:nvPr/>
        </p:nvCxnSpPr>
        <p:spPr>
          <a:xfrm>
            <a:off x="11368838" y="3733944"/>
            <a:ext cx="0" cy="1544478"/>
          </a:xfrm>
          <a:prstGeom prst="straightConnector1">
            <a:avLst/>
          </a:prstGeom>
          <a:ln w="19050">
            <a:solidFill>
              <a:srgbClr val="474747"/>
            </a:solidFill>
            <a:prstDash val="dash"/>
          </a:ln>
        </p:spPr>
        <p:style>
          <a:lnRef idx="1">
            <a:schemeClr val="accent1"/>
          </a:lnRef>
          <a:fillRef idx="0">
            <a:schemeClr val="accent1"/>
          </a:fillRef>
          <a:effectRef idx="0">
            <a:schemeClr val="accent1"/>
          </a:effectRef>
          <a:fontRef idx="minor">
            <a:schemeClr val="tx1"/>
          </a:fontRef>
        </p:style>
      </p:cxnSp>
      <p:sp>
        <p:nvSpPr>
          <p:cNvPr id="30" name="Right Brace 29">
            <a:extLst>
              <a:ext uri="{FF2B5EF4-FFF2-40B4-BE49-F238E27FC236}">
                <a16:creationId xmlns:a16="http://schemas.microsoft.com/office/drawing/2014/main" id="{549B0591-8A27-0C42-65B0-D9AC89727F62}"/>
              </a:ext>
            </a:extLst>
          </p:cNvPr>
          <p:cNvSpPr/>
          <p:nvPr/>
        </p:nvSpPr>
        <p:spPr>
          <a:xfrm rot="16200000">
            <a:off x="11603142" y="1622616"/>
            <a:ext cx="179138" cy="3143223"/>
          </a:xfrm>
          <a:prstGeom prst="rightBrace">
            <a:avLst/>
          </a:prstGeom>
          <a:noFill/>
          <a:ln w="28575">
            <a:solidFill>
              <a:srgbClr val="F39A1F"/>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5" name="Rectangle 4">
            <a:extLst>
              <a:ext uri="{FF2B5EF4-FFF2-40B4-BE49-F238E27FC236}">
                <a16:creationId xmlns:a16="http://schemas.microsoft.com/office/drawing/2014/main" id="{16CCC6B3-7C20-6A76-B488-F0C617C2CF76}"/>
              </a:ext>
            </a:extLst>
          </p:cNvPr>
          <p:cNvSpPr/>
          <p:nvPr/>
        </p:nvSpPr>
        <p:spPr>
          <a:xfrm>
            <a:off x="10084610" y="2767948"/>
            <a:ext cx="3216203" cy="29135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39A1F"/>
                </a:solidFill>
                <a:effectLst/>
                <a:uLnTx/>
                <a:uFillTx/>
                <a:latin typeface="Arial" panose="020B0604020202020204" pitchFamily="34" charset="0"/>
                <a:ea typeface="+mn-ea"/>
                <a:cs typeface="Arial" panose="020B0604020202020204" pitchFamily="34" charset="0"/>
              </a:rPr>
              <a:t>~26% avg. increase over FAST Act</a:t>
            </a:r>
          </a:p>
        </p:txBody>
      </p:sp>
      <p:grpSp>
        <p:nvGrpSpPr>
          <p:cNvPr id="66" name="Group 65">
            <a:extLst>
              <a:ext uri="{FF2B5EF4-FFF2-40B4-BE49-F238E27FC236}">
                <a16:creationId xmlns:a16="http://schemas.microsoft.com/office/drawing/2014/main" id="{31566953-C9C6-3571-CF53-638DA1898608}"/>
              </a:ext>
            </a:extLst>
          </p:cNvPr>
          <p:cNvGrpSpPr/>
          <p:nvPr/>
        </p:nvGrpSpPr>
        <p:grpSpPr>
          <a:xfrm>
            <a:off x="552205" y="2970974"/>
            <a:ext cx="2650687" cy="2819136"/>
            <a:chOff x="-3095496" y="2101720"/>
            <a:chExt cx="2915756" cy="3101050"/>
          </a:xfrm>
        </p:grpSpPr>
        <p:sp>
          <p:nvSpPr>
            <p:cNvPr id="9" name="Freeform 6">
              <a:extLst>
                <a:ext uri="{FF2B5EF4-FFF2-40B4-BE49-F238E27FC236}">
                  <a16:creationId xmlns:a16="http://schemas.microsoft.com/office/drawing/2014/main" id="{AC3B7DCD-ED4C-AEFD-FF8B-ADBE4297BF63}"/>
                </a:ext>
              </a:extLst>
            </p:cNvPr>
            <p:cNvSpPr>
              <a:spLocks/>
            </p:cNvSpPr>
            <p:nvPr/>
          </p:nvSpPr>
          <p:spPr bwMode="auto">
            <a:xfrm>
              <a:off x="-1826961" y="4905665"/>
              <a:ext cx="29241" cy="19684"/>
            </a:xfrm>
            <a:custGeom>
              <a:avLst/>
              <a:gdLst/>
              <a:ahLst/>
              <a:cxnLst>
                <a:cxn ang="0">
                  <a:pos x="1" y="0"/>
                </a:cxn>
                <a:cxn ang="0">
                  <a:pos x="5" y="0"/>
                </a:cxn>
                <a:cxn ang="0">
                  <a:pos x="6" y="1"/>
                </a:cxn>
                <a:cxn ang="0">
                  <a:pos x="8" y="3"/>
                </a:cxn>
                <a:cxn ang="0">
                  <a:pos x="9" y="3"/>
                </a:cxn>
                <a:cxn ang="0">
                  <a:pos x="9" y="5"/>
                </a:cxn>
                <a:cxn ang="0">
                  <a:pos x="8" y="6"/>
                </a:cxn>
                <a:cxn ang="0">
                  <a:pos x="2" y="6"/>
                </a:cxn>
                <a:cxn ang="0">
                  <a:pos x="1" y="5"/>
                </a:cxn>
                <a:cxn ang="0">
                  <a:pos x="0" y="3"/>
                </a:cxn>
                <a:cxn ang="0">
                  <a:pos x="1" y="0"/>
                </a:cxn>
              </a:cxnLst>
              <a:rect l="0" t="0" r="r" b="b"/>
              <a:pathLst>
                <a:path w="9" h="6">
                  <a:moveTo>
                    <a:pt x="1" y="0"/>
                  </a:moveTo>
                  <a:lnTo>
                    <a:pt x="5" y="0"/>
                  </a:lnTo>
                  <a:lnTo>
                    <a:pt x="6" y="1"/>
                  </a:lnTo>
                  <a:lnTo>
                    <a:pt x="8" y="3"/>
                  </a:lnTo>
                  <a:lnTo>
                    <a:pt x="9" y="3"/>
                  </a:lnTo>
                  <a:lnTo>
                    <a:pt x="9" y="5"/>
                  </a:lnTo>
                  <a:lnTo>
                    <a:pt x="8" y="6"/>
                  </a:lnTo>
                  <a:lnTo>
                    <a:pt x="2" y="6"/>
                  </a:lnTo>
                  <a:lnTo>
                    <a:pt x="1" y="5"/>
                  </a:lnTo>
                  <a:lnTo>
                    <a:pt x="0" y="3"/>
                  </a:lnTo>
                  <a:lnTo>
                    <a:pt x="1" y="0"/>
                  </a:lnTo>
                  <a:close/>
                </a:path>
              </a:pathLst>
            </a:custGeom>
            <a:solidFill>
              <a:srgbClr val="A0C4AA"/>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3">
              <a:extLst>
                <a:ext uri="{FF2B5EF4-FFF2-40B4-BE49-F238E27FC236}">
                  <a16:creationId xmlns:a16="http://schemas.microsoft.com/office/drawing/2014/main" id="{B03D0F61-52D2-1B04-1282-85A4CD446BD6}"/>
                </a:ext>
              </a:extLst>
            </p:cNvPr>
            <p:cNvSpPr>
              <a:spLocks/>
            </p:cNvSpPr>
            <p:nvPr/>
          </p:nvSpPr>
          <p:spPr bwMode="auto">
            <a:xfrm>
              <a:off x="-1189083" y="3453691"/>
              <a:ext cx="987727" cy="1135432"/>
            </a:xfrm>
            <a:custGeom>
              <a:avLst/>
              <a:gdLst/>
              <a:ahLst/>
              <a:cxnLst>
                <a:cxn ang="0">
                  <a:pos x="295" y="78"/>
                </a:cxn>
                <a:cxn ang="0">
                  <a:pos x="298" y="133"/>
                </a:cxn>
                <a:cxn ang="0">
                  <a:pos x="299" y="162"/>
                </a:cxn>
                <a:cxn ang="0">
                  <a:pos x="295" y="211"/>
                </a:cxn>
                <a:cxn ang="0">
                  <a:pos x="270" y="245"/>
                </a:cxn>
                <a:cxn ang="0">
                  <a:pos x="260" y="242"/>
                </a:cxn>
                <a:cxn ang="0">
                  <a:pos x="252" y="242"/>
                </a:cxn>
                <a:cxn ang="0">
                  <a:pos x="250" y="256"/>
                </a:cxn>
                <a:cxn ang="0">
                  <a:pos x="244" y="259"/>
                </a:cxn>
                <a:cxn ang="0">
                  <a:pos x="241" y="275"/>
                </a:cxn>
                <a:cxn ang="0">
                  <a:pos x="236" y="278"/>
                </a:cxn>
                <a:cxn ang="0">
                  <a:pos x="241" y="285"/>
                </a:cxn>
                <a:cxn ang="0">
                  <a:pos x="238" y="290"/>
                </a:cxn>
                <a:cxn ang="0">
                  <a:pos x="230" y="285"/>
                </a:cxn>
                <a:cxn ang="0">
                  <a:pos x="221" y="290"/>
                </a:cxn>
                <a:cxn ang="0">
                  <a:pos x="216" y="320"/>
                </a:cxn>
                <a:cxn ang="0">
                  <a:pos x="210" y="332"/>
                </a:cxn>
                <a:cxn ang="0">
                  <a:pos x="209" y="341"/>
                </a:cxn>
                <a:cxn ang="0">
                  <a:pos x="202" y="341"/>
                </a:cxn>
                <a:cxn ang="0">
                  <a:pos x="199" y="341"/>
                </a:cxn>
                <a:cxn ang="0">
                  <a:pos x="201" y="346"/>
                </a:cxn>
                <a:cxn ang="0">
                  <a:pos x="189" y="343"/>
                </a:cxn>
                <a:cxn ang="0">
                  <a:pos x="172" y="327"/>
                </a:cxn>
                <a:cxn ang="0">
                  <a:pos x="169" y="318"/>
                </a:cxn>
                <a:cxn ang="0">
                  <a:pos x="145" y="336"/>
                </a:cxn>
                <a:cxn ang="0">
                  <a:pos x="127" y="330"/>
                </a:cxn>
                <a:cxn ang="0">
                  <a:pos x="117" y="336"/>
                </a:cxn>
                <a:cxn ang="0">
                  <a:pos x="103" y="332"/>
                </a:cxn>
                <a:cxn ang="0">
                  <a:pos x="78" y="330"/>
                </a:cxn>
                <a:cxn ang="0">
                  <a:pos x="66" y="315"/>
                </a:cxn>
                <a:cxn ang="0">
                  <a:pos x="37" y="303"/>
                </a:cxn>
                <a:cxn ang="0">
                  <a:pos x="6" y="124"/>
                </a:cxn>
                <a:cxn ang="0">
                  <a:pos x="64" y="56"/>
                </a:cxn>
                <a:cxn ang="0">
                  <a:pos x="87" y="51"/>
                </a:cxn>
                <a:cxn ang="0">
                  <a:pos x="89" y="54"/>
                </a:cxn>
                <a:cxn ang="0">
                  <a:pos x="113" y="59"/>
                </a:cxn>
                <a:cxn ang="0">
                  <a:pos x="124" y="68"/>
                </a:cxn>
                <a:cxn ang="0">
                  <a:pos x="121" y="73"/>
                </a:cxn>
                <a:cxn ang="0">
                  <a:pos x="135" y="72"/>
                </a:cxn>
                <a:cxn ang="0">
                  <a:pos x="141" y="67"/>
                </a:cxn>
                <a:cxn ang="0">
                  <a:pos x="157" y="73"/>
                </a:cxn>
                <a:cxn ang="0">
                  <a:pos x="181" y="60"/>
                </a:cxn>
                <a:cxn ang="0">
                  <a:pos x="207" y="56"/>
                </a:cxn>
                <a:cxn ang="0">
                  <a:pos x="233" y="28"/>
                </a:cxn>
                <a:cxn ang="0">
                  <a:pos x="258" y="14"/>
                </a:cxn>
                <a:cxn ang="0">
                  <a:pos x="284" y="0"/>
                </a:cxn>
              </a:cxnLst>
              <a:rect l="0" t="0" r="r" b="b"/>
              <a:pathLst>
                <a:path w="304" h="346">
                  <a:moveTo>
                    <a:pt x="284" y="0"/>
                  </a:moveTo>
                  <a:lnTo>
                    <a:pt x="288" y="39"/>
                  </a:lnTo>
                  <a:lnTo>
                    <a:pt x="295" y="78"/>
                  </a:lnTo>
                  <a:lnTo>
                    <a:pt x="304" y="115"/>
                  </a:lnTo>
                  <a:lnTo>
                    <a:pt x="292" y="127"/>
                  </a:lnTo>
                  <a:lnTo>
                    <a:pt x="298" y="133"/>
                  </a:lnTo>
                  <a:lnTo>
                    <a:pt x="300" y="141"/>
                  </a:lnTo>
                  <a:lnTo>
                    <a:pt x="301" y="150"/>
                  </a:lnTo>
                  <a:lnTo>
                    <a:pt x="299" y="162"/>
                  </a:lnTo>
                  <a:lnTo>
                    <a:pt x="297" y="175"/>
                  </a:lnTo>
                  <a:lnTo>
                    <a:pt x="295" y="189"/>
                  </a:lnTo>
                  <a:lnTo>
                    <a:pt x="295" y="211"/>
                  </a:lnTo>
                  <a:lnTo>
                    <a:pt x="290" y="222"/>
                  </a:lnTo>
                  <a:lnTo>
                    <a:pt x="274" y="238"/>
                  </a:lnTo>
                  <a:lnTo>
                    <a:pt x="270" y="245"/>
                  </a:lnTo>
                  <a:lnTo>
                    <a:pt x="266" y="243"/>
                  </a:lnTo>
                  <a:lnTo>
                    <a:pt x="264" y="242"/>
                  </a:lnTo>
                  <a:lnTo>
                    <a:pt x="260" y="242"/>
                  </a:lnTo>
                  <a:lnTo>
                    <a:pt x="258" y="243"/>
                  </a:lnTo>
                  <a:lnTo>
                    <a:pt x="254" y="243"/>
                  </a:lnTo>
                  <a:lnTo>
                    <a:pt x="252" y="242"/>
                  </a:lnTo>
                  <a:lnTo>
                    <a:pt x="251" y="243"/>
                  </a:lnTo>
                  <a:lnTo>
                    <a:pt x="251" y="253"/>
                  </a:lnTo>
                  <a:lnTo>
                    <a:pt x="250" y="256"/>
                  </a:lnTo>
                  <a:lnTo>
                    <a:pt x="249" y="257"/>
                  </a:lnTo>
                  <a:lnTo>
                    <a:pt x="247" y="257"/>
                  </a:lnTo>
                  <a:lnTo>
                    <a:pt x="244" y="259"/>
                  </a:lnTo>
                  <a:lnTo>
                    <a:pt x="242" y="259"/>
                  </a:lnTo>
                  <a:lnTo>
                    <a:pt x="241" y="261"/>
                  </a:lnTo>
                  <a:lnTo>
                    <a:pt x="241" y="275"/>
                  </a:lnTo>
                  <a:lnTo>
                    <a:pt x="238" y="276"/>
                  </a:lnTo>
                  <a:lnTo>
                    <a:pt x="236" y="276"/>
                  </a:lnTo>
                  <a:lnTo>
                    <a:pt x="236" y="278"/>
                  </a:lnTo>
                  <a:lnTo>
                    <a:pt x="237" y="281"/>
                  </a:lnTo>
                  <a:lnTo>
                    <a:pt x="237" y="282"/>
                  </a:lnTo>
                  <a:lnTo>
                    <a:pt x="241" y="285"/>
                  </a:lnTo>
                  <a:lnTo>
                    <a:pt x="241" y="287"/>
                  </a:lnTo>
                  <a:lnTo>
                    <a:pt x="240" y="288"/>
                  </a:lnTo>
                  <a:lnTo>
                    <a:pt x="238" y="290"/>
                  </a:lnTo>
                  <a:lnTo>
                    <a:pt x="234" y="290"/>
                  </a:lnTo>
                  <a:lnTo>
                    <a:pt x="231" y="288"/>
                  </a:lnTo>
                  <a:lnTo>
                    <a:pt x="230" y="285"/>
                  </a:lnTo>
                  <a:lnTo>
                    <a:pt x="229" y="284"/>
                  </a:lnTo>
                  <a:lnTo>
                    <a:pt x="228" y="284"/>
                  </a:lnTo>
                  <a:lnTo>
                    <a:pt x="221" y="290"/>
                  </a:lnTo>
                  <a:lnTo>
                    <a:pt x="215" y="298"/>
                  </a:lnTo>
                  <a:lnTo>
                    <a:pt x="213" y="310"/>
                  </a:lnTo>
                  <a:lnTo>
                    <a:pt x="216" y="320"/>
                  </a:lnTo>
                  <a:lnTo>
                    <a:pt x="216" y="324"/>
                  </a:lnTo>
                  <a:lnTo>
                    <a:pt x="214" y="329"/>
                  </a:lnTo>
                  <a:lnTo>
                    <a:pt x="210" y="332"/>
                  </a:lnTo>
                  <a:lnTo>
                    <a:pt x="210" y="334"/>
                  </a:lnTo>
                  <a:lnTo>
                    <a:pt x="209" y="337"/>
                  </a:lnTo>
                  <a:lnTo>
                    <a:pt x="209" y="341"/>
                  </a:lnTo>
                  <a:lnTo>
                    <a:pt x="208" y="344"/>
                  </a:lnTo>
                  <a:lnTo>
                    <a:pt x="205" y="344"/>
                  </a:lnTo>
                  <a:lnTo>
                    <a:pt x="202" y="341"/>
                  </a:lnTo>
                  <a:lnTo>
                    <a:pt x="200" y="340"/>
                  </a:lnTo>
                  <a:lnTo>
                    <a:pt x="199" y="340"/>
                  </a:lnTo>
                  <a:lnTo>
                    <a:pt x="199" y="341"/>
                  </a:lnTo>
                  <a:lnTo>
                    <a:pt x="200" y="341"/>
                  </a:lnTo>
                  <a:lnTo>
                    <a:pt x="201" y="343"/>
                  </a:lnTo>
                  <a:lnTo>
                    <a:pt x="201" y="346"/>
                  </a:lnTo>
                  <a:lnTo>
                    <a:pt x="199" y="346"/>
                  </a:lnTo>
                  <a:lnTo>
                    <a:pt x="193" y="345"/>
                  </a:lnTo>
                  <a:lnTo>
                    <a:pt x="189" y="343"/>
                  </a:lnTo>
                  <a:lnTo>
                    <a:pt x="181" y="334"/>
                  </a:lnTo>
                  <a:lnTo>
                    <a:pt x="174" y="332"/>
                  </a:lnTo>
                  <a:lnTo>
                    <a:pt x="172" y="327"/>
                  </a:lnTo>
                  <a:lnTo>
                    <a:pt x="171" y="326"/>
                  </a:lnTo>
                  <a:lnTo>
                    <a:pt x="169" y="322"/>
                  </a:lnTo>
                  <a:lnTo>
                    <a:pt x="169" y="318"/>
                  </a:lnTo>
                  <a:lnTo>
                    <a:pt x="159" y="322"/>
                  </a:lnTo>
                  <a:lnTo>
                    <a:pt x="151" y="327"/>
                  </a:lnTo>
                  <a:lnTo>
                    <a:pt x="145" y="336"/>
                  </a:lnTo>
                  <a:lnTo>
                    <a:pt x="137" y="336"/>
                  </a:lnTo>
                  <a:lnTo>
                    <a:pt x="132" y="332"/>
                  </a:lnTo>
                  <a:lnTo>
                    <a:pt x="127" y="330"/>
                  </a:lnTo>
                  <a:lnTo>
                    <a:pt x="123" y="331"/>
                  </a:lnTo>
                  <a:lnTo>
                    <a:pt x="118" y="333"/>
                  </a:lnTo>
                  <a:lnTo>
                    <a:pt x="117" y="336"/>
                  </a:lnTo>
                  <a:lnTo>
                    <a:pt x="113" y="338"/>
                  </a:lnTo>
                  <a:lnTo>
                    <a:pt x="109" y="338"/>
                  </a:lnTo>
                  <a:lnTo>
                    <a:pt x="103" y="332"/>
                  </a:lnTo>
                  <a:lnTo>
                    <a:pt x="96" y="329"/>
                  </a:lnTo>
                  <a:lnTo>
                    <a:pt x="88" y="327"/>
                  </a:lnTo>
                  <a:lnTo>
                    <a:pt x="78" y="330"/>
                  </a:lnTo>
                  <a:lnTo>
                    <a:pt x="74" y="324"/>
                  </a:lnTo>
                  <a:lnTo>
                    <a:pt x="70" y="319"/>
                  </a:lnTo>
                  <a:lnTo>
                    <a:pt x="66" y="315"/>
                  </a:lnTo>
                  <a:lnTo>
                    <a:pt x="64" y="306"/>
                  </a:lnTo>
                  <a:lnTo>
                    <a:pt x="50" y="304"/>
                  </a:lnTo>
                  <a:lnTo>
                    <a:pt x="37" y="303"/>
                  </a:lnTo>
                  <a:lnTo>
                    <a:pt x="25" y="302"/>
                  </a:lnTo>
                  <a:lnTo>
                    <a:pt x="19" y="241"/>
                  </a:lnTo>
                  <a:lnTo>
                    <a:pt x="6" y="124"/>
                  </a:lnTo>
                  <a:lnTo>
                    <a:pt x="0" y="65"/>
                  </a:lnTo>
                  <a:lnTo>
                    <a:pt x="33" y="61"/>
                  </a:lnTo>
                  <a:lnTo>
                    <a:pt x="64" y="56"/>
                  </a:lnTo>
                  <a:lnTo>
                    <a:pt x="72" y="53"/>
                  </a:lnTo>
                  <a:lnTo>
                    <a:pt x="79" y="51"/>
                  </a:lnTo>
                  <a:lnTo>
                    <a:pt x="87" y="51"/>
                  </a:lnTo>
                  <a:lnTo>
                    <a:pt x="87" y="56"/>
                  </a:lnTo>
                  <a:lnTo>
                    <a:pt x="88" y="54"/>
                  </a:lnTo>
                  <a:lnTo>
                    <a:pt x="89" y="54"/>
                  </a:lnTo>
                  <a:lnTo>
                    <a:pt x="92" y="53"/>
                  </a:lnTo>
                  <a:lnTo>
                    <a:pt x="98" y="53"/>
                  </a:lnTo>
                  <a:lnTo>
                    <a:pt x="113" y="59"/>
                  </a:lnTo>
                  <a:lnTo>
                    <a:pt x="127" y="65"/>
                  </a:lnTo>
                  <a:lnTo>
                    <a:pt x="125" y="66"/>
                  </a:lnTo>
                  <a:lnTo>
                    <a:pt x="124" y="68"/>
                  </a:lnTo>
                  <a:lnTo>
                    <a:pt x="122" y="70"/>
                  </a:lnTo>
                  <a:lnTo>
                    <a:pt x="121" y="71"/>
                  </a:lnTo>
                  <a:lnTo>
                    <a:pt x="121" y="73"/>
                  </a:lnTo>
                  <a:lnTo>
                    <a:pt x="124" y="73"/>
                  </a:lnTo>
                  <a:lnTo>
                    <a:pt x="128" y="72"/>
                  </a:lnTo>
                  <a:lnTo>
                    <a:pt x="135" y="72"/>
                  </a:lnTo>
                  <a:lnTo>
                    <a:pt x="136" y="71"/>
                  </a:lnTo>
                  <a:lnTo>
                    <a:pt x="135" y="70"/>
                  </a:lnTo>
                  <a:lnTo>
                    <a:pt x="141" y="67"/>
                  </a:lnTo>
                  <a:lnTo>
                    <a:pt x="146" y="70"/>
                  </a:lnTo>
                  <a:lnTo>
                    <a:pt x="151" y="72"/>
                  </a:lnTo>
                  <a:lnTo>
                    <a:pt x="157" y="73"/>
                  </a:lnTo>
                  <a:lnTo>
                    <a:pt x="166" y="71"/>
                  </a:lnTo>
                  <a:lnTo>
                    <a:pt x="173" y="66"/>
                  </a:lnTo>
                  <a:lnTo>
                    <a:pt x="181" y="60"/>
                  </a:lnTo>
                  <a:lnTo>
                    <a:pt x="188" y="56"/>
                  </a:lnTo>
                  <a:lnTo>
                    <a:pt x="199" y="58"/>
                  </a:lnTo>
                  <a:lnTo>
                    <a:pt x="207" y="56"/>
                  </a:lnTo>
                  <a:lnTo>
                    <a:pt x="215" y="50"/>
                  </a:lnTo>
                  <a:lnTo>
                    <a:pt x="222" y="42"/>
                  </a:lnTo>
                  <a:lnTo>
                    <a:pt x="233" y="28"/>
                  </a:lnTo>
                  <a:lnTo>
                    <a:pt x="241" y="22"/>
                  </a:lnTo>
                  <a:lnTo>
                    <a:pt x="250" y="18"/>
                  </a:lnTo>
                  <a:lnTo>
                    <a:pt x="258" y="14"/>
                  </a:lnTo>
                  <a:lnTo>
                    <a:pt x="266" y="8"/>
                  </a:lnTo>
                  <a:lnTo>
                    <a:pt x="274" y="3"/>
                  </a:lnTo>
                  <a:lnTo>
                    <a:pt x="284" y="0"/>
                  </a:lnTo>
                  <a:close/>
                </a:path>
              </a:pathLst>
            </a:custGeom>
            <a:solidFill>
              <a:srgbClr val="A0C4AA"/>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4">
              <a:extLst>
                <a:ext uri="{FF2B5EF4-FFF2-40B4-BE49-F238E27FC236}">
                  <a16:creationId xmlns:a16="http://schemas.microsoft.com/office/drawing/2014/main" id="{9E41774A-EF9B-F17C-B01E-E58ADFD5B7BD}"/>
                </a:ext>
              </a:extLst>
            </p:cNvPr>
            <p:cNvSpPr>
              <a:spLocks/>
            </p:cNvSpPr>
            <p:nvPr/>
          </p:nvSpPr>
          <p:spPr bwMode="auto">
            <a:xfrm>
              <a:off x="-2576814" y="2101720"/>
              <a:ext cx="1354880" cy="590689"/>
            </a:xfrm>
            <a:custGeom>
              <a:avLst/>
              <a:gdLst/>
              <a:ahLst/>
              <a:cxnLst>
                <a:cxn ang="0">
                  <a:pos x="113" y="10"/>
                </a:cxn>
                <a:cxn ang="0">
                  <a:pos x="119" y="37"/>
                </a:cxn>
                <a:cxn ang="0">
                  <a:pos x="123" y="28"/>
                </a:cxn>
                <a:cxn ang="0">
                  <a:pos x="129" y="28"/>
                </a:cxn>
                <a:cxn ang="0">
                  <a:pos x="141" y="23"/>
                </a:cxn>
                <a:cxn ang="0">
                  <a:pos x="168" y="27"/>
                </a:cxn>
                <a:cxn ang="0">
                  <a:pos x="189" y="54"/>
                </a:cxn>
                <a:cxn ang="0">
                  <a:pos x="225" y="54"/>
                </a:cxn>
                <a:cxn ang="0">
                  <a:pos x="243" y="55"/>
                </a:cxn>
                <a:cxn ang="0">
                  <a:pos x="247" y="46"/>
                </a:cxn>
                <a:cxn ang="0">
                  <a:pos x="258" y="40"/>
                </a:cxn>
                <a:cxn ang="0">
                  <a:pos x="270" y="31"/>
                </a:cxn>
                <a:cxn ang="0">
                  <a:pos x="296" y="27"/>
                </a:cxn>
                <a:cxn ang="0">
                  <a:pos x="322" y="18"/>
                </a:cxn>
                <a:cxn ang="0">
                  <a:pos x="338" y="28"/>
                </a:cxn>
                <a:cxn ang="0">
                  <a:pos x="363" y="38"/>
                </a:cxn>
                <a:cxn ang="0">
                  <a:pos x="375" y="41"/>
                </a:cxn>
                <a:cxn ang="0">
                  <a:pos x="381" y="35"/>
                </a:cxn>
                <a:cxn ang="0">
                  <a:pos x="393" y="45"/>
                </a:cxn>
                <a:cxn ang="0">
                  <a:pos x="406" y="63"/>
                </a:cxn>
                <a:cxn ang="0">
                  <a:pos x="381" y="76"/>
                </a:cxn>
                <a:cxn ang="0">
                  <a:pos x="367" y="76"/>
                </a:cxn>
                <a:cxn ang="0">
                  <a:pos x="365" y="90"/>
                </a:cxn>
                <a:cxn ang="0">
                  <a:pos x="357" y="87"/>
                </a:cxn>
                <a:cxn ang="0">
                  <a:pos x="352" y="79"/>
                </a:cxn>
                <a:cxn ang="0">
                  <a:pos x="324" y="75"/>
                </a:cxn>
                <a:cxn ang="0">
                  <a:pos x="310" y="80"/>
                </a:cxn>
                <a:cxn ang="0">
                  <a:pos x="291" y="91"/>
                </a:cxn>
                <a:cxn ang="0">
                  <a:pos x="268" y="96"/>
                </a:cxn>
                <a:cxn ang="0">
                  <a:pos x="262" y="107"/>
                </a:cxn>
                <a:cxn ang="0">
                  <a:pos x="250" y="107"/>
                </a:cxn>
                <a:cxn ang="0">
                  <a:pos x="240" y="107"/>
                </a:cxn>
                <a:cxn ang="0">
                  <a:pos x="230" y="117"/>
                </a:cxn>
                <a:cxn ang="0">
                  <a:pos x="220" y="109"/>
                </a:cxn>
                <a:cxn ang="0">
                  <a:pos x="204" y="144"/>
                </a:cxn>
                <a:cxn ang="0">
                  <a:pos x="184" y="178"/>
                </a:cxn>
                <a:cxn ang="0">
                  <a:pos x="186" y="161"/>
                </a:cxn>
                <a:cxn ang="0">
                  <a:pos x="183" y="158"/>
                </a:cxn>
                <a:cxn ang="0">
                  <a:pos x="175" y="160"/>
                </a:cxn>
                <a:cxn ang="0">
                  <a:pos x="173" y="138"/>
                </a:cxn>
                <a:cxn ang="0">
                  <a:pos x="163" y="122"/>
                </a:cxn>
                <a:cxn ang="0">
                  <a:pos x="151" y="112"/>
                </a:cxn>
                <a:cxn ang="0">
                  <a:pos x="133" y="104"/>
                </a:cxn>
                <a:cxn ang="0">
                  <a:pos x="106" y="103"/>
                </a:cxn>
                <a:cxn ang="0">
                  <a:pos x="92" y="97"/>
                </a:cxn>
                <a:cxn ang="0">
                  <a:pos x="74" y="93"/>
                </a:cxn>
                <a:cxn ang="0">
                  <a:pos x="17" y="82"/>
                </a:cxn>
                <a:cxn ang="0">
                  <a:pos x="10" y="68"/>
                </a:cxn>
                <a:cxn ang="0">
                  <a:pos x="3" y="60"/>
                </a:cxn>
                <a:cxn ang="0">
                  <a:pos x="20" y="54"/>
                </a:cxn>
                <a:cxn ang="0">
                  <a:pos x="37" y="37"/>
                </a:cxn>
                <a:cxn ang="0">
                  <a:pos x="64" y="32"/>
                </a:cxn>
                <a:cxn ang="0">
                  <a:pos x="85" y="20"/>
                </a:cxn>
              </a:cxnLst>
              <a:rect l="0" t="0" r="r" b="b"/>
              <a:pathLst>
                <a:path w="417" h="180">
                  <a:moveTo>
                    <a:pt x="99" y="0"/>
                  </a:moveTo>
                  <a:lnTo>
                    <a:pt x="107" y="3"/>
                  </a:lnTo>
                  <a:lnTo>
                    <a:pt x="113" y="10"/>
                  </a:lnTo>
                  <a:lnTo>
                    <a:pt x="115" y="18"/>
                  </a:lnTo>
                  <a:lnTo>
                    <a:pt x="117" y="27"/>
                  </a:lnTo>
                  <a:lnTo>
                    <a:pt x="119" y="37"/>
                  </a:lnTo>
                  <a:lnTo>
                    <a:pt x="121" y="37"/>
                  </a:lnTo>
                  <a:lnTo>
                    <a:pt x="123" y="34"/>
                  </a:lnTo>
                  <a:lnTo>
                    <a:pt x="123" y="28"/>
                  </a:lnTo>
                  <a:lnTo>
                    <a:pt x="126" y="26"/>
                  </a:lnTo>
                  <a:lnTo>
                    <a:pt x="129" y="26"/>
                  </a:lnTo>
                  <a:lnTo>
                    <a:pt x="129" y="28"/>
                  </a:lnTo>
                  <a:lnTo>
                    <a:pt x="131" y="28"/>
                  </a:lnTo>
                  <a:lnTo>
                    <a:pt x="136" y="26"/>
                  </a:lnTo>
                  <a:lnTo>
                    <a:pt x="141" y="23"/>
                  </a:lnTo>
                  <a:lnTo>
                    <a:pt x="147" y="20"/>
                  </a:lnTo>
                  <a:lnTo>
                    <a:pt x="158" y="21"/>
                  </a:lnTo>
                  <a:lnTo>
                    <a:pt x="168" y="27"/>
                  </a:lnTo>
                  <a:lnTo>
                    <a:pt x="176" y="35"/>
                  </a:lnTo>
                  <a:lnTo>
                    <a:pt x="183" y="45"/>
                  </a:lnTo>
                  <a:lnTo>
                    <a:pt x="189" y="54"/>
                  </a:lnTo>
                  <a:lnTo>
                    <a:pt x="202" y="53"/>
                  </a:lnTo>
                  <a:lnTo>
                    <a:pt x="214" y="53"/>
                  </a:lnTo>
                  <a:lnTo>
                    <a:pt x="225" y="54"/>
                  </a:lnTo>
                  <a:lnTo>
                    <a:pt x="236" y="56"/>
                  </a:lnTo>
                  <a:lnTo>
                    <a:pt x="242" y="56"/>
                  </a:lnTo>
                  <a:lnTo>
                    <a:pt x="243" y="55"/>
                  </a:lnTo>
                  <a:lnTo>
                    <a:pt x="246" y="51"/>
                  </a:lnTo>
                  <a:lnTo>
                    <a:pt x="246" y="48"/>
                  </a:lnTo>
                  <a:lnTo>
                    <a:pt x="247" y="46"/>
                  </a:lnTo>
                  <a:lnTo>
                    <a:pt x="248" y="45"/>
                  </a:lnTo>
                  <a:lnTo>
                    <a:pt x="255" y="42"/>
                  </a:lnTo>
                  <a:lnTo>
                    <a:pt x="258" y="40"/>
                  </a:lnTo>
                  <a:lnTo>
                    <a:pt x="263" y="37"/>
                  </a:lnTo>
                  <a:lnTo>
                    <a:pt x="265" y="33"/>
                  </a:lnTo>
                  <a:lnTo>
                    <a:pt x="270" y="31"/>
                  </a:lnTo>
                  <a:lnTo>
                    <a:pt x="278" y="28"/>
                  </a:lnTo>
                  <a:lnTo>
                    <a:pt x="286" y="27"/>
                  </a:lnTo>
                  <a:lnTo>
                    <a:pt x="296" y="27"/>
                  </a:lnTo>
                  <a:lnTo>
                    <a:pt x="307" y="26"/>
                  </a:lnTo>
                  <a:lnTo>
                    <a:pt x="314" y="23"/>
                  </a:lnTo>
                  <a:lnTo>
                    <a:pt x="322" y="18"/>
                  </a:lnTo>
                  <a:lnTo>
                    <a:pt x="329" y="14"/>
                  </a:lnTo>
                  <a:lnTo>
                    <a:pt x="338" y="14"/>
                  </a:lnTo>
                  <a:lnTo>
                    <a:pt x="338" y="28"/>
                  </a:lnTo>
                  <a:lnTo>
                    <a:pt x="341" y="40"/>
                  </a:lnTo>
                  <a:lnTo>
                    <a:pt x="349" y="40"/>
                  </a:lnTo>
                  <a:lnTo>
                    <a:pt x="363" y="38"/>
                  </a:lnTo>
                  <a:lnTo>
                    <a:pt x="368" y="39"/>
                  </a:lnTo>
                  <a:lnTo>
                    <a:pt x="371" y="42"/>
                  </a:lnTo>
                  <a:lnTo>
                    <a:pt x="375" y="41"/>
                  </a:lnTo>
                  <a:lnTo>
                    <a:pt x="377" y="40"/>
                  </a:lnTo>
                  <a:lnTo>
                    <a:pt x="379" y="38"/>
                  </a:lnTo>
                  <a:lnTo>
                    <a:pt x="381" y="35"/>
                  </a:lnTo>
                  <a:lnTo>
                    <a:pt x="383" y="34"/>
                  </a:lnTo>
                  <a:lnTo>
                    <a:pt x="390" y="38"/>
                  </a:lnTo>
                  <a:lnTo>
                    <a:pt x="393" y="45"/>
                  </a:lnTo>
                  <a:lnTo>
                    <a:pt x="393" y="54"/>
                  </a:lnTo>
                  <a:lnTo>
                    <a:pt x="399" y="60"/>
                  </a:lnTo>
                  <a:lnTo>
                    <a:pt x="406" y="63"/>
                  </a:lnTo>
                  <a:lnTo>
                    <a:pt x="412" y="69"/>
                  </a:lnTo>
                  <a:lnTo>
                    <a:pt x="417" y="76"/>
                  </a:lnTo>
                  <a:lnTo>
                    <a:pt x="381" y="76"/>
                  </a:lnTo>
                  <a:lnTo>
                    <a:pt x="371" y="74"/>
                  </a:lnTo>
                  <a:lnTo>
                    <a:pt x="369" y="74"/>
                  </a:lnTo>
                  <a:lnTo>
                    <a:pt x="367" y="76"/>
                  </a:lnTo>
                  <a:lnTo>
                    <a:pt x="367" y="79"/>
                  </a:lnTo>
                  <a:lnTo>
                    <a:pt x="365" y="81"/>
                  </a:lnTo>
                  <a:lnTo>
                    <a:pt x="365" y="90"/>
                  </a:lnTo>
                  <a:lnTo>
                    <a:pt x="362" y="90"/>
                  </a:lnTo>
                  <a:lnTo>
                    <a:pt x="358" y="89"/>
                  </a:lnTo>
                  <a:lnTo>
                    <a:pt x="357" y="87"/>
                  </a:lnTo>
                  <a:lnTo>
                    <a:pt x="355" y="84"/>
                  </a:lnTo>
                  <a:lnTo>
                    <a:pt x="353" y="81"/>
                  </a:lnTo>
                  <a:lnTo>
                    <a:pt x="352" y="79"/>
                  </a:lnTo>
                  <a:lnTo>
                    <a:pt x="342" y="77"/>
                  </a:lnTo>
                  <a:lnTo>
                    <a:pt x="333" y="75"/>
                  </a:lnTo>
                  <a:lnTo>
                    <a:pt x="324" y="75"/>
                  </a:lnTo>
                  <a:lnTo>
                    <a:pt x="315" y="76"/>
                  </a:lnTo>
                  <a:lnTo>
                    <a:pt x="312" y="77"/>
                  </a:lnTo>
                  <a:lnTo>
                    <a:pt x="310" y="80"/>
                  </a:lnTo>
                  <a:lnTo>
                    <a:pt x="308" y="83"/>
                  </a:lnTo>
                  <a:lnTo>
                    <a:pt x="301" y="90"/>
                  </a:lnTo>
                  <a:lnTo>
                    <a:pt x="291" y="91"/>
                  </a:lnTo>
                  <a:lnTo>
                    <a:pt x="282" y="91"/>
                  </a:lnTo>
                  <a:lnTo>
                    <a:pt x="273" y="93"/>
                  </a:lnTo>
                  <a:lnTo>
                    <a:pt x="268" y="96"/>
                  </a:lnTo>
                  <a:lnTo>
                    <a:pt x="265" y="98"/>
                  </a:lnTo>
                  <a:lnTo>
                    <a:pt x="264" y="102"/>
                  </a:lnTo>
                  <a:lnTo>
                    <a:pt x="262" y="107"/>
                  </a:lnTo>
                  <a:lnTo>
                    <a:pt x="260" y="110"/>
                  </a:lnTo>
                  <a:lnTo>
                    <a:pt x="256" y="112"/>
                  </a:lnTo>
                  <a:lnTo>
                    <a:pt x="250" y="107"/>
                  </a:lnTo>
                  <a:lnTo>
                    <a:pt x="250" y="104"/>
                  </a:lnTo>
                  <a:lnTo>
                    <a:pt x="243" y="104"/>
                  </a:lnTo>
                  <a:lnTo>
                    <a:pt x="240" y="107"/>
                  </a:lnTo>
                  <a:lnTo>
                    <a:pt x="236" y="110"/>
                  </a:lnTo>
                  <a:lnTo>
                    <a:pt x="234" y="114"/>
                  </a:lnTo>
                  <a:lnTo>
                    <a:pt x="230" y="117"/>
                  </a:lnTo>
                  <a:lnTo>
                    <a:pt x="225" y="118"/>
                  </a:lnTo>
                  <a:lnTo>
                    <a:pt x="225" y="104"/>
                  </a:lnTo>
                  <a:lnTo>
                    <a:pt x="220" y="109"/>
                  </a:lnTo>
                  <a:lnTo>
                    <a:pt x="216" y="116"/>
                  </a:lnTo>
                  <a:lnTo>
                    <a:pt x="214" y="123"/>
                  </a:lnTo>
                  <a:lnTo>
                    <a:pt x="204" y="144"/>
                  </a:lnTo>
                  <a:lnTo>
                    <a:pt x="197" y="163"/>
                  </a:lnTo>
                  <a:lnTo>
                    <a:pt x="189" y="180"/>
                  </a:lnTo>
                  <a:lnTo>
                    <a:pt x="184" y="178"/>
                  </a:lnTo>
                  <a:lnTo>
                    <a:pt x="183" y="172"/>
                  </a:lnTo>
                  <a:lnTo>
                    <a:pt x="184" y="166"/>
                  </a:lnTo>
                  <a:lnTo>
                    <a:pt x="186" y="161"/>
                  </a:lnTo>
                  <a:lnTo>
                    <a:pt x="186" y="160"/>
                  </a:lnTo>
                  <a:lnTo>
                    <a:pt x="185" y="159"/>
                  </a:lnTo>
                  <a:lnTo>
                    <a:pt x="183" y="158"/>
                  </a:lnTo>
                  <a:lnTo>
                    <a:pt x="178" y="158"/>
                  </a:lnTo>
                  <a:lnTo>
                    <a:pt x="176" y="159"/>
                  </a:lnTo>
                  <a:lnTo>
                    <a:pt x="175" y="160"/>
                  </a:lnTo>
                  <a:lnTo>
                    <a:pt x="175" y="161"/>
                  </a:lnTo>
                  <a:lnTo>
                    <a:pt x="173" y="153"/>
                  </a:lnTo>
                  <a:lnTo>
                    <a:pt x="173" y="138"/>
                  </a:lnTo>
                  <a:lnTo>
                    <a:pt x="172" y="131"/>
                  </a:lnTo>
                  <a:lnTo>
                    <a:pt x="169" y="125"/>
                  </a:lnTo>
                  <a:lnTo>
                    <a:pt x="163" y="122"/>
                  </a:lnTo>
                  <a:lnTo>
                    <a:pt x="152" y="122"/>
                  </a:lnTo>
                  <a:lnTo>
                    <a:pt x="152" y="117"/>
                  </a:lnTo>
                  <a:lnTo>
                    <a:pt x="151" y="112"/>
                  </a:lnTo>
                  <a:lnTo>
                    <a:pt x="149" y="108"/>
                  </a:lnTo>
                  <a:lnTo>
                    <a:pt x="141" y="108"/>
                  </a:lnTo>
                  <a:lnTo>
                    <a:pt x="133" y="104"/>
                  </a:lnTo>
                  <a:lnTo>
                    <a:pt x="123" y="102"/>
                  </a:lnTo>
                  <a:lnTo>
                    <a:pt x="115" y="102"/>
                  </a:lnTo>
                  <a:lnTo>
                    <a:pt x="106" y="103"/>
                  </a:lnTo>
                  <a:lnTo>
                    <a:pt x="95" y="102"/>
                  </a:lnTo>
                  <a:lnTo>
                    <a:pt x="93" y="100"/>
                  </a:lnTo>
                  <a:lnTo>
                    <a:pt x="92" y="97"/>
                  </a:lnTo>
                  <a:lnTo>
                    <a:pt x="91" y="96"/>
                  </a:lnTo>
                  <a:lnTo>
                    <a:pt x="90" y="96"/>
                  </a:lnTo>
                  <a:lnTo>
                    <a:pt x="74" y="93"/>
                  </a:lnTo>
                  <a:lnTo>
                    <a:pt x="56" y="89"/>
                  </a:lnTo>
                  <a:lnTo>
                    <a:pt x="36" y="86"/>
                  </a:lnTo>
                  <a:lnTo>
                    <a:pt x="17" y="82"/>
                  </a:lnTo>
                  <a:lnTo>
                    <a:pt x="16" y="76"/>
                  </a:lnTo>
                  <a:lnTo>
                    <a:pt x="14" y="72"/>
                  </a:lnTo>
                  <a:lnTo>
                    <a:pt x="10" y="68"/>
                  </a:lnTo>
                  <a:lnTo>
                    <a:pt x="6" y="66"/>
                  </a:lnTo>
                  <a:lnTo>
                    <a:pt x="0" y="65"/>
                  </a:lnTo>
                  <a:lnTo>
                    <a:pt x="3" y="60"/>
                  </a:lnTo>
                  <a:lnTo>
                    <a:pt x="8" y="58"/>
                  </a:lnTo>
                  <a:lnTo>
                    <a:pt x="15" y="56"/>
                  </a:lnTo>
                  <a:lnTo>
                    <a:pt x="20" y="54"/>
                  </a:lnTo>
                  <a:lnTo>
                    <a:pt x="23" y="52"/>
                  </a:lnTo>
                  <a:lnTo>
                    <a:pt x="30" y="41"/>
                  </a:lnTo>
                  <a:lnTo>
                    <a:pt x="37" y="37"/>
                  </a:lnTo>
                  <a:lnTo>
                    <a:pt x="49" y="38"/>
                  </a:lnTo>
                  <a:lnTo>
                    <a:pt x="57" y="35"/>
                  </a:lnTo>
                  <a:lnTo>
                    <a:pt x="64" y="32"/>
                  </a:lnTo>
                  <a:lnTo>
                    <a:pt x="70" y="27"/>
                  </a:lnTo>
                  <a:lnTo>
                    <a:pt x="77" y="23"/>
                  </a:lnTo>
                  <a:lnTo>
                    <a:pt x="85" y="20"/>
                  </a:lnTo>
                  <a:lnTo>
                    <a:pt x="92" y="10"/>
                  </a:lnTo>
                  <a:lnTo>
                    <a:pt x="99" y="0"/>
                  </a:lnTo>
                  <a:close/>
                </a:path>
              </a:pathLst>
            </a:custGeom>
            <a:solidFill>
              <a:srgbClr val="A0C4AA"/>
            </a:solidFill>
            <a:ln w="38100">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5">
              <a:extLst>
                <a:ext uri="{FF2B5EF4-FFF2-40B4-BE49-F238E27FC236}">
                  <a16:creationId xmlns:a16="http://schemas.microsoft.com/office/drawing/2014/main" id="{AC49267A-F445-4F4B-3449-55B38F4B6D1E}"/>
                </a:ext>
              </a:extLst>
            </p:cNvPr>
            <p:cNvSpPr>
              <a:spLocks/>
            </p:cNvSpPr>
            <p:nvPr/>
          </p:nvSpPr>
          <p:spPr bwMode="auto">
            <a:xfrm>
              <a:off x="-1646674" y="2426550"/>
              <a:ext cx="925994" cy="1266694"/>
            </a:xfrm>
            <a:custGeom>
              <a:avLst/>
              <a:gdLst/>
              <a:ahLst/>
              <a:cxnLst>
                <a:cxn ang="0">
                  <a:pos x="99" y="1"/>
                </a:cxn>
                <a:cxn ang="0">
                  <a:pos x="106" y="7"/>
                </a:cxn>
                <a:cxn ang="0">
                  <a:pos x="124" y="9"/>
                </a:cxn>
                <a:cxn ang="0">
                  <a:pos x="138" y="20"/>
                </a:cxn>
                <a:cxn ang="0">
                  <a:pos x="183" y="35"/>
                </a:cxn>
                <a:cxn ang="0">
                  <a:pos x="193" y="49"/>
                </a:cxn>
                <a:cxn ang="0">
                  <a:pos x="186" y="59"/>
                </a:cxn>
                <a:cxn ang="0">
                  <a:pos x="193" y="68"/>
                </a:cxn>
                <a:cxn ang="0">
                  <a:pos x="202" y="94"/>
                </a:cxn>
                <a:cxn ang="0">
                  <a:pos x="198" y="121"/>
                </a:cxn>
                <a:cxn ang="0">
                  <a:pos x="189" y="143"/>
                </a:cxn>
                <a:cxn ang="0">
                  <a:pos x="177" y="155"/>
                </a:cxn>
                <a:cxn ang="0">
                  <a:pos x="174" y="183"/>
                </a:cxn>
                <a:cxn ang="0">
                  <a:pos x="196" y="188"/>
                </a:cxn>
                <a:cxn ang="0">
                  <a:pos x="210" y="168"/>
                </a:cxn>
                <a:cxn ang="0">
                  <a:pos x="223" y="152"/>
                </a:cxn>
                <a:cxn ang="0">
                  <a:pos x="242" y="143"/>
                </a:cxn>
                <a:cxn ang="0">
                  <a:pos x="262" y="180"/>
                </a:cxn>
                <a:cxn ang="0">
                  <a:pos x="276" y="223"/>
                </a:cxn>
                <a:cxn ang="0">
                  <a:pos x="281" y="250"/>
                </a:cxn>
                <a:cxn ang="0">
                  <a:pos x="278" y="271"/>
                </a:cxn>
                <a:cxn ang="0">
                  <a:pos x="275" y="265"/>
                </a:cxn>
                <a:cxn ang="0">
                  <a:pos x="271" y="265"/>
                </a:cxn>
                <a:cxn ang="0">
                  <a:pos x="259" y="286"/>
                </a:cxn>
                <a:cxn ang="0">
                  <a:pos x="251" y="301"/>
                </a:cxn>
                <a:cxn ang="0">
                  <a:pos x="244" y="329"/>
                </a:cxn>
                <a:cxn ang="0">
                  <a:pos x="233" y="351"/>
                </a:cxn>
                <a:cxn ang="0">
                  <a:pos x="175" y="371"/>
                </a:cxn>
                <a:cxn ang="0">
                  <a:pos x="102" y="373"/>
                </a:cxn>
                <a:cxn ang="0">
                  <a:pos x="27" y="384"/>
                </a:cxn>
                <a:cxn ang="0">
                  <a:pos x="6" y="384"/>
                </a:cxn>
                <a:cxn ang="0">
                  <a:pos x="14" y="372"/>
                </a:cxn>
                <a:cxn ang="0">
                  <a:pos x="28" y="336"/>
                </a:cxn>
                <a:cxn ang="0">
                  <a:pos x="31" y="274"/>
                </a:cxn>
                <a:cxn ang="0">
                  <a:pos x="19" y="241"/>
                </a:cxn>
                <a:cxn ang="0">
                  <a:pos x="9" y="223"/>
                </a:cxn>
                <a:cxn ang="0">
                  <a:pos x="3" y="213"/>
                </a:cxn>
                <a:cxn ang="0">
                  <a:pos x="9" y="197"/>
                </a:cxn>
                <a:cxn ang="0">
                  <a:pos x="7" y="159"/>
                </a:cxn>
                <a:cxn ang="0">
                  <a:pos x="14" y="127"/>
                </a:cxn>
                <a:cxn ang="0">
                  <a:pos x="11" y="115"/>
                </a:cxn>
                <a:cxn ang="0">
                  <a:pos x="19" y="93"/>
                </a:cxn>
                <a:cxn ang="0">
                  <a:pos x="42" y="73"/>
                </a:cxn>
                <a:cxn ang="0">
                  <a:pos x="47" y="98"/>
                </a:cxn>
                <a:cxn ang="0">
                  <a:pos x="52" y="93"/>
                </a:cxn>
                <a:cxn ang="0">
                  <a:pos x="56" y="96"/>
                </a:cxn>
                <a:cxn ang="0">
                  <a:pos x="63" y="83"/>
                </a:cxn>
                <a:cxn ang="0">
                  <a:pos x="62" y="63"/>
                </a:cxn>
                <a:cxn ang="0">
                  <a:pos x="74" y="42"/>
                </a:cxn>
                <a:cxn ang="0">
                  <a:pos x="81" y="30"/>
                </a:cxn>
                <a:cxn ang="0">
                  <a:pos x="76" y="22"/>
                </a:cxn>
                <a:cxn ang="0">
                  <a:pos x="92" y="0"/>
                </a:cxn>
              </a:cxnLst>
              <a:rect l="0" t="0" r="r" b="b"/>
              <a:pathLst>
                <a:path w="285" h="386">
                  <a:moveTo>
                    <a:pt x="92" y="0"/>
                  </a:moveTo>
                  <a:lnTo>
                    <a:pt x="97" y="0"/>
                  </a:lnTo>
                  <a:lnTo>
                    <a:pt x="99" y="1"/>
                  </a:lnTo>
                  <a:lnTo>
                    <a:pt x="102" y="3"/>
                  </a:lnTo>
                  <a:lnTo>
                    <a:pt x="104" y="5"/>
                  </a:lnTo>
                  <a:lnTo>
                    <a:pt x="106" y="7"/>
                  </a:lnTo>
                  <a:lnTo>
                    <a:pt x="110" y="8"/>
                  </a:lnTo>
                  <a:lnTo>
                    <a:pt x="117" y="9"/>
                  </a:lnTo>
                  <a:lnTo>
                    <a:pt x="124" y="9"/>
                  </a:lnTo>
                  <a:lnTo>
                    <a:pt x="130" y="10"/>
                  </a:lnTo>
                  <a:lnTo>
                    <a:pt x="136" y="14"/>
                  </a:lnTo>
                  <a:lnTo>
                    <a:pt x="138" y="20"/>
                  </a:lnTo>
                  <a:lnTo>
                    <a:pt x="155" y="22"/>
                  </a:lnTo>
                  <a:lnTo>
                    <a:pt x="172" y="27"/>
                  </a:lnTo>
                  <a:lnTo>
                    <a:pt x="183" y="35"/>
                  </a:lnTo>
                  <a:lnTo>
                    <a:pt x="194" y="44"/>
                  </a:lnTo>
                  <a:lnTo>
                    <a:pt x="194" y="47"/>
                  </a:lnTo>
                  <a:lnTo>
                    <a:pt x="193" y="49"/>
                  </a:lnTo>
                  <a:lnTo>
                    <a:pt x="187" y="55"/>
                  </a:lnTo>
                  <a:lnTo>
                    <a:pt x="186" y="57"/>
                  </a:lnTo>
                  <a:lnTo>
                    <a:pt x="186" y="59"/>
                  </a:lnTo>
                  <a:lnTo>
                    <a:pt x="187" y="63"/>
                  </a:lnTo>
                  <a:lnTo>
                    <a:pt x="189" y="65"/>
                  </a:lnTo>
                  <a:lnTo>
                    <a:pt x="193" y="68"/>
                  </a:lnTo>
                  <a:lnTo>
                    <a:pt x="197" y="72"/>
                  </a:lnTo>
                  <a:lnTo>
                    <a:pt x="200" y="76"/>
                  </a:lnTo>
                  <a:lnTo>
                    <a:pt x="202" y="94"/>
                  </a:lnTo>
                  <a:lnTo>
                    <a:pt x="203" y="105"/>
                  </a:lnTo>
                  <a:lnTo>
                    <a:pt x="202" y="113"/>
                  </a:lnTo>
                  <a:lnTo>
                    <a:pt x="198" y="121"/>
                  </a:lnTo>
                  <a:lnTo>
                    <a:pt x="191" y="127"/>
                  </a:lnTo>
                  <a:lnTo>
                    <a:pt x="191" y="134"/>
                  </a:lnTo>
                  <a:lnTo>
                    <a:pt x="189" y="143"/>
                  </a:lnTo>
                  <a:lnTo>
                    <a:pt x="188" y="149"/>
                  </a:lnTo>
                  <a:lnTo>
                    <a:pt x="183" y="152"/>
                  </a:lnTo>
                  <a:lnTo>
                    <a:pt x="177" y="155"/>
                  </a:lnTo>
                  <a:lnTo>
                    <a:pt x="172" y="157"/>
                  </a:lnTo>
                  <a:lnTo>
                    <a:pt x="172" y="173"/>
                  </a:lnTo>
                  <a:lnTo>
                    <a:pt x="174" y="183"/>
                  </a:lnTo>
                  <a:lnTo>
                    <a:pt x="180" y="191"/>
                  </a:lnTo>
                  <a:lnTo>
                    <a:pt x="191" y="195"/>
                  </a:lnTo>
                  <a:lnTo>
                    <a:pt x="196" y="188"/>
                  </a:lnTo>
                  <a:lnTo>
                    <a:pt x="202" y="182"/>
                  </a:lnTo>
                  <a:lnTo>
                    <a:pt x="207" y="175"/>
                  </a:lnTo>
                  <a:lnTo>
                    <a:pt x="210" y="168"/>
                  </a:lnTo>
                  <a:lnTo>
                    <a:pt x="211" y="157"/>
                  </a:lnTo>
                  <a:lnTo>
                    <a:pt x="218" y="155"/>
                  </a:lnTo>
                  <a:lnTo>
                    <a:pt x="223" y="152"/>
                  </a:lnTo>
                  <a:lnTo>
                    <a:pt x="228" y="147"/>
                  </a:lnTo>
                  <a:lnTo>
                    <a:pt x="233" y="145"/>
                  </a:lnTo>
                  <a:lnTo>
                    <a:pt x="242" y="143"/>
                  </a:lnTo>
                  <a:lnTo>
                    <a:pt x="251" y="154"/>
                  </a:lnTo>
                  <a:lnTo>
                    <a:pt x="258" y="166"/>
                  </a:lnTo>
                  <a:lnTo>
                    <a:pt x="262" y="180"/>
                  </a:lnTo>
                  <a:lnTo>
                    <a:pt x="266" y="195"/>
                  </a:lnTo>
                  <a:lnTo>
                    <a:pt x="271" y="209"/>
                  </a:lnTo>
                  <a:lnTo>
                    <a:pt x="276" y="223"/>
                  </a:lnTo>
                  <a:lnTo>
                    <a:pt x="285" y="233"/>
                  </a:lnTo>
                  <a:lnTo>
                    <a:pt x="282" y="240"/>
                  </a:lnTo>
                  <a:lnTo>
                    <a:pt x="281" y="250"/>
                  </a:lnTo>
                  <a:lnTo>
                    <a:pt x="281" y="271"/>
                  </a:lnTo>
                  <a:lnTo>
                    <a:pt x="279" y="272"/>
                  </a:lnTo>
                  <a:lnTo>
                    <a:pt x="278" y="271"/>
                  </a:lnTo>
                  <a:lnTo>
                    <a:pt x="276" y="271"/>
                  </a:lnTo>
                  <a:lnTo>
                    <a:pt x="275" y="269"/>
                  </a:lnTo>
                  <a:lnTo>
                    <a:pt x="275" y="265"/>
                  </a:lnTo>
                  <a:lnTo>
                    <a:pt x="274" y="265"/>
                  </a:lnTo>
                  <a:lnTo>
                    <a:pt x="273" y="264"/>
                  </a:lnTo>
                  <a:lnTo>
                    <a:pt x="271" y="265"/>
                  </a:lnTo>
                  <a:lnTo>
                    <a:pt x="265" y="269"/>
                  </a:lnTo>
                  <a:lnTo>
                    <a:pt x="260" y="276"/>
                  </a:lnTo>
                  <a:lnTo>
                    <a:pt x="259" y="286"/>
                  </a:lnTo>
                  <a:lnTo>
                    <a:pt x="259" y="296"/>
                  </a:lnTo>
                  <a:lnTo>
                    <a:pt x="254" y="299"/>
                  </a:lnTo>
                  <a:lnTo>
                    <a:pt x="251" y="301"/>
                  </a:lnTo>
                  <a:lnTo>
                    <a:pt x="245" y="307"/>
                  </a:lnTo>
                  <a:lnTo>
                    <a:pt x="246" y="318"/>
                  </a:lnTo>
                  <a:lnTo>
                    <a:pt x="244" y="329"/>
                  </a:lnTo>
                  <a:lnTo>
                    <a:pt x="240" y="336"/>
                  </a:lnTo>
                  <a:lnTo>
                    <a:pt x="236" y="343"/>
                  </a:lnTo>
                  <a:lnTo>
                    <a:pt x="233" y="351"/>
                  </a:lnTo>
                  <a:lnTo>
                    <a:pt x="231" y="360"/>
                  </a:lnTo>
                  <a:lnTo>
                    <a:pt x="203" y="365"/>
                  </a:lnTo>
                  <a:lnTo>
                    <a:pt x="175" y="371"/>
                  </a:lnTo>
                  <a:lnTo>
                    <a:pt x="146" y="374"/>
                  </a:lnTo>
                  <a:lnTo>
                    <a:pt x="120" y="372"/>
                  </a:lnTo>
                  <a:lnTo>
                    <a:pt x="102" y="373"/>
                  </a:lnTo>
                  <a:lnTo>
                    <a:pt x="62" y="380"/>
                  </a:lnTo>
                  <a:lnTo>
                    <a:pt x="42" y="383"/>
                  </a:lnTo>
                  <a:lnTo>
                    <a:pt x="27" y="384"/>
                  </a:lnTo>
                  <a:lnTo>
                    <a:pt x="11" y="386"/>
                  </a:lnTo>
                  <a:lnTo>
                    <a:pt x="6" y="386"/>
                  </a:lnTo>
                  <a:lnTo>
                    <a:pt x="6" y="384"/>
                  </a:lnTo>
                  <a:lnTo>
                    <a:pt x="10" y="380"/>
                  </a:lnTo>
                  <a:lnTo>
                    <a:pt x="11" y="380"/>
                  </a:lnTo>
                  <a:lnTo>
                    <a:pt x="14" y="372"/>
                  </a:lnTo>
                  <a:lnTo>
                    <a:pt x="19" y="364"/>
                  </a:lnTo>
                  <a:lnTo>
                    <a:pt x="23" y="352"/>
                  </a:lnTo>
                  <a:lnTo>
                    <a:pt x="28" y="336"/>
                  </a:lnTo>
                  <a:lnTo>
                    <a:pt x="33" y="314"/>
                  </a:lnTo>
                  <a:lnTo>
                    <a:pt x="34" y="290"/>
                  </a:lnTo>
                  <a:lnTo>
                    <a:pt x="31" y="274"/>
                  </a:lnTo>
                  <a:lnTo>
                    <a:pt x="26" y="259"/>
                  </a:lnTo>
                  <a:lnTo>
                    <a:pt x="25" y="245"/>
                  </a:lnTo>
                  <a:lnTo>
                    <a:pt x="19" y="241"/>
                  </a:lnTo>
                  <a:lnTo>
                    <a:pt x="16" y="237"/>
                  </a:lnTo>
                  <a:lnTo>
                    <a:pt x="12" y="231"/>
                  </a:lnTo>
                  <a:lnTo>
                    <a:pt x="9" y="223"/>
                  </a:lnTo>
                  <a:lnTo>
                    <a:pt x="6" y="218"/>
                  </a:lnTo>
                  <a:lnTo>
                    <a:pt x="4" y="217"/>
                  </a:lnTo>
                  <a:lnTo>
                    <a:pt x="3" y="213"/>
                  </a:lnTo>
                  <a:lnTo>
                    <a:pt x="3" y="211"/>
                  </a:lnTo>
                  <a:lnTo>
                    <a:pt x="6" y="204"/>
                  </a:lnTo>
                  <a:lnTo>
                    <a:pt x="9" y="197"/>
                  </a:lnTo>
                  <a:lnTo>
                    <a:pt x="6" y="184"/>
                  </a:lnTo>
                  <a:lnTo>
                    <a:pt x="0" y="175"/>
                  </a:lnTo>
                  <a:lnTo>
                    <a:pt x="7" y="159"/>
                  </a:lnTo>
                  <a:lnTo>
                    <a:pt x="12" y="150"/>
                  </a:lnTo>
                  <a:lnTo>
                    <a:pt x="14" y="140"/>
                  </a:lnTo>
                  <a:lnTo>
                    <a:pt x="14" y="127"/>
                  </a:lnTo>
                  <a:lnTo>
                    <a:pt x="12" y="120"/>
                  </a:lnTo>
                  <a:lnTo>
                    <a:pt x="11" y="118"/>
                  </a:lnTo>
                  <a:lnTo>
                    <a:pt x="11" y="115"/>
                  </a:lnTo>
                  <a:lnTo>
                    <a:pt x="18" y="104"/>
                  </a:lnTo>
                  <a:lnTo>
                    <a:pt x="20" y="99"/>
                  </a:lnTo>
                  <a:lnTo>
                    <a:pt x="19" y="93"/>
                  </a:lnTo>
                  <a:lnTo>
                    <a:pt x="28" y="89"/>
                  </a:lnTo>
                  <a:lnTo>
                    <a:pt x="37" y="82"/>
                  </a:lnTo>
                  <a:lnTo>
                    <a:pt x="42" y="73"/>
                  </a:lnTo>
                  <a:lnTo>
                    <a:pt x="45" y="76"/>
                  </a:lnTo>
                  <a:lnTo>
                    <a:pt x="45" y="98"/>
                  </a:lnTo>
                  <a:lnTo>
                    <a:pt x="47" y="98"/>
                  </a:lnTo>
                  <a:lnTo>
                    <a:pt x="47" y="97"/>
                  </a:lnTo>
                  <a:lnTo>
                    <a:pt x="49" y="94"/>
                  </a:lnTo>
                  <a:lnTo>
                    <a:pt x="52" y="93"/>
                  </a:lnTo>
                  <a:lnTo>
                    <a:pt x="53" y="93"/>
                  </a:lnTo>
                  <a:lnTo>
                    <a:pt x="55" y="96"/>
                  </a:lnTo>
                  <a:lnTo>
                    <a:pt x="56" y="96"/>
                  </a:lnTo>
                  <a:lnTo>
                    <a:pt x="59" y="92"/>
                  </a:lnTo>
                  <a:lnTo>
                    <a:pt x="62" y="89"/>
                  </a:lnTo>
                  <a:lnTo>
                    <a:pt x="63" y="83"/>
                  </a:lnTo>
                  <a:lnTo>
                    <a:pt x="65" y="78"/>
                  </a:lnTo>
                  <a:lnTo>
                    <a:pt x="63" y="71"/>
                  </a:lnTo>
                  <a:lnTo>
                    <a:pt x="62" y="63"/>
                  </a:lnTo>
                  <a:lnTo>
                    <a:pt x="62" y="56"/>
                  </a:lnTo>
                  <a:lnTo>
                    <a:pt x="67" y="47"/>
                  </a:lnTo>
                  <a:lnTo>
                    <a:pt x="74" y="42"/>
                  </a:lnTo>
                  <a:lnTo>
                    <a:pt x="84" y="40"/>
                  </a:lnTo>
                  <a:lnTo>
                    <a:pt x="84" y="34"/>
                  </a:lnTo>
                  <a:lnTo>
                    <a:pt x="81" y="30"/>
                  </a:lnTo>
                  <a:lnTo>
                    <a:pt x="79" y="29"/>
                  </a:lnTo>
                  <a:lnTo>
                    <a:pt x="76" y="27"/>
                  </a:lnTo>
                  <a:lnTo>
                    <a:pt x="76" y="22"/>
                  </a:lnTo>
                  <a:lnTo>
                    <a:pt x="79" y="15"/>
                  </a:lnTo>
                  <a:lnTo>
                    <a:pt x="83" y="9"/>
                  </a:lnTo>
                  <a:lnTo>
                    <a:pt x="92" y="0"/>
                  </a:lnTo>
                  <a:close/>
                </a:path>
              </a:pathLst>
            </a:custGeom>
            <a:solidFill>
              <a:srgbClr val="A0C4AA"/>
            </a:solidFill>
            <a:ln w="38100">
              <a:solidFill>
                <a:srgbClr val="F99B1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6">
              <a:extLst>
                <a:ext uri="{FF2B5EF4-FFF2-40B4-BE49-F238E27FC236}">
                  <a16:creationId xmlns:a16="http://schemas.microsoft.com/office/drawing/2014/main" id="{3406F71C-E5EC-F1B4-A4B2-D5096AE3FD7E}"/>
                </a:ext>
              </a:extLst>
            </p:cNvPr>
            <p:cNvSpPr>
              <a:spLocks noEditPoints="1"/>
            </p:cNvSpPr>
            <p:nvPr/>
          </p:nvSpPr>
          <p:spPr bwMode="auto">
            <a:xfrm>
              <a:off x="-1802638" y="3653866"/>
              <a:ext cx="714806" cy="1260128"/>
            </a:xfrm>
            <a:custGeom>
              <a:avLst/>
              <a:gdLst/>
              <a:ahLst/>
              <a:cxnLst>
                <a:cxn ang="0">
                  <a:pos x="3" y="28"/>
                </a:cxn>
                <a:cxn ang="0">
                  <a:pos x="184" y="9"/>
                </a:cxn>
                <a:cxn ang="0">
                  <a:pos x="188" y="16"/>
                </a:cxn>
                <a:cxn ang="0">
                  <a:pos x="200" y="110"/>
                </a:cxn>
                <a:cxn ang="0">
                  <a:pos x="214" y="235"/>
                </a:cxn>
                <a:cxn ang="0">
                  <a:pos x="211" y="256"/>
                </a:cxn>
                <a:cxn ang="0">
                  <a:pos x="213" y="261"/>
                </a:cxn>
                <a:cxn ang="0">
                  <a:pos x="213" y="265"/>
                </a:cxn>
                <a:cxn ang="0">
                  <a:pos x="213" y="268"/>
                </a:cxn>
                <a:cxn ang="0">
                  <a:pos x="220" y="269"/>
                </a:cxn>
                <a:cxn ang="0">
                  <a:pos x="215" y="275"/>
                </a:cxn>
                <a:cxn ang="0">
                  <a:pos x="207" y="270"/>
                </a:cxn>
                <a:cxn ang="0">
                  <a:pos x="201" y="278"/>
                </a:cxn>
                <a:cxn ang="0">
                  <a:pos x="199" y="279"/>
                </a:cxn>
                <a:cxn ang="0">
                  <a:pos x="195" y="285"/>
                </a:cxn>
                <a:cxn ang="0">
                  <a:pos x="192" y="279"/>
                </a:cxn>
                <a:cxn ang="0">
                  <a:pos x="186" y="283"/>
                </a:cxn>
                <a:cxn ang="0">
                  <a:pos x="180" y="282"/>
                </a:cxn>
                <a:cxn ang="0">
                  <a:pos x="178" y="297"/>
                </a:cxn>
                <a:cxn ang="0">
                  <a:pos x="166" y="318"/>
                </a:cxn>
                <a:cxn ang="0">
                  <a:pos x="152" y="328"/>
                </a:cxn>
                <a:cxn ang="0">
                  <a:pos x="143" y="357"/>
                </a:cxn>
                <a:cxn ang="0">
                  <a:pos x="135" y="350"/>
                </a:cxn>
                <a:cxn ang="0">
                  <a:pos x="130" y="356"/>
                </a:cxn>
                <a:cxn ang="0">
                  <a:pos x="123" y="347"/>
                </a:cxn>
                <a:cxn ang="0">
                  <a:pos x="111" y="342"/>
                </a:cxn>
                <a:cxn ang="0">
                  <a:pos x="115" y="348"/>
                </a:cxn>
                <a:cxn ang="0">
                  <a:pos x="106" y="362"/>
                </a:cxn>
                <a:cxn ang="0">
                  <a:pos x="102" y="368"/>
                </a:cxn>
                <a:cxn ang="0">
                  <a:pos x="101" y="370"/>
                </a:cxn>
                <a:cxn ang="0">
                  <a:pos x="88" y="367"/>
                </a:cxn>
                <a:cxn ang="0">
                  <a:pos x="78" y="369"/>
                </a:cxn>
                <a:cxn ang="0">
                  <a:pos x="72" y="368"/>
                </a:cxn>
                <a:cxn ang="0">
                  <a:pos x="72" y="373"/>
                </a:cxn>
                <a:cxn ang="0">
                  <a:pos x="62" y="377"/>
                </a:cxn>
                <a:cxn ang="0">
                  <a:pos x="48" y="373"/>
                </a:cxn>
                <a:cxn ang="0">
                  <a:pos x="29" y="376"/>
                </a:cxn>
                <a:cxn ang="0">
                  <a:pos x="26" y="380"/>
                </a:cxn>
                <a:cxn ang="0">
                  <a:pos x="10" y="382"/>
                </a:cxn>
                <a:cxn ang="0">
                  <a:pos x="2" y="366"/>
                </a:cxn>
                <a:cxn ang="0">
                  <a:pos x="8" y="347"/>
                </a:cxn>
                <a:cxn ang="0">
                  <a:pos x="15" y="338"/>
                </a:cxn>
                <a:cxn ang="0">
                  <a:pos x="32" y="308"/>
                </a:cxn>
                <a:cxn ang="0">
                  <a:pos x="29" y="283"/>
                </a:cxn>
                <a:cxn ang="0">
                  <a:pos x="23" y="275"/>
                </a:cxn>
                <a:cxn ang="0">
                  <a:pos x="17" y="269"/>
                </a:cxn>
                <a:cxn ang="0">
                  <a:pos x="25" y="245"/>
                </a:cxn>
                <a:cxn ang="0">
                  <a:pos x="15" y="31"/>
                </a:cxn>
                <a:cxn ang="0">
                  <a:pos x="16" y="34"/>
                </a:cxn>
                <a:cxn ang="0">
                  <a:pos x="19" y="35"/>
                </a:cxn>
                <a:cxn ang="0">
                  <a:pos x="31" y="28"/>
                </a:cxn>
                <a:cxn ang="0">
                  <a:pos x="47" y="17"/>
                </a:cxn>
                <a:cxn ang="0">
                  <a:pos x="52" y="18"/>
                </a:cxn>
                <a:cxn ang="0">
                  <a:pos x="133" y="7"/>
                </a:cxn>
              </a:cxnLst>
              <a:rect l="0" t="0" r="r" b="b"/>
              <a:pathLst>
                <a:path w="220" h="384">
                  <a:moveTo>
                    <a:pt x="3" y="28"/>
                  </a:moveTo>
                  <a:lnTo>
                    <a:pt x="3" y="31"/>
                  </a:lnTo>
                  <a:lnTo>
                    <a:pt x="2" y="30"/>
                  </a:lnTo>
                  <a:lnTo>
                    <a:pt x="3" y="28"/>
                  </a:lnTo>
                  <a:close/>
                  <a:moveTo>
                    <a:pt x="184" y="0"/>
                  </a:moveTo>
                  <a:lnTo>
                    <a:pt x="185" y="3"/>
                  </a:lnTo>
                  <a:lnTo>
                    <a:pt x="185" y="7"/>
                  </a:lnTo>
                  <a:lnTo>
                    <a:pt x="184" y="9"/>
                  </a:lnTo>
                  <a:lnTo>
                    <a:pt x="185" y="11"/>
                  </a:lnTo>
                  <a:lnTo>
                    <a:pt x="186" y="12"/>
                  </a:lnTo>
                  <a:lnTo>
                    <a:pt x="187" y="14"/>
                  </a:lnTo>
                  <a:lnTo>
                    <a:pt x="188" y="16"/>
                  </a:lnTo>
                  <a:lnTo>
                    <a:pt x="188" y="34"/>
                  </a:lnTo>
                  <a:lnTo>
                    <a:pt x="192" y="59"/>
                  </a:lnTo>
                  <a:lnTo>
                    <a:pt x="196" y="83"/>
                  </a:lnTo>
                  <a:lnTo>
                    <a:pt x="200" y="110"/>
                  </a:lnTo>
                  <a:lnTo>
                    <a:pt x="203" y="144"/>
                  </a:lnTo>
                  <a:lnTo>
                    <a:pt x="206" y="178"/>
                  </a:lnTo>
                  <a:lnTo>
                    <a:pt x="213" y="217"/>
                  </a:lnTo>
                  <a:lnTo>
                    <a:pt x="214" y="235"/>
                  </a:lnTo>
                  <a:lnTo>
                    <a:pt x="213" y="243"/>
                  </a:lnTo>
                  <a:lnTo>
                    <a:pt x="213" y="249"/>
                  </a:lnTo>
                  <a:lnTo>
                    <a:pt x="214" y="257"/>
                  </a:lnTo>
                  <a:lnTo>
                    <a:pt x="211" y="256"/>
                  </a:lnTo>
                  <a:lnTo>
                    <a:pt x="210" y="255"/>
                  </a:lnTo>
                  <a:lnTo>
                    <a:pt x="209" y="255"/>
                  </a:lnTo>
                  <a:lnTo>
                    <a:pt x="209" y="257"/>
                  </a:lnTo>
                  <a:lnTo>
                    <a:pt x="213" y="261"/>
                  </a:lnTo>
                  <a:lnTo>
                    <a:pt x="213" y="263"/>
                  </a:lnTo>
                  <a:lnTo>
                    <a:pt x="214" y="264"/>
                  </a:lnTo>
                  <a:lnTo>
                    <a:pt x="213" y="264"/>
                  </a:lnTo>
                  <a:lnTo>
                    <a:pt x="213" y="265"/>
                  </a:lnTo>
                  <a:lnTo>
                    <a:pt x="208" y="263"/>
                  </a:lnTo>
                  <a:lnTo>
                    <a:pt x="209" y="265"/>
                  </a:lnTo>
                  <a:lnTo>
                    <a:pt x="211" y="268"/>
                  </a:lnTo>
                  <a:lnTo>
                    <a:pt x="213" y="268"/>
                  </a:lnTo>
                  <a:lnTo>
                    <a:pt x="215" y="266"/>
                  </a:lnTo>
                  <a:lnTo>
                    <a:pt x="216" y="266"/>
                  </a:lnTo>
                  <a:lnTo>
                    <a:pt x="218" y="268"/>
                  </a:lnTo>
                  <a:lnTo>
                    <a:pt x="220" y="269"/>
                  </a:lnTo>
                  <a:lnTo>
                    <a:pt x="220" y="270"/>
                  </a:lnTo>
                  <a:lnTo>
                    <a:pt x="218" y="272"/>
                  </a:lnTo>
                  <a:lnTo>
                    <a:pt x="217" y="273"/>
                  </a:lnTo>
                  <a:lnTo>
                    <a:pt x="215" y="275"/>
                  </a:lnTo>
                  <a:lnTo>
                    <a:pt x="210" y="275"/>
                  </a:lnTo>
                  <a:lnTo>
                    <a:pt x="209" y="273"/>
                  </a:lnTo>
                  <a:lnTo>
                    <a:pt x="208" y="271"/>
                  </a:lnTo>
                  <a:lnTo>
                    <a:pt x="207" y="270"/>
                  </a:lnTo>
                  <a:lnTo>
                    <a:pt x="207" y="278"/>
                  </a:lnTo>
                  <a:lnTo>
                    <a:pt x="206" y="279"/>
                  </a:lnTo>
                  <a:lnTo>
                    <a:pt x="202" y="279"/>
                  </a:lnTo>
                  <a:lnTo>
                    <a:pt x="201" y="278"/>
                  </a:lnTo>
                  <a:lnTo>
                    <a:pt x="200" y="278"/>
                  </a:lnTo>
                  <a:lnTo>
                    <a:pt x="200" y="277"/>
                  </a:lnTo>
                  <a:lnTo>
                    <a:pt x="199" y="278"/>
                  </a:lnTo>
                  <a:lnTo>
                    <a:pt x="199" y="279"/>
                  </a:lnTo>
                  <a:lnTo>
                    <a:pt x="200" y="280"/>
                  </a:lnTo>
                  <a:lnTo>
                    <a:pt x="200" y="284"/>
                  </a:lnTo>
                  <a:lnTo>
                    <a:pt x="198" y="285"/>
                  </a:lnTo>
                  <a:lnTo>
                    <a:pt x="195" y="285"/>
                  </a:lnTo>
                  <a:lnTo>
                    <a:pt x="194" y="284"/>
                  </a:lnTo>
                  <a:lnTo>
                    <a:pt x="193" y="282"/>
                  </a:lnTo>
                  <a:lnTo>
                    <a:pt x="193" y="280"/>
                  </a:lnTo>
                  <a:lnTo>
                    <a:pt x="192" y="279"/>
                  </a:lnTo>
                  <a:lnTo>
                    <a:pt x="191" y="279"/>
                  </a:lnTo>
                  <a:lnTo>
                    <a:pt x="189" y="280"/>
                  </a:lnTo>
                  <a:lnTo>
                    <a:pt x="187" y="282"/>
                  </a:lnTo>
                  <a:lnTo>
                    <a:pt x="186" y="283"/>
                  </a:lnTo>
                  <a:lnTo>
                    <a:pt x="184" y="283"/>
                  </a:lnTo>
                  <a:lnTo>
                    <a:pt x="182" y="284"/>
                  </a:lnTo>
                  <a:lnTo>
                    <a:pt x="181" y="284"/>
                  </a:lnTo>
                  <a:lnTo>
                    <a:pt x="180" y="282"/>
                  </a:lnTo>
                  <a:lnTo>
                    <a:pt x="180" y="279"/>
                  </a:lnTo>
                  <a:lnTo>
                    <a:pt x="175" y="284"/>
                  </a:lnTo>
                  <a:lnTo>
                    <a:pt x="175" y="290"/>
                  </a:lnTo>
                  <a:lnTo>
                    <a:pt x="178" y="297"/>
                  </a:lnTo>
                  <a:lnTo>
                    <a:pt x="178" y="305"/>
                  </a:lnTo>
                  <a:lnTo>
                    <a:pt x="172" y="307"/>
                  </a:lnTo>
                  <a:lnTo>
                    <a:pt x="168" y="312"/>
                  </a:lnTo>
                  <a:lnTo>
                    <a:pt x="166" y="318"/>
                  </a:lnTo>
                  <a:lnTo>
                    <a:pt x="165" y="324"/>
                  </a:lnTo>
                  <a:lnTo>
                    <a:pt x="161" y="328"/>
                  </a:lnTo>
                  <a:lnTo>
                    <a:pt x="158" y="329"/>
                  </a:lnTo>
                  <a:lnTo>
                    <a:pt x="152" y="328"/>
                  </a:lnTo>
                  <a:lnTo>
                    <a:pt x="150" y="338"/>
                  </a:lnTo>
                  <a:lnTo>
                    <a:pt x="149" y="347"/>
                  </a:lnTo>
                  <a:lnTo>
                    <a:pt x="146" y="356"/>
                  </a:lnTo>
                  <a:lnTo>
                    <a:pt x="143" y="357"/>
                  </a:lnTo>
                  <a:lnTo>
                    <a:pt x="140" y="357"/>
                  </a:lnTo>
                  <a:lnTo>
                    <a:pt x="138" y="356"/>
                  </a:lnTo>
                  <a:lnTo>
                    <a:pt x="135" y="353"/>
                  </a:lnTo>
                  <a:lnTo>
                    <a:pt x="135" y="350"/>
                  </a:lnTo>
                  <a:lnTo>
                    <a:pt x="133" y="350"/>
                  </a:lnTo>
                  <a:lnTo>
                    <a:pt x="133" y="352"/>
                  </a:lnTo>
                  <a:lnTo>
                    <a:pt x="132" y="354"/>
                  </a:lnTo>
                  <a:lnTo>
                    <a:pt x="130" y="356"/>
                  </a:lnTo>
                  <a:lnTo>
                    <a:pt x="127" y="356"/>
                  </a:lnTo>
                  <a:lnTo>
                    <a:pt x="127" y="352"/>
                  </a:lnTo>
                  <a:lnTo>
                    <a:pt x="125" y="349"/>
                  </a:lnTo>
                  <a:lnTo>
                    <a:pt x="123" y="347"/>
                  </a:lnTo>
                  <a:lnTo>
                    <a:pt x="122" y="345"/>
                  </a:lnTo>
                  <a:lnTo>
                    <a:pt x="118" y="343"/>
                  </a:lnTo>
                  <a:lnTo>
                    <a:pt x="116" y="342"/>
                  </a:lnTo>
                  <a:lnTo>
                    <a:pt x="111" y="342"/>
                  </a:lnTo>
                  <a:lnTo>
                    <a:pt x="111" y="346"/>
                  </a:lnTo>
                  <a:lnTo>
                    <a:pt x="113" y="347"/>
                  </a:lnTo>
                  <a:lnTo>
                    <a:pt x="113" y="348"/>
                  </a:lnTo>
                  <a:lnTo>
                    <a:pt x="115" y="348"/>
                  </a:lnTo>
                  <a:lnTo>
                    <a:pt x="114" y="349"/>
                  </a:lnTo>
                  <a:lnTo>
                    <a:pt x="107" y="353"/>
                  </a:lnTo>
                  <a:lnTo>
                    <a:pt x="106" y="356"/>
                  </a:lnTo>
                  <a:lnTo>
                    <a:pt x="106" y="362"/>
                  </a:lnTo>
                  <a:lnTo>
                    <a:pt x="104" y="366"/>
                  </a:lnTo>
                  <a:lnTo>
                    <a:pt x="104" y="367"/>
                  </a:lnTo>
                  <a:lnTo>
                    <a:pt x="103" y="367"/>
                  </a:lnTo>
                  <a:lnTo>
                    <a:pt x="102" y="368"/>
                  </a:lnTo>
                  <a:lnTo>
                    <a:pt x="100" y="368"/>
                  </a:lnTo>
                  <a:lnTo>
                    <a:pt x="99" y="369"/>
                  </a:lnTo>
                  <a:lnTo>
                    <a:pt x="100" y="369"/>
                  </a:lnTo>
                  <a:lnTo>
                    <a:pt x="101" y="370"/>
                  </a:lnTo>
                  <a:lnTo>
                    <a:pt x="99" y="373"/>
                  </a:lnTo>
                  <a:lnTo>
                    <a:pt x="96" y="373"/>
                  </a:lnTo>
                  <a:lnTo>
                    <a:pt x="92" y="370"/>
                  </a:lnTo>
                  <a:lnTo>
                    <a:pt x="88" y="367"/>
                  </a:lnTo>
                  <a:lnTo>
                    <a:pt x="87" y="364"/>
                  </a:lnTo>
                  <a:lnTo>
                    <a:pt x="83" y="364"/>
                  </a:lnTo>
                  <a:lnTo>
                    <a:pt x="81" y="366"/>
                  </a:lnTo>
                  <a:lnTo>
                    <a:pt x="78" y="369"/>
                  </a:lnTo>
                  <a:lnTo>
                    <a:pt x="75" y="370"/>
                  </a:lnTo>
                  <a:lnTo>
                    <a:pt x="74" y="369"/>
                  </a:lnTo>
                  <a:lnTo>
                    <a:pt x="73" y="367"/>
                  </a:lnTo>
                  <a:lnTo>
                    <a:pt x="72" y="368"/>
                  </a:lnTo>
                  <a:lnTo>
                    <a:pt x="72" y="369"/>
                  </a:lnTo>
                  <a:lnTo>
                    <a:pt x="73" y="370"/>
                  </a:lnTo>
                  <a:lnTo>
                    <a:pt x="73" y="371"/>
                  </a:lnTo>
                  <a:lnTo>
                    <a:pt x="72" y="373"/>
                  </a:lnTo>
                  <a:lnTo>
                    <a:pt x="67" y="373"/>
                  </a:lnTo>
                  <a:lnTo>
                    <a:pt x="66" y="374"/>
                  </a:lnTo>
                  <a:lnTo>
                    <a:pt x="64" y="375"/>
                  </a:lnTo>
                  <a:lnTo>
                    <a:pt x="62" y="377"/>
                  </a:lnTo>
                  <a:lnTo>
                    <a:pt x="61" y="378"/>
                  </a:lnTo>
                  <a:lnTo>
                    <a:pt x="55" y="378"/>
                  </a:lnTo>
                  <a:lnTo>
                    <a:pt x="51" y="374"/>
                  </a:lnTo>
                  <a:lnTo>
                    <a:pt x="48" y="373"/>
                  </a:lnTo>
                  <a:lnTo>
                    <a:pt x="44" y="373"/>
                  </a:lnTo>
                  <a:lnTo>
                    <a:pt x="37" y="374"/>
                  </a:lnTo>
                  <a:lnTo>
                    <a:pt x="31" y="375"/>
                  </a:lnTo>
                  <a:lnTo>
                    <a:pt x="29" y="376"/>
                  </a:lnTo>
                  <a:lnTo>
                    <a:pt x="29" y="384"/>
                  </a:lnTo>
                  <a:lnTo>
                    <a:pt x="28" y="384"/>
                  </a:lnTo>
                  <a:lnTo>
                    <a:pt x="26" y="383"/>
                  </a:lnTo>
                  <a:lnTo>
                    <a:pt x="26" y="380"/>
                  </a:lnTo>
                  <a:lnTo>
                    <a:pt x="25" y="378"/>
                  </a:lnTo>
                  <a:lnTo>
                    <a:pt x="22" y="378"/>
                  </a:lnTo>
                  <a:lnTo>
                    <a:pt x="17" y="380"/>
                  </a:lnTo>
                  <a:lnTo>
                    <a:pt x="10" y="382"/>
                  </a:lnTo>
                  <a:lnTo>
                    <a:pt x="4" y="382"/>
                  </a:lnTo>
                  <a:lnTo>
                    <a:pt x="0" y="381"/>
                  </a:lnTo>
                  <a:lnTo>
                    <a:pt x="0" y="373"/>
                  </a:lnTo>
                  <a:lnTo>
                    <a:pt x="2" y="366"/>
                  </a:lnTo>
                  <a:lnTo>
                    <a:pt x="3" y="359"/>
                  </a:lnTo>
                  <a:lnTo>
                    <a:pt x="3" y="350"/>
                  </a:lnTo>
                  <a:lnTo>
                    <a:pt x="5" y="349"/>
                  </a:lnTo>
                  <a:lnTo>
                    <a:pt x="8" y="347"/>
                  </a:lnTo>
                  <a:lnTo>
                    <a:pt x="10" y="346"/>
                  </a:lnTo>
                  <a:lnTo>
                    <a:pt x="12" y="346"/>
                  </a:lnTo>
                  <a:lnTo>
                    <a:pt x="15" y="347"/>
                  </a:lnTo>
                  <a:lnTo>
                    <a:pt x="15" y="338"/>
                  </a:lnTo>
                  <a:lnTo>
                    <a:pt x="19" y="327"/>
                  </a:lnTo>
                  <a:lnTo>
                    <a:pt x="25" y="317"/>
                  </a:lnTo>
                  <a:lnTo>
                    <a:pt x="29" y="305"/>
                  </a:lnTo>
                  <a:lnTo>
                    <a:pt x="32" y="308"/>
                  </a:lnTo>
                  <a:lnTo>
                    <a:pt x="33" y="308"/>
                  </a:lnTo>
                  <a:lnTo>
                    <a:pt x="32" y="301"/>
                  </a:lnTo>
                  <a:lnTo>
                    <a:pt x="30" y="292"/>
                  </a:lnTo>
                  <a:lnTo>
                    <a:pt x="29" y="283"/>
                  </a:lnTo>
                  <a:lnTo>
                    <a:pt x="25" y="279"/>
                  </a:lnTo>
                  <a:lnTo>
                    <a:pt x="24" y="277"/>
                  </a:lnTo>
                  <a:lnTo>
                    <a:pt x="23" y="276"/>
                  </a:lnTo>
                  <a:lnTo>
                    <a:pt x="23" y="275"/>
                  </a:lnTo>
                  <a:lnTo>
                    <a:pt x="24" y="273"/>
                  </a:lnTo>
                  <a:lnTo>
                    <a:pt x="24" y="272"/>
                  </a:lnTo>
                  <a:lnTo>
                    <a:pt x="21" y="272"/>
                  </a:lnTo>
                  <a:lnTo>
                    <a:pt x="17" y="269"/>
                  </a:lnTo>
                  <a:lnTo>
                    <a:pt x="19" y="263"/>
                  </a:lnTo>
                  <a:lnTo>
                    <a:pt x="19" y="255"/>
                  </a:lnTo>
                  <a:lnTo>
                    <a:pt x="22" y="249"/>
                  </a:lnTo>
                  <a:lnTo>
                    <a:pt x="25" y="245"/>
                  </a:lnTo>
                  <a:lnTo>
                    <a:pt x="17" y="174"/>
                  </a:lnTo>
                  <a:lnTo>
                    <a:pt x="11" y="101"/>
                  </a:lnTo>
                  <a:lnTo>
                    <a:pt x="3" y="31"/>
                  </a:lnTo>
                  <a:lnTo>
                    <a:pt x="15" y="31"/>
                  </a:lnTo>
                  <a:lnTo>
                    <a:pt x="16" y="32"/>
                  </a:lnTo>
                  <a:lnTo>
                    <a:pt x="17" y="32"/>
                  </a:lnTo>
                  <a:lnTo>
                    <a:pt x="16" y="33"/>
                  </a:lnTo>
                  <a:lnTo>
                    <a:pt x="16" y="34"/>
                  </a:lnTo>
                  <a:lnTo>
                    <a:pt x="15" y="37"/>
                  </a:lnTo>
                  <a:lnTo>
                    <a:pt x="15" y="38"/>
                  </a:lnTo>
                  <a:lnTo>
                    <a:pt x="16" y="37"/>
                  </a:lnTo>
                  <a:lnTo>
                    <a:pt x="19" y="35"/>
                  </a:lnTo>
                  <a:lnTo>
                    <a:pt x="22" y="34"/>
                  </a:lnTo>
                  <a:lnTo>
                    <a:pt x="25" y="32"/>
                  </a:lnTo>
                  <a:lnTo>
                    <a:pt x="29" y="31"/>
                  </a:lnTo>
                  <a:lnTo>
                    <a:pt x="31" y="28"/>
                  </a:lnTo>
                  <a:lnTo>
                    <a:pt x="35" y="26"/>
                  </a:lnTo>
                  <a:lnTo>
                    <a:pt x="38" y="23"/>
                  </a:lnTo>
                  <a:lnTo>
                    <a:pt x="45" y="18"/>
                  </a:lnTo>
                  <a:lnTo>
                    <a:pt x="47" y="17"/>
                  </a:lnTo>
                  <a:lnTo>
                    <a:pt x="51" y="20"/>
                  </a:lnTo>
                  <a:lnTo>
                    <a:pt x="52" y="19"/>
                  </a:lnTo>
                  <a:lnTo>
                    <a:pt x="53" y="19"/>
                  </a:lnTo>
                  <a:lnTo>
                    <a:pt x="52" y="18"/>
                  </a:lnTo>
                  <a:lnTo>
                    <a:pt x="51" y="18"/>
                  </a:lnTo>
                  <a:lnTo>
                    <a:pt x="72" y="13"/>
                  </a:lnTo>
                  <a:lnTo>
                    <a:pt x="121" y="9"/>
                  </a:lnTo>
                  <a:lnTo>
                    <a:pt x="133" y="7"/>
                  </a:lnTo>
                  <a:lnTo>
                    <a:pt x="149" y="5"/>
                  </a:lnTo>
                  <a:lnTo>
                    <a:pt x="184" y="0"/>
                  </a:lnTo>
                  <a:close/>
                </a:path>
              </a:pathLst>
            </a:custGeom>
            <a:solidFill>
              <a:srgbClr val="A0C4AA"/>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7">
              <a:extLst>
                <a:ext uri="{FF2B5EF4-FFF2-40B4-BE49-F238E27FC236}">
                  <a16:creationId xmlns:a16="http://schemas.microsoft.com/office/drawing/2014/main" id="{6C3A332F-59CA-E23A-6C8B-B30A07AF7EE6}"/>
                </a:ext>
              </a:extLst>
            </p:cNvPr>
            <p:cNvSpPr>
              <a:spLocks/>
            </p:cNvSpPr>
            <p:nvPr/>
          </p:nvSpPr>
          <p:spPr bwMode="auto">
            <a:xfrm>
              <a:off x="-2663651" y="3509473"/>
              <a:ext cx="942239" cy="1693297"/>
            </a:xfrm>
            <a:custGeom>
              <a:avLst/>
              <a:gdLst/>
              <a:ahLst/>
              <a:cxnLst>
                <a:cxn ang="0">
                  <a:pos x="238" y="16"/>
                </a:cxn>
                <a:cxn ang="0">
                  <a:pos x="247" y="32"/>
                </a:cxn>
                <a:cxn ang="0">
                  <a:pos x="251" y="44"/>
                </a:cxn>
                <a:cxn ang="0">
                  <a:pos x="267" y="86"/>
                </a:cxn>
                <a:cxn ang="0">
                  <a:pos x="272" y="151"/>
                </a:cxn>
                <a:cxn ang="0">
                  <a:pos x="282" y="247"/>
                </a:cxn>
                <a:cxn ang="0">
                  <a:pos x="281" y="292"/>
                </a:cxn>
                <a:cxn ang="0">
                  <a:pos x="281" y="298"/>
                </a:cxn>
                <a:cxn ang="0">
                  <a:pos x="280" y="305"/>
                </a:cxn>
                <a:cxn ang="0">
                  <a:pos x="286" y="324"/>
                </a:cxn>
                <a:cxn ang="0">
                  <a:pos x="290" y="347"/>
                </a:cxn>
                <a:cxn ang="0">
                  <a:pos x="282" y="365"/>
                </a:cxn>
                <a:cxn ang="0">
                  <a:pos x="275" y="379"/>
                </a:cxn>
                <a:cxn ang="0">
                  <a:pos x="266" y="392"/>
                </a:cxn>
                <a:cxn ang="0">
                  <a:pos x="262" y="414"/>
                </a:cxn>
                <a:cxn ang="0">
                  <a:pos x="262" y="435"/>
                </a:cxn>
                <a:cxn ang="0">
                  <a:pos x="259" y="452"/>
                </a:cxn>
                <a:cxn ang="0">
                  <a:pos x="248" y="470"/>
                </a:cxn>
                <a:cxn ang="0">
                  <a:pos x="232" y="488"/>
                </a:cxn>
                <a:cxn ang="0">
                  <a:pos x="239" y="503"/>
                </a:cxn>
                <a:cxn ang="0">
                  <a:pos x="219" y="499"/>
                </a:cxn>
                <a:cxn ang="0">
                  <a:pos x="194" y="501"/>
                </a:cxn>
                <a:cxn ang="0">
                  <a:pos x="176" y="512"/>
                </a:cxn>
                <a:cxn ang="0">
                  <a:pos x="163" y="496"/>
                </a:cxn>
                <a:cxn ang="0">
                  <a:pos x="167" y="484"/>
                </a:cxn>
                <a:cxn ang="0">
                  <a:pos x="160" y="466"/>
                </a:cxn>
                <a:cxn ang="0">
                  <a:pos x="148" y="449"/>
                </a:cxn>
                <a:cxn ang="0">
                  <a:pos x="127" y="436"/>
                </a:cxn>
                <a:cxn ang="0">
                  <a:pos x="123" y="429"/>
                </a:cxn>
                <a:cxn ang="0">
                  <a:pos x="112" y="427"/>
                </a:cxn>
                <a:cxn ang="0">
                  <a:pos x="111" y="422"/>
                </a:cxn>
                <a:cxn ang="0">
                  <a:pos x="95" y="401"/>
                </a:cxn>
                <a:cxn ang="0">
                  <a:pos x="104" y="373"/>
                </a:cxn>
                <a:cxn ang="0">
                  <a:pos x="102" y="347"/>
                </a:cxn>
                <a:cxn ang="0">
                  <a:pos x="68" y="347"/>
                </a:cxn>
                <a:cxn ang="0">
                  <a:pos x="53" y="308"/>
                </a:cxn>
                <a:cxn ang="0">
                  <a:pos x="35" y="294"/>
                </a:cxn>
                <a:cxn ang="0">
                  <a:pos x="27" y="287"/>
                </a:cxn>
                <a:cxn ang="0">
                  <a:pos x="10" y="266"/>
                </a:cxn>
                <a:cxn ang="0">
                  <a:pos x="0" y="231"/>
                </a:cxn>
                <a:cxn ang="0">
                  <a:pos x="8" y="214"/>
                </a:cxn>
                <a:cxn ang="0">
                  <a:pos x="11" y="194"/>
                </a:cxn>
                <a:cxn ang="0">
                  <a:pos x="26" y="175"/>
                </a:cxn>
                <a:cxn ang="0">
                  <a:pos x="38" y="154"/>
                </a:cxn>
                <a:cxn ang="0">
                  <a:pos x="28" y="137"/>
                </a:cxn>
                <a:cxn ang="0">
                  <a:pos x="26" y="118"/>
                </a:cxn>
                <a:cxn ang="0">
                  <a:pos x="74" y="90"/>
                </a:cxn>
                <a:cxn ang="0">
                  <a:pos x="85" y="63"/>
                </a:cxn>
                <a:cxn ang="0">
                  <a:pos x="82" y="44"/>
                </a:cxn>
                <a:cxn ang="0">
                  <a:pos x="69" y="34"/>
                </a:cxn>
                <a:cxn ang="0">
                  <a:pos x="57" y="18"/>
                </a:cxn>
                <a:cxn ang="0">
                  <a:pos x="50" y="14"/>
                </a:cxn>
                <a:cxn ang="0">
                  <a:pos x="99" y="9"/>
                </a:cxn>
                <a:cxn ang="0">
                  <a:pos x="237" y="0"/>
                </a:cxn>
              </a:cxnLst>
              <a:rect l="0" t="0" r="r" b="b"/>
              <a:pathLst>
                <a:path w="290" h="516">
                  <a:moveTo>
                    <a:pt x="237" y="0"/>
                  </a:moveTo>
                  <a:lnTo>
                    <a:pt x="237" y="9"/>
                  </a:lnTo>
                  <a:lnTo>
                    <a:pt x="238" y="16"/>
                  </a:lnTo>
                  <a:lnTo>
                    <a:pt x="241" y="23"/>
                  </a:lnTo>
                  <a:lnTo>
                    <a:pt x="246" y="30"/>
                  </a:lnTo>
                  <a:lnTo>
                    <a:pt x="247" y="32"/>
                  </a:lnTo>
                  <a:lnTo>
                    <a:pt x="248" y="34"/>
                  </a:lnTo>
                  <a:lnTo>
                    <a:pt x="251" y="36"/>
                  </a:lnTo>
                  <a:lnTo>
                    <a:pt x="251" y="44"/>
                  </a:lnTo>
                  <a:lnTo>
                    <a:pt x="259" y="58"/>
                  </a:lnTo>
                  <a:lnTo>
                    <a:pt x="265" y="72"/>
                  </a:lnTo>
                  <a:lnTo>
                    <a:pt x="267" y="86"/>
                  </a:lnTo>
                  <a:lnTo>
                    <a:pt x="267" y="103"/>
                  </a:lnTo>
                  <a:lnTo>
                    <a:pt x="268" y="118"/>
                  </a:lnTo>
                  <a:lnTo>
                    <a:pt x="272" y="151"/>
                  </a:lnTo>
                  <a:lnTo>
                    <a:pt x="275" y="184"/>
                  </a:lnTo>
                  <a:lnTo>
                    <a:pt x="279" y="217"/>
                  </a:lnTo>
                  <a:lnTo>
                    <a:pt x="282" y="247"/>
                  </a:lnTo>
                  <a:lnTo>
                    <a:pt x="284" y="271"/>
                  </a:lnTo>
                  <a:lnTo>
                    <a:pt x="284" y="285"/>
                  </a:lnTo>
                  <a:lnTo>
                    <a:pt x="281" y="292"/>
                  </a:lnTo>
                  <a:lnTo>
                    <a:pt x="280" y="295"/>
                  </a:lnTo>
                  <a:lnTo>
                    <a:pt x="280" y="298"/>
                  </a:lnTo>
                  <a:lnTo>
                    <a:pt x="281" y="298"/>
                  </a:lnTo>
                  <a:lnTo>
                    <a:pt x="282" y="299"/>
                  </a:lnTo>
                  <a:lnTo>
                    <a:pt x="282" y="300"/>
                  </a:lnTo>
                  <a:lnTo>
                    <a:pt x="280" y="305"/>
                  </a:lnTo>
                  <a:lnTo>
                    <a:pt x="280" y="309"/>
                  </a:lnTo>
                  <a:lnTo>
                    <a:pt x="282" y="317"/>
                  </a:lnTo>
                  <a:lnTo>
                    <a:pt x="286" y="324"/>
                  </a:lnTo>
                  <a:lnTo>
                    <a:pt x="289" y="334"/>
                  </a:lnTo>
                  <a:lnTo>
                    <a:pt x="290" y="343"/>
                  </a:lnTo>
                  <a:lnTo>
                    <a:pt x="290" y="347"/>
                  </a:lnTo>
                  <a:lnTo>
                    <a:pt x="287" y="354"/>
                  </a:lnTo>
                  <a:lnTo>
                    <a:pt x="284" y="357"/>
                  </a:lnTo>
                  <a:lnTo>
                    <a:pt x="282" y="365"/>
                  </a:lnTo>
                  <a:lnTo>
                    <a:pt x="280" y="371"/>
                  </a:lnTo>
                  <a:lnTo>
                    <a:pt x="276" y="377"/>
                  </a:lnTo>
                  <a:lnTo>
                    <a:pt x="275" y="379"/>
                  </a:lnTo>
                  <a:lnTo>
                    <a:pt x="273" y="383"/>
                  </a:lnTo>
                  <a:lnTo>
                    <a:pt x="272" y="386"/>
                  </a:lnTo>
                  <a:lnTo>
                    <a:pt x="266" y="392"/>
                  </a:lnTo>
                  <a:lnTo>
                    <a:pt x="262" y="394"/>
                  </a:lnTo>
                  <a:lnTo>
                    <a:pt x="263" y="405"/>
                  </a:lnTo>
                  <a:lnTo>
                    <a:pt x="262" y="414"/>
                  </a:lnTo>
                  <a:lnTo>
                    <a:pt x="260" y="425"/>
                  </a:lnTo>
                  <a:lnTo>
                    <a:pt x="260" y="428"/>
                  </a:lnTo>
                  <a:lnTo>
                    <a:pt x="262" y="435"/>
                  </a:lnTo>
                  <a:lnTo>
                    <a:pt x="262" y="440"/>
                  </a:lnTo>
                  <a:lnTo>
                    <a:pt x="261" y="446"/>
                  </a:lnTo>
                  <a:lnTo>
                    <a:pt x="259" y="452"/>
                  </a:lnTo>
                  <a:lnTo>
                    <a:pt x="258" y="459"/>
                  </a:lnTo>
                  <a:lnTo>
                    <a:pt x="260" y="468"/>
                  </a:lnTo>
                  <a:lnTo>
                    <a:pt x="248" y="470"/>
                  </a:lnTo>
                  <a:lnTo>
                    <a:pt x="238" y="475"/>
                  </a:lnTo>
                  <a:lnTo>
                    <a:pt x="231" y="482"/>
                  </a:lnTo>
                  <a:lnTo>
                    <a:pt x="232" y="488"/>
                  </a:lnTo>
                  <a:lnTo>
                    <a:pt x="235" y="492"/>
                  </a:lnTo>
                  <a:lnTo>
                    <a:pt x="238" y="497"/>
                  </a:lnTo>
                  <a:lnTo>
                    <a:pt x="239" y="503"/>
                  </a:lnTo>
                  <a:lnTo>
                    <a:pt x="237" y="508"/>
                  </a:lnTo>
                  <a:lnTo>
                    <a:pt x="229" y="503"/>
                  </a:lnTo>
                  <a:lnTo>
                    <a:pt x="219" y="499"/>
                  </a:lnTo>
                  <a:lnTo>
                    <a:pt x="210" y="498"/>
                  </a:lnTo>
                  <a:lnTo>
                    <a:pt x="202" y="498"/>
                  </a:lnTo>
                  <a:lnTo>
                    <a:pt x="194" y="501"/>
                  </a:lnTo>
                  <a:lnTo>
                    <a:pt x="188" y="506"/>
                  </a:lnTo>
                  <a:lnTo>
                    <a:pt x="183" y="516"/>
                  </a:lnTo>
                  <a:lnTo>
                    <a:pt x="176" y="512"/>
                  </a:lnTo>
                  <a:lnTo>
                    <a:pt x="168" y="506"/>
                  </a:lnTo>
                  <a:lnTo>
                    <a:pt x="163" y="498"/>
                  </a:lnTo>
                  <a:lnTo>
                    <a:pt x="163" y="496"/>
                  </a:lnTo>
                  <a:lnTo>
                    <a:pt x="166" y="491"/>
                  </a:lnTo>
                  <a:lnTo>
                    <a:pt x="167" y="488"/>
                  </a:lnTo>
                  <a:lnTo>
                    <a:pt x="167" y="484"/>
                  </a:lnTo>
                  <a:lnTo>
                    <a:pt x="166" y="477"/>
                  </a:lnTo>
                  <a:lnTo>
                    <a:pt x="162" y="471"/>
                  </a:lnTo>
                  <a:lnTo>
                    <a:pt x="160" y="466"/>
                  </a:lnTo>
                  <a:lnTo>
                    <a:pt x="161" y="459"/>
                  </a:lnTo>
                  <a:lnTo>
                    <a:pt x="154" y="455"/>
                  </a:lnTo>
                  <a:lnTo>
                    <a:pt x="148" y="449"/>
                  </a:lnTo>
                  <a:lnTo>
                    <a:pt x="142" y="442"/>
                  </a:lnTo>
                  <a:lnTo>
                    <a:pt x="135" y="436"/>
                  </a:lnTo>
                  <a:lnTo>
                    <a:pt x="127" y="436"/>
                  </a:lnTo>
                  <a:lnTo>
                    <a:pt x="127" y="431"/>
                  </a:lnTo>
                  <a:lnTo>
                    <a:pt x="125" y="431"/>
                  </a:lnTo>
                  <a:lnTo>
                    <a:pt x="123" y="429"/>
                  </a:lnTo>
                  <a:lnTo>
                    <a:pt x="117" y="429"/>
                  </a:lnTo>
                  <a:lnTo>
                    <a:pt x="113" y="428"/>
                  </a:lnTo>
                  <a:lnTo>
                    <a:pt x="112" y="427"/>
                  </a:lnTo>
                  <a:lnTo>
                    <a:pt x="112" y="425"/>
                  </a:lnTo>
                  <a:lnTo>
                    <a:pt x="111" y="424"/>
                  </a:lnTo>
                  <a:lnTo>
                    <a:pt x="111" y="422"/>
                  </a:lnTo>
                  <a:lnTo>
                    <a:pt x="102" y="417"/>
                  </a:lnTo>
                  <a:lnTo>
                    <a:pt x="97" y="410"/>
                  </a:lnTo>
                  <a:lnTo>
                    <a:pt x="95" y="401"/>
                  </a:lnTo>
                  <a:lnTo>
                    <a:pt x="96" y="392"/>
                  </a:lnTo>
                  <a:lnTo>
                    <a:pt x="102" y="380"/>
                  </a:lnTo>
                  <a:lnTo>
                    <a:pt x="104" y="373"/>
                  </a:lnTo>
                  <a:lnTo>
                    <a:pt x="105" y="364"/>
                  </a:lnTo>
                  <a:lnTo>
                    <a:pt x="107" y="352"/>
                  </a:lnTo>
                  <a:lnTo>
                    <a:pt x="102" y="347"/>
                  </a:lnTo>
                  <a:lnTo>
                    <a:pt x="93" y="342"/>
                  </a:lnTo>
                  <a:lnTo>
                    <a:pt x="85" y="341"/>
                  </a:lnTo>
                  <a:lnTo>
                    <a:pt x="68" y="347"/>
                  </a:lnTo>
                  <a:lnTo>
                    <a:pt x="63" y="326"/>
                  </a:lnTo>
                  <a:lnTo>
                    <a:pt x="60" y="315"/>
                  </a:lnTo>
                  <a:lnTo>
                    <a:pt x="53" y="308"/>
                  </a:lnTo>
                  <a:lnTo>
                    <a:pt x="46" y="305"/>
                  </a:lnTo>
                  <a:lnTo>
                    <a:pt x="38" y="299"/>
                  </a:lnTo>
                  <a:lnTo>
                    <a:pt x="35" y="294"/>
                  </a:lnTo>
                  <a:lnTo>
                    <a:pt x="33" y="292"/>
                  </a:lnTo>
                  <a:lnTo>
                    <a:pt x="32" y="289"/>
                  </a:lnTo>
                  <a:lnTo>
                    <a:pt x="27" y="287"/>
                  </a:lnTo>
                  <a:lnTo>
                    <a:pt x="15" y="278"/>
                  </a:lnTo>
                  <a:lnTo>
                    <a:pt x="12" y="273"/>
                  </a:lnTo>
                  <a:lnTo>
                    <a:pt x="10" y="266"/>
                  </a:lnTo>
                  <a:lnTo>
                    <a:pt x="8" y="258"/>
                  </a:lnTo>
                  <a:lnTo>
                    <a:pt x="3" y="240"/>
                  </a:lnTo>
                  <a:lnTo>
                    <a:pt x="0" y="231"/>
                  </a:lnTo>
                  <a:lnTo>
                    <a:pt x="1" y="225"/>
                  </a:lnTo>
                  <a:lnTo>
                    <a:pt x="4" y="221"/>
                  </a:lnTo>
                  <a:lnTo>
                    <a:pt x="8" y="214"/>
                  </a:lnTo>
                  <a:lnTo>
                    <a:pt x="8" y="208"/>
                  </a:lnTo>
                  <a:lnTo>
                    <a:pt x="6" y="200"/>
                  </a:lnTo>
                  <a:lnTo>
                    <a:pt x="11" y="194"/>
                  </a:lnTo>
                  <a:lnTo>
                    <a:pt x="19" y="189"/>
                  </a:lnTo>
                  <a:lnTo>
                    <a:pt x="26" y="186"/>
                  </a:lnTo>
                  <a:lnTo>
                    <a:pt x="26" y="175"/>
                  </a:lnTo>
                  <a:lnTo>
                    <a:pt x="29" y="168"/>
                  </a:lnTo>
                  <a:lnTo>
                    <a:pt x="34" y="161"/>
                  </a:lnTo>
                  <a:lnTo>
                    <a:pt x="38" y="154"/>
                  </a:lnTo>
                  <a:lnTo>
                    <a:pt x="35" y="147"/>
                  </a:lnTo>
                  <a:lnTo>
                    <a:pt x="32" y="141"/>
                  </a:lnTo>
                  <a:lnTo>
                    <a:pt x="28" y="137"/>
                  </a:lnTo>
                  <a:lnTo>
                    <a:pt x="26" y="132"/>
                  </a:lnTo>
                  <a:lnTo>
                    <a:pt x="25" y="126"/>
                  </a:lnTo>
                  <a:lnTo>
                    <a:pt x="26" y="118"/>
                  </a:lnTo>
                  <a:lnTo>
                    <a:pt x="49" y="111"/>
                  </a:lnTo>
                  <a:lnTo>
                    <a:pt x="71" y="102"/>
                  </a:lnTo>
                  <a:lnTo>
                    <a:pt x="74" y="90"/>
                  </a:lnTo>
                  <a:lnTo>
                    <a:pt x="78" y="81"/>
                  </a:lnTo>
                  <a:lnTo>
                    <a:pt x="83" y="72"/>
                  </a:lnTo>
                  <a:lnTo>
                    <a:pt x="85" y="63"/>
                  </a:lnTo>
                  <a:lnTo>
                    <a:pt x="85" y="53"/>
                  </a:lnTo>
                  <a:lnTo>
                    <a:pt x="84" y="48"/>
                  </a:lnTo>
                  <a:lnTo>
                    <a:pt x="82" y="44"/>
                  </a:lnTo>
                  <a:lnTo>
                    <a:pt x="78" y="41"/>
                  </a:lnTo>
                  <a:lnTo>
                    <a:pt x="71" y="36"/>
                  </a:lnTo>
                  <a:lnTo>
                    <a:pt x="69" y="34"/>
                  </a:lnTo>
                  <a:lnTo>
                    <a:pt x="62" y="23"/>
                  </a:lnTo>
                  <a:lnTo>
                    <a:pt x="60" y="19"/>
                  </a:lnTo>
                  <a:lnTo>
                    <a:pt x="57" y="18"/>
                  </a:lnTo>
                  <a:lnTo>
                    <a:pt x="56" y="16"/>
                  </a:lnTo>
                  <a:lnTo>
                    <a:pt x="53" y="16"/>
                  </a:lnTo>
                  <a:lnTo>
                    <a:pt x="50" y="14"/>
                  </a:lnTo>
                  <a:lnTo>
                    <a:pt x="50" y="13"/>
                  </a:lnTo>
                  <a:lnTo>
                    <a:pt x="52" y="11"/>
                  </a:lnTo>
                  <a:lnTo>
                    <a:pt x="99" y="9"/>
                  </a:lnTo>
                  <a:lnTo>
                    <a:pt x="146" y="6"/>
                  </a:lnTo>
                  <a:lnTo>
                    <a:pt x="191" y="2"/>
                  </a:lnTo>
                  <a:lnTo>
                    <a:pt x="237" y="0"/>
                  </a:lnTo>
                  <a:close/>
                </a:path>
              </a:pathLst>
            </a:custGeom>
            <a:solidFill>
              <a:srgbClr val="A0C4AA"/>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28">
              <a:extLst>
                <a:ext uri="{FF2B5EF4-FFF2-40B4-BE49-F238E27FC236}">
                  <a16:creationId xmlns:a16="http://schemas.microsoft.com/office/drawing/2014/main" id="{80F1C093-0A5B-F141-789E-2B9AA482572A}"/>
                </a:ext>
              </a:extLst>
            </p:cNvPr>
            <p:cNvSpPr>
              <a:spLocks/>
            </p:cNvSpPr>
            <p:nvPr/>
          </p:nvSpPr>
          <p:spPr bwMode="auto">
            <a:xfrm>
              <a:off x="-3095496" y="2205107"/>
              <a:ext cx="1189170" cy="1342167"/>
            </a:xfrm>
            <a:custGeom>
              <a:avLst/>
              <a:gdLst/>
              <a:ahLst/>
              <a:cxnLst>
                <a:cxn ang="0">
                  <a:pos x="123" y="14"/>
                </a:cxn>
                <a:cxn ang="0">
                  <a:pos x="138" y="30"/>
                </a:cxn>
                <a:cxn ang="0">
                  <a:pos x="178" y="57"/>
                </a:cxn>
                <a:cxn ang="0">
                  <a:pos x="223" y="63"/>
                </a:cxn>
                <a:cxn ang="0">
                  <a:pos x="234" y="64"/>
                </a:cxn>
                <a:cxn ang="0">
                  <a:pos x="259" y="77"/>
                </a:cxn>
                <a:cxn ang="0">
                  <a:pos x="301" y="79"/>
                </a:cxn>
                <a:cxn ang="0">
                  <a:pos x="305" y="84"/>
                </a:cxn>
                <a:cxn ang="0">
                  <a:pos x="315" y="94"/>
                </a:cxn>
                <a:cxn ang="0">
                  <a:pos x="329" y="114"/>
                </a:cxn>
                <a:cxn ang="0">
                  <a:pos x="328" y="132"/>
                </a:cxn>
                <a:cxn ang="0">
                  <a:pos x="337" y="141"/>
                </a:cxn>
                <a:cxn ang="0">
                  <a:pos x="344" y="157"/>
                </a:cxn>
                <a:cxn ang="0">
                  <a:pos x="333" y="167"/>
                </a:cxn>
                <a:cxn ang="0">
                  <a:pos x="323" y="192"/>
                </a:cxn>
                <a:cxn ang="0">
                  <a:pos x="327" y="210"/>
                </a:cxn>
                <a:cxn ang="0">
                  <a:pos x="333" y="207"/>
                </a:cxn>
                <a:cxn ang="0">
                  <a:pos x="335" y="203"/>
                </a:cxn>
                <a:cxn ang="0">
                  <a:pos x="358" y="175"/>
                </a:cxn>
                <a:cxn ang="0">
                  <a:pos x="365" y="190"/>
                </a:cxn>
                <a:cxn ang="0">
                  <a:pos x="358" y="209"/>
                </a:cxn>
                <a:cxn ang="0">
                  <a:pos x="360" y="240"/>
                </a:cxn>
                <a:cxn ang="0">
                  <a:pos x="353" y="245"/>
                </a:cxn>
                <a:cxn ang="0">
                  <a:pos x="350" y="254"/>
                </a:cxn>
                <a:cxn ang="0">
                  <a:pos x="351" y="274"/>
                </a:cxn>
                <a:cxn ang="0">
                  <a:pos x="347" y="304"/>
                </a:cxn>
                <a:cxn ang="0">
                  <a:pos x="345" y="335"/>
                </a:cxn>
                <a:cxn ang="0">
                  <a:pos x="344" y="346"/>
                </a:cxn>
                <a:cxn ang="0">
                  <a:pos x="347" y="354"/>
                </a:cxn>
                <a:cxn ang="0">
                  <a:pos x="355" y="373"/>
                </a:cxn>
                <a:cxn ang="0">
                  <a:pos x="308" y="400"/>
                </a:cxn>
                <a:cxn ang="0">
                  <a:pos x="165" y="409"/>
                </a:cxn>
                <a:cxn ang="0">
                  <a:pos x="163" y="402"/>
                </a:cxn>
                <a:cxn ang="0">
                  <a:pos x="152" y="396"/>
                </a:cxn>
                <a:cxn ang="0">
                  <a:pos x="128" y="361"/>
                </a:cxn>
                <a:cxn ang="0">
                  <a:pos x="132" y="342"/>
                </a:cxn>
                <a:cxn ang="0">
                  <a:pos x="126" y="336"/>
                </a:cxn>
                <a:cxn ang="0">
                  <a:pos x="119" y="321"/>
                </a:cxn>
                <a:cxn ang="0">
                  <a:pos x="116" y="294"/>
                </a:cxn>
                <a:cxn ang="0">
                  <a:pos x="100" y="273"/>
                </a:cxn>
                <a:cxn ang="0">
                  <a:pos x="85" y="268"/>
                </a:cxn>
                <a:cxn ang="0">
                  <a:pos x="61" y="239"/>
                </a:cxn>
                <a:cxn ang="0">
                  <a:pos x="52" y="237"/>
                </a:cxn>
                <a:cxn ang="0">
                  <a:pos x="37" y="225"/>
                </a:cxn>
                <a:cxn ang="0">
                  <a:pos x="21" y="221"/>
                </a:cxn>
                <a:cxn ang="0">
                  <a:pos x="16" y="213"/>
                </a:cxn>
                <a:cxn ang="0">
                  <a:pos x="11" y="199"/>
                </a:cxn>
                <a:cxn ang="0">
                  <a:pos x="17" y="149"/>
                </a:cxn>
                <a:cxn ang="0">
                  <a:pos x="1" y="130"/>
                </a:cxn>
                <a:cxn ang="0">
                  <a:pos x="3" y="122"/>
                </a:cxn>
                <a:cxn ang="0">
                  <a:pos x="7" y="116"/>
                </a:cxn>
                <a:cxn ang="0">
                  <a:pos x="9" y="105"/>
                </a:cxn>
                <a:cxn ang="0">
                  <a:pos x="16" y="102"/>
                </a:cxn>
                <a:cxn ang="0">
                  <a:pos x="30" y="92"/>
                </a:cxn>
                <a:cxn ang="0">
                  <a:pos x="36" y="50"/>
                </a:cxn>
                <a:cxn ang="0">
                  <a:pos x="40" y="30"/>
                </a:cxn>
                <a:cxn ang="0">
                  <a:pos x="43" y="23"/>
                </a:cxn>
                <a:cxn ang="0">
                  <a:pos x="78" y="23"/>
                </a:cxn>
                <a:cxn ang="0">
                  <a:pos x="114" y="4"/>
                </a:cxn>
              </a:cxnLst>
              <a:rect l="0" t="0" r="r" b="b"/>
              <a:pathLst>
                <a:path w="366" h="409">
                  <a:moveTo>
                    <a:pt x="124" y="0"/>
                  </a:moveTo>
                  <a:lnTo>
                    <a:pt x="125" y="7"/>
                  </a:lnTo>
                  <a:lnTo>
                    <a:pt x="123" y="14"/>
                  </a:lnTo>
                  <a:lnTo>
                    <a:pt x="119" y="23"/>
                  </a:lnTo>
                  <a:lnTo>
                    <a:pt x="118" y="31"/>
                  </a:lnTo>
                  <a:lnTo>
                    <a:pt x="138" y="30"/>
                  </a:lnTo>
                  <a:lnTo>
                    <a:pt x="154" y="35"/>
                  </a:lnTo>
                  <a:lnTo>
                    <a:pt x="168" y="44"/>
                  </a:lnTo>
                  <a:lnTo>
                    <a:pt x="178" y="57"/>
                  </a:lnTo>
                  <a:lnTo>
                    <a:pt x="193" y="59"/>
                  </a:lnTo>
                  <a:lnTo>
                    <a:pt x="208" y="60"/>
                  </a:lnTo>
                  <a:lnTo>
                    <a:pt x="223" y="63"/>
                  </a:lnTo>
                  <a:lnTo>
                    <a:pt x="227" y="63"/>
                  </a:lnTo>
                  <a:lnTo>
                    <a:pt x="230" y="64"/>
                  </a:lnTo>
                  <a:lnTo>
                    <a:pt x="234" y="64"/>
                  </a:lnTo>
                  <a:lnTo>
                    <a:pt x="237" y="65"/>
                  </a:lnTo>
                  <a:lnTo>
                    <a:pt x="248" y="71"/>
                  </a:lnTo>
                  <a:lnTo>
                    <a:pt x="259" y="77"/>
                  </a:lnTo>
                  <a:lnTo>
                    <a:pt x="273" y="78"/>
                  </a:lnTo>
                  <a:lnTo>
                    <a:pt x="287" y="78"/>
                  </a:lnTo>
                  <a:lnTo>
                    <a:pt x="301" y="79"/>
                  </a:lnTo>
                  <a:lnTo>
                    <a:pt x="302" y="81"/>
                  </a:lnTo>
                  <a:lnTo>
                    <a:pt x="302" y="83"/>
                  </a:lnTo>
                  <a:lnTo>
                    <a:pt x="305" y="84"/>
                  </a:lnTo>
                  <a:lnTo>
                    <a:pt x="307" y="86"/>
                  </a:lnTo>
                  <a:lnTo>
                    <a:pt x="307" y="93"/>
                  </a:lnTo>
                  <a:lnTo>
                    <a:pt x="315" y="94"/>
                  </a:lnTo>
                  <a:lnTo>
                    <a:pt x="327" y="99"/>
                  </a:lnTo>
                  <a:lnTo>
                    <a:pt x="329" y="107"/>
                  </a:lnTo>
                  <a:lnTo>
                    <a:pt x="329" y="114"/>
                  </a:lnTo>
                  <a:lnTo>
                    <a:pt x="328" y="121"/>
                  </a:lnTo>
                  <a:lnTo>
                    <a:pt x="327" y="130"/>
                  </a:lnTo>
                  <a:lnTo>
                    <a:pt x="328" y="132"/>
                  </a:lnTo>
                  <a:lnTo>
                    <a:pt x="330" y="133"/>
                  </a:lnTo>
                  <a:lnTo>
                    <a:pt x="338" y="133"/>
                  </a:lnTo>
                  <a:lnTo>
                    <a:pt x="337" y="141"/>
                  </a:lnTo>
                  <a:lnTo>
                    <a:pt x="340" y="147"/>
                  </a:lnTo>
                  <a:lnTo>
                    <a:pt x="342" y="151"/>
                  </a:lnTo>
                  <a:lnTo>
                    <a:pt x="344" y="157"/>
                  </a:lnTo>
                  <a:lnTo>
                    <a:pt x="344" y="164"/>
                  </a:lnTo>
                  <a:lnTo>
                    <a:pt x="337" y="167"/>
                  </a:lnTo>
                  <a:lnTo>
                    <a:pt x="333" y="167"/>
                  </a:lnTo>
                  <a:lnTo>
                    <a:pt x="331" y="176"/>
                  </a:lnTo>
                  <a:lnTo>
                    <a:pt x="328" y="184"/>
                  </a:lnTo>
                  <a:lnTo>
                    <a:pt x="323" y="192"/>
                  </a:lnTo>
                  <a:lnTo>
                    <a:pt x="322" y="200"/>
                  </a:lnTo>
                  <a:lnTo>
                    <a:pt x="324" y="209"/>
                  </a:lnTo>
                  <a:lnTo>
                    <a:pt x="327" y="210"/>
                  </a:lnTo>
                  <a:lnTo>
                    <a:pt x="329" y="210"/>
                  </a:lnTo>
                  <a:lnTo>
                    <a:pt x="330" y="209"/>
                  </a:lnTo>
                  <a:lnTo>
                    <a:pt x="333" y="207"/>
                  </a:lnTo>
                  <a:lnTo>
                    <a:pt x="333" y="206"/>
                  </a:lnTo>
                  <a:lnTo>
                    <a:pt x="334" y="204"/>
                  </a:lnTo>
                  <a:lnTo>
                    <a:pt x="335" y="203"/>
                  </a:lnTo>
                  <a:lnTo>
                    <a:pt x="342" y="195"/>
                  </a:lnTo>
                  <a:lnTo>
                    <a:pt x="349" y="184"/>
                  </a:lnTo>
                  <a:lnTo>
                    <a:pt x="358" y="175"/>
                  </a:lnTo>
                  <a:lnTo>
                    <a:pt x="364" y="178"/>
                  </a:lnTo>
                  <a:lnTo>
                    <a:pt x="366" y="184"/>
                  </a:lnTo>
                  <a:lnTo>
                    <a:pt x="365" y="190"/>
                  </a:lnTo>
                  <a:lnTo>
                    <a:pt x="363" y="196"/>
                  </a:lnTo>
                  <a:lnTo>
                    <a:pt x="359" y="202"/>
                  </a:lnTo>
                  <a:lnTo>
                    <a:pt x="358" y="209"/>
                  </a:lnTo>
                  <a:lnTo>
                    <a:pt x="357" y="220"/>
                  </a:lnTo>
                  <a:lnTo>
                    <a:pt x="357" y="230"/>
                  </a:lnTo>
                  <a:lnTo>
                    <a:pt x="360" y="240"/>
                  </a:lnTo>
                  <a:lnTo>
                    <a:pt x="357" y="241"/>
                  </a:lnTo>
                  <a:lnTo>
                    <a:pt x="355" y="242"/>
                  </a:lnTo>
                  <a:lnTo>
                    <a:pt x="353" y="245"/>
                  </a:lnTo>
                  <a:lnTo>
                    <a:pt x="352" y="248"/>
                  </a:lnTo>
                  <a:lnTo>
                    <a:pt x="351" y="251"/>
                  </a:lnTo>
                  <a:lnTo>
                    <a:pt x="350" y="254"/>
                  </a:lnTo>
                  <a:lnTo>
                    <a:pt x="349" y="256"/>
                  </a:lnTo>
                  <a:lnTo>
                    <a:pt x="349" y="266"/>
                  </a:lnTo>
                  <a:lnTo>
                    <a:pt x="351" y="274"/>
                  </a:lnTo>
                  <a:lnTo>
                    <a:pt x="352" y="282"/>
                  </a:lnTo>
                  <a:lnTo>
                    <a:pt x="350" y="293"/>
                  </a:lnTo>
                  <a:lnTo>
                    <a:pt x="347" y="304"/>
                  </a:lnTo>
                  <a:lnTo>
                    <a:pt x="344" y="316"/>
                  </a:lnTo>
                  <a:lnTo>
                    <a:pt x="344" y="325"/>
                  </a:lnTo>
                  <a:lnTo>
                    <a:pt x="345" y="335"/>
                  </a:lnTo>
                  <a:lnTo>
                    <a:pt x="347" y="342"/>
                  </a:lnTo>
                  <a:lnTo>
                    <a:pt x="347" y="344"/>
                  </a:lnTo>
                  <a:lnTo>
                    <a:pt x="344" y="346"/>
                  </a:lnTo>
                  <a:lnTo>
                    <a:pt x="344" y="350"/>
                  </a:lnTo>
                  <a:lnTo>
                    <a:pt x="345" y="351"/>
                  </a:lnTo>
                  <a:lnTo>
                    <a:pt x="347" y="354"/>
                  </a:lnTo>
                  <a:lnTo>
                    <a:pt x="348" y="356"/>
                  </a:lnTo>
                  <a:lnTo>
                    <a:pt x="352" y="365"/>
                  </a:lnTo>
                  <a:lnTo>
                    <a:pt x="355" y="373"/>
                  </a:lnTo>
                  <a:lnTo>
                    <a:pt x="356" y="384"/>
                  </a:lnTo>
                  <a:lnTo>
                    <a:pt x="355" y="398"/>
                  </a:lnTo>
                  <a:lnTo>
                    <a:pt x="308" y="400"/>
                  </a:lnTo>
                  <a:lnTo>
                    <a:pt x="217" y="407"/>
                  </a:lnTo>
                  <a:lnTo>
                    <a:pt x="170" y="409"/>
                  </a:lnTo>
                  <a:lnTo>
                    <a:pt x="165" y="409"/>
                  </a:lnTo>
                  <a:lnTo>
                    <a:pt x="164" y="408"/>
                  </a:lnTo>
                  <a:lnTo>
                    <a:pt x="164" y="405"/>
                  </a:lnTo>
                  <a:lnTo>
                    <a:pt x="163" y="402"/>
                  </a:lnTo>
                  <a:lnTo>
                    <a:pt x="163" y="399"/>
                  </a:lnTo>
                  <a:lnTo>
                    <a:pt x="161" y="398"/>
                  </a:lnTo>
                  <a:lnTo>
                    <a:pt x="152" y="396"/>
                  </a:lnTo>
                  <a:lnTo>
                    <a:pt x="136" y="392"/>
                  </a:lnTo>
                  <a:lnTo>
                    <a:pt x="135" y="382"/>
                  </a:lnTo>
                  <a:lnTo>
                    <a:pt x="128" y="361"/>
                  </a:lnTo>
                  <a:lnTo>
                    <a:pt x="128" y="352"/>
                  </a:lnTo>
                  <a:lnTo>
                    <a:pt x="132" y="344"/>
                  </a:lnTo>
                  <a:lnTo>
                    <a:pt x="132" y="342"/>
                  </a:lnTo>
                  <a:lnTo>
                    <a:pt x="131" y="339"/>
                  </a:lnTo>
                  <a:lnTo>
                    <a:pt x="129" y="337"/>
                  </a:lnTo>
                  <a:lnTo>
                    <a:pt x="126" y="336"/>
                  </a:lnTo>
                  <a:lnTo>
                    <a:pt x="123" y="332"/>
                  </a:lnTo>
                  <a:lnTo>
                    <a:pt x="122" y="330"/>
                  </a:lnTo>
                  <a:lnTo>
                    <a:pt x="119" y="321"/>
                  </a:lnTo>
                  <a:lnTo>
                    <a:pt x="119" y="311"/>
                  </a:lnTo>
                  <a:lnTo>
                    <a:pt x="118" y="302"/>
                  </a:lnTo>
                  <a:lnTo>
                    <a:pt x="116" y="294"/>
                  </a:lnTo>
                  <a:lnTo>
                    <a:pt x="110" y="282"/>
                  </a:lnTo>
                  <a:lnTo>
                    <a:pt x="102" y="274"/>
                  </a:lnTo>
                  <a:lnTo>
                    <a:pt x="100" y="273"/>
                  </a:lnTo>
                  <a:lnTo>
                    <a:pt x="96" y="272"/>
                  </a:lnTo>
                  <a:lnTo>
                    <a:pt x="92" y="270"/>
                  </a:lnTo>
                  <a:lnTo>
                    <a:pt x="85" y="268"/>
                  </a:lnTo>
                  <a:lnTo>
                    <a:pt x="71" y="249"/>
                  </a:lnTo>
                  <a:lnTo>
                    <a:pt x="62" y="240"/>
                  </a:lnTo>
                  <a:lnTo>
                    <a:pt x="61" y="239"/>
                  </a:lnTo>
                  <a:lnTo>
                    <a:pt x="58" y="239"/>
                  </a:lnTo>
                  <a:lnTo>
                    <a:pt x="55" y="238"/>
                  </a:lnTo>
                  <a:lnTo>
                    <a:pt x="52" y="237"/>
                  </a:lnTo>
                  <a:lnTo>
                    <a:pt x="48" y="234"/>
                  </a:lnTo>
                  <a:lnTo>
                    <a:pt x="40" y="226"/>
                  </a:lnTo>
                  <a:lnTo>
                    <a:pt x="37" y="225"/>
                  </a:lnTo>
                  <a:lnTo>
                    <a:pt x="30" y="225"/>
                  </a:lnTo>
                  <a:lnTo>
                    <a:pt x="23" y="223"/>
                  </a:lnTo>
                  <a:lnTo>
                    <a:pt x="21" y="221"/>
                  </a:lnTo>
                  <a:lnTo>
                    <a:pt x="18" y="217"/>
                  </a:lnTo>
                  <a:lnTo>
                    <a:pt x="17" y="216"/>
                  </a:lnTo>
                  <a:lnTo>
                    <a:pt x="16" y="213"/>
                  </a:lnTo>
                  <a:lnTo>
                    <a:pt x="15" y="212"/>
                  </a:lnTo>
                  <a:lnTo>
                    <a:pt x="9" y="212"/>
                  </a:lnTo>
                  <a:lnTo>
                    <a:pt x="11" y="199"/>
                  </a:lnTo>
                  <a:lnTo>
                    <a:pt x="11" y="172"/>
                  </a:lnTo>
                  <a:lnTo>
                    <a:pt x="12" y="160"/>
                  </a:lnTo>
                  <a:lnTo>
                    <a:pt x="17" y="149"/>
                  </a:lnTo>
                  <a:lnTo>
                    <a:pt x="14" y="141"/>
                  </a:lnTo>
                  <a:lnTo>
                    <a:pt x="9" y="134"/>
                  </a:lnTo>
                  <a:lnTo>
                    <a:pt x="1" y="130"/>
                  </a:lnTo>
                  <a:lnTo>
                    <a:pt x="0" y="128"/>
                  </a:lnTo>
                  <a:lnTo>
                    <a:pt x="0" y="126"/>
                  </a:lnTo>
                  <a:lnTo>
                    <a:pt x="3" y="122"/>
                  </a:lnTo>
                  <a:lnTo>
                    <a:pt x="5" y="121"/>
                  </a:lnTo>
                  <a:lnTo>
                    <a:pt x="7" y="119"/>
                  </a:lnTo>
                  <a:lnTo>
                    <a:pt x="7" y="116"/>
                  </a:lnTo>
                  <a:lnTo>
                    <a:pt x="8" y="113"/>
                  </a:lnTo>
                  <a:lnTo>
                    <a:pt x="8" y="107"/>
                  </a:lnTo>
                  <a:lnTo>
                    <a:pt x="9" y="105"/>
                  </a:lnTo>
                  <a:lnTo>
                    <a:pt x="10" y="104"/>
                  </a:lnTo>
                  <a:lnTo>
                    <a:pt x="14" y="102"/>
                  </a:lnTo>
                  <a:lnTo>
                    <a:pt x="16" y="102"/>
                  </a:lnTo>
                  <a:lnTo>
                    <a:pt x="17" y="101"/>
                  </a:lnTo>
                  <a:lnTo>
                    <a:pt x="23" y="98"/>
                  </a:lnTo>
                  <a:lnTo>
                    <a:pt x="30" y="92"/>
                  </a:lnTo>
                  <a:lnTo>
                    <a:pt x="37" y="87"/>
                  </a:lnTo>
                  <a:lnTo>
                    <a:pt x="37" y="67"/>
                  </a:lnTo>
                  <a:lnTo>
                    <a:pt x="36" y="50"/>
                  </a:lnTo>
                  <a:lnTo>
                    <a:pt x="34" y="31"/>
                  </a:lnTo>
                  <a:lnTo>
                    <a:pt x="38" y="31"/>
                  </a:lnTo>
                  <a:lnTo>
                    <a:pt x="40" y="30"/>
                  </a:lnTo>
                  <a:lnTo>
                    <a:pt x="41" y="29"/>
                  </a:lnTo>
                  <a:lnTo>
                    <a:pt x="43" y="27"/>
                  </a:lnTo>
                  <a:lnTo>
                    <a:pt x="43" y="23"/>
                  </a:lnTo>
                  <a:lnTo>
                    <a:pt x="53" y="28"/>
                  </a:lnTo>
                  <a:lnTo>
                    <a:pt x="66" y="28"/>
                  </a:lnTo>
                  <a:lnTo>
                    <a:pt x="78" y="23"/>
                  </a:lnTo>
                  <a:lnTo>
                    <a:pt x="90" y="17"/>
                  </a:lnTo>
                  <a:lnTo>
                    <a:pt x="102" y="10"/>
                  </a:lnTo>
                  <a:lnTo>
                    <a:pt x="114" y="4"/>
                  </a:lnTo>
                  <a:lnTo>
                    <a:pt x="124" y="0"/>
                  </a:lnTo>
                  <a:close/>
                </a:path>
              </a:pathLst>
            </a:custGeom>
            <a:solidFill>
              <a:srgbClr val="A0C4AA"/>
            </a:solidFill>
            <a:ln w="9525">
              <a:solidFill>
                <a:srgbClr val="A6A6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Rectangle 48">
              <a:extLst>
                <a:ext uri="{FF2B5EF4-FFF2-40B4-BE49-F238E27FC236}">
                  <a16:creationId xmlns:a16="http://schemas.microsoft.com/office/drawing/2014/main" id="{C0D5661F-609F-4B7C-F055-BEA67309D738}"/>
                </a:ext>
              </a:extLst>
            </p:cNvPr>
            <p:cNvSpPr/>
            <p:nvPr/>
          </p:nvSpPr>
          <p:spPr>
            <a:xfrm>
              <a:off x="-1695542" y="3044291"/>
              <a:ext cx="1005840" cy="426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256k</a:t>
              </a:r>
            </a:p>
          </p:txBody>
        </p:sp>
        <p:sp>
          <p:nvSpPr>
            <p:cNvPr id="56" name="Rectangle 55">
              <a:extLst>
                <a:ext uri="{FF2B5EF4-FFF2-40B4-BE49-F238E27FC236}">
                  <a16:creationId xmlns:a16="http://schemas.microsoft.com/office/drawing/2014/main" id="{772750BD-770B-BE23-FE8F-221A530BA133}"/>
                </a:ext>
              </a:extLst>
            </p:cNvPr>
            <p:cNvSpPr/>
            <p:nvPr/>
          </p:nvSpPr>
          <p:spPr>
            <a:xfrm>
              <a:off x="-2873864" y="2714942"/>
              <a:ext cx="1005840" cy="426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240k</a:t>
              </a:r>
            </a:p>
          </p:txBody>
        </p:sp>
        <p:sp>
          <p:nvSpPr>
            <p:cNvPr id="63" name="Rectangle 62">
              <a:extLst>
                <a:ext uri="{FF2B5EF4-FFF2-40B4-BE49-F238E27FC236}">
                  <a16:creationId xmlns:a16="http://schemas.microsoft.com/office/drawing/2014/main" id="{B6D55751-B7BD-EFAB-5167-33271F927878}"/>
                </a:ext>
              </a:extLst>
            </p:cNvPr>
            <p:cNvSpPr/>
            <p:nvPr/>
          </p:nvSpPr>
          <p:spPr>
            <a:xfrm>
              <a:off x="-2660414" y="4024196"/>
              <a:ext cx="1005840" cy="426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307k</a:t>
              </a:r>
            </a:p>
          </p:txBody>
        </p:sp>
        <p:sp>
          <p:nvSpPr>
            <p:cNvPr id="64" name="Rectangle 63">
              <a:extLst>
                <a:ext uri="{FF2B5EF4-FFF2-40B4-BE49-F238E27FC236}">
                  <a16:creationId xmlns:a16="http://schemas.microsoft.com/office/drawing/2014/main" id="{D0EE2345-D960-6293-D787-F1AE5C2D3F31}"/>
                </a:ext>
              </a:extLst>
            </p:cNvPr>
            <p:cNvSpPr/>
            <p:nvPr/>
          </p:nvSpPr>
          <p:spPr>
            <a:xfrm>
              <a:off x="-1912362" y="4024196"/>
              <a:ext cx="1005840" cy="426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203k</a:t>
              </a:r>
            </a:p>
          </p:txBody>
        </p:sp>
        <p:sp>
          <p:nvSpPr>
            <p:cNvPr id="65" name="Rectangle 64">
              <a:extLst>
                <a:ext uri="{FF2B5EF4-FFF2-40B4-BE49-F238E27FC236}">
                  <a16:creationId xmlns:a16="http://schemas.microsoft.com/office/drawing/2014/main" id="{9E6510AE-3DC0-AC19-30D9-6D43A8BA069B}"/>
                </a:ext>
              </a:extLst>
            </p:cNvPr>
            <p:cNvSpPr/>
            <p:nvPr/>
          </p:nvSpPr>
          <p:spPr>
            <a:xfrm>
              <a:off x="-1185580" y="3808459"/>
              <a:ext cx="1005840" cy="426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262k</a:t>
              </a:r>
            </a:p>
          </p:txBody>
        </p:sp>
      </p:grpSp>
      <p:graphicFrame>
        <p:nvGraphicFramePr>
          <p:cNvPr id="8" name="Chart 7">
            <a:extLst>
              <a:ext uri="{FF2B5EF4-FFF2-40B4-BE49-F238E27FC236}">
                <a16:creationId xmlns:a16="http://schemas.microsoft.com/office/drawing/2014/main" id="{A1D84CDD-60B7-C3B5-E2E6-1A80EA05AF07}"/>
              </a:ext>
            </a:extLst>
          </p:cNvPr>
          <p:cNvGraphicFramePr>
            <a:graphicFrameLocks/>
          </p:cNvGraphicFramePr>
          <p:nvPr>
            <p:extLst>
              <p:ext uri="{D42A27DB-BD31-4B8C-83A1-F6EECF244321}">
                <p14:modId xmlns:p14="http://schemas.microsoft.com/office/powerpoint/2010/main" val="2995567351"/>
              </p:ext>
            </p:extLst>
          </p:nvPr>
        </p:nvGraphicFramePr>
        <p:xfrm>
          <a:off x="4793551" y="3139247"/>
          <a:ext cx="4230497" cy="2721737"/>
        </p:xfrm>
        <a:graphic>
          <a:graphicData uri="http://schemas.openxmlformats.org/drawingml/2006/chart">
            <c:chart xmlns:c="http://schemas.openxmlformats.org/drawingml/2006/chart" xmlns:r="http://schemas.openxmlformats.org/officeDocument/2006/relationships" r:id="rId6"/>
          </a:graphicData>
        </a:graphic>
      </p:graphicFrame>
      <p:sp>
        <p:nvSpPr>
          <p:cNvPr id="24" name="Right Brace 23">
            <a:extLst>
              <a:ext uri="{FF2B5EF4-FFF2-40B4-BE49-F238E27FC236}">
                <a16:creationId xmlns:a16="http://schemas.microsoft.com/office/drawing/2014/main" id="{8434B9D9-06F4-ABD2-01E4-2B19D6E2461B}"/>
              </a:ext>
            </a:extLst>
          </p:cNvPr>
          <p:cNvSpPr/>
          <p:nvPr/>
        </p:nvSpPr>
        <p:spPr>
          <a:xfrm rot="16200000">
            <a:off x="6851783" y="1319544"/>
            <a:ext cx="179138" cy="3749368"/>
          </a:xfrm>
          <a:prstGeom prst="rightBrace">
            <a:avLst/>
          </a:prstGeom>
          <a:noFill/>
          <a:ln w="28575">
            <a:solidFill>
              <a:srgbClr val="F39A1F"/>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C7B8FFA-A67B-58C4-78CF-6CA954F66835}"/>
              </a:ext>
            </a:extLst>
          </p:cNvPr>
          <p:cNvSpPr/>
          <p:nvPr/>
        </p:nvSpPr>
        <p:spPr>
          <a:xfrm>
            <a:off x="5030178" y="2767948"/>
            <a:ext cx="3836420" cy="29135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39A1F"/>
                </a:solidFill>
                <a:effectLst/>
                <a:uLnTx/>
                <a:uFillTx/>
                <a:latin typeface="Arial" panose="020B0604020202020204" pitchFamily="34" charset="0"/>
                <a:ea typeface="+mn-ea"/>
                <a:cs typeface="Arial" panose="020B0604020202020204" pitchFamily="34" charset="0"/>
              </a:rPr>
              <a:t>~</a:t>
            </a:r>
            <a:r>
              <a:rPr lang="en-US" sz="1400" b="1" dirty="0">
                <a:solidFill>
                  <a:srgbClr val="F39A1F"/>
                </a:solidFill>
                <a:latin typeface="Arial" panose="020B0604020202020204" pitchFamily="34" charset="0"/>
                <a:cs typeface="Arial" panose="020B0604020202020204" pitchFamily="34" charset="0"/>
              </a:rPr>
              <a:t>$8.6B investment</a:t>
            </a:r>
            <a:r>
              <a:rPr kumimoji="0" lang="en-US" sz="1400" b="1" i="0" u="none" strike="noStrike" kern="1200" cap="none" spc="0" normalizeH="0" baseline="0" noProof="0" dirty="0">
                <a:ln>
                  <a:noFill/>
                </a:ln>
                <a:solidFill>
                  <a:srgbClr val="F39A1F"/>
                </a:solidFill>
                <a:effectLst/>
                <a:uLnTx/>
                <a:uFillTx/>
                <a:latin typeface="Arial" panose="020B0604020202020204" pitchFamily="34" charset="0"/>
                <a:ea typeface="+mn-ea"/>
                <a:cs typeface="Arial" panose="020B0604020202020204" pitchFamily="34" charset="0"/>
              </a:rPr>
              <a:t> over the next five years</a:t>
            </a:r>
          </a:p>
        </p:txBody>
      </p:sp>
    </p:spTree>
    <p:extLst>
      <p:ext uri="{BB962C8B-B14F-4D97-AF65-F5344CB8AC3E}">
        <p14:creationId xmlns:p14="http://schemas.microsoft.com/office/powerpoint/2010/main" val="1934583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86267-34FA-7DD9-8522-6C19D6B889DE}"/>
              </a:ext>
            </a:extLst>
          </p:cNvPr>
          <p:cNvSpPr/>
          <p:nvPr/>
        </p:nvSpPr>
        <p:spPr>
          <a:xfrm>
            <a:off x="0" y="1137135"/>
            <a:ext cx="13817600" cy="6050027"/>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665637" eaLnBrk="1" fontAlgn="auto" latinLnBrk="0" hangingPunct="1">
              <a:lnSpc>
                <a:spcPct val="100000"/>
              </a:lnSpc>
              <a:spcBef>
                <a:spcPts val="0"/>
              </a:spcBef>
              <a:spcAft>
                <a:spcPts val="0"/>
              </a:spcAft>
              <a:buClrTx/>
              <a:buSzTx/>
              <a:buFontTx/>
              <a:buNone/>
              <a:tabLst/>
              <a:defRPr/>
            </a:pPr>
            <a:endParaRPr kumimoji="0" lang="en-US" sz="1288" b="0" i="0" u="none" strike="noStrike" kern="0" cap="none" spc="0" normalizeH="0" baseline="0" noProof="0" dirty="0">
              <a:ln>
                <a:noFill/>
              </a:ln>
              <a:solidFill>
                <a:srgbClr val="FFFFFF"/>
              </a:solidFill>
              <a:effectLst/>
              <a:uLnTx/>
              <a:uFillTx/>
              <a:latin typeface="Source Code Pro"/>
              <a:ea typeface="+mn-ea"/>
              <a:cs typeface="+mn-cs"/>
            </a:endParaRPr>
          </a:p>
        </p:txBody>
      </p:sp>
      <p:cxnSp>
        <p:nvCxnSpPr>
          <p:cNvPr id="6" name="Straight Connector 5">
            <a:extLst>
              <a:ext uri="{FF2B5EF4-FFF2-40B4-BE49-F238E27FC236}">
                <a16:creationId xmlns:a16="http://schemas.microsoft.com/office/drawing/2014/main" id="{3EEB0572-D1F5-D530-3A1C-A877C2310461}"/>
              </a:ext>
            </a:extLst>
          </p:cNvPr>
          <p:cNvCxnSpPr>
            <a:cxnSpLocks/>
          </p:cNvCxnSpPr>
          <p:nvPr/>
        </p:nvCxnSpPr>
        <p:spPr>
          <a:xfrm>
            <a:off x="0" y="1137136"/>
            <a:ext cx="13817600" cy="0"/>
          </a:xfrm>
          <a:prstGeom prst="line">
            <a:avLst/>
          </a:prstGeom>
          <a:noFill/>
          <a:ln w="6350" cap="flat" cmpd="sng" algn="ctr">
            <a:solidFill>
              <a:srgbClr val="6E7A84"/>
            </a:solidFill>
            <a:prstDash val="solid"/>
            <a:miter lim="800000"/>
          </a:ln>
          <a:effectLst/>
        </p:spPr>
      </p:cxnSp>
      <p:cxnSp>
        <p:nvCxnSpPr>
          <p:cNvPr id="7" name="Straight Connector 6">
            <a:extLst>
              <a:ext uri="{FF2B5EF4-FFF2-40B4-BE49-F238E27FC236}">
                <a16:creationId xmlns:a16="http://schemas.microsoft.com/office/drawing/2014/main" id="{1314D398-4094-6D63-8DF2-28D662BA0E2A}"/>
              </a:ext>
            </a:extLst>
          </p:cNvPr>
          <p:cNvCxnSpPr>
            <a:cxnSpLocks/>
          </p:cNvCxnSpPr>
          <p:nvPr/>
        </p:nvCxnSpPr>
        <p:spPr>
          <a:xfrm flipV="1">
            <a:off x="0" y="7187162"/>
            <a:ext cx="13816584" cy="0"/>
          </a:xfrm>
          <a:prstGeom prst="line">
            <a:avLst/>
          </a:prstGeom>
          <a:noFill/>
          <a:ln w="6350" cap="flat" cmpd="sng" algn="ctr">
            <a:solidFill>
              <a:srgbClr val="6E7A84"/>
            </a:solidFill>
            <a:prstDash val="solid"/>
            <a:miter lim="800000"/>
          </a:ln>
          <a:effectLst/>
        </p:spPr>
      </p:cxnSp>
      <p:sp>
        <p:nvSpPr>
          <p:cNvPr id="17" name="TextBox 16">
            <a:extLst>
              <a:ext uri="{FF2B5EF4-FFF2-40B4-BE49-F238E27FC236}">
                <a16:creationId xmlns:a16="http://schemas.microsoft.com/office/drawing/2014/main" id="{C0E870E2-0F8C-A86D-3A37-461129C02FA8}"/>
              </a:ext>
            </a:extLst>
          </p:cNvPr>
          <p:cNvSpPr txBox="1"/>
          <p:nvPr/>
        </p:nvSpPr>
        <p:spPr>
          <a:xfrm>
            <a:off x="1879600" y="456458"/>
            <a:ext cx="10058400" cy="407099"/>
          </a:xfrm>
          <a:prstGeom prst="rect">
            <a:avLst/>
          </a:prstGeom>
          <a:noFill/>
        </p:spPr>
        <p:txBody>
          <a:bodyPr wrap="square" rtlCol="0" anchor="ctr">
            <a:spAutoFit/>
          </a:bodyPr>
          <a:lstStyle/>
          <a:p>
            <a:pPr algn="ctr">
              <a:lnSpc>
                <a:spcPts val="2184"/>
              </a:lnSpc>
              <a:tabLst>
                <a:tab pos="2290440" algn="l"/>
              </a:tabLst>
            </a:pPr>
            <a:r>
              <a:rPr lang="en-US" sz="3000" kern="1200" dirty="0">
                <a:solidFill>
                  <a:srgbClr val="5E976D"/>
                </a:solidFill>
                <a:latin typeface="Public Sans Black" pitchFamily="2" charset="0"/>
                <a:ea typeface="+mn-ea"/>
                <a:cs typeface="+mn-cs"/>
              </a:rPr>
              <a:t>WHO</a:t>
            </a:r>
            <a:r>
              <a:rPr lang="en-US" sz="3000" dirty="0">
                <a:solidFill>
                  <a:srgbClr val="6E7A84"/>
                </a:solidFill>
                <a:latin typeface="Public Sans Black" pitchFamily="2" charset="0"/>
              </a:rPr>
              <a:t> </a:t>
            </a:r>
            <a:r>
              <a:rPr lang="en-US" sz="3000" dirty="0">
                <a:solidFill>
                  <a:srgbClr val="4C5966"/>
                </a:solidFill>
                <a:latin typeface="Public Sans SemiBold"/>
              </a:rPr>
              <a:t>we are</a:t>
            </a:r>
          </a:p>
        </p:txBody>
      </p:sp>
      <p:grpSp>
        <p:nvGrpSpPr>
          <p:cNvPr id="3" name="Group 2">
            <a:extLst>
              <a:ext uri="{FF2B5EF4-FFF2-40B4-BE49-F238E27FC236}">
                <a16:creationId xmlns:a16="http://schemas.microsoft.com/office/drawing/2014/main" id="{AF02E2DC-3727-C906-A230-386DBA7AA583}"/>
              </a:ext>
            </a:extLst>
          </p:cNvPr>
          <p:cNvGrpSpPr/>
          <p:nvPr/>
        </p:nvGrpSpPr>
        <p:grpSpPr>
          <a:xfrm>
            <a:off x="3395530" y="1725585"/>
            <a:ext cx="4083747" cy="4873127"/>
            <a:chOff x="2590483" y="1849298"/>
            <a:chExt cx="3809552" cy="4412226"/>
          </a:xfrm>
        </p:grpSpPr>
        <p:pic>
          <p:nvPicPr>
            <p:cNvPr id="4" name="Picture 3" descr="A picture containing mosquito net&#10;&#10;Description automatically generated">
              <a:extLst>
                <a:ext uri="{FF2B5EF4-FFF2-40B4-BE49-F238E27FC236}">
                  <a16:creationId xmlns:a16="http://schemas.microsoft.com/office/drawing/2014/main" id="{C688DD38-050F-2885-5D29-8A983BBF79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90483" y="1849298"/>
              <a:ext cx="3809552" cy="1355455"/>
            </a:xfrm>
            <a:prstGeom prst="rect">
              <a:avLst/>
            </a:prstGeom>
          </p:spPr>
        </p:pic>
        <p:pic>
          <p:nvPicPr>
            <p:cNvPr id="5" name="Picture 4">
              <a:extLst>
                <a:ext uri="{FF2B5EF4-FFF2-40B4-BE49-F238E27FC236}">
                  <a16:creationId xmlns:a16="http://schemas.microsoft.com/office/drawing/2014/main" id="{A54F7549-A398-6141-1F25-62383CF8F00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590483" y="4906069"/>
              <a:ext cx="3809552" cy="1355455"/>
            </a:xfrm>
            <a:prstGeom prst="rect">
              <a:avLst/>
            </a:prstGeom>
          </p:spPr>
        </p:pic>
      </p:grpSp>
      <p:pic>
        <p:nvPicPr>
          <p:cNvPr id="8" name="Graphic 7">
            <a:extLst>
              <a:ext uri="{FF2B5EF4-FFF2-40B4-BE49-F238E27FC236}">
                <a16:creationId xmlns:a16="http://schemas.microsoft.com/office/drawing/2014/main" id="{DD945A44-9580-BDBE-888C-D362733948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358" y="2420605"/>
            <a:ext cx="3209041" cy="3483086"/>
          </a:xfrm>
          <a:prstGeom prst="rect">
            <a:avLst/>
          </a:prstGeom>
        </p:spPr>
      </p:pic>
      <p:sp>
        <p:nvSpPr>
          <p:cNvPr id="9" name="TextBox 8">
            <a:extLst>
              <a:ext uri="{FF2B5EF4-FFF2-40B4-BE49-F238E27FC236}">
                <a16:creationId xmlns:a16="http://schemas.microsoft.com/office/drawing/2014/main" id="{63F97691-49BE-C4EC-2527-E9804EF957FC}"/>
              </a:ext>
            </a:extLst>
          </p:cNvPr>
          <p:cNvSpPr txBox="1"/>
          <p:nvPr/>
        </p:nvSpPr>
        <p:spPr>
          <a:xfrm>
            <a:off x="1710376" y="3754601"/>
            <a:ext cx="2112524" cy="815095"/>
          </a:xfrm>
          <a:prstGeom prst="rect">
            <a:avLst/>
          </a:prstGeom>
          <a:noFill/>
        </p:spPr>
        <p:txBody>
          <a:bodyPr wrap="square" rtlCol="0">
            <a:spAutoFit/>
          </a:bodyPr>
          <a:lstStyle/>
          <a:p>
            <a:pPr marL="0" marR="0" lvl="0" indent="0" defTabSz="665637" eaLnBrk="1" fontAlgn="auto" latinLnBrk="0" hangingPunct="1">
              <a:lnSpc>
                <a:spcPts val="2839"/>
              </a:lnSpc>
              <a:spcBef>
                <a:spcPts val="0"/>
              </a:spcBef>
              <a:spcAft>
                <a:spcPts val="0"/>
              </a:spcAft>
              <a:buClrTx/>
              <a:buSzTx/>
              <a:buFontTx/>
              <a:buNone/>
              <a:tabLst/>
              <a:defRPr/>
            </a:pPr>
            <a:r>
              <a:rPr kumimoji="0" lang="en-US" sz="3203" b="1" i="0" u="none" strike="noStrike" kern="0" cap="none" spc="0" normalizeH="0" baseline="0" noProof="0" dirty="0">
                <a:ln>
                  <a:noFill/>
                </a:ln>
                <a:solidFill>
                  <a:srgbClr val="6E7A84"/>
                </a:solidFill>
                <a:effectLst/>
                <a:uLnTx/>
                <a:uFillTx/>
                <a:latin typeface="Public Sans Black" pitchFamily="2" charset="0"/>
              </a:rPr>
              <a:t>Industry</a:t>
            </a:r>
          </a:p>
          <a:p>
            <a:pPr marL="0" marR="0" lvl="0" indent="0" defTabSz="665637" eaLnBrk="1" fontAlgn="auto" latinLnBrk="0" hangingPunct="1">
              <a:lnSpc>
                <a:spcPts val="2839"/>
              </a:lnSpc>
              <a:spcBef>
                <a:spcPts val="0"/>
              </a:spcBef>
              <a:spcAft>
                <a:spcPts val="0"/>
              </a:spcAft>
              <a:buClrTx/>
              <a:buSzTx/>
              <a:buFontTx/>
              <a:buNone/>
              <a:tabLst/>
              <a:defRPr/>
            </a:pPr>
            <a:r>
              <a:rPr kumimoji="0" lang="en-US" sz="3203" b="1" i="0" u="none" strike="noStrike" kern="0" cap="none" spc="0" normalizeH="0" baseline="0" noProof="0" dirty="0">
                <a:ln>
                  <a:noFill/>
                </a:ln>
                <a:solidFill>
                  <a:srgbClr val="6E7A84"/>
                </a:solidFill>
                <a:effectLst/>
                <a:uLnTx/>
                <a:uFillTx/>
                <a:latin typeface="Public Sans Black" pitchFamily="2" charset="0"/>
              </a:rPr>
              <a:t>Insiders</a:t>
            </a:r>
          </a:p>
        </p:txBody>
      </p:sp>
      <p:cxnSp>
        <p:nvCxnSpPr>
          <p:cNvPr id="10" name="Straight Connector 9">
            <a:extLst>
              <a:ext uri="{FF2B5EF4-FFF2-40B4-BE49-F238E27FC236}">
                <a16:creationId xmlns:a16="http://schemas.microsoft.com/office/drawing/2014/main" id="{EB76997C-3F84-D959-2A11-5C0A8617CB7F}"/>
              </a:ext>
            </a:extLst>
          </p:cNvPr>
          <p:cNvCxnSpPr>
            <a:cxnSpLocks/>
          </p:cNvCxnSpPr>
          <p:nvPr/>
        </p:nvCxnSpPr>
        <p:spPr>
          <a:xfrm>
            <a:off x="7801872" y="1725272"/>
            <a:ext cx="1" cy="4873752"/>
          </a:xfrm>
          <a:prstGeom prst="line">
            <a:avLst/>
          </a:prstGeom>
          <a:noFill/>
          <a:ln w="6350" cap="flat" cmpd="sng" algn="ctr">
            <a:solidFill>
              <a:srgbClr val="98938A"/>
            </a:solidFill>
            <a:prstDash val="solid"/>
            <a:miter lim="800000"/>
          </a:ln>
          <a:effectLst/>
        </p:spPr>
      </p:cxnSp>
      <p:sp>
        <p:nvSpPr>
          <p:cNvPr id="11" name="TextBox 10">
            <a:extLst>
              <a:ext uri="{FF2B5EF4-FFF2-40B4-BE49-F238E27FC236}">
                <a16:creationId xmlns:a16="http://schemas.microsoft.com/office/drawing/2014/main" id="{0EC06AC0-DC8F-95E6-2AA5-35FC1DE6EE48}"/>
              </a:ext>
            </a:extLst>
          </p:cNvPr>
          <p:cNvSpPr txBox="1"/>
          <p:nvPr/>
        </p:nvSpPr>
        <p:spPr>
          <a:xfrm>
            <a:off x="8124467" y="2384739"/>
            <a:ext cx="5193775" cy="3554819"/>
          </a:xfrm>
          <a:prstGeom prst="rect">
            <a:avLst/>
          </a:prstGeom>
          <a:noFill/>
        </p:spPr>
        <p:txBody>
          <a:bodyPr wrap="square" rtlCol="0">
            <a:spAutoFit/>
          </a:bodyPr>
          <a:lstStyle/>
          <a:p>
            <a:pPr marL="0" marR="0" lvl="0" indent="0" defTabSz="665637"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6E7984"/>
                </a:solidFill>
                <a:effectLst/>
                <a:uLnTx/>
                <a:uFillTx/>
                <a:latin typeface="Public Sans SemiBold" pitchFamily="2" charset="0"/>
              </a:rPr>
              <a:t>FMI is a leading investment banking and consulting firm dedicated exclusively to the built environment. We serve as the industry’s trusted advisor, providing current market insights, deep industry research, and key relationships that deliver tangible results for our clients.</a:t>
            </a:r>
          </a:p>
        </p:txBody>
      </p:sp>
      <p:pic>
        <p:nvPicPr>
          <p:cNvPr id="14" name="Graphic 13">
            <a:extLst>
              <a:ext uri="{FF2B5EF4-FFF2-40B4-BE49-F238E27FC236}">
                <a16:creationId xmlns:a16="http://schemas.microsoft.com/office/drawing/2014/main" id="{E5CA9FBB-7559-2062-0D0B-849CB491B3C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684125" y="3882291"/>
            <a:ext cx="387577" cy="272406"/>
          </a:xfrm>
          <a:prstGeom prst="rect">
            <a:avLst/>
          </a:prstGeom>
        </p:spPr>
      </p:pic>
      <p:pic>
        <p:nvPicPr>
          <p:cNvPr id="15" name="Graphic 14">
            <a:extLst>
              <a:ext uri="{FF2B5EF4-FFF2-40B4-BE49-F238E27FC236}">
                <a16:creationId xmlns:a16="http://schemas.microsoft.com/office/drawing/2014/main" id="{F03C2E6E-E15F-EAA2-E2F5-3D5EEC9C055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684125" y="4252325"/>
            <a:ext cx="384048" cy="269926"/>
          </a:xfrm>
          <a:prstGeom prst="rect">
            <a:avLst/>
          </a:prstGeom>
        </p:spPr>
      </p:pic>
      <p:sp>
        <p:nvSpPr>
          <p:cNvPr id="16" name="TextBox 15">
            <a:extLst>
              <a:ext uri="{FF2B5EF4-FFF2-40B4-BE49-F238E27FC236}">
                <a16:creationId xmlns:a16="http://schemas.microsoft.com/office/drawing/2014/main" id="{79AAC7B4-E7CB-3DA0-396C-75AE4E840407}"/>
              </a:ext>
            </a:extLst>
          </p:cNvPr>
          <p:cNvSpPr txBox="1"/>
          <p:nvPr userDrawn="1"/>
        </p:nvSpPr>
        <p:spPr>
          <a:xfrm>
            <a:off x="4062018" y="4320472"/>
            <a:ext cx="3740727" cy="347472"/>
          </a:xfrm>
          <a:prstGeom prst="rect">
            <a:avLst/>
          </a:prstGeom>
          <a:noFill/>
        </p:spPr>
        <p:txBody>
          <a:bodyPr wrap="square" lIns="0" tIns="0" rIns="0" bIns="0" rtlCol="0" anchor="b">
            <a:spAutoFit/>
          </a:bodyPr>
          <a:lstStyle/>
          <a:p>
            <a:pPr algn="ctr">
              <a:lnSpc>
                <a:spcPts val="2184"/>
              </a:lnSpc>
              <a:tabLst>
                <a:tab pos="2290440" algn="l"/>
              </a:tabLst>
            </a:pPr>
            <a:r>
              <a:rPr lang="en-US" sz="2475" dirty="0">
                <a:solidFill>
                  <a:srgbClr val="81A3C2"/>
                </a:solidFill>
                <a:latin typeface="Public Sans Black" pitchFamily="2" charset="0"/>
              </a:rPr>
              <a:t>Consulting &amp; Research</a:t>
            </a:r>
            <a:endParaRPr lang="en-US" sz="2475" dirty="0">
              <a:solidFill>
                <a:srgbClr val="81A3C2"/>
              </a:solidFill>
              <a:latin typeface="Public Sans SemiBold"/>
            </a:endParaRPr>
          </a:p>
        </p:txBody>
      </p:sp>
      <p:sp>
        <p:nvSpPr>
          <p:cNvPr id="13" name="TextBox 12">
            <a:extLst>
              <a:ext uri="{FF2B5EF4-FFF2-40B4-BE49-F238E27FC236}">
                <a16:creationId xmlns:a16="http://schemas.microsoft.com/office/drawing/2014/main" id="{A4CB5699-9A18-6998-5A2E-77E96B62065E}"/>
              </a:ext>
            </a:extLst>
          </p:cNvPr>
          <p:cNvSpPr txBox="1"/>
          <p:nvPr userDrawn="1"/>
        </p:nvSpPr>
        <p:spPr>
          <a:xfrm>
            <a:off x="4001858" y="3728911"/>
            <a:ext cx="2877746" cy="344324"/>
          </a:xfrm>
          <a:prstGeom prst="rect">
            <a:avLst/>
          </a:prstGeom>
          <a:noFill/>
        </p:spPr>
        <p:txBody>
          <a:bodyPr wrap="square" lIns="0" tIns="0" rIns="0" bIns="0" rtlCol="0" anchor="b">
            <a:spAutoFit/>
          </a:bodyPr>
          <a:lstStyle/>
          <a:p>
            <a:pPr algn="ctr">
              <a:lnSpc>
                <a:spcPts val="2184"/>
              </a:lnSpc>
              <a:tabLst>
                <a:tab pos="2290440" algn="l"/>
              </a:tabLst>
            </a:pPr>
            <a:r>
              <a:rPr lang="en-US" sz="2475" dirty="0">
                <a:solidFill>
                  <a:srgbClr val="5E976D"/>
                </a:solidFill>
                <a:latin typeface="Public Sans Black" pitchFamily="2" charset="0"/>
              </a:rPr>
              <a:t>Capital Advisors</a:t>
            </a:r>
            <a:endParaRPr lang="en-US" sz="2475" dirty="0">
              <a:solidFill>
                <a:srgbClr val="5E976D"/>
              </a:solidFill>
              <a:latin typeface="Public Sans SemiBold"/>
            </a:endParaRPr>
          </a:p>
        </p:txBody>
      </p:sp>
      <p:sp>
        <p:nvSpPr>
          <p:cNvPr id="18" name="Rectangle 17">
            <a:extLst>
              <a:ext uri="{FF2B5EF4-FFF2-40B4-BE49-F238E27FC236}">
                <a16:creationId xmlns:a16="http://schemas.microsoft.com/office/drawing/2014/main" id="{32915CCF-8E11-FF90-7E1C-EBD29BE4FF30}"/>
              </a:ext>
            </a:extLst>
          </p:cNvPr>
          <p:cNvSpPr/>
          <p:nvPr/>
        </p:nvSpPr>
        <p:spPr>
          <a:xfrm>
            <a:off x="4104719" y="3656353"/>
            <a:ext cx="2672025" cy="489441"/>
          </a:xfrm>
          <a:prstGeom prst="rect">
            <a:avLst/>
          </a:prstGeom>
          <a:noFill/>
          <a:ln w="28575">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7801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2F08105-BD17-4BF7-95C7-F0CA275F5387}"/>
              </a:ext>
            </a:extLst>
          </p:cNvPr>
          <p:cNvGraphicFramePr>
            <a:graphicFrameLocks/>
          </p:cNvGraphicFramePr>
          <p:nvPr/>
        </p:nvGraphicFramePr>
        <p:xfrm>
          <a:off x="292608" y="1371600"/>
          <a:ext cx="13231368" cy="5504688"/>
        </p:xfrm>
        <a:graphic>
          <a:graphicData uri="http://schemas.openxmlformats.org/drawingml/2006/chart">
            <c:chart xmlns:c="http://schemas.openxmlformats.org/drawingml/2006/chart" xmlns:r="http://schemas.openxmlformats.org/officeDocument/2006/relationships" r:id="rId3"/>
          </a:graphicData>
        </a:graphic>
      </p:graphicFrame>
      <p:sp>
        <p:nvSpPr>
          <p:cNvPr id="31" name="Title 1">
            <a:extLst>
              <a:ext uri="{FF2B5EF4-FFF2-40B4-BE49-F238E27FC236}">
                <a16:creationId xmlns:a16="http://schemas.microsoft.com/office/drawing/2014/main" id="{13E9CC1C-1CBD-DA3F-0DBF-307B088EF953}"/>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Construction Put-in-Place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Winners and Losers (What’s in </a:t>
            </a:r>
            <a:r>
              <a:rPr lang="en-US" sz="2400" cap="none" dirty="0">
                <a:solidFill>
                  <a:srgbClr val="7F7F7F"/>
                </a:solidFill>
              </a:rPr>
              <a:t>Y</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our Portfolio?)</a:t>
            </a:r>
          </a:p>
        </p:txBody>
      </p:sp>
      <p:sp>
        <p:nvSpPr>
          <p:cNvPr id="7" name="Rectangle 6">
            <a:extLst>
              <a:ext uri="{FF2B5EF4-FFF2-40B4-BE49-F238E27FC236}">
                <a16:creationId xmlns:a16="http://schemas.microsoft.com/office/drawing/2014/main" id="{3614B2AB-B2F0-5B30-E386-1090EF9B9256}"/>
              </a:ext>
            </a:extLst>
          </p:cNvPr>
          <p:cNvSpPr/>
          <p:nvPr/>
        </p:nvSpPr>
        <p:spPr>
          <a:xfrm>
            <a:off x="10262920" y="1433082"/>
            <a:ext cx="3261056" cy="413839"/>
          </a:xfrm>
          <a:prstGeom prst="rect">
            <a:avLst/>
          </a:prstGeom>
          <a:solidFill>
            <a:schemeClr val="bg1"/>
          </a:solidFill>
          <a:ln w="19050">
            <a:solidFill>
              <a:srgbClr val="F99B1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99B1C"/>
                </a:solidFill>
                <a:effectLst/>
                <a:uLnTx/>
                <a:uFillTx/>
                <a:latin typeface="Arial" panose="020B0604020202020204" pitchFamily="34" charset="0"/>
                <a:ea typeface="+mn-ea"/>
                <a:cs typeface="Arial" panose="020B0604020202020204" pitchFamily="34" charset="0"/>
              </a:rPr>
              <a:t>CAGR 2022-2024 for All Spending</a:t>
            </a:r>
          </a:p>
        </p:txBody>
      </p:sp>
      <p:sp>
        <p:nvSpPr>
          <p:cNvPr id="8" name="Rectangle 7">
            <a:extLst>
              <a:ext uri="{FF2B5EF4-FFF2-40B4-BE49-F238E27FC236}">
                <a16:creationId xmlns:a16="http://schemas.microsoft.com/office/drawing/2014/main" id="{7E4AFC73-D26C-CBB5-78F9-40A88D8391B8}"/>
              </a:ext>
            </a:extLst>
          </p:cNvPr>
          <p:cNvSpPr/>
          <p:nvPr/>
        </p:nvSpPr>
        <p:spPr>
          <a:xfrm>
            <a:off x="6678422" y="6875890"/>
            <a:ext cx="761492" cy="127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Billions)</a:t>
            </a:r>
          </a:p>
        </p:txBody>
      </p:sp>
      <p:pic>
        <p:nvPicPr>
          <p:cNvPr id="41" name="Graphic 40" descr="Warehouse outline">
            <a:extLst>
              <a:ext uri="{FF2B5EF4-FFF2-40B4-BE49-F238E27FC236}">
                <a16:creationId xmlns:a16="http://schemas.microsoft.com/office/drawing/2014/main" id="{34156B80-DD7B-2E68-06B9-8E07CFB0AD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30783" y="422102"/>
            <a:ext cx="393192" cy="393192"/>
          </a:xfrm>
          <a:prstGeom prst="rect">
            <a:avLst/>
          </a:prstGeom>
        </p:spPr>
      </p:pic>
      <p:pic>
        <p:nvPicPr>
          <p:cNvPr id="42" name="Graphic 41" descr="Fork In Road outline">
            <a:extLst>
              <a:ext uri="{FF2B5EF4-FFF2-40B4-BE49-F238E27FC236}">
                <a16:creationId xmlns:a16="http://schemas.microsoft.com/office/drawing/2014/main" id="{3CC9772D-DA4B-8817-9B3F-660FBE608D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10920" y="102239"/>
            <a:ext cx="394671" cy="394671"/>
          </a:xfrm>
          <a:prstGeom prst="rect">
            <a:avLst/>
          </a:prstGeom>
        </p:spPr>
      </p:pic>
      <p:pic>
        <p:nvPicPr>
          <p:cNvPr id="2" name="Graphic 1" descr="House outline">
            <a:extLst>
              <a:ext uri="{FF2B5EF4-FFF2-40B4-BE49-F238E27FC236}">
                <a16:creationId xmlns:a16="http://schemas.microsoft.com/office/drawing/2014/main" id="{128AB0C1-0FD6-C93B-5FD4-E72F6BA9C8F8}"/>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2492535" y="422102"/>
            <a:ext cx="393192" cy="393192"/>
          </a:xfrm>
          <a:prstGeom prst="rect">
            <a:avLst/>
          </a:prstGeom>
        </p:spPr>
      </p:pic>
      <p:sp>
        <p:nvSpPr>
          <p:cNvPr id="5" name="Rectangle 4">
            <a:extLst>
              <a:ext uri="{FF2B5EF4-FFF2-40B4-BE49-F238E27FC236}">
                <a16:creationId xmlns:a16="http://schemas.microsoft.com/office/drawing/2014/main" id="{9977D439-297A-813B-EC9A-0DABD3F285D1}"/>
              </a:ext>
            </a:extLst>
          </p:cNvPr>
          <p:cNvSpPr/>
          <p:nvPr/>
        </p:nvSpPr>
        <p:spPr>
          <a:xfrm>
            <a:off x="292607" y="1005840"/>
            <a:ext cx="13231368"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2023 Construction Put-in-Place &amp; Forecast Growth (2022-2024 CAGR)</a:t>
            </a:r>
          </a:p>
        </p:txBody>
      </p:sp>
      <p:cxnSp>
        <p:nvCxnSpPr>
          <p:cNvPr id="12" name="Straight Connector 11">
            <a:extLst>
              <a:ext uri="{FF2B5EF4-FFF2-40B4-BE49-F238E27FC236}">
                <a16:creationId xmlns:a16="http://schemas.microsoft.com/office/drawing/2014/main" id="{EB9AAB2A-D579-F19E-A828-3C0C224CC9A3}"/>
              </a:ext>
            </a:extLst>
          </p:cNvPr>
          <p:cNvCxnSpPr>
            <a:cxnSpLocks/>
          </p:cNvCxnSpPr>
          <p:nvPr/>
        </p:nvCxnSpPr>
        <p:spPr>
          <a:xfrm>
            <a:off x="898105" y="3954803"/>
            <a:ext cx="11987622" cy="0"/>
          </a:xfrm>
          <a:prstGeom prst="line">
            <a:avLst/>
          </a:prstGeom>
          <a:ln w="19050">
            <a:solidFill>
              <a:srgbClr val="F99B1C"/>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0C6ED4F-4437-324F-5479-1A620DC2D81E}"/>
              </a:ext>
            </a:extLst>
          </p:cNvPr>
          <p:cNvSpPr/>
          <p:nvPr/>
        </p:nvSpPr>
        <p:spPr>
          <a:xfrm>
            <a:off x="12719823" y="3827726"/>
            <a:ext cx="602979" cy="254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200" b="1" dirty="0">
                <a:solidFill>
                  <a:srgbClr val="F99B1C"/>
                </a:solidFill>
                <a:latin typeface="Arial" panose="020B0604020202020204" pitchFamily="34" charset="0"/>
                <a:cs typeface="Arial" panose="020B0604020202020204" pitchFamily="34" charset="0"/>
              </a:rPr>
              <a:t>5.8</a:t>
            </a:r>
            <a:r>
              <a:rPr kumimoji="0" lang="en-US" sz="1200" b="1" i="0" u="none" strike="noStrike" kern="1200" cap="none" spc="0" normalizeH="0" baseline="0" noProof="0" dirty="0">
                <a:ln>
                  <a:noFill/>
                </a:ln>
                <a:solidFill>
                  <a:srgbClr val="F99B1C"/>
                </a:solidFill>
                <a:effectLst/>
                <a:uLnTx/>
                <a:uFillTx/>
                <a:latin typeface="Arial" panose="020B0604020202020204" pitchFamily="34" charset="0"/>
                <a:ea typeface="+mn-ea"/>
                <a:cs typeface="Arial" panose="020B0604020202020204" pitchFamily="34" charset="0"/>
              </a:rPr>
              <a:t>%</a:t>
            </a:r>
          </a:p>
        </p:txBody>
      </p:sp>
      <p:sp>
        <p:nvSpPr>
          <p:cNvPr id="4" name="Content Placeholder 2">
            <a:extLst>
              <a:ext uri="{FF2B5EF4-FFF2-40B4-BE49-F238E27FC236}">
                <a16:creationId xmlns:a16="http://schemas.microsoft.com/office/drawing/2014/main" id="{91EE45B2-2705-409B-FB7F-2BC21B49943E}"/>
              </a:ext>
            </a:extLst>
          </p:cNvPr>
          <p:cNvSpPr txBox="1">
            <a:spLocks/>
          </p:cNvSpPr>
          <p:nvPr/>
        </p:nvSpPr>
        <p:spPr>
          <a:xfrm>
            <a:off x="164592" y="7499444"/>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a:spcBef>
                <a:spcPts val="0"/>
              </a:spcBef>
              <a:spcAft>
                <a:spcPts val="0"/>
              </a:spcAft>
              <a:buClr>
                <a:srgbClr val="B7212A"/>
              </a:buClr>
              <a:defRPr/>
            </a:pPr>
            <a:r>
              <a:rPr lang="en-US" sz="1000" i="1" dirty="0">
                <a:solidFill>
                  <a:srgbClr val="A6A6A6"/>
                </a:solidFill>
                <a:latin typeface="Arial"/>
              </a:rPr>
              <a:t>Note: </a:t>
            </a:r>
            <a:r>
              <a:rPr kumimoji="0" lang="en-US" sz="1000" b="0" i="1" u="none" strike="noStrike" kern="1200" cap="none" spc="0" normalizeH="0" baseline="0" noProof="0" dirty="0">
                <a:ln>
                  <a:noFill/>
                </a:ln>
                <a:solidFill>
                  <a:srgbClr val="A6A6A6"/>
                </a:solidFill>
                <a:effectLst/>
                <a:uLnTx/>
                <a:uFillTx/>
                <a:latin typeface="Arial"/>
                <a:ea typeface="+mn-ea"/>
                <a:cs typeface="+mn-cs"/>
              </a:rPr>
              <a:t>1st Quarter 2024 Forecast, Based on 3rd Quarter 2023 Actuals and 4th Quarter 2023 Assumptions</a:t>
            </a:r>
            <a:r>
              <a:rPr lang="en-US" sz="1000" i="1" noProof="0" dirty="0">
                <a:solidFill>
                  <a:srgbClr val="A6A6A6"/>
                </a:solidFill>
                <a:latin typeface="Arial"/>
              </a:rPr>
              <a:t>;</a:t>
            </a:r>
            <a:endParaRPr kumimoji="0" lang="en-US" sz="1000" b="0" i="1" u="none" strike="noStrike" kern="1200" cap="none" spc="0" normalizeH="0" baseline="0" noProof="0" dirty="0">
              <a:ln>
                <a:noFill/>
              </a:ln>
              <a:solidFill>
                <a:srgbClr val="A6A6A6"/>
              </a:solidFill>
              <a:effectLst/>
              <a:uLnTx/>
              <a:uFillTx/>
              <a:latin typeface="Arial"/>
              <a:ea typeface="+mn-ea"/>
              <a:cs typeface="+mn-cs"/>
            </a:endParaRPr>
          </a:p>
          <a:p>
            <a:pPr marL="0" marR="0" lvl="0" indent="0" algn="l" defTabSz="754380"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BOLD CATEGORIES DENOTE STRONGEST CONSTRUCTION MATERIAL DRIVERS</a:t>
            </a:r>
            <a:endPar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endParaRPr>
          </a:p>
        </p:txBody>
      </p:sp>
    </p:spTree>
    <p:extLst>
      <p:ext uri="{BB962C8B-B14F-4D97-AF65-F5344CB8AC3E}">
        <p14:creationId xmlns:p14="http://schemas.microsoft.com/office/powerpoint/2010/main" val="801547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142BDE8-1762-1D64-370E-D5E6D8FE9BB4}"/>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r>
              <a:rPr lang="en-US" sz="2400" cap="none" dirty="0">
                <a:solidFill>
                  <a:srgbClr val="5E976D"/>
                </a:solidFill>
              </a:rPr>
              <a:t>All Construction is Local</a:t>
            </a:r>
          </a:p>
        </p:txBody>
      </p:sp>
      <p:sp>
        <p:nvSpPr>
          <p:cNvPr id="215" name="Rectangle 214">
            <a:extLst>
              <a:ext uri="{FF2B5EF4-FFF2-40B4-BE49-F238E27FC236}">
                <a16:creationId xmlns:a16="http://schemas.microsoft.com/office/drawing/2014/main" id="{53EF4639-29F0-F1C2-17D4-73655F2DE476}"/>
              </a:ext>
            </a:extLst>
          </p:cNvPr>
          <p:cNvSpPr/>
          <p:nvPr/>
        </p:nvSpPr>
        <p:spPr>
          <a:xfrm>
            <a:off x="292608" y="1004672"/>
            <a:ext cx="13231368"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Garamond" panose="02020404030301010803" pitchFamily="18" charset="0"/>
                <a:cs typeface="Arial" panose="020B0604020202020204" pitchFamily="34" charset="0"/>
              </a:rPr>
              <a:t>More than 1-in-3 Construction Dollars are Spent in just 12 Markets</a:t>
            </a:r>
          </a:p>
        </p:txBody>
      </p:sp>
      <p:sp>
        <p:nvSpPr>
          <p:cNvPr id="30" name="Rectangle 29">
            <a:extLst>
              <a:ext uri="{FF2B5EF4-FFF2-40B4-BE49-F238E27FC236}">
                <a16:creationId xmlns:a16="http://schemas.microsoft.com/office/drawing/2014/main" id="{B61E0A35-4F04-93B7-452D-21F80E9D51FC}"/>
              </a:ext>
            </a:extLst>
          </p:cNvPr>
          <p:cNvSpPr/>
          <p:nvPr/>
        </p:nvSpPr>
        <p:spPr>
          <a:xfrm>
            <a:off x="293116" y="1548218"/>
            <a:ext cx="13231368" cy="3341933"/>
          </a:xfrm>
          <a:prstGeom prst="rect">
            <a:avLst/>
          </a:prstGeom>
          <a:solidFill>
            <a:srgbClr val="5E976D">
              <a:alpha val="25098"/>
            </a:srgbClr>
          </a:solidFill>
          <a:ln w="19050">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u="sng" dirty="0">
                <a:solidFill>
                  <a:srgbClr val="474747"/>
                </a:solidFill>
                <a:latin typeface="Arial" panose="020B0604020202020204" pitchFamily="34" charset="0"/>
                <a:cs typeface="Arial" panose="020B0604020202020204" pitchFamily="34" charset="0"/>
              </a:rPr>
              <a:t>35% of U.S. CPiP</a:t>
            </a:r>
          </a:p>
        </p:txBody>
      </p:sp>
      <p:grpSp>
        <p:nvGrpSpPr>
          <p:cNvPr id="13" name="Group 12">
            <a:extLst>
              <a:ext uri="{FF2B5EF4-FFF2-40B4-BE49-F238E27FC236}">
                <a16:creationId xmlns:a16="http://schemas.microsoft.com/office/drawing/2014/main" id="{E1F665B1-531B-A907-25B3-BC9D64235817}"/>
              </a:ext>
            </a:extLst>
          </p:cNvPr>
          <p:cNvGrpSpPr/>
          <p:nvPr/>
        </p:nvGrpSpPr>
        <p:grpSpPr>
          <a:xfrm>
            <a:off x="420116" y="1916711"/>
            <a:ext cx="2033778" cy="1354918"/>
            <a:chOff x="298984" y="1694402"/>
            <a:chExt cx="2033778" cy="1354918"/>
          </a:xfrm>
        </p:grpSpPr>
        <p:pic>
          <p:nvPicPr>
            <p:cNvPr id="7" name="Picture 6" descr="A city skyline at sunset&#10;&#10;Description automatically generated with low confidence">
              <a:extLst>
                <a:ext uri="{FF2B5EF4-FFF2-40B4-BE49-F238E27FC236}">
                  <a16:creationId xmlns:a16="http://schemas.microsoft.com/office/drawing/2014/main" id="{C8018324-94D7-A6C0-9DB6-BCE41FDAA0E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98984" y="2032431"/>
              <a:ext cx="2033778" cy="1016889"/>
            </a:xfrm>
            <a:prstGeom prst="rect">
              <a:avLst/>
            </a:prstGeom>
          </p:spPr>
        </p:pic>
        <p:sp>
          <p:nvSpPr>
            <p:cNvPr id="10" name="TextBox 9">
              <a:extLst>
                <a:ext uri="{FF2B5EF4-FFF2-40B4-BE49-F238E27FC236}">
                  <a16:creationId xmlns:a16="http://schemas.microsoft.com/office/drawing/2014/main" id="{122E3EEB-3E99-5429-4B29-49D16C8847A1}"/>
                </a:ext>
              </a:extLst>
            </p:cNvPr>
            <p:cNvSpPr txBox="1"/>
            <p:nvPr/>
          </p:nvSpPr>
          <p:spPr>
            <a:xfrm>
              <a:off x="298984" y="1694402"/>
              <a:ext cx="1237134" cy="338554"/>
            </a:xfrm>
            <a:prstGeom prst="rect">
              <a:avLst/>
            </a:prstGeom>
            <a:noFill/>
          </p:spPr>
          <p:txBody>
            <a:bodyPr wrap="none" lIns="0" rtlCol="0">
              <a:spAutoFit/>
            </a:bodyPr>
            <a:lstStyle/>
            <a:p>
              <a:r>
                <a:rPr lang="en-US" sz="1600" b="1" dirty="0">
                  <a:solidFill>
                    <a:srgbClr val="474747"/>
                  </a:solidFill>
                  <a:latin typeface="Arial" panose="020B0604020202020204" pitchFamily="34" charset="0"/>
                  <a:cs typeface="Arial" panose="020B0604020202020204" pitchFamily="34" charset="0"/>
                </a:rPr>
                <a:t>1. New York</a:t>
              </a:r>
            </a:p>
          </p:txBody>
        </p:sp>
      </p:grpSp>
      <p:grpSp>
        <p:nvGrpSpPr>
          <p:cNvPr id="15" name="Group 14">
            <a:extLst>
              <a:ext uri="{FF2B5EF4-FFF2-40B4-BE49-F238E27FC236}">
                <a16:creationId xmlns:a16="http://schemas.microsoft.com/office/drawing/2014/main" id="{CD0C44E2-39D9-9DFC-3E2B-9DE33C9556D7}"/>
              </a:ext>
            </a:extLst>
          </p:cNvPr>
          <p:cNvGrpSpPr/>
          <p:nvPr/>
        </p:nvGrpSpPr>
        <p:grpSpPr>
          <a:xfrm>
            <a:off x="2592422" y="1916711"/>
            <a:ext cx="2033778" cy="1354918"/>
            <a:chOff x="2527170" y="1694402"/>
            <a:chExt cx="2033778" cy="1354918"/>
          </a:xfrm>
        </p:grpSpPr>
        <p:pic>
          <p:nvPicPr>
            <p:cNvPr id="17" name="Picture 16" descr="A group of palm trees with a city in the background&#10;&#10;Description automatically generated with medium confidence">
              <a:extLst>
                <a:ext uri="{FF2B5EF4-FFF2-40B4-BE49-F238E27FC236}">
                  <a16:creationId xmlns:a16="http://schemas.microsoft.com/office/drawing/2014/main" id="{A92E5B3D-156B-E474-2962-E978ECA0C7B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527170" y="2032431"/>
              <a:ext cx="2033778" cy="1016889"/>
            </a:xfrm>
            <a:prstGeom prst="rect">
              <a:avLst/>
            </a:prstGeom>
          </p:spPr>
        </p:pic>
        <p:sp>
          <p:nvSpPr>
            <p:cNvPr id="24" name="TextBox 23">
              <a:extLst>
                <a:ext uri="{FF2B5EF4-FFF2-40B4-BE49-F238E27FC236}">
                  <a16:creationId xmlns:a16="http://schemas.microsoft.com/office/drawing/2014/main" id="{741DC630-A87B-D902-B3B9-772900EFD035}"/>
                </a:ext>
              </a:extLst>
            </p:cNvPr>
            <p:cNvSpPr txBox="1"/>
            <p:nvPr/>
          </p:nvSpPr>
          <p:spPr>
            <a:xfrm>
              <a:off x="2527170" y="1694402"/>
              <a:ext cx="1532214" cy="338554"/>
            </a:xfrm>
            <a:prstGeom prst="rect">
              <a:avLst/>
            </a:prstGeom>
            <a:noFill/>
          </p:spPr>
          <p:txBody>
            <a:bodyPr wrap="none" lIns="0" rtlCol="0">
              <a:spAutoFit/>
            </a:bodyPr>
            <a:lstStyle/>
            <a:p>
              <a:r>
                <a:rPr lang="en-US" sz="1600" b="1" dirty="0">
                  <a:solidFill>
                    <a:srgbClr val="474747"/>
                  </a:solidFill>
                  <a:latin typeface="Arial" panose="020B0604020202020204" pitchFamily="34" charset="0"/>
                  <a:cs typeface="Arial" panose="020B0604020202020204" pitchFamily="34" charset="0"/>
                </a:rPr>
                <a:t>2. Los Angeles</a:t>
              </a:r>
            </a:p>
          </p:txBody>
        </p:sp>
      </p:grpSp>
      <p:grpSp>
        <p:nvGrpSpPr>
          <p:cNvPr id="16" name="Group 15">
            <a:extLst>
              <a:ext uri="{FF2B5EF4-FFF2-40B4-BE49-F238E27FC236}">
                <a16:creationId xmlns:a16="http://schemas.microsoft.com/office/drawing/2014/main" id="{EEF87E34-7B4D-5FB8-28A3-C2C9C60BEE60}"/>
              </a:ext>
            </a:extLst>
          </p:cNvPr>
          <p:cNvGrpSpPr/>
          <p:nvPr/>
        </p:nvGrpSpPr>
        <p:grpSpPr>
          <a:xfrm>
            <a:off x="4764728" y="1916711"/>
            <a:ext cx="2033778" cy="1354918"/>
            <a:chOff x="4755356" y="1694402"/>
            <a:chExt cx="2033778" cy="1354918"/>
          </a:xfrm>
        </p:grpSpPr>
        <p:pic>
          <p:nvPicPr>
            <p:cNvPr id="43" name="Picture 42" descr="A city with tall buildings&#10;&#10;Description automatically generated with low confidence">
              <a:extLst>
                <a:ext uri="{FF2B5EF4-FFF2-40B4-BE49-F238E27FC236}">
                  <a16:creationId xmlns:a16="http://schemas.microsoft.com/office/drawing/2014/main" id="{DFA1528C-A32B-E9C3-FC5E-FFE22ADE7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5356" y="2032431"/>
              <a:ext cx="2033778" cy="1016889"/>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50" name="TextBox 49">
              <a:extLst>
                <a:ext uri="{FF2B5EF4-FFF2-40B4-BE49-F238E27FC236}">
                  <a16:creationId xmlns:a16="http://schemas.microsoft.com/office/drawing/2014/main" id="{69E1A38B-091B-CB82-27CA-144CE2A4A03B}"/>
                </a:ext>
              </a:extLst>
            </p:cNvPr>
            <p:cNvSpPr txBox="1"/>
            <p:nvPr/>
          </p:nvSpPr>
          <p:spPr>
            <a:xfrm>
              <a:off x="4755356" y="1694402"/>
              <a:ext cx="925894" cy="338554"/>
            </a:xfrm>
            <a:prstGeom prst="rect">
              <a:avLst/>
            </a:prstGeom>
            <a:noFill/>
            <a:ln>
              <a:noFill/>
            </a:ln>
          </p:spPr>
          <p:txBody>
            <a:bodyPr wrap="none" lIns="0" rtlCol="0">
              <a:spAutoFit/>
            </a:bodyPr>
            <a:lstStyle/>
            <a:p>
              <a:r>
                <a:rPr lang="en-US" sz="1600" b="1" dirty="0">
                  <a:solidFill>
                    <a:srgbClr val="474747"/>
                  </a:solidFill>
                  <a:latin typeface="Arial" panose="020B0604020202020204" pitchFamily="34" charset="0"/>
                  <a:cs typeface="Arial" panose="020B0604020202020204" pitchFamily="34" charset="0"/>
                </a:rPr>
                <a:t>3. Dallas</a:t>
              </a:r>
            </a:p>
          </p:txBody>
        </p:sp>
      </p:grpSp>
      <p:grpSp>
        <p:nvGrpSpPr>
          <p:cNvPr id="36" name="Group 35">
            <a:extLst>
              <a:ext uri="{FF2B5EF4-FFF2-40B4-BE49-F238E27FC236}">
                <a16:creationId xmlns:a16="http://schemas.microsoft.com/office/drawing/2014/main" id="{78D2EC6E-310E-9212-A0C9-C69C8C156B93}"/>
              </a:ext>
            </a:extLst>
          </p:cNvPr>
          <p:cNvGrpSpPr/>
          <p:nvPr/>
        </p:nvGrpSpPr>
        <p:grpSpPr>
          <a:xfrm>
            <a:off x="6937034" y="1916711"/>
            <a:ext cx="2033778" cy="1354918"/>
            <a:chOff x="6937034" y="1916711"/>
            <a:chExt cx="2033778" cy="1354918"/>
          </a:xfrm>
        </p:grpSpPr>
        <p:pic>
          <p:nvPicPr>
            <p:cNvPr id="52" name="Picture 51" descr="A picture containing sky, outdoor, city, several&#10;&#10;Description automatically generated">
              <a:extLst>
                <a:ext uri="{FF2B5EF4-FFF2-40B4-BE49-F238E27FC236}">
                  <a16:creationId xmlns:a16="http://schemas.microsoft.com/office/drawing/2014/main" id="{D8F52DF3-60DB-FFCC-0098-F652395CE7E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937034" y="2254740"/>
              <a:ext cx="2033778" cy="1016889"/>
            </a:xfrm>
            <a:prstGeom prst="rect">
              <a:avLst/>
            </a:prstGeom>
          </p:spPr>
        </p:pic>
        <p:sp>
          <p:nvSpPr>
            <p:cNvPr id="53" name="TextBox 52">
              <a:extLst>
                <a:ext uri="{FF2B5EF4-FFF2-40B4-BE49-F238E27FC236}">
                  <a16:creationId xmlns:a16="http://schemas.microsoft.com/office/drawing/2014/main" id="{48D0F9CC-765C-7305-85BC-E0E367854062}"/>
                </a:ext>
              </a:extLst>
            </p:cNvPr>
            <p:cNvSpPr txBox="1"/>
            <p:nvPr/>
          </p:nvSpPr>
          <p:spPr>
            <a:xfrm>
              <a:off x="6937034" y="1916711"/>
              <a:ext cx="1151918" cy="338554"/>
            </a:xfrm>
            <a:prstGeom prst="rect">
              <a:avLst/>
            </a:prstGeom>
            <a:noFill/>
          </p:spPr>
          <p:txBody>
            <a:bodyPr wrap="none" lIns="0" rtlCol="0">
              <a:spAutoFit/>
            </a:bodyPr>
            <a:lstStyle/>
            <a:p>
              <a:r>
                <a:rPr lang="en-US" sz="1600" b="1" dirty="0">
                  <a:solidFill>
                    <a:srgbClr val="474747"/>
                  </a:solidFill>
                  <a:latin typeface="Arial" panose="020B0604020202020204" pitchFamily="34" charset="0"/>
                  <a:cs typeface="Arial" panose="020B0604020202020204" pitchFamily="34" charset="0"/>
                </a:rPr>
                <a:t>4. Houston</a:t>
              </a:r>
            </a:p>
          </p:txBody>
        </p:sp>
      </p:grpSp>
      <p:grpSp>
        <p:nvGrpSpPr>
          <p:cNvPr id="32" name="Group 31">
            <a:extLst>
              <a:ext uri="{FF2B5EF4-FFF2-40B4-BE49-F238E27FC236}">
                <a16:creationId xmlns:a16="http://schemas.microsoft.com/office/drawing/2014/main" id="{2B9A1CB0-5F07-9F74-2725-9AD479AB2400}"/>
              </a:ext>
            </a:extLst>
          </p:cNvPr>
          <p:cNvGrpSpPr/>
          <p:nvPr/>
        </p:nvGrpSpPr>
        <p:grpSpPr>
          <a:xfrm>
            <a:off x="4764728" y="3398249"/>
            <a:ext cx="2033778" cy="1380318"/>
            <a:chOff x="11281645" y="1916711"/>
            <a:chExt cx="2033778" cy="1380318"/>
          </a:xfrm>
        </p:grpSpPr>
        <p:pic>
          <p:nvPicPr>
            <p:cNvPr id="54" name="Picture 53" descr="A picture containing outdoor, water, tree, city&#10;&#10;Description automatically generated">
              <a:extLst>
                <a:ext uri="{FF2B5EF4-FFF2-40B4-BE49-F238E27FC236}">
                  <a16:creationId xmlns:a16="http://schemas.microsoft.com/office/drawing/2014/main" id="{5F2606F8-1C4F-A113-550E-0C54E56B5AE2}"/>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1281645" y="2280140"/>
              <a:ext cx="2033778" cy="1016889"/>
            </a:xfrm>
            <a:prstGeom prst="rect">
              <a:avLst/>
            </a:prstGeom>
          </p:spPr>
        </p:pic>
        <p:sp>
          <p:nvSpPr>
            <p:cNvPr id="55" name="TextBox 54">
              <a:extLst>
                <a:ext uri="{FF2B5EF4-FFF2-40B4-BE49-F238E27FC236}">
                  <a16:creationId xmlns:a16="http://schemas.microsoft.com/office/drawing/2014/main" id="{71C8C801-32BE-FCE0-07B8-754FB09DEC03}"/>
                </a:ext>
              </a:extLst>
            </p:cNvPr>
            <p:cNvSpPr txBox="1"/>
            <p:nvPr/>
          </p:nvSpPr>
          <p:spPr>
            <a:xfrm>
              <a:off x="11281645" y="1916711"/>
              <a:ext cx="1129476" cy="338554"/>
            </a:xfrm>
            <a:prstGeom prst="rect">
              <a:avLst/>
            </a:prstGeom>
            <a:noFill/>
          </p:spPr>
          <p:txBody>
            <a:bodyPr wrap="none" lIns="0" rtlCol="0">
              <a:spAutoFit/>
            </a:bodyPr>
            <a:lstStyle/>
            <a:p>
              <a:r>
                <a:rPr lang="en-US" sz="1600" b="1" dirty="0">
                  <a:solidFill>
                    <a:srgbClr val="474747"/>
                  </a:solidFill>
                  <a:latin typeface="Arial" panose="020B0604020202020204" pitchFamily="34" charset="0"/>
                  <a:cs typeface="Arial" panose="020B0604020202020204" pitchFamily="34" charset="0"/>
                </a:rPr>
                <a:t>9. Chicago</a:t>
              </a:r>
            </a:p>
          </p:txBody>
        </p:sp>
      </p:grpSp>
      <p:grpSp>
        <p:nvGrpSpPr>
          <p:cNvPr id="35" name="Group 34">
            <a:extLst>
              <a:ext uri="{FF2B5EF4-FFF2-40B4-BE49-F238E27FC236}">
                <a16:creationId xmlns:a16="http://schemas.microsoft.com/office/drawing/2014/main" id="{CB5A6880-1C07-BA01-9212-38B5C89F35E2}"/>
              </a:ext>
            </a:extLst>
          </p:cNvPr>
          <p:cNvGrpSpPr/>
          <p:nvPr/>
        </p:nvGrpSpPr>
        <p:grpSpPr>
          <a:xfrm>
            <a:off x="9109340" y="1916711"/>
            <a:ext cx="2033778" cy="1356530"/>
            <a:chOff x="9109340" y="1916711"/>
            <a:chExt cx="2033778" cy="1356530"/>
          </a:xfrm>
        </p:grpSpPr>
        <p:sp>
          <p:nvSpPr>
            <p:cNvPr id="56" name="TextBox 55">
              <a:extLst>
                <a:ext uri="{FF2B5EF4-FFF2-40B4-BE49-F238E27FC236}">
                  <a16:creationId xmlns:a16="http://schemas.microsoft.com/office/drawing/2014/main" id="{48D8F8AF-0B15-7655-4AE2-813C8676E3F0}"/>
                </a:ext>
              </a:extLst>
            </p:cNvPr>
            <p:cNvSpPr txBox="1"/>
            <p:nvPr/>
          </p:nvSpPr>
          <p:spPr>
            <a:xfrm>
              <a:off x="9109340" y="1916711"/>
              <a:ext cx="1009635" cy="338554"/>
            </a:xfrm>
            <a:prstGeom prst="rect">
              <a:avLst/>
            </a:prstGeom>
            <a:noFill/>
          </p:spPr>
          <p:txBody>
            <a:bodyPr wrap="none" lIns="0" rtlCol="0">
              <a:spAutoFit/>
            </a:bodyPr>
            <a:lstStyle/>
            <a:p>
              <a:r>
                <a:rPr lang="en-US" sz="1600" b="1" dirty="0">
                  <a:solidFill>
                    <a:srgbClr val="474747"/>
                  </a:solidFill>
                  <a:latin typeface="Arial" panose="020B0604020202020204" pitchFamily="34" charset="0"/>
                  <a:cs typeface="Arial" panose="020B0604020202020204" pitchFamily="34" charset="0"/>
                </a:rPr>
                <a:t>5. Atlanta</a:t>
              </a:r>
            </a:p>
          </p:txBody>
        </p:sp>
        <p:pic>
          <p:nvPicPr>
            <p:cNvPr id="57" name="Picture 56" descr="A picture containing outdoor, building, city&#10;&#10;Description automatically generated">
              <a:extLst>
                <a:ext uri="{FF2B5EF4-FFF2-40B4-BE49-F238E27FC236}">
                  <a16:creationId xmlns:a16="http://schemas.microsoft.com/office/drawing/2014/main" id="{E04774E7-C6C3-FCE4-43DA-2D8D8E863E05}"/>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9109340" y="2256352"/>
              <a:ext cx="2033778" cy="1016889"/>
            </a:xfrm>
            <a:prstGeom prst="rect">
              <a:avLst/>
            </a:prstGeom>
          </p:spPr>
        </p:pic>
      </p:grpSp>
      <p:grpSp>
        <p:nvGrpSpPr>
          <p:cNvPr id="26" name="Group 25">
            <a:extLst>
              <a:ext uri="{FF2B5EF4-FFF2-40B4-BE49-F238E27FC236}">
                <a16:creationId xmlns:a16="http://schemas.microsoft.com/office/drawing/2014/main" id="{E386E9AA-1740-8823-703C-5B103A7EFFF2}"/>
              </a:ext>
            </a:extLst>
          </p:cNvPr>
          <p:cNvGrpSpPr/>
          <p:nvPr/>
        </p:nvGrpSpPr>
        <p:grpSpPr>
          <a:xfrm>
            <a:off x="2592422" y="3398249"/>
            <a:ext cx="2033778" cy="1380318"/>
            <a:chOff x="6983542" y="3087040"/>
            <a:chExt cx="2033778" cy="1380318"/>
          </a:xfrm>
        </p:grpSpPr>
        <p:pic>
          <p:nvPicPr>
            <p:cNvPr id="65" name="Picture 64" descr="A city on the water&#10;&#10;Description automatically generated with low confidence">
              <a:extLst>
                <a:ext uri="{FF2B5EF4-FFF2-40B4-BE49-F238E27FC236}">
                  <a16:creationId xmlns:a16="http://schemas.microsoft.com/office/drawing/2014/main" id="{432BA1B1-7E61-D8BC-A744-3206B3666668}"/>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983542" y="3450469"/>
              <a:ext cx="2033778" cy="1016889"/>
            </a:xfrm>
            <a:prstGeom prst="rect">
              <a:avLst/>
            </a:prstGeom>
          </p:spPr>
        </p:pic>
        <p:sp>
          <p:nvSpPr>
            <p:cNvPr id="66" name="TextBox 65">
              <a:extLst>
                <a:ext uri="{FF2B5EF4-FFF2-40B4-BE49-F238E27FC236}">
                  <a16:creationId xmlns:a16="http://schemas.microsoft.com/office/drawing/2014/main" id="{BF2A7976-EA1C-D19C-C894-424633DF5921}"/>
                </a:ext>
              </a:extLst>
            </p:cNvPr>
            <p:cNvSpPr txBox="1"/>
            <p:nvPr/>
          </p:nvSpPr>
          <p:spPr>
            <a:xfrm>
              <a:off x="6983542" y="3087040"/>
              <a:ext cx="905056" cy="338554"/>
            </a:xfrm>
            <a:prstGeom prst="rect">
              <a:avLst/>
            </a:prstGeom>
            <a:noFill/>
          </p:spPr>
          <p:txBody>
            <a:bodyPr wrap="none" lIns="0" rtlCol="0">
              <a:spAutoFit/>
            </a:bodyPr>
            <a:lstStyle/>
            <a:p>
              <a:r>
                <a:rPr lang="en-US" sz="1600" b="1" dirty="0">
                  <a:solidFill>
                    <a:srgbClr val="474747"/>
                  </a:solidFill>
                  <a:latin typeface="Arial" panose="020B0604020202020204" pitchFamily="34" charset="0"/>
                  <a:cs typeface="Arial" panose="020B0604020202020204" pitchFamily="34" charset="0"/>
                </a:rPr>
                <a:t>8. Miami</a:t>
              </a:r>
            </a:p>
          </p:txBody>
        </p:sp>
      </p:grpSp>
      <p:sp>
        <p:nvSpPr>
          <p:cNvPr id="74" name="TextBox 73">
            <a:extLst>
              <a:ext uri="{FF2B5EF4-FFF2-40B4-BE49-F238E27FC236}">
                <a16:creationId xmlns:a16="http://schemas.microsoft.com/office/drawing/2014/main" id="{8828953F-1637-7E6E-338A-90F31A1716F2}"/>
              </a:ext>
            </a:extLst>
          </p:cNvPr>
          <p:cNvSpPr txBox="1"/>
          <p:nvPr/>
        </p:nvSpPr>
        <p:spPr>
          <a:xfrm>
            <a:off x="420116" y="5146964"/>
            <a:ext cx="1547860" cy="1077218"/>
          </a:xfrm>
          <a:prstGeom prst="rect">
            <a:avLst/>
          </a:prstGeom>
          <a:noFill/>
        </p:spPr>
        <p:txBody>
          <a:bodyPr wrap="none" lIns="0" rtlCol="0">
            <a:spAutoFit/>
          </a:bodyPr>
          <a:lstStyle/>
          <a:p>
            <a:pPr marL="228600" indent="-228600">
              <a:buFont typeface="+mj-lt"/>
              <a:buAutoNum type="arabicPeriod" startAt="13"/>
            </a:pPr>
            <a:r>
              <a:rPr lang="en-US" sz="1600" dirty="0">
                <a:solidFill>
                  <a:srgbClr val="474747"/>
                </a:solidFill>
                <a:latin typeface="Arial" panose="020B0604020202020204" pitchFamily="34" charset="0"/>
                <a:cs typeface="Arial" panose="020B0604020202020204" pitchFamily="34" charset="0"/>
              </a:rPr>
              <a:t> Riverside</a:t>
            </a:r>
          </a:p>
          <a:p>
            <a:pPr marL="228600" indent="-228600">
              <a:buFont typeface="+mj-lt"/>
              <a:buAutoNum type="arabicPeriod" startAt="13"/>
            </a:pPr>
            <a:r>
              <a:rPr lang="en-US" sz="1600" dirty="0">
                <a:solidFill>
                  <a:srgbClr val="474747"/>
                </a:solidFill>
                <a:latin typeface="Arial" panose="020B0604020202020204" pitchFamily="34" charset="0"/>
                <a:cs typeface="Arial" panose="020B0604020202020204" pitchFamily="34" charset="0"/>
              </a:rPr>
              <a:t> Denver</a:t>
            </a:r>
          </a:p>
          <a:p>
            <a:pPr marL="228600" indent="-228600">
              <a:buFont typeface="+mj-lt"/>
              <a:buAutoNum type="arabicPeriod" startAt="13"/>
            </a:pPr>
            <a:r>
              <a:rPr lang="en-US" sz="1600" dirty="0">
                <a:solidFill>
                  <a:srgbClr val="474747"/>
                </a:solidFill>
                <a:latin typeface="Arial" panose="020B0604020202020204" pitchFamily="34" charset="0"/>
                <a:cs typeface="Arial" panose="020B0604020202020204" pitchFamily="34" charset="0"/>
              </a:rPr>
              <a:t> Philadelphia</a:t>
            </a:r>
          </a:p>
          <a:p>
            <a:pPr marL="228600" indent="-228600">
              <a:buFont typeface="+mj-lt"/>
              <a:buAutoNum type="arabicPeriod" startAt="13"/>
            </a:pPr>
            <a:r>
              <a:rPr lang="en-US" sz="1600" dirty="0">
                <a:solidFill>
                  <a:srgbClr val="474747"/>
                </a:solidFill>
                <a:latin typeface="Arial" panose="020B0604020202020204" pitchFamily="34" charset="0"/>
                <a:cs typeface="Arial" panose="020B0604020202020204" pitchFamily="34" charset="0"/>
              </a:rPr>
              <a:t> Minneapolis</a:t>
            </a:r>
          </a:p>
        </p:txBody>
      </p:sp>
      <p:sp>
        <p:nvSpPr>
          <p:cNvPr id="75" name="TextBox 74">
            <a:extLst>
              <a:ext uri="{FF2B5EF4-FFF2-40B4-BE49-F238E27FC236}">
                <a16:creationId xmlns:a16="http://schemas.microsoft.com/office/drawing/2014/main" id="{60C1BE4E-8E25-6CF3-BAB1-811D1B00EDD3}"/>
              </a:ext>
            </a:extLst>
          </p:cNvPr>
          <p:cNvSpPr txBox="1"/>
          <p:nvPr/>
        </p:nvSpPr>
        <p:spPr>
          <a:xfrm>
            <a:off x="2299383" y="5146964"/>
            <a:ext cx="1267335" cy="1077218"/>
          </a:xfrm>
          <a:prstGeom prst="rect">
            <a:avLst/>
          </a:prstGeom>
          <a:noFill/>
        </p:spPr>
        <p:txBody>
          <a:bodyPr wrap="none" lIns="0" rtlCol="0">
            <a:spAutoFit/>
          </a:bodyPr>
          <a:lstStyle/>
          <a:p>
            <a:pPr marL="228600" indent="-228600">
              <a:buFont typeface="+mj-lt"/>
              <a:buAutoNum type="arabicPeriod" startAt="17"/>
            </a:pPr>
            <a:r>
              <a:rPr lang="en-US" sz="1600" dirty="0">
                <a:solidFill>
                  <a:srgbClr val="474747"/>
                </a:solidFill>
                <a:latin typeface="Arial" panose="020B0604020202020204" pitchFamily="34" charset="0"/>
                <a:cs typeface="Arial" panose="020B0604020202020204" pitchFamily="34" charset="0"/>
              </a:rPr>
              <a:t> Charlotte</a:t>
            </a:r>
          </a:p>
          <a:p>
            <a:pPr marL="228600" indent="-228600">
              <a:buFont typeface="+mj-lt"/>
              <a:buAutoNum type="arabicPeriod" startAt="17"/>
            </a:pPr>
            <a:r>
              <a:rPr lang="en-US" sz="1600" dirty="0">
                <a:solidFill>
                  <a:srgbClr val="474747"/>
                </a:solidFill>
                <a:latin typeface="Arial" panose="020B0604020202020204" pitchFamily="34" charset="0"/>
                <a:cs typeface="Arial" panose="020B0604020202020204" pitchFamily="34" charset="0"/>
              </a:rPr>
              <a:t> Tampa</a:t>
            </a:r>
          </a:p>
          <a:p>
            <a:pPr marL="228600" indent="-228600">
              <a:buFont typeface="+mj-lt"/>
              <a:buAutoNum type="arabicPeriod" startAt="17"/>
            </a:pPr>
            <a:r>
              <a:rPr lang="en-US" sz="1600" dirty="0">
                <a:solidFill>
                  <a:srgbClr val="474747"/>
                </a:solidFill>
                <a:latin typeface="Arial" panose="020B0604020202020204" pitchFamily="34" charset="0"/>
                <a:cs typeface="Arial" panose="020B0604020202020204" pitchFamily="34" charset="0"/>
              </a:rPr>
              <a:t> Orlando</a:t>
            </a:r>
          </a:p>
          <a:p>
            <a:pPr marL="228600" indent="-228600">
              <a:buFont typeface="+mj-lt"/>
              <a:buAutoNum type="arabicPeriod" startAt="17"/>
            </a:pPr>
            <a:r>
              <a:rPr lang="en-US" sz="1600" dirty="0">
                <a:solidFill>
                  <a:srgbClr val="474747"/>
                </a:solidFill>
                <a:latin typeface="Arial" panose="020B0604020202020204" pitchFamily="34" charset="0"/>
                <a:cs typeface="Arial" panose="020B0604020202020204" pitchFamily="34" charset="0"/>
              </a:rPr>
              <a:t> Austin</a:t>
            </a:r>
          </a:p>
        </p:txBody>
      </p:sp>
      <p:sp>
        <p:nvSpPr>
          <p:cNvPr id="76" name="TextBox 75">
            <a:extLst>
              <a:ext uri="{FF2B5EF4-FFF2-40B4-BE49-F238E27FC236}">
                <a16:creationId xmlns:a16="http://schemas.microsoft.com/office/drawing/2014/main" id="{268CA77A-E0E8-B4CF-1431-82726C3356FC}"/>
              </a:ext>
            </a:extLst>
          </p:cNvPr>
          <p:cNvSpPr txBox="1"/>
          <p:nvPr/>
        </p:nvSpPr>
        <p:spPr>
          <a:xfrm>
            <a:off x="3700956" y="5146964"/>
            <a:ext cx="1390765" cy="1077218"/>
          </a:xfrm>
          <a:prstGeom prst="rect">
            <a:avLst/>
          </a:prstGeom>
          <a:noFill/>
        </p:spPr>
        <p:txBody>
          <a:bodyPr wrap="none" lIns="0" rtlCol="0">
            <a:spAutoFit/>
          </a:bodyPr>
          <a:lstStyle/>
          <a:p>
            <a:pPr marL="228600" indent="-228600">
              <a:buFont typeface="+mj-lt"/>
              <a:buAutoNum type="arabicPeriod" startAt="21"/>
            </a:pPr>
            <a:r>
              <a:rPr lang="en-US" sz="1600" dirty="0">
                <a:solidFill>
                  <a:srgbClr val="474747"/>
                </a:solidFill>
                <a:latin typeface="Arial" panose="020B0604020202020204" pitchFamily="34" charset="0"/>
                <a:cs typeface="Arial" panose="020B0604020202020204" pitchFamily="34" charset="0"/>
              </a:rPr>
              <a:t> Nashville</a:t>
            </a:r>
          </a:p>
          <a:p>
            <a:pPr marL="228600" indent="-228600">
              <a:buFont typeface="+mj-lt"/>
              <a:buAutoNum type="arabicPeriod" startAt="21"/>
            </a:pPr>
            <a:r>
              <a:rPr lang="en-US" sz="1600" dirty="0">
                <a:solidFill>
                  <a:srgbClr val="474747"/>
                </a:solidFill>
                <a:latin typeface="Arial" panose="020B0604020202020204" pitchFamily="34" charset="0"/>
                <a:cs typeface="Arial" panose="020B0604020202020204" pitchFamily="34" charset="0"/>
              </a:rPr>
              <a:t> Portland</a:t>
            </a:r>
          </a:p>
          <a:p>
            <a:pPr marL="228600" indent="-228600">
              <a:buFont typeface="+mj-lt"/>
              <a:buAutoNum type="arabicPeriod" startAt="21"/>
            </a:pPr>
            <a:r>
              <a:rPr lang="en-US" sz="1600" dirty="0">
                <a:solidFill>
                  <a:srgbClr val="474747"/>
                </a:solidFill>
                <a:latin typeface="Arial" panose="020B0604020202020204" pitchFamily="34" charset="0"/>
                <a:cs typeface="Arial" panose="020B0604020202020204" pitchFamily="34" charset="0"/>
              </a:rPr>
              <a:t> San Jose</a:t>
            </a:r>
          </a:p>
          <a:p>
            <a:pPr marL="228600" indent="-228600">
              <a:buFont typeface="+mj-lt"/>
              <a:buAutoNum type="arabicPeriod" startAt="21"/>
            </a:pPr>
            <a:r>
              <a:rPr lang="en-US" sz="1600" dirty="0">
                <a:solidFill>
                  <a:srgbClr val="474747"/>
                </a:solidFill>
                <a:latin typeface="Arial" panose="020B0604020202020204" pitchFamily="34" charset="0"/>
                <a:cs typeface="Arial" panose="020B0604020202020204" pitchFamily="34" charset="0"/>
              </a:rPr>
              <a:t> San Diego</a:t>
            </a:r>
          </a:p>
        </p:txBody>
      </p:sp>
      <p:grpSp>
        <p:nvGrpSpPr>
          <p:cNvPr id="23" name="Group 22">
            <a:extLst>
              <a:ext uri="{FF2B5EF4-FFF2-40B4-BE49-F238E27FC236}">
                <a16:creationId xmlns:a16="http://schemas.microsoft.com/office/drawing/2014/main" id="{10C0460A-4A63-16BC-C89A-6D4320EB7BD4}"/>
              </a:ext>
            </a:extLst>
          </p:cNvPr>
          <p:cNvGrpSpPr/>
          <p:nvPr/>
        </p:nvGrpSpPr>
        <p:grpSpPr>
          <a:xfrm>
            <a:off x="420116" y="3398249"/>
            <a:ext cx="2033778" cy="1380318"/>
            <a:chOff x="2527170" y="3087040"/>
            <a:chExt cx="2033778" cy="1380318"/>
          </a:xfrm>
        </p:grpSpPr>
        <p:pic>
          <p:nvPicPr>
            <p:cNvPr id="212" name="Picture 211" descr="A tall tower in a city&#10;&#10;Description automatically generated with medium confidence">
              <a:extLst>
                <a:ext uri="{FF2B5EF4-FFF2-40B4-BE49-F238E27FC236}">
                  <a16:creationId xmlns:a16="http://schemas.microsoft.com/office/drawing/2014/main" id="{0F85035D-4E9A-B7E1-1469-CDBD1B77197E}"/>
                </a:ext>
              </a:extLst>
            </p:cNvPr>
            <p:cNvPicPr>
              <a:picLocks noChangeAspect="1"/>
            </p:cNvPicPr>
            <p:nvPr/>
          </p:nvPicPr>
          <p:blipFill rotWithShape="1">
            <a:blip r:embed="rId10">
              <a:extLst>
                <a:ext uri="{28A0092B-C50C-407E-A947-70E740481C1C}">
                  <a14:useLocalDpi xmlns:a14="http://schemas.microsoft.com/office/drawing/2010/main" val="0"/>
                </a:ext>
              </a:extLst>
            </a:blip>
            <a:srcRect t="-1359"/>
            <a:stretch/>
          </p:blipFill>
          <p:spPr>
            <a:xfrm>
              <a:off x="2527170" y="3450469"/>
              <a:ext cx="2033778" cy="1016889"/>
            </a:xfrm>
            <a:prstGeom prst="rect">
              <a:avLst/>
            </a:prstGeom>
          </p:spPr>
        </p:pic>
        <p:sp>
          <p:nvSpPr>
            <p:cNvPr id="213" name="TextBox 212">
              <a:extLst>
                <a:ext uri="{FF2B5EF4-FFF2-40B4-BE49-F238E27FC236}">
                  <a16:creationId xmlns:a16="http://schemas.microsoft.com/office/drawing/2014/main" id="{724BAFDD-290D-C314-979A-4E6E7EA74C57}"/>
                </a:ext>
              </a:extLst>
            </p:cNvPr>
            <p:cNvSpPr txBox="1"/>
            <p:nvPr/>
          </p:nvSpPr>
          <p:spPr>
            <a:xfrm>
              <a:off x="2527170" y="3087040"/>
              <a:ext cx="1897699" cy="338554"/>
            </a:xfrm>
            <a:prstGeom prst="rect">
              <a:avLst/>
            </a:prstGeom>
            <a:noFill/>
          </p:spPr>
          <p:txBody>
            <a:bodyPr wrap="none" lIns="0" rtlCol="0">
              <a:spAutoFit/>
            </a:bodyPr>
            <a:lstStyle/>
            <a:p>
              <a:r>
                <a:rPr lang="en-US" sz="1600" b="1" dirty="0">
                  <a:solidFill>
                    <a:srgbClr val="474747"/>
                  </a:solidFill>
                  <a:latin typeface="Arial" panose="020B0604020202020204" pitchFamily="34" charset="0"/>
                  <a:cs typeface="Arial" panose="020B0604020202020204" pitchFamily="34" charset="0"/>
                </a:rPr>
                <a:t>7. Washington, DC</a:t>
              </a:r>
            </a:p>
          </p:txBody>
        </p:sp>
      </p:grpSp>
      <p:sp>
        <p:nvSpPr>
          <p:cNvPr id="31" name="Rectangle 30">
            <a:extLst>
              <a:ext uri="{FF2B5EF4-FFF2-40B4-BE49-F238E27FC236}">
                <a16:creationId xmlns:a16="http://schemas.microsoft.com/office/drawing/2014/main" id="{008B5BE4-48F9-0AC6-D14F-13E43ED41341}"/>
              </a:ext>
            </a:extLst>
          </p:cNvPr>
          <p:cNvSpPr/>
          <p:nvPr/>
        </p:nvSpPr>
        <p:spPr>
          <a:xfrm>
            <a:off x="293116" y="4890151"/>
            <a:ext cx="13231368" cy="1334031"/>
          </a:xfrm>
          <a:prstGeom prst="rect">
            <a:avLst/>
          </a:prstGeom>
          <a:noFill/>
          <a:ln w="19050">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u="sng" dirty="0">
                <a:solidFill>
                  <a:srgbClr val="474747"/>
                </a:solidFill>
                <a:latin typeface="Arial" panose="020B0604020202020204" pitchFamily="34" charset="0"/>
                <a:cs typeface="Arial" panose="020B0604020202020204" pitchFamily="34" charset="0"/>
              </a:rPr>
              <a:t>50% of U.S. CPiP</a:t>
            </a:r>
          </a:p>
        </p:txBody>
      </p:sp>
      <p:pic>
        <p:nvPicPr>
          <p:cNvPr id="2" name="Graphic 1" descr="Warehouse outline">
            <a:extLst>
              <a:ext uri="{FF2B5EF4-FFF2-40B4-BE49-F238E27FC236}">
                <a16:creationId xmlns:a16="http://schemas.microsoft.com/office/drawing/2014/main" id="{7EB8E305-E5B2-CE6D-1922-8C240BE9C77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130783" y="422102"/>
            <a:ext cx="393192" cy="393192"/>
          </a:xfrm>
          <a:prstGeom prst="rect">
            <a:avLst/>
          </a:prstGeom>
        </p:spPr>
      </p:pic>
      <p:pic>
        <p:nvPicPr>
          <p:cNvPr id="3" name="Graphic 2" descr="Fork In Road outline">
            <a:extLst>
              <a:ext uri="{FF2B5EF4-FFF2-40B4-BE49-F238E27FC236}">
                <a16:creationId xmlns:a16="http://schemas.microsoft.com/office/drawing/2014/main" id="{E26FB1EA-B1E8-B5F7-CE08-7DEC25B0168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810920" y="102239"/>
            <a:ext cx="394671" cy="394671"/>
          </a:xfrm>
          <a:prstGeom prst="rect">
            <a:avLst/>
          </a:prstGeom>
        </p:spPr>
      </p:pic>
      <p:pic>
        <p:nvPicPr>
          <p:cNvPr id="4" name="Graphic 3" descr="House outline">
            <a:extLst>
              <a:ext uri="{FF2B5EF4-FFF2-40B4-BE49-F238E27FC236}">
                <a16:creationId xmlns:a16="http://schemas.microsoft.com/office/drawing/2014/main" id="{4BA79204-A6B6-089B-81FD-1C2B648F39CB}"/>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2492535" y="422102"/>
            <a:ext cx="393192" cy="393192"/>
          </a:xfrm>
          <a:prstGeom prst="rect">
            <a:avLst/>
          </a:prstGeom>
        </p:spPr>
      </p:pic>
      <p:grpSp>
        <p:nvGrpSpPr>
          <p:cNvPr id="37" name="Group 36">
            <a:extLst>
              <a:ext uri="{FF2B5EF4-FFF2-40B4-BE49-F238E27FC236}">
                <a16:creationId xmlns:a16="http://schemas.microsoft.com/office/drawing/2014/main" id="{985AAA95-7B22-4787-F0D0-99DE3AA3A176}"/>
              </a:ext>
            </a:extLst>
          </p:cNvPr>
          <p:cNvGrpSpPr/>
          <p:nvPr/>
        </p:nvGrpSpPr>
        <p:grpSpPr>
          <a:xfrm>
            <a:off x="6938177" y="3398249"/>
            <a:ext cx="2033778" cy="1380318"/>
            <a:chOff x="6937034" y="3398249"/>
            <a:chExt cx="2033778" cy="1380318"/>
          </a:xfrm>
        </p:grpSpPr>
        <p:pic>
          <p:nvPicPr>
            <p:cNvPr id="68" name="Picture 67" descr="A picture containing sky, outdoor, city, building&#10;&#10;Description automatically generated">
              <a:extLst>
                <a:ext uri="{FF2B5EF4-FFF2-40B4-BE49-F238E27FC236}">
                  <a16:creationId xmlns:a16="http://schemas.microsoft.com/office/drawing/2014/main" id="{DC190A3B-4DF9-B3A8-684E-B19D34B19722}"/>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6937034" y="3761678"/>
              <a:ext cx="2033778" cy="1016889"/>
            </a:xfrm>
            <a:prstGeom prst="rect">
              <a:avLst/>
            </a:prstGeom>
          </p:spPr>
        </p:pic>
        <p:sp>
          <p:nvSpPr>
            <p:cNvPr id="12" name="TextBox 11">
              <a:extLst>
                <a:ext uri="{FF2B5EF4-FFF2-40B4-BE49-F238E27FC236}">
                  <a16:creationId xmlns:a16="http://schemas.microsoft.com/office/drawing/2014/main" id="{9670F321-2535-B876-2973-F954320706C1}"/>
                </a:ext>
              </a:extLst>
            </p:cNvPr>
            <p:cNvSpPr txBox="1"/>
            <p:nvPr/>
          </p:nvSpPr>
          <p:spPr>
            <a:xfrm>
              <a:off x="6937034" y="3398249"/>
              <a:ext cx="1108637" cy="338554"/>
            </a:xfrm>
            <a:prstGeom prst="rect">
              <a:avLst/>
            </a:prstGeom>
            <a:noFill/>
          </p:spPr>
          <p:txBody>
            <a:bodyPr wrap="none" lIns="0" rtlCol="0">
              <a:spAutoFit/>
            </a:bodyPr>
            <a:lstStyle/>
            <a:p>
              <a:r>
                <a:rPr lang="en-US" sz="1600" b="1" dirty="0">
                  <a:solidFill>
                    <a:srgbClr val="474747"/>
                  </a:solidFill>
                  <a:latin typeface="Arial" panose="020B0604020202020204" pitchFamily="34" charset="0"/>
                  <a:cs typeface="Arial" panose="020B0604020202020204" pitchFamily="34" charset="0"/>
                </a:rPr>
                <a:t>10. Seattle</a:t>
              </a:r>
            </a:p>
          </p:txBody>
        </p:sp>
      </p:grpSp>
      <p:sp>
        <p:nvSpPr>
          <p:cNvPr id="69" name="TextBox 68">
            <a:extLst>
              <a:ext uri="{FF2B5EF4-FFF2-40B4-BE49-F238E27FC236}">
                <a16:creationId xmlns:a16="http://schemas.microsoft.com/office/drawing/2014/main" id="{5A9604B3-E2BB-6CE0-5D4B-A2B3E670C4B4}"/>
              </a:ext>
            </a:extLst>
          </p:cNvPr>
          <p:cNvSpPr txBox="1"/>
          <p:nvPr/>
        </p:nvSpPr>
        <p:spPr>
          <a:xfrm>
            <a:off x="9110864" y="3398249"/>
            <a:ext cx="1825051" cy="338554"/>
          </a:xfrm>
          <a:prstGeom prst="rect">
            <a:avLst/>
          </a:prstGeom>
          <a:noFill/>
        </p:spPr>
        <p:txBody>
          <a:bodyPr wrap="none" lIns="0" rtlCol="0">
            <a:spAutoFit/>
          </a:bodyPr>
          <a:lstStyle/>
          <a:p>
            <a:r>
              <a:rPr lang="en-US" sz="1600" b="1" dirty="0">
                <a:solidFill>
                  <a:srgbClr val="474747"/>
                </a:solidFill>
                <a:latin typeface="Arial" panose="020B0604020202020204" pitchFamily="34" charset="0"/>
                <a:cs typeface="Arial" panose="020B0604020202020204" pitchFamily="34" charset="0"/>
              </a:rPr>
              <a:t>11. San Francisco</a:t>
            </a:r>
          </a:p>
        </p:txBody>
      </p:sp>
      <p:pic>
        <p:nvPicPr>
          <p:cNvPr id="1026" name="Picture 2" descr="The 20 Best Things to Do in San Francisco">
            <a:extLst>
              <a:ext uri="{FF2B5EF4-FFF2-40B4-BE49-F238E27FC236}">
                <a16:creationId xmlns:a16="http://schemas.microsoft.com/office/drawing/2014/main" id="{8AEFCD94-632E-E9EA-85D9-5E3F34C183F9}"/>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a:stretch/>
        </p:blipFill>
        <p:spPr bwMode="auto">
          <a:xfrm>
            <a:off x="9112769" y="3761678"/>
            <a:ext cx="2029968" cy="1014984"/>
          </a:xfrm>
          <a:prstGeom prst="rect">
            <a:avLst/>
          </a:prstGeom>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FFAF404F-082B-50E5-0280-EC95A7BF3C65}"/>
              </a:ext>
            </a:extLst>
          </p:cNvPr>
          <p:cNvGrpSpPr/>
          <p:nvPr/>
        </p:nvGrpSpPr>
        <p:grpSpPr>
          <a:xfrm>
            <a:off x="11281645" y="3398249"/>
            <a:ext cx="2029968" cy="1378413"/>
            <a:chOff x="11281645" y="3398249"/>
            <a:chExt cx="2029968" cy="1378413"/>
          </a:xfrm>
        </p:grpSpPr>
        <p:sp>
          <p:nvSpPr>
            <p:cNvPr id="11" name="TextBox 10">
              <a:extLst>
                <a:ext uri="{FF2B5EF4-FFF2-40B4-BE49-F238E27FC236}">
                  <a16:creationId xmlns:a16="http://schemas.microsoft.com/office/drawing/2014/main" id="{A5199410-CA12-F466-59F7-96B7AA26B279}"/>
                </a:ext>
              </a:extLst>
            </p:cNvPr>
            <p:cNvSpPr txBox="1"/>
            <p:nvPr/>
          </p:nvSpPr>
          <p:spPr>
            <a:xfrm>
              <a:off x="11281645" y="3398249"/>
              <a:ext cx="1140697" cy="338554"/>
            </a:xfrm>
            <a:prstGeom prst="rect">
              <a:avLst/>
            </a:prstGeom>
            <a:noFill/>
          </p:spPr>
          <p:txBody>
            <a:bodyPr wrap="none" lIns="0" rtlCol="0">
              <a:spAutoFit/>
            </a:bodyPr>
            <a:lstStyle/>
            <a:p>
              <a:r>
                <a:rPr lang="en-US" sz="1600" b="1" dirty="0">
                  <a:solidFill>
                    <a:srgbClr val="474747"/>
                  </a:solidFill>
                  <a:latin typeface="Arial" panose="020B0604020202020204" pitchFamily="34" charset="0"/>
                  <a:cs typeface="Arial" panose="020B0604020202020204" pitchFamily="34" charset="0"/>
                </a:rPr>
                <a:t>12. Boston</a:t>
              </a:r>
            </a:p>
          </p:txBody>
        </p:sp>
        <p:pic>
          <p:nvPicPr>
            <p:cNvPr id="27" name="Picture 6" descr="Boston Skyline Charles River at Dusk — 617 IMAGES BOSTON">
              <a:extLst>
                <a:ext uri="{FF2B5EF4-FFF2-40B4-BE49-F238E27FC236}">
                  <a16:creationId xmlns:a16="http://schemas.microsoft.com/office/drawing/2014/main" id="{49BE5618-B70B-8285-3D8C-D12E315425D3}"/>
                </a:ext>
              </a:extLst>
            </p:cNvPr>
            <p:cNvPicPr>
              <a:picLocks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1281645" y="3761678"/>
              <a:ext cx="2029968" cy="10149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14C5740C-732D-8E85-987D-82EEF01E04B7}"/>
              </a:ext>
            </a:extLst>
          </p:cNvPr>
          <p:cNvGrpSpPr/>
          <p:nvPr/>
        </p:nvGrpSpPr>
        <p:grpSpPr>
          <a:xfrm>
            <a:off x="11281645" y="1916711"/>
            <a:ext cx="2033778" cy="1356530"/>
            <a:chOff x="420116" y="3422037"/>
            <a:chExt cx="2033778" cy="1356530"/>
          </a:xfrm>
        </p:grpSpPr>
        <p:pic>
          <p:nvPicPr>
            <p:cNvPr id="62" name="Picture 61" descr="A city with mountains in the background&#10;&#10;Description automatically generated">
              <a:extLst>
                <a:ext uri="{FF2B5EF4-FFF2-40B4-BE49-F238E27FC236}">
                  <a16:creationId xmlns:a16="http://schemas.microsoft.com/office/drawing/2014/main" id="{A15F83F1-C6EB-2AB9-59DD-EA5CAE728BF7}"/>
                </a:ext>
              </a:extLst>
            </p:cNvPr>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420116" y="3761678"/>
              <a:ext cx="2033778" cy="1016889"/>
            </a:xfrm>
            <a:prstGeom prst="rect">
              <a:avLst/>
            </a:prstGeom>
          </p:spPr>
        </p:pic>
        <p:sp>
          <p:nvSpPr>
            <p:cNvPr id="63" name="TextBox 62">
              <a:extLst>
                <a:ext uri="{FF2B5EF4-FFF2-40B4-BE49-F238E27FC236}">
                  <a16:creationId xmlns:a16="http://schemas.microsoft.com/office/drawing/2014/main" id="{F7BFEFC4-E0FA-6A6B-36BE-3458D084E54B}"/>
                </a:ext>
              </a:extLst>
            </p:cNvPr>
            <p:cNvSpPr txBox="1"/>
            <p:nvPr/>
          </p:nvSpPr>
          <p:spPr>
            <a:xfrm>
              <a:off x="420116" y="3422037"/>
              <a:ext cx="1118255" cy="338554"/>
            </a:xfrm>
            <a:prstGeom prst="rect">
              <a:avLst/>
            </a:prstGeom>
            <a:noFill/>
          </p:spPr>
          <p:txBody>
            <a:bodyPr wrap="none" lIns="0" rtlCol="0">
              <a:spAutoFit/>
            </a:bodyPr>
            <a:lstStyle/>
            <a:p>
              <a:r>
                <a:rPr lang="en-US" sz="1600" b="1" dirty="0">
                  <a:solidFill>
                    <a:srgbClr val="474747"/>
                  </a:solidFill>
                  <a:latin typeface="Arial" panose="020B0604020202020204" pitchFamily="34" charset="0"/>
                  <a:cs typeface="Arial" panose="020B0604020202020204" pitchFamily="34" charset="0"/>
                </a:rPr>
                <a:t>6. Phoenix</a:t>
              </a:r>
            </a:p>
          </p:txBody>
        </p:sp>
      </p:grpSp>
    </p:spTree>
    <p:extLst>
      <p:ext uri="{BB962C8B-B14F-4D97-AF65-F5344CB8AC3E}">
        <p14:creationId xmlns:p14="http://schemas.microsoft.com/office/powerpoint/2010/main" val="4106425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6">
            <a:extLst>
              <a:ext uri="{FF2B5EF4-FFF2-40B4-BE49-F238E27FC236}">
                <a16:creationId xmlns:a16="http://schemas.microsoft.com/office/drawing/2014/main" id="{4CE6DACA-FDB1-E044-3FF5-18C523FBABE3}"/>
              </a:ext>
            </a:extLst>
          </p:cNvPr>
          <p:cNvSpPr txBox="1">
            <a:spLocks/>
          </p:cNvSpPr>
          <p:nvPr/>
        </p:nvSpPr>
        <p:spPr>
          <a:xfrm>
            <a:off x="1600235" y="775269"/>
            <a:ext cx="3482325" cy="859619"/>
          </a:xfrm>
          <a:prstGeom prst="rect">
            <a:avLst/>
          </a:prstGeom>
        </p:spPr>
        <p:txBody>
          <a:bodyPr anchor="ctr">
            <a:noAutofit/>
          </a:bodyPr>
          <a:lstStyle>
            <a:lvl1pPr algn="ctr" defTabSz="754433" rtl="0" eaLnBrk="1" latinLnBrk="0" hangingPunct="1">
              <a:lnSpc>
                <a:spcPct val="90000"/>
              </a:lnSpc>
              <a:spcBef>
                <a:spcPct val="0"/>
              </a:spcBef>
              <a:buNone/>
              <a:defRPr lang="en-US" sz="3400" b="0" kern="1200" smtClean="0">
                <a:solidFill>
                  <a:srgbClr val="4C5966"/>
                </a:solidFill>
                <a:latin typeface="Public Sans SemiBold" pitchFamily="2" charset="0"/>
                <a:ea typeface="Source Serif Pro" panose="02040603050405020204" pitchFamily="18" charset="0"/>
                <a:cs typeface="Arial Unicode MS" panose="020B0604020202020204" pitchFamily="34" charset="-128"/>
              </a:defRPr>
            </a:lvl1pPr>
          </a:lstStyle>
          <a:p>
            <a:pPr marL="0" marR="0" lvl="0" indent="0" algn="ctr" defTabSz="754433"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Source Serif Pro" panose="02040603050405020204" pitchFamily="18" charset="0"/>
                <a:cs typeface="Arial" panose="020B0604020202020204" pitchFamily="34" charset="0"/>
              </a:rPr>
              <a:t>Economic Update</a:t>
            </a:r>
          </a:p>
        </p:txBody>
      </p:sp>
      <p:grpSp>
        <p:nvGrpSpPr>
          <p:cNvPr id="60" name="Group 59">
            <a:extLst>
              <a:ext uri="{FF2B5EF4-FFF2-40B4-BE49-F238E27FC236}">
                <a16:creationId xmlns:a16="http://schemas.microsoft.com/office/drawing/2014/main" id="{62174C97-66C8-6224-B32A-7791FB2327B9}"/>
              </a:ext>
            </a:extLst>
          </p:cNvPr>
          <p:cNvGrpSpPr/>
          <p:nvPr/>
        </p:nvGrpSpPr>
        <p:grpSpPr>
          <a:xfrm>
            <a:off x="6327201" y="1820014"/>
            <a:ext cx="5120640" cy="731520"/>
            <a:chOff x="2298304" y="2128961"/>
            <a:chExt cx="5007334" cy="731520"/>
          </a:xfrm>
          <a:solidFill>
            <a:srgbClr val="4C5966"/>
          </a:solidFill>
          <a:effectLst>
            <a:outerShdw blurRad="50800" dist="38100" dir="2700000" algn="tl" rotWithShape="0">
              <a:prstClr val="black">
                <a:alpha val="40000"/>
              </a:prstClr>
            </a:outerShdw>
          </a:effectLst>
        </p:grpSpPr>
        <p:sp>
          <p:nvSpPr>
            <p:cNvPr id="82" name="Rectangle 81">
              <a:extLst>
                <a:ext uri="{FF2B5EF4-FFF2-40B4-BE49-F238E27FC236}">
                  <a16:creationId xmlns:a16="http://schemas.microsoft.com/office/drawing/2014/main" id="{F4900F4B-5A84-2F4A-2F99-CAA311DFC939}"/>
                </a:ext>
              </a:extLst>
            </p:cNvPr>
            <p:cNvSpPr/>
            <p:nvPr/>
          </p:nvSpPr>
          <p:spPr>
            <a:xfrm>
              <a:off x="2298304" y="2128961"/>
              <a:ext cx="4641574"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83" name="Oval 82">
              <a:extLst>
                <a:ext uri="{FF2B5EF4-FFF2-40B4-BE49-F238E27FC236}">
                  <a16:creationId xmlns:a16="http://schemas.microsoft.com/office/drawing/2014/main" id="{5ED04FA2-440D-406E-0098-262539543987}"/>
                </a:ext>
              </a:extLst>
            </p:cNvPr>
            <p:cNvSpPr/>
            <p:nvPr/>
          </p:nvSpPr>
          <p:spPr>
            <a:xfrm>
              <a:off x="6574118" y="2128961"/>
              <a:ext cx="731520" cy="7315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grpSp>
      <p:sp>
        <p:nvSpPr>
          <p:cNvPr id="63" name="Rectangle 62">
            <a:extLst>
              <a:ext uri="{FF2B5EF4-FFF2-40B4-BE49-F238E27FC236}">
                <a16:creationId xmlns:a16="http://schemas.microsoft.com/office/drawing/2014/main" id="{176E52A0-0E77-BCA2-49FA-FBDC745360D9}"/>
              </a:ext>
            </a:extLst>
          </p:cNvPr>
          <p:cNvSpPr/>
          <p:nvPr/>
        </p:nvSpPr>
        <p:spPr>
          <a:xfrm>
            <a:off x="6601521" y="1820014"/>
            <a:ext cx="4572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Inflation</a:t>
            </a:r>
          </a:p>
        </p:txBody>
      </p:sp>
      <p:grpSp>
        <p:nvGrpSpPr>
          <p:cNvPr id="4" name="Group 3">
            <a:extLst>
              <a:ext uri="{FF2B5EF4-FFF2-40B4-BE49-F238E27FC236}">
                <a16:creationId xmlns:a16="http://schemas.microsoft.com/office/drawing/2014/main" id="{63C5B17E-6E11-B106-0199-F3DB08857438}"/>
              </a:ext>
            </a:extLst>
          </p:cNvPr>
          <p:cNvGrpSpPr/>
          <p:nvPr/>
        </p:nvGrpSpPr>
        <p:grpSpPr>
          <a:xfrm>
            <a:off x="5480010" y="1637134"/>
            <a:ext cx="1073426" cy="1097280"/>
            <a:chOff x="5480010" y="1637134"/>
            <a:chExt cx="1073426" cy="1097280"/>
          </a:xfrm>
        </p:grpSpPr>
        <p:sp>
          <p:nvSpPr>
            <p:cNvPr id="61" name="Oval 60">
              <a:extLst>
                <a:ext uri="{FF2B5EF4-FFF2-40B4-BE49-F238E27FC236}">
                  <a16:creationId xmlns:a16="http://schemas.microsoft.com/office/drawing/2014/main" id="{10E66890-56F6-1A1A-CF25-EC0E4FBB4A72}"/>
                </a:ext>
              </a:extLst>
            </p:cNvPr>
            <p:cNvSpPr/>
            <p:nvPr/>
          </p:nvSpPr>
          <p:spPr>
            <a:xfrm>
              <a:off x="5480010" y="1637134"/>
              <a:ext cx="1073426" cy="109728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62" name="Oval 61">
              <a:extLst>
                <a:ext uri="{FF2B5EF4-FFF2-40B4-BE49-F238E27FC236}">
                  <a16:creationId xmlns:a16="http://schemas.microsoft.com/office/drawing/2014/main" id="{C59FFBF7-B1F4-4913-49F1-91FCE193EBCB}"/>
                </a:ext>
              </a:extLst>
            </p:cNvPr>
            <p:cNvSpPr/>
            <p:nvPr/>
          </p:nvSpPr>
          <p:spPr>
            <a:xfrm>
              <a:off x="5650963" y="1820014"/>
              <a:ext cx="731520" cy="731520"/>
            </a:xfrm>
            <a:prstGeom prst="ellipse">
              <a:avLst/>
            </a:prstGeom>
            <a:solidFill>
              <a:srgbClr val="4C59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pic>
          <p:nvPicPr>
            <p:cNvPr id="64" name="Graphic 63" descr="Upstairs with solid fill">
              <a:extLst>
                <a:ext uri="{FF2B5EF4-FFF2-40B4-BE49-F238E27FC236}">
                  <a16:creationId xmlns:a16="http://schemas.microsoft.com/office/drawing/2014/main" id="{2C5E2D88-34EC-5596-9EC0-8355164FCD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8646" y="1927697"/>
              <a:ext cx="516155" cy="516155"/>
            </a:xfrm>
            <a:prstGeom prst="rect">
              <a:avLst/>
            </a:prstGeom>
          </p:spPr>
        </p:pic>
      </p:grpSp>
      <p:grpSp>
        <p:nvGrpSpPr>
          <p:cNvPr id="65" name="Group 64">
            <a:extLst>
              <a:ext uri="{FF2B5EF4-FFF2-40B4-BE49-F238E27FC236}">
                <a16:creationId xmlns:a16="http://schemas.microsoft.com/office/drawing/2014/main" id="{B9BC1EC9-AA46-6CA5-7305-C16069933764}"/>
              </a:ext>
            </a:extLst>
          </p:cNvPr>
          <p:cNvGrpSpPr/>
          <p:nvPr/>
        </p:nvGrpSpPr>
        <p:grpSpPr>
          <a:xfrm>
            <a:off x="6935677" y="3000716"/>
            <a:ext cx="5120640" cy="731520"/>
            <a:chOff x="2298304" y="2128961"/>
            <a:chExt cx="5007334" cy="731520"/>
          </a:xfrm>
          <a:solidFill>
            <a:srgbClr val="4C5966"/>
          </a:solidFill>
          <a:effectLst>
            <a:outerShdw blurRad="50800" dist="38100" dir="2700000" algn="tl" rotWithShape="0">
              <a:prstClr val="black">
                <a:alpha val="40000"/>
              </a:prstClr>
            </a:outerShdw>
          </a:effectLst>
        </p:grpSpPr>
        <p:sp>
          <p:nvSpPr>
            <p:cNvPr id="80" name="Rectangle 79">
              <a:extLst>
                <a:ext uri="{FF2B5EF4-FFF2-40B4-BE49-F238E27FC236}">
                  <a16:creationId xmlns:a16="http://schemas.microsoft.com/office/drawing/2014/main" id="{4D5F81B7-5154-193F-9C17-884464A0D0E3}"/>
                </a:ext>
              </a:extLst>
            </p:cNvPr>
            <p:cNvSpPr/>
            <p:nvPr/>
          </p:nvSpPr>
          <p:spPr>
            <a:xfrm>
              <a:off x="2298304" y="2128961"/>
              <a:ext cx="4641574"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81" name="Oval 80">
              <a:extLst>
                <a:ext uri="{FF2B5EF4-FFF2-40B4-BE49-F238E27FC236}">
                  <a16:creationId xmlns:a16="http://schemas.microsoft.com/office/drawing/2014/main" id="{FC0BC6E7-FA02-CEC7-9DA5-D4E165E67322}"/>
                </a:ext>
              </a:extLst>
            </p:cNvPr>
            <p:cNvSpPr/>
            <p:nvPr/>
          </p:nvSpPr>
          <p:spPr>
            <a:xfrm>
              <a:off x="6574118" y="2128961"/>
              <a:ext cx="731520" cy="7315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grpSp>
      <p:sp>
        <p:nvSpPr>
          <p:cNvPr id="68" name="Rectangle 67">
            <a:extLst>
              <a:ext uri="{FF2B5EF4-FFF2-40B4-BE49-F238E27FC236}">
                <a16:creationId xmlns:a16="http://schemas.microsoft.com/office/drawing/2014/main" id="{B4DBE37A-DFCB-6128-490A-141F6170017B}"/>
              </a:ext>
            </a:extLst>
          </p:cNvPr>
          <p:cNvSpPr/>
          <p:nvPr/>
        </p:nvSpPr>
        <p:spPr>
          <a:xfrm>
            <a:off x="7209997" y="3000716"/>
            <a:ext cx="4572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Recession?</a:t>
            </a:r>
          </a:p>
        </p:txBody>
      </p:sp>
      <p:sp>
        <p:nvSpPr>
          <p:cNvPr id="69" name="Freeform: Shape 68">
            <a:extLst>
              <a:ext uri="{FF2B5EF4-FFF2-40B4-BE49-F238E27FC236}">
                <a16:creationId xmlns:a16="http://schemas.microsoft.com/office/drawing/2014/main" id="{2DE5DC4C-B81F-6064-6FC6-6B5690E10882}"/>
              </a:ext>
            </a:extLst>
          </p:cNvPr>
          <p:cNvSpPr/>
          <p:nvPr/>
        </p:nvSpPr>
        <p:spPr>
          <a:xfrm>
            <a:off x="7544153" y="4079524"/>
            <a:ext cx="5120641" cy="731520"/>
          </a:xfrm>
          <a:custGeom>
            <a:avLst/>
            <a:gdLst>
              <a:gd name="connsiteX0" fmla="*/ 0 w 5120641"/>
              <a:gd name="connsiteY0" fmla="*/ 0 h 731520"/>
              <a:gd name="connsiteX1" fmla="*/ 4746604 w 5120641"/>
              <a:gd name="connsiteY1" fmla="*/ 0 h 731520"/>
              <a:gd name="connsiteX2" fmla="*/ 5120641 w 5120641"/>
              <a:gd name="connsiteY2" fmla="*/ 365760 h 731520"/>
              <a:gd name="connsiteX3" fmla="*/ 4746604 w 5120641"/>
              <a:gd name="connsiteY3" fmla="*/ 731520 h 731520"/>
              <a:gd name="connsiteX4" fmla="*/ 0 w 5120641"/>
              <a:gd name="connsiteY4" fmla="*/ 73152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641" h="731520">
                <a:moveTo>
                  <a:pt x="0" y="0"/>
                </a:moveTo>
                <a:lnTo>
                  <a:pt x="4746604" y="0"/>
                </a:lnTo>
                <a:cubicBezTo>
                  <a:pt x="4953179" y="0"/>
                  <a:pt x="5120641" y="163756"/>
                  <a:pt x="5120641" y="365760"/>
                </a:cubicBezTo>
                <a:cubicBezTo>
                  <a:pt x="5120641" y="567764"/>
                  <a:pt x="4953179" y="731520"/>
                  <a:pt x="4746604" y="731520"/>
                </a:cubicBezTo>
                <a:lnTo>
                  <a:pt x="0" y="731520"/>
                </a:lnTo>
                <a:close/>
              </a:path>
            </a:pathLst>
          </a:custGeom>
          <a:solidFill>
            <a:srgbClr val="4C59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72" name="Rectangle 71">
            <a:extLst>
              <a:ext uri="{FF2B5EF4-FFF2-40B4-BE49-F238E27FC236}">
                <a16:creationId xmlns:a16="http://schemas.microsoft.com/office/drawing/2014/main" id="{021557AA-A502-C443-E082-E0A2E83426FC}"/>
              </a:ext>
            </a:extLst>
          </p:cNvPr>
          <p:cNvSpPr/>
          <p:nvPr/>
        </p:nvSpPr>
        <p:spPr>
          <a:xfrm>
            <a:off x="7818473" y="4079524"/>
            <a:ext cx="4572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Outlook</a:t>
            </a:r>
          </a:p>
        </p:txBody>
      </p:sp>
      <p:grpSp>
        <p:nvGrpSpPr>
          <p:cNvPr id="8" name="Group 7">
            <a:extLst>
              <a:ext uri="{FF2B5EF4-FFF2-40B4-BE49-F238E27FC236}">
                <a16:creationId xmlns:a16="http://schemas.microsoft.com/office/drawing/2014/main" id="{00A60D0F-2973-455C-26F6-61D125B829B5}"/>
              </a:ext>
            </a:extLst>
          </p:cNvPr>
          <p:cNvGrpSpPr/>
          <p:nvPr/>
        </p:nvGrpSpPr>
        <p:grpSpPr>
          <a:xfrm>
            <a:off x="6088486" y="2817836"/>
            <a:ext cx="1073426" cy="1097280"/>
            <a:chOff x="6088486" y="2817836"/>
            <a:chExt cx="1073426" cy="1097280"/>
          </a:xfrm>
        </p:grpSpPr>
        <p:sp>
          <p:nvSpPr>
            <p:cNvPr id="66" name="Oval 65">
              <a:extLst>
                <a:ext uri="{FF2B5EF4-FFF2-40B4-BE49-F238E27FC236}">
                  <a16:creationId xmlns:a16="http://schemas.microsoft.com/office/drawing/2014/main" id="{AC5E6AAE-42A8-651B-2E23-9985F8179082}"/>
                </a:ext>
              </a:extLst>
            </p:cNvPr>
            <p:cNvSpPr/>
            <p:nvPr/>
          </p:nvSpPr>
          <p:spPr>
            <a:xfrm>
              <a:off x="6088486" y="2817836"/>
              <a:ext cx="1073426" cy="109728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67" name="Oval 66">
              <a:extLst>
                <a:ext uri="{FF2B5EF4-FFF2-40B4-BE49-F238E27FC236}">
                  <a16:creationId xmlns:a16="http://schemas.microsoft.com/office/drawing/2014/main" id="{E11D4D96-34EE-C24C-E241-3677B9CC092E}"/>
                </a:ext>
              </a:extLst>
            </p:cNvPr>
            <p:cNvSpPr/>
            <p:nvPr/>
          </p:nvSpPr>
          <p:spPr>
            <a:xfrm>
              <a:off x="6259439" y="3000716"/>
              <a:ext cx="731520" cy="731520"/>
            </a:xfrm>
            <a:prstGeom prst="ellipse">
              <a:avLst/>
            </a:prstGeom>
            <a:solidFill>
              <a:srgbClr val="4C59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pic>
          <p:nvPicPr>
            <p:cNvPr id="77" name="Graphic 76" descr="Question Mark with solid fill">
              <a:extLst>
                <a:ext uri="{FF2B5EF4-FFF2-40B4-BE49-F238E27FC236}">
                  <a16:creationId xmlns:a16="http://schemas.microsoft.com/office/drawing/2014/main" id="{65DF10CC-9F91-16B7-F481-B51DD39235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69167" y="3110444"/>
              <a:ext cx="512064" cy="512064"/>
            </a:xfrm>
            <a:prstGeom prst="rect">
              <a:avLst/>
            </a:prstGeom>
          </p:spPr>
        </p:pic>
      </p:grpSp>
      <p:sp>
        <p:nvSpPr>
          <p:cNvPr id="70" name="Oval 69">
            <a:extLst>
              <a:ext uri="{FF2B5EF4-FFF2-40B4-BE49-F238E27FC236}">
                <a16:creationId xmlns:a16="http://schemas.microsoft.com/office/drawing/2014/main" id="{D7A45E21-9194-1621-EC4B-72BC2F89DE6D}"/>
              </a:ext>
            </a:extLst>
          </p:cNvPr>
          <p:cNvSpPr/>
          <p:nvPr/>
        </p:nvSpPr>
        <p:spPr>
          <a:xfrm>
            <a:off x="6696962" y="3896644"/>
            <a:ext cx="1073426" cy="109728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71" name="Oval 70">
            <a:extLst>
              <a:ext uri="{FF2B5EF4-FFF2-40B4-BE49-F238E27FC236}">
                <a16:creationId xmlns:a16="http://schemas.microsoft.com/office/drawing/2014/main" id="{58F9113B-569A-F0E1-3999-D4F301DAD5EF}"/>
              </a:ext>
            </a:extLst>
          </p:cNvPr>
          <p:cNvSpPr/>
          <p:nvPr/>
        </p:nvSpPr>
        <p:spPr>
          <a:xfrm>
            <a:off x="6867915" y="4079524"/>
            <a:ext cx="731520" cy="731520"/>
          </a:xfrm>
          <a:prstGeom prst="ellipse">
            <a:avLst/>
          </a:prstGeom>
          <a:solidFill>
            <a:srgbClr val="4C59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pic>
        <p:nvPicPr>
          <p:cNvPr id="10" name="Graphic 9" descr="Compass with solid fill">
            <a:extLst>
              <a:ext uri="{FF2B5EF4-FFF2-40B4-BE49-F238E27FC236}">
                <a16:creationId xmlns:a16="http://schemas.microsoft.com/office/drawing/2014/main" id="{CBDAEAA6-D7F2-AA01-4BEC-6FD2E63DFC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67915" y="4079524"/>
            <a:ext cx="731520" cy="731520"/>
          </a:xfrm>
          <a:prstGeom prst="rect">
            <a:avLst/>
          </a:prstGeom>
        </p:spPr>
      </p:pic>
    </p:spTree>
    <p:extLst>
      <p:ext uri="{BB962C8B-B14F-4D97-AF65-F5344CB8AC3E}">
        <p14:creationId xmlns:p14="http://schemas.microsoft.com/office/powerpoint/2010/main" val="1805768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BC4D03B-7D57-4CBC-803A-38482CAAC892}"/>
              </a:ext>
            </a:extLst>
          </p:cNvPr>
          <p:cNvGraphicFramePr>
            <a:graphicFrameLocks/>
          </p:cNvGraphicFramePr>
          <p:nvPr>
            <p:extLst>
              <p:ext uri="{D42A27DB-BD31-4B8C-83A1-F6EECF244321}">
                <p14:modId xmlns:p14="http://schemas.microsoft.com/office/powerpoint/2010/main" val="3608631518"/>
              </p:ext>
            </p:extLst>
          </p:nvPr>
        </p:nvGraphicFramePr>
        <p:xfrm>
          <a:off x="7028561" y="1466429"/>
          <a:ext cx="6495415" cy="27706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F3250328-B2CC-50DF-BFD1-5ACC84963B63}"/>
              </a:ext>
            </a:extLst>
          </p:cNvPr>
          <p:cNvGraphicFramePr>
            <a:graphicFrameLocks/>
          </p:cNvGraphicFramePr>
          <p:nvPr>
            <p:extLst>
              <p:ext uri="{D42A27DB-BD31-4B8C-83A1-F6EECF244321}">
                <p14:modId xmlns:p14="http://schemas.microsoft.com/office/powerpoint/2010/main" val="1060222396"/>
              </p:ext>
            </p:extLst>
          </p:nvPr>
        </p:nvGraphicFramePr>
        <p:xfrm>
          <a:off x="292608" y="1466429"/>
          <a:ext cx="6333617" cy="2779776"/>
        </p:xfrm>
        <a:graphic>
          <a:graphicData uri="http://schemas.openxmlformats.org/drawingml/2006/chart">
            <c:chart xmlns:c="http://schemas.openxmlformats.org/drawingml/2006/chart" xmlns:r="http://schemas.openxmlformats.org/officeDocument/2006/relationships" r:id="rId4"/>
          </a:graphicData>
        </a:graphic>
      </p:graphicFrame>
      <p:sp>
        <p:nvSpPr>
          <p:cNvPr id="14" name="Title 1">
            <a:extLst>
              <a:ext uri="{FF2B5EF4-FFF2-40B4-BE49-F238E27FC236}">
                <a16:creationId xmlns:a16="http://schemas.microsoft.com/office/drawing/2014/main" id="{9E1E7481-5260-46A6-A8EA-DE0E84F279D7}"/>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Inflation</a:t>
            </a:r>
            <a:r>
              <a:rPr kumimoji="0" lang="en-US" sz="2400" b="0" i="0" u="none" strike="noStrike" kern="1200" cap="none" spc="0" normalizeH="0" baseline="0" noProof="0" dirty="0">
                <a:ln>
                  <a:noFill/>
                </a:ln>
                <a:solidFill>
                  <a:srgbClr val="4C7A59"/>
                </a:solidFill>
                <a:effectLst/>
                <a:uLnTx/>
                <a:uFillTx/>
                <a:latin typeface="Arial"/>
                <a:ea typeface="Source Serif Pro" panose="02040603050405020204" pitchFamily="18" charset="0"/>
                <a:cs typeface="Arial"/>
              </a:rPr>
              <a:t>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What is the </a:t>
            </a:r>
            <a:r>
              <a:rPr kumimoji="0" lang="en-US" sz="2400" b="0" i="0" u="none" strike="noStrike" kern="1200" cap="none" spc="0" normalizeH="0" baseline="0" noProof="0">
                <a:ln>
                  <a:noFill/>
                </a:ln>
                <a:solidFill>
                  <a:srgbClr val="7F7F7F"/>
                </a:solidFill>
                <a:effectLst/>
                <a:uLnTx/>
                <a:uFillTx/>
                <a:latin typeface="Arial"/>
                <a:ea typeface="Source Serif Pro" panose="02040603050405020204" pitchFamily="18" charset="0"/>
                <a:cs typeface="Arial"/>
              </a:rPr>
              <a:t>Fed Watching</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a:t>
            </a:r>
          </a:p>
        </p:txBody>
      </p:sp>
      <p:sp>
        <p:nvSpPr>
          <p:cNvPr id="3" name="Rectangle 2">
            <a:extLst>
              <a:ext uri="{FF2B5EF4-FFF2-40B4-BE49-F238E27FC236}">
                <a16:creationId xmlns:a16="http://schemas.microsoft.com/office/drawing/2014/main" id="{155D0E04-F788-7F50-9D1E-4292C0E65645}"/>
              </a:ext>
            </a:extLst>
          </p:cNvPr>
          <p:cNvSpPr/>
          <p:nvPr/>
        </p:nvSpPr>
        <p:spPr>
          <a:xfrm>
            <a:off x="292608" y="4188215"/>
            <a:ext cx="6558808"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Commentary</a:t>
            </a:r>
          </a:p>
        </p:txBody>
      </p:sp>
      <p:sp>
        <p:nvSpPr>
          <p:cNvPr id="5" name="Rectangle 4">
            <a:extLst>
              <a:ext uri="{FF2B5EF4-FFF2-40B4-BE49-F238E27FC236}">
                <a16:creationId xmlns:a16="http://schemas.microsoft.com/office/drawing/2014/main" id="{6950ADEA-6DCE-433E-3413-85B73555405B}"/>
              </a:ext>
            </a:extLst>
          </p:cNvPr>
          <p:cNvSpPr/>
          <p:nvPr/>
        </p:nvSpPr>
        <p:spPr>
          <a:xfrm>
            <a:off x="6965167" y="4188215"/>
            <a:ext cx="6558808"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Producer Price Index – Construction vs. All</a:t>
            </a:r>
          </a:p>
        </p:txBody>
      </p:sp>
      <p:pic>
        <p:nvPicPr>
          <p:cNvPr id="2" name="Graphic 1" descr="Upstairs with solid fill">
            <a:extLst>
              <a:ext uri="{FF2B5EF4-FFF2-40B4-BE49-F238E27FC236}">
                <a16:creationId xmlns:a16="http://schemas.microsoft.com/office/drawing/2014/main" id="{5B3D52D7-50D4-F34D-BC6D-21FC9F17F2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10744" y="102063"/>
            <a:ext cx="713232" cy="713232"/>
          </a:xfrm>
          <a:prstGeom prst="rect">
            <a:avLst/>
          </a:prstGeom>
        </p:spPr>
      </p:pic>
      <p:sp>
        <p:nvSpPr>
          <p:cNvPr id="23" name="Rectangle 22">
            <a:extLst>
              <a:ext uri="{FF2B5EF4-FFF2-40B4-BE49-F238E27FC236}">
                <a16:creationId xmlns:a16="http://schemas.microsoft.com/office/drawing/2014/main" id="{7D336ED4-37C7-5124-3FBA-76FB8C175A87}"/>
              </a:ext>
            </a:extLst>
          </p:cNvPr>
          <p:cNvSpPr/>
          <p:nvPr/>
        </p:nvSpPr>
        <p:spPr>
          <a:xfrm>
            <a:off x="292608" y="4714031"/>
            <a:ext cx="6556248" cy="2458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indent="-137160" defTabSz="741501">
              <a:spcBef>
                <a:spcPts val="800"/>
              </a:spcBef>
              <a:spcAft>
                <a:spcPts val="800"/>
              </a:spcAft>
              <a:buFont typeface="Wingdings" panose="05000000000000000000" pitchFamily="2" charset="2"/>
              <a:buChar char="§"/>
              <a:defRPr/>
            </a:pPr>
            <a:r>
              <a:rPr lang="en-US" sz="1600" dirty="0">
                <a:solidFill>
                  <a:srgbClr val="474747"/>
                </a:solidFill>
                <a:latin typeface="Arial" panose="020B0604020202020204" pitchFamily="34" charset="0"/>
                <a:cs typeface="Arial" panose="020B0604020202020204" pitchFamily="34" charset="0"/>
              </a:rPr>
              <a:t>Fed focuses on Core PCE because it accounts for consumer behavior (substituting for lower priced goods)</a:t>
            </a:r>
          </a:p>
          <a:p>
            <a:pPr marL="137160" indent="-137160" defTabSz="741501">
              <a:spcBef>
                <a:spcPts val="800"/>
              </a:spcBef>
              <a:spcAft>
                <a:spcPts val="800"/>
              </a:spcAft>
              <a:buFont typeface="Wingdings" panose="05000000000000000000" pitchFamily="2" charset="2"/>
              <a:buChar char="§"/>
              <a:defRPr/>
            </a:pPr>
            <a:r>
              <a:rPr lang="en-US" sz="1600" dirty="0">
                <a:solidFill>
                  <a:srgbClr val="474747"/>
                </a:solidFill>
                <a:latin typeface="Arial" panose="020B0604020202020204" pitchFamily="34" charset="0"/>
                <a:cs typeface="Arial" panose="020B0604020202020204" pitchFamily="34" charset="0"/>
              </a:rPr>
              <a:t>Many forecasts are calling for 2.2% Core PCE in 2024</a:t>
            </a:r>
          </a:p>
          <a:p>
            <a:pPr marL="137160" indent="-137160" defTabSz="741501">
              <a:spcBef>
                <a:spcPts val="800"/>
              </a:spcBef>
              <a:spcAft>
                <a:spcPts val="800"/>
              </a:spcAft>
              <a:buFont typeface="Wingdings" panose="05000000000000000000" pitchFamily="2" charset="2"/>
              <a:buChar char="§"/>
              <a:defRPr/>
            </a:pPr>
            <a:r>
              <a:rPr lang="en-US" sz="1600" dirty="0">
                <a:solidFill>
                  <a:srgbClr val="474747"/>
                </a:solidFill>
                <a:latin typeface="Arial" panose="020B0604020202020204" pitchFamily="34" charset="0"/>
                <a:cs typeface="Arial" panose="020B0604020202020204" pitchFamily="34" charset="0"/>
              </a:rPr>
              <a:t>At the December FOMC meeting, Chairman Powell noted that the Fed is willing to cut rates even if the U.S. economy avoids recession</a:t>
            </a:r>
            <a:endParaRPr lang="en-US" sz="1600" u="sng" dirty="0">
              <a:solidFill>
                <a:srgbClr val="474747"/>
              </a:solidFill>
              <a:latin typeface="Arial" panose="020B0604020202020204" pitchFamily="34" charset="0"/>
              <a:cs typeface="Arial" panose="020B0604020202020204" pitchFamily="34" charset="0"/>
            </a:endParaRPr>
          </a:p>
          <a:p>
            <a:pPr marL="137160" indent="-137160" defTabSz="741501">
              <a:spcBef>
                <a:spcPts val="800"/>
              </a:spcBef>
              <a:spcAft>
                <a:spcPts val="800"/>
              </a:spcAft>
              <a:buFont typeface="Wingdings" panose="05000000000000000000" pitchFamily="2" charset="2"/>
              <a:buChar char="§"/>
              <a:defRPr/>
            </a:pPr>
            <a:r>
              <a:rPr lang="en-US" sz="1600" dirty="0">
                <a:solidFill>
                  <a:srgbClr val="474747"/>
                </a:solidFill>
                <a:latin typeface="Arial" panose="020B0604020202020204" pitchFamily="34" charset="0"/>
                <a:cs typeface="Arial" panose="020B0604020202020204" pitchFamily="34" charset="0"/>
              </a:rPr>
              <a:t>Construction PPI, once the highest of the four inflation measurements shown, has declined to &lt;1%</a:t>
            </a:r>
            <a:endPar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25" name="Content Placeholder 2">
            <a:extLst>
              <a:ext uri="{FF2B5EF4-FFF2-40B4-BE49-F238E27FC236}">
                <a16:creationId xmlns:a16="http://schemas.microsoft.com/office/drawing/2014/main" id="{DE462169-18BD-0E99-4FEB-D2BCE3B501EB}"/>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CNBC, FactSet, MSNBC, U.S. </a:t>
            </a:r>
            <a:r>
              <a:rPr kumimoji="0" lang="en-US" sz="1000" b="0" i="1" u="none" strike="noStrike" kern="1200" cap="none" spc="0" normalizeH="0" baseline="0" noProof="0" dirty="0" err="1">
                <a:ln>
                  <a:noFill/>
                </a:ln>
                <a:solidFill>
                  <a:srgbClr val="A6A6A6"/>
                </a:solidFill>
                <a:effectLst/>
                <a:uLnTx/>
                <a:uFillTx/>
                <a:latin typeface="Arial"/>
                <a:ea typeface="+mn-ea"/>
                <a:cs typeface="+mn-cs"/>
              </a:rPr>
              <a:t>Burea</a:t>
            </a:r>
            <a:r>
              <a:rPr lang="en-US" sz="1000" i="1" dirty="0">
                <a:solidFill>
                  <a:srgbClr val="A6A6A6"/>
                </a:solidFill>
                <a:latin typeface="Arial"/>
              </a:rPr>
              <a:t>u of Economic Analysis,</a:t>
            </a:r>
            <a:r>
              <a:rPr kumimoji="0" lang="en-US" sz="1000" b="0" i="1" u="none" strike="noStrike" kern="1200" cap="none" spc="0" normalizeH="0" baseline="0" noProof="0" dirty="0">
                <a:ln>
                  <a:noFill/>
                </a:ln>
                <a:solidFill>
                  <a:srgbClr val="A6A6A6"/>
                </a:solidFill>
                <a:effectLst/>
                <a:uLnTx/>
                <a:uFillTx/>
                <a:latin typeface="Arial"/>
                <a:ea typeface="+mn-ea"/>
                <a:cs typeface="+mn-cs"/>
              </a:rPr>
              <a:t> U.S. Bureau</a:t>
            </a:r>
            <a:r>
              <a:rPr lang="en-US" sz="1000" i="1" dirty="0">
                <a:solidFill>
                  <a:srgbClr val="A6A6A6"/>
                </a:solidFill>
                <a:latin typeface="Arial"/>
              </a:rPr>
              <a:t> of Labor Statistics</a:t>
            </a:r>
            <a:endParaRPr kumimoji="0" lang="en-US" sz="1000" b="0" i="1" u="none" strike="noStrike" kern="1200" cap="none" spc="0" normalizeH="0" baseline="0" noProof="0" dirty="0">
              <a:ln>
                <a:noFill/>
              </a:ln>
              <a:solidFill>
                <a:srgbClr val="A6A6A6"/>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8E6AEA6E-E9BA-C053-FCFB-9D162A48D360}"/>
              </a:ext>
            </a:extLst>
          </p:cNvPr>
          <p:cNvSpPr/>
          <p:nvPr/>
        </p:nvSpPr>
        <p:spPr>
          <a:xfrm>
            <a:off x="7825787" y="4733986"/>
            <a:ext cx="1384161" cy="25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PPI: Construction</a:t>
            </a:r>
          </a:p>
        </p:txBody>
      </p:sp>
      <p:sp>
        <p:nvSpPr>
          <p:cNvPr id="48" name="Rectangle: Rounded Corners 47">
            <a:extLst>
              <a:ext uri="{FF2B5EF4-FFF2-40B4-BE49-F238E27FC236}">
                <a16:creationId xmlns:a16="http://schemas.microsoft.com/office/drawing/2014/main" id="{EA9682ED-8E24-D590-FD77-C6A3296E031D}"/>
              </a:ext>
            </a:extLst>
          </p:cNvPr>
          <p:cNvSpPr/>
          <p:nvPr/>
        </p:nvSpPr>
        <p:spPr>
          <a:xfrm>
            <a:off x="7537600" y="4821370"/>
            <a:ext cx="292608" cy="82296"/>
          </a:xfrm>
          <a:prstGeom prst="roundRect">
            <a:avLst/>
          </a:prstGeom>
          <a:solidFill>
            <a:srgbClr val="81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351535FA-D451-DF20-C661-391FD6BCCFA4}"/>
              </a:ext>
            </a:extLst>
          </p:cNvPr>
          <p:cNvSpPr/>
          <p:nvPr/>
        </p:nvSpPr>
        <p:spPr>
          <a:xfrm>
            <a:off x="7825787" y="5000675"/>
            <a:ext cx="683001" cy="25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PPI: All</a:t>
            </a:r>
          </a:p>
        </p:txBody>
      </p:sp>
      <p:sp>
        <p:nvSpPr>
          <p:cNvPr id="45" name="Rectangle: Rounded Corners 44">
            <a:extLst>
              <a:ext uri="{FF2B5EF4-FFF2-40B4-BE49-F238E27FC236}">
                <a16:creationId xmlns:a16="http://schemas.microsoft.com/office/drawing/2014/main" id="{7935A815-7A37-6A2E-1841-1E994CF0D04D}"/>
              </a:ext>
            </a:extLst>
          </p:cNvPr>
          <p:cNvSpPr/>
          <p:nvPr/>
        </p:nvSpPr>
        <p:spPr>
          <a:xfrm>
            <a:off x="7537600" y="5088059"/>
            <a:ext cx="292608" cy="82296"/>
          </a:xfrm>
          <a:prstGeom prst="round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C52FFE96-46C3-03EF-C730-240E2BE791CB}"/>
              </a:ext>
            </a:extLst>
          </p:cNvPr>
          <p:cNvSpPr/>
          <p:nvPr/>
        </p:nvSpPr>
        <p:spPr>
          <a:xfrm>
            <a:off x="7825786" y="5267365"/>
            <a:ext cx="464151" cy="257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CPI</a:t>
            </a:r>
          </a:p>
        </p:txBody>
      </p:sp>
      <p:sp>
        <p:nvSpPr>
          <p:cNvPr id="40" name="Rectangle: Rounded Corners 39">
            <a:extLst>
              <a:ext uri="{FF2B5EF4-FFF2-40B4-BE49-F238E27FC236}">
                <a16:creationId xmlns:a16="http://schemas.microsoft.com/office/drawing/2014/main" id="{0406F434-9E9B-DC54-C2C7-0123B3539413}"/>
              </a:ext>
            </a:extLst>
          </p:cNvPr>
          <p:cNvSpPr/>
          <p:nvPr/>
        </p:nvSpPr>
        <p:spPr>
          <a:xfrm>
            <a:off x="7537600" y="5354749"/>
            <a:ext cx="292608" cy="82296"/>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AEB2601D-C9A5-A919-39BF-7AF35206D0DA}"/>
              </a:ext>
            </a:extLst>
          </p:cNvPr>
          <p:cNvSpPr/>
          <p:nvPr/>
        </p:nvSpPr>
        <p:spPr>
          <a:xfrm>
            <a:off x="7031736" y="1003580"/>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Federal Funds Rate</a:t>
            </a:r>
          </a:p>
        </p:txBody>
      </p:sp>
      <p:sp>
        <p:nvSpPr>
          <p:cNvPr id="50" name="Oval 49">
            <a:extLst>
              <a:ext uri="{FF2B5EF4-FFF2-40B4-BE49-F238E27FC236}">
                <a16:creationId xmlns:a16="http://schemas.microsoft.com/office/drawing/2014/main" id="{43668667-DC87-5916-2A58-DC83AC088AE8}"/>
              </a:ext>
            </a:extLst>
          </p:cNvPr>
          <p:cNvSpPr/>
          <p:nvPr/>
        </p:nvSpPr>
        <p:spPr>
          <a:xfrm>
            <a:off x="5432073" y="1746558"/>
            <a:ext cx="948687" cy="442570"/>
          </a:xfrm>
          <a:prstGeom prst="roundRect">
            <a:avLst/>
          </a:prstGeom>
          <a:solidFill>
            <a:schemeClr val="bg1"/>
          </a:solidFill>
          <a:ln w="28575">
            <a:solidFill>
              <a:srgbClr val="A0C4A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680373A0-D0B5-010E-37B7-0ED64DF01714}"/>
              </a:ext>
            </a:extLst>
          </p:cNvPr>
          <p:cNvSpPr/>
          <p:nvPr/>
        </p:nvSpPr>
        <p:spPr>
          <a:xfrm>
            <a:off x="5238025" y="1854883"/>
            <a:ext cx="1336786" cy="2259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2.2%</a:t>
            </a:r>
          </a:p>
        </p:txBody>
      </p:sp>
      <p:sp>
        <p:nvSpPr>
          <p:cNvPr id="13" name="Rectangle 12">
            <a:extLst>
              <a:ext uri="{FF2B5EF4-FFF2-40B4-BE49-F238E27FC236}">
                <a16:creationId xmlns:a16="http://schemas.microsoft.com/office/drawing/2014/main" id="{C70E75E6-915B-03A9-1CC1-AF2155C63661}"/>
              </a:ext>
            </a:extLst>
          </p:cNvPr>
          <p:cNvSpPr/>
          <p:nvPr/>
        </p:nvSpPr>
        <p:spPr>
          <a:xfrm>
            <a:off x="292608" y="1003580"/>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Core PCE</a:t>
            </a:r>
          </a:p>
        </p:txBody>
      </p:sp>
      <p:sp>
        <p:nvSpPr>
          <p:cNvPr id="9" name="Left Brace 8">
            <a:extLst>
              <a:ext uri="{FF2B5EF4-FFF2-40B4-BE49-F238E27FC236}">
                <a16:creationId xmlns:a16="http://schemas.microsoft.com/office/drawing/2014/main" id="{A1864B49-831D-FA97-49B0-247092704345}"/>
              </a:ext>
            </a:extLst>
          </p:cNvPr>
          <p:cNvSpPr/>
          <p:nvPr/>
        </p:nvSpPr>
        <p:spPr>
          <a:xfrm rot="5400000">
            <a:off x="5741108" y="1868838"/>
            <a:ext cx="330620" cy="1079523"/>
          </a:xfrm>
          <a:prstGeom prst="leftBrace">
            <a:avLst/>
          </a:prstGeom>
          <a:ln w="19050">
            <a:solidFill>
              <a:srgbClr val="A0C4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aphicFrame>
        <p:nvGraphicFramePr>
          <p:cNvPr id="7" name="Chart 6">
            <a:extLst>
              <a:ext uri="{FF2B5EF4-FFF2-40B4-BE49-F238E27FC236}">
                <a16:creationId xmlns:a16="http://schemas.microsoft.com/office/drawing/2014/main" id="{4575527A-DE9E-43B1-945D-E3D970DC0AFA}"/>
              </a:ext>
            </a:extLst>
          </p:cNvPr>
          <p:cNvGraphicFramePr>
            <a:graphicFrameLocks/>
          </p:cNvGraphicFramePr>
          <p:nvPr>
            <p:extLst>
              <p:ext uri="{D42A27DB-BD31-4B8C-83A1-F6EECF244321}">
                <p14:modId xmlns:p14="http://schemas.microsoft.com/office/powerpoint/2010/main" val="3035042302"/>
              </p:ext>
            </p:extLst>
          </p:nvPr>
        </p:nvGraphicFramePr>
        <p:xfrm>
          <a:off x="7011934" y="4496480"/>
          <a:ext cx="6324473" cy="2770632"/>
        </p:xfrm>
        <a:graphic>
          <a:graphicData uri="http://schemas.openxmlformats.org/drawingml/2006/chart">
            <c:chart xmlns:c="http://schemas.openxmlformats.org/drawingml/2006/chart" xmlns:r="http://schemas.openxmlformats.org/officeDocument/2006/relationships" r:id="rId7"/>
          </a:graphicData>
        </a:graphic>
      </p:graphicFrame>
      <p:grpSp>
        <p:nvGrpSpPr>
          <p:cNvPr id="62" name="Group 61">
            <a:extLst>
              <a:ext uri="{FF2B5EF4-FFF2-40B4-BE49-F238E27FC236}">
                <a16:creationId xmlns:a16="http://schemas.microsoft.com/office/drawing/2014/main" id="{247428F1-85C0-212D-F666-B181D1FB3524}"/>
              </a:ext>
            </a:extLst>
          </p:cNvPr>
          <p:cNvGrpSpPr/>
          <p:nvPr/>
        </p:nvGrpSpPr>
        <p:grpSpPr>
          <a:xfrm>
            <a:off x="13007401" y="6184323"/>
            <a:ext cx="566928" cy="566183"/>
            <a:chOff x="13026958" y="6335312"/>
            <a:chExt cx="566928" cy="566183"/>
          </a:xfrm>
        </p:grpSpPr>
        <p:grpSp>
          <p:nvGrpSpPr>
            <p:cNvPr id="55" name="Group 54">
              <a:extLst>
                <a:ext uri="{FF2B5EF4-FFF2-40B4-BE49-F238E27FC236}">
                  <a16:creationId xmlns:a16="http://schemas.microsoft.com/office/drawing/2014/main" id="{5F8C0789-617E-83AA-6AD8-E5821E8E979F}"/>
                </a:ext>
              </a:extLst>
            </p:cNvPr>
            <p:cNvGrpSpPr/>
            <p:nvPr/>
          </p:nvGrpSpPr>
          <p:grpSpPr>
            <a:xfrm>
              <a:off x="13026958" y="6730865"/>
              <a:ext cx="566928" cy="170630"/>
              <a:chOff x="12894262" y="6468114"/>
              <a:chExt cx="566928" cy="170630"/>
            </a:xfrm>
          </p:grpSpPr>
          <p:sp>
            <p:nvSpPr>
              <p:cNvPr id="17" name="Oval 16">
                <a:extLst>
                  <a:ext uri="{FF2B5EF4-FFF2-40B4-BE49-F238E27FC236}">
                    <a16:creationId xmlns:a16="http://schemas.microsoft.com/office/drawing/2014/main" id="{E897918B-4955-E1B2-C2FB-68E00203F791}"/>
                  </a:ext>
                </a:extLst>
              </p:cNvPr>
              <p:cNvSpPr/>
              <p:nvPr/>
            </p:nvSpPr>
            <p:spPr>
              <a:xfrm>
                <a:off x="12994846" y="6468114"/>
                <a:ext cx="365760" cy="170630"/>
              </a:xfrm>
              <a:prstGeom prst="roundRect">
                <a:avLst/>
              </a:prstGeom>
              <a:solidFill>
                <a:schemeClr val="bg1"/>
              </a:solidFill>
              <a:ln w="28575">
                <a:solidFill>
                  <a:srgbClr val="81A3C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649B2EAD-F12E-0700-448A-2CEA8516D657}"/>
                  </a:ext>
                </a:extLst>
              </p:cNvPr>
              <p:cNvSpPr/>
              <p:nvPr/>
            </p:nvSpPr>
            <p:spPr>
              <a:xfrm>
                <a:off x="12894262" y="6509878"/>
                <a:ext cx="566928" cy="871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000" b="1" dirty="0">
                    <a:solidFill>
                      <a:srgbClr val="474747"/>
                    </a:solidFill>
                    <a:latin typeface="Arial" panose="020B0604020202020204" pitchFamily="34" charset="0"/>
                    <a:cs typeface="Arial" panose="020B0604020202020204" pitchFamily="34" charset="0"/>
                  </a:rPr>
                  <a:t>0.5</a:t>
                </a:r>
                <a:r>
                  <a:rPr kumimoji="0" lang="en-US" sz="10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a:t>
                </a:r>
              </a:p>
            </p:txBody>
          </p:sp>
        </p:grpSp>
        <p:grpSp>
          <p:nvGrpSpPr>
            <p:cNvPr id="58" name="Group 57">
              <a:extLst>
                <a:ext uri="{FF2B5EF4-FFF2-40B4-BE49-F238E27FC236}">
                  <a16:creationId xmlns:a16="http://schemas.microsoft.com/office/drawing/2014/main" id="{F38204D1-FB6B-BA15-B9BF-BA1389BF2287}"/>
                </a:ext>
              </a:extLst>
            </p:cNvPr>
            <p:cNvGrpSpPr/>
            <p:nvPr/>
          </p:nvGrpSpPr>
          <p:grpSpPr>
            <a:xfrm>
              <a:off x="13026958" y="6335312"/>
              <a:ext cx="562458" cy="170630"/>
              <a:chOff x="12894262" y="6193063"/>
              <a:chExt cx="562458" cy="170630"/>
            </a:xfrm>
          </p:grpSpPr>
          <p:sp>
            <p:nvSpPr>
              <p:cNvPr id="24" name="Oval 23">
                <a:extLst>
                  <a:ext uri="{FF2B5EF4-FFF2-40B4-BE49-F238E27FC236}">
                    <a16:creationId xmlns:a16="http://schemas.microsoft.com/office/drawing/2014/main" id="{E0A5C111-568A-1969-6123-AF374FC6FC19}"/>
                  </a:ext>
                </a:extLst>
              </p:cNvPr>
              <p:cNvSpPr/>
              <p:nvPr/>
            </p:nvSpPr>
            <p:spPr>
              <a:xfrm>
                <a:off x="12992611" y="6193063"/>
                <a:ext cx="365760" cy="170630"/>
              </a:xfrm>
              <a:prstGeom prst="roundRect">
                <a:avLst/>
              </a:prstGeom>
              <a:solidFill>
                <a:schemeClr val="bg1"/>
              </a:solidFill>
              <a:ln w="28575">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2406ABED-39CD-FBA1-1C6F-FF00252BFF94}"/>
                  </a:ext>
                </a:extLst>
              </p:cNvPr>
              <p:cNvSpPr/>
              <p:nvPr/>
            </p:nvSpPr>
            <p:spPr>
              <a:xfrm>
                <a:off x="12894262" y="6228662"/>
                <a:ext cx="562458" cy="994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000" b="1" dirty="0">
                    <a:solidFill>
                      <a:srgbClr val="474747"/>
                    </a:solidFill>
                    <a:latin typeface="Arial" panose="020B0604020202020204" pitchFamily="34" charset="0"/>
                    <a:cs typeface="Arial" panose="020B0604020202020204" pitchFamily="34" charset="0"/>
                  </a:rPr>
                  <a:t>3.1%</a:t>
                </a:r>
                <a:endParaRPr kumimoji="0" lang="en-US" sz="10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grpSp>
          <p:nvGrpSpPr>
            <p:cNvPr id="54" name="Group 53">
              <a:extLst>
                <a:ext uri="{FF2B5EF4-FFF2-40B4-BE49-F238E27FC236}">
                  <a16:creationId xmlns:a16="http://schemas.microsoft.com/office/drawing/2014/main" id="{27948F1B-4B25-7DA5-94E5-19A2BD0FDB58}"/>
                </a:ext>
              </a:extLst>
            </p:cNvPr>
            <p:cNvGrpSpPr/>
            <p:nvPr/>
          </p:nvGrpSpPr>
          <p:grpSpPr>
            <a:xfrm>
              <a:off x="13026958" y="6547293"/>
              <a:ext cx="562458" cy="170630"/>
              <a:chOff x="12894262" y="6732107"/>
              <a:chExt cx="562458" cy="170630"/>
            </a:xfrm>
          </p:grpSpPr>
          <p:sp>
            <p:nvSpPr>
              <p:cNvPr id="35" name="Oval 34">
                <a:extLst>
                  <a:ext uri="{FF2B5EF4-FFF2-40B4-BE49-F238E27FC236}">
                    <a16:creationId xmlns:a16="http://schemas.microsoft.com/office/drawing/2014/main" id="{C2D5F0B3-5593-4FAA-2E56-1F0ACFC532FA}"/>
                  </a:ext>
                </a:extLst>
              </p:cNvPr>
              <p:cNvSpPr/>
              <p:nvPr/>
            </p:nvSpPr>
            <p:spPr>
              <a:xfrm>
                <a:off x="12992611" y="6732107"/>
                <a:ext cx="365760" cy="170630"/>
              </a:xfrm>
              <a:prstGeom prst="roundRect">
                <a:avLst/>
              </a:prstGeom>
              <a:solidFill>
                <a:schemeClr val="bg1"/>
              </a:solidFill>
              <a:ln w="28575">
                <a:solidFill>
                  <a:srgbClr val="F99B1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41" name="Rectangle 40">
                <a:extLst>
                  <a:ext uri="{FF2B5EF4-FFF2-40B4-BE49-F238E27FC236}">
                    <a16:creationId xmlns:a16="http://schemas.microsoft.com/office/drawing/2014/main" id="{EAAEB707-98CC-0EAC-C59F-257B620152E0}"/>
                  </a:ext>
                </a:extLst>
              </p:cNvPr>
              <p:cNvSpPr/>
              <p:nvPr/>
            </p:nvSpPr>
            <p:spPr>
              <a:xfrm>
                <a:off x="12894262" y="6767706"/>
                <a:ext cx="562458" cy="994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000" b="1">
                    <a:solidFill>
                      <a:srgbClr val="474747"/>
                    </a:solidFill>
                    <a:latin typeface="Arial" panose="020B0604020202020204" pitchFamily="34" charset="0"/>
                    <a:cs typeface="Arial" panose="020B0604020202020204" pitchFamily="34" charset="0"/>
                  </a:rPr>
                  <a:t>0.9%</a:t>
                </a:r>
                <a:endParaRPr kumimoji="0" lang="en-US" sz="10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grpSp>
      </p:grpSp>
      <p:sp>
        <p:nvSpPr>
          <p:cNvPr id="10" name="Rectangle 9">
            <a:extLst>
              <a:ext uri="{FF2B5EF4-FFF2-40B4-BE49-F238E27FC236}">
                <a16:creationId xmlns:a16="http://schemas.microsoft.com/office/drawing/2014/main" id="{3F34428F-811C-35BF-E6D2-A5F8B4D0E1CA}"/>
              </a:ext>
            </a:extLst>
          </p:cNvPr>
          <p:cNvSpPr/>
          <p:nvPr/>
        </p:nvSpPr>
        <p:spPr>
          <a:xfrm>
            <a:off x="11016621" y="4733986"/>
            <a:ext cx="2507354" cy="280957"/>
          </a:xfrm>
          <a:prstGeom prst="rect">
            <a:avLst/>
          </a:prstGeom>
          <a:noFill/>
          <a:ln>
            <a:solidFill>
              <a:srgbClr val="F39A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39A1F"/>
                </a:solidFill>
                <a:effectLst/>
                <a:uLnTx/>
                <a:uFillTx/>
                <a:latin typeface="Arial" panose="020B0604020202020204" pitchFamily="34" charset="0"/>
                <a:ea typeface="+mn-ea"/>
                <a:cs typeface="Arial" panose="020B0604020202020204" pitchFamily="34" charset="0"/>
              </a:rPr>
              <a:t>Note: </a:t>
            </a:r>
            <a:r>
              <a:rPr kumimoji="0" lang="en-US" sz="1200" i="0" u="none" strike="noStrike" kern="1200" cap="none" spc="0" normalizeH="0" baseline="0" noProof="0" dirty="0">
                <a:ln>
                  <a:noFill/>
                </a:ln>
                <a:solidFill>
                  <a:srgbClr val="F39A1F"/>
                </a:solidFill>
                <a:effectLst/>
                <a:uLnTx/>
                <a:uFillTx/>
                <a:latin typeface="Arial" panose="020B0604020202020204" pitchFamily="34" charset="0"/>
                <a:ea typeface="+mn-ea"/>
                <a:cs typeface="Arial" panose="020B0604020202020204" pitchFamily="34" charset="0"/>
              </a:rPr>
              <a:t>PPI figures as of December</a:t>
            </a:r>
          </a:p>
        </p:txBody>
      </p:sp>
    </p:spTree>
    <p:extLst>
      <p:ext uri="{BB962C8B-B14F-4D97-AF65-F5344CB8AC3E}">
        <p14:creationId xmlns:p14="http://schemas.microsoft.com/office/powerpoint/2010/main" val="1277906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hart 27">
            <a:extLst>
              <a:ext uri="{FF2B5EF4-FFF2-40B4-BE49-F238E27FC236}">
                <a16:creationId xmlns:a16="http://schemas.microsoft.com/office/drawing/2014/main" id="{C7E3D140-7A89-49D6-B75E-F76AEF585533}"/>
              </a:ext>
            </a:extLst>
          </p:cNvPr>
          <p:cNvGraphicFramePr>
            <a:graphicFrameLocks/>
          </p:cNvGraphicFramePr>
          <p:nvPr>
            <p:extLst>
              <p:ext uri="{D42A27DB-BD31-4B8C-83A1-F6EECF244321}">
                <p14:modId xmlns:p14="http://schemas.microsoft.com/office/powerpoint/2010/main" val="962556238"/>
              </p:ext>
            </p:extLst>
          </p:nvPr>
        </p:nvGraphicFramePr>
        <p:xfrm>
          <a:off x="301751" y="1514242"/>
          <a:ext cx="6571361" cy="5351247"/>
        </p:xfrm>
        <a:graphic>
          <a:graphicData uri="http://schemas.openxmlformats.org/drawingml/2006/chart">
            <c:chart xmlns:c="http://schemas.openxmlformats.org/drawingml/2006/chart" xmlns:r="http://schemas.openxmlformats.org/officeDocument/2006/relationships" r:id="rId3"/>
          </a:graphicData>
        </a:graphic>
      </p:graphicFrame>
      <p:sp>
        <p:nvSpPr>
          <p:cNvPr id="31" name="Title 1">
            <a:extLst>
              <a:ext uri="{FF2B5EF4-FFF2-40B4-BE49-F238E27FC236}">
                <a16:creationId xmlns:a16="http://schemas.microsoft.com/office/drawing/2014/main" id="{13E9CC1C-1CBD-DA3F-0DBF-307B088EF953}"/>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Recession?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How Strong is the Economy?</a:t>
            </a:r>
          </a:p>
        </p:txBody>
      </p:sp>
      <p:pic>
        <p:nvPicPr>
          <p:cNvPr id="12" name="Graphic 11" descr="Question Mark with solid fill">
            <a:extLst>
              <a:ext uri="{FF2B5EF4-FFF2-40B4-BE49-F238E27FC236}">
                <a16:creationId xmlns:a16="http://schemas.microsoft.com/office/drawing/2014/main" id="{18CC10CD-DB07-9BB4-B492-AA502D384C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10744" y="102063"/>
            <a:ext cx="713232" cy="713232"/>
          </a:xfrm>
          <a:prstGeom prst="rect">
            <a:avLst/>
          </a:prstGeom>
        </p:spPr>
      </p:pic>
      <p:sp>
        <p:nvSpPr>
          <p:cNvPr id="238" name="Rectangle 237">
            <a:extLst>
              <a:ext uri="{FF2B5EF4-FFF2-40B4-BE49-F238E27FC236}">
                <a16:creationId xmlns:a16="http://schemas.microsoft.com/office/drawing/2014/main" id="{33CDD0A3-0A93-6BD5-3EE3-B321368FCE84}"/>
              </a:ext>
            </a:extLst>
          </p:cNvPr>
          <p:cNvSpPr/>
          <p:nvPr/>
        </p:nvSpPr>
        <p:spPr>
          <a:xfrm>
            <a:off x="292606" y="1005840"/>
            <a:ext cx="6583680"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Real GDP Change</a:t>
            </a:r>
          </a:p>
        </p:txBody>
      </p:sp>
      <p:sp>
        <p:nvSpPr>
          <p:cNvPr id="242" name="Rectangle 241">
            <a:extLst>
              <a:ext uri="{FF2B5EF4-FFF2-40B4-BE49-F238E27FC236}">
                <a16:creationId xmlns:a16="http://schemas.microsoft.com/office/drawing/2014/main" id="{76977414-40FE-DB7A-6779-0185C302D0B7}"/>
              </a:ext>
            </a:extLst>
          </p:cNvPr>
          <p:cNvSpPr/>
          <p:nvPr/>
        </p:nvSpPr>
        <p:spPr>
          <a:xfrm>
            <a:off x="292606" y="1303451"/>
            <a:ext cx="257336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(Compounded Annual Rate of Change)</a:t>
            </a:r>
          </a:p>
        </p:txBody>
      </p:sp>
      <p:sp>
        <p:nvSpPr>
          <p:cNvPr id="11" name="Content Placeholder 2">
            <a:extLst>
              <a:ext uri="{FF2B5EF4-FFF2-40B4-BE49-F238E27FC236}">
                <a16:creationId xmlns:a16="http://schemas.microsoft.com/office/drawing/2014/main" id="{73998567-15A1-A31F-67F8-8F95BFCE6644}"/>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Note: Q4 GDP and components from U.S. </a:t>
            </a:r>
            <a:r>
              <a:rPr kumimoji="0" lang="en-US" sz="1000" b="0" i="1" u="none" strike="noStrike" kern="1200" cap="none" spc="0" normalizeH="0" baseline="0" noProof="0" dirty="0" err="1">
                <a:ln>
                  <a:noFill/>
                </a:ln>
                <a:solidFill>
                  <a:srgbClr val="A6A6A6"/>
                </a:solidFill>
                <a:effectLst/>
                <a:uLnTx/>
                <a:uFillTx/>
                <a:latin typeface="Arial"/>
                <a:ea typeface="+mn-ea"/>
                <a:cs typeface="+mn-cs"/>
              </a:rPr>
              <a:t>Burea</a:t>
            </a:r>
            <a:r>
              <a:rPr lang="en-US" sz="1000" i="1" dirty="0">
                <a:solidFill>
                  <a:srgbClr val="A6A6A6"/>
                </a:solidFill>
                <a:latin typeface="Arial"/>
              </a:rPr>
              <a:t>u of Economic Analysis</a:t>
            </a:r>
            <a:r>
              <a:rPr kumimoji="0" lang="en-US" sz="1000" b="0" i="1" u="none" strike="noStrike" kern="1200" cap="none" spc="0" normalizeH="0" baseline="0" noProof="0" dirty="0">
                <a:ln>
                  <a:noFill/>
                </a:ln>
                <a:solidFill>
                  <a:srgbClr val="A6A6A6"/>
                </a:solidFill>
                <a:effectLst/>
                <a:uLnTx/>
                <a:uFillTx/>
                <a:latin typeface="Arial"/>
                <a:ea typeface="+mn-ea"/>
                <a:cs typeface="+mn-cs"/>
              </a:rPr>
              <a:t> Advance as of 1/2</a:t>
            </a:r>
            <a:r>
              <a:rPr lang="en-US" sz="1000" i="1" dirty="0">
                <a:solidFill>
                  <a:srgbClr val="A6A6A6"/>
                </a:solidFill>
                <a:latin typeface="Arial"/>
              </a:rPr>
              <a:t>5</a:t>
            </a:r>
            <a:r>
              <a:rPr kumimoji="0" lang="en-US" sz="1000" b="0" i="1" u="none" strike="noStrike" kern="1200" cap="none" spc="0" normalizeH="0" baseline="0" noProof="0" dirty="0">
                <a:ln>
                  <a:noFill/>
                </a:ln>
                <a:solidFill>
                  <a:srgbClr val="A6A6A6"/>
                </a:solidFill>
                <a:effectLst/>
                <a:uLnTx/>
                <a:uFillTx/>
                <a:latin typeface="Arial"/>
                <a:ea typeface="+mn-ea"/>
                <a:cs typeface="+mn-cs"/>
              </a:rPr>
              <a:t>/2</a:t>
            </a:r>
            <a:r>
              <a:rPr lang="en-US" sz="1000" i="1" dirty="0">
                <a:solidFill>
                  <a:srgbClr val="A6A6A6"/>
                </a:solidFill>
                <a:latin typeface="Arial"/>
              </a:rPr>
              <a:t>4</a:t>
            </a:r>
          </a:p>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a:t>
            </a:r>
            <a:r>
              <a:rPr lang="en-US" sz="1000" i="1" dirty="0">
                <a:solidFill>
                  <a:srgbClr val="A6A6A6"/>
                </a:solidFill>
                <a:latin typeface="Arial"/>
              </a:rPr>
              <a:t>CNN, </a:t>
            </a:r>
            <a:r>
              <a:rPr kumimoji="0" lang="en-US" sz="1000" b="0" i="1" u="none" strike="noStrike" kern="1200" cap="none" spc="0" normalizeH="0" baseline="0" noProof="0" dirty="0">
                <a:ln>
                  <a:noFill/>
                </a:ln>
                <a:solidFill>
                  <a:srgbClr val="A6A6A6"/>
                </a:solidFill>
                <a:effectLst/>
                <a:uLnTx/>
                <a:uFillTx/>
                <a:latin typeface="Arial"/>
                <a:ea typeface="+mn-ea"/>
                <a:cs typeface="+mn-cs"/>
              </a:rPr>
              <a:t>Federal Reserve Bank of Atlanta, MSNBC, U.S. </a:t>
            </a:r>
            <a:r>
              <a:rPr kumimoji="0" lang="en-US" sz="1000" b="0" i="1" u="none" strike="noStrike" kern="1200" cap="none" spc="0" normalizeH="0" baseline="0" noProof="0" dirty="0" err="1">
                <a:ln>
                  <a:noFill/>
                </a:ln>
                <a:solidFill>
                  <a:srgbClr val="A6A6A6"/>
                </a:solidFill>
                <a:effectLst/>
                <a:uLnTx/>
                <a:uFillTx/>
                <a:latin typeface="Arial"/>
                <a:ea typeface="+mn-ea"/>
                <a:cs typeface="+mn-cs"/>
              </a:rPr>
              <a:t>Burea</a:t>
            </a:r>
            <a:r>
              <a:rPr lang="en-US" sz="1000" i="1" dirty="0">
                <a:solidFill>
                  <a:srgbClr val="A6A6A6"/>
                </a:solidFill>
                <a:latin typeface="Arial"/>
              </a:rPr>
              <a:t>u of Economic Analysis</a:t>
            </a:r>
            <a:endParaRPr kumimoji="0" lang="en-US" sz="1000" b="0" i="1" u="none" strike="noStrike" kern="1200" cap="none" spc="0" normalizeH="0" baseline="0" noProof="0" dirty="0">
              <a:ln>
                <a:noFill/>
              </a:ln>
              <a:solidFill>
                <a:srgbClr val="A6A6A6"/>
              </a:solidFill>
              <a:effectLst/>
              <a:uLnTx/>
              <a:uFillTx/>
              <a:latin typeface="Arial"/>
              <a:ea typeface="+mn-ea"/>
              <a:cs typeface="+mn-cs"/>
            </a:endParaRPr>
          </a:p>
        </p:txBody>
      </p:sp>
      <p:sp>
        <p:nvSpPr>
          <p:cNvPr id="10" name="Rectangle 9">
            <a:extLst>
              <a:ext uri="{FF2B5EF4-FFF2-40B4-BE49-F238E27FC236}">
                <a16:creationId xmlns:a16="http://schemas.microsoft.com/office/drawing/2014/main" id="{C75109E4-D2A1-C7C4-F4F7-4F5F4A55CBF3}"/>
              </a:ext>
            </a:extLst>
          </p:cNvPr>
          <p:cNvSpPr/>
          <p:nvPr/>
        </p:nvSpPr>
        <p:spPr>
          <a:xfrm>
            <a:off x="7205472" y="6182866"/>
            <a:ext cx="6144768" cy="1253836"/>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600" i="1" u="none" strike="noStrike" kern="1200" baseline="0" dirty="0">
                <a:solidFill>
                  <a:srgbClr val="5E976D"/>
                </a:solidFill>
                <a:latin typeface="Arial" panose="020B0604020202020204" pitchFamily="34" charset="0"/>
                <a:cs typeface="Arial" panose="020B0604020202020204" pitchFamily="34" charset="0"/>
              </a:rPr>
              <a:t>“The economy’s strength in the final months of 2023 was broad based, driven by consumer spending, business investment, government outlays, exports and improvements in housing conditions.”</a:t>
            </a:r>
          </a:p>
          <a:p>
            <a:pPr algn="ctr" rtl="0"/>
            <a:endParaRPr lang="en-US" sz="700" i="1" u="none" strike="noStrike" kern="1200" baseline="0" dirty="0">
              <a:solidFill>
                <a:srgbClr val="5E976D"/>
              </a:solidFill>
              <a:latin typeface="Arial" panose="020B0604020202020204" pitchFamily="34" charset="0"/>
              <a:cs typeface="Arial" panose="020B0604020202020204" pitchFamily="34" charset="0"/>
            </a:endParaRPr>
          </a:p>
          <a:p>
            <a:pPr algn="ctr" rtl="0"/>
            <a:r>
              <a:rPr lang="en-US" sz="1200" i="1" u="none" strike="noStrike" kern="1200" baseline="0" dirty="0">
                <a:solidFill>
                  <a:srgbClr val="5E976D"/>
                </a:solidFill>
                <a:latin typeface="Arial" panose="020B0604020202020204" pitchFamily="34" charset="0"/>
                <a:cs typeface="Arial" panose="020B0604020202020204" pitchFamily="34" charset="0"/>
              </a:rPr>
              <a:t>– CNN</a:t>
            </a:r>
            <a:endParaRPr kumimoji="0" lang="en-US" sz="1200" i="0"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EE6EE204-8AF4-4B24-E18B-588B378C4DC0}"/>
              </a:ext>
            </a:extLst>
          </p:cNvPr>
          <p:cNvSpPr/>
          <p:nvPr/>
        </p:nvSpPr>
        <p:spPr>
          <a:xfrm>
            <a:off x="7204603" y="4716168"/>
            <a:ext cx="6146507" cy="1327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indent="-137160">
              <a:spcBef>
                <a:spcPts val="800"/>
              </a:spcBef>
              <a:spcAft>
                <a:spcPts val="800"/>
              </a:spcAft>
              <a:buFont typeface="Wingdings" panose="05000000000000000000" pitchFamily="2" charset="2"/>
              <a:buChar char="§"/>
            </a:pPr>
            <a:r>
              <a:rPr lang="en-US" sz="1600" dirty="0">
                <a:solidFill>
                  <a:srgbClr val="474747"/>
                </a:solidFill>
                <a:latin typeface="Arial" panose="020B0604020202020204" pitchFamily="34" charset="0"/>
                <a:cs typeface="Arial" panose="020B0604020202020204" pitchFamily="34" charset="0"/>
              </a:rPr>
              <a:t>A recession is defined as </a:t>
            </a:r>
            <a:r>
              <a:rPr lang="en-US" sz="1600" b="1" dirty="0">
                <a:solidFill>
                  <a:srgbClr val="474747"/>
                </a:solidFill>
                <a:latin typeface="Arial" panose="020B0604020202020204" pitchFamily="34" charset="0"/>
                <a:cs typeface="Arial" panose="020B0604020202020204" pitchFamily="34" charset="0"/>
              </a:rPr>
              <a:t>two consecutive quarters of GDP decline, </a:t>
            </a:r>
            <a:r>
              <a:rPr lang="en-US" sz="1600" dirty="0">
                <a:solidFill>
                  <a:srgbClr val="474747"/>
                </a:solidFill>
                <a:latin typeface="Arial" panose="020B0604020202020204" pitchFamily="34" charset="0"/>
                <a:cs typeface="Arial" panose="020B0604020202020204" pitchFamily="34" charset="0"/>
              </a:rPr>
              <a:t>but</a:t>
            </a:r>
            <a:r>
              <a:rPr lang="en-US" sz="1600" b="1" dirty="0">
                <a:solidFill>
                  <a:srgbClr val="474747"/>
                </a:solidFill>
                <a:latin typeface="Arial" panose="020B0604020202020204" pitchFamily="34" charset="0"/>
                <a:cs typeface="Arial" panose="020B0604020202020204" pitchFamily="34" charset="0"/>
              </a:rPr>
              <a:t> NBER</a:t>
            </a:r>
            <a:r>
              <a:rPr lang="en-US" sz="1600" dirty="0">
                <a:solidFill>
                  <a:srgbClr val="474747"/>
                </a:solidFill>
                <a:latin typeface="Arial" panose="020B0604020202020204" pitchFamily="34" charset="0"/>
                <a:cs typeface="Arial" panose="020B0604020202020204" pitchFamily="34" charset="0"/>
              </a:rPr>
              <a:t> is the governing body that declares official recessions</a:t>
            </a:r>
          </a:p>
          <a:p>
            <a:pPr marL="137160" indent="-137160">
              <a:spcBef>
                <a:spcPts val="800"/>
              </a:spcBef>
              <a:spcAft>
                <a:spcPts val="800"/>
              </a:spcAft>
              <a:buFont typeface="Wingdings" panose="05000000000000000000" pitchFamily="2" charset="2"/>
              <a:buChar char="§"/>
            </a:pPr>
            <a:r>
              <a:rPr lang="en-US" sz="1600" dirty="0">
                <a:solidFill>
                  <a:srgbClr val="474747"/>
                </a:solidFill>
                <a:latin typeface="Arial" panose="020B0604020202020204" pitchFamily="34" charset="0"/>
                <a:cs typeface="Arial" panose="020B0604020202020204" pitchFamily="34" charset="0"/>
              </a:rPr>
              <a:t>Q4 2023 was significantly better than expected</a:t>
            </a:r>
          </a:p>
        </p:txBody>
      </p:sp>
      <p:sp>
        <p:nvSpPr>
          <p:cNvPr id="215" name="Rectangle 214">
            <a:extLst>
              <a:ext uri="{FF2B5EF4-FFF2-40B4-BE49-F238E27FC236}">
                <a16:creationId xmlns:a16="http://schemas.microsoft.com/office/drawing/2014/main" id="{036E70E0-377C-C601-2277-F280E6A589F7}"/>
              </a:ext>
            </a:extLst>
          </p:cNvPr>
          <p:cNvSpPr/>
          <p:nvPr/>
        </p:nvSpPr>
        <p:spPr>
          <a:xfrm>
            <a:off x="11440858" y="1260235"/>
            <a:ext cx="2083118" cy="346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u="sng" dirty="0">
                <a:solidFill>
                  <a:srgbClr val="474747"/>
                </a:solidFill>
                <a:latin typeface="Arial" panose="020B0604020202020204" pitchFamily="34" charset="0"/>
                <a:cs typeface="Arial" panose="020B0604020202020204" pitchFamily="34" charset="0"/>
              </a:rPr>
              <a:t>Q4 2023 v Q3 2023</a:t>
            </a:r>
          </a:p>
        </p:txBody>
      </p:sp>
      <p:cxnSp>
        <p:nvCxnSpPr>
          <p:cNvPr id="42" name="Straight Arrow Connector 41">
            <a:extLst>
              <a:ext uri="{FF2B5EF4-FFF2-40B4-BE49-F238E27FC236}">
                <a16:creationId xmlns:a16="http://schemas.microsoft.com/office/drawing/2014/main" id="{6B1344BD-4800-20E1-516E-385EB851656B}"/>
              </a:ext>
            </a:extLst>
          </p:cNvPr>
          <p:cNvCxnSpPr>
            <a:cxnSpLocks/>
          </p:cNvCxnSpPr>
          <p:nvPr/>
        </p:nvCxnSpPr>
        <p:spPr>
          <a:xfrm>
            <a:off x="7031736" y="3804785"/>
            <a:ext cx="6492240" cy="0"/>
          </a:xfrm>
          <a:prstGeom prst="straightConnector1">
            <a:avLst/>
          </a:prstGeom>
          <a:ln w="19050">
            <a:solidFill>
              <a:srgbClr val="474747"/>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D27D6BBC-F3A1-9DCB-88F2-D393DF30A751}"/>
              </a:ext>
            </a:extLst>
          </p:cNvPr>
          <p:cNvSpPr/>
          <p:nvPr/>
        </p:nvSpPr>
        <p:spPr>
          <a:xfrm>
            <a:off x="7521726" y="3780117"/>
            <a:ext cx="1438285" cy="687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4747"/>
                </a:solidFill>
                <a:latin typeface="Arial" panose="020B0604020202020204" pitchFamily="34" charset="0"/>
                <a:cs typeface="Arial" panose="020B0604020202020204" pitchFamily="34" charset="0"/>
              </a:rPr>
              <a:t>GDP</a:t>
            </a:r>
          </a:p>
        </p:txBody>
      </p:sp>
      <p:sp>
        <p:nvSpPr>
          <p:cNvPr id="58" name="Rectangle 57">
            <a:extLst>
              <a:ext uri="{FF2B5EF4-FFF2-40B4-BE49-F238E27FC236}">
                <a16:creationId xmlns:a16="http://schemas.microsoft.com/office/drawing/2014/main" id="{8C951CB2-30FA-1028-F0FC-A8074066A9F0}"/>
              </a:ext>
            </a:extLst>
          </p:cNvPr>
          <p:cNvSpPr/>
          <p:nvPr/>
        </p:nvSpPr>
        <p:spPr>
          <a:xfrm>
            <a:off x="7031736" y="3152196"/>
            <a:ext cx="777240" cy="66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4747"/>
                </a:solidFill>
                <a:latin typeface="Arial" panose="020B0604020202020204" pitchFamily="34" charset="0"/>
                <a:cs typeface="Arial" panose="020B0604020202020204" pitchFamily="34" charset="0"/>
              </a:rPr>
              <a:t>+</a:t>
            </a:r>
          </a:p>
        </p:txBody>
      </p:sp>
      <p:sp>
        <p:nvSpPr>
          <p:cNvPr id="59" name="Rectangle 58">
            <a:extLst>
              <a:ext uri="{FF2B5EF4-FFF2-40B4-BE49-F238E27FC236}">
                <a16:creationId xmlns:a16="http://schemas.microsoft.com/office/drawing/2014/main" id="{C684B20D-0333-CC67-CCC4-FFF5EE42E832}"/>
              </a:ext>
            </a:extLst>
          </p:cNvPr>
          <p:cNvSpPr/>
          <p:nvPr/>
        </p:nvSpPr>
        <p:spPr>
          <a:xfrm>
            <a:off x="7349915" y="3070316"/>
            <a:ext cx="1781907" cy="831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4747"/>
                </a:solidFill>
                <a:latin typeface="Arial" panose="020B0604020202020204" pitchFamily="34" charset="0"/>
                <a:cs typeface="Arial" panose="020B0604020202020204" pitchFamily="34" charset="0"/>
              </a:rPr>
              <a:t>(X–M)</a:t>
            </a:r>
          </a:p>
        </p:txBody>
      </p:sp>
      <p:sp>
        <p:nvSpPr>
          <p:cNvPr id="60" name="Rectangle 59">
            <a:extLst>
              <a:ext uri="{FF2B5EF4-FFF2-40B4-BE49-F238E27FC236}">
                <a16:creationId xmlns:a16="http://schemas.microsoft.com/office/drawing/2014/main" id="{2BB28069-41A9-BC3E-7F63-CCF2D7B966EE}"/>
              </a:ext>
            </a:extLst>
          </p:cNvPr>
          <p:cNvSpPr/>
          <p:nvPr/>
        </p:nvSpPr>
        <p:spPr>
          <a:xfrm>
            <a:off x="8734240" y="3196662"/>
            <a:ext cx="2371719"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74747"/>
                </a:solidFill>
                <a:latin typeface="Arial" panose="020B0604020202020204" pitchFamily="34" charset="0"/>
                <a:cs typeface="Arial" panose="020B0604020202020204" pitchFamily="34" charset="0"/>
              </a:rPr>
              <a:t>Net Exports of Goods and Services</a:t>
            </a:r>
          </a:p>
        </p:txBody>
      </p:sp>
      <p:sp>
        <p:nvSpPr>
          <p:cNvPr id="195" name="Rectangle 194">
            <a:extLst>
              <a:ext uri="{FF2B5EF4-FFF2-40B4-BE49-F238E27FC236}">
                <a16:creationId xmlns:a16="http://schemas.microsoft.com/office/drawing/2014/main" id="{AE36EDC4-12A7-D1E1-E3C2-3A22D519D3B9}"/>
              </a:ext>
            </a:extLst>
          </p:cNvPr>
          <p:cNvSpPr/>
          <p:nvPr/>
        </p:nvSpPr>
        <p:spPr>
          <a:xfrm>
            <a:off x="7031736" y="2573171"/>
            <a:ext cx="758952"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4747"/>
                </a:solidFill>
                <a:latin typeface="Arial" panose="020B0604020202020204" pitchFamily="34" charset="0"/>
                <a:cs typeface="Arial" panose="020B0604020202020204" pitchFamily="34" charset="0"/>
              </a:rPr>
              <a:t>+</a:t>
            </a:r>
          </a:p>
        </p:txBody>
      </p:sp>
      <p:sp>
        <p:nvSpPr>
          <p:cNvPr id="196" name="Rectangle 195">
            <a:extLst>
              <a:ext uri="{FF2B5EF4-FFF2-40B4-BE49-F238E27FC236}">
                <a16:creationId xmlns:a16="http://schemas.microsoft.com/office/drawing/2014/main" id="{2610490E-DC68-4D55-AA7F-6900B1D45863}"/>
              </a:ext>
            </a:extLst>
          </p:cNvPr>
          <p:cNvSpPr/>
          <p:nvPr/>
        </p:nvSpPr>
        <p:spPr>
          <a:xfrm>
            <a:off x="7861392" y="2573171"/>
            <a:ext cx="758952"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4747"/>
                </a:solidFill>
                <a:latin typeface="Arial" panose="020B0604020202020204" pitchFamily="34" charset="0"/>
                <a:cs typeface="Arial" panose="020B0604020202020204" pitchFamily="34" charset="0"/>
              </a:rPr>
              <a:t>G</a:t>
            </a:r>
          </a:p>
        </p:txBody>
      </p:sp>
      <p:sp>
        <p:nvSpPr>
          <p:cNvPr id="197" name="Rectangle 196">
            <a:extLst>
              <a:ext uri="{FF2B5EF4-FFF2-40B4-BE49-F238E27FC236}">
                <a16:creationId xmlns:a16="http://schemas.microsoft.com/office/drawing/2014/main" id="{2524856B-C39E-E006-A137-1B4C842E12E0}"/>
              </a:ext>
            </a:extLst>
          </p:cNvPr>
          <p:cNvSpPr/>
          <p:nvPr/>
        </p:nvSpPr>
        <p:spPr>
          <a:xfrm>
            <a:off x="8614795" y="2626781"/>
            <a:ext cx="2610608"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74747"/>
                </a:solidFill>
                <a:latin typeface="Arial" panose="020B0604020202020204" pitchFamily="34" charset="0"/>
                <a:cs typeface="Arial" panose="020B0604020202020204" pitchFamily="34" charset="0"/>
              </a:rPr>
              <a:t>Government Expenditures</a:t>
            </a:r>
          </a:p>
        </p:txBody>
      </p:sp>
      <p:sp>
        <p:nvSpPr>
          <p:cNvPr id="202" name="Rectangle 201">
            <a:extLst>
              <a:ext uri="{FF2B5EF4-FFF2-40B4-BE49-F238E27FC236}">
                <a16:creationId xmlns:a16="http://schemas.microsoft.com/office/drawing/2014/main" id="{5DE128AB-C837-0240-55C9-BFDDF559E1C3}"/>
              </a:ext>
            </a:extLst>
          </p:cNvPr>
          <p:cNvSpPr/>
          <p:nvPr/>
        </p:nvSpPr>
        <p:spPr>
          <a:xfrm>
            <a:off x="7031736" y="2053343"/>
            <a:ext cx="758952"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4747"/>
                </a:solidFill>
                <a:latin typeface="Arial" panose="020B0604020202020204" pitchFamily="34" charset="0"/>
                <a:cs typeface="Arial" panose="020B0604020202020204" pitchFamily="34" charset="0"/>
              </a:rPr>
              <a:t>+</a:t>
            </a:r>
          </a:p>
        </p:txBody>
      </p:sp>
      <p:sp>
        <p:nvSpPr>
          <p:cNvPr id="203" name="Rectangle 202">
            <a:extLst>
              <a:ext uri="{FF2B5EF4-FFF2-40B4-BE49-F238E27FC236}">
                <a16:creationId xmlns:a16="http://schemas.microsoft.com/office/drawing/2014/main" id="{9B90F0E1-25F4-FE7F-63D0-7E9CAF6750DF}"/>
              </a:ext>
            </a:extLst>
          </p:cNvPr>
          <p:cNvSpPr/>
          <p:nvPr/>
        </p:nvSpPr>
        <p:spPr>
          <a:xfrm>
            <a:off x="8734240" y="2106953"/>
            <a:ext cx="2371719"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74747"/>
                </a:solidFill>
                <a:latin typeface="Arial" panose="020B0604020202020204" pitchFamily="34" charset="0"/>
                <a:cs typeface="Arial" panose="020B0604020202020204" pitchFamily="34" charset="0"/>
              </a:rPr>
              <a:t>Gross Private Domestic Investment</a:t>
            </a:r>
          </a:p>
        </p:txBody>
      </p:sp>
      <p:sp>
        <p:nvSpPr>
          <p:cNvPr id="204" name="Rectangle 203">
            <a:extLst>
              <a:ext uri="{FF2B5EF4-FFF2-40B4-BE49-F238E27FC236}">
                <a16:creationId xmlns:a16="http://schemas.microsoft.com/office/drawing/2014/main" id="{0B50F170-D656-050C-F9D1-2C584A4309D6}"/>
              </a:ext>
            </a:extLst>
          </p:cNvPr>
          <p:cNvSpPr/>
          <p:nvPr/>
        </p:nvSpPr>
        <p:spPr>
          <a:xfrm>
            <a:off x="7861392" y="2053343"/>
            <a:ext cx="758952"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4747"/>
                </a:solidFill>
                <a:latin typeface="Arial" panose="020B0604020202020204" pitchFamily="34" charset="0"/>
                <a:cs typeface="Arial" panose="020B0604020202020204" pitchFamily="34" charset="0"/>
              </a:rPr>
              <a:t>I</a:t>
            </a:r>
          </a:p>
        </p:txBody>
      </p:sp>
      <p:sp>
        <p:nvSpPr>
          <p:cNvPr id="209" name="Rectangle 208">
            <a:extLst>
              <a:ext uri="{FF2B5EF4-FFF2-40B4-BE49-F238E27FC236}">
                <a16:creationId xmlns:a16="http://schemas.microsoft.com/office/drawing/2014/main" id="{0A74D88F-B43B-8333-3CC1-655596F04B73}"/>
              </a:ext>
            </a:extLst>
          </p:cNvPr>
          <p:cNvSpPr/>
          <p:nvPr/>
        </p:nvSpPr>
        <p:spPr>
          <a:xfrm>
            <a:off x="7861392" y="1514242"/>
            <a:ext cx="758952"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4747"/>
                </a:solidFill>
                <a:latin typeface="Arial" panose="020B0604020202020204" pitchFamily="34" charset="0"/>
                <a:cs typeface="Arial" panose="020B0604020202020204" pitchFamily="34" charset="0"/>
              </a:rPr>
              <a:t>C</a:t>
            </a:r>
          </a:p>
        </p:txBody>
      </p:sp>
      <p:sp>
        <p:nvSpPr>
          <p:cNvPr id="210" name="Rectangle 209">
            <a:extLst>
              <a:ext uri="{FF2B5EF4-FFF2-40B4-BE49-F238E27FC236}">
                <a16:creationId xmlns:a16="http://schemas.microsoft.com/office/drawing/2014/main" id="{3CEE8535-4C35-A7C9-AD56-85AEDDAFE174}"/>
              </a:ext>
            </a:extLst>
          </p:cNvPr>
          <p:cNvSpPr/>
          <p:nvPr/>
        </p:nvSpPr>
        <p:spPr>
          <a:xfrm>
            <a:off x="8733459" y="1567852"/>
            <a:ext cx="2373280"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74747"/>
                </a:solidFill>
                <a:latin typeface="Arial" panose="020B0604020202020204" pitchFamily="34" charset="0"/>
                <a:cs typeface="Arial" panose="020B0604020202020204" pitchFamily="34" charset="0"/>
              </a:rPr>
              <a:t>Personal Expenditures</a:t>
            </a:r>
          </a:p>
        </p:txBody>
      </p:sp>
      <p:sp>
        <p:nvSpPr>
          <p:cNvPr id="2" name="Rectangle 1">
            <a:extLst>
              <a:ext uri="{FF2B5EF4-FFF2-40B4-BE49-F238E27FC236}">
                <a16:creationId xmlns:a16="http://schemas.microsoft.com/office/drawing/2014/main" id="{A0C9FDCC-F9EB-7234-52FB-10518526274E}"/>
              </a:ext>
            </a:extLst>
          </p:cNvPr>
          <p:cNvSpPr/>
          <p:nvPr/>
        </p:nvSpPr>
        <p:spPr>
          <a:xfrm>
            <a:off x="7031736" y="1586427"/>
            <a:ext cx="6413717" cy="515960"/>
          </a:xfrm>
          <a:prstGeom prst="rect">
            <a:avLst/>
          </a:prstGeom>
          <a:noFill/>
          <a:ln w="28575">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ED4EDAE8-97F7-42AD-FB5D-177604457528}"/>
              </a:ext>
            </a:extLst>
          </p:cNvPr>
          <p:cNvSpPr/>
          <p:nvPr/>
        </p:nvSpPr>
        <p:spPr>
          <a:xfrm>
            <a:off x="11713390" y="3834328"/>
            <a:ext cx="1005840"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74747"/>
                </a:solidFill>
                <a:latin typeface="Arial" panose="020B0604020202020204" pitchFamily="34" charset="0"/>
                <a:cs typeface="Arial" panose="020B0604020202020204" pitchFamily="34" charset="0"/>
              </a:rPr>
              <a:t>$182.2B</a:t>
            </a:r>
            <a:endParaRPr lang="en-US" sz="2000" b="1" baseline="30000" dirty="0">
              <a:solidFill>
                <a:srgbClr val="474747"/>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3D73A9C1-780D-0208-A376-CA94642A96CC}"/>
              </a:ext>
            </a:extLst>
          </p:cNvPr>
          <p:cNvSpPr/>
          <p:nvPr/>
        </p:nvSpPr>
        <p:spPr>
          <a:xfrm>
            <a:off x="11713390" y="3196662"/>
            <a:ext cx="1005840"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74747"/>
                </a:solidFill>
                <a:latin typeface="Arial" panose="020B0604020202020204" pitchFamily="34" charset="0"/>
                <a:cs typeface="Arial" panose="020B0604020202020204" pitchFamily="34" charset="0"/>
              </a:rPr>
              <a:t>$22.5B</a:t>
            </a:r>
            <a:endParaRPr lang="en-US" sz="2000" b="1" baseline="30000" dirty="0">
              <a:solidFill>
                <a:srgbClr val="474747"/>
              </a:solidFill>
              <a:latin typeface="Arial" panose="020B0604020202020204" pitchFamily="34" charset="0"/>
              <a:cs typeface="Arial" panose="020B0604020202020204" pitchFamily="34" charset="0"/>
            </a:endParaRPr>
          </a:p>
        </p:txBody>
      </p:sp>
      <p:sp>
        <p:nvSpPr>
          <p:cNvPr id="6" name="Arrow: Down 5">
            <a:extLst>
              <a:ext uri="{FF2B5EF4-FFF2-40B4-BE49-F238E27FC236}">
                <a16:creationId xmlns:a16="http://schemas.microsoft.com/office/drawing/2014/main" id="{1EB7A314-7189-399E-33B6-0ACA1D318F93}"/>
              </a:ext>
            </a:extLst>
          </p:cNvPr>
          <p:cNvSpPr/>
          <p:nvPr/>
        </p:nvSpPr>
        <p:spPr>
          <a:xfrm flipV="1">
            <a:off x="11268364" y="3926029"/>
            <a:ext cx="399420" cy="395178"/>
          </a:xfrm>
          <a:prstGeom prst="downArrow">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Down 18">
            <a:extLst>
              <a:ext uri="{FF2B5EF4-FFF2-40B4-BE49-F238E27FC236}">
                <a16:creationId xmlns:a16="http://schemas.microsoft.com/office/drawing/2014/main" id="{3D8FC399-F3F4-EE9D-4BB5-4A6A8FBDF0EC}"/>
              </a:ext>
            </a:extLst>
          </p:cNvPr>
          <p:cNvSpPr/>
          <p:nvPr/>
        </p:nvSpPr>
        <p:spPr>
          <a:xfrm flipV="1">
            <a:off x="11268364" y="3288363"/>
            <a:ext cx="399420" cy="395178"/>
          </a:xfrm>
          <a:prstGeom prst="downArrow">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Arrow: Down 210">
            <a:extLst>
              <a:ext uri="{FF2B5EF4-FFF2-40B4-BE49-F238E27FC236}">
                <a16:creationId xmlns:a16="http://schemas.microsoft.com/office/drawing/2014/main" id="{79BFE0AC-7A15-B0B8-B012-EFB668AD7A1C}"/>
              </a:ext>
            </a:extLst>
          </p:cNvPr>
          <p:cNvSpPr/>
          <p:nvPr/>
        </p:nvSpPr>
        <p:spPr>
          <a:xfrm flipV="1">
            <a:off x="11268364" y="1659553"/>
            <a:ext cx="399420" cy="395178"/>
          </a:xfrm>
          <a:prstGeom prst="downArrow">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8DE5534-18C8-BF8C-F4E2-1763C9345FE1}"/>
              </a:ext>
            </a:extLst>
          </p:cNvPr>
          <p:cNvSpPr/>
          <p:nvPr/>
        </p:nvSpPr>
        <p:spPr>
          <a:xfrm>
            <a:off x="11713390" y="1567852"/>
            <a:ext cx="1005840"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74747"/>
                </a:solidFill>
                <a:latin typeface="Arial" panose="020B0604020202020204" pitchFamily="34" charset="0"/>
                <a:cs typeface="Arial" panose="020B0604020202020204" pitchFamily="34" charset="0"/>
              </a:rPr>
              <a:t>$108.5B</a:t>
            </a:r>
            <a:endParaRPr lang="en-US" sz="2000" b="1" baseline="30000" dirty="0">
              <a:solidFill>
                <a:srgbClr val="474747"/>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C93BFD7-703D-F7F0-6512-B2FFE92B2F7B}"/>
              </a:ext>
            </a:extLst>
          </p:cNvPr>
          <p:cNvSpPr/>
          <p:nvPr/>
        </p:nvSpPr>
        <p:spPr>
          <a:xfrm>
            <a:off x="12764836" y="1708690"/>
            <a:ext cx="687003" cy="296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E976D"/>
                </a:solidFill>
                <a:latin typeface="Arial" panose="020B0604020202020204" pitchFamily="34" charset="0"/>
                <a:cs typeface="Arial" panose="020B0604020202020204" pitchFamily="34" charset="0"/>
              </a:rPr>
              <a:t>0.7%</a:t>
            </a:r>
            <a:endParaRPr lang="en-US" sz="2000" b="1" baseline="30000" dirty="0">
              <a:solidFill>
                <a:srgbClr val="5E976D"/>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1630841-F918-59AE-47C1-BA8727DE5468}"/>
              </a:ext>
            </a:extLst>
          </p:cNvPr>
          <p:cNvSpPr/>
          <p:nvPr/>
        </p:nvSpPr>
        <p:spPr>
          <a:xfrm>
            <a:off x="11713390" y="2106953"/>
            <a:ext cx="1005840"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74747"/>
                </a:solidFill>
                <a:latin typeface="Arial" panose="020B0604020202020204" pitchFamily="34" charset="0"/>
                <a:cs typeface="Arial" panose="020B0604020202020204" pitchFamily="34" charset="0"/>
              </a:rPr>
              <a:t>$21.0B</a:t>
            </a:r>
            <a:endParaRPr lang="en-US" sz="2000" b="1" baseline="30000" dirty="0">
              <a:solidFill>
                <a:srgbClr val="474747"/>
              </a:solidFill>
              <a:latin typeface="Arial" panose="020B0604020202020204" pitchFamily="34" charset="0"/>
              <a:cs typeface="Arial" panose="020B0604020202020204" pitchFamily="34" charset="0"/>
            </a:endParaRPr>
          </a:p>
        </p:txBody>
      </p:sp>
      <p:sp>
        <p:nvSpPr>
          <p:cNvPr id="4" name="Arrow: Down 3">
            <a:extLst>
              <a:ext uri="{FF2B5EF4-FFF2-40B4-BE49-F238E27FC236}">
                <a16:creationId xmlns:a16="http://schemas.microsoft.com/office/drawing/2014/main" id="{155D4B73-989A-C389-C4D8-C6E7EB9608B0}"/>
              </a:ext>
            </a:extLst>
          </p:cNvPr>
          <p:cNvSpPr/>
          <p:nvPr/>
        </p:nvSpPr>
        <p:spPr>
          <a:xfrm flipV="1">
            <a:off x="11268364" y="2198654"/>
            <a:ext cx="399420" cy="395178"/>
          </a:xfrm>
          <a:prstGeom prst="downArrow">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F5F047F-4BAC-A39A-EE0F-4DDA47366CEB}"/>
              </a:ext>
            </a:extLst>
          </p:cNvPr>
          <p:cNvSpPr/>
          <p:nvPr/>
        </p:nvSpPr>
        <p:spPr>
          <a:xfrm>
            <a:off x="12692701" y="2247791"/>
            <a:ext cx="831273" cy="296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E976D"/>
                </a:solidFill>
                <a:latin typeface="Arial" panose="020B0604020202020204" pitchFamily="34" charset="0"/>
                <a:cs typeface="Arial" panose="020B0604020202020204" pitchFamily="34" charset="0"/>
              </a:rPr>
              <a:t>0.5%</a:t>
            </a:r>
            <a:endParaRPr lang="en-US" sz="2000" b="1" baseline="30000" dirty="0">
              <a:solidFill>
                <a:srgbClr val="5E976D"/>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8395AF7-7BA8-658D-7BBA-ACA1D23519B3}"/>
              </a:ext>
            </a:extLst>
          </p:cNvPr>
          <p:cNvSpPr/>
          <p:nvPr/>
        </p:nvSpPr>
        <p:spPr>
          <a:xfrm>
            <a:off x="11713390" y="2626781"/>
            <a:ext cx="1005840" cy="5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74747"/>
                </a:solidFill>
                <a:latin typeface="Arial" panose="020B0604020202020204" pitchFamily="34" charset="0"/>
                <a:cs typeface="Arial" panose="020B0604020202020204" pitchFamily="34" charset="0"/>
              </a:rPr>
              <a:t>$31.0B</a:t>
            </a:r>
            <a:endParaRPr lang="en-US" sz="2000" b="1" baseline="30000" dirty="0">
              <a:solidFill>
                <a:srgbClr val="474747"/>
              </a:solidFill>
              <a:latin typeface="Arial" panose="020B0604020202020204" pitchFamily="34" charset="0"/>
              <a:cs typeface="Arial" panose="020B0604020202020204" pitchFamily="34" charset="0"/>
            </a:endParaRPr>
          </a:p>
        </p:txBody>
      </p:sp>
      <p:sp>
        <p:nvSpPr>
          <p:cNvPr id="5" name="Arrow: Down 4">
            <a:extLst>
              <a:ext uri="{FF2B5EF4-FFF2-40B4-BE49-F238E27FC236}">
                <a16:creationId xmlns:a16="http://schemas.microsoft.com/office/drawing/2014/main" id="{4FE74682-E74B-7048-0028-6FB11BB58244}"/>
              </a:ext>
            </a:extLst>
          </p:cNvPr>
          <p:cNvSpPr/>
          <p:nvPr/>
        </p:nvSpPr>
        <p:spPr>
          <a:xfrm flipV="1">
            <a:off x="11268364" y="2718482"/>
            <a:ext cx="399420" cy="395178"/>
          </a:xfrm>
          <a:prstGeom prst="downArrow">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DF77884-F12A-8DD9-EBE9-6D3ED3CEAC2D}"/>
              </a:ext>
            </a:extLst>
          </p:cNvPr>
          <p:cNvSpPr/>
          <p:nvPr/>
        </p:nvSpPr>
        <p:spPr>
          <a:xfrm>
            <a:off x="12764836" y="2767619"/>
            <a:ext cx="687003" cy="296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E976D"/>
                </a:solidFill>
                <a:latin typeface="Arial" panose="020B0604020202020204" pitchFamily="34" charset="0"/>
                <a:cs typeface="Arial" panose="020B0604020202020204" pitchFamily="34" charset="0"/>
              </a:rPr>
              <a:t>0.8%</a:t>
            </a:r>
            <a:endParaRPr lang="en-US" sz="2000" b="1" baseline="30000" dirty="0">
              <a:solidFill>
                <a:srgbClr val="5E976D"/>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5BC84227-9BD8-DDE0-85AE-BD3807F7DD49}"/>
              </a:ext>
            </a:extLst>
          </p:cNvPr>
          <p:cNvSpPr/>
          <p:nvPr/>
        </p:nvSpPr>
        <p:spPr>
          <a:xfrm>
            <a:off x="12692701" y="3337500"/>
            <a:ext cx="831273" cy="296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E976D"/>
                </a:solidFill>
                <a:latin typeface="Arial" panose="020B0604020202020204" pitchFamily="34" charset="0"/>
                <a:cs typeface="Arial" panose="020B0604020202020204" pitchFamily="34" charset="0"/>
              </a:rPr>
              <a:t>2.4%</a:t>
            </a:r>
            <a:endParaRPr lang="en-US" sz="2000" b="1" baseline="30000" dirty="0">
              <a:solidFill>
                <a:srgbClr val="5E976D"/>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91F3DA4B-4C25-AD79-62DA-019AE6318446}"/>
              </a:ext>
            </a:extLst>
          </p:cNvPr>
          <p:cNvSpPr/>
          <p:nvPr/>
        </p:nvSpPr>
        <p:spPr>
          <a:xfrm>
            <a:off x="12692701" y="3975166"/>
            <a:ext cx="831273" cy="296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E976D"/>
                </a:solidFill>
                <a:latin typeface="Arial" panose="020B0604020202020204" pitchFamily="34" charset="0"/>
                <a:cs typeface="Arial" panose="020B0604020202020204" pitchFamily="34" charset="0"/>
              </a:rPr>
              <a:t>0.8%</a:t>
            </a:r>
            <a:endParaRPr lang="en-US" sz="2000" b="1" baseline="30000" dirty="0">
              <a:solidFill>
                <a:srgbClr val="5E976D"/>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EA144BE-FD61-D266-D8FC-3AC79A626B0D}"/>
              </a:ext>
            </a:extLst>
          </p:cNvPr>
          <p:cNvSpPr/>
          <p:nvPr/>
        </p:nvSpPr>
        <p:spPr>
          <a:xfrm>
            <a:off x="7031736" y="1303451"/>
            <a:ext cx="5516227"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(Billions of Chained 2017 Dollars; Seasonally Adjusted Annual Rate)</a:t>
            </a:r>
          </a:p>
        </p:txBody>
      </p:sp>
      <p:sp>
        <p:nvSpPr>
          <p:cNvPr id="21" name="Rectangle 20">
            <a:extLst>
              <a:ext uri="{FF2B5EF4-FFF2-40B4-BE49-F238E27FC236}">
                <a16:creationId xmlns:a16="http://schemas.microsoft.com/office/drawing/2014/main" id="{C32BD384-07BD-39D0-C098-5269460FB64B}"/>
              </a:ext>
            </a:extLst>
          </p:cNvPr>
          <p:cNvSpPr/>
          <p:nvPr/>
        </p:nvSpPr>
        <p:spPr>
          <a:xfrm>
            <a:off x="7031736" y="1005840"/>
            <a:ext cx="6492240"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Understanding the Components of GDP</a:t>
            </a:r>
          </a:p>
        </p:txBody>
      </p:sp>
      <p:sp>
        <p:nvSpPr>
          <p:cNvPr id="9" name="Rectangle 8">
            <a:extLst>
              <a:ext uri="{FF2B5EF4-FFF2-40B4-BE49-F238E27FC236}">
                <a16:creationId xmlns:a16="http://schemas.microsoft.com/office/drawing/2014/main" id="{F8FA96AB-DF4D-CD43-AF6C-05138EAED091}"/>
              </a:ext>
            </a:extLst>
          </p:cNvPr>
          <p:cNvSpPr/>
          <p:nvPr/>
        </p:nvSpPr>
        <p:spPr>
          <a:xfrm>
            <a:off x="3212465" y="6908632"/>
            <a:ext cx="1057984" cy="234615"/>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2022</a:t>
            </a:r>
          </a:p>
        </p:txBody>
      </p:sp>
      <p:sp>
        <p:nvSpPr>
          <p:cNvPr id="20" name="Rectangle 19">
            <a:extLst>
              <a:ext uri="{FF2B5EF4-FFF2-40B4-BE49-F238E27FC236}">
                <a16:creationId xmlns:a16="http://schemas.microsoft.com/office/drawing/2014/main" id="{580B9526-C6A4-E19A-A4CA-F5423D74CC02}"/>
              </a:ext>
            </a:extLst>
          </p:cNvPr>
          <p:cNvSpPr/>
          <p:nvPr/>
        </p:nvSpPr>
        <p:spPr>
          <a:xfrm>
            <a:off x="2012462" y="6908632"/>
            <a:ext cx="1057984" cy="234615"/>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2021</a:t>
            </a:r>
          </a:p>
        </p:txBody>
      </p:sp>
      <p:sp>
        <p:nvSpPr>
          <p:cNvPr id="22" name="Rectangle 21">
            <a:extLst>
              <a:ext uri="{FF2B5EF4-FFF2-40B4-BE49-F238E27FC236}">
                <a16:creationId xmlns:a16="http://schemas.microsoft.com/office/drawing/2014/main" id="{27E61F90-8089-B484-A10E-7B553CED2B86}"/>
              </a:ext>
            </a:extLst>
          </p:cNvPr>
          <p:cNvSpPr/>
          <p:nvPr/>
        </p:nvSpPr>
        <p:spPr>
          <a:xfrm>
            <a:off x="820672" y="6908632"/>
            <a:ext cx="1057984" cy="234615"/>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2020</a:t>
            </a:r>
          </a:p>
        </p:txBody>
      </p:sp>
      <p:sp>
        <p:nvSpPr>
          <p:cNvPr id="23" name="Rectangle 22">
            <a:extLst>
              <a:ext uri="{FF2B5EF4-FFF2-40B4-BE49-F238E27FC236}">
                <a16:creationId xmlns:a16="http://schemas.microsoft.com/office/drawing/2014/main" id="{E90B364B-39FF-F2AD-CF19-D8D1BB85D222}"/>
              </a:ext>
            </a:extLst>
          </p:cNvPr>
          <p:cNvSpPr/>
          <p:nvPr/>
        </p:nvSpPr>
        <p:spPr>
          <a:xfrm>
            <a:off x="4424241" y="6908632"/>
            <a:ext cx="1057984" cy="234615"/>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2023</a:t>
            </a:r>
          </a:p>
        </p:txBody>
      </p:sp>
      <p:sp>
        <p:nvSpPr>
          <p:cNvPr id="27" name="Rectangle 26">
            <a:extLst>
              <a:ext uri="{FF2B5EF4-FFF2-40B4-BE49-F238E27FC236}">
                <a16:creationId xmlns:a16="http://schemas.microsoft.com/office/drawing/2014/main" id="{34F9A4BC-7D29-E4FD-72E0-5911AE1CCD2C}"/>
              </a:ext>
            </a:extLst>
          </p:cNvPr>
          <p:cNvSpPr/>
          <p:nvPr/>
        </p:nvSpPr>
        <p:spPr>
          <a:xfrm>
            <a:off x="5605338" y="6908632"/>
            <a:ext cx="1057984" cy="234615"/>
          </a:xfrm>
          <a:prstGeom prst="rect">
            <a:avLst/>
          </a:prstGeom>
          <a:solidFill>
            <a:srgbClr val="C9D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2024F</a:t>
            </a:r>
          </a:p>
        </p:txBody>
      </p:sp>
      <p:sp>
        <p:nvSpPr>
          <p:cNvPr id="30" name="Oval 49">
            <a:extLst>
              <a:ext uri="{FF2B5EF4-FFF2-40B4-BE49-F238E27FC236}">
                <a16:creationId xmlns:a16="http://schemas.microsoft.com/office/drawing/2014/main" id="{18084C0A-5C6A-2AB5-2C5F-27E64509C2DC}"/>
              </a:ext>
            </a:extLst>
          </p:cNvPr>
          <p:cNvSpPr/>
          <p:nvPr/>
        </p:nvSpPr>
        <p:spPr>
          <a:xfrm>
            <a:off x="5836903" y="3786261"/>
            <a:ext cx="647966" cy="442570"/>
          </a:xfrm>
          <a:prstGeom prst="roundRect">
            <a:avLst/>
          </a:prstGeom>
          <a:solidFill>
            <a:schemeClr val="bg1"/>
          </a:solidFill>
          <a:ln w="28575">
            <a:solidFill>
              <a:srgbClr val="F99B1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34" name="Rectangle 50">
            <a:extLst>
              <a:ext uri="{FF2B5EF4-FFF2-40B4-BE49-F238E27FC236}">
                <a16:creationId xmlns:a16="http://schemas.microsoft.com/office/drawing/2014/main" id="{276E878A-6EB4-12AB-144E-A990040F68A7}"/>
              </a:ext>
            </a:extLst>
          </p:cNvPr>
          <p:cNvSpPr/>
          <p:nvPr/>
        </p:nvSpPr>
        <p:spPr>
          <a:xfrm>
            <a:off x="5553256" y="3894586"/>
            <a:ext cx="1215260" cy="2259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200" b="1" dirty="0">
                <a:solidFill>
                  <a:srgbClr val="474747"/>
                </a:solidFill>
                <a:latin typeface="Arial" panose="020B0604020202020204" pitchFamily="34" charset="0"/>
                <a:cs typeface="Arial" panose="020B0604020202020204" pitchFamily="34" charset="0"/>
              </a:rPr>
              <a:t>2024F:</a:t>
            </a:r>
          </a:p>
          <a:p>
            <a:pPr marL="0" marR="0" lvl="0" indent="0" algn="ctr" defTabSz="1018615" rtl="0" eaLnBrk="1" fontAlgn="auto" latinLnBrk="0" hangingPunct="1">
              <a:lnSpc>
                <a:spcPct val="100000"/>
              </a:lnSpc>
              <a:spcBef>
                <a:spcPts val="0"/>
              </a:spcBef>
              <a:spcAft>
                <a:spcPts val="0"/>
              </a:spcAft>
              <a:buClrTx/>
              <a:buSzTx/>
              <a:buFontTx/>
              <a:buNone/>
              <a:tabLst/>
              <a:defRPr/>
            </a:pPr>
            <a:r>
              <a:rPr lang="en-US" sz="1200" b="1" dirty="0">
                <a:solidFill>
                  <a:srgbClr val="474747"/>
                </a:solidFill>
                <a:latin typeface="Arial" panose="020B0604020202020204" pitchFamily="34" charset="0"/>
                <a:cs typeface="Arial" panose="020B0604020202020204" pitchFamily="34" charset="0"/>
              </a:rPr>
              <a:t> 1.5</a:t>
            </a: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a:t>
            </a:r>
          </a:p>
        </p:txBody>
      </p:sp>
      <p:sp>
        <p:nvSpPr>
          <p:cNvPr id="35" name="Left Brace 34">
            <a:extLst>
              <a:ext uri="{FF2B5EF4-FFF2-40B4-BE49-F238E27FC236}">
                <a16:creationId xmlns:a16="http://schemas.microsoft.com/office/drawing/2014/main" id="{57A5A551-47CC-CC72-BFCD-8777AF130F36}"/>
              </a:ext>
            </a:extLst>
          </p:cNvPr>
          <p:cNvSpPr/>
          <p:nvPr/>
        </p:nvSpPr>
        <p:spPr>
          <a:xfrm rot="5400000">
            <a:off x="5995576" y="3862506"/>
            <a:ext cx="330620" cy="1149557"/>
          </a:xfrm>
          <a:prstGeom prst="leftBrace">
            <a:avLst/>
          </a:prstGeom>
          <a:ln w="19050">
            <a:solidFill>
              <a:srgbClr val="F99B1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9" name="Straight Arrow Connector 38">
            <a:extLst>
              <a:ext uri="{FF2B5EF4-FFF2-40B4-BE49-F238E27FC236}">
                <a16:creationId xmlns:a16="http://schemas.microsoft.com/office/drawing/2014/main" id="{42DD58B3-87A4-7AC5-8C3E-2EB2D83A5BB7}"/>
              </a:ext>
            </a:extLst>
          </p:cNvPr>
          <p:cNvCxnSpPr>
            <a:cxnSpLocks/>
          </p:cNvCxnSpPr>
          <p:nvPr/>
        </p:nvCxnSpPr>
        <p:spPr>
          <a:xfrm>
            <a:off x="5664739" y="3634404"/>
            <a:ext cx="0" cy="468223"/>
          </a:xfrm>
          <a:prstGeom prst="straightConnector1">
            <a:avLst/>
          </a:prstGeom>
          <a:ln w="19050">
            <a:solidFill>
              <a:srgbClr val="F99B1C"/>
            </a:solidFill>
            <a:prstDash val="sysDash"/>
          </a:ln>
        </p:spPr>
        <p:style>
          <a:lnRef idx="1">
            <a:schemeClr val="accent1"/>
          </a:lnRef>
          <a:fillRef idx="0">
            <a:schemeClr val="accent1"/>
          </a:fillRef>
          <a:effectRef idx="0">
            <a:schemeClr val="accent1"/>
          </a:effectRef>
          <a:fontRef idx="minor">
            <a:schemeClr val="tx1"/>
          </a:fontRef>
        </p:style>
      </p:cxnSp>
      <p:sp>
        <p:nvSpPr>
          <p:cNvPr id="47" name="Oval 49">
            <a:extLst>
              <a:ext uri="{FF2B5EF4-FFF2-40B4-BE49-F238E27FC236}">
                <a16:creationId xmlns:a16="http://schemas.microsoft.com/office/drawing/2014/main" id="{AAC84176-061A-B0E8-A71F-7EED251F9F90}"/>
              </a:ext>
            </a:extLst>
          </p:cNvPr>
          <p:cNvSpPr/>
          <p:nvPr/>
        </p:nvSpPr>
        <p:spPr>
          <a:xfrm>
            <a:off x="5335615" y="3169856"/>
            <a:ext cx="647966" cy="442570"/>
          </a:xfrm>
          <a:prstGeom prst="roundRect">
            <a:avLst/>
          </a:prstGeom>
          <a:solidFill>
            <a:schemeClr val="bg1"/>
          </a:solidFill>
          <a:ln w="28575">
            <a:solidFill>
              <a:srgbClr val="F99B1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48" name="Rectangle 50">
            <a:extLst>
              <a:ext uri="{FF2B5EF4-FFF2-40B4-BE49-F238E27FC236}">
                <a16:creationId xmlns:a16="http://schemas.microsoft.com/office/drawing/2014/main" id="{3EBFD0B5-6401-287E-C384-CADB413B4E27}"/>
              </a:ext>
            </a:extLst>
          </p:cNvPr>
          <p:cNvSpPr/>
          <p:nvPr/>
        </p:nvSpPr>
        <p:spPr>
          <a:xfrm>
            <a:off x="5051968" y="3278181"/>
            <a:ext cx="1215260" cy="2259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lang="en-US" sz="1200" b="1" dirty="0">
                <a:solidFill>
                  <a:srgbClr val="474747"/>
                </a:solidFill>
                <a:latin typeface="Arial" panose="020B0604020202020204" pitchFamily="34" charset="0"/>
                <a:cs typeface="Arial" panose="020B0604020202020204" pitchFamily="34" charset="0"/>
              </a:rPr>
              <a:t>Q1F: </a:t>
            </a:r>
          </a:p>
          <a:p>
            <a:pPr marL="0" marR="0" lvl="0" indent="0" algn="ctr" defTabSz="1018615" rtl="0" eaLnBrk="1" fontAlgn="auto" latinLnBrk="0" hangingPunct="1">
              <a:lnSpc>
                <a:spcPct val="100000"/>
              </a:lnSpc>
              <a:spcBef>
                <a:spcPts val="0"/>
              </a:spcBef>
              <a:spcAft>
                <a:spcPts val="0"/>
              </a:spcAft>
              <a:buClrTx/>
              <a:buSzTx/>
              <a:buFontTx/>
              <a:buNone/>
              <a:tabLst/>
              <a:defRPr/>
            </a:pPr>
            <a:r>
              <a:rPr lang="en-US" sz="1200" b="1" dirty="0">
                <a:solidFill>
                  <a:srgbClr val="474747"/>
                </a:solidFill>
                <a:latin typeface="Arial" panose="020B0604020202020204" pitchFamily="34" charset="0"/>
                <a:cs typeface="Arial" panose="020B0604020202020204" pitchFamily="34" charset="0"/>
              </a:rPr>
              <a:t>3.0</a:t>
            </a: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2102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E648CE9A-09DF-42E2-95A3-7781C3998791}"/>
              </a:ext>
            </a:extLst>
          </p:cNvPr>
          <p:cNvGraphicFramePr>
            <a:graphicFrameLocks/>
          </p:cNvGraphicFramePr>
          <p:nvPr>
            <p:extLst>
              <p:ext uri="{D42A27DB-BD31-4B8C-83A1-F6EECF244321}">
                <p14:modId xmlns:p14="http://schemas.microsoft.com/office/powerpoint/2010/main" val="3028386278"/>
              </p:ext>
            </p:extLst>
          </p:nvPr>
        </p:nvGraphicFramePr>
        <p:xfrm>
          <a:off x="292608" y="4809298"/>
          <a:ext cx="6495415"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595EE2B6-7B93-4854-9707-2B4984589438}"/>
              </a:ext>
            </a:extLst>
          </p:cNvPr>
          <p:cNvGraphicFramePr>
            <a:graphicFrameLocks/>
          </p:cNvGraphicFramePr>
          <p:nvPr>
            <p:extLst>
              <p:ext uri="{D42A27DB-BD31-4B8C-83A1-F6EECF244321}">
                <p14:modId xmlns:p14="http://schemas.microsoft.com/office/powerpoint/2010/main" val="3035106950"/>
              </p:ext>
            </p:extLst>
          </p:nvPr>
        </p:nvGraphicFramePr>
        <p:xfrm>
          <a:off x="7027767" y="4809298"/>
          <a:ext cx="6495415"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0949A705-8BF8-4323-A365-C2569364396C}"/>
              </a:ext>
            </a:extLst>
          </p:cNvPr>
          <p:cNvGraphicFramePr>
            <a:graphicFrameLocks/>
          </p:cNvGraphicFramePr>
          <p:nvPr>
            <p:extLst>
              <p:ext uri="{D42A27DB-BD31-4B8C-83A1-F6EECF244321}">
                <p14:modId xmlns:p14="http://schemas.microsoft.com/office/powerpoint/2010/main" val="114908067"/>
              </p:ext>
            </p:extLst>
          </p:nvPr>
        </p:nvGraphicFramePr>
        <p:xfrm>
          <a:off x="7028561" y="1704216"/>
          <a:ext cx="6495415"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Chart 34">
            <a:extLst>
              <a:ext uri="{FF2B5EF4-FFF2-40B4-BE49-F238E27FC236}">
                <a16:creationId xmlns:a16="http://schemas.microsoft.com/office/drawing/2014/main" id="{A1D129F1-0F2C-413C-9D6C-84102D481BC9}"/>
              </a:ext>
            </a:extLst>
          </p:cNvPr>
          <p:cNvGraphicFramePr>
            <a:graphicFrameLocks/>
          </p:cNvGraphicFramePr>
          <p:nvPr>
            <p:extLst>
              <p:ext uri="{D42A27DB-BD31-4B8C-83A1-F6EECF244321}">
                <p14:modId xmlns:p14="http://schemas.microsoft.com/office/powerpoint/2010/main" val="908731869"/>
              </p:ext>
            </p:extLst>
          </p:nvPr>
        </p:nvGraphicFramePr>
        <p:xfrm>
          <a:off x="295809" y="1704216"/>
          <a:ext cx="6492240" cy="2286000"/>
        </p:xfrm>
        <a:graphic>
          <a:graphicData uri="http://schemas.openxmlformats.org/drawingml/2006/chart">
            <c:chart xmlns:c="http://schemas.openxmlformats.org/drawingml/2006/chart" xmlns:r="http://schemas.openxmlformats.org/officeDocument/2006/relationships" r:id="rId6"/>
          </a:graphicData>
        </a:graphic>
      </p:graphicFrame>
      <p:sp>
        <p:nvSpPr>
          <p:cNvPr id="31" name="Content Placeholder 2">
            <a:extLst>
              <a:ext uri="{FF2B5EF4-FFF2-40B4-BE49-F238E27FC236}">
                <a16:creationId xmlns:a16="http://schemas.microsoft.com/office/drawing/2014/main" id="{B79B7F53-C6C6-53E5-63CB-9D666D4B9222}"/>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Federal Reserve Bank of San Francisco, Federal Reserve Bank of New York, Federal Reserve Bank of St. Louis, MSNBC, </a:t>
            </a:r>
            <a:r>
              <a:rPr lang="en-US" sz="1000" i="1" dirty="0">
                <a:solidFill>
                  <a:srgbClr val="A6A6A6"/>
                </a:solidFill>
                <a:latin typeface="Arial"/>
              </a:rPr>
              <a:t>University of Michigan</a:t>
            </a:r>
            <a:endParaRPr kumimoji="0" lang="en-US" sz="1000" b="0" i="1" u="none" strike="noStrike" kern="1200" cap="none" spc="0" normalizeH="0" baseline="0" noProof="0" dirty="0">
              <a:ln>
                <a:noFill/>
              </a:ln>
              <a:solidFill>
                <a:srgbClr val="A6A6A6"/>
              </a:solidFill>
              <a:effectLst/>
              <a:uLnTx/>
              <a:uFillTx/>
              <a:latin typeface="Arial"/>
              <a:ea typeface="+mn-ea"/>
              <a:cs typeface="+mn-cs"/>
            </a:endParaRPr>
          </a:p>
        </p:txBody>
      </p:sp>
      <p:sp>
        <p:nvSpPr>
          <p:cNvPr id="25" name="Title 1">
            <a:extLst>
              <a:ext uri="{FF2B5EF4-FFF2-40B4-BE49-F238E27FC236}">
                <a16:creationId xmlns:a16="http://schemas.microsoft.com/office/drawing/2014/main" id="{E5159683-62C6-D6C0-2B58-7D2550DA7A09}"/>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Recession?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a:t>
            </a:r>
            <a:r>
              <a:rPr lang="en-US" sz="2400" cap="none" dirty="0">
                <a:solidFill>
                  <a:srgbClr val="7F7F7F"/>
                </a:solidFill>
              </a:rPr>
              <a:t>How Well-Off are Consumers?</a:t>
            </a:r>
            <a:endParaRPr kumimoji="0" lang="en-US" sz="2800" i="0" strike="noStrike" kern="1200" cap="none" spc="0" normalizeH="0" baseline="0" noProof="0" dirty="0">
              <a:ln>
                <a:noFill/>
              </a:ln>
              <a:solidFill>
                <a:srgbClr val="7F7F7F"/>
              </a:solidFill>
              <a:effectLst/>
              <a:uLnTx/>
              <a:uFillTx/>
              <a:latin typeface="Arial"/>
              <a:ea typeface="Source Serif Pro" panose="02040603050405020204" pitchFamily="18" charset="0"/>
              <a:cs typeface="Arial"/>
            </a:endParaRPr>
          </a:p>
        </p:txBody>
      </p:sp>
      <p:pic>
        <p:nvPicPr>
          <p:cNvPr id="8" name="Graphic 7" descr="Question Mark with solid fill">
            <a:extLst>
              <a:ext uri="{FF2B5EF4-FFF2-40B4-BE49-F238E27FC236}">
                <a16:creationId xmlns:a16="http://schemas.microsoft.com/office/drawing/2014/main" id="{083EB076-E85D-1BB3-6577-629AE41C9C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10744" y="102063"/>
            <a:ext cx="713232" cy="713232"/>
          </a:xfrm>
          <a:prstGeom prst="rect">
            <a:avLst/>
          </a:prstGeom>
        </p:spPr>
      </p:pic>
      <p:sp>
        <p:nvSpPr>
          <p:cNvPr id="29" name="Rectangle 28">
            <a:extLst>
              <a:ext uri="{FF2B5EF4-FFF2-40B4-BE49-F238E27FC236}">
                <a16:creationId xmlns:a16="http://schemas.microsoft.com/office/drawing/2014/main" id="{21C1C1D9-D583-7697-E052-803A1C3446AC}"/>
              </a:ext>
            </a:extLst>
          </p:cNvPr>
          <p:cNvSpPr/>
          <p:nvPr/>
        </p:nvSpPr>
        <p:spPr>
          <a:xfrm>
            <a:off x="7028561" y="1003580"/>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Pandemic Era Excess Savings Held by U.S. Households</a:t>
            </a:r>
          </a:p>
        </p:txBody>
      </p:sp>
      <p:sp>
        <p:nvSpPr>
          <p:cNvPr id="32" name="Rectangle 31">
            <a:extLst>
              <a:ext uri="{FF2B5EF4-FFF2-40B4-BE49-F238E27FC236}">
                <a16:creationId xmlns:a16="http://schemas.microsoft.com/office/drawing/2014/main" id="{4575F343-9573-B1A6-E79D-A941335029CE}"/>
              </a:ext>
            </a:extLst>
          </p:cNvPr>
          <p:cNvSpPr/>
          <p:nvPr/>
        </p:nvSpPr>
        <p:spPr>
          <a:xfrm>
            <a:off x="7028561" y="1435574"/>
            <a:ext cx="212674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Trillions)</a:t>
            </a:r>
          </a:p>
        </p:txBody>
      </p:sp>
      <p:sp>
        <p:nvSpPr>
          <p:cNvPr id="34" name="TextBox 33">
            <a:extLst>
              <a:ext uri="{FF2B5EF4-FFF2-40B4-BE49-F238E27FC236}">
                <a16:creationId xmlns:a16="http://schemas.microsoft.com/office/drawing/2014/main" id="{E8E8C81C-FF56-4C92-FBB2-D89E7EF92508}"/>
              </a:ext>
            </a:extLst>
          </p:cNvPr>
          <p:cNvSpPr txBox="1"/>
          <p:nvPr/>
        </p:nvSpPr>
        <p:spPr>
          <a:xfrm>
            <a:off x="7666332" y="1576436"/>
            <a:ext cx="5219872" cy="338554"/>
          </a:xfrm>
          <a:prstGeom prst="rect">
            <a:avLst/>
          </a:prstGeom>
          <a:noFill/>
        </p:spPr>
        <p:txBody>
          <a:bodyPr wrap="square" rtlCol="0">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Pandemic-era cash reserves are being depleted</a:t>
            </a:r>
          </a:p>
        </p:txBody>
      </p:sp>
      <p:sp>
        <p:nvSpPr>
          <p:cNvPr id="6" name="Rectangle 5">
            <a:extLst>
              <a:ext uri="{FF2B5EF4-FFF2-40B4-BE49-F238E27FC236}">
                <a16:creationId xmlns:a16="http://schemas.microsoft.com/office/drawing/2014/main" id="{17B84153-7261-1339-8108-9994605103CE}"/>
              </a:ext>
            </a:extLst>
          </p:cNvPr>
          <p:cNvSpPr/>
          <p:nvPr/>
        </p:nvSpPr>
        <p:spPr>
          <a:xfrm>
            <a:off x="7027767" y="4108662"/>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Monthly Job Creation</a:t>
            </a:r>
          </a:p>
        </p:txBody>
      </p:sp>
      <p:sp>
        <p:nvSpPr>
          <p:cNvPr id="7" name="Rectangle 6">
            <a:extLst>
              <a:ext uri="{FF2B5EF4-FFF2-40B4-BE49-F238E27FC236}">
                <a16:creationId xmlns:a16="http://schemas.microsoft.com/office/drawing/2014/main" id="{2EF42078-56F9-E9CE-2D88-5F76B422A6AA}"/>
              </a:ext>
            </a:extLst>
          </p:cNvPr>
          <p:cNvSpPr/>
          <p:nvPr/>
        </p:nvSpPr>
        <p:spPr>
          <a:xfrm>
            <a:off x="8314234" y="4802092"/>
            <a:ext cx="5062719" cy="584775"/>
          </a:xfrm>
          <a:prstGeom prst="rect">
            <a:avLst/>
          </a:prstGeom>
          <a:noFill/>
        </p:spPr>
        <p:txBody>
          <a:bodyPr wrap="square" rtlCol="0">
            <a:spAutoFit/>
          </a:bodyPr>
          <a:lstStyle/>
          <a:p>
            <a:pPr algn="ctr"/>
            <a:r>
              <a:rPr lang="en-US" sz="1600" i="1" dirty="0">
                <a:solidFill>
                  <a:srgbClr val="5E976D"/>
                </a:solidFill>
                <a:latin typeface="Arial" panose="020B0604020202020204" pitchFamily="34" charset="0"/>
                <a:cs typeface="Arial" panose="020B0604020202020204" pitchFamily="34" charset="0"/>
              </a:rPr>
              <a:t>January 2024 jobs report beat expectations:</a:t>
            </a:r>
          </a:p>
          <a:p>
            <a:pPr algn="ctr"/>
            <a:r>
              <a:rPr lang="en-US" sz="1600" b="1" i="1" u="sng" dirty="0">
                <a:solidFill>
                  <a:srgbClr val="5E976D"/>
                </a:solidFill>
                <a:latin typeface="Arial" panose="020B0604020202020204" pitchFamily="34" charset="0"/>
                <a:cs typeface="Arial" panose="020B0604020202020204" pitchFamily="34" charset="0"/>
              </a:rPr>
              <a:t>353,000 jobs created vs. 185,000 expected</a:t>
            </a:r>
          </a:p>
        </p:txBody>
      </p:sp>
      <p:grpSp>
        <p:nvGrpSpPr>
          <p:cNvPr id="14" name="Group 13">
            <a:extLst>
              <a:ext uri="{FF2B5EF4-FFF2-40B4-BE49-F238E27FC236}">
                <a16:creationId xmlns:a16="http://schemas.microsoft.com/office/drawing/2014/main" id="{6574717F-4BDC-1CDA-6A32-4AA89A9A86B9}"/>
              </a:ext>
            </a:extLst>
          </p:cNvPr>
          <p:cNvGrpSpPr/>
          <p:nvPr/>
        </p:nvGrpSpPr>
        <p:grpSpPr>
          <a:xfrm>
            <a:off x="11283541" y="4622797"/>
            <a:ext cx="2240435" cy="184666"/>
            <a:chOff x="4463473" y="1475527"/>
            <a:chExt cx="2240435" cy="184666"/>
          </a:xfrm>
        </p:grpSpPr>
        <p:sp>
          <p:nvSpPr>
            <p:cNvPr id="19" name="TextBox 18">
              <a:extLst>
                <a:ext uri="{FF2B5EF4-FFF2-40B4-BE49-F238E27FC236}">
                  <a16:creationId xmlns:a16="http://schemas.microsoft.com/office/drawing/2014/main" id="{144C81B6-4401-D5DD-974C-C5A1E31DE78A}"/>
                </a:ext>
              </a:extLst>
            </p:cNvPr>
            <p:cNvSpPr txBox="1"/>
            <p:nvPr/>
          </p:nvSpPr>
          <p:spPr>
            <a:xfrm>
              <a:off x="4894087" y="1475527"/>
              <a:ext cx="1809821" cy="184666"/>
            </a:xfrm>
            <a:prstGeom prst="rect">
              <a:avLst/>
            </a:prstGeom>
            <a:noFill/>
          </p:spPr>
          <p:txBody>
            <a:bodyPr wrap="square" lIns="0" tIns="0" rIns="0" bIns="0" rtlCol="0">
              <a:spAutoFit/>
            </a:bodyPr>
            <a:lstStyle/>
            <a:p>
              <a:pPr marL="0" marR="0" lvl="0" indent="0" defTabSz="1018615"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Avg. Jan 2017 – </a:t>
              </a:r>
              <a:r>
                <a:rPr lang="en-US" sz="1200" dirty="0">
                  <a:solidFill>
                    <a:srgbClr val="474747"/>
                  </a:solidFill>
                  <a:latin typeface="Arial" panose="020B0604020202020204" pitchFamily="34" charset="0"/>
                  <a:cs typeface="Arial" panose="020B0604020202020204" pitchFamily="34" charset="0"/>
                </a:rPr>
                <a:t>Dec</a:t>
              </a:r>
              <a:r>
                <a:rPr kumimoji="0" lang="en-US" sz="120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2019</a:t>
              </a:r>
            </a:p>
          </p:txBody>
        </p:sp>
        <p:cxnSp>
          <p:nvCxnSpPr>
            <p:cNvPr id="20" name="Straight Connector 19">
              <a:extLst>
                <a:ext uri="{FF2B5EF4-FFF2-40B4-BE49-F238E27FC236}">
                  <a16:creationId xmlns:a16="http://schemas.microsoft.com/office/drawing/2014/main" id="{5491B36B-9C93-D70A-AA7C-CDE82343AA89}"/>
                </a:ext>
              </a:extLst>
            </p:cNvPr>
            <p:cNvCxnSpPr>
              <a:cxnSpLocks/>
            </p:cNvCxnSpPr>
            <p:nvPr/>
          </p:nvCxnSpPr>
          <p:spPr>
            <a:xfrm>
              <a:off x="4463473" y="1567860"/>
              <a:ext cx="292608" cy="0"/>
            </a:xfrm>
            <a:prstGeom prst="line">
              <a:avLst/>
            </a:prstGeom>
            <a:ln w="28575">
              <a:solidFill>
                <a:srgbClr val="F99B1C"/>
              </a:solidFill>
              <a:prstDash val="dash"/>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0260C76C-5DB2-68D8-C2FB-796767918946}"/>
              </a:ext>
            </a:extLst>
          </p:cNvPr>
          <p:cNvSpPr/>
          <p:nvPr/>
        </p:nvSpPr>
        <p:spPr>
          <a:xfrm>
            <a:off x="7027767" y="4548979"/>
            <a:ext cx="212674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(in Millions)</a:t>
            </a:r>
          </a:p>
        </p:txBody>
      </p:sp>
      <p:sp>
        <p:nvSpPr>
          <p:cNvPr id="23" name="Rectangle 22">
            <a:extLst>
              <a:ext uri="{FF2B5EF4-FFF2-40B4-BE49-F238E27FC236}">
                <a16:creationId xmlns:a16="http://schemas.microsoft.com/office/drawing/2014/main" id="{C288A60B-64DB-3D95-AC6F-E48E40D95790}"/>
              </a:ext>
            </a:extLst>
          </p:cNvPr>
          <p:cNvSpPr/>
          <p:nvPr/>
        </p:nvSpPr>
        <p:spPr>
          <a:xfrm>
            <a:off x="292608" y="1003580"/>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Consumer Sentiment Index</a:t>
            </a:r>
          </a:p>
        </p:txBody>
      </p:sp>
      <p:sp>
        <p:nvSpPr>
          <p:cNvPr id="24" name="Rectangle 23">
            <a:extLst>
              <a:ext uri="{FF2B5EF4-FFF2-40B4-BE49-F238E27FC236}">
                <a16:creationId xmlns:a16="http://schemas.microsoft.com/office/drawing/2014/main" id="{C49F4396-C8F0-B119-01F6-765746D34F5C}"/>
              </a:ext>
            </a:extLst>
          </p:cNvPr>
          <p:cNvSpPr/>
          <p:nvPr/>
        </p:nvSpPr>
        <p:spPr>
          <a:xfrm>
            <a:off x="292608" y="1439482"/>
            <a:ext cx="212674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(Index:1966 Q1=100)</a:t>
            </a:r>
          </a:p>
        </p:txBody>
      </p:sp>
      <p:sp>
        <p:nvSpPr>
          <p:cNvPr id="55" name="TextBox 54">
            <a:extLst>
              <a:ext uri="{FF2B5EF4-FFF2-40B4-BE49-F238E27FC236}">
                <a16:creationId xmlns:a16="http://schemas.microsoft.com/office/drawing/2014/main" id="{B89FAA40-BD41-5776-32C6-14F52949892E}"/>
              </a:ext>
            </a:extLst>
          </p:cNvPr>
          <p:cNvSpPr txBox="1"/>
          <p:nvPr/>
        </p:nvSpPr>
        <p:spPr>
          <a:xfrm>
            <a:off x="1432607" y="1479030"/>
            <a:ext cx="5464966" cy="807913"/>
          </a:xfrm>
          <a:prstGeom prst="rect">
            <a:avLst/>
          </a:prstGeom>
          <a:noFill/>
        </p:spPr>
        <p:txBody>
          <a:bodyPr wrap="square" rtlCol="0" anchor="ctr">
            <a:spAutoFit/>
          </a:bodyPr>
          <a:lstStyle/>
          <a:p>
            <a:pPr marL="0" marR="0" lvl="0" indent="0" algn="ctr" defTabSz="1018615" rtl="0" eaLnBrk="1" fontAlgn="auto" latinLnBrk="0" hangingPunct="1">
              <a:lnSpc>
                <a:spcPct val="100000"/>
              </a:lnSpc>
              <a:spcBef>
                <a:spcPts val="0"/>
              </a:spcBef>
              <a:spcAft>
                <a:spcPts val="300"/>
              </a:spcAft>
              <a:buClrTx/>
              <a:buSzTx/>
              <a:buFontTx/>
              <a:buNone/>
              <a:tabLst/>
              <a:defRPr/>
            </a:pPr>
            <a:r>
              <a:rPr kumimoji="0" lang="en-US" sz="16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“Consumer sentiment surged 29% from November into January, the biggest two-month increase since 1991.”</a:t>
            </a:r>
          </a:p>
          <a:p>
            <a:pPr marL="0" marR="0" lvl="0" indent="0" algn="ctr" defTabSz="1018615" rtl="0" eaLnBrk="1" fontAlgn="auto" latinLnBrk="0" hangingPunct="1">
              <a:lnSpc>
                <a:spcPct val="100000"/>
              </a:lnSpc>
              <a:spcBef>
                <a:spcPts val="0"/>
              </a:spcBef>
              <a:spcAft>
                <a:spcPts val="0"/>
              </a:spcAft>
              <a:buClrTx/>
              <a:buSzTx/>
              <a:buFontTx/>
              <a:buNone/>
              <a:tabLst/>
              <a:defRPr/>
            </a:pPr>
            <a:r>
              <a:rPr lang="en-US" sz="1200" i="1" dirty="0">
                <a:solidFill>
                  <a:srgbClr val="5E976D"/>
                </a:solidFill>
                <a:latin typeface="Arial" panose="020B0604020202020204" pitchFamily="34" charset="0"/>
                <a:cs typeface="Arial" panose="020B0604020202020204" pitchFamily="34" charset="0"/>
              </a:rPr>
              <a:t>- University of Michigan</a:t>
            </a:r>
            <a:endParaRPr kumimoji="0" lang="en-US" sz="12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BAA6FED0-4944-CB51-D50D-BE63B8D9EB35}"/>
              </a:ext>
            </a:extLst>
          </p:cNvPr>
          <p:cNvSpPr/>
          <p:nvPr/>
        </p:nvSpPr>
        <p:spPr>
          <a:xfrm>
            <a:off x="292608" y="4108662"/>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Consumer Credit Card Debt</a:t>
            </a:r>
          </a:p>
        </p:txBody>
      </p:sp>
      <p:cxnSp>
        <p:nvCxnSpPr>
          <p:cNvPr id="39" name="Straight Connector 38">
            <a:extLst>
              <a:ext uri="{FF2B5EF4-FFF2-40B4-BE49-F238E27FC236}">
                <a16:creationId xmlns:a16="http://schemas.microsoft.com/office/drawing/2014/main" id="{861D5568-2389-32BC-50D9-C672FD427483}"/>
              </a:ext>
            </a:extLst>
          </p:cNvPr>
          <p:cNvCxnSpPr>
            <a:cxnSpLocks/>
          </p:cNvCxnSpPr>
          <p:nvPr/>
        </p:nvCxnSpPr>
        <p:spPr>
          <a:xfrm>
            <a:off x="5320095" y="4672942"/>
            <a:ext cx="292608" cy="0"/>
          </a:xfrm>
          <a:prstGeom prst="line">
            <a:avLst/>
          </a:prstGeom>
          <a:ln w="28575">
            <a:solidFill>
              <a:srgbClr val="F99B1C"/>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431706D-E495-E7BB-D92A-75C4477BA4FC}"/>
              </a:ext>
            </a:extLst>
          </p:cNvPr>
          <p:cNvSpPr txBox="1"/>
          <p:nvPr/>
        </p:nvSpPr>
        <p:spPr>
          <a:xfrm>
            <a:off x="5767594" y="4580609"/>
            <a:ext cx="1023630" cy="184666"/>
          </a:xfrm>
          <a:prstGeom prst="rect">
            <a:avLst/>
          </a:prstGeom>
          <a:noFill/>
        </p:spPr>
        <p:txBody>
          <a:bodyPr wrap="square" lIns="0" tIns="0" rIns="0" bIns="0" rtlCol="0">
            <a:spAutoFit/>
          </a:bodyPr>
          <a:lstStyle/>
          <a:p>
            <a:pPr marL="0" marR="0" lvl="0" indent="0" defTabSz="1018615"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$1T Threshold</a:t>
            </a:r>
          </a:p>
        </p:txBody>
      </p:sp>
      <p:sp>
        <p:nvSpPr>
          <p:cNvPr id="41" name="TextBox 40">
            <a:extLst>
              <a:ext uri="{FF2B5EF4-FFF2-40B4-BE49-F238E27FC236}">
                <a16:creationId xmlns:a16="http://schemas.microsoft.com/office/drawing/2014/main" id="{25EB0E12-590B-1281-115F-1D2B9C946800}"/>
              </a:ext>
            </a:extLst>
          </p:cNvPr>
          <p:cNvSpPr txBox="1"/>
          <p:nvPr/>
        </p:nvSpPr>
        <p:spPr>
          <a:xfrm>
            <a:off x="1032857" y="4687243"/>
            <a:ext cx="3453016" cy="338554"/>
          </a:xfrm>
          <a:prstGeom prst="rect">
            <a:avLst/>
          </a:prstGeom>
          <a:noFill/>
        </p:spPr>
        <p:txBody>
          <a:bodyPr wrap="square" rtlCol="0">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5E976D"/>
                </a:solidFill>
                <a:effectLst/>
                <a:uLnTx/>
                <a:uFillTx/>
                <a:latin typeface="Arial" panose="020B0604020202020204" pitchFamily="34" charset="0"/>
                <a:cs typeface="Arial" panose="020B0604020202020204" pitchFamily="34" charset="0"/>
              </a:rPr>
              <a:t>Credit card debt has surpassed $1T</a:t>
            </a:r>
          </a:p>
        </p:txBody>
      </p:sp>
      <p:sp>
        <p:nvSpPr>
          <p:cNvPr id="42" name="Rectangle 41">
            <a:extLst>
              <a:ext uri="{FF2B5EF4-FFF2-40B4-BE49-F238E27FC236}">
                <a16:creationId xmlns:a16="http://schemas.microsoft.com/office/drawing/2014/main" id="{C1761E6E-7598-AB59-14EF-A16FC867612C}"/>
              </a:ext>
            </a:extLst>
          </p:cNvPr>
          <p:cNvSpPr/>
          <p:nvPr/>
        </p:nvSpPr>
        <p:spPr>
          <a:xfrm>
            <a:off x="292608" y="4540656"/>
            <a:ext cx="212674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Trillions)</a:t>
            </a:r>
          </a:p>
        </p:txBody>
      </p:sp>
      <p:sp>
        <p:nvSpPr>
          <p:cNvPr id="2" name="Oval 1">
            <a:extLst>
              <a:ext uri="{FF2B5EF4-FFF2-40B4-BE49-F238E27FC236}">
                <a16:creationId xmlns:a16="http://schemas.microsoft.com/office/drawing/2014/main" id="{63C991A0-F13F-F123-42EF-7AB87A6138BD}"/>
              </a:ext>
            </a:extLst>
          </p:cNvPr>
          <p:cNvSpPr/>
          <p:nvPr/>
        </p:nvSpPr>
        <p:spPr>
          <a:xfrm>
            <a:off x="6359859" y="2697037"/>
            <a:ext cx="513774" cy="473749"/>
          </a:xfrm>
          <a:prstGeom prst="ellipse">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640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EA994B-78E4-74BA-0CD1-98D224A2C02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2473" y="1460780"/>
            <a:ext cx="13228320" cy="3657600"/>
          </a:xfrm>
          <a:prstGeom prst="rect">
            <a:avLst/>
          </a:prstGeom>
        </p:spPr>
      </p:pic>
      <p:sp>
        <p:nvSpPr>
          <p:cNvPr id="31" name="Content Placeholder 2">
            <a:extLst>
              <a:ext uri="{FF2B5EF4-FFF2-40B4-BE49-F238E27FC236}">
                <a16:creationId xmlns:a16="http://schemas.microsoft.com/office/drawing/2014/main" id="{B79B7F53-C6C6-53E5-63CB-9D666D4B9222}"/>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a:t>
            </a:r>
            <a:r>
              <a:rPr lang="en-US" sz="1000" i="1" dirty="0">
                <a:solidFill>
                  <a:srgbClr val="A6A6A6"/>
                </a:solidFill>
                <a:latin typeface="Arial"/>
              </a:rPr>
              <a:t> </a:t>
            </a:r>
            <a:r>
              <a:rPr lang="en-US" sz="1000" i="1" dirty="0" err="1">
                <a:solidFill>
                  <a:srgbClr val="A6A6A6"/>
                </a:solidFill>
                <a:latin typeface="Arial"/>
              </a:rPr>
              <a:t>CapIQ</a:t>
            </a:r>
            <a:endParaRPr kumimoji="0" lang="en-US" sz="1000" b="0" i="1" u="none" strike="noStrike" kern="1200" cap="none" spc="0" normalizeH="0" baseline="0" noProof="0" dirty="0">
              <a:ln>
                <a:noFill/>
              </a:ln>
              <a:solidFill>
                <a:srgbClr val="A6A6A6"/>
              </a:solidFill>
              <a:effectLst/>
              <a:uLnTx/>
              <a:uFillTx/>
              <a:latin typeface="Arial"/>
              <a:ea typeface="+mn-ea"/>
              <a:cs typeface="+mn-cs"/>
            </a:endParaRPr>
          </a:p>
        </p:txBody>
      </p:sp>
      <p:sp>
        <p:nvSpPr>
          <p:cNvPr id="25" name="Title 1">
            <a:extLst>
              <a:ext uri="{FF2B5EF4-FFF2-40B4-BE49-F238E27FC236}">
                <a16:creationId xmlns:a16="http://schemas.microsoft.com/office/drawing/2014/main" id="{E5159683-62C6-D6C0-2B58-7D2550DA7A09}"/>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Recession?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a:t>
            </a:r>
            <a:r>
              <a:rPr lang="en-US" sz="2400" cap="none" dirty="0">
                <a:solidFill>
                  <a:srgbClr val="7F7F7F"/>
                </a:solidFill>
              </a:rPr>
              <a:t>Capital Expenditures</a:t>
            </a:r>
            <a:endParaRPr kumimoji="0" lang="en-US" sz="2800" i="0" strike="noStrike" kern="1200" cap="none" spc="0" normalizeH="0" baseline="0" noProof="0" dirty="0">
              <a:ln>
                <a:noFill/>
              </a:ln>
              <a:solidFill>
                <a:srgbClr val="7F7F7F"/>
              </a:solidFill>
              <a:effectLst/>
              <a:uLnTx/>
              <a:uFillTx/>
              <a:latin typeface="Arial"/>
              <a:ea typeface="Source Serif Pro" panose="02040603050405020204" pitchFamily="18" charset="0"/>
              <a:cs typeface="Arial"/>
            </a:endParaRPr>
          </a:p>
        </p:txBody>
      </p:sp>
      <p:pic>
        <p:nvPicPr>
          <p:cNvPr id="8" name="Graphic 7" descr="Question Mark with solid fill">
            <a:extLst>
              <a:ext uri="{FF2B5EF4-FFF2-40B4-BE49-F238E27FC236}">
                <a16:creationId xmlns:a16="http://schemas.microsoft.com/office/drawing/2014/main" id="{083EB076-E85D-1BB3-6577-629AE41C9C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10744" y="102063"/>
            <a:ext cx="713232" cy="713232"/>
          </a:xfrm>
          <a:prstGeom prst="rect">
            <a:avLst/>
          </a:prstGeom>
        </p:spPr>
      </p:pic>
      <p:sp>
        <p:nvSpPr>
          <p:cNvPr id="21" name="Rectangle 20">
            <a:extLst>
              <a:ext uri="{FF2B5EF4-FFF2-40B4-BE49-F238E27FC236}">
                <a16:creationId xmlns:a16="http://schemas.microsoft.com/office/drawing/2014/main" id="{BAA6FED0-4944-CB51-D50D-BE63B8D9EB35}"/>
              </a:ext>
            </a:extLst>
          </p:cNvPr>
          <p:cNvSpPr/>
          <p:nvPr/>
        </p:nvSpPr>
        <p:spPr>
          <a:xfrm>
            <a:off x="292608" y="1003580"/>
            <a:ext cx="13231367"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Capital Expenditures as a % of Revenue (Select CMI Companies)</a:t>
            </a:r>
          </a:p>
        </p:txBody>
      </p:sp>
      <p:grpSp>
        <p:nvGrpSpPr>
          <p:cNvPr id="14" name="Group 13">
            <a:extLst>
              <a:ext uri="{FF2B5EF4-FFF2-40B4-BE49-F238E27FC236}">
                <a16:creationId xmlns:a16="http://schemas.microsoft.com/office/drawing/2014/main" id="{8E557B3C-7E33-6A89-AF42-CFADE2D8DEDB}"/>
              </a:ext>
            </a:extLst>
          </p:cNvPr>
          <p:cNvGrpSpPr/>
          <p:nvPr/>
        </p:nvGrpSpPr>
        <p:grpSpPr>
          <a:xfrm>
            <a:off x="5178726" y="1724247"/>
            <a:ext cx="3454397" cy="179717"/>
            <a:chOff x="4899810" y="1724247"/>
            <a:chExt cx="3454397" cy="179717"/>
          </a:xfrm>
        </p:grpSpPr>
        <p:grpSp>
          <p:nvGrpSpPr>
            <p:cNvPr id="13" name="Group 12">
              <a:extLst>
                <a:ext uri="{FF2B5EF4-FFF2-40B4-BE49-F238E27FC236}">
                  <a16:creationId xmlns:a16="http://schemas.microsoft.com/office/drawing/2014/main" id="{FD399243-7CB4-299A-47DF-FF21DC481AE3}"/>
                </a:ext>
              </a:extLst>
            </p:cNvPr>
            <p:cNvGrpSpPr/>
            <p:nvPr/>
          </p:nvGrpSpPr>
          <p:grpSpPr>
            <a:xfrm>
              <a:off x="6735639" y="1724247"/>
              <a:ext cx="1618568" cy="179717"/>
              <a:chOff x="6735639" y="1724247"/>
              <a:chExt cx="1618568" cy="179717"/>
            </a:xfrm>
          </p:grpSpPr>
          <p:sp>
            <p:nvSpPr>
              <p:cNvPr id="5" name="Rectangle 4">
                <a:extLst>
                  <a:ext uri="{FF2B5EF4-FFF2-40B4-BE49-F238E27FC236}">
                    <a16:creationId xmlns:a16="http://schemas.microsoft.com/office/drawing/2014/main" id="{84731E7D-0830-BE5F-6351-2C5AE85A8A3F}"/>
                  </a:ext>
                </a:extLst>
              </p:cNvPr>
              <p:cNvSpPr/>
              <p:nvPr/>
            </p:nvSpPr>
            <p:spPr>
              <a:xfrm>
                <a:off x="6905924" y="1731939"/>
                <a:ext cx="1448283" cy="16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74747"/>
                    </a:solidFill>
                    <a:latin typeface="Arial" panose="020B0604020202020204" pitchFamily="34" charset="0"/>
                    <a:cs typeface="Arial" panose="020B0604020202020204" pitchFamily="34" charset="0"/>
                  </a:rPr>
                  <a:t>YTD Q3 2023</a:t>
                </a:r>
              </a:p>
            </p:txBody>
          </p:sp>
          <p:sp>
            <p:nvSpPr>
              <p:cNvPr id="6" name="Rectangle: Rounded Corners 5">
                <a:extLst>
                  <a:ext uri="{FF2B5EF4-FFF2-40B4-BE49-F238E27FC236}">
                    <a16:creationId xmlns:a16="http://schemas.microsoft.com/office/drawing/2014/main" id="{03B73524-5294-42D8-7CFE-7B127A53F665}"/>
                  </a:ext>
                </a:extLst>
              </p:cNvPr>
              <p:cNvSpPr/>
              <p:nvPr/>
            </p:nvSpPr>
            <p:spPr>
              <a:xfrm>
                <a:off x="6735639" y="1724247"/>
                <a:ext cx="179717" cy="179717"/>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400" dirty="0">
                  <a:solidFill>
                    <a:srgbClr val="474747"/>
                  </a:solidFill>
                  <a:latin typeface="Arial" panose="020B0604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0B74DEBF-604B-93DE-1C6D-D79EAB44BC03}"/>
                </a:ext>
              </a:extLst>
            </p:cNvPr>
            <p:cNvSpPr/>
            <p:nvPr/>
          </p:nvSpPr>
          <p:spPr>
            <a:xfrm>
              <a:off x="5070095" y="1731939"/>
              <a:ext cx="1448283" cy="16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74747"/>
                  </a:solidFill>
                  <a:latin typeface="Arial" panose="020B0604020202020204" pitchFamily="34" charset="0"/>
                  <a:cs typeface="Arial" panose="020B0604020202020204" pitchFamily="34" charset="0"/>
                </a:rPr>
                <a:t>YTD Q3 2022</a:t>
              </a:r>
            </a:p>
          </p:txBody>
        </p:sp>
        <p:sp>
          <p:nvSpPr>
            <p:cNvPr id="9" name="Rectangle: Rounded Corners 8">
              <a:extLst>
                <a:ext uri="{FF2B5EF4-FFF2-40B4-BE49-F238E27FC236}">
                  <a16:creationId xmlns:a16="http://schemas.microsoft.com/office/drawing/2014/main" id="{5B155367-39D3-1FD9-0FBB-82FDC796EACF}"/>
                </a:ext>
              </a:extLst>
            </p:cNvPr>
            <p:cNvSpPr/>
            <p:nvPr/>
          </p:nvSpPr>
          <p:spPr>
            <a:xfrm>
              <a:off x="4899810" y="1724247"/>
              <a:ext cx="179717" cy="179717"/>
            </a:xfrm>
            <a:prstGeom prst="roundRect">
              <a:avLst/>
            </a:prstGeom>
            <a:solidFill>
              <a:srgbClr val="A0C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400" dirty="0">
                <a:solidFill>
                  <a:srgbClr val="474747"/>
                </a:solidFill>
                <a:latin typeface="Arial" panose="020B0604020202020204" pitchFamily="34" charset="0"/>
                <a:cs typeface="Arial" panose="020B0604020202020204" pitchFamily="34" charset="0"/>
              </a:endParaRPr>
            </a:p>
          </p:txBody>
        </p:sp>
      </p:grpSp>
      <p:pic>
        <p:nvPicPr>
          <p:cNvPr id="18" name="Picture 2" descr="Arcosa Inc. | LinkedIn">
            <a:extLst>
              <a:ext uri="{FF2B5EF4-FFF2-40B4-BE49-F238E27FC236}">
                <a16:creationId xmlns:a16="http://schemas.microsoft.com/office/drawing/2014/main" id="{1EB2AFE8-D7BE-E3DD-6274-5F4E23C87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1082" y="5038375"/>
            <a:ext cx="632783" cy="6327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2" descr="Summit Materials Announces Significant Step to Streamline Company Structure">
            <a:extLst>
              <a:ext uri="{FF2B5EF4-FFF2-40B4-BE49-F238E27FC236}">
                <a16:creationId xmlns:a16="http://schemas.microsoft.com/office/drawing/2014/main" id="{945F4E6E-4625-D55D-F6C2-69AB49F9578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4209" y="5052474"/>
            <a:ext cx="1153001" cy="6045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Knife River - A Construction Materials &amp; Contracting Company">
            <a:extLst>
              <a:ext uri="{FF2B5EF4-FFF2-40B4-BE49-F238E27FC236}">
                <a16:creationId xmlns:a16="http://schemas.microsoft.com/office/drawing/2014/main" id="{7B5279C3-1012-047F-5939-3CB4DCC903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17099" y="4954795"/>
            <a:ext cx="799942" cy="7999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26E0ADF-9A19-BAAC-37F8-14D316525BC5}"/>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334804" y="5047059"/>
            <a:ext cx="1002484" cy="6154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ulcan Materials Company Logo PNG vector in SVG, PDF, AI, CDR format">
            <a:extLst>
              <a:ext uri="{FF2B5EF4-FFF2-40B4-BE49-F238E27FC236}">
                <a16:creationId xmlns:a16="http://schemas.microsoft.com/office/drawing/2014/main" id="{9A6812C5-5D83-FAF5-B4B6-C20C06CC526A}"/>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4708" y="4894622"/>
            <a:ext cx="1226110" cy="9202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Granite Construction logo in transparent PNG format">
            <a:extLst>
              <a:ext uri="{FF2B5EF4-FFF2-40B4-BE49-F238E27FC236}">
                <a16:creationId xmlns:a16="http://schemas.microsoft.com/office/drawing/2014/main" id="{63F13CAE-A497-90C4-5528-DDDB536D1B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02931" y="5028694"/>
            <a:ext cx="707292" cy="6521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23" name="Table 22">
            <a:extLst>
              <a:ext uri="{FF2B5EF4-FFF2-40B4-BE49-F238E27FC236}">
                <a16:creationId xmlns:a16="http://schemas.microsoft.com/office/drawing/2014/main" id="{57B6D51F-9330-FFB7-9435-29048065C89C}"/>
              </a:ext>
            </a:extLst>
          </p:cNvPr>
          <p:cNvGraphicFramePr>
            <a:graphicFrameLocks noGrp="1"/>
          </p:cNvGraphicFramePr>
          <p:nvPr>
            <p:extLst>
              <p:ext uri="{D42A27DB-BD31-4B8C-83A1-F6EECF244321}">
                <p14:modId xmlns:p14="http://schemas.microsoft.com/office/powerpoint/2010/main" val="2811073540"/>
              </p:ext>
            </p:extLst>
          </p:nvPr>
        </p:nvGraphicFramePr>
        <p:xfrm>
          <a:off x="9186529" y="1613881"/>
          <a:ext cx="4337446" cy="1163784"/>
        </p:xfrm>
        <a:graphic>
          <a:graphicData uri="http://schemas.openxmlformats.org/drawingml/2006/table">
            <a:tbl>
              <a:tblPr firstRow="1" bandRow="1">
                <a:tableStyleId>{5C22544A-7EE6-4342-B048-85BDC9FD1C3A}</a:tableStyleId>
              </a:tblPr>
              <a:tblGrid>
                <a:gridCol w="2168723">
                  <a:extLst>
                    <a:ext uri="{9D8B030D-6E8A-4147-A177-3AD203B41FA5}">
                      <a16:colId xmlns:a16="http://schemas.microsoft.com/office/drawing/2014/main" val="2434088898"/>
                    </a:ext>
                  </a:extLst>
                </a:gridCol>
                <a:gridCol w="2168723">
                  <a:extLst>
                    <a:ext uri="{9D8B030D-6E8A-4147-A177-3AD203B41FA5}">
                      <a16:colId xmlns:a16="http://schemas.microsoft.com/office/drawing/2014/main" val="3498195022"/>
                    </a:ext>
                  </a:extLst>
                </a:gridCol>
              </a:tblGrid>
              <a:tr h="323453">
                <a:tc gridSpan="2">
                  <a:txBody>
                    <a:bodyPr/>
                    <a:lstStyle/>
                    <a:p>
                      <a:pPr marL="0" marR="0" lvl="0" indent="0" algn="ctr" defTabSz="754433" rtl="0" eaLnBrk="1" fontAlgn="auto" latinLnBrk="0" hangingPunct="1">
                        <a:lnSpc>
                          <a:spcPct val="100000"/>
                        </a:lnSpc>
                        <a:spcBef>
                          <a:spcPts val="0"/>
                        </a:spcBef>
                        <a:spcAft>
                          <a:spcPts val="0"/>
                        </a:spcAft>
                        <a:buClrTx/>
                        <a:buSzTx/>
                        <a:buFontTx/>
                        <a:buNone/>
                        <a:tabLst/>
                        <a:defRPr/>
                      </a:pPr>
                      <a:r>
                        <a:rPr lang="en-US" sz="2000" b="1" i="0" dirty="0">
                          <a:solidFill>
                            <a:schemeClr val="bg1"/>
                          </a:solidFill>
                          <a:latin typeface="Garamond" panose="02020404030301010803" pitchFamily="18" charset="0"/>
                          <a:cs typeface="Arial" panose="020B0604020202020204" pitchFamily="34" charset="0"/>
                        </a:rPr>
                        <a:t>Average</a:t>
                      </a:r>
                    </a:p>
                  </a:txBody>
                  <a:tcPr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hMerge="1">
                  <a:txBody>
                    <a:bodyPr/>
                    <a:lstStyle/>
                    <a:p>
                      <a:pPr marL="0" marR="0" lvl="0" indent="0" algn="ctr" defTabSz="754433" rtl="0" eaLnBrk="1" fontAlgn="auto" latinLnBrk="0" hangingPunct="1">
                        <a:lnSpc>
                          <a:spcPct val="100000"/>
                        </a:lnSpc>
                        <a:spcBef>
                          <a:spcPts val="0"/>
                        </a:spcBef>
                        <a:spcAft>
                          <a:spcPts val="0"/>
                        </a:spcAft>
                        <a:buClrTx/>
                        <a:buSzTx/>
                        <a:buFontTx/>
                        <a:buNone/>
                        <a:tabLst/>
                        <a:defRPr/>
                      </a:pPr>
                      <a:endParaRPr lang="en-US" sz="2000" b="1" i="0" dirty="0">
                        <a:solidFill>
                          <a:schemeClr val="bg1"/>
                        </a:solidFill>
                        <a:latin typeface="Garamond" panose="02020404030301010803" pitchFamily="18" charset="0"/>
                        <a:cs typeface="Arial" panose="020B0604020202020204" pitchFamily="34" charset="0"/>
                      </a:endParaRPr>
                    </a:p>
                  </a:txBody>
                  <a:tcPr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extLst>
                  <a:ext uri="{0D108BD9-81ED-4DB2-BD59-A6C34878D82A}">
                    <a16:rowId xmlns:a16="http://schemas.microsoft.com/office/drawing/2014/main" val="2554473245"/>
                  </a:ext>
                </a:extLst>
              </a:tr>
              <a:tr h="323453">
                <a:tc>
                  <a:txBody>
                    <a:bodyPr/>
                    <a:lstStyle/>
                    <a:p>
                      <a:pPr marL="0" marR="0" lvl="0" indent="0" algn="ctr" defTabSz="754433" rtl="0" eaLnBrk="1" fontAlgn="auto" latinLnBrk="0" hangingPunct="1">
                        <a:lnSpc>
                          <a:spcPct val="100000"/>
                        </a:lnSpc>
                        <a:spcBef>
                          <a:spcPts val="0"/>
                        </a:spcBef>
                        <a:spcAft>
                          <a:spcPts val="0"/>
                        </a:spcAft>
                        <a:buClrTx/>
                        <a:buSzTx/>
                        <a:buFontTx/>
                        <a:buNone/>
                        <a:tabLst/>
                        <a:defRPr/>
                      </a:pPr>
                      <a:r>
                        <a:rPr lang="en-US" sz="2000" b="0" i="0" u="sng" dirty="0">
                          <a:solidFill>
                            <a:srgbClr val="474747"/>
                          </a:solidFill>
                          <a:latin typeface="Arial" panose="020B0604020202020204" pitchFamily="34" charset="0"/>
                          <a:cs typeface="Arial" panose="020B0604020202020204" pitchFamily="34" charset="0"/>
                        </a:rPr>
                        <a:t>YTD Q3 2022</a:t>
                      </a:r>
                    </a:p>
                  </a:txBody>
                  <a:tcPr marT="41564" marB="41564" anchor="ctr">
                    <a:lnL w="12700" cap="flat" cmpd="sng" algn="ctr">
                      <a:solidFill>
                        <a:schemeClr val="tx1"/>
                      </a:solidFill>
                      <a:prstDash val="solid"/>
                      <a:round/>
                      <a:headEnd type="none" w="med" len="med"/>
                      <a:tailEnd type="none" w="med" len="med"/>
                    </a:lnL>
                    <a:lnR w="28575" cap="flat" cmpd="sng" algn="ctr">
                      <a:solidFill>
                        <a:srgbClr val="F99B1C"/>
                      </a:solidFill>
                      <a:prstDash val="sysDash"/>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ctr" defTabSz="754433" rtl="0" eaLnBrk="1" fontAlgn="auto" latinLnBrk="0" hangingPunct="1">
                        <a:lnSpc>
                          <a:spcPct val="100000"/>
                        </a:lnSpc>
                        <a:spcBef>
                          <a:spcPts val="0"/>
                        </a:spcBef>
                        <a:spcAft>
                          <a:spcPts val="0"/>
                        </a:spcAft>
                        <a:buClrTx/>
                        <a:buSzTx/>
                        <a:buFontTx/>
                        <a:buNone/>
                        <a:tabLst/>
                        <a:defRPr/>
                      </a:pPr>
                      <a:r>
                        <a:rPr lang="en-US" sz="2000" b="0" i="0" u="sng" dirty="0">
                          <a:solidFill>
                            <a:srgbClr val="474747"/>
                          </a:solidFill>
                          <a:latin typeface="Arial" panose="020B0604020202020204" pitchFamily="34" charset="0"/>
                          <a:cs typeface="Arial" panose="020B0604020202020204" pitchFamily="34" charset="0"/>
                        </a:rPr>
                        <a:t>YTD Q3 2023</a:t>
                      </a:r>
                    </a:p>
                  </a:txBody>
                  <a:tcPr marT="41564" marB="41564" anchor="ctr">
                    <a:lnL w="28575" cap="flat" cmpd="sng" algn="ctr">
                      <a:solidFill>
                        <a:srgbClr val="F99B1C"/>
                      </a:solidFill>
                      <a:prstDash val="sysDash"/>
                      <a:round/>
                      <a:headEnd type="none" w="med" len="med"/>
                      <a:tailEnd type="none" w="med" len="med"/>
                    </a:lnL>
                    <a:lnR w="28575" cap="flat" cmpd="sng" algn="ctr">
                      <a:solidFill>
                        <a:srgbClr val="F99B1C"/>
                      </a:solidFill>
                      <a:prstDash val="sysDash"/>
                      <a:round/>
                      <a:headEnd type="none" w="med" len="med"/>
                      <a:tailEnd type="none" w="med" len="med"/>
                    </a:lnR>
                    <a:lnT w="28575" cap="flat" cmpd="sng" algn="ctr">
                      <a:solidFill>
                        <a:srgbClr val="F99B1C"/>
                      </a:solidFill>
                      <a:prstDash val="sysDash"/>
                      <a:round/>
                      <a:headEnd type="none" w="med" len="med"/>
                      <a:tailEnd type="none" w="med" len="med"/>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0956422"/>
                  </a:ext>
                </a:extLst>
              </a:tr>
              <a:tr h="323453">
                <a:tc>
                  <a:txBody>
                    <a:bodyPr/>
                    <a:lstStyle/>
                    <a:p>
                      <a:pPr marL="0" marR="0" lvl="0" indent="0" algn="ctr" defTabSz="754433" rtl="0" eaLnBrk="1" fontAlgn="auto" latinLnBrk="0" hangingPunct="1">
                        <a:lnSpc>
                          <a:spcPct val="100000"/>
                        </a:lnSpc>
                        <a:spcBef>
                          <a:spcPts val="0"/>
                        </a:spcBef>
                        <a:spcAft>
                          <a:spcPts val="0"/>
                        </a:spcAft>
                        <a:buClrTx/>
                        <a:buSzTx/>
                        <a:buFontTx/>
                        <a:buNone/>
                        <a:tabLst/>
                        <a:defRPr/>
                      </a:pPr>
                      <a:r>
                        <a:rPr lang="en-US" sz="2000" b="1" dirty="0">
                          <a:solidFill>
                            <a:srgbClr val="474747"/>
                          </a:solidFill>
                          <a:latin typeface="Arial" panose="020B0604020202020204" pitchFamily="34" charset="0"/>
                          <a:cs typeface="Arial" panose="020B0604020202020204" pitchFamily="34" charset="0"/>
                        </a:rPr>
                        <a:t>6.6%</a:t>
                      </a:r>
                    </a:p>
                  </a:txBody>
                  <a:tcPr marT="41564" marB="41564" anchor="ctr">
                    <a:lnL w="12700" cap="flat" cmpd="sng" algn="ctr">
                      <a:solidFill>
                        <a:schemeClr val="tx1"/>
                      </a:solidFill>
                      <a:prstDash val="solid"/>
                      <a:round/>
                      <a:headEnd type="none" w="med" len="med"/>
                      <a:tailEnd type="none" w="med" len="med"/>
                    </a:lnL>
                    <a:lnR w="28575" cap="flat" cmpd="sng" algn="ctr">
                      <a:solidFill>
                        <a:srgbClr val="F99B1C"/>
                      </a:solidFill>
                      <a:prstDash val="sysDash"/>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474747"/>
                          </a:solidFill>
                          <a:latin typeface="Arial" panose="020B0604020202020204" pitchFamily="34" charset="0"/>
                          <a:cs typeface="Arial" panose="020B0604020202020204" pitchFamily="34" charset="0"/>
                        </a:rPr>
                        <a:t>7.7%</a:t>
                      </a:r>
                    </a:p>
                  </a:txBody>
                  <a:tcPr marT="41564" marB="41564" anchor="ctr">
                    <a:lnL w="28575" cap="flat" cmpd="sng" algn="ctr">
                      <a:solidFill>
                        <a:srgbClr val="F99B1C"/>
                      </a:solidFill>
                      <a:prstDash val="sysDash"/>
                      <a:round/>
                      <a:headEnd type="none" w="med" len="med"/>
                      <a:tailEnd type="none" w="med" len="med"/>
                    </a:lnL>
                    <a:lnR w="28575" cap="flat" cmpd="sng" algn="ctr">
                      <a:solidFill>
                        <a:srgbClr val="F99B1C"/>
                      </a:solidFill>
                      <a:prstDash val="sysDash"/>
                      <a:round/>
                      <a:headEnd type="none" w="med" len="med"/>
                      <a:tailEnd type="none" w="med" len="med"/>
                    </a:lnR>
                    <a:lnT w="38100" cmpd="sng">
                      <a:noFill/>
                    </a:lnT>
                    <a:lnB w="28575" cap="flat" cmpd="sng" algn="ctr">
                      <a:solidFill>
                        <a:srgbClr val="F99B1C"/>
                      </a:solidFill>
                      <a:prstDash val="sysDash"/>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03579832"/>
                  </a:ext>
                </a:extLst>
              </a:tr>
            </a:tbl>
          </a:graphicData>
        </a:graphic>
      </p:graphicFrame>
      <p:sp>
        <p:nvSpPr>
          <p:cNvPr id="24" name="Rectangle 23">
            <a:extLst>
              <a:ext uri="{FF2B5EF4-FFF2-40B4-BE49-F238E27FC236}">
                <a16:creationId xmlns:a16="http://schemas.microsoft.com/office/drawing/2014/main" id="{E9D5C234-4AFC-A9BD-1FA3-E0456803FAB7}"/>
              </a:ext>
            </a:extLst>
          </p:cNvPr>
          <p:cNvSpPr/>
          <p:nvPr/>
        </p:nvSpPr>
        <p:spPr>
          <a:xfrm>
            <a:off x="292608" y="6383221"/>
            <a:ext cx="13231368" cy="704088"/>
          </a:xfrm>
          <a:prstGeom prst="rect">
            <a:avLst/>
          </a:prstGeom>
          <a:solidFill>
            <a:srgbClr val="5E976D">
              <a:alpha val="10000"/>
            </a:srgbClr>
          </a:solidFill>
          <a:ln w="9525">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i="1" dirty="0">
                <a:solidFill>
                  <a:srgbClr val="5E976D"/>
                </a:solidFill>
                <a:latin typeface="Arial" panose="020B0604020202020204" pitchFamily="34" charset="0"/>
                <a:cs typeface="Arial" panose="020B0604020202020204" pitchFamily="34" charset="0"/>
              </a:rPr>
              <a:t>As it relates to Private Investment, CM Companies have generally increased their </a:t>
            </a:r>
            <a:r>
              <a:rPr lang="en-US" sz="2000" i="1" dirty="0" err="1">
                <a:solidFill>
                  <a:srgbClr val="5E976D"/>
                </a:solidFill>
                <a:latin typeface="Arial" panose="020B0604020202020204" pitchFamily="34" charset="0"/>
                <a:cs typeface="Arial" panose="020B0604020202020204" pitchFamily="34" charset="0"/>
              </a:rPr>
              <a:t>CapEx</a:t>
            </a:r>
            <a:r>
              <a:rPr lang="en-US" sz="2000" i="1" dirty="0">
                <a:solidFill>
                  <a:srgbClr val="5E976D"/>
                </a:solidFill>
                <a:latin typeface="Arial" panose="020B0604020202020204" pitchFamily="34" charset="0"/>
                <a:cs typeface="Arial" panose="020B0604020202020204" pitchFamily="34" charset="0"/>
              </a:rPr>
              <a:t> spend as a % of revenue</a:t>
            </a:r>
          </a:p>
        </p:txBody>
      </p:sp>
    </p:spTree>
    <p:extLst>
      <p:ext uri="{BB962C8B-B14F-4D97-AF65-F5344CB8AC3E}">
        <p14:creationId xmlns:p14="http://schemas.microsoft.com/office/powerpoint/2010/main" val="1894510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2">
            <a:extLst>
              <a:ext uri="{FF2B5EF4-FFF2-40B4-BE49-F238E27FC236}">
                <a16:creationId xmlns:a16="http://schemas.microsoft.com/office/drawing/2014/main" id="{B79B7F53-C6C6-53E5-63CB-9D666D4B9222}"/>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Note: Figures shown representative of federal fiscal Q4 2023</a:t>
            </a:r>
            <a:r>
              <a:rPr lang="en-US" sz="1000" i="1" dirty="0">
                <a:solidFill>
                  <a:srgbClr val="A6A6A6"/>
                </a:solidFill>
                <a:latin typeface="Arial"/>
              </a:rPr>
              <a:t> and </a:t>
            </a:r>
            <a:r>
              <a:rPr kumimoji="0" lang="en-US" sz="1000" b="0" i="1" u="none" strike="noStrike" kern="1200" cap="none" spc="0" normalizeH="0" baseline="0" noProof="0" dirty="0">
                <a:ln>
                  <a:noFill/>
                </a:ln>
                <a:solidFill>
                  <a:srgbClr val="A6A6A6"/>
                </a:solidFill>
                <a:effectLst/>
                <a:uLnTx/>
                <a:uFillTx/>
                <a:latin typeface="Arial"/>
                <a:ea typeface="+mn-ea"/>
                <a:cs typeface="+mn-cs"/>
              </a:rPr>
              <a:t>Q1 2024</a:t>
            </a:r>
          </a:p>
          <a:p>
            <a:pPr defTabSz="754317">
              <a:spcBef>
                <a:spcPts val="0"/>
              </a:spcBef>
              <a:spcAft>
                <a:spcPts val="0"/>
              </a:spcAft>
              <a:buClr>
                <a:srgbClr val="B7212A"/>
              </a:buClr>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fiscaldata.treasury.gov</a:t>
            </a:r>
          </a:p>
        </p:txBody>
      </p:sp>
      <p:sp>
        <p:nvSpPr>
          <p:cNvPr id="25" name="Title 1">
            <a:extLst>
              <a:ext uri="{FF2B5EF4-FFF2-40B4-BE49-F238E27FC236}">
                <a16:creationId xmlns:a16="http://schemas.microsoft.com/office/drawing/2014/main" id="{E5159683-62C6-D6C0-2B58-7D2550DA7A09}"/>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Recession?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a:t>
            </a:r>
            <a:r>
              <a:rPr lang="en-US" sz="2400" cap="none" dirty="0">
                <a:solidFill>
                  <a:srgbClr val="7F7F7F"/>
                </a:solidFill>
              </a:rPr>
              <a:t>Government Spending</a:t>
            </a:r>
            <a:endParaRPr kumimoji="0" lang="en-US" sz="2800" i="0" strike="noStrike" kern="1200" cap="none" spc="0" normalizeH="0" baseline="0" noProof="0" dirty="0">
              <a:ln>
                <a:noFill/>
              </a:ln>
              <a:solidFill>
                <a:srgbClr val="7F7F7F"/>
              </a:solidFill>
              <a:effectLst/>
              <a:uLnTx/>
              <a:uFillTx/>
              <a:latin typeface="Arial"/>
              <a:ea typeface="Source Serif Pro" panose="02040603050405020204" pitchFamily="18" charset="0"/>
              <a:cs typeface="Arial"/>
            </a:endParaRPr>
          </a:p>
        </p:txBody>
      </p:sp>
      <p:pic>
        <p:nvPicPr>
          <p:cNvPr id="8" name="Graphic 7" descr="Question Mark with solid fill">
            <a:extLst>
              <a:ext uri="{FF2B5EF4-FFF2-40B4-BE49-F238E27FC236}">
                <a16:creationId xmlns:a16="http://schemas.microsoft.com/office/drawing/2014/main" id="{083EB076-E85D-1BB3-6577-629AE41C9C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10744" y="102063"/>
            <a:ext cx="713232" cy="713232"/>
          </a:xfrm>
          <a:prstGeom prst="rect">
            <a:avLst/>
          </a:prstGeom>
        </p:spPr>
      </p:pic>
      <p:sp>
        <p:nvSpPr>
          <p:cNvPr id="2" name="Text Placeholder 6">
            <a:extLst>
              <a:ext uri="{FF2B5EF4-FFF2-40B4-BE49-F238E27FC236}">
                <a16:creationId xmlns:a16="http://schemas.microsoft.com/office/drawing/2014/main" id="{F41F2C43-56B6-4630-C04C-D6C4542B798A}"/>
              </a:ext>
            </a:extLst>
          </p:cNvPr>
          <p:cNvSpPr txBox="1">
            <a:spLocks/>
          </p:cNvSpPr>
          <p:nvPr/>
        </p:nvSpPr>
        <p:spPr>
          <a:xfrm>
            <a:off x="292608" y="969264"/>
            <a:ext cx="13231368" cy="348981"/>
          </a:xfrm>
          <a:prstGeom prst="rect">
            <a:avLst/>
          </a:prstGeom>
          <a:noFill/>
        </p:spPr>
        <p:txBody>
          <a:bodyPr vert="horz" lIns="0" tIns="0" rIns="0" bIns="0" rtlCol="0" anchor="t">
            <a:noAutofit/>
          </a:bodyPr>
          <a:lstStyle>
            <a:defPPr>
              <a:defRPr lang="en-US"/>
            </a:defPPr>
            <a:lvl1pPr indent="0" defTabSz="754380">
              <a:lnSpc>
                <a:spcPct val="100000"/>
              </a:lnSpc>
              <a:spcBef>
                <a:spcPts val="0"/>
              </a:spcBef>
              <a:spcAft>
                <a:spcPts val="0"/>
              </a:spcAft>
              <a:buClr>
                <a:schemeClr val="tx1"/>
              </a:buClr>
              <a:buFont typeface="Wingdings" panose="05000000000000000000" pitchFamily="2" charset="2"/>
              <a:buNone/>
              <a:defRPr sz="1600">
                <a:solidFill>
                  <a:srgbClr val="4C7A59"/>
                </a:solidFill>
                <a:latin typeface="Arial" panose="020B0604020202020204" pitchFamily="34" charset="0"/>
                <a:ea typeface="Arial Unicode MS" panose="020B0604020202020204" pitchFamily="34" charset="-128"/>
                <a:cs typeface="Arial" panose="020B0604020202020204" pitchFamily="34" charset="0"/>
              </a:defRPr>
            </a:lvl1pPr>
            <a:lvl2pPr marL="37719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2pPr>
            <a:lvl3pPr marL="75438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3pPr>
            <a:lvl4pPr marL="113157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4pPr>
            <a:lvl5pPr marL="150876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r>
              <a:rPr kumimoji="0" lang="en-US" sz="2000" i="0" u="none" strike="noStrike" kern="1200" cap="none" spc="0" normalizeH="0" baseline="0" noProof="0" dirty="0">
                <a:ln>
                  <a:noFill/>
                </a:ln>
                <a:solidFill>
                  <a:srgbClr val="5E976D"/>
                </a:solidFill>
                <a:effectLst/>
                <a:uLnTx/>
                <a:uFillTx/>
                <a:ea typeface="+mn-ea"/>
              </a:rPr>
              <a:t>Government spending makes up slightly more than 1/3 of GDP. The following categories directly contribute to GDP.</a:t>
            </a:r>
            <a:endParaRPr lang="en-US" sz="2000" dirty="0">
              <a:solidFill>
                <a:srgbClr val="5E976D"/>
              </a:solidFill>
            </a:endParaRPr>
          </a:p>
        </p:txBody>
      </p:sp>
      <p:graphicFrame>
        <p:nvGraphicFramePr>
          <p:cNvPr id="3" name="Table 2">
            <a:extLst>
              <a:ext uri="{FF2B5EF4-FFF2-40B4-BE49-F238E27FC236}">
                <a16:creationId xmlns:a16="http://schemas.microsoft.com/office/drawing/2014/main" id="{A376B944-1764-7321-1417-2B01C7A1E5B1}"/>
              </a:ext>
            </a:extLst>
          </p:cNvPr>
          <p:cNvGraphicFramePr>
            <a:graphicFrameLocks noGrp="1"/>
          </p:cNvGraphicFramePr>
          <p:nvPr>
            <p:extLst>
              <p:ext uri="{D42A27DB-BD31-4B8C-83A1-F6EECF244321}">
                <p14:modId xmlns:p14="http://schemas.microsoft.com/office/powerpoint/2010/main" val="3386389920"/>
              </p:ext>
            </p:extLst>
          </p:nvPr>
        </p:nvGraphicFramePr>
        <p:xfrm>
          <a:off x="292608" y="1565031"/>
          <a:ext cx="13231367" cy="2631931"/>
        </p:xfrm>
        <a:graphic>
          <a:graphicData uri="http://schemas.openxmlformats.org/drawingml/2006/table">
            <a:tbl>
              <a:tblPr firstRow="1" bandRow="1">
                <a:tableStyleId>{5C22544A-7EE6-4342-B048-85BDC9FD1C3A}</a:tableStyleId>
              </a:tblPr>
              <a:tblGrid>
                <a:gridCol w="7013895">
                  <a:extLst>
                    <a:ext uri="{9D8B030D-6E8A-4147-A177-3AD203B41FA5}">
                      <a16:colId xmlns:a16="http://schemas.microsoft.com/office/drawing/2014/main" val="2434088898"/>
                    </a:ext>
                  </a:extLst>
                </a:gridCol>
                <a:gridCol w="3108736">
                  <a:extLst>
                    <a:ext uri="{9D8B030D-6E8A-4147-A177-3AD203B41FA5}">
                      <a16:colId xmlns:a16="http://schemas.microsoft.com/office/drawing/2014/main" val="2828652498"/>
                    </a:ext>
                  </a:extLst>
                </a:gridCol>
                <a:gridCol w="3108736">
                  <a:extLst>
                    <a:ext uri="{9D8B030D-6E8A-4147-A177-3AD203B41FA5}">
                      <a16:colId xmlns:a16="http://schemas.microsoft.com/office/drawing/2014/main" val="2227844368"/>
                    </a:ext>
                  </a:extLst>
                </a:gridCol>
              </a:tblGrid>
              <a:tr h="492836">
                <a:tc>
                  <a:txBody>
                    <a:bodyPr/>
                    <a:lstStyle/>
                    <a:p>
                      <a:pPr marL="0" marR="0" lvl="0" indent="0" algn="ctr" defTabSz="754433" rtl="0" eaLnBrk="1" fontAlgn="auto" latinLnBrk="0" hangingPunct="1">
                        <a:lnSpc>
                          <a:spcPct val="100000"/>
                        </a:lnSpc>
                        <a:spcBef>
                          <a:spcPts val="0"/>
                        </a:spcBef>
                        <a:spcAft>
                          <a:spcPts val="0"/>
                        </a:spcAft>
                        <a:buClrTx/>
                        <a:buSzTx/>
                        <a:buFontTx/>
                        <a:buNone/>
                        <a:tabLst/>
                        <a:defRPr/>
                      </a:pPr>
                      <a:r>
                        <a:rPr lang="en-US" sz="1600" b="0" i="1" dirty="0">
                          <a:solidFill>
                            <a:schemeClr val="bg1"/>
                          </a:solidFill>
                          <a:latin typeface="Arial" panose="020B0604020202020204" pitchFamily="34" charset="0"/>
                          <a:cs typeface="Arial" panose="020B0604020202020204" pitchFamily="34" charset="0"/>
                        </a:rPr>
                        <a:t>U.S. Government Spending by Category ($ Billions of Dollars)</a:t>
                      </a:r>
                    </a:p>
                  </a:txBody>
                  <a:tcPr marL="116543" marR="116543" marT="48159" marB="48159"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a:txBody>
                    <a:bodyPr/>
                    <a:lstStyle/>
                    <a:p>
                      <a:pPr algn="ctr"/>
                      <a:r>
                        <a:rPr lang="en-US" sz="2400" u="sng" dirty="0">
                          <a:latin typeface="Arial" panose="020B0604020202020204" pitchFamily="34" charset="0"/>
                          <a:cs typeface="Arial" panose="020B0604020202020204" pitchFamily="34" charset="0"/>
                        </a:rPr>
                        <a:t>Q3 2023</a:t>
                      </a:r>
                    </a:p>
                  </a:txBody>
                  <a:tcPr marL="116543" marR="116543" marT="48159" marB="48159">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tc>
                  <a:txBody>
                    <a:bodyPr/>
                    <a:lstStyle/>
                    <a:p>
                      <a:pPr algn="ctr"/>
                      <a:r>
                        <a:rPr lang="en-US" sz="2400" u="sng" dirty="0">
                          <a:latin typeface="Arial" panose="020B0604020202020204" pitchFamily="34" charset="0"/>
                          <a:cs typeface="Arial" panose="020B0604020202020204" pitchFamily="34" charset="0"/>
                        </a:rPr>
                        <a:t>Q4 2023</a:t>
                      </a:r>
                    </a:p>
                  </a:txBody>
                  <a:tcPr marL="116543" marR="116543" marT="48159" marB="48159">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E976D"/>
                    </a:solidFill>
                  </a:tcPr>
                </a:tc>
                <a:extLst>
                  <a:ext uri="{0D108BD9-81ED-4DB2-BD59-A6C34878D82A}">
                    <a16:rowId xmlns:a16="http://schemas.microsoft.com/office/drawing/2014/main" val="190956422"/>
                  </a:ext>
                </a:extLst>
              </a:tr>
              <a:tr h="427819">
                <a:tc>
                  <a:txBody>
                    <a:bodyPr/>
                    <a:lstStyle/>
                    <a:p>
                      <a:r>
                        <a:rPr lang="en-US" sz="2000" b="0" dirty="0">
                          <a:solidFill>
                            <a:srgbClr val="474747"/>
                          </a:solidFill>
                          <a:latin typeface="Arial" panose="020B0604020202020204" pitchFamily="34" charset="0"/>
                          <a:cs typeface="Arial" panose="020B0604020202020204" pitchFamily="34" charset="0"/>
                        </a:rPr>
                        <a:t>National Defense</a:t>
                      </a:r>
                    </a:p>
                  </a:txBody>
                  <a:tcPr marL="116543" marR="116543" marT="48159" marB="48159"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0" dirty="0">
                          <a:solidFill>
                            <a:srgbClr val="474747"/>
                          </a:solidFill>
                          <a:latin typeface="Arial" panose="020B0604020202020204" pitchFamily="34" charset="0"/>
                          <a:cs typeface="Arial" panose="020B0604020202020204" pitchFamily="34" charset="0"/>
                        </a:rPr>
                        <a:t>$210B</a:t>
                      </a:r>
                    </a:p>
                  </a:txBody>
                  <a:tcPr marL="116543" marR="116543" marT="48159" marB="48159"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0" dirty="0">
                          <a:solidFill>
                            <a:srgbClr val="474747"/>
                          </a:solidFill>
                          <a:latin typeface="Arial" panose="020B0604020202020204" pitchFamily="34" charset="0"/>
                          <a:cs typeface="Arial" panose="020B0604020202020204" pitchFamily="34" charset="0"/>
                        </a:rPr>
                        <a:t>$238B</a:t>
                      </a:r>
                    </a:p>
                  </a:txBody>
                  <a:tcPr marL="116543" marR="116543" marT="48159" marB="48159"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3579832"/>
                  </a:ext>
                </a:extLst>
              </a:tr>
              <a:tr h="427819">
                <a:tc>
                  <a:txBody>
                    <a:bodyPr/>
                    <a:lstStyle/>
                    <a:p>
                      <a:r>
                        <a:rPr lang="en-US" sz="2000" b="0" dirty="0">
                          <a:solidFill>
                            <a:srgbClr val="474747"/>
                          </a:solidFill>
                          <a:latin typeface="Arial" panose="020B0604020202020204" pitchFamily="34" charset="0"/>
                          <a:cs typeface="Arial" panose="020B0604020202020204" pitchFamily="34" charset="0"/>
                        </a:rPr>
                        <a:t>Health</a:t>
                      </a:r>
                    </a:p>
                  </a:txBody>
                  <a:tcPr marL="116543" marR="116543" marT="48159" marB="48159"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0" dirty="0">
                          <a:solidFill>
                            <a:srgbClr val="474747"/>
                          </a:solidFill>
                          <a:latin typeface="Arial" panose="020B0604020202020204" pitchFamily="34" charset="0"/>
                          <a:cs typeface="Arial" panose="020B0604020202020204" pitchFamily="34" charset="0"/>
                        </a:rPr>
                        <a:t>$215B</a:t>
                      </a:r>
                    </a:p>
                  </a:txBody>
                  <a:tcPr marL="116543" marR="116543" marT="48159" marB="48159"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0" dirty="0">
                          <a:solidFill>
                            <a:srgbClr val="474747"/>
                          </a:solidFill>
                          <a:latin typeface="Arial" panose="020B0604020202020204" pitchFamily="34" charset="0"/>
                          <a:cs typeface="Arial" panose="020B0604020202020204" pitchFamily="34" charset="0"/>
                        </a:rPr>
                        <a:t>$224B</a:t>
                      </a:r>
                    </a:p>
                  </a:txBody>
                  <a:tcPr marL="116543" marR="116543" marT="48159" marB="48159"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7037016"/>
                  </a:ext>
                </a:extLst>
              </a:tr>
              <a:tr h="427819">
                <a:tc>
                  <a:txBody>
                    <a:bodyPr/>
                    <a:lstStyle/>
                    <a:p>
                      <a:r>
                        <a:rPr lang="en-US" sz="2000" b="0" dirty="0">
                          <a:solidFill>
                            <a:srgbClr val="474747"/>
                          </a:solidFill>
                          <a:latin typeface="Arial" panose="020B0604020202020204" pitchFamily="34" charset="0"/>
                          <a:cs typeface="Arial" panose="020B0604020202020204" pitchFamily="34" charset="0"/>
                        </a:rPr>
                        <a:t>Commerce and Housing Credit</a:t>
                      </a:r>
                    </a:p>
                  </a:txBody>
                  <a:tcPr marL="116543" marR="116543" marT="48159" marB="48159"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0" dirty="0">
                          <a:solidFill>
                            <a:srgbClr val="474747"/>
                          </a:solidFill>
                          <a:latin typeface="Arial" panose="020B0604020202020204" pitchFamily="34" charset="0"/>
                          <a:cs typeface="Arial" panose="020B0604020202020204" pitchFamily="34" charset="0"/>
                        </a:rPr>
                        <a:t>$49B</a:t>
                      </a:r>
                    </a:p>
                  </a:txBody>
                  <a:tcPr marL="116543" marR="116543" marT="48159" marB="48159"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0" dirty="0">
                          <a:solidFill>
                            <a:srgbClr val="474747"/>
                          </a:solidFill>
                          <a:latin typeface="Arial" panose="020B0604020202020204" pitchFamily="34" charset="0"/>
                          <a:cs typeface="Arial" panose="020B0604020202020204" pitchFamily="34" charset="0"/>
                        </a:rPr>
                        <a:t>$65B</a:t>
                      </a:r>
                    </a:p>
                  </a:txBody>
                  <a:tcPr marL="116543" marR="116543" marT="48159" marB="48159"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4148092"/>
                  </a:ext>
                </a:extLst>
              </a:tr>
              <a:tr h="427819">
                <a:tc>
                  <a:txBody>
                    <a:bodyPr/>
                    <a:lstStyle/>
                    <a:p>
                      <a:r>
                        <a:rPr lang="en-US" sz="2000" b="0" dirty="0">
                          <a:solidFill>
                            <a:srgbClr val="474747"/>
                          </a:solidFill>
                          <a:latin typeface="Arial" panose="020B0604020202020204" pitchFamily="34" charset="0"/>
                          <a:cs typeface="Arial" panose="020B0604020202020204" pitchFamily="34" charset="0"/>
                        </a:rPr>
                        <a:t>Transportation</a:t>
                      </a:r>
                    </a:p>
                  </a:txBody>
                  <a:tcPr marL="116543" marR="116543" marT="48159" marB="48159"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0" dirty="0">
                          <a:solidFill>
                            <a:srgbClr val="474747"/>
                          </a:solidFill>
                          <a:latin typeface="Arial" panose="020B0604020202020204" pitchFamily="34" charset="0"/>
                          <a:cs typeface="Arial" panose="020B0604020202020204" pitchFamily="34" charset="0"/>
                        </a:rPr>
                        <a:t>$37B</a:t>
                      </a:r>
                    </a:p>
                  </a:txBody>
                  <a:tcPr marL="116543" marR="116543" marT="48159" marB="48159"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0" dirty="0">
                          <a:solidFill>
                            <a:srgbClr val="474747"/>
                          </a:solidFill>
                          <a:latin typeface="Arial" panose="020B0604020202020204" pitchFamily="34" charset="0"/>
                          <a:cs typeface="Arial" panose="020B0604020202020204" pitchFamily="34" charset="0"/>
                        </a:rPr>
                        <a:t>$32B</a:t>
                      </a:r>
                    </a:p>
                  </a:txBody>
                  <a:tcPr marL="116543" marR="116543" marT="48159" marB="48159"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0431664"/>
                  </a:ext>
                </a:extLst>
              </a:tr>
              <a:tr h="427819">
                <a:tc>
                  <a:txBody>
                    <a:bodyPr/>
                    <a:lstStyle/>
                    <a:p>
                      <a:r>
                        <a:rPr lang="en-US" sz="2000" b="1" dirty="0">
                          <a:solidFill>
                            <a:srgbClr val="474747"/>
                          </a:solidFill>
                          <a:latin typeface="Arial" panose="020B0604020202020204" pitchFamily="34" charset="0"/>
                          <a:cs typeface="Arial" panose="020B0604020202020204" pitchFamily="34" charset="0"/>
                        </a:rPr>
                        <a:t>Total</a:t>
                      </a:r>
                    </a:p>
                  </a:txBody>
                  <a:tcPr marL="116543" marR="116543" marT="48159" marB="48159"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754433" rtl="0" eaLnBrk="1" fontAlgn="auto" latinLnBrk="0" hangingPunct="1">
                        <a:lnSpc>
                          <a:spcPct val="100000"/>
                        </a:lnSpc>
                        <a:spcBef>
                          <a:spcPts val="0"/>
                        </a:spcBef>
                        <a:spcAft>
                          <a:spcPts val="0"/>
                        </a:spcAft>
                        <a:buClrTx/>
                        <a:buSzTx/>
                        <a:buFontTx/>
                        <a:buNone/>
                        <a:tabLst/>
                        <a:defRPr/>
                      </a:pPr>
                      <a:r>
                        <a:rPr lang="en-US" sz="2000" b="1" dirty="0">
                          <a:solidFill>
                            <a:srgbClr val="474747"/>
                          </a:solidFill>
                          <a:latin typeface="Arial" panose="020B0604020202020204" pitchFamily="34" charset="0"/>
                          <a:cs typeface="Arial" panose="020B0604020202020204" pitchFamily="34" charset="0"/>
                        </a:rPr>
                        <a:t>$511B</a:t>
                      </a:r>
                    </a:p>
                  </a:txBody>
                  <a:tcPr marL="116543" marR="116543" marT="48159" marB="48159"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754433" rtl="0" eaLnBrk="1" fontAlgn="auto" latinLnBrk="0" hangingPunct="1">
                        <a:lnSpc>
                          <a:spcPct val="100000"/>
                        </a:lnSpc>
                        <a:spcBef>
                          <a:spcPts val="0"/>
                        </a:spcBef>
                        <a:spcAft>
                          <a:spcPts val="0"/>
                        </a:spcAft>
                        <a:buClrTx/>
                        <a:buSzTx/>
                        <a:buFontTx/>
                        <a:buNone/>
                        <a:tabLst/>
                        <a:defRPr/>
                      </a:pPr>
                      <a:r>
                        <a:rPr lang="en-US" sz="2000" b="1" dirty="0">
                          <a:solidFill>
                            <a:srgbClr val="474747"/>
                          </a:solidFill>
                          <a:latin typeface="Arial" panose="020B0604020202020204" pitchFamily="34" charset="0"/>
                          <a:cs typeface="Arial" panose="020B0604020202020204" pitchFamily="34" charset="0"/>
                        </a:rPr>
                        <a:t>$559B</a:t>
                      </a:r>
                    </a:p>
                  </a:txBody>
                  <a:tcPr marL="116543" marR="116543" marT="48159" marB="48159"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16683071"/>
                  </a:ext>
                </a:extLst>
              </a:tr>
            </a:tbl>
          </a:graphicData>
        </a:graphic>
      </p:graphicFrame>
    </p:spTree>
    <p:extLst>
      <p:ext uri="{BB962C8B-B14F-4D97-AF65-F5344CB8AC3E}">
        <p14:creationId xmlns:p14="http://schemas.microsoft.com/office/powerpoint/2010/main" val="4129911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E07E8BB-0AB3-40DF-8234-B48A967F8184}"/>
              </a:ext>
            </a:extLst>
          </p:cNvPr>
          <p:cNvGraphicFramePr>
            <a:graphicFrameLocks/>
          </p:cNvGraphicFramePr>
          <p:nvPr>
            <p:extLst>
              <p:ext uri="{D42A27DB-BD31-4B8C-83A1-F6EECF244321}">
                <p14:modId xmlns:p14="http://schemas.microsoft.com/office/powerpoint/2010/main" val="156408193"/>
              </p:ext>
            </p:extLst>
          </p:nvPr>
        </p:nvGraphicFramePr>
        <p:xfrm>
          <a:off x="301457" y="4546176"/>
          <a:ext cx="6495415" cy="2753995"/>
        </p:xfrm>
        <a:graphic>
          <a:graphicData uri="http://schemas.openxmlformats.org/drawingml/2006/chart">
            <c:chart xmlns:c="http://schemas.openxmlformats.org/drawingml/2006/chart" xmlns:r="http://schemas.openxmlformats.org/officeDocument/2006/relationships" r:id="rId3"/>
          </a:graphicData>
        </a:graphic>
      </p:graphicFrame>
      <p:sp>
        <p:nvSpPr>
          <p:cNvPr id="31" name="Title 1">
            <a:extLst>
              <a:ext uri="{FF2B5EF4-FFF2-40B4-BE49-F238E27FC236}">
                <a16:creationId xmlns:a16="http://schemas.microsoft.com/office/drawing/2014/main" id="{13E9CC1C-1CBD-DA3F-0DBF-307B088EF953}"/>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Recession?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How Confident is the Market?</a:t>
            </a:r>
          </a:p>
        </p:txBody>
      </p:sp>
      <p:sp>
        <p:nvSpPr>
          <p:cNvPr id="21" name="Content Placeholder 1">
            <a:extLst>
              <a:ext uri="{FF2B5EF4-FFF2-40B4-BE49-F238E27FC236}">
                <a16:creationId xmlns:a16="http://schemas.microsoft.com/office/drawing/2014/main" id="{E7674A0C-1E76-0673-419D-B9A14DF20076}"/>
              </a:ext>
            </a:extLst>
          </p:cNvPr>
          <p:cNvSpPr txBox="1">
            <a:spLocks/>
          </p:cNvSpPr>
          <p:nvPr/>
        </p:nvSpPr>
        <p:spPr>
          <a:xfrm>
            <a:off x="7051040" y="4477344"/>
            <a:ext cx="6472932" cy="2485632"/>
          </a:xfrm>
          <a:prstGeom prst="rect">
            <a:avLst/>
          </a:prstGeom>
        </p:spPr>
        <p:txBody>
          <a:bodyPr anchor="ctr">
            <a:noAutofit/>
          </a:bodyPr>
          <a:lstStyle>
            <a:lvl1pPr marL="188608" marR="0" indent="-188608" algn="l" defTabSz="754433" rtl="0" eaLnBrk="1" fontAlgn="auto" latinLnBrk="0" hangingPunct="1">
              <a:lnSpc>
                <a:spcPct val="100000"/>
              </a:lnSpc>
              <a:spcBef>
                <a:spcPts val="825"/>
              </a:spcBef>
              <a:spcAft>
                <a:spcPts val="991"/>
              </a:spcAft>
              <a:buClr>
                <a:srgbClr val="F99B1C"/>
              </a:buClr>
              <a:buSzTx/>
              <a:buFont typeface="Wingdings" panose="05000000000000000000" pitchFamily="2" charset="2"/>
              <a:buChar char="§"/>
              <a:tabLst/>
              <a:defRPr lang="en-US" sz="28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1pPr>
            <a:lvl2pPr marL="565825"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24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2pPr>
            <a:lvl3pPr marL="943040"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2001"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3pPr>
            <a:lvl4pPr marL="1320257"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1800" kern="1200" dirty="0" smtClean="0">
                <a:solidFill>
                  <a:schemeClr val="tx1"/>
                </a:solidFill>
                <a:latin typeface="Public Sans Medium" pitchFamily="2" charset="0"/>
                <a:ea typeface="Arial Unicode MS" panose="020B0604020202020204" pitchFamily="34" charset="-128"/>
                <a:cs typeface="Arial Unicode MS" panose="020B0604020202020204" pitchFamily="34" charset="-128"/>
              </a:defRPr>
            </a:lvl4pPr>
            <a:lvl5pPr marL="1697475" marR="0" indent="-188608" algn="l" defTabSz="754433" rtl="0" eaLnBrk="1" fontAlgn="auto" latinLnBrk="0" hangingPunct="1">
              <a:lnSpc>
                <a:spcPct val="100000"/>
              </a:lnSpc>
              <a:spcBef>
                <a:spcPts val="413"/>
              </a:spcBef>
              <a:spcAft>
                <a:spcPts val="991"/>
              </a:spcAft>
              <a:buClr>
                <a:srgbClr val="F99B1C"/>
              </a:buClr>
              <a:buSzTx/>
              <a:buFont typeface="Wingdings" panose="05000000000000000000" pitchFamily="2" charset="2"/>
              <a:buChar char="§"/>
              <a:tabLst/>
              <a:defRPr lang="en-US" sz="1600" kern="1200" dirty="0">
                <a:solidFill>
                  <a:schemeClr val="tx1"/>
                </a:solidFill>
                <a:latin typeface="Public Sans Medium" pitchFamily="2" charset="0"/>
                <a:ea typeface="Arial Unicode MS" panose="020B0604020202020204" pitchFamily="34" charset="-128"/>
                <a:cs typeface="Arial Unicode MS" panose="020B0604020202020204" pitchFamily="34" charset="-128"/>
              </a:defRPr>
            </a:lvl5pPr>
            <a:lvl6pPr marL="2074690"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906"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9122"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340" indent="-188608" algn="l" defTabSz="754433"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137160" marR="0" lvl="0" indent="-137160" algn="l" defTabSz="754433" rtl="0" eaLnBrk="1" fontAlgn="auto" latinLnBrk="0" hangingPunct="1">
              <a:lnSpc>
                <a:spcPct val="100000"/>
              </a:lnSpc>
              <a:spcBef>
                <a:spcPts val="2500"/>
              </a:spcBef>
              <a:spcAft>
                <a:spcPts val="2500"/>
              </a:spcAft>
              <a:buClr>
                <a:srgbClr val="474747"/>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Arial Unicode MS" panose="020B0604020202020204" pitchFamily="34" charset="-128"/>
                <a:cs typeface="Arial" panose="020B0604020202020204" pitchFamily="34" charset="0"/>
              </a:rPr>
              <a:t>FMI’s HCCI and NRCI surveys ask one question:                      “What is the outlook for your business next quarter”</a:t>
            </a:r>
          </a:p>
          <a:p>
            <a:pPr marL="137160" marR="0" lvl="0" indent="-137160" algn="l" defTabSz="754433" rtl="0" eaLnBrk="1" fontAlgn="auto" latinLnBrk="0" hangingPunct="1">
              <a:lnSpc>
                <a:spcPct val="100000"/>
              </a:lnSpc>
              <a:spcBef>
                <a:spcPts val="2500"/>
              </a:spcBef>
              <a:spcAft>
                <a:spcPts val="2500"/>
              </a:spcAft>
              <a:buClr>
                <a:srgbClr val="474747"/>
              </a:buClr>
              <a:buSzTx/>
              <a:buFont typeface="Wingdings" panose="05000000000000000000" pitchFamily="2" charset="2"/>
              <a:buChar char="§"/>
              <a:tabLst/>
              <a:defRPr/>
            </a:pPr>
            <a:r>
              <a:rPr lang="en-US" sz="1600" dirty="0">
                <a:solidFill>
                  <a:srgbClr val="474747"/>
                </a:solidFill>
                <a:latin typeface="Arial" panose="020B0604020202020204" pitchFamily="34" charset="0"/>
                <a:cs typeface="Arial" panose="020B0604020202020204" pitchFamily="34" charset="0"/>
              </a:rPr>
              <a:t>Readings</a:t>
            </a: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Arial Unicode MS" panose="020B0604020202020204" pitchFamily="34" charset="-128"/>
                <a:cs typeface="Arial" panose="020B0604020202020204" pitchFamily="34" charset="0"/>
              </a:rPr>
              <a:t> above 50 on all </a:t>
            </a:r>
            <a:r>
              <a:rPr lang="en-US" sz="1600" dirty="0">
                <a:solidFill>
                  <a:srgbClr val="474747"/>
                </a:solidFill>
                <a:latin typeface="Arial" panose="020B0604020202020204" pitchFamily="34" charset="0"/>
                <a:cs typeface="Arial" panose="020B0604020202020204" pitchFamily="34" charset="0"/>
              </a:rPr>
              <a:t>the </a:t>
            </a: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Arial Unicode MS" panose="020B0604020202020204" pitchFamily="34" charset="-128"/>
                <a:cs typeface="Arial" panose="020B0604020202020204" pitchFamily="34" charset="0"/>
              </a:rPr>
              <a:t>indexes indicate expansion</a:t>
            </a:r>
          </a:p>
          <a:p>
            <a:pPr marL="137160" indent="-137160">
              <a:spcBef>
                <a:spcPts val="2500"/>
              </a:spcBef>
              <a:spcAft>
                <a:spcPts val="2500"/>
              </a:spcAft>
              <a:buClr>
                <a:srgbClr val="474747"/>
              </a:buClr>
              <a:defRPr/>
            </a:pPr>
            <a:r>
              <a:rPr lang="en-US" sz="1600" dirty="0">
                <a:solidFill>
                  <a:srgbClr val="474747"/>
                </a:solidFill>
                <a:latin typeface="Arial" panose="020B0604020202020204" pitchFamily="34" charset="0"/>
                <a:cs typeface="Arial" panose="020B0604020202020204" pitchFamily="34" charset="0"/>
              </a:rPr>
              <a:t>Though trending upward, homebuilders &amp; industry experts remain pessimistic on residential</a:t>
            </a:r>
          </a:p>
        </p:txBody>
      </p:sp>
      <p:sp>
        <p:nvSpPr>
          <p:cNvPr id="23" name="Rectangle: Rounded Corners 22">
            <a:extLst>
              <a:ext uri="{FF2B5EF4-FFF2-40B4-BE49-F238E27FC236}">
                <a16:creationId xmlns:a16="http://schemas.microsoft.com/office/drawing/2014/main" id="{D8F42F59-501A-26D4-2516-E13B6CF298C5}"/>
              </a:ext>
            </a:extLst>
          </p:cNvPr>
          <p:cNvSpPr/>
          <p:nvPr/>
        </p:nvSpPr>
        <p:spPr>
          <a:xfrm>
            <a:off x="6129956" y="1529463"/>
            <a:ext cx="654892" cy="228600"/>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52.6</a:t>
            </a:r>
          </a:p>
        </p:txBody>
      </p:sp>
      <p:sp>
        <p:nvSpPr>
          <p:cNvPr id="24" name="Rectangle: Rounded Corners 23">
            <a:extLst>
              <a:ext uri="{FF2B5EF4-FFF2-40B4-BE49-F238E27FC236}">
                <a16:creationId xmlns:a16="http://schemas.microsoft.com/office/drawing/2014/main" id="{1C109628-D06E-0A82-12B1-35B447785F7F}"/>
              </a:ext>
            </a:extLst>
          </p:cNvPr>
          <p:cNvSpPr/>
          <p:nvPr/>
        </p:nvSpPr>
        <p:spPr>
          <a:xfrm>
            <a:off x="6129956" y="1825496"/>
            <a:ext cx="654892" cy="228600"/>
          </a:xfrm>
          <a:prstGeom prst="round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56.1</a:t>
            </a:r>
          </a:p>
        </p:txBody>
      </p:sp>
      <p:sp>
        <p:nvSpPr>
          <p:cNvPr id="25" name="Rectangle 24">
            <a:extLst>
              <a:ext uri="{FF2B5EF4-FFF2-40B4-BE49-F238E27FC236}">
                <a16:creationId xmlns:a16="http://schemas.microsoft.com/office/drawing/2014/main" id="{9411CA8F-FAFC-90C1-E87F-83413059B099}"/>
              </a:ext>
            </a:extLst>
          </p:cNvPr>
          <p:cNvSpPr/>
          <p:nvPr/>
        </p:nvSpPr>
        <p:spPr>
          <a:xfrm>
            <a:off x="4809501" y="1512362"/>
            <a:ext cx="1311000" cy="26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186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Current Reading</a:t>
            </a:r>
          </a:p>
        </p:txBody>
      </p:sp>
      <p:sp>
        <p:nvSpPr>
          <p:cNvPr id="26" name="Rectangle 25">
            <a:extLst>
              <a:ext uri="{FF2B5EF4-FFF2-40B4-BE49-F238E27FC236}">
                <a16:creationId xmlns:a16="http://schemas.microsoft.com/office/drawing/2014/main" id="{0E6458EF-8D9F-8DC5-03F3-5C1CC7531F13}"/>
              </a:ext>
            </a:extLst>
          </p:cNvPr>
          <p:cNvSpPr/>
          <p:nvPr/>
        </p:nvSpPr>
        <p:spPr>
          <a:xfrm>
            <a:off x="4809501" y="1808395"/>
            <a:ext cx="1308271" cy="26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186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Previous Reading</a:t>
            </a:r>
          </a:p>
        </p:txBody>
      </p:sp>
      <p:sp>
        <p:nvSpPr>
          <p:cNvPr id="28" name="Rectangle: Rounded Corners 27">
            <a:extLst>
              <a:ext uri="{FF2B5EF4-FFF2-40B4-BE49-F238E27FC236}">
                <a16:creationId xmlns:a16="http://schemas.microsoft.com/office/drawing/2014/main" id="{C3605B85-41B1-9CA9-B57D-B3E5393BEF78}"/>
              </a:ext>
            </a:extLst>
          </p:cNvPr>
          <p:cNvSpPr/>
          <p:nvPr/>
        </p:nvSpPr>
        <p:spPr>
          <a:xfrm>
            <a:off x="12865608" y="1529463"/>
            <a:ext cx="658368" cy="228600"/>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45.9</a:t>
            </a:r>
          </a:p>
        </p:txBody>
      </p:sp>
      <p:sp>
        <p:nvSpPr>
          <p:cNvPr id="29" name="Rectangle: Rounded Corners 28">
            <a:extLst>
              <a:ext uri="{FF2B5EF4-FFF2-40B4-BE49-F238E27FC236}">
                <a16:creationId xmlns:a16="http://schemas.microsoft.com/office/drawing/2014/main" id="{EF858BEF-8BB3-DF71-B052-A688805E7DB7}"/>
              </a:ext>
            </a:extLst>
          </p:cNvPr>
          <p:cNvSpPr/>
          <p:nvPr/>
        </p:nvSpPr>
        <p:spPr>
          <a:xfrm>
            <a:off x="12865608" y="1825496"/>
            <a:ext cx="658368" cy="228600"/>
          </a:xfrm>
          <a:prstGeom prst="round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49.8</a:t>
            </a:r>
          </a:p>
        </p:txBody>
      </p:sp>
      <p:sp>
        <p:nvSpPr>
          <p:cNvPr id="30" name="Rectangle 29">
            <a:extLst>
              <a:ext uri="{FF2B5EF4-FFF2-40B4-BE49-F238E27FC236}">
                <a16:creationId xmlns:a16="http://schemas.microsoft.com/office/drawing/2014/main" id="{4EDCCE8A-4540-9B54-F5D5-0059B51578D8}"/>
              </a:ext>
            </a:extLst>
          </p:cNvPr>
          <p:cNvSpPr/>
          <p:nvPr/>
        </p:nvSpPr>
        <p:spPr>
          <a:xfrm>
            <a:off x="11388528" y="1524891"/>
            <a:ext cx="1491218" cy="237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186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Current Reading</a:t>
            </a:r>
          </a:p>
        </p:txBody>
      </p:sp>
      <p:sp>
        <p:nvSpPr>
          <p:cNvPr id="32" name="Rectangle 31">
            <a:extLst>
              <a:ext uri="{FF2B5EF4-FFF2-40B4-BE49-F238E27FC236}">
                <a16:creationId xmlns:a16="http://schemas.microsoft.com/office/drawing/2014/main" id="{AFCE1646-C405-8807-6E82-48623D5D51D8}"/>
              </a:ext>
            </a:extLst>
          </p:cNvPr>
          <p:cNvSpPr/>
          <p:nvPr/>
        </p:nvSpPr>
        <p:spPr>
          <a:xfrm>
            <a:off x="11388528" y="1820924"/>
            <a:ext cx="1488115" cy="237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186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Previous Reading</a:t>
            </a:r>
          </a:p>
        </p:txBody>
      </p:sp>
      <p:sp>
        <p:nvSpPr>
          <p:cNvPr id="40" name="Rectangle: Rounded Corners 39">
            <a:extLst>
              <a:ext uri="{FF2B5EF4-FFF2-40B4-BE49-F238E27FC236}">
                <a16:creationId xmlns:a16="http://schemas.microsoft.com/office/drawing/2014/main" id="{56C38B93-334F-CDDA-BDA6-6570AEC11725}"/>
              </a:ext>
            </a:extLst>
          </p:cNvPr>
          <p:cNvSpPr/>
          <p:nvPr/>
        </p:nvSpPr>
        <p:spPr>
          <a:xfrm>
            <a:off x="6126480" y="4657512"/>
            <a:ext cx="658368" cy="228600"/>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44</a:t>
            </a:r>
          </a:p>
        </p:txBody>
      </p:sp>
      <p:sp>
        <p:nvSpPr>
          <p:cNvPr id="41" name="Rectangle: Rounded Corners 40">
            <a:extLst>
              <a:ext uri="{FF2B5EF4-FFF2-40B4-BE49-F238E27FC236}">
                <a16:creationId xmlns:a16="http://schemas.microsoft.com/office/drawing/2014/main" id="{8CB49F2A-ED29-A7DE-80E8-F25EC20506BE}"/>
              </a:ext>
            </a:extLst>
          </p:cNvPr>
          <p:cNvSpPr/>
          <p:nvPr/>
        </p:nvSpPr>
        <p:spPr>
          <a:xfrm>
            <a:off x="6126480" y="4950689"/>
            <a:ext cx="658368" cy="228600"/>
          </a:xfrm>
          <a:prstGeom prst="round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37</a:t>
            </a:r>
          </a:p>
        </p:txBody>
      </p:sp>
      <p:sp>
        <p:nvSpPr>
          <p:cNvPr id="42" name="Rectangle 41">
            <a:extLst>
              <a:ext uri="{FF2B5EF4-FFF2-40B4-BE49-F238E27FC236}">
                <a16:creationId xmlns:a16="http://schemas.microsoft.com/office/drawing/2014/main" id="{E137ED9B-0B54-F4B2-46A0-202DD1E825E0}"/>
              </a:ext>
            </a:extLst>
          </p:cNvPr>
          <p:cNvSpPr/>
          <p:nvPr/>
        </p:nvSpPr>
        <p:spPr>
          <a:xfrm>
            <a:off x="4810180" y="4639224"/>
            <a:ext cx="1307592" cy="265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186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Current Reading</a:t>
            </a:r>
          </a:p>
        </p:txBody>
      </p:sp>
      <p:sp>
        <p:nvSpPr>
          <p:cNvPr id="43" name="Rectangle 42">
            <a:extLst>
              <a:ext uri="{FF2B5EF4-FFF2-40B4-BE49-F238E27FC236}">
                <a16:creationId xmlns:a16="http://schemas.microsoft.com/office/drawing/2014/main" id="{876FEDB8-EFEF-8FF4-EC75-CEA7C4328895}"/>
              </a:ext>
            </a:extLst>
          </p:cNvPr>
          <p:cNvSpPr/>
          <p:nvPr/>
        </p:nvSpPr>
        <p:spPr>
          <a:xfrm>
            <a:off x="4810180" y="4932401"/>
            <a:ext cx="1307592" cy="265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1861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Previous Reading</a:t>
            </a:r>
          </a:p>
        </p:txBody>
      </p:sp>
      <p:sp>
        <p:nvSpPr>
          <p:cNvPr id="3" name="Content Placeholder 2">
            <a:extLst>
              <a:ext uri="{FF2B5EF4-FFF2-40B4-BE49-F238E27FC236}">
                <a16:creationId xmlns:a16="http://schemas.microsoft.com/office/drawing/2014/main" id="{9F81FD15-0FED-A3F4-18DE-F7E7331A628E}"/>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FMI, National Association of Homebuilders</a:t>
            </a:r>
            <a:endParaRPr kumimoji="0" lang="en-US" sz="1000" b="0" i="1" u="none" strike="noStrike" kern="1200" cap="none" spc="0" normalizeH="0" baseline="0" noProof="0" dirty="0">
              <a:ln>
                <a:noFill/>
              </a:ln>
              <a:solidFill>
                <a:srgbClr val="FF0000"/>
              </a:solidFill>
              <a:effectLst/>
              <a:uLnTx/>
              <a:uFillTx/>
              <a:latin typeface="Arial"/>
              <a:ea typeface="+mn-ea"/>
              <a:cs typeface="+mn-cs"/>
            </a:endParaRPr>
          </a:p>
        </p:txBody>
      </p:sp>
      <p:cxnSp>
        <p:nvCxnSpPr>
          <p:cNvPr id="38" name="Straight Connector 37">
            <a:extLst>
              <a:ext uri="{FF2B5EF4-FFF2-40B4-BE49-F238E27FC236}">
                <a16:creationId xmlns:a16="http://schemas.microsoft.com/office/drawing/2014/main" id="{4AED1705-E262-92E3-C15A-C6423FDFB3D4}"/>
              </a:ext>
            </a:extLst>
          </p:cNvPr>
          <p:cNvCxnSpPr>
            <a:cxnSpLocks/>
          </p:cNvCxnSpPr>
          <p:nvPr/>
        </p:nvCxnSpPr>
        <p:spPr>
          <a:xfrm>
            <a:off x="843574" y="5743307"/>
            <a:ext cx="5733288" cy="0"/>
          </a:xfrm>
          <a:prstGeom prst="line">
            <a:avLst/>
          </a:prstGeom>
          <a:ln w="28575">
            <a:solidFill>
              <a:srgbClr val="F99B1C"/>
            </a:solidFill>
          </a:ln>
        </p:spPr>
        <p:style>
          <a:lnRef idx="1">
            <a:schemeClr val="accent1"/>
          </a:lnRef>
          <a:fillRef idx="0">
            <a:schemeClr val="accent1"/>
          </a:fillRef>
          <a:effectRef idx="0">
            <a:schemeClr val="accent1"/>
          </a:effectRef>
          <a:fontRef idx="minor">
            <a:schemeClr val="tx1"/>
          </a:fontRef>
        </p:style>
      </p:cxnSp>
      <p:graphicFrame>
        <p:nvGraphicFramePr>
          <p:cNvPr id="5" name="Chart 4">
            <a:extLst>
              <a:ext uri="{FF2B5EF4-FFF2-40B4-BE49-F238E27FC236}">
                <a16:creationId xmlns:a16="http://schemas.microsoft.com/office/drawing/2014/main" id="{B091D0F7-F22E-4DCD-8038-9ECF0432DEB2}"/>
              </a:ext>
            </a:extLst>
          </p:cNvPr>
          <p:cNvGraphicFramePr>
            <a:graphicFrameLocks/>
          </p:cNvGraphicFramePr>
          <p:nvPr/>
        </p:nvGraphicFramePr>
        <p:xfrm>
          <a:off x="7050024" y="1445623"/>
          <a:ext cx="6492240" cy="2743200"/>
        </p:xfrm>
        <a:graphic>
          <a:graphicData uri="http://schemas.openxmlformats.org/drawingml/2006/chart">
            <c:chart xmlns:c="http://schemas.openxmlformats.org/drawingml/2006/chart" xmlns:r="http://schemas.openxmlformats.org/officeDocument/2006/relationships" r:id="rId4"/>
          </a:graphicData>
        </a:graphic>
      </p:graphicFrame>
      <p:cxnSp>
        <p:nvCxnSpPr>
          <p:cNvPr id="34" name="Straight Connector 33">
            <a:extLst>
              <a:ext uri="{FF2B5EF4-FFF2-40B4-BE49-F238E27FC236}">
                <a16:creationId xmlns:a16="http://schemas.microsoft.com/office/drawing/2014/main" id="{93CFA235-8BF5-2EB8-EFF5-89198BC4B94B}"/>
              </a:ext>
            </a:extLst>
          </p:cNvPr>
          <p:cNvCxnSpPr>
            <a:cxnSpLocks/>
          </p:cNvCxnSpPr>
          <p:nvPr/>
        </p:nvCxnSpPr>
        <p:spPr>
          <a:xfrm flipV="1">
            <a:off x="7574401" y="2620895"/>
            <a:ext cx="5751576" cy="0"/>
          </a:xfrm>
          <a:prstGeom prst="line">
            <a:avLst/>
          </a:prstGeom>
          <a:ln w="28575">
            <a:solidFill>
              <a:srgbClr val="F99B1C"/>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AADE8A9A-EB54-4C49-8887-CF5DCF190CEE}"/>
              </a:ext>
            </a:extLst>
          </p:cNvPr>
          <p:cNvGraphicFramePr>
            <a:graphicFrameLocks/>
          </p:cNvGraphicFramePr>
          <p:nvPr/>
        </p:nvGraphicFramePr>
        <p:xfrm>
          <a:off x="303985" y="1445623"/>
          <a:ext cx="6492240" cy="2743200"/>
        </p:xfrm>
        <a:graphic>
          <a:graphicData uri="http://schemas.openxmlformats.org/drawingml/2006/chart">
            <c:chart xmlns:c="http://schemas.openxmlformats.org/drawingml/2006/chart" xmlns:r="http://schemas.openxmlformats.org/officeDocument/2006/relationships" r:id="rId5"/>
          </a:graphicData>
        </a:graphic>
      </p:graphicFrame>
      <p:cxnSp>
        <p:nvCxnSpPr>
          <p:cNvPr id="33" name="Straight Connector 32">
            <a:extLst>
              <a:ext uri="{FF2B5EF4-FFF2-40B4-BE49-F238E27FC236}">
                <a16:creationId xmlns:a16="http://schemas.microsoft.com/office/drawing/2014/main" id="{277FD3B8-F2C8-DA9A-6497-F9E2F452C047}"/>
              </a:ext>
            </a:extLst>
          </p:cNvPr>
          <p:cNvCxnSpPr>
            <a:cxnSpLocks/>
          </p:cNvCxnSpPr>
          <p:nvPr/>
        </p:nvCxnSpPr>
        <p:spPr>
          <a:xfrm>
            <a:off x="830770" y="2620895"/>
            <a:ext cx="5760720" cy="0"/>
          </a:xfrm>
          <a:prstGeom prst="line">
            <a:avLst/>
          </a:prstGeom>
          <a:ln w="28575">
            <a:solidFill>
              <a:srgbClr val="F99B1C"/>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B69B191-D601-D52A-0F0B-A7E0F29F3704}"/>
              </a:ext>
            </a:extLst>
          </p:cNvPr>
          <p:cNvSpPr/>
          <p:nvPr/>
        </p:nvSpPr>
        <p:spPr>
          <a:xfrm>
            <a:off x="292608" y="1024128"/>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Heavy Civil Construction Index (HCCI)</a:t>
            </a:r>
          </a:p>
        </p:txBody>
      </p:sp>
      <p:sp>
        <p:nvSpPr>
          <p:cNvPr id="10" name="Rectangle 9">
            <a:extLst>
              <a:ext uri="{FF2B5EF4-FFF2-40B4-BE49-F238E27FC236}">
                <a16:creationId xmlns:a16="http://schemas.microsoft.com/office/drawing/2014/main" id="{7B7D3C05-8DDE-4A61-9337-FF842995296A}"/>
              </a:ext>
            </a:extLst>
          </p:cNvPr>
          <p:cNvSpPr/>
          <p:nvPr/>
        </p:nvSpPr>
        <p:spPr>
          <a:xfrm>
            <a:off x="7031736" y="1024128"/>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Nonresidential Construction Index (NRCI)</a:t>
            </a:r>
          </a:p>
        </p:txBody>
      </p:sp>
      <p:sp>
        <p:nvSpPr>
          <p:cNvPr id="11" name="Rectangle 10">
            <a:extLst>
              <a:ext uri="{FF2B5EF4-FFF2-40B4-BE49-F238E27FC236}">
                <a16:creationId xmlns:a16="http://schemas.microsoft.com/office/drawing/2014/main" id="{DEF10F61-E797-DD1A-1BCC-EB9DAABA2D47}"/>
              </a:ext>
            </a:extLst>
          </p:cNvPr>
          <p:cNvSpPr/>
          <p:nvPr/>
        </p:nvSpPr>
        <p:spPr>
          <a:xfrm>
            <a:off x="292608" y="4143905"/>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NAHB/WF Housing Market Index (HMI)</a:t>
            </a:r>
          </a:p>
        </p:txBody>
      </p:sp>
      <p:pic>
        <p:nvPicPr>
          <p:cNvPr id="4" name="Graphic 3" descr="Question Mark with solid fill">
            <a:extLst>
              <a:ext uri="{FF2B5EF4-FFF2-40B4-BE49-F238E27FC236}">
                <a16:creationId xmlns:a16="http://schemas.microsoft.com/office/drawing/2014/main" id="{7E5717C4-F241-A421-D8BC-DC4FC4EC32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10744" y="102063"/>
            <a:ext cx="713232" cy="713232"/>
          </a:xfrm>
          <a:prstGeom prst="rect">
            <a:avLst/>
          </a:prstGeom>
        </p:spPr>
      </p:pic>
    </p:spTree>
    <p:extLst>
      <p:ext uri="{BB962C8B-B14F-4D97-AF65-F5344CB8AC3E}">
        <p14:creationId xmlns:p14="http://schemas.microsoft.com/office/powerpoint/2010/main" val="848324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B9421C74-A260-9106-5498-5F7AB4D87B1C}"/>
              </a:ext>
            </a:extLst>
          </p:cNvPr>
          <p:cNvGraphicFramePr>
            <a:graphicFrameLocks/>
          </p:cNvGraphicFramePr>
          <p:nvPr>
            <p:extLst>
              <p:ext uri="{D42A27DB-BD31-4B8C-83A1-F6EECF244321}">
                <p14:modId xmlns:p14="http://schemas.microsoft.com/office/powerpoint/2010/main" val="846762028"/>
              </p:ext>
            </p:extLst>
          </p:nvPr>
        </p:nvGraphicFramePr>
        <p:xfrm>
          <a:off x="8452257" y="1775775"/>
          <a:ext cx="5078095" cy="5257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7DF45C78-7FA5-4D89-9B29-19EAC57A4F29}"/>
              </a:ext>
            </a:extLst>
          </p:cNvPr>
          <p:cNvGraphicFramePr>
            <a:graphicFrameLocks/>
          </p:cNvGraphicFramePr>
          <p:nvPr>
            <p:extLst>
              <p:ext uri="{D42A27DB-BD31-4B8C-83A1-F6EECF244321}">
                <p14:modId xmlns:p14="http://schemas.microsoft.com/office/powerpoint/2010/main" val="1862729271"/>
              </p:ext>
            </p:extLst>
          </p:nvPr>
        </p:nvGraphicFramePr>
        <p:xfrm>
          <a:off x="292608" y="1777111"/>
          <a:ext cx="6513703" cy="5574665"/>
        </p:xfrm>
        <a:graphic>
          <a:graphicData uri="http://schemas.openxmlformats.org/drawingml/2006/chart">
            <c:chart xmlns:c="http://schemas.openxmlformats.org/drawingml/2006/chart" xmlns:r="http://schemas.openxmlformats.org/officeDocument/2006/relationships" r:id="rId4"/>
          </a:graphicData>
        </a:graphic>
      </p:graphicFrame>
      <p:sp>
        <p:nvSpPr>
          <p:cNvPr id="20" name="Title 1">
            <a:extLst>
              <a:ext uri="{FF2B5EF4-FFF2-40B4-BE49-F238E27FC236}">
                <a16:creationId xmlns:a16="http://schemas.microsoft.com/office/drawing/2014/main" id="{A142BDE8-1762-1D64-370E-D5E6D8FE9BB4}"/>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Recession?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Backlogs and Employment</a:t>
            </a:r>
          </a:p>
        </p:txBody>
      </p:sp>
      <p:sp>
        <p:nvSpPr>
          <p:cNvPr id="12" name="Arrow: Right 11">
            <a:extLst>
              <a:ext uri="{FF2B5EF4-FFF2-40B4-BE49-F238E27FC236}">
                <a16:creationId xmlns:a16="http://schemas.microsoft.com/office/drawing/2014/main" id="{ADF18412-CF6C-9B7F-E034-DD4D2F77F155}"/>
              </a:ext>
            </a:extLst>
          </p:cNvPr>
          <p:cNvSpPr/>
          <p:nvPr/>
        </p:nvSpPr>
        <p:spPr>
          <a:xfrm rot="21126175">
            <a:off x="4028927" y="2245742"/>
            <a:ext cx="2641224" cy="280957"/>
          </a:xfrm>
          <a:prstGeom prst="rightArrow">
            <a:avLst/>
          </a:prstGeom>
          <a:solidFill>
            <a:srgbClr val="5E976D"/>
          </a:solidFill>
          <a:ln>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0A9831EE-19EF-74B3-EAB9-72EF45F19A4F}"/>
              </a:ext>
            </a:extLst>
          </p:cNvPr>
          <p:cNvSpPr/>
          <p:nvPr/>
        </p:nvSpPr>
        <p:spPr>
          <a:xfrm>
            <a:off x="3750950" y="1703355"/>
            <a:ext cx="3033898" cy="280957"/>
          </a:xfrm>
          <a:prstGeom prst="rect">
            <a:avLst/>
          </a:prstGeom>
          <a:noFill/>
          <a:ln>
            <a:solidFill>
              <a:srgbClr val="F39A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39A1F"/>
                </a:solidFill>
                <a:effectLst/>
                <a:uLnTx/>
                <a:uFillTx/>
                <a:latin typeface="Arial" panose="020B0604020202020204" pitchFamily="34" charset="0"/>
                <a:ea typeface="+mn-ea"/>
                <a:cs typeface="Arial" panose="020B0604020202020204" pitchFamily="34" charset="0"/>
              </a:rPr>
              <a:t>Mean (Q4 2017 – Q4 2023): 8.6 months </a:t>
            </a:r>
          </a:p>
        </p:txBody>
      </p:sp>
      <p:cxnSp>
        <p:nvCxnSpPr>
          <p:cNvPr id="15" name="Straight Connector 14">
            <a:extLst>
              <a:ext uri="{FF2B5EF4-FFF2-40B4-BE49-F238E27FC236}">
                <a16:creationId xmlns:a16="http://schemas.microsoft.com/office/drawing/2014/main" id="{7765B3D2-8FB2-1CB5-223C-5321F7535B70}"/>
              </a:ext>
            </a:extLst>
          </p:cNvPr>
          <p:cNvCxnSpPr>
            <a:cxnSpLocks/>
          </p:cNvCxnSpPr>
          <p:nvPr/>
        </p:nvCxnSpPr>
        <p:spPr>
          <a:xfrm>
            <a:off x="648324" y="2906031"/>
            <a:ext cx="5980176" cy="0"/>
          </a:xfrm>
          <a:prstGeom prst="line">
            <a:avLst/>
          </a:prstGeom>
          <a:ln w="28575">
            <a:solidFill>
              <a:srgbClr val="F99B1C"/>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CB9D10E-CC43-A006-2933-2267E5615BB9}"/>
              </a:ext>
            </a:extLst>
          </p:cNvPr>
          <p:cNvSpPr/>
          <p:nvPr/>
        </p:nvSpPr>
        <p:spPr>
          <a:xfrm>
            <a:off x="8451975" y="1758587"/>
            <a:ext cx="2445614" cy="280957"/>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Expect Headcount to:</a:t>
            </a:r>
          </a:p>
        </p:txBody>
      </p:sp>
      <p:sp>
        <p:nvSpPr>
          <p:cNvPr id="22" name="Rectangle 21">
            <a:extLst>
              <a:ext uri="{FF2B5EF4-FFF2-40B4-BE49-F238E27FC236}">
                <a16:creationId xmlns:a16="http://schemas.microsoft.com/office/drawing/2014/main" id="{3E82DDB8-00C5-7751-2E36-E1186A91137B}"/>
              </a:ext>
            </a:extLst>
          </p:cNvPr>
          <p:cNvSpPr/>
          <p:nvPr/>
        </p:nvSpPr>
        <p:spPr>
          <a:xfrm>
            <a:off x="7031736" y="4043219"/>
            <a:ext cx="3865853" cy="602256"/>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Expect it will become / continue to be:</a:t>
            </a:r>
          </a:p>
        </p:txBody>
      </p:sp>
      <p:sp>
        <p:nvSpPr>
          <p:cNvPr id="2" name="Content Placeholder 2">
            <a:extLst>
              <a:ext uri="{FF2B5EF4-FFF2-40B4-BE49-F238E27FC236}">
                <a16:creationId xmlns:a16="http://schemas.microsoft.com/office/drawing/2014/main" id="{AA7810C3-850C-8C1E-7D50-38BD99FB055D}"/>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Associated Builders and Contractors, Associated General Contractors of America</a:t>
            </a:r>
          </a:p>
        </p:txBody>
      </p:sp>
      <p:sp>
        <p:nvSpPr>
          <p:cNvPr id="4" name="Rectangle 3">
            <a:extLst>
              <a:ext uri="{FF2B5EF4-FFF2-40B4-BE49-F238E27FC236}">
                <a16:creationId xmlns:a16="http://schemas.microsoft.com/office/drawing/2014/main" id="{F8D9E4B7-5B0B-A6B7-65F0-846C75F68B55}"/>
              </a:ext>
            </a:extLst>
          </p:cNvPr>
          <p:cNvSpPr/>
          <p:nvPr/>
        </p:nvSpPr>
        <p:spPr>
          <a:xfrm>
            <a:off x="292608" y="1360489"/>
            <a:ext cx="6492240" cy="310896"/>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chemeClr val="bg1"/>
                </a:solidFill>
                <a:effectLst/>
                <a:uLnTx/>
                <a:uFillTx/>
                <a:latin typeface="Garamond" panose="02020404030301010803" pitchFamily="18" charset="0"/>
                <a:ea typeface="+mn-ea"/>
                <a:cs typeface="+mn-cs"/>
              </a:rPr>
              <a:t>U.S. Construction Backlog by Quarter</a:t>
            </a:r>
            <a:endParaRPr kumimoji="0" lang="en-US" sz="1600" b="1" i="0"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endParaRPr>
          </a:p>
        </p:txBody>
      </p:sp>
      <p:sp>
        <p:nvSpPr>
          <p:cNvPr id="5" name="Text Placeholder 6">
            <a:extLst>
              <a:ext uri="{FF2B5EF4-FFF2-40B4-BE49-F238E27FC236}">
                <a16:creationId xmlns:a16="http://schemas.microsoft.com/office/drawing/2014/main" id="{D4FBAF2F-9745-7EF1-6421-7EEB17CD6B3C}"/>
              </a:ext>
            </a:extLst>
          </p:cNvPr>
          <p:cNvSpPr txBox="1">
            <a:spLocks/>
          </p:cNvSpPr>
          <p:nvPr/>
        </p:nvSpPr>
        <p:spPr>
          <a:xfrm>
            <a:off x="292608" y="969264"/>
            <a:ext cx="13231368" cy="348981"/>
          </a:xfrm>
          <a:prstGeom prst="rect">
            <a:avLst/>
          </a:prstGeom>
          <a:noFill/>
        </p:spPr>
        <p:txBody>
          <a:bodyPr vert="horz" lIns="0" tIns="0" rIns="0" bIns="0" rtlCol="0" anchor="t">
            <a:noAutofit/>
          </a:bodyPr>
          <a:lstStyle>
            <a:defPPr>
              <a:defRPr lang="en-US"/>
            </a:defPPr>
            <a:lvl1pPr indent="0" defTabSz="754380">
              <a:lnSpc>
                <a:spcPct val="100000"/>
              </a:lnSpc>
              <a:spcBef>
                <a:spcPts val="0"/>
              </a:spcBef>
              <a:spcAft>
                <a:spcPts val="0"/>
              </a:spcAft>
              <a:buClr>
                <a:schemeClr val="tx1"/>
              </a:buClr>
              <a:buFont typeface="Wingdings" panose="05000000000000000000" pitchFamily="2" charset="2"/>
              <a:buNone/>
              <a:defRPr sz="1600">
                <a:solidFill>
                  <a:srgbClr val="4C7A59"/>
                </a:solidFill>
                <a:latin typeface="Arial" panose="020B0604020202020204" pitchFamily="34" charset="0"/>
                <a:ea typeface="Arial Unicode MS" panose="020B0604020202020204" pitchFamily="34" charset="-128"/>
                <a:cs typeface="Arial" panose="020B0604020202020204" pitchFamily="34" charset="0"/>
              </a:defRPr>
            </a:lvl1pPr>
            <a:lvl2pPr marL="37719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2pPr>
            <a:lvl3pPr marL="75438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3pPr>
            <a:lvl4pPr marL="113157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4pPr>
            <a:lvl5pPr marL="150876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r>
              <a:rPr kumimoji="0" lang="en-US" sz="2000" i="0" u="none" strike="noStrike" kern="1200" cap="none" spc="0" normalizeH="0" baseline="0" noProof="0" dirty="0">
                <a:ln>
                  <a:noFill/>
                </a:ln>
                <a:solidFill>
                  <a:srgbClr val="5E976D"/>
                </a:solidFill>
                <a:effectLst/>
                <a:uLnTx/>
                <a:uFillTx/>
                <a:ea typeface="+mn-ea"/>
              </a:rPr>
              <a:t>As backlogs continue to build, CM firms will be looking to add more employees to perform the work</a:t>
            </a:r>
            <a:endParaRPr lang="en-US" sz="2000" dirty="0">
              <a:solidFill>
                <a:srgbClr val="5E976D"/>
              </a:solidFill>
            </a:endParaRPr>
          </a:p>
        </p:txBody>
      </p:sp>
      <p:sp>
        <p:nvSpPr>
          <p:cNvPr id="6" name="Rectangle 5">
            <a:extLst>
              <a:ext uri="{FF2B5EF4-FFF2-40B4-BE49-F238E27FC236}">
                <a16:creationId xmlns:a16="http://schemas.microsoft.com/office/drawing/2014/main" id="{450363F6-FF7E-597E-8D27-85D9E8AD11B7}"/>
              </a:ext>
            </a:extLst>
          </p:cNvPr>
          <p:cNvSpPr/>
          <p:nvPr/>
        </p:nvSpPr>
        <p:spPr>
          <a:xfrm>
            <a:off x="7031736" y="1360489"/>
            <a:ext cx="6492240" cy="310896"/>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chemeClr val="bg1"/>
                </a:solidFill>
                <a:effectLst/>
                <a:uLnTx/>
                <a:uFillTx/>
                <a:latin typeface="Garamond" panose="02020404030301010803" pitchFamily="18" charset="0"/>
                <a:ea typeface="+mn-ea"/>
                <a:cs typeface="+mn-cs"/>
              </a:rPr>
              <a:t>AGC Survey for Hiring Expectations over NTM</a:t>
            </a:r>
            <a:endParaRPr kumimoji="0" lang="en-US" sz="1600" b="1" i="0"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endParaRPr>
          </a:p>
        </p:txBody>
      </p:sp>
      <p:sp>
        <p:nvSpPr>
          <p:cNvPr id="7" name="Rectangle 6">
            <a:extLst>
              <a:ext uri="{FF2B5EF4-FFF2-40B4-BE49-F238E27FC236}">
                <a16:creationId xmlns:a16="http://schemas.microsoft.com/office/drawing/2014/main" id="{CEA7FF33-D987-3235-9395-9DA79E4E52A5}"/>
              </a:ext>
            </a:extLst>
          </p:cNvPr>
          <p:cNvSpPr/>
          <p:nvPr/>
        </p:nvSpPr>
        <p:spPr>
          <a:xfrm>
            <a:off x="292608" y="1651985"/>
            <a:ext cx="212674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(in Months)</a:t>
            </a:r>
          </a:p>
        </p:txBody>
      </p:sp>
      <p:pic>
        <p:nvPicPr>
          <p:cNvPr id="3" name="Graphic 2" descr="Question Mark with solid fill">
            <a:extLst>
              <a:ext uri="{FF2B5EF4-FFF2-40B4-BE49-F238E27FC236}">
                <a16:creationId xmlns:a16="http://schemas.microsoft.com/office/drawing/2014/main" id="{DA76E868-D713-DC85-FBDE-5E768FEEAC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10744" y="102063"/>
            <a:ext cx="713232" cy="713232"/>
          </a:xfrm>
          <a:prstGeom prst="rect">
            <a:avLst/>
          </a:prstGeom>
        </p:spPr>
      </p:pic>
    </p:spTree>
    <p:extLst>
      <p:ext uri="{BB962C8B-B14F-4D97-AF65-F5344CB8AC3E}">
        <p14:creationId xmlns:p14="http://schemas.microsoft.com/office/powerpoint/2010/main" val="3784847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ECAE4C-F82E-99C6-369C-692A78B21675}"/>
              </a:ext>
            </a:extLst>
          </p:cNvPr>
          <p:cNvSpPr/>
          <p:nvPr/>
        </p:nvSpPr>
        <p:spPr>
          <a:xfrm>
            <a:off x="0" y="1137135"/>
            <a:ext cx="13817600" cy="6053328"/>
          </a:xfrm>
          <a:prstGeom prst="rect">
            <a:avLst/>
          </a:prstGeom>
          <a:solidFill>
            <a:srgbClr val="D1D3C5">
              <a:alpha val="18000"/>
            </a:srgbClr>
          </a:solidFill>
          <a:ln w="12700" cap="flat" cmpd="sng" algn="ctr">
            <a:noFill/>
            <a:prstDash val="solid"/>
            <a:miter lim="800000"/>
          </a:ln>
          <a:effectLst/>
        </p:spPr>
        <p:txBody>
          <a:bodyPr rtlCol="0" anchor="ctr"/>
          <a:lstStyle/>
          <a:p>
            <a:pPr marL="0" marR="0" lvl="0" indent="0" algn="ctr" defTabSz="665582" eaLnBrk="1" fontAlgn="auto" latinLnBrk="0" hangingPunct="1">
              <a:lnSpc>
                <a:spcPct val="100000"/>
              </a:lnSpc>
              <a:spcBef>
                <a:spcPts val="0"/>
              </a:spcBef>
              <a:spcAft>
                <a:spcPts val="0"/>
              </a:spcAft>
              <a:buClrTx/>
              <a:buSzTx/>
              <a:buFontTx/>
              <a:buNone/>
              <a:tabLst/>
              <a:defRPr/>
            </a:pPr>
            <a:endParaRPr kumimoji="0" lang="en-US" sz="1288" b="0" i="0" u="none" strike="noStrike" kern="0" cap="none" spc="0" normalizeH="0" baseline="0" noProof="0" dirty="0">
              <a:ln>
                <a:noFill/>
              </a:ln>
              <a:solidFill>
                <a:srgbClr val="FFFFFF"/>
              </a:solidFill>
              <a:effectLst/>
              <a:uLnTx/>
              <a:uFillTx/>
              <a:latin typeface="Source Serif Pro"/>
              <a:ea typeface="+mn-ea"/>
              <a:cs typeface="+mn-cs"/>
            </a:endParaRPr>
          </a:p>
        </p:txBody>
      </p:sp>
      <p:sp>
        <p:nvSpPr>
          <p:cNvPr id="23" name="TextBox 22">
            <a:extLst>
              <a:ext uri="{FF2B5EF4-FFF2-40B4-BE49-F238E27FC236}">
                <a16:creationId xmlns:a16="http://schemas.microsoft.com/office/drawing/2014/main" id="{9C3CCA45-7D2E-F0C3-3CD2-888B9A4F8D59}"/>
              </a:ext>
            </a:extLst>
          </p:cNvPr>
          <p:cNvSpPr txBox="1"/>
          <p:nvPr/>
        </p:nvSpPr>
        <p:spPr>
          <a:xfrm>
            <a:off x="0" y="469129"/>
            <a:ext cx="13817600" cy="407099"/>
          </a:xfrm>
          <a:prstGeom prst="rect">
            <a:avLst/>
          </a:prstGeom>
          <a:noFill/>
        </p:spPr>
        <p:txBody>
          <a:bodyPr wrap="square" rtlCol="0">
            <a:spAutoFit/>
          </a:bodyPr>
          <a:lstStyle/>
          <a:p>
            <a:pPr algn="ctr">
              <a:lnSpc>
                <a:spcPts val="2184"/>
              </a:lnSpc>
              <a:tabLst>
                <a:tab pos="2290248" algn="l"/>
              </a:tabLst>
            </a:pPr>
            <a:r>
              <a:rPr lang="en-US" sz="3000" dirty="0">
                <a:solidFill>
                  <a:srgbClr val="4C5966"/>
                </a:solidFill>
                <a:latin typeface="Public Sans SemiBold"/>
              </a:rPr>
              <a:t>Specializing in </a:t>
            </a:r>
            <a:r>
              <a:rPr lang="en-US" sz="3000" dirty="0">
                <a:solidFill>
                  <a:srgbClr val="5E976D"/>
                </a:solidFill>
                <a:latin typeface="Public Sans Black" pitchFamily="2" charset="0"/>
              </a:rPr>
              <a:t>CONSTRUCTION MATERIALS</a:t>
            </a:r>
            <a:endParaRPr lang="en-US" sz="3000" dirty="0">
              <a:solidFill>
                <a:srgbClr val="4C5966"/>
              </a:solidFill>
              <a:latin typeface="Public Sans SemiBold"/>
            </a:endParaRPr>
          </a:p>
        </p:txBody>
      </p:sp>
      <p:cxnSp>
        <p:nvCxnSpPr>
          <p:cNvPr id="2" name="Straight Connector 1">
            <a:extLst>
              <a:ext uri="{FF2B5EF4-FFF2-40B4-BE49-F238E27FC236}">
                <a16:creationId xmlns:a16="http://schemas.microsoft.com/office/drawing/2014/main" id="{31EEBD4E-D249-10CD-1FE5-659A831BF1D7}"/>
              </a:ext>
            </a:extLst>
          </p:cNvPr>
          <p:cNvCxnSpPr>
            <a:cxnSpLocks/>
          </p:cNvCxnSpPr>
          <p:nvPr/>
        </p:nvCxnSpPr>
        <p:spPr>
          <a:xfrm flipV="1">
            <a:off x="0" y="7187162"/>
            <a:ext cx="13816584" cy="0"/>
          </a:xfrm>
          <a:prstGeom prst="line">
            <a:avLst/>
          </a:prstGeom>
          <a:noFill/>
          <a:ln w="6350" cap="flat" cmpd="sng" algn="ctr">
            <a:solidFill>
              <a:srgbClr val="6E7A84"/>
            </a:solidFill>
            <a:prstDash val="solid"/>
            <a:miter lim="800000"/>
          </a:ln>
          <a:effectLst/>
        </p:spPr>
      </p:cxnSp>
      <p:cxnSp>
        <p:nvCxnSpPr>
          <p:cNvPr id="21" name="Straight Connector 20">
            <a:extLst>
              <a:ext uri="{FF2B5EF4-FFF2-40B4-BE49-F238E27FC236}">
                <a16:creationId xmlns:a16="http://schemas.microsoft.com/office/drawing/2014/main" id="{0B2A1184-FA94-64FC-FA37-13E24110ED83}"/>
              </a:ext>
            </a:extLst>
          </p:cNvPr>
          <p:cNvCxnSpPr/>
          <p:nvPr/>
        </p:nvCxnSpPr>
        <p:spPr>
          <a:xfrm>
            <a:off x="0" y="1137136"/>
            <a:ext cx="13817600" cy="0"/>
          </a:xfrm>
          <a:prstGeom prst="line">
            <a:avLst/>
          </a:prstGeom>
          <a:noFill/>
          <a:ln w="6350" cap="flat" cmpd="sng" algn="ctr">
            <a:solidFill>
              <a:srgbClr val="6E7A84"/>
            </a:solidFill>
            <a:prstDash val="solid"/>
            <a:miter lim="800000"/>
          </a:ln>
          <a:effectLst/>
        </p:spPr>
      </p:cxnSp>
      <p:grpSp>
        <p:nvGrpSpPr>
          <p:cNvPr id="13" name="Group 12">
            <a:extLst>
              <a:ext uri="{FF2B5EF4-FFF2-40B4-BE49-F238E27FC236}">
                <a16:creationId xmlns:a16="http://schemas.microsoft.com/office/drawing/2014/main" id="{1822650E-9302-8D14-8AE7-5B3F2E3DECBB}"/>
              </a:ext>
            </a:extLst>
          </p:cNvPr>
          <p:cNvGrpSpPr/>
          <p:nvPr/>
        </p:nvGrpSpPr>
        <p:grpSpPr>
          <a:xfrm>
            <a:off x="339159" y="2677881"/>
            <a:ext cx="6280728" cy="2163748"/>
            <a:chOff x="314038" y="2727634"/>
            <a:chExt cx="6280728" cy="2163748"/>
          </a:xfrm>
        </p:grpSpPr>
        <p:sp>
          <p:nvSpPr>
            <p:cNvPr id="24" name="Rectangle 23">
              <a:extLst>
                <a:ext uri="{FF2B5EF4-FFF2-40B4-BE49-F238E27FC236}">
                  <a16:creationId xmlns:a16="http://schemas.microsoft.com/office/drawing/2014/main" id="{AF08D79F-308E-DEB9-D5F8-65DFDF72AD7F}"/>
                </a:ext>
              </a:extLst>
            </p:cNvPr>
            <p:cNvSpPr/>
            <p:nvPr/>
          </p:nvSpPr>
          <p:spPr>
            <a:xfrm>
              <a:off x="564116" y="4364098"/>
              <a:ext cx="1768779" cy="290991"/>
            </a:xfrm>
            <a:prstGeom prst="rect">
              <a:avLst/>
            </a:prstGeom>
            <a:solidFill>
              <a:srgbClr val="A4B3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73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4F6E15AC-5070-E5B5-DA35-15CCD4844398}"/>
                </a:ext>
              </a:extLst>
            </p:cNvPr>
            <p:cNvSpPr/>
            <p:nvPr/>
          </p:nvSpPr>
          <p:spPr>
            <a:xfrm>
              <a:off x="314039" y="4090969"/>
              <a:ext cx="1968728" cy="796160"/>
            </a:xfrm>
            <a:custGeom>
              <a:avLst/>
              <a:gdLst>
                <a:gd name="connsiteX0" fmla="*/ 0 w 827285"/>
                <a:gd name="connsiteY0" fmla="*/ 0 h 579100"/>
                <a:gd name="connsiteX1" fmla="*/ 537735 w 827285"/>
                <a:gd name="connsiteY1" fmla="*/ 0 h 579100"/>
                <a:gd name="connsiteX2" fmla="*/ 827285 w 827285"/>
                <a:gd name="connsiteY2" fmla="*/ 289550 h 579100"/>
                <a:gd name="connsiteX3" fmla="*/ 537735 w 827285"/>
                <a:gd name="connsiteY3" fmla="*/ 579100 h 579100"/>
                <a:gd name="connsiteX4" fmla="*/ 0 w 827285"/>
                <a:gd name="connsiteY4" fmla="*/ 579100 h 579100"/>
                <a:gd name="connsiteX5" fmla="*/ 289550 w 827285"/>
                <a:gd name="connsiteY5" fmla="*/ 289550 h 579100"/>
                <a:gd name="connsiteX6" fmla="*/ 0 w 827285"/>
                <a:gd name="connsiteY6" fmla="*/ 0 h 5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285" h="579100">
                  <a:moveTo>
                    <a:pt x="827284" y="0"/>
                  </a:moveTo>
                  <a:lnTo>
                    <a:pt x="827284" y="376415"/>
                  </a:lnTo>
                  <a:lnTo>
                    <a:pt x="413643" y="579100"/>
                  </a:lnTo>
                  <a:lnTo>
                    <a:pt x="1" y="376415"/>
                  </a:lnTo>
                  <a:lnTo>
                    <a:pt x="1" y="0"/>
                  </a:lnTo>
                  <a:lnTo>
                    <a:pt x="413643" y="202685"/>
                  </a:lnTo>
                  <a:lnTo>
                    <a:pt x="827284" y="0"/>
                  </a:lnTo>
                  <a:close/>
                </a:path>
              </a:pathLst>
            </a:custGeom>
            <a:solidFill>
              <a:srgbClr val="A4B3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1873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26" name="Freeform: Shape 25">
              <a:extLst>
                <a:ext uri="{FF2B5EF4-FFF2-40B4-BE49-F238E27FC236}">
                  <a16:creationId xmlns:a16="http://schemas.microsoft.com/office/drawing/2014/main" id="{EA2ED35C-31A1-FB85-56EB-74404539883C}"/>
                </a:ext>
              </a:extLst>
            </p:cNvPr>
            <p:cNvSpPr/>
            <p:nvPr/>
          </p:nvSpPr>
          <p:spPr>
            <a:xfrm>
              <a:off x="2282764" y="4090969"/>
              <a:ext cx="4312002" cy="521208"/>
            </a:xfrm>
            <a:custGeom>
              <a:avLst/>
              <a:gdLst>
                <a:gd name="connsiteX0" fmla="*/ 89624 w 537735"/>
                <a:gd name="connsiteY0" fmla="*/ 0 h 6126499"/>
                <a:gd name="connsiteX1" fmla="*/ 448111 w 537735"/>
                <a:gd name="connsiteY1" fmla="*/ 0 h 6126499"/>
                <a:gd name="connsiteX2" fmla="*/ 537735 w 537735"/>
                <a:gd name="connsiteY2" fmla="*/ 89624 h 6126499"/>
                <a:gd name="connsiteX3" fmla="*/ 537735 w 537735"/>
                <a:gd name="connsiteY3" fmla="*/ 6126499 h 6126499"/>
                <a:gd name="connsiteX4" fmla="*/ 537735 w 537735"/>
                <a:gd name="connsiteY4" fmla="*/ 6126499 h 6126499"/>
                <a:gd name="connsiteX5" fmla="*/ 0 w 537735"/>
                <a:gd name="connsiteY5" fmla="*/ 6126499 h 6126499"/>
                <a:gd name="connsiteX6" fmla="*/ 0 w 537735"/>
                <a:gd name="connsiteY6" fmla="*/ 6126499 h 6126499"/>
                <a:gd name="connsiteX7" fmla="*/ 0 w 537735"/>
                <a:gd name="connsiteY7" fmla="*/ 89624 h 6126499"/>
                <a:gd name="connsiteX8" fmla="*/ 89624 w 537735"/>
                <a:gd name="connsiteY8" fmla="*/ 0 h 61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735" h="6126499">
                  <a:moveTo>
                    <a:pt x="537735" y="1021104"/>
                  </a:moveTo>
                  <a:lnTo>
                    <a:pt x="537735" y="5105395"/>
                  </a:lnTo>
                  <a:cubicBezTo>
                    <a:pt x="537735" y="5669332"/>
                    <a:pt x="534213" y="6126493"/>
                    <a:pt x="529869" y="6126493"/>
                  </a:cubicBezTo>
                  <a:lnTo>
                    <a:pt x="0" y="6126493"/>
                  </a:lnTo>
                  <a:lnTo>
                    <a:pt x="0" y="6126493"/>
                  </a:lnTo>
                  <a:lnTo>
                    <a:pt x="0" y="6"/>
                  </a:lnTo>
                  <a:lnTo>
                    <a:pt x="0" y="6"/>
                  </a:lnTo>
                  <a:lnTo>
                    <a:pt x="529869" y="6"/>
                  </a:lnTo>
                  <a:cubicBezTo>
                    <a:pt x="534213" y="6"/>
                    <a:pt x="537735" y="457167"/>
                    <a:pt x="537735" y="1021104"/>
                  </a:cubicBezTo>
                  <a:close/>
                </a:path>
              </a:pathLst>
            </a:custGeom>
            <a:solidFill>
              <a:srgbClr val="A4B3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1" indent="0" algn="ctr" defTabSz="101873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E4948B77-6CB0-E806-0FE7-7D4017152D5F}"/>
                </a:ext>
              </a:extLst>
            </p:cNvPr>
            <p:cNvSpPr/>
            <p:nvPr/>
          </p:nvSpPr>
          <p:spPr>
            <a:xfrm>
              <a:off x="314039" y="4380739"/>
              <a:ext cx="6280727" cy="510643"/>
            </a:xfrm>
            <a:custGeom>
              <a:avLst/>
              <a:gdLst>
                <a:gd name="connsiteX0" fmla="*/ 89624 w 537735"/>
                <a:gd name="connsiteY0" fmla="*/ 0 h 6126499"/>
                <a:gd name="connsiteX1" fmla="*/ 448111 w 537735"/>
                <a:gd name="connsiteY1" fmla="*/ 0 h 6126499"/>
                <a:gd name="connsiteX2" fmla="*/ 537735 w 537735"/>
                <a:gd name="connsiteY2" fmla="*/ 89624 h 6126499"/>
                <a:gd name="connsiteX3" fmla="*/ 537735 w 537735"/>
                <a:gd name="connsiteY3" fmla="*/ 6126499 h 6126499"/>
                <a:gd name="connsiteX4" fmla="*/ 537735 w 537735"/>
                <a:gd name="connsiteY4" fmla="*/ 6126499 h 6126499"/>
                <a:gd name="connsiteX5" fmla="*/ 0 w 537735"/>
                <a:gd name="connsiteY5" fmla="*/ 6126499 h 6126499"/>
                <a:gd name="connsiteX6" fmla="*/ 0 w 537735"/>
                <a:gd name="connsiteY6" fmla="*/ 6126499 h 6126499"/>
                <a:gd name="connsiteX7" fmla="*/ 0 w 537735"/>
                <a:gd name="connsiteY7" fmla="*/ 89624 h 6126499"/>
                <a:gd name="connsiteX8" fmla="*/ 89624 w 537735"/>
                <a:gd name="connsiteY8" fmla="*/ 0 h 61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735" h="6126499">
                  <a:moveTo>
                    <a:pt x="537735" y="1021104"/>
                  </a:moveTo>
                  <a:lnTo>
                    <a:pt x="537735" y="5105395"/>
                  </a:lnTo>
                  <a:cubicBezTo>
                    <a:pt x="537735" y="5669332"/>
                    <a:pt x="534213" y="6126493"/>
                    <a:pt x="529869" y="6126493"/>
                  </a:cubicBezTo>
                  <a:lnTo>
                    <a:pt x="0" y="6126493"/>
                  </a:lnTo>
                  <a:lnTo>
                    <a:pt x="0" y="6126493"/>
                  </a:lnTo>
                  <a:lnTo>
                    <a:pt x="0" y="6"/>
                  </a:lnTo>
                  <a:lnTo>
                    <a:pt x="0" y="6"/>
                  </a:lnTo>
                  <a:lnTo>
                    <a:pt x="529869" y="6"/>
                  </a:lnTo>
                  <a:cubicBezTo>
                    <a:pt x="534213" y="6"/>
                    <a:pt x="537735" y="457167"/>
                    <a:pt x="537735" y="1021104"/>
                  </a:cubicBezTo>
                  <a:close/>
                </a:path>
              </a:pathLst>
            </a:custGeom>
            <a:solidFill>
              <a:srgbClr val="A4B3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1" indent="0" algn="ctr" defTabSz="101873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CD47FCFA-181F-6B83-29F8-6A08769513F2}"/>
                </a:ext>
              </a:extLst>
            </p:cNvPr>
            <p:cNvSpPr txBox="1"/>
            <p:nvPr/>
          </p:nvSpPr>
          <p:spPr>
            <a:xfrm>
              <a:off x="470637" y="4455325"/>
              <a:ext cx="1716757" cy="307777"/>
            </a:xfrm>
            <a:prstGeom prst="rect">
              <a:avLst/>
            </a:prstGeom>
            <a:solidFill>
              <a:srgbClr val="A4B3BC"/>
            </a:solidFill>
          </p:spPr>
          <p:txBody>
            <a:bodyPr wrap="square" rtlCol="0">
              <a:spAutoFit/>
            </a:bodyPr>
            <a:lstStyle/>
            <a:p>
              <a:pPr marL="0" marR="0" lvl="0" indent="0" algn="ctr" defTabSz="101873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Construction</a:t>
              </a:r>
            </a:p>
          </p:txBody>
        </p:sp>
        <p:sp>
          <p:nvSpPr>
            <p:cNvPr id="29" name="Freeform: Shape 28">
              <a:extLst>
                <a:ext uri="{FF2B5EF4-FFF2-40B4-BE49-F238E27FC236}">
                  <a16:creationId xmlns:a16="http://schemas.microsoft.com/office/drawing/2014/main" id="{B3349801-CA32-3C43-F6E4-5A9E68C7EBB3}"/>
                </a:ext>
              </a:extLst>
            </p:cNvPr>
            <p:cNvSpPr/>
            <p:nvPr/>
          </p:nvSpPr>
          <p:spPr>
            <a:xfrm>
              <a:off x="2435907" y="4251119"/>
              <a:ext cx="3712928" cy="521208"/>
            </a:xfrm>
            <a:custGeom>
              <a:avLst/>
              <a:gdLst>
                <a:gd name="connsiteX0" fmla="*/ 89624 w 537735"/>
                <a:gd name="connsiteY0" fmla="*/ 0 h 6126499"/>
                <a:gd name="connsiteX1" fmla="*/ 448111 w 537735"/>
                <a:gd name="connsiteY1" fmla="*/ 0 h 6126499"/>
                <a:gd name="connsiteX2" fmla="*/ 537735 w 537735"/>
                <a:gd name="connsiteY2" fmla="*/ 89624 h 6126499"/>
                <a:gd name="connsiteX3" fmla="*/ 537735 w 537735"/>
                <a:gd name="connsiteY3" fmla="*/ 6126499 h 6126499"/>
                <a:gd name="connsiteX4" fmla="*/ 537735 w 537735"/>
                <a:gd name="connsiteY4" fmla="*/ 6126499 h 6126499"/>
                <a:gd name="connsiteX5" fmla="*/ 0 w 537735"/>
                <a:gd name="connsiteY5" fmla="*/ 6126499 h 6126499"/>
                <a:gd name="connsiteX6" fmla="*/ 0 w 537735"/>
                <a:gd name="connsiteY6" fmla="*/ 6126499 h 6126499"/>
                <a:gd name="connsiteX7" fmla="*/ 0 w 537735"/>
                <a:gd name="connsiteY7" fmla="*/ 89624 h 6126499"/>
                <a:gd name="connsiteX8" fmla="*/ 89624 w 537735"/>
                <a:gd name="connsiteY8" fmla="*/ 0 h 61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735" h="6126499">
                  <a:moveTo>
                    <a:pt x="537735" y="1021104"/>
                  </a:moveTo>
                  <a:lnTo>
                    <a:pt x="537735" y="5105395"/>
                  </a:lnTo>
                  <a:cubicBezTo>
                    <a:pt x="537735" y="5669332"/>
                    <a:pt x="534213" y="6126493"/>
                    <a:pt x="529869" y="6126493"/>
                  </a:cubicBezTo>
                  <a:lnTo>
                    <a:pt x="0" y="6126493"/>
                  </a:lnTo>
                  <a:lnTo>
                    <a:pt x="0" y="6126493"/>
                  </a:lnTo>
                  <a:lnTo>
                    <a:pt x="0" y="6"/>
                  </a:lnTo>
                  <a:lnTo>
                    <a:pt x="0" y="6"/>
                  </a:lnTo>
                  <a:lnTo>
                    <a:pt x="529869" y="6"/>
                  </a:lnTo>
                  <a:cubicBezTo>
                    <a:pt x="534213" y="6"/>
                    <a:pt x="537735" y="457167"/>
                    <a:pt x="537735" y="1021104"/>
                  </a:cubicBezTo>
                  <a:close/>
                </a:path>
              </a:pathLst>
            </a:custGeom>
            <a:solidFill>
              <a:srgbClr val="A4B3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101873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Asphalt Paving | Road Construction |</a:t>
              </a:r>
            </a:p>
            <a:p>
              <a:pPr marL="0" marR="0" lvl="1" indent="0" algn="ctr" defTabSz="101873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Paving Maintenance</a:t>
              </a:r>
            </a:p>
          </p:txBody>
        </p:sp>
        <p:sp>
          <p:nvSpPr>
            <p:cNvPr id="30" name="Freeform: Shape 29">
              <a:extLst>
                <a:ext uri="{FF2B5EF4-FFF2-40B4-BE49-F238E27FC236}">
                  <a16:creationId xmlns:a16="http://schemas.microsoft.com/office/drawing/2014/main" id="{2037EFE4-0F93-B0EE-F81A-B6A8615E8FA8}"/>
                </a:ext>
              </a:extLst>
            </p:cNvPr>
            <p:cNvSpPr/>
            <p:nvPr/>
          </p:nvSpPr>
          <p:spPr>
            <a:xfrm>
              <a:off x="314039" y="3414066"/>
              <a:ext cx="1968728" cy="796160"/>
            </a:xfrm>
            <a:custGeom>
              <a:avLst/>
              <a:gdLst>
                <a:gd name="connsiteX0" fmla="*/ 0 w 827285"/>
                <a:gd name="connsiteY0" fmla="*/ 0 h 579100"/>
                <a:gd name="connsiteX1" fmla="*/ 537735 w 827285"/>
                <a:gd name="connsiteY1" fmla="*/ 0 h 579100"/>
                <a:gd name="connsiteX2" fmla="*/ 827285 w 827285"/>
                <a:gd name="connsiteY2" fmla="*/ 289550 h 579100"/>
                <a:gd name="connsiteX3" fmla="*/ 537735 w 827285"/>
                <a:gd name="connsiteY3" fmla="*/ 579100 h 579100"/>
                <a:gd name="connsiteX4" fmla="*/ 0 w 827285"/>
                <a:gd name="connsiteY4" fmla="*/ 579100 h 579100"/>
                <a:gd name="connsiteX5" fmla="*/ 289550 w 827285"/>
                <a:gd name="connsiteY5" fmla="*/ 289550 h 579100"/>
                <a:gd name="connsiteX6" fmla="*/ 0 w 827285"/>
                <a:gd name="connsiteY6" fmla="*/ 0 h 5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285" h="579100">
                  <a:moveTo>
                    <a:pt x="827284" y="0"/>
                  </a:moveTo>
                  <a:lnTo>
                    <a:pt x="827284" y="376415"/>
                  </a:lnTo>
                  <a:lnTo>
                    <a:pt x="413643" y="579100"/>
                  </a:lnTo>
                  <a:lnTo>
                    <a:pt x="1" y="376415"/>
                  </a:lnTo>
                  <a:lnTo>
                    <a:pt x="1" y="0"/>
                  </a:lnTo>
                  <a:lnTo>
                    <a:pt x="413643" y="202685"/>
                  </a:lnTo>
                  <a:lnTo>
                    <a:pt x="827284" y="0"/>
                  </a:lnTo>
                  <a:close/>
                </a:path>
              </a:pathLst>
            </a:cu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1873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FFAB1B41-D9A8-7DB5-23CD-3A0430860EC3}"/>
                </a:ext>
              </a:extLst>
            </p:cNvPr>
            <p:cNvSpPr/>
            <p:nvPr/>
          </p:nvSpPr>
          <p:spPr>
            <a:xfrm>
              <a:off x="2282764" y="3414066"/>
              <a:ext cx="4312002" cy="621792"/>
            </a:xfrm>
            <a:custGeom>
              <a:avLst/>
              <a:gdLst>
                <a:gd name="connsiteX0" fmla="*/ 89624 w 537735"/>
                <a:gd name="connsiteY0" fmla="*/ 0 h 6126499"/>
                <a:gd name="connsiteX1" fmla="*/ 448111 w 537735"/>
                <a:gd name="connsiteY1" fmla="*/ 0 h 6126499"/>
                <a:gd name="connsiteX2" fmla="*/ 537735 w 537735"/>
                <a:gd name="connsiteY2" fmla="*/ 89624 h 6126499"/>
                <a:gd name="connsiteX3" fmla="*/ 537735 w 537735"/>
                <a:gd name="connsiteY3" fmla="*/ 6126499 h 6126499"/>
                <a:gd name="connsiteX4" fmla="*/ 537735 w 537735"/>
                <a:gd name="connsiteY4" fmla="*/ 6126499 h 6126499"/>
                <a:gd name="connsiteX5" fmla="*/ 0 w 537735"/>
                <a:gd name="connsiteY5" fmla="*/ 6126499 h 6126499"/>
                <a:gd name="connsiteX6" fmla="*/ 0 w 537735"/>
                <a:gd name="connsiteY6" fmla="*/ 6126499 h 6126499"/>
                <a:gd name="connsiteX7" fmla="*/ 0 w 537735"/>
                <a:gd name="connsiteY7" fmla="*/ 89624 h 6126499"/>
                <a:gd name="connsiteX8" fmla="*/ 89624 w 537735"/>
                <a:gd name="connsiteY8" fmla="*/ 0 h 61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735" h="6126499">
                  <a:moveTo>
                    <a:pt x="537735" y="1021104"/>
                  </a:moveTo>
                  <a:lnTo>
                    <a:pt x="537735" y="5105395"/>
                  </a:lnTo>
                  <a:cubicBezTo>
                    <a:pt x="537735" y="5669332"/>
                    <a:pt x="534213" y="6126493"/>
                    <a:pt x="529869" y="6126493"/>
                  </a:cubicBezTo>
                  <a:lnTo>
                    <a:pt x="0" y="6126493"/>
                  </a:lnTo>
                  <a:lnTo>
                    <a:pt x="0" y="6126493"/>
                  </a:lnTo>
                  <a:lnTo>
                    <a:pt x="0" y="6"/>
                  </a:lnTo>
                  <a:lnTo>
                    <a:pt x="0" y="6"/>
                  </a:lnTo>
                  <a:lnTo>
                    <a:pt x="529869" y="6"/>
                  </a:lnTo>
                  <a:cubicBezTo>
                    <a:pt x="534213" y="6"/>
                    <a:pt x="537735" y="457167"/>
                    <a:pt x="537735" y="1021104"/>
                  </a:cubicBezTo>
                  <a:close/>
                </a:path>
              </a:pathLst>
            </a:cu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1" indent="0" algn="ctr" defTabSz="101873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3CBB4B94-3EEA-BEDE-43C8-6819AAE2C014}"/>
                </a:ext>
              </a:extLst>
            </p:cNvPr>
            <p:cNvSpPr/>
            <p:nvPr/>
          </p:nvSpPr>
          <p:spPr>
            <a:xfrm>
              <a:off x="314038" y="3518841"/>
              <a:ext cx="1968728" cy="796160"/>
            </a:xfrm>
            <a:custGeom>
              <a:avLst/>
              <a:gdLst>
                <a:gd name="connsiteX0" fmla="*/ 0 w 827285"/>
                <a:gd name="connsiteY0" fmla="*/ 0 h 579100"/>
                <a:gd name="connsiteX1" fmla="*/ 537735 w 827285"/>
                <a:gd name="connsiteY1" fmla="*/ 0 h 579100"/>
                <a:gd name="connsiteX2" fmla="*/ 827285 w 827285"/>
                <a:gd name="connsiteY2" fmla="*/ 289550 h 579100"/>
                <a:gd name="connsiteX3" fmla="*/ 537735 w 827285"/>
                <a:gd name="connsiteY3" fmla="*/ 579100 h 579100"/>
                <a:gd name="connsiteX4" fmla="*/ 0 w 827285"/>
                <a:gd name="connsiteY4" fmla="*/ 579100 h 579100"/>
                <a:gd name="connsiteX5" fmla="*/ 289550 w 827285"/>
                <a:gd name="connsiteY5" fmla="*/ 289550 h 579100"/>
                <a:gd name="connsiteX6" fmla="*/ 0 w 827285"/>
                <a:gd name="connsiteY6" fmla="*/ 0 h 5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285" h="579100">
                  <a:moveTo>
                    <a:pt x="827284" y="0"/>
                  </a:moveTo>
                  <a:lnTo>
                    <a:pt x="827284" y="376415"/>
                  </a:lnTo>
                  <a:lnTo>
                    <a:pt x="413643" y="579100"/>
                  </a:lnTo>
                  <a:lnTo>
                    <a:pt x="1" y="376415"/>
                  </a:lnTo>
                  <a:lnTo>
                    <a:pt x="1" y="0"/>
                  </a:lnTo>
                  <a:lnTo>
                    <a:pt x="413643" y="202685"/>
                  </a:lnTo>
                  <a:lnTo>
                    <a:pt x="827284" y="0"/>
                  </a:lnTo>
                  <a:close/>
                </a:path>
              </a:pathLst>
            </a:cu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1873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DA549C2C-EEA4-4E47-6F46-6E6A53DC32BE}"/>
                </a:ext>
              </a:extLst>
            </p:cNvPr>
            <p:cNvSpPr txBox="1"/>
            <p:nvPr/>
          </p:nvSpPr>
          <p:spPr>
            <a:xfrm>
              <a:off x="812292" y="3793969"/>
              <a:ext cx="953045" cy="307777"/>
            </a:xfrm>
            <a:prstGeom prst="rect">
              <a:avLst/>
            </a:prstGeom>
            <a:solidFill>
              <a:srgbClr val="4C5966"/>
            </a:solidFill>
          </p:spPr>
          <p:txBody>
            <a:bodyPr wrap="square" rtlCol="0">
              <a:spAutoFit/>
            </a:bodyPr>
            <a:lstStyle/>
            <a:p>
              <a:pPr marL="0" marR="0" lvl="0" indent="0" algn="ctr" defTabSz="101873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Products</a:t>
              </a:r>
            </a:p>
          </p:txBody>
        </p:sp>
        <p:sp>
          <p:nvSpPr>
            <p:cNvPr id="34" name="Freeform: Shape 33">
              <a:extLst>
                <a:ext uri="{FF2B5EF4-FFF2-40B4-BE49-F238E27FC236}">
                  <a16:creationId xmlns:a16="http://schemas.microsoft.com/office/drawing/2014/main" id="{39ECD5EB-6ACC-8958-4EDA-133FE8398680}"/>
                </a:ext>
              </a:extLst>
            </p:cNvPr>
            <p:cNvSpPr/>
            <p:nvPr/>
          </p:nvSpPr>
          <p:spPr>
            <a:xfrm>
              <a:off x="2068288" y="3595983"/>
              <a:ext cx="4448160" cy="267462"/>
            </a:xfrm>
            <a:custGeom>
              <a:avLst/>
              <a:gdLst>
                <a:gd name="connsiteX0" fmla="*/ 89624 w 537735"/>
                <a:gd name="connsiteY0" fmla="*/ 0 h 6126499"/>
                <a:gd name="connsiteX1" fmla="*/ 448111 w 537735"/>
                <a:gd name="connsiteY1" fmla="*/ 0 h 6126499"/>
                <a:gd name="connsiteX2" fmla="*/ 537735 w 537735"/>
                <a:gd name="connsiteY2" fmla="*/ 89624 h 6126499"/>
                <a:gd name="connsiteX3" fmla="*/ 537735 w 537735"/>
                <a:gd name="connsiteY3" fmla="*/ 6126499 h 6126499"/>
                <a:gd name="connsiteX4" fmla="*/ 537735 w 537735"/>
                <a:gd name="connsiteY4" fmla="*/ 6126499 h 6126499"/>
                <a:gd name="connsiteX5" fmla="*/ 0 w 537735"/>
                <a:gd name="connsiteY5" fmla="*/ 6126499 h 6126499"/>
                <a:gd name="connsiteX6" fmla="*/ 0 w 537735"/>
                <a:gd name="connsiteY6" fmla="*/ 6126499 h 6126499"/>
                <a:gd name="connsiteX7" fmla="*/ 0 w 537735"/>
                <a:gd name="connsiteY7" fmla="*/ 89624 h 6126499"/>
                <a:gd name="connsiteX8" fmla="*/ 89624 w 537735"/>
                <a:gd name="connsiteY8" fmla="*/ 0 h 61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735" h="6126499">
                  <a:moveTo>
                    <a:pt x="537735" y="1021104"/>
                  </a:moveTo>
                  <a:lnTo>
                    <a:pt x="537735" y="5105395"/>
                  </a:lnTo>
                  <a:cubicBezTo>
                    <a:pt x="537735" y="5669332"/>
                    <a:pt x="534213" y="6126493"/>
                    <a:pt x="529869" y="6126493"/>
                  </a:cubicBezTo>
                  <a:lnTo>
                    <a:pt x="0" y="6126493"/>
                  </a:lnTo>
                  <a:lnTo>
                    <a:pt x="0" y="6126493"/>
                  </a:lnTo>
                  <a:lnTo>
                    <a:pt x="0" y="6"/>
                  </a:lnTo>
                  <a:lnTo>
                    <a:pt x="0" y="6"/>
                  </a:lnTo>
                  <a:lnTo>
                    <a:pt x="529869" y="6"/>
                  </a:lnTo>
                  <a:cubicBezTo>
                    <a:pt x="534213" y="6"/>
                    <a:pt x="537735" y="457167"/>
                    <a:pt x="537735" y="1021104"/>
                  </a:cubicBezTo>
                  <a:close/>
                </a:path>
              </a:pathLst>
            </a:cu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101873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Concrete (RMC) | Asphalt (HMA)</a:t>
              </a:r>
            </a:p>
          </p:txBody>
        </p:sp>
        <p:sp>
          <p:nvSpPr>
            <p:cNvPr id="35" name="Freeform: Shape 34">
              <a:extLst>
                <a:ext uri="{FF2B5EF4-FFF2-40B4-BE49-F238E27FC236}">
                  <a16:creationId xmlns:a16="http://schemas.microsoft.com/office/drawing/2014/main" id="{97CC6D11-1ECF-5913-7924-D191AE426D61}"/>
                </a:ext>
              </a:extLst>
            </p:cNvPr>
            <p:cNvSpPr/>
            <p:nvPr/>
          </p:nvSpPr>
          <p:spPr>
            <a:xfrm>
              <a:off x="314039" y="2727634"/>
              <a:ext cx="1968728" cy="796160"/>
            </a:xfrm>
            <a:custGeom>
              <a:avLst/>
              <a:gdLst>
                <a:gd name="connsiteX0" fmla="*/ 0 w 827285"/>
                <a:gd name="connsiteY0" fmla="*/ 0 h 579100"/>
                <a:gd name="connsiteX1" fmla="*/ 537735 w 827285"/>
                <a:gd name="connsiteY1" fmla="*/ 0 h 579100"/>
                <a:gd name="connsiteX2" fmla="*/ 827285 w 827285"/>
                <a:gd name="connsiteY2" fmla="*/ 289550 h 579100"/>
                <a:gd name="connsiteX3" fmla="*/ 537735 w 827285"/>
                <a:gd name="connsiteY3" fmla="*/ 579100 h 579100"/>
                <a:gd name="connsiteX4" fmla="*/ 0 w 827285"/>
                <a:gd name="connsiteY4" fmla="*/ 579100 h 579100"/>
                <a:gd name="connsiteX5" fmla="*/ 289550 w 827285"/>
                <a:gd name="connsiteY5" fmla="*/ 289550 h 579100"/>
                <a:gd name="connsiteX6" fmla="*/ 0 w 827285"/>
                <a:gd name="connsiteY6" fmla="*/ 0 h 5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285" h="579100">
                  <a:moveTo>
                    <a:pt x="827284" y="0"/>
                  </a:moveTo>
                  <a:lnTo>
                    <a:pt x="827284" y="376415"/>
                  </a:lnTo>
                  <a:lnTo>
                    <a:pt x="413643" y="579100"/>
                  </a:lnTo>
                  <a:lnTo>
                    <a:pt x="1" y="376415"/>
                  </a:lnTo>
                  <a:lnTo>
                    <a:pt x="1" y="0"/>
                  </a:lnTo>
                  <a:lnTo>
                    <a:pt x="413643" y="202685"/>
                  </a:lnTo>
                  <a:lnTo>
                    <a:pt x="827284" y="0"/>
                  </a:lnTo>
                  <a:close/>
                </a:path>
              </a:pathLst>
            </a:custGeom>
            <a:solidFill>
              <a:schemeClr val="bg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1873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474747"/>
                </a:solidFill>
                <a:effectLst/>
                <a:uLnTx/>
                <a:uFillTx/>
                <a:latin typeface="Arial"/>
                <a:ea typeface="+mn-ea"/>
                <a:cs typeface="+mn-cs"/>
              </a:endParaRPr>
            </a:p>
          </p:txBody>
        </p:sp>
        <p:sp>
          <p:nvSpPr>
            <p:cNvPr id="36" name="Freeform: Shape 35">
              <a:extLst>
                <a:ext uri="{FF2B5EF4-FFF2-40B4-BE49-F238E27FC236}">
                  <a16:creationId xmlns:a16="http://schemas.microsoft.com/office/drawing/2014/main" id="{8AF17671-7BCD-0A15-D19B-239FFBD90866}"/>
                </a:ext>
              </a:extLst>
            </p:cNvPr>
            <p:cNvSpPr/>
            <p:nvPr/>
          </p:nvSpPr>
          <p:spPr>
            <a:xfrm>
              <a:off x="314039" y="2737159"/>
              <a:ext cx="4721873" cy="388808"/>
            </a:xfrm>
            <a:custGeom>
              <a:avLst/>
              <a:gdLst>
                <a:gd name="connsiteX0" fmla="*/ 89624 w 537735"/>
                <a:gd name="connsiteY0" fmla="*/ 0 h 6126499"/>
                <a:gd name="connsiteX1" fmla="*/ 448111 w 537735"/>
                <a:gd name="connsiteY1" fmla="*/ 0 h 6126499"/>
                <a:gd name="connsiteX2" fmla="*/ 537735 w 537735"/>
                <a:gd name="connsiteY2" fmla="*/ 89624 h 6126499"/>
                <a:gd name="connsiteX3" fmla="*/ 537735 w 537735"/>
                <a:gd name="connsiteY3" fmla="*/ 6126499 h 6126499"/>
                <a:gd name="connsiteX4" fmla="*/ 537735 w 537735"/>
                <a:gd name="connsiteY4" fmla="*/ 6126499 h 6126499"/>
                <a:gd name="connsiteX5" fmla="*/ 0 w 537735"/>
                <a:gd name="connsiteY5" fmla="*/ 6126499 h 6126499"/>
                <a:gd name="connsiteX6" fmla="*/ 0 w 537735"/>
                <a:gd name="connsiteY6" fmla="*/ 6126499 h 6126499"/>
                <a:gd name="connsiteX7" fmla="*/ 0 w 537735"/>
                <a:gd name="connsiteY7" fmla="*/ 89624 h 6126499"/>
                <a:gd name="connsiteX8" fmla="*/ 89624 w 537735"/>
                <a:gd name="connsiteY8" fmla="*/ 0 h 61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735" h="6126499">
                  <a:moveTo>
                    <a:pt x="537735" y="1021104"/>
                  </a:moveTo>
                  <a:lnTo>
                    <a:pt x="537735" y="5105395"/>
                  </a:lnTo>
                  <a:cubicBezTo>
                    <a:pt x="537735" y="5669332"/>
                    <a:pt x="534213" y="6126493"/>
                    <a:pt x="529869" y="6126493"/>
                  </a:cubicBezTo>
                  <a:lnTo>
                    <a:pt x="0" y="6126493"/>
                  </a:lnTo>
                  <a:lnTo>
                    <a:pt x="0" y="6126493"/>
                  </a:lnTo>
                  <a:lnTo>
                    <a:pt x="0" y="6"/>
                  </a:lnTo>
                  <a:lnTo>
                    <a:pt x="0" y="6"/>
                  </a:lnTo>
                  <a:lnTo>
                    <a:pt x="529869" y="6"/>
                  </a:lnTo>
                  <a:cubicBezTo>
                    <a:pt x="534213" y="6"/>
                    <a:pt x="537735" y="457167"/>
                    <a:pt x="537735" y="1021104"/>
                  </a:cubicBezTo>
                  <a:close/>
                </a:path>
              </a:pathLst>
            </a:custGeom>
            <a:solidFill>
              <a:srgbClr val="4A7A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1" indent="0" algn="ctr" defTabSz="101873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74747"/>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E7526A7C-B75E-25EA-8E3A-C942681F6C41}"/>
                </a:ext>
              </a:extLst>
            </p:cNvPr>
            <p:cNvSpPr/>
            <p:nvPr/>
          </p:nvSpPr>
          <p:spPr>
            <a:xfrm>
              <a:off x="2282764" y="2737159"/>
              <a:ext cx="4312002" cy="621792"/>
            </a:xfrm>
            <a:custGeom>
              <a:avLst/>
              <a:gdLst>
                <a:gd name="connsiteX0" fmla="*/ 89624 w 537735"/>
                <a:gd name="connsiteY0" fmla="*/ 0 h 6126499"/>
                <a:gd name="connsiteX1" fmla="*/ 448111 w 537735"/>
                <a:gd name="connsiteY1" fmla="*/ 0 h 6126499"/>
                <a:gd name="connsiteX2" fmla="*/ 537735 w 537735"/>
                <a:gd name="connsiteY2" fmla="*/ 89624 h 6126499"/>
                <a:gd name="connsiteX3" fmla="*/ 537735 w 537735"/>
                <a:gd name="connsiteY3" fmla="*/ 6126499 h 6126499"/>
                <a:gd name="connsiteX4" fmla="*/ 537735 w 537735"/>
                <a:gd name="connsiteY4" fmla="*/ 6126499 h 6126499"/>
                <a:gd name="connsiteX5" fmla="*/ 0 w 537735"/>
                <a:gd name="connsiteY5" fmla="*/ 6126499 h 6126499"/>
                <a:gd name="connsiteX6" fmla="*/ 0 w 537735"/>
                <a:gd name="connsiteY6" fmla="*/ 6126499 h 6126499"/>
                <a:gd name="connsiteX7" fmla="*/ 0 w 537735"/>
                <a:gd name="connsiteY7" fmla="*/ 89624 h 6126499"/>
                <a:gd name="connsiteX8" fmla="*/ 89624 w 537735"/>
                <a:gd name="connsiteY8" fmla="*/ 0 h 61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735" h="6126499">
                  <a:moveTo>
                    <a:pt x="537735" y="1021104"/>
                  </a:moveTo>
                  <a:lnTo>
                    <a:pt x="537735" y="5105395"/>
                  </a:lnTo>
                  <a:cubicBezTo>
                    <a:pt x="537735" y="5669332"/>
                    <a:pt x="534213" y="6126493"/>
                    <a:pt x="529869" y="6126493"/>
                  </a:cubicBezTo>
                  <a:lnTo>
                    <a:pt x="0" y="6126493"/>
                  </a:lnTo>
                  <a:lnTo>
                    <a:pt x="0" y="6126493"/>
                  </a:lnTo>
                  <a:lnTo>
                    <a:pt x="0" y="6"/>
                  </a:lnTo>
                  <a:lnTo>
                    <a:pt x="0" y="6"/>
                  </a:lnTo>
                  <a:lnTo>
                    <a:pt x="529869" y="6"/>
                  </a:lnTo>
                  <a:cubicBezTo>
                    <a:pt x="534213" y="6"/>
                    <a:pt x="537735" y="457167"/>
                    <a:pt x="537735" y="1021104"/>
                  </a:cubicBezTo>
                  <a:close/>
                </a:path>
              </a:pathLst>
            </a:custGeom>
            <a:solidFill>
              <a:srgbClr val="4A7A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1" indent="0" algn="ctr" defTabSz="101873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74747">
                    <a:lumMod val="50000"/>
                  </a:srgbClr>
                </a:solidFill>
                <a:effectLst/>
                <a:uLnTx/>
                <a:uFillTx/>
                <a:latin typeface="Arial"/>
                <a:ea typeface="+mn-ea"/>
                <a:cs typeface="+mn-cs"/>
              </a:endParaRPr>
            </a:p>
          </p:txBody>
        </p:sp>
        <p:sp>
          <p:nvSpPr>
            <p:cNvPr id="38" name="Freeform: Shape 37">
              <a:extLst>
                <a:ext uri="{FF2B5EF4-FFF2-40B4-BE49-F238E27FC236}">
                  <a16:creationId xmlns:a16="http://schemas.microsoft.com/office/drawing/2014/main" id="{C39B1A6E-3F0A-4EA1-F852-0418403576FF}"/>
                </a:ext>
              </a:extLst>
            </p:cNvPr>
            <p:cNvSpPr/>
            <p:nvPr/>
          </p:nvSpPr>
          <p:spPr>
            <a:xfrm>
              <a:off x="314039" y="2841934"/>
              <a:ext cx="1968728" cy="796160"/>
            </a:xfrm>
            <a:custGeom>
              <a:avLst/>
              <a:gdLst>
                <a:gd name="connsiteX0" fmla="*/ 0 w 827285"/>
                <a:gd name="connsiteY0" fmla="*/ 0 h 579100"/>
                <a:gd name="connsiteX1" fmla="*/ 537735 w 827285"/>
                <a:gd name="connsiteY1" fmla="*/ 0 h 579100"/>
                <a:gd name="connsiteX2" fmla="*/ 827285 w 827285"/>
                <a:gd name="connsiteY2" fmla="*/ 289550 h 579100"/>
                <a:gd name="connsiteX3" fmla="*/ 537735 w 827285"/>
                <a:gd name="connsiteY3" fmla="*/ 579100 h 579100"/>
                <a:gd name="connsiteX4" fmla="*/ 0 w 827285"/>
                <a:gd name="connsiteY4" fmla="*/ 579100 h 579100"/>
                <a:gd name="connsiteX5" fmla="*/ 289550 w 827285"/>
                <a:gd name="connsiteY5" fmla="*/ 289550 h 579100"/>
                <a:gd name="connsiteX6" fmla="*/ 0 w 827285"/>
                <a:gd name="connsiteY6" fmla="*/ 0 h 5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285" h="579100">
                  <a:moveTo>
                    <a:pt x="827284" y="0"/>
                  </a:moveTo>
                  <a:lnTo>
                    <a:pt x="827284" y="376415"/>
                  </a:lnTo>
                  <a:lnTo>
                    <a:pt x="413643" y="579100"/>
                  </a:lnTo>
                  <a:lnTo>
                    <a:pt x="1" y="376415"/>
                  </a:lnTo>
                  <a:lnTo>
                    <a:pt x="1" y="0"/>
                  </a:lnTo>
                  <a:lnTo>
                    <a:pt x="413643" y="202685"/>
                  </a:lnTo>
                  <a:lnTo>
                    <a:pt x="827284" y="0"/>
                  </a:lnTo>
                  <a:close/>
                </a:path>
              </a:pathLst>
            </a:custGeom>
            <a:solidFill>
              <a:srgbClr val="4A7A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1873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474747"/>
                </a:solidFill>
                <a:effectLst/>
                <a:uLnTx/>
                <a:uFillTx/>
                <a:latin typeface="Arial"/>
                <a:ea typeface="+mn-ea"/>
                <a:cs typeface="+mn-cs"/>
              </a:endParaRPr>
            </a:p>
          </p:txBody>
        </p:sp>
        <p:sp>
          <p:nvSpPr>
            <p:cNvPr id="39" name="TextBox 38">
              <a:extLst>
                <a:ext uri="{FF2B5EF4-FFF2-40B4-BE49-F238E27FC236}">
                  <a16:creationId xmlns:a16="http://schemas.microsoft.com/office/drawing/2014/main" id="{2E926328-F093-FB95-12E8-89DE62099E11}"/>
                </a:ext>
              </a:extLst>
            </p:cNvPr>
            <p:cNvSpPr txBox="1"/>
            <p:nvPr/>
          </p:nvSpPr>
          <p:spPr>
            <a:xfrm>
              <a:off x="525024" y="2953617"/>
              <a:ext cx="1607979" cy="307777"/>
            </a:xfrm>
            <a:prstGeom prst="rect">
              <a:avLst/>
            </a:prstGeom>
            <a:noFill/>
          </p:spPr>
          <p:txBody>
            <a:bodyPr wrap="square" rtlCol="0">
              <a:spAutoFit/>
            </a:bodyPr>
            <a:lstStyle/>
            <a:p>
              <a:pPr marL="0" marR="0" lvl="0" indent="0" algn="ctr" defTabSz="101873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mn-ea"/>
                  <a:cs typeface="+mn-cs"/>
                </a:rPr>
                <a:t>Aggregates</a:t>
              </a:r>
            </a:p>
          </p:txBody>
        </p:sp>
        <p:sp>
          <p:nvSpPr>
            <p:cNvPr id="40" name="Freeform: Shape 39">
              <a:extLst>
                <a:ext uri="{FF2B5EF4-FFF2-40B4-BE49-F238E27FC236}">
                  <a16:creationId xmlns:a16="http://schemas.microsoft.com/office/drawing/2014/main" id="{1ED67ABD-AA8C-C573-1FC5-5744C27C9794}"/>
                </a:ext>
              </a:extLst>
            </p:cNvPr>
            <p:cNvSpPr/>
            <p:nvPr/>
          </p:nvSpPr>
          <p:spPr>
            <a:xfrm>
              <a:off x="2663712" y="2909352"/>
              <a:ext cx="3257314" cy="243147"/>
            </a:xfrm>
            <a:custGeom>
              <a:avLst/>
              <a:gdLst>
                <a:gd name="connsiteX0" fmla="*/ 89624 w 537735"/>
                <a:gd name="connsiteY0" fmla="*/ 0 h 6126499"/>
                <a:gd name="connsiteX1" fmla="*/ 448111 w 537735"/>
                <a:gd name="connsiteY1" fmla="*/ 0 h 6126499"/>
                <a:gd name="connsiteX2" fmla="*/ 537735 w 537735"/>
                <a:gd name="connsiteY2" fmla="*/ 89624 h 6126499"/>
                <a:gd name="connsiteX3" fmla="*/ 537735 w 537735"/>
                <a:gd name="connsiteY3" fmla="*/ 6126499 h 6126499"/>
                <a:gd name="connsiteX4" fmla="*/ 537735 w 537735"/>
                <a:gd name="connsiteY4" fmla="*/ 6126499 h 6126499"/>
                <a:gd name="connsiteX5" fmla="*/ 0 w 537735"/>
                <a:gd name="connsiteY5" fmla="*/ 6126499 h 6126499"/>
                <a:gd name="connsiteX6" fmla="*/ 0 w 537735"/>
                <a:gd name="connsiteY6" fmla="*/ 6126499 h 6126499"/>
                <a:gd name="connsiteX7" fmla="*/ 0 w 537735"/>
                <a:gd name="connsiteY7" fmla="*/ 89624 h 6126499"/>
                <a:gd name="connsiteX8" fmla="*/ 89624 w 537735"/>
                <a:gd name="connsiteY8" fmla="*/ 0 h 61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735" h="6126499">
                  <a:moveTo>
                    <a:pt x="537735" y="1021104"/>
                  </a:moveTo>
                  <a:lnTo>
                    <a:pt x="537735" y="5105395"/>
                  </a:lnTo>
                  <a:cubicBezTo>
                    <a:pt x="537735" y="5669332"/>
                    <a:pt x="534213" y="6126493"/>
                    <a:pt x="529869" y="6126493"/>
                  </a:cubicBezTo>
                  <a:lnTo>
                    <a:pt x="0" y="6126493"/>
                  </a:lnTo>
                  <a:lnTo>
                    <a:pt x="0" y="6126493"/>
                  </a:lnTo>
                  <a:lnTo>
                    <a:pt x="0" y="6"/>
                  </a:lnTo>
                  <a:lnTo>
                    <a:pt x="0" y="6"/>
                  </a:lnTo>
                  <a:lnTo>
                    <a:pt x="529869" y="6"/>
                  </a:lnTo>
                  <a:cubicBezTo>
                    <a:pt x="534213" y="6"/>
                    <a:pt x="537735" y="457167"/>
                    <a:pt x="537735" y="1021104"/>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101873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a:ea typeface="+mn-ea"/>
                  <a:cs typeface="+mn-cs"/>
                </a:rPr>
                <a:t>Crushed Stone | Sand | Gravel</a:t>
              </a:r>
            </a:p>
            <a:p>
              <a:pPr marL="0" marR="0" lvl="1" indent="0" algn="ctr" defTabSz="101873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Arial"/>
                <a:ea typeface="+mn-ea"/>
                <a:cs typeface="+mn-cs"/>
              </a:endParaRPr>
            </a:p>
          </p:txBody>
        </p:sp>
      </p:grpSp>
      <p:sp>
        <p:nvSpPr>
          <p:cNvPr id="41" name="Line Callout 1 (No Border) 24">
            <a:extLst>
              <a:ext uri="{FF2B5EF4-FFF2-40B4-BE49-F238E27FC236}">
                <a16:creationId xmlns:a16="http://schemas.microsoft.com/office/drawing/2014/main" id="{DC131745-A46F-D0ED-298A-EC99E3AD6E3F}"/>
              </a:ext>
            </a:extLst>
          </p:cNvPr>
          <p:cNvSpPr/>
          <p:nvPr>
            <p:custDataLst>
              <p:tags r:id="rId1"/>
            </p:custDataLst>
          </p:nvPr>
        </p:nvSpPr>
        <p:spPr>
          <a:xfrm>
            <a:off x="339159" y="2321783"/>
            <a:ext cx="6280727"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solidFill>
              <a:srgbClr val="4C59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64008" numCol="1" spcCol="0" rtlCol="0" fromWordArt="0" anchor="ctr" anchorCtr="0" forceAA="0" compatLnSpc="1">
            <a:prstTxWarp prst="textNoShape">
              <a:avLst/>
            </a:prstTxWarp>
            <a:noAutofit/>
          </a:bodyPr>
          <a:lstStyle/>
          <a:p>
            <a:pPr>
              <a:buClr>
                <a:prstClr val="black"/>
              </a:buClr>
              <a:buSzPct val="100000"/>
            </a:pPr>
            <a:r>
              <a:rPr lang="en-US" sz="1600" b="1" dirty="0">
                <a:solidFill>
                  <a:srgbClr val="474747"/>
                </a:solidFill>
                <a:latin typeface="Arial" panose="020B0604020202020204" pitchFamily="34" charset="0"/>
                <a:cs typeface="Arial" panose="020B0604020202020204" pitchFamily="34" charset="0"/>
              </a:rPr>
              <a:t>Servicing All Segments of the Supply Chain</a:t>
            </a:r>
          </a:p>
        </p:txBody>
      </p:sp>
      <p:sp>
        <p:nvSpPr>
          <p:cNvPr id="42" name="Line Callout 1 (No Border) 24">
            <a:extLst>
              <a:ext uri="{FF2B5EF4-FFF2-40B4-BE49-F238E27FC236}">
                <a16:creationId xmlns:a16="http://schemas.microsoft.com/office/drawing/2014/main" id="{F6ACA8EE-05FB-3997-BDEF-0419895C6E8B}"/>
              </a:ext>
            </a:extLst>
          </p:cNvPr>
          <p:cNvSpPr/>
          <p:nvPr>
            <p:custDataLst>
              <p:tags r:id="rId2"/>
            </p:custDataLst>
          </p:nvPr>
        </p:nvSpPr>
        <p:spPr>
          <a:xfrm>
            <a:off x="339159" y="5045196"/>
            <a:ext cx="13121640"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solidFill>
              <a:srgbClr val="4C59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64008" numCol="1" spcCol="0" rtlCol="0" fromWordArt="0" anchor="ctr" anchorCtr="0" forceAA="0" compatLnSpc="1">
            <a:prstTxWarp prst="textNoShape">
              <a:avLst/>
            </a:prstTxWarp>
            <a:noAutofit/>
          </a:bodyPr>
          <a:lstStyle/>
          <a:p>
            <a:pPr defTabSz="914323">
              <a:spcAft>
                <a:spcPts val="600"/>
              </a:spcAft>
              <a:buClr>
                <a:prstClr val="black"/>
              </a:buClr>
              <a:buSzPct val="125000"/>
              <a:defRPr/>
            </a:pPr>
            <a:r>
              <a:rPr lang="en-US" sz="1600" b="1" dirty="0">
                <a:solidFill>
                  <a:srgbClr val="474747"/>
                </a:solidFill>
                <a:latin typeface="Arial" panose="020B0604020202020204" pitchFamily="34" charset="0"/>
                <a:cs typeface="Arial" panose="020B0604020202020204" pitchFamily="34" charset="0"/>
              </a:rPr>
              <a:t>Recent Transaction Advisory </a:t>
            </a:r>
          </a:p>
        </p:txBody>
      </p:sp>
      <p:sp>
        <p:nvSpPr>
          <p:cNvPr id="43" name="Line Callout 1 (No Border) 24">
            <a:extLst>
              <a:ext uri="{FF2B5EF4-FFF2-40B4-BE49-F238E27FC236}">
                <a16:creationId xmlns:a16="http://schemas.microsoft.com/office/drawing/2014/main" id="{251A7DD8-7D09-0603-0D66-B45C9CE914F0}"/>
              </a:ext>
            </a:extLst>
          </p:cNvPr>
          <p:cNvSpPr/>
          <p:nvPr>
            <p:custDataLst>
              <p:tags r:id="rId3"/>
            </p:custDataLst>
          </p:nvPr>
        </p:nvSpPr>
        <p:spPr>
          <a:xfrm>
            <a:off x="7196513" y="2321783"/>
            <a:ext cx="6281928"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solidFill>
              <a:srgbClr val="4C59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64008" numCol="1" spcCol="0" rtlCol="0" fromWordArt="0" anchor="ctr" anchorCtr="0" forceAA="0" compatLnSpc="1">
            <a:prstTxWarp prst="textNoShape">
              <a:avLst/>
            </a:prstTxWarp>
            <a:noAutofit/>
          </a:bodyPr>
          <a:lstStyle/>
          <a:p>
            <a:pPr defTabSz="914323">
              <a:spcAft>
                <a:spcPts val="600"/>
              </a:spcAft>
              <a:buClr>
                <a:prstClr val="black"/>
              </a:buClr>
              <a:buSzPct val="125000"/>
              <a:defRPr/>
            </a:pPr>
            <a:r>
              <a:rPr lang="en-US" sz="1600" b="1" dirty="0">
                <a:solidFill>
                  <a:srgbClr val="474747"/>
                </a:solidFill>
                <a:latin typeface="Arial" panose="020B0604020202020204" pitchFamily="34" charset="0"/>
                <a:cs typeface="Arial" panose="020B0604020202020204" pitchFamily="34" charset="0"/>
              </a:rPr>
              <a:t>Active Members in Industry Organizations</a:t>
            </a:r>
          </a:p>
        </p:txBody>
      </p:sp>
      <p:sp>
        <p:nvSpPr>
          <p:cNvPr id="20" name="Rectangle 19">
            <a:extLst>
              <a:ext uri="{FF2B5EF4-FFF2-40B4-BE49-F238E27FC236}">
                <a16:creationId xmlns:a16="http://schemas.microsoft.com/office/drawing/2014/main" id="{43945428-3739-3304-4C92-E793ABEBB9CE}"/>
              </a:ext>
            </a:extLst>
          </p:cNvPr>
          <p:cNvSpPr/>
          <p:nvPr/>
        </p:nvSpPr>
        <p:spPr>
          <a:xfrm>
            <a:off x="7196513" y="2677881"/>
            <a:ext cx="6281928" cy="2159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grpSp>
        <p:nvGrpSpPr>
          <p:cNvPr id="53" name="Group 52">
            <a:extLst>
              <a:ext uri="{FF2B5EF4-FFF2-40B4-BE49-F238E27FC236}">
                <a16:creationId xmlns:a16="http://schemas.microsoft.com/office/drawing/2014/main" id="{65BE8CC5-59D5-9928-8E51-CC998C99136B}"/>
              </a:ext>
            </a:extLst>
          </p:cNvPr>
          <p:cNvGrpSpPr/>
          <p:nvPr/>
        </p:nvGrpSpPr>
        <p:grpSpPr>
          <a:xfrm>
            <a:off x="7244790" y="2791507"/>
            <a:ext cx="6025965" cy="1957606"/>
            <a:chOff x="7255688" y="2861468"/>
            <a:chExt cx="6025965" cy="1957606"/>
          </a:xfrm>
        </p:grpSpPr>
        <p:grpSp>
          <p:nvGrpSpPr>
            <p:cNvPr id="58" name="Group 57">
              <a:extLst>
                <a:ext uri="{FF2B5EF4-FFF2-40B4-BE49-F238E27FC236}">
                  <a16:creationId xmlns:a16="http://schemas.microsoft.com/office/drawing/2014/main" id="{F45D1DCB-C991-2FB3-3855-F6961E541E0C}"/>
                </a:ext>
              </a:extLst>
            </p:cNvPr>
            <p:cNvGrpSpPr>
              <a:grpSpLocks noChangeAspect="1"/>
            </p:cNvGrpSpPr>
            <p:nvPr/>
          </p:nvGrpSpPr>
          <p:grpSpPr>
            <a:xfrm>
              <a:off x="7255688" y="2861468"/>
              <a:ext cx="1735085" cy="908038"/>
              <a:chOff x="5124452" y="5047520"/>
              <a:chExt cx="2193084" cy="1224671"/>
            </a:xfrm>
          </p:grpSpPr>
          <p:pic>
            <p:nvPicPr>
              <p:cNvPr id="59" name="Picture 10" descr="Image result for national asphalt pavement association logo">
                <a:extLst>
                  <a:ext uri="{FF2B5EF4-FFF2-40B4-BE49-F238E27FC236}">
                    <a16:creationId xmlns:a16="http://schemas.microsoft.com/office/drawing/2014/main" id="{3D58C251-ACC3-4B2A-CF4B-3CED8AAE199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124452" y="5047520"/>
                <a:ext cx="1993059" cy="109690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Image result for national asphalt pavement association logo">
                <a:extLst>
                  <a:ext uri="{FF2B5EF4-FFF2-40B4-BE49-F238E27FC236}">
                    <a16:creationId xmlns:a16="http://schemas.microsoft.com/office/drawing/2014/main" id="{69BFD567-58C4-F099-F2EC-AE6ECE6642A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324477" y="6138402"/>
                <a:ext cx="1993059" cy="133789"/>
              </a:xfrm>
              <a:prstGeom prst="rect">
                <a:avLst/>
              </a:prstGeom>
              <a:noFill/>
              <a:extLst>
                <a:ext uri="{909E8E84-426E-40DD-AFC4-6F175D3DCCD1}">
                  <a14:hiddenFill xmlns:a14="http://schemas.microsoft.com/office/drawing/2010/main">
                    <a:solidFill>
                      <a:srgbClr val="FFFFFF"/>
                    </a:solidFill>
                  </a14:hiddenFill>
                </a:ext>
              </a:extLst>
            </p:spPr>
          </p:pic>
        </p:grpSp>
        <p:pic>
          <p:nvPicPr>
            <p:cNvPr id="61" name="Picture 60" descr="Image result for NRMCA">
              <a:extLst>
                <a:ext uri="{FF2B5EF4-FFF2-40B4-BE49-F238E27FC236}">
                  <a16:creationId xmlns:a16="http://schemas.microsoft.com/office/drawing/2014/main" id="{134D7F93-3A04-0DD4-64C2-201CCEF2CCB2}"/>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992786" y="3750482"/>
              <a:ext cx="1288867" cy="106859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Image result for NSSGA">
              <a:extLst>
                <a:ext uri="{FF2B5EF4-FFF2-40B4-BE49-F238E27FC236}">
                  <a16:creationId xmlns:a16="http://schemas.microsoft.com/office/drawing/2014/main" id="{7261E805-F067-1EC9-D74A-03A74A42C38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994648" y="3788448"/>
              <a:ext cx="1398844" cy="992660"/>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a:extLst>
                <a:ext uri="{FF2B5EF4-FFF2-40B4-BE49-F238E27FC236}">
                  <a16:creationId xmlns:a16="http://schemas.microsoft.com/office/drawing/2014/main" id="{34D616C8-CD22-AB59-5123-5D987FC0F923}"/>
                </a:ext>
              </a:extLst>
            </p:cNvPr>
            <p:cNvGrpSpPr/>
            <p:nvPr/>
          </p:nvGrpSpPr>
          <p:grpSpPr>
            <a:xfrm>
              <a:off x="10317790" y="2954691"/>
              <a:ext cx="1750698" cy="721593"/>
              <a:chOff x="10448179" y="2901953"/>
              <a:chExt cx="1591544" cy="596358"/>
            </a:xfrm>
          </p:grpSpPr>
          <p:pic>
            <p:nvPicPr>
              <p:cNvPr id="64" name="Picture 63">
                <a:extLst>
                  <a:ext uri="{FF2B5EF4-FFF2-40B4-BE49-F238E27FC236}">
                    <a16:creationId xmlns:a16="http://schemas.microsoft.com/office/drawing/2014/main" id="{5E2EC2FB-7C04-92B4-9A07-E51555EFE27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94824" y="2901953"/>
                <a:ext cx="898255" cy="357852"/>
              </a:xfrm>
              <a:prstGeom prst="rect">
                <a:avLst/>
              </a:prstGeom>
            </p:spPr>
          </p:pic>
          <p:pic>
            <p:nvPicPr>
              <p:cNvPr id="65" name="Picture 64">
                <a:extLst>
                  <a:ext uri="{FF2B5EF4-FFF2-40B4-BE49-F238E27FC236}">
                    <a16:creationId xmlns:a16="http://schemas.microsoft.com/office/drawing/2014/main" id="{56CFC62A-68AB-B5A8-5280-D9BA27A52DA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448179" y="3204891"/>
                <a:ext cx="1591544" cy="293420"/>
              </a:xfrm>
              <a:prstGeom prst="rect">
                <a:avLst/>
              </a:prstGeom>
            </p:spPr>
          </p:pic>
        </p:grpSp>
      </p:grpSp>
      <p:pic>
        <p:nvPicPr>
          <p:cNvPr id="4" name="Picture 3" descr="Graphical user interface, text, application&#10;&#10;Description automatically generated">
            <a:extLst>
              <a:ext uri="{FF2B5EF4-FFF2-40B4-BE49-F238E27FC236}">
                <a16:creationId xmlns:a16="http://schemas.microsoft.com/office/drawing/2014/main" id="{412DA4EF-1765-A363-DEAA-77CFD0AAD2C7}"/>
              </a:ext>
            </a:extLst>
          </p:cNvPr>
          <p:cNvPicPr>
            <a:picLocks/>
          </p:cNvPicPr>
          <p:nvPr/>
        </p:nvPicPr>
        <p:blipFill>
          <a:blip r:embed="rId12" cstate="print">
            <a:extLst>
              <a:ext uri="{28A0092B-C50C-407E-A947-70E740481C1C}">
                <a14:useLocalDpi xmlns:a14="http://schemas.microsoft.com/office/drawing/2010/main"/>
              </a:ext>
            </a:extLst>
          </a:blip>
          <a:stretch>
            <a:fillRect/>
          </a:stretch>
        </p:blipFill>
        <p:spPr>
          <a:xfrm>
            <a:off x="12363519" y="5476544"/>
            <a:ext cx="1097280" cy="1545336"/>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193508CD-D337-827B-1BDA-CA1E01A4D46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860473" y="5479452"/>
            <a:ext cx="1097280" cy="153952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5C9EE7CC-8822-0295-7AE9-6743ABC9FF1A}"/>
              </a:ext>
            </a:extLst>
          </p:cNvPr>
          <p:cNvPicPr>
            <a:picLocks/>
          </p:cNvPicPr>
          <p:nvPr/>
        </p:nvPicPr>
        <p:blipFill>
          <a:blip r:embed="rId14" cstate="print">
            <a:extLst>
              <a:ext uri="{28A0092B-C50C-407E-A947-70E740481C1C}">
                <a14:useLocalDpi xmlns:a14="http://schemas.microsoft.com/office/drawing/2010/main"/>
              </a:ext>
            </a:extLst>
          </a:blip>
          <a:stretch>
            <a:fillRect/>
          </a:stretch>
        </p:blipFill>
        <p:spPr>
          <a:xfrm>
            <a:off x="9357428" y="5481116"/>
            <a:ext cx="1097280" cy="1536192"/>
          </a:xfrm>
          <a:prstGeom prst="rect">
            <a:avLst/>
          </a:prstGeom>
        </p:spPr>
      </p:pic>
      <p:pic>
        <p:nvPicPr>
          <p:cNvPr id="9" name="Picture 8">
            <a:extLst>
              <a:ext uri="{FF2B5EF4-FFF2-40B4-BE49-F238E27FC236}">
                <a16:creationId xmlns:a16="http://schemas.microsoft.com/office/drawing/2014/main" id="{77755B15-D1D2-55C7-407D-25A3DE0402A7}"/>
              </a:ext>
            </a:extLst>
          </p:cNvPr>
          <p:cNvPicPr>
            <a:picLocks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854383" y="5481116"/>
            <a:ext cx="1097280" cy="153619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A picture containing text&#10;&#10;Description automatically generated">
            <a:extLst>
              <a:ext uri="{FF2B5EF4-FFF2-40B4-BE49-F238E27FC236}">
                <a16:creationId xmlns:a16="http://schemas.microsoft.com/office/drawing/2014/main" id="{389DA71A-B5DF-5075-1FA4-9D8058754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51338" y="5475653"/>
            <a:ext cx="1097280" cy="1547118"/>
          </a:xfrm>
          <a:prstGeom prst="rect">
            <a:avLst/>
          </a:prstGeom>
        </p:spPr>
      </p:pic>
      <p:pic>
        <p:nvPicPr>
          <p:cNvPr id="16" name="Picture 15">
            <a:extLst>
              <a:ext uri="{FF2B5EF4-FFF2-40B4-BE49-F238E27FC236}">
                <a16:creationId xmlns:a16="http://schemas.microsoft.com/office/drawing/2014/main" id="{ECFAD1F8-7BB8-70D7-87F6-C6EAB97FF589}"/>
              </a:ext>
            </a:extLst>
          </p:cNvPr>
          <p:cNvPicPr>
            <a:picLocks noChangeAspect="1"/>
          </p:cNvPicPr>
          <p:nvPr/>
        </p:nvPicPr>
        <p:blipFill>
          <a:blip r:embed="rId17"/>
          <a:stretch>
            <a:fillRect/>
          </a:stretch>
        </p:blipFill>
        <p:spPr>
          <a:xfrm>
            <a:off x="3345249" y="5476544"/>
            <a:ext cx="1097279" cy="1545336"/>
          </a:xfrm>
          <a:prstGeom prst="rect">
            <a:avLst/>
          </a:prstGeom>
          <a:ln>
            <a:noFill/>
          </a:ln>
        </p:spPr>
      </p:pic>
      <p:pic>
        <p:nvPicPr>
          <p:cNvPr id="10" name="Picture 9">
            <a:extLst>
              <a:ext uri="{FF2B5EF4-FFF2-40B4-BE49-F238E27FC236}">
                <a16:creationId xmlns:a16="http://schemas.microsoft.com/office/drawing/2014/main" id="{2DDF6D46-7ADE-FCCF-D120-912955AD1A66}"/>
              </a:ext>
            </a:extLst>
          </p:cNvPr>
          <p:cNvPicPr>
            <a:picLocks/>
          </p:cNvPicPr>
          <p:nvPr/>
        </p:nvPicPr>
        <p:blipFill>
          <a:blip r:embed="rId18"/>
          <a:stretch>
            <a:fillRect/>
          </a:stretch>
        </p:blipFill>
        <p:spPr>
          <a:xfrm>
            <a:off x="4848293" y="5476544"/>
            <a:ext cx="1097280" cy="1545336"/>
          </a:xfrm>
          <a:prstGeom prst="rect">
            <a:avLst/>
          </a:prstGeom>
        </p:spPr>
      </p:pic>
      <p:grpSp>
        <p:nvGrpSpPr>
          <p:cNvPr id="47" name="Group 46">
            <a:extLst>
              <a:ext uri="{FF2B5EF4-FFF2-40B4-BE49-F238E27FC236}">
                <a16:creationId xmlns:a16="http://schemas.microsoft.com/office/drawing/2014/main" id="{93FD86A3-A69E-EB01-8E4E-BD650A13F88C}"/>
              </a:ext>
            </a:extLst>
          </p:cNvPr>
          <p:cNvGrpSpPr/>
          <p:nvPr/>
        </p:nvGrpSpPr>
        <p:grpSpPr>
          <a:xfrm>
            <a:off x="343313" y="1328209"/>
            <a:ext cx="13135128" cy="768096"/>
            <a:chOff x="354211" y="2200487"/>
            <a:chExt cx="13135128" cy="768096"/>
          </a:xfrm>
        </p:grpSpPr>
        <p:grpSp>
          <p:nvGrpSpPr>
            <p:cNvPr id="12" name="Group 11">
              <a:extLst>
                <a:ext uri="{FF2B5EF4-FFF2-40B4-BE49-F238E27FC236}">
                  <a16:creationId xmlns:a16="http://schemas.microsoft.com/office/drawing/2014/main" id="{A56F66F6-C730-EB75-8707-193999A04693}"/>
                </a:ext>
              </a:extLst>
            </p:cNvPr>
            <p:cNvGrpSpPr/>
            <p:nvPr/>
          </p:nvGrpSpPr>
          <p:grpSpPr>
            <a:xfrm>
              <a:off x="354211" y="2200487"/>
              <a:ext cx="9318812" cy="768096"/>
              <a:chOff x="369794" y="1377959"/>
              <a:chExt cx="9318812" cy="798010"/>
            </a:xfrm>
          </p:grpSpPr>
          <p:pic>
            <p:nvPicPr>
              <p:cNvPr id="15" name="Picture 2" descr="300+ Free Gravel Road &amp; Gravel Images - Pixabay">
                <a:extLst>
                  <a:ext uri="{FF2B5EF4-FFF2-40B4-BE49-F238E27FC236}">
                    <a16:creationId xmlns:a16="http://schemas.microsoft.com/office/drawing/2014/main" id="{525F670C-AB5E-05EE-5547-99D71CA3E6A4}"/>
                  </a:ext>
                </a:extLst>
              </p:cNvPr>
              <p:cNvPicPr>
                <a:picLocks noChangeAspect="1" noChangeArrowheads="1"/>
              </p:cNvPicPr>
              <p:nvPr userDrawn="1"/>
            </p:nvPicPr>
            <p:blipFill rotWithShape="1">
              <a:blip r:embed="rId19">
                <a:extLst>
                  <a:ext uri="{28A0092B-C50C-407E-A947-70E740481C1C}">
                    <a14:useLocalDpi xmlns:a14="http://schemas.microsoft.com/office/drawing/2010/main" val="0"/>
                  </a:ext>
                </a:extLst>
              </a:blip>
              <a:srcRect/>
              <a:stretch/>
            </p:blipFill>
            <p:spPr bwMode="auto">
              <a:xfrm>
                <a:off x="3592606" y="1377960"/>
                <a:ext cx="6096000" cy="79800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2" descr="300+ Free Gravel Road &amp; Gravel Images - Pixabay">
                <a:extLst>
                  <a:ext uri="{FF2B5EF4-FFF2-40B4-BE49-F238E27FC236}">
                    <a16:creationId xmlns:a16="http://schemas.microsoft.com/office/drawing/2014/main" id="{A5EEBEF3-C241-44EC-BD96-C7A27E09C066}"/>
                  </a:ext>
                </a:extLst>
              </p:cNvPr>
              <p:cNvPicPr>
                <a:picLocks noChangeAspect="1" noChangeArrowheads="1"/>
              </p:cNvPicPr>
              <p:nvPr userDrawn="1"/>
            </p:nvPicPr>
            <p:blipFill rotWithShape="1">
              <a:blip r:embed="rId19">
                <a:extLst>
                  <a:ext uri="{28A0092B-C50C-407E-A947-70E740481C1C}">
                    <a14:useLocalDpi xmlns:a14="http://schemas.microsoft.com/office/drawing/2010/main" val="0"/>
                  </a:ext>
                </a:extLst>
              </a:blip>
              <a:srcRect/>
              <a:stretch/>
            </p:blipFill>
            <p:spPr bwMode="auto">
              <a:xfrm>
                <a:off x="369794" y="1377959"/>
                <a:ext cx="6096000" cy="79800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F96B7D5D-B95D-2E82-2E40-5572811CD505}"/>
                </a:ext>
              </a:extLst>
            </p:cNvPr>
            <p:cNvGrpSpPr/>
            <p:nvPr/>
          </p:nvGrpSpPr>
          <p:grpSpPr>
            <a:xfrm>
              <a:off x="4170527" y="2200487"/>
              <a:ext cx="9318812" cy="768096"/>
              <a:chOff x="369794" y="1377959"/>
              <a:chExt cx="9318812" cy="798010"/>
            </a:xfrm>
          </p:grpSpPr>
          <p:pic>
            <p:nvPicPr>
              <p:cNvPr id="44" name="Picture 2" descr="300+ Free Gravel Road &amp; Gravel Images - Pixabay">
                <a:extLst>
                  <a:ext uri="{FF2B5EF4-FFF2-40B4-BE49-F238E27FC236}">
                    <a16:creationId xmlns:a16="http://schemas.microsoft.com/office/drawing/2014/main" id="{666D2800-42EB-B766-693E-25DBC842593C}"/>
                  </a:ext>
                </a:extLst>
              </p:cNvPr>
              <p:cNvPicPr>
                <a:picLocks noChangeAspect="1" noChangeArrowheads="1"/>
              </p:cNvPicPr>
              <p:nvPr userDrawn="1"/>
            </p:nvPicPr>
            <p:blipFill rotWithShape="1">
              <a:blip r:embed="rId19">
                <a:extLst>
                  <a:ext uri="{28A0092B-C50C-407E-A947-70E740481C1C}">
                    <a14:useLocalDpi xmlns:a14="http://schemas.microsoft.com/office/drawing/2010/main" val="0"/>
                  </a:ext>
                </a:extLst>
              </a:blip>
              <a:srcRect/>
              <a:stretch/>
            </p:blipFill>
            <p:spPr bwMode="auto">
              <a:xfrm>
                <a:off x="3592606" y="1377960"/>
                <a:ext cx="6096000" cy="79800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45" name="Picture 2" descr="300+ Free Gravel Road &amp; Gravel Images - Pixabay">
                <a:extLst>
                  <a:ext uri="{FF2B5EF4-FFF2-40B4-BE49-F238E27FC236}">
                    <a16:creationId xmlns:a16="http://schemas.microsoft.com/office/drawing/2014/main" id="{6EFE078D-E8FA-6145-4A7B-A18F3280FC14}"/>
                  </a:ext>
                </a:extLst>
              </p:cNvPr>
              <p:cNvPicPr>
                <a:picLocks noChangeAspect="1" noChangeArrowheads="1"/>
              </p:cNvPicPr>
              <p:nvPr userDrawn="1"/>
            </p:nvPicPr>
            <p:blipFill rotWithShape="1">
              <a:blip r:embed="rId19">
                <a:extLst>
                  <a:ext uri="{28A0092B-C50C-407E-A947-70E740481C1C}">
                    <a14:useLocalDpi xmlns:a14="http://schemas.microsoft.com/office/drawing/2010/main" val="0"/>
                  </a:ext>
                </a:extLst>
              </a:blip>
              <a:srcRect/>
              <a:stretch/>
            </p:blipFill>
            <p:spPr bwMode="auto">
              <a:xfrm>
                <a:off x="369794" y="1377959"/>
                <a:ext cx="6096000" cy="79800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grpSp>
      </p:grpSp>
      <p:sp>
        <p:nvSpPr>
          <p:cNvPr id="68" name="Rectangle 67">
            <a:extLst>
              <a:ext uri="{FF2B5EF4-FFF2-40B4-BE49-F238E27FC236}">
                <a16:creationId xmlns:a16="http://schemas.microsoft.com/office/drawing/2014/main" id="{936DBB00-4CCD-78C8-54FA-A4FD520528DF}"/>
              </a:ext>
            </a:extLst>
          </p:cNvPr>
          <p:cNvSpPr/>
          <p:nvPr/>
        </p:nvSpPr>
        <p:spPr>
          <a:xfrm>
            <a:off x="1736961" y="1412071"/>
            <a:ext cx="4609063" cy="611169"/>
          </a:xfrm>
          <a:prstGeom prst="rect">
            <a:avLst/>
          </a:prstGeom>
          <a:solidFill>
            <a:srgbClr val="5E986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grpSp>
        <p:nvGrpSpPr>
          <p:cNvPr id="48" name="Group 47">
            <a:extLst>
              <a:ext uri="{FF2B5EF4-FFF2-40B4-BE49-F238E27FC236}">
                <a16:creationId xmlns:a16="http://schemas.microsoft.com/office/drawing/2014/main" id="{804496EC-3ED0-8A7A-2890-BF55ACB65CFA}"/>
              </a:ext>
            </a:extLst>
          </p:cNvPr>
          <p:cNvGrpSpPr/>
          <p:nvPr/>
        </p:nvGrpSpPr>
        <p:grpSpPr>
          <a:xfrm>
            <a:off x="2808595" y="1348323"/>
            <a:ext cx="2465794" cy="738664"/>
            <a:chOff x="2834241" y="1398076"/>
            <a:chExt cx="2465794" cy="738664"/>
          </a:xfrm>
        </p:grpSpPr>
        <p:sp>
          <p:nvSpPr>
            <p:cNvPr id="70" name="TextBox 69">
              <a:extLst>
                <a:ext uri="{FF2B5EF4-FFF2-40B4-BE49-F238E27FC236}">
                  <a16:creationId xmlns:a16="http://schemas.microsoft.com/office/drawing/2014/main" id="{9E25F31C-78EA-0E50-6EF6-F896E485C959}"/>
                </a:ext>
              </a:extLst>
            </p:cNvPr>
            <p:cNvSpPr txBox="1"/>
            <p:nvPr/>
          </p:nvSpPr>
          <p:spPr>
            <a:xfrm>
              <a:off x="2834241" y="1398076"/>
              <a:ext cx="885092" cy="738664"/>
            </a:xfrm>
            <a:prstGeom prst="rect">
              <a:avLst/>
            </a:prstGeom>
            <a:noFill/>
          </p:spPr>
          <p:txBody>
            <a:bodyPr wrap="square" rtlCol="0">
              <a:spAutoFit/>
            </a:bodyPr>
            <a:lstStyle/>
            <a:p>
              <a:pPr algn="ctr"/>
              <a:r>
                <a:rPr lang="en-US" sz="4200" dirty="0">
                  <a:solidFill>
                    <a:schemeClr val="bg1"/>
                  </a:solidFill>
                  <a:latin typeface="AlternateGothic2 BT" panose="020B0608020202050204" pitchFamily="34" charset="0"/>
                </a:rPr>
                <a:t>35</a:t>
              </a:r>
            </a:p>
          </p:txBody>
        </p:sp>
        <p:sp>
          <p:nvSpPr>
            <p:cNvPr id="71" name="TextBox 70">
              <a:extLst>
                <a:ext uri="{FF2B5EF4-FFF2-40B4-BE49-F238E27FC236}">
                  <a16:creationId xmlns:a16="http://schemas.microsoft.com/office/drawing/2014/main" id="{FAD40F32-6564-6592-A236-447CCDB74B6E}"/>
                </a:ext>
              </a:extLst>
            </p:cNvPr>
            <p:cNvSpPr txBox="1"/>
            <p:nvPr/>
          </p:nvSpPr>
          <p:spPr>
            <a:xfrm>
              <a:off x="3661430" y="1567353"/>
              <a:ext cx="1638605" cy="400110"/>
            </a:xfrm>
            <a:prstGeom prst="rect">
              <a:avLst/>
            </a:prstGeom>
            <a:noFill/>
          </p:spPr>
          <p:txBody>
            <a:bodyPr wrap="square" rtlCol="0" anchor="b">
              <a:spAutoFit/>
            </a:bodyPr>
            <a:lstStyle/>
            <a:p>
              <a:r>
                <a:rPr lang="en-US" sz="1000" b="1" dirty="0">
                  <a:solidFill>
                    <a:schemeClr val="bg1"/>
                  </a:solidFill>
                  <a:latin typeface="Arial" panose="020B0604020202020204" pitchFamily="34" charset="0"/>
                  <a:cs typeface="Arial" panose="020B0604020202020204" pitchFamily="34" charset="0"/>
                </a:rPr>
                <a:t>YEARS OF EXPERIENCE</a:t>
              </a:r>
            </a:p>
          </p:txBody>
        </p:sp>
        <p:sp>
          <p:nvSpPr>
            <p:cNvPr id="72" name="TextBox 71">
              <a:extLst>
                <a:ext uri="{FF2B5EF4-FFF2-40B4-BE49-F238E27FC236}">
                  <a16:creationId xmlns:a16="http://schemas.microsoft.com/office/drawing/2014/main" id="{0803A389-DD45-5423-3EAB-AE3789039FD2}"/>
                </a:ext>
              </a:extLst>
            </p:cNvPr>
            <p:cNvSpPr txBox="1"/>
            <p:nvPr/>
          </p:nvSpPr>
          <p:spPr>
            <a:xfrm>
              <a:off x="3375379" y="1582742"/>
              <a:ext cx="412735" cy="369332"/>
            </a:xfrm>
            <a:prstGeom prst="rect">
              <a:avLst/>
            </a:prstGeom>
            <a:noFill/>
          </p:spPr>
          <p:txBody>
            <a:bodyPr wrap="square" rtlCol="0">
              <a:spAutoFit/>
            </a:bodyPr>
            <a:lstStyle/>
            <a:p>
              <a:pPr algn="ctr"/>
              <a:r>
                <a:rPr lang="en-US" sz="1800" b="1" dirty="0">
                  <a:solidFill>
                    <a:schemeClr val="bg1"/>
                  </a:solidFill>
                </a:rPr>
                <a:t>+</a:t>
              </a:r>
            </a:p>
          </p:txBody>
        </p:sp>
      </p:grpSp>
      <p:sp>
        <p:nvSpPr>
          <p:cNvPr id="74" name="Rectangle 73">
            <a:extLst>
              <a:ext uri="{FF2B5EF4-FFF2-40B4-BE49-F238E27FC236}">
                <a16:creationId xmlns:a16="http://schemas.microsoft.com/office/drawing/2014/main" id="{D25AF9BD-A92A-E888-1148-3BB814756D2E}"/>
              </a:ext>
            </a:extLst>
          </p:cNvPr>
          <p:cNvSpPr/>
          <p:nvPr/>
        </p:nvSpPr>
        <p:spPr>
          <a:xfrm>
            <a:off x="7458089" y="1412070"/>
            <a:ext cx="4609063" cy="611169"/>
          </a:xfrm>
          <a:prstGeom prst="rect">
            <a:avLst/>
          </a:prstGeom>
          <a:solidFill>
            <a:srgbClr val="5E986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grpSp>
        <p:nvGrpSpPr>
          <p:cNvPr id="50" name="Group 49">
            <a:extLst>
              <a:ext uri="{FF2B5EF4-FFF2-40B4-BE49-F238E27FC236}">
                <a16:creationId xmlns:a16="http://schemas.microsoft.com/office/drawing/2014/main" id="{89C592E0-B7C9-6B4F-7FA9-E8D5E611BAD5}"/>
              </a:ext>
            </a:extLst>
          </p:cNvPr>
          <p:cNvGrpSpPr/>
          <p:nvPr/>
        </p:nvGrpSpPr>
        <p:grpSpPr>
          <a:xfrm>
            <a:off x="8230045" y="1348322"/>
            <a:ext cx="3065151" cy="738664"/>
            <a:chOff x="8240943" y="1398075"/>
            <a:chExt cx="3065151" cy="738664"/>
          </a:xfrm>
        </p:grpSpPr>
        <p:sp>
          <p:nvSpPr>
            <p:cNvPr id="75" name="TextBox 74">
              <a:extLst>
                <a:ext uri="{FF2B5EF4-FFF2-40B4-BE49-F238E27FC236}">
                  <a16:creationId xmlns:a16="http://schemas.microsoft.com/office/drawing/2014/main" id="{5C133481-C296-E5AB-5C9F-8177C2552334}"/>
                </a:ext>
              </a:extLst>
            </p:cNvPr>
            <p:cNvSpPr txBox="1"/>
            <p:nvPr userDrawn="1"/>
          </p:nvSpPr>
          <p:spPr>
            <a:xfrm>
              <a:off x="8910289" y="1582741"/>
              <a:ext cx="303854" cy="369332"/>
            </a:xfrm>
            <a:prstGeom prst="rect">
              <a:avLst/>
            </a:prstGeom>
            <a:noFill/>
          </p:spPr>
          <p:txBody>
            <a:bodyPr wrap="square" rtlCol="0">
              <a:spAutoFit/>
            </a:bodyPr>
            <a:lstStyle/>
            <a:p>
              <a:pPr algn="ctr"/>
              <a:r>
                <a:rPr lang="en-US" sz="1800" b="1" dirty="0">
                  <a:solidFill>
                    <a:schemeClr val="bg1"/>
                  </a:solidFill>
                </a:rPr>
                <a:t>+</a:t>
              </a:r>
            </a:p>
          </p:txBody>
        </p:sp>
        <p:sp>
          <p:nvSpPr>
            <p:cNvPr id="77" name="TextBox 76">
              <a:extLst>
                <a:ext uri="{FF2B5EF4-FFF2-40B4-BE49-F238E27FC236}">
                  <a16:creationId xmlns:a16="http://schemas.microsoft.com/office/drawing/2014/main" id="{2D2F54F4-145F-736B-95E0-77AF58B9ED3B}"/>
                </a:ext>
              </a:extLst>
            </p:cNvPr>
            <p:cNvSpPr txBox="1"/>
            <p:nvPr/>
          </p:nvSpPr>
          <p:spPr>
            <a:xfrm>
              <a:off x="8240943" y="1398075"/>
              <a:ext cx="886968" cy="738664"/>
            </a:xfrm>
            <a:prstGeom prst="rect">
              <a:avLst/>
            </a:prstGeom>
            <a:noFill/>
          </p:spPr>
          <p:txBody>
            <a:bodyPr wrap="square" rtlCol="0">
              <a:spAutoFit/>
            </a:bodyPr>
            <a:lstStyle/>
            <a:p>
              <a:pPr algn="ctr"/>
              <a:r>
                <a:rPr lang="en-US" sz="4200" dirty="0">
                  <a:solidFill>
                    <a:schemeClr val="bg1"/>
                  </a:solidFill>
                  <a:latin typeface="AlternateGothic2 BT" panose="020B0608020202050204" pitchFamily="34" charset="0"/>
                </a:rPr>
                <a:t>100</a:t>
              </a:r>
            </a:p>
          </p:txBody>
        </p:sp>
        <p:grpSp>
          <p:nvGrpSpPr>
            <p:cNvPr id="49" name="Group 48">
              <a:extLst>
                <a:ext uri="{FF2B5EF4-FFF2-40B4-BE49-F238E27FC236}">
                  <a16:creationId xmlns:a16="http://schemas.microsoft.com/office/drawing/2014/main" id="{EABB418C-B13A-BC75-F1F0-6122337BA085}"/>
                </a:ext>
              </a:extLst>
            </p:cNvPr>
            <p:cNvGrpSpPr/>
            <p:nvPr/>
          </p:nvGrpSpPr>
          <p:grpSpPr>
            <a:xfrm>
              <a:off x="9150557" y="1566787"/>
              <a:ext cx="2155537" cy="401241"/>
              <a:chOff x="9150557" y="1566787"/>
              <a:chExt cx="2155537" cy="401241"/>
            </a:xfrm>
          </p:grpSpPr>
          <p:sp>
            <p:nvSpPr>
              <p:cNvPr id="79" name="TextBox 78">
                <a:extLst>
                  <a:ext uri="{FF2B5EF4-FFF2-40B4-BE49-F238E27FC236}">
                    <a16:creationId xmlns:a16="http://schemas.microsoft.com/office/drawing/2014/main" id="{D8EDBEFC-6DAF-912B-CA7A-604AE90DD24B}"/>
                  </a:ext>
                </a:extLst>
              </p:cNvPr>
              <p:cNvSpPr txBox="1"/>
              <p:nvPr/>
            </p:nvSpPr>
            <p:spPr>
              <a:xfrm>
                <a:off x="9150557" y="1566787"/>
                <a:ext cx="1274571" cy="246221"/>
              </a:xfrm>
              <a:prstGeom prst="rect">
                <a:avLst/>
              </a:prstGeom>
              <a:noFill/>
            </p:spPr>
            <p:txBody>
              <a:bodyPr wrap="square" rtlCol="0" anchor="b">
                <a:spAutoFit/>
              </a:bodyPr>
              <a:lstStyle/>
              <a:p>
                <a:r>
                  <a:rPr lang="en-US" sz="1000" b="1" dirty="0">
                    <a:solidFill>
                      <a:schemeClr val="bg1"/>
                    </a:solidFill>
                    <a:latin typeface="Arial" panose="020B0604020202020204" pitchFamily="34" charset="0"/>
                    <a:cs typeface="Arial" panose="020B0604020202020204" pitchFamily="34" charset="0"/>
                  </a:rPr>
                  <a:t>TRANSACTIONS</a:t>
                </a:r>
              </a:p>
            </p:txBody>
          </p:sp>
          <p:sp>
            <p:nvSpPr>
              <p:cNvPr id="80" name="TextBox 79">
                <a:extLst>
                  <a:ext uri="{FF2B5EF4-FFF2-40B4-BE49-F238E27FC236}">
                    <a16:creationId xmlns:a16="http://schemas.microsoft.com/office/drawing/2014/main" id="{0D8308FA-8DBC-6BE3-AF1C-1AB4743207B1}"/>
                  </a:ext>
                </a:extLst>
              </p:cNvPr>
              <p:cNvSpPr txBox="1"/>
              <p:nvPr userDrawn="1"/>
            </p:nvSpPr>
            <p:spPr>
              <a:xfrm>
                <a:off x="9150557" y="1721807"/>
                <a:ext cx="2155537" cy="246221"/>
              </a:xfrm>
              <a:prstGeom prst="rect">
                <a:avLst/>
              </a:prstGeom>
              <a:noFill/>
            </p:spPr>
            <p:txBody>
              <a:bodyPr wrap="square" rtlCol="0" anchor="t">
                <a:spAutoFit/>
              </a:bodyPr>
              <a:lstStyle/>
              <a:p>
                <a:pPr algn="l"/>
                <a:r>
                  <a:rPr lang="en-US" sz="1000" b="0" i="1" dirty="0">
                    <a:solidFill>
                      <a:schemeClr val="bg1"/>
                    </a:solidFill>
                    <a:latin typeface="Arial" panose="020B0604020202020204" pitchFamily="34" charset="0"/>
                    <a:cs typeface="Arial" panose="020B0604020202020204" pitchFamily="34" charset="0"/>
                  </a:rPr>
                  <a:t>More than any peer advisory group</a:t>
                </a:r>
              </a:p>
            </p:txBody>
          </p:sp>
        </p:grpSp>
      </p:grpSp>
      <p:pic>
        <p:nvPicPr>
          <p:cNvPr id="11" name="Picture 10">
            <a:extLst>
              <a:ext uri="{FF2B5EF4-FFF2-40B4-BE49-F238E27FC236}">
                <a16:creationId xmlns:a16="http://schemas.microsoft.com/office/drawing/2014/main" id="{A7DE6F3F-DF87-73C0-992E-F90CC64669D0}"/>
              </a:ext>
            </a:extLst>
          </p:cNvPr>
          <p:cNvPicPr>
            <a:picLocks noChangeAspect="1"/>
          </p:cNvPicPr>
          <p:nvPr/>
        </p:nvPicPr>
        <p:blipFill>
          <a:blip r:embed="rId20"/>
          <a:stretch>
            <a:fillRect/>
          </a:stretch>
        </p:blipFill>
        <p:spPr>
          <a:xfrm>
            <a:off x="1842204" y="5476543"/>
            <a:ext cx="1097280" cy="1545339"/>
          </a:xfrm>
          <a:prstGeom prst="rect">
            <a:avLst/>
          </a:prstGeom>
        </p:spPr>
      </p:pic>
      <p:pic>
        <p:nvPicPr>
          <p:cNvPr id="51" name="Picture 50" descr="A group of logos on a white background&#10;&#10;Description automatically generated">
            <a:extLst>
              <a:ext uri="{FF2B5EF4-FFF2-40B4-BE49-F238E27FC236}">
                <a16:creationId xmlns:a16="http://schemas.microsoft.com/office/drawing/2014/main" id="{CE471E54-E341-827E-E79B-7FE0873527A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9159" y="5476546"/>
            <a:ext cx="1097280" cy="1545336"/>
          </a:xfrm>
          <a:prstGeom prst="rect">
            <a:avLst/>
          </a:prstGeom>
        </p:spPr>
      </p:pic>
    </p:spTree>
    <p:extLst>
      <p:ext uri="{BB962C8B-B14F-4D97-AF65-F5344CB8AC3E}">
        <p14:creationId xmlns:p14="http://schemas.microsoft.com/office/powerpoint/2010/main" val="766687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Compass with solid fill">
            <a:extLst>
              <a:ext uri="{FF2B5EF4-FFF2-40B4-BE49-F238E27FC236}">
                <a16:creationId xmlns:a16="http://schemas.microsoft.com/office/drawing/2014/main" id="{C17AE59A-A13E-69A6-9EAF-2FCBF15C10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10744" y="102063"/>
            <a:ext cx="713232" cy="713232"/>
          </a:xfrm>
          <a:prstGeom prst="rect">
            <a:avLst/>
          </a:prstGeom>
        </p:spPr>
      </p:pic>
      <p:sp>
        <p:nvSpPr>
          <p:cNvPr id="25" name="Title 1">
            <a:extLst>
              <a:ext uri="{FF2B5EF4-FFF2-40B4-BE49-F238E27FC236}">
                <a16:creationId xmlns:a16="http://schemas.microsoft.com/office/drawing/2014/main" id="{E5159683-62C6-D6C0-2B58-7D2550DA7A09}"/>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Outlook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What the “Experts” Forecasted for 2023 vs. 2024</a:t>
            </a:r>
            <a:endParaRPr kumimoji="0" lang="en-US" sz="2800" i="0" strike="noStrike" kern="1200" cap="none" spc="0" normalizeH="0" baseline="0" noProof="0" dirty="0">
              <a:ln>
                <a:noFill/>
              </a:ln>
              <a:solidFill>
                <a:srgbClr val="7F7F7F"/>
              </a:solidFill>
              <a:effectLst/>
              <a:uLnTx/>
              <a:uFillTx/>
              <a:latin typeface="Arial"/>
              <a:ea typeface="Source Serif Pro" panose="02040603050405020204" pitchFamily="18" charset="0"/>
              <a:cs typeface="Arial"/>
            </a:endParaRPr>
          </a:p>
        </p:txBody>
      </p:sp>
      <p:sp>
        <p:nvSpPr>
          <p:cNvPr id="2" name="Rectangle 1">
            <a:extLst>
              <a:ext uri="{FF2B5EF4-FFF2-40B4-BE49-F238E27FC236}">
                <a16:creationId xmlns:a16="http://schemas.microsoft.com/office/drawing/2014/main" id="{EB1A8A8A-A412-6DDE-A80A-D2EE3AB09E51}"/>
              </a:ext>
            </a:extLst>
          </p:cNvPr>
          <p:cNvSpPr/>
          <p:nvPr/>
        </p:nvSpPr>
        <p:spPr>
          <a:xfrm>
            <a:off x="290242" y="1457984"/>
            <a:ext cx="6492240" cy="457200"/>
          </a:xfrm>
          <a:prstGeom prst="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Forecast for 2023</a:t>
            </a:r>
          </a:p>
        </p:txBody>
      </p:sp>
      <p:sp>
        <p:nvSpPr>
          <p:cNvPr id="3" name="Rectangle 2">
            <a:extLst>
              <a:ext uri="{FF2B5EF4-FFF2-40B4-BE49-F238E27FC236}">
                <a16:creationId xmlns:a16="http://schemas.microsoft.com/office/drawing/2014/main" id="{2C476687-AE0B-CD20-0A7E-F5C1CA752EE8}"/>
              </a:ext>
            </a:extLst>
          </p:cNvPr>
          <p:cNvSpPr/>
          <p:nvPr/>
        </p:nvSpPr>
        <p:spPr>
          <a:xfrm>
            <a:off x="7031736" y="1457984"/>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Forecast for 2024</a:t>
            </a:r>
          </a:p>
        </p:txBody>
      </p:sp>
      <p:sp>
        <p:nvSpPr>
          <p:cNvPr id="24" name="Text Placeholder 6">
            <a:extLst>
              <a:ext uri="{FF2B5EF4-FFF2-40B4-BE49-F238E27FC236}">
                <a16:creationId xmlns:a16="http://schemas.microsoft.com/office/drawing/2014/main" id="{E37EA1FB-CBE2-3D2E-93E1-334BC8EE526D}"/>
              </a:ext>
            </a:extLst>
          </p:cNvPr>
          <p:cNvSpPr txBox="1">
            <a:spLocks/>
          </p:cNvSpPr>
          <p:nvPr/>
        </p:nvSpPr>
        <p:spPr>
          <a:xfrm>
            <a:off x="292608" y="969264"/>
            <a:ext cx="13231368" cy="348981"/>
          </a:xfrm>
          <a:prstGeom prst="rect">
            <a:avLst/>
          </a:prstGeom>
          <a:noFill/>
        </p:spPr>
        <p:txBody>
          <a:bodyPr vert="horz" lIns="0" tIns="0" rIns="0" bIns="0" rtlCol="0" anchor="t">
            <a:noAutofit/>
          </a:bodyPr>
          <a:lstStyle>
            <a:defPPr>
              <a:defRPr lang="en-US"/>
            </a:defPPr>
            <a:lvl1pPr indent="0" defTabSz="754380">
              <a:lnSpc>
                <a:spcPct val="100000"/>
              </a:lnSpc>
              <a:spcBef>
                <a:spcPts val="0"/>
              </a:spcBef>
              <a:spcAft>
                <a:spcPts val="0"/>
              </a:spcAft>
              <a:buClr>
                <a:schemeClr val="tx1"/>
              </a:buClr>
              <a:buFont typeface="Wingdings" panose="05000000000000000000" pitchFamily="2" charset="2"/>
              <a:buNone/>
              <a:defRPr sz="1600">
                <a:solidFill>
                  <a:srgbClr val="4C7A59"/>
                </a:solidFill>
                <a:latin typeface="Arial" panose="020B0604020202020204" pitchFamily="34" charset="0"/>
                <a:ea typeface="Arial Unicode MS" panose="020B0604020202020204" pitchFamily="34" charset="-128"/>
                <a:cs typeface="Arial" panose="020B0604020202020204" pitchFamily="34" charset="0"/>
              </a:defRPr>
            </a:lvl1pPr>
            <a:lvl2pPr marL="37719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2pPr>
            <a:lvl3pPr marL="75438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3pPr>
            <a:lvl4pPr marL="113157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4pPr>
            <a:lvl5pPr marL="150876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r>
              <a:rPr kumimoji="0" lang="en-US" sz="2000" i="0" u="none" strike="noStrike" kern="1200" cap="none" spc="0" normalizeH="0" baseline="0" noProof="0" dirty="0">
                <a:ln>
                  <a:noFill/>
                </a:ln>
                <a:solidFill>
                  <a:srgbClr val="5E976D"/>
                </a:solidFill>
                <a:effectLst/>
                <a:uLnTx/>
                <a:uFillTx/>
                <a:ea typeface="+mn-ea"/>
              </a:rPr>
              <a:t>The “Experts” significantly missed </a:t>
            </a:r>
            <a:r>
              <a:rPr kumimoji="0" lang="en-US" sz="2000" i="0" u="none" strike="noStrike" kern="1200" cap="none" spc="0" normalizeH="0" baseline="0" noProof="0">
                <a:ln>
                  <a:noFill/>
                </a:ln>
                <a:solidFill>
                  <a:srgbClr val="5E976D"/>
                </a:solidFill>
                <a:effectLst/>
                <a:uLnTx/>
                <a:uFillTx/>
                <a:ea typeface="+mn-ea"/>
              </a:rPr>
              <a:t>their forecasts for 2023</a:t>
            </a:r>
            <a:endParaRPr lang="en-US" sz="2000" dirty="0">
              <a:solidFill>
                <a:srgbClr val="5E976D"/>
              </a:solidFill>
            </a:endParaRPr>
          </a:p>
        </p:txBody>
      </p:sp>
      <p:grpSp>
        <p:nvGrpSpPr>
          <p:cNvPr id="8" name="Group 7">
            <a:extLst>
              <a:ext uri="{FF2B5EF4-FFF2-40B4-BE49-F238E27FC236}">
                <a16:creationId xmlns:a16="http://schemas.microsoft.com/office/drawing/2014/main" id="{0119297F-1E91-F2A5-37EB-176CE413D56A}"/>
              </a:ext>
            </a:extLst>
          </p:cNvPr>
          <p:cNvGrpSpPr/>
          <p:nvPr/>
        </p:nvGrpSpPr>
        <p:grpSpPr>
          <a:xfrm>
            <a:off x="290242" y="2095831"/>
            <a:ext cx="13233734" cy="818157"/>
            <a:chOff x="290242" y="2095831"/>
            <a:chExt cx="13233734" cy="818157"/>
          </a:xfrm>
        </p:grpSpPr>
        <p:sp>
          <p:nvSpPr>
            <p:cNvPr id="14" name="Rectangle: Rounded Corners 13">
              <a:extLst>
                <a:ext uri="{FF2B5EF4-FFF2-40B4-BE49-F238E27FC236}">
                  <a16:creationId xmlns:a16="http://schemas.microsoft.com/office/drawing/2014/main" id="{D191357E-53C7-49E2-449A-4F45F1AF2A39}"/>
                </a:ext>
              </a:extLst>
            </p:cNvPr>
            <p:cNvSpPr/>
            <p:nvPr/>
          </p:nvSpPr>
          <p:spPr>
            <a:xfrm>
              <a:off x="945222" y="2095831"/>
              <a:ext cx="5837260" cy="818157"/>
            </a:xfrm>
            <a:prstGeom prst="roundRect">
              <a:avLst/>
            </a:prstGeom>
            <a:solidFill>
              <a:srgbClr val="4C5966"/>
            </a:solidFill>
            <a:ln>
              <a:solidFill>
                <a:srgbClr val="4747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“JPMorgan’s Jamie </a:t>
              </a:r>
              <a:r>
                <a:rPr kumimoji="0" lang="en-US" sz="18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Dimon</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Warns U.S. Likely to tip into Recession in 6 to 9 Months”</a:t>
              </a:r>
            </a:p>
            <a:p>
              <a:pPr marL="0" marR="0" lvl="0" indent="0" algn="ctr" defTabSz="1018824" rtl="0" eaLnBrk="1" fontAlgn="auto" latinLnBrk="0" hangingPunct="1">
                <a:lnSpc>
                  <a:spcPct val="100000"/>
                </a:lnSpc>
                <a:spcBef>
                  <a:spcPts val="0"/>
                </a:spcBef>
                <a:spcAft>
                  <a:spcPts val="0"/>
                </a:spcAft>
                <a:buClrTx/>
                <a:buSzTx/>
                <a:buFontTx/>
                <a:buNone/>
                <a:tabLst/>
                <a:defRPr/>
              </a:pPr>
              <a:endParaRPr lang="en-US" sz="200" i="1" dirty="0">
                <a:solidFill>
                  <a:schemeClr val="bg1"/>
                </a:solidFill>
                <a:latin typeface="Arial" panose="020B0604020202020204" pitchFamily="34" charset="0"/>
                <a:cs typeface="Arial" panose="020B0604020202020204" pitchFamily="34" charset="0"/>
              </a:endParaRPr>
            </a:p>
            <a:p>
              <a:pPr marL="0" marR="0" lvl="0" indent="0" algn="ctr" defTabSz="1018824" rtl="0" eaLnBrk="1" fontAlgn="auto" latinLnBrk="0" hangingPunct="1">
                <a:lnSpc>
                  <a:spcPct val="100000"/>
                </a:lnSpc>
                <a:spcBef>
                  <a:spcPts val="0"/>
                </a:spcBef>
                <a:spcAft>
                  <a:spcPts val="0"/>
                </a:spcAft>
                <a:buClrTx/>
                <a:buSzTx/>
                <a:buFontTx/>
                <a:buNone/>
                <a:tabLst/>
                <a:defRPr/>
              </a:pPr>
              <a:r>
                <a:rPr lang="en-US" sz="1400" i="1" dirty="0">
                  <a:solidFill>
                    <a:schemeClr val="bg1"/>
                  </a:solidFill>
                  <a:latin typeface="Arial" panose="020B0604020202020204" pitchFamily="34" charset="0"/>
                  <a:cs typeface="Arial" panose="020B0604020202020204" pitchFamily="34" charset="0"/>
                </a:rPr>
                <a:t>- CNBC, Oct. 2022</a:t>
              </a:r>
              <a:endParaRPr kumimoji="0" lang="en-US" sz="14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C8CFABBD-42DC-FC33-43E7-0BE0B3DFD603}"/>
                </a:ext>
              </a:extLst>
            </p:cNvPr>
            <p:cNvSpPr/>
            <p:nvPr/>
          </p:nvSpPr>
          <p:spPr>
            <a:xfrm>
              <a:off x="7031736" y="2095831"/>
              <a:ext cx="5837260" cy="818157"/>
            </a:xfrm>
            <a:prstGeom prst="roundRect">
              <a:avLst/>
            </a:prstGeom>
            <a:solidFill>
              <a:srgbClr val="5E976D"/>
            </a:solidFill>
            <a:ln>
              <a:solidFill>
                <a:srgbClr val="4747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“Fed Lowers Inflation Forecast for 2024, Seeing Core PCE Falling to 2.4%”</a:t>
              </a:r>
            </a:p>
            <a:p>
              <a:pPr marL="0" marR="0" lvl="0" indent="0" algn="ctr" defTabSz="1018824" rtl="0" eaLnBrk="1" fontAlgn="auto" latinLnBrk="0" hangingPunct="1">
                <a:lnSpc>
                  <a:spcPct val="100000"/>
                </a:lnSpc>
                <a:spcBef>
                  <a:spcPts val="0"/>
                </a:spcBef>
                <a:spcAft>
                  <a:spcPts val="0"/>
                </a:spcAft>
                <a:buClrTx/>
                <a:buSzTx/>
                <a:buFontTx/>
                <a:buNone/>
                <a:tabLst/>
                <a:defRPr/>
              </a:pPr>
              <a:endParaRPr lang="en-US" sz="200" i="1" dirty="0">
                <a:solidFill>
                  <a:schemeClr val="bg1"/>
                </a:solidFill>
                <a:latin typeface="Arial" panose="020B0604020202020204" pitchFamily="34" charset="0"/>
                <a:cs typeface="Arial" panose="020B0604020202020204" pitchFamily="34" charset="0"/>
              </a:endParaRPr>
            </a:p>
            <a:p>
              <a:pPr marL="0" marR="0" lvl="0" indent="0" algn="ctr" defTabSz="1018824" rtl="0" eaLnBrk="1" fontAlgn="auto" latinLnBrk="0" hangingPunct="1">
                <a:lnSpc>
                  <a:spcPct val="100000"/>
                </a:lnSpc>
                <a:spcBef>
                  <a:spcPts val="0"/>
                </a:spcBef>
                <a:spcAft>
                  <a:spcPts val="0"/>
                </a:spcAft>
                <a:buClrTx/>
                <a:buSzTx/>
                <a:buFontTx/>
                <a:buNone/>
                <a:tabLst/>
                <a:defRPr/>
              </a:pPr>
              <a:r>
                <a:rPr lang="en-US" sz="1400" i="1" dirty="0">
                  <a:solidFill>
                    <a:schemeClr val="bg1"/>
                  </a:solidFill>
                  <a:latin typeface="Arial" panose="020B0604020202020204" pitchFamily="34" charset="0"/>
                  <a:cs typeface="Arial" panose="020B0604020202020204" pitchFamily="34" charset="0"/>
                </a:rPr>
                <a:t>- CNBC, Dec. 2023</a:t>
              </a:r>
              <a:endParaRPr kumimoji="0" lang="en-US" sz="14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8" name="Arrow: Down 37">
              <a:extLst>
                <a:ext uri="{FF2B5EF4-FFF2-40B4-BE49-F238E27FC236}">
                  <a16:creationId xmlns:a16="http://schemas.microsoft.com/office/drawing/2014/main" id="{AFD2C919-9916-ADD4-C028-4D975A9479AE}"/>
                </a:ext>
              </a:extLst>
            </p:cNvPr>
            <p:cNvSpPr/>
            <p:nvPr/>
          </p:nvSpPr>
          <p:spPr>
            <a:xfrm rot="10800000" flipV="1">
              <a:off x="290242" y="2230589"/>
              <a:ext cx="548640" cy="548640"/>
            </a:xfrm>
            <a:prstGeom prst="downArrow">
              <a:avLst/>
            </a:prstGeom>
            <a:solidFill>
              <a:srgbClr val="4C5966"/>
            </a:solidFill>
            <a:ln>
              <a:solidFill>
                <a:srgbClr val="4747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824"/>
              <a:endParaRPr lang="en-US" sz="1800" dirty="0">
                <a:solidFill>
                  <a:schemeClr val="bg1"/>
                </a:solidFill>
                <a:latin typeface="Arial" panose="020B0604020202020204" pitchFamily="34" charset="0"/>
                <a:cs typeface="Arial" panose="020B0604020202020204" pitchFamily="34" charset="0"/>
              </a:endParaRPr>
            </a:p>
          </p:txBody>
        </p:sp>
        <p:sp>
          <p:nvSpPr>
            <p:cNvPr id="42" name="Arrow: Down 41">
              <a:extLst>
                <a:ext uri="{FF2B5EF4-FFF2-40B4-BE49-F238E27FC236}">
                  <a16:creationId xmlns:a16="http://schemas.microsoft.com/office/drawing/2014/main" id="{6703E786-3AC2-A894-73A9-3859EC2AAD4C}"/>
                </a:ext>
              </a:extLst>
            </p:cNvPr>
            <p:cNvSpPr/>
            <p:nvPr/>
          </p:nvSpPr>
          <p:spPr>
            <a:xfrm rot="10800000">
              <a:off x="12975336" y="2230589"/>
              <a:ext cx="548640" cy="548640"/>
            </a:xfrm>
            <a:prstGeom prst="downArrow">
              <a:avLst/>
            </a:prstGeom>
            <a:solidFill>
              <a:srgbClr val="5E976D"/>
            </a:solidFill>
            <a:ln>
              <a:solidFill>
                <a:srgbClr val="4747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824"/>
              <a:endParaRPr lang="en-US" sz="1800" dirty="0">
                <a:solidFill>
                  <a:schemeClr val="bg1"/>
                </a:solidFill>
                <a:latin typeface="Arial" panose="020B0604020202020204" pitchFamily="34" charset="0"/>
                <a:cs typeface="Arial" panose="020B0604020202020204" pitchFamily="34" charset="0"/>
              </a:endParaRPr>
            </a:p>
          </p:txBody>
        </p:sp>
      </p:grpSp>
      <p:sp>
        <p:nvSpPr>
          <p:cNvPr id="22" name="Rectangle: Rounded Corners 21">
            <a:extLst>
              <a:ext uri="{FF2B5EF4-FFF2-40B4-BE49-F238E27FC236}">
                <a16:creationId xmlns:a16="http://schemas.microsoft.com/office/drawing/2014/main" id="{55B53249-8F7E-A6C3-663D-0A16CEC5CD2A}"/>
              </a:ext>
            </a:extLst>
          </p:cNvPr>
          <p:cNvSpPr/>
          <p:nvPr/>
        </p:nvSpPr>
        <p:spPr>
          <a:xfrm>
            <a:off x="945222" y="5395514"/>
            <a:ext cx="5837260" cy="818157"/>
          </a:xfrm>
          <a:prstGeom prst="roundRect">
            <a:avLst/>
          </a:prstGeom>
          <a:solidFill>
            <a:srgbClr val="4C5966"/>
          </a:solidFill>
          <a:ln>
            <a:solidFill>
              <a:srgbClr val="4747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“Wall Street Chorus </a:t>
            </a:r>
            <a:r>
              <a:rPr lang="en-US" sz="1800" dirty="0">
                <a:solidFill>
                  <a:schemeClr val="bg1"/>
                </a:solidFill>
                <a:latin typeface="Arial" panose="020B0604020202020204" pitchFamily="34" charset="0"/>
                <a:cs typeface="Arial" panose="020B0604020202020204" pitchFamily="34" charset="0"/>
              </a:rPr>
              <a:t>G</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rows Louder Warning that 2023 will be Ugly”</a:t>
            </a:r>
          </a:p>
          <a:p>
            <a:pPr marL="0" marR="0" lvl="0" indent="0" algn="ctr" defTabSz="1018824" rtl="0" eaLnBrk="1" fontAlgn="auto" latinLnBrk="0" hangingPunct="1">
              <a:lnSpc>
                <a:spcPct val="100000"/>
              </a:lnSpc>
              <a:spcBef>
                <a:spcPts val="0"/>
              </a:spcBef>
              <a:spcAft>
                <a:spcPts val="0"/>
              </a:spcAft>
              <a:buClrTx/>
              <a:buSzTx/>
              <a:buFontTx/>
              <a:buNone/>
              <a:tabLst/>
              <a:defRPr/>
            </a:pPr>
            <a:endParaRPr lang="en-US" sz="200" i="1" dirty="0">
              <a:solidFill>
                <a:schemeClr val="bg1"/>
              </a:solidFill>
              <a:latin typeface="Arial" panose="020B0604020202020204" pitchFamily="34" charset="0"/>
              <a:cs typeface="Arial" panose="020B0604020202020204" pitchFamily="34" charset="0"/>
            </a:endParaRPr>
          </a:p>
          <a:p>
            <a:pPr marL="0" marR="0" lvl="0" indent="0" algn="ctr" defTabSz="1018824" rtl="0" eaLnBrk="1" fontAlgn="auto" latinLnBrk="0" hangingPunct="1">
              <a:lnSpc>
                <a:spcPct val="100000"/>
              </a:lnSpc>
              <a:spcBef>
                <a:spcPts val="0"/>
              </a:spcBef>
              <a:spcAft>
                <a:spcPts val="0"/>
              </a:spcAft>
              <a:buClrTx/>
              <a:buSzTx/>
              <a:buFontTx/>
              <a:buNone/>
              <a:tabLst/>
              <a:defRPr/>
            </a:pPr>
            <a:r>
              <a:rPr lang="en-US" sz="1400" i="1" dirty="0">
                <a:solidFill>
                  <a:schemeClr val="bg1"/>
                </a:solidFill>
                <a:latin typeface="Arial" panose="020B0604020202020204" pitchFamily="34" charset="0"/>
                <a:cs typeface="Arial" panose="020B0604020202020204" pitchFamily="34" charset="0"/>
              </a:rPr>
              <a:t>- Bloomberg, Dec. 2022</a:t>
            </a:r>
            <a:endParaRPr kumimoji="0" lang="en-US" sz="14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8FB49AE0-2764-D1E4-883B-BA3E00C2ACBB}"/>
              </a:ext>
            </a:extLst>
          </p:cNvPr>
          <p:cNvSpPr/>
          <p:nvPr/>
        </p:nvSpPr>
        <p:spPr>
          <a:xfrm>
            <a:off x="7031736" y="5395514"/>
            <a:ext cx="5837260" cy="818157"/>
          </a:xfrm>
          <a:prstGeom prst="roundRect">
            <a:avLst/>
          </a:prstGeom>
          <a:solidFill>
            <a:srgbClr val="5E976D"/>
          </a:solidFill>
          <a:ln>
            <a:solidFill>
              <a:srgbClr val="4747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“Charting the Global Economy: U.S. Labor Market Picks Up Steam”</a:t>
            </a:r>
          </a:p>
          <a:p>
            <a:pPr marL="0" marR="0" lvl="0" indent="0" algn="ctr" defTabSz="1018824" rtl="0" eaLnBrk="1" fontAlgn="auto" latinLnBrk="0" hangingPunct="1">
              <a:lnSpc>
                <a:spcPct val="100000"/>
              </a:lnSpc>
              <a:spcBef>
                <a:spcPts val="0"/>
              </a:spcBef>
              <a:spcAft>
                <a:spcPts val="0"/>
              </a:spcAft>
              <a:buClrTx/>
              <a:buSzTx/>
              <a:buFontTx/>
              <a:buNone/>
              <a:tabLst/>
              <a:defRPr/>
            </a:pPr>
            <a:endParaRPr lang="en-US" sz="200" i="1" dirty="0">
              <a:solidFill>
                <a:schemeClr val="bg1"/>
              </a:solidFill>
              <a:latin typeface="Arial" panose="020B0604020202020204" pitchFamily="34" charset="0"/>
              <a:cs typeface="Arial" panose="020B0604020202020204" pitchFamily="34" charset="0"/>
            </a:endParaRPr>
          </a:p>
          <a:p>
            <a:pPr marL="0" marR="0" lvl="0" indent="0" algn="ctr" defTabSz="1018824" rtl="0" eaLnBrk="1" fontAlgn="auto" latinLnBrk="0" hangingPunct="1">
              <a:lnSpc>
                <a:spcPct val="100000"/>
              </a:lnSpc>
              <a:spcBef>
                <a:spcPts val="0"/>
              </a:spcBef>
              <a:spcAft>
                <a:spcPts val="0"/>
              </a:spcAft>
              <a:buClrTx/>
              <a:buSzTx/>
              <a:buFontTx/>
              <a:buNone/>
              <a:tabLst/>
              <a:defRPr/>
            </a:pPr>
            <a:r>
              <a:rPr lang="en-US" sz="1400" i="1" dirty="0">
                <a:solidFill>
                  <a:schemeClr val="bg1"/>
                </a:solidFill>
                <a:latin typeface="Arial" panose="020B0604020202020204" pitchFamily="34" charset="0"/>
                <a:cs typeface="Arial" panose="020B0604020202020204" pitchFamily="34" charset="0"/>
              </a:rPr>
              <a:t>- Bloomberg, Dec. 2023</a:t>
            </a:r>
            <a:endParaRPr kumimoji="0" lang="en-US" sz="14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9" name="Arrow: Down 38">
            <a:extLst>
              <a:ext uri="{FF2B5EF4-FFF2-40B4-BE49-F238E27FC236}">
                <a16:creationId xmlns:a16="http://schemas.microsoft.com/office/drawing/2014/main" id="{E2140EA0-652F-8E43-36DA-F791EF77D7A1}"/>
              </a:ext>
            </a:extLst>
          </p:cNvPr>
          <p:cNvSpPr/>
          <p:nvPr/>
        </p:nvSpPr>
        <p:spPr>
          <a:xfrm rot="10800000" flipV="1">
            <a:off x="290242" y="5530272"/>
            <a:ext cx="548640" cy="548640"/>
          </a:xfrm>
          <a:prstGeom prst="downArrow">
            <a:avLst/>
          </a:prstGeom>
          <a:solidFill>
            <a:srgbClr val="4C5966"/>
          </a:solidFill>
          <a:ln>
            <a:solidFill>
              <a:srgbClr val="4747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824"/>
            <a:endParaRPr lang="en-US" sz="1800" dirty="0">
              <a:solidFill>
                <a:schemeClr val="bg1"/>
              </a:solidFill>
              <a:latin typeface="Arial" panose="020B0604020202020204" pitchFamily="34" charset="0"/>
              <a:cs typeface="Arial" panose="020B0604020202020204" pitchFamily="34" charset="0"/>
            </a:endParaRPr>
          </a:p>
        </p:txBody>
      </p:sp>
      <p:sp>
        <p:nvSpPr>
          <p:cNvPr id="43" name="Arrow: Down 42">
            <a:extLst>
              <a:ext uri="{FF2B5EF4-FFF2-40B4-BE49-F238E27FC236}">
                <a16:creationId xmlns:a16="http://schemas.microsoft.com/office/drawing/2014/main" id="{BA0CA923-C5EC-AC03-6A93-783C3DB635DA}"/>
              </a:ext>
            </a:extLst>
          </p:cNvPr>
          <p:cNvSpPr/>
          <p:nvPr/>
        </p:nvSpPr>
        <p:spPr>
          <a:xfrm rot="10800000">
            <a:off x="12975336" y="5530272"/>
            <a:ext cx="548640" cy="548640"/>
          </a:xfrm>
          <a:prstGeom prst="downArrow">
            <a:avLst/>
          </a:prstGeom>
          <a:solidFill>
            <a:srgbClr val="5E976D"/>
          </a:solidFill>
          <a:ln>
            <a:solidFill>
              <a:srgbClr val="4747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824"/>
            <a:endParaRPr lang="en-US" sz="1800" dirty="0">
              <a:solidFill>
                <a:schemeClr val="bg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5A7E9CF6-8D22-A05D-BDB1-997D88C62DE3}"/>
              </a:ext>
            </a:extLst>
          </p:cNvPr>
          <p:cNvGrpSpPr/>
          <p:nvPr/>
        </p:nvGrpSpPr>
        <p:grpSpPr>
          <a:xfrm>
            <a:off x="290242" y="3195725"/>
            <a:ext cx="13233734" cy="818157"/>
            <a:chOff x="290242" y="3462053"/>
            <a:chExt cx="13233734" cy="818157"/>
          </a:xfrm>
        </p:grpSpPr>
        <p:sp>
          <p:nvSpPr>
            <p:cNvPr id="19" name="Rectangle: Rounded Corners 18">
              <a:extLst>
                <a:ext uri="{FF2B5EF4-FFF2-40B4-BE49-F238E27FC236}">
                  <a16:creationId xmlns:a16="http://schemas.microsoft.com/office/drawing/2014/main" id="{463E8B52-197F-6E75-492A-C80D68845D63}"/>
                </a:ext>
              </a:extLst>
            </p:cNvPr>
            <p:cNvSpPr/>
            <p:nvPr/>
          </p:nvSpPr>
          <p:spPr>
            <a:xfrm>
              <a:off x="945222" y="3462053"/>
              <a:ext cx="5837260" cy="818157"/>
            </a:xfrm>
            <a:prstGeom prst="roundRect">
              <a:avLst/>
            </a:prstGeom>
            <a:solidFill>
              <a:srgbClr val="4C5966"/>
            </a:solidFill>
            <a:ln>
              <a:solidFill>
                <a:srgbClr val="4747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“Why a Global Recession is Inevitable in 2023”</a:t>
              </a:r>
            </a:p>
            <a:p>
              <a:pPr marL="0" marR="0" lvl="0" indent="0" algn="ctr" defTabSz="1018824" rtl="0" eaLnBrk="1" fontAlgn="auto" latinLnBrk="0" hangingPunct="1">
                <a:lnSpc>
                  <a:spcPct val="100000"/>
                </a:lnSpc>
                <a:spcBef>
                  <a:spcPts val="0"/>
                </a:spcBef>
                <a:spcAft>
                  <a:spcPts val="0"/>
                </a:spcAft>
                <a:buClrTx/>
                <a:buSzTx/>
                <a:buFontTx/>
                <a:buNone/>
                <a:tabLst/>
                <a:defRPr/>
              </a:pPr>
              <a:endParaRPr lang="en-US" sz="200" i="1" dirty="0">
                <a:solidFill>
                  <a:schemeClr val="bg1"/>
                </a:solidFill>
                <a:latin typeface="Arial" panose="020B0604020202020204" pitchFamily="34" charset="0"/>
                <a:cs typeface="Arial" panose="020B0604020202020204" pitchFamily="34" charset="0"/>
              </a:endParaRPr>
            </a:p>
            <a:p>
              <a:pPr marL="0" marR="0" lvl="0" indent="0" algn="ctr" defTabSz="1018824" rtl="0" eaLnBrk="1" fontAlgn="auto" latinLnBrk="0" hangingPunct="1">
                <a:lnSpc>
                  <a:spcPct val="100000"/>
                </a:lnSpc>
                <a:spcBef>
                  <a:spcPts val="0"/>
                </a:spcBef>
                <a:spcAft>
                  <a:spcPts val="0"/>
                </a:spcAft>
                <a:buClrTx/>
                <a:buSzTx/>
                <a:buFontTx/>
                <a:buNone/>
                <a:tabLst/>
                <a:defRPr/>
              </a:pPr>
              <a:r>
                <a:rPr lang="en-US" sz="1400" i="1" dirty="0">
                  <a:solidFill>
                    <a:schemeClr val="bg1"/>
                  </a:solidFill>
                  <a:latin typeface="Arial" panose="020B0604020202020204" pitchFamily="34" charset="0"/>
                  <a:cs typeface="Arial" panose="020B0604020202020204" pitchFamily="34" charset="0"/>
                </a:rPr>
                <a:t>- The Economist, Nov. 2022</a:t>
              </a:r>
              <a:endParaRPr kumimoji="0" lang="en-US" sz="14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3851D320-34A1-9E2F-CE94-8CE86EF9304E}"/>
                </a:ext>
              </a:extLst>
            </p:cNvPr>
            <p:cNvSpPr/>
            <p:nvPr/>
          </p:nvSpPr>
          <p:spPr>
            <a:xfrm>
              <a:off x="7031736" y="3462053"/>
              <a:ext cx="5837260" cy="818157"/>
            </a:xfrm>
            <a:prstGeom prst="roundRect">
              <a:avLst/>
            </a:prstGeom>
            <a:solidFill>
              <a:srgbClr val="5E976D"/>
            </a:solidFill>
            <a:ln>
              <a:solidFill>
                <a:srgbClr val="4747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“‘Everyone got Burned’: </a:t>
              </a:r>
              <a:r>
                <a:rPr kumimoji="0" lang="en-US" sz="18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Wa</a:t>
              </a:r>
              <a:r>
                <a:rPr lang="en-US" sz="1800" dirty="0" err="1">
                  <a:solidFill>
                    <a:schemeClr val="bg1"/>
                  </a:solidFill>
                  <a:latin typeface="Arial" panose="020B0604020202020204" pitchFamily="34" charset="0"/>
                  <a:cs typeface="Arial" panose="020B0604020202020204" pitchFamily="34" charset="0"/>
                </a:rPr>
                <a:t>ll</a:t>
              </a:r>
              <a:r>
                <a:rPr lang="en-US" sz="1800" dirty="0">
                  <a:solidFill>
                    <a:schemeClr val="bg1"/>
                  </a:solidFill>
                  <a:latin typeface="Arial" panose="020B0604020202020204" pitchFamily="34" charset="0"/>
                  <a:cs typeface="Arial" panose="020B0604020202020204" pitchFamily="34" charset="0"/>
                </a:rPr>
                <a:t> Street Missed the Great Stock Rally of 2023</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p>
            <a:p>
              <a:pPr marL="0" marR="0" lvl="0" indent="0" algn="ctr" defTabSz="1018824" rtl="0" eaLnBrk="1" fontAlgn="auto" latinLnBrk="0" hangingPunct="1">
                <a:lnSpc>
                  <a:spcPct val="100000"/>
                </a:lnSpc>
                <a:spcBef>
                  <a:spcPts val="0"/>
                </a:spcBef>
                <a:spcAft>
                  <a:spcPts val="0"/>
                </a:spcAft>
                <a:buClrTx/>
                <a:buSzTx/>
                <a:buFontTx/>
                <a:buNone/>
                <a:tabLst/>
                <a:defRPr/>
              </a:pPr>
              <a:endParaRPr lang="en-US" sz="200" i="1" dirty="0">
                <a:solidFill>
                  <a:schemeClr val="bg1"/>
                </a:solidFill>
                <a:latin typeface="Arial" panose="020B0604020202020204" pitchFamily="34" charset="0"/>
                <a:cs typeface="Arial" panose="020B0604020202020204" pitchFamily="34" charset="0"/>
              </a:endParaRPr>
            </a:p>
            <a:p>
              <a:pPr marL="0" marR="0" lvl="0" indent="0" algn="ctr" defTabSz="1018824" rtl="0" eaLnBrk="1" fontAlgn="auto" latinLnBrk="0" hangingPunct="1">
                <a:lnSpc>
                  <a:spcPct val="100000"/>
                </a:lnSpc>
                <a:spcBef>
                  <a:spcPts val="0"/>
                </a:spcBef>
                <a:spcAft>
                  <a:spcPts val="0"/>
                </a:spcAft>
                <a:buClrTx/>
                <a:buSzTx/>
                <a:buFontTx/>
                <a:buNone/>
                <a:tabLst/>
                <a:defRPr/>
              </a:pPr>
              <a:r>
                <a:rPr lang="en-US" sz="1400" i="1" dirty="0">
                  <a:solidFill>
                    <a:schemeClr val="bg1"/>
                  </a:solidFill>
                  <a:latin typeface="Arial" panose="020B0604020202020204" pitchFamily="34" charset="0"/>
                  <a:cs typeface="Arial" panose="020B0604020202020204" pitchFamily="34" charset="0"/>
                </a:rPr>
                <a:t>- Bloomberg, Dec. 2023</a:t>
              </a:r>
              <a:endParaRPr kumimoji="0" lang="en-US" sz="14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0" name="Arrow: Down 39">
              <a:extLst>
                <a:ext uri="{FF2B5EF4-FFF2-40B4-BE49-F238E27FC236}">
                  <a16:creationId xmlns:a16="http://schemas.microsoft.com/office/drawing/2014/main" id="{F5143BAE-7B83-AA11-600F-29C91EEBAA0D}"/>
                </a:ext>
              </a:extLst>
            </p:cNvPr>
            <p:cNvSpPr/>
            <p:nvPr/>
          </p:nvSpPr>
          <p:spPr>
            <a:xfrm rot="10800000" flipV="1">
              <a:off x="290242" y="3596811"/>
              <a:ext cx="548640" cy="548640"/>
            </a:xfrm>
            <a:prstGeom prst="downArrow">
              <a:avLst/>
            </a:prstGeom>
            <a:solidFill>
              <a:srgbClr val="4C5966"/>
            </a:solidFill>
            <a:ln>
              <a:solidFill>
                <a:srgbClr val="4747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824"/>
              <a:endParaRPr lang="en-US" sz="1800" dirty="0">
                <a:solidFill>
                  <a:schemeClr val="bg1"/>
                </a:solidFill>
                <a:latin typeface="Arial" panose="020B0604020202020204" pitchFamily="34" charset="0"/>
                <a:cs typeface="Arial" panose="020B0604020202020204" pitchFamily="34" charset="0"/>
              </a:endParaRPr>
            </a:p>
          </p:txBody>
        </p:sp>
        <p:sp>
          <p:nvSpPr>
            <p:cNvPr id="44" name="Arrow: Down 43">
              <a:extLst>
                <a:ext uri="{FF2B5EF4-FFF2-40B4-BE49-F238E27FC236}">
                  <a16:creationId xmlns:a16="http://schemas.microsoft.com/office/drawing/2014/main" id="{09EDC3C3-326D-EA9D-961E-871892A3EC04}"/>
                </a:ext>
              </a:extLst>
            </p:cNvPr>
            <p:cNvSpPr/>
            <p:nvPr/>
          </p:nvSpPr>
          <p:spPr>
            <a:xfrm rot="10800000">
              <a:off x="12975336" y="3596811"/>
              <a:ext cx="548640" cy="548640"/>
            </a:xfrm>
            <a:prstGeom prst="downArrow">
              <a:avLst/>
            </a:prstGeom>
            <a:solidFill>
              <a:srgbClr val="5E976D"/>
            </a:solidFill>
            <a:ln>
              <a:solidFill>
                <a:srgbClr val="4747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824"/>
              <a:endParaRPr lang="en-US" sz="1800" dirty="0">
                <a:solidFill>
                  <a:schemeClr val="bg1"/>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8C992A80-F5F8-72A9-7D62-E6462B38F957}"/>
              </a:ext>
            </a:extLst>
          </p:cNvPr>
          <p:cNvGrpSpPr/>
          <p:nvPr/>
        </p:nvGrpSpPr>
        <p:grpSpPr>
          <a:xfrm>
            <a:off x="290242" y="4295619"/>
            <a:ext cx="13233734" cy="818157"/>
            <a:chOff x="290242" y="4828275"/>
            <a:chExt cx="13233734" cy="818157"/>
          </a:xfrm>
        </p:grpSpPr>
        <p:sp>
          <p:nvSpPr>
            <p:cNvPr id="20" name="Rectangle: Rounded Corners 19">
              <a:extLst>
                <a:ext uri="{FF2B5EF4-FFF2-40B4-BE49-F238E27FC236}">
                  <a16:creationId xmlns:a16="http://schemas.microsoft.com/office/drawing/2014/main" id="{2E807CB6-9C1E-1B5D-085B-215AFFDC6FB8}"/>
                </a:ext>
              </a:extLst>
            </p:cNvPr>
            <p:cNvSpPr/>
            <p:nvPr/>
          </p:nvSpPr>
          <p:spPr>
            <a:xfrm>
              <a:off x="945222" y="4828275"/>
              <a:ext cx="5837260" cy="818157"/>
            </a:xfrm>
            <a:prstGeom prst="roundRect">
              <a:avLst/>
            </a:prstGeom>
            <a:solidFill>
              <a:srgbClr val="4C5966"/>
            </a:solidFill>
            <a:ln>
              <a:solidFill>
                <a:srgbClr val="4747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“Big Banks Predict Recession, Fed Pivot in 2023”</a:t>
              </a:r>
            </a:p>
            <a:p>
              <a:pPr marL="0" marR="0" lvl="0" indent="0" algn="ctr" defTabSz="1018824" rtl="0" eaLnBrk="1" fontAlgn="auto" latinLnBrk="0" hangingPunct="1">
                <a:lnSpc>
                  <a:spcPct val="100000"/>
                </a:lnSpc>
                <a:spcBef>
                  <a:spcPts val="0"/>
                </a:spcBef>
                <a:spcAft>
                  <a:spcPts val="0"/>
                </a:spcAft>
                <a:buClrTx/>
                <a:buSzTx/>
                <a:buFontTx/>
                <a:buNone/>
                <a:tabLst/>
                <a:defRPr/>
              </a:pPr>
              <a:endParaRPr lang="en-US" sz="200" i="1" dirty="0">
                <a:solidFill>
                  <a:schemeClr val="bg1"/>
                </a:solidFill>
                <a:latin typeface="Arial" panose="020B0604020202020204" pitchFamily="34" charset="0"/>
                <a:cs typeface="Arial" panose="020B0604020202020204" pitchFamily="34" charset="0"/>
              </a:endParaRPr>
            </a:p>
            <a:p>
              <a:pPr marL="0" marR="0" lvl="0" indent="0" algn="ctr" defTabSz="1018824" rtl="0" eaLnBrk="1" fontAlgn="auto" latinLnBrk="0" hangingPunct="1">
                <a:lnSpc>
                  <a:spcPct val="100000"/>
                </a:lnSpc>
                <a:spcBef>
                  <a:spcPts val="0"/>
                </a:spcBef>
                <a:spcAft>
                  <a:spcPts val="0"/>
                </a:spcAft>
                <a:buClrTx/>
                <a:buSzTx/>
                <a:buFontTx/>
                <a:buNone/>
                <a:tabLst/>
                <a:defRPr/>
              </a:pPr>
              <a:r>
                <a:rPr lang="en-US" sz="1400" i="1" dirty="0">
                  <a:solidFill>
                    <a:schemeClr val="bg1"/>
                  </a:solidFill>
                  <a:latin typeface="Arial" panose="020B0604020202020204" pitchFamily="34" charset="0"/>
                  <a:cs typeface="Arial" panose="020B0604020202020204" pitchFamily="34" charset="0"/>
                </a:rPr>
                <a:t>- Wall Street Journal, Jan. 2023</a:t>
              </a:r>
              <a:endParaRPr kumimoji="0" lang="en-US" sz="14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55C4ABE9-A25E-14D9-D413-9814A5CA6FBC}"/>
                </a:ext>
              </a:extLst>
            </p:cNvPr>
            <p:cNvSpPr/>
            <p:nvPr/>
          </p:nvSpPr>
          <p:spPr>
            <a:xfrm>
              <a:off x="7031736" y="4828275"/>
              <a:ext cx="5837260" cy="818157"/>
            </a:xfrm>
            <a:prstGeom prst="roundRect">
              <a:avLst/>
            </a:prstGeom>
            <a:solidFill>
              <a:srgbClr val="5E976D"/>
            </a:solidFill>
            <a:ln>
              <a:solidFill>
                <a:srgbClr val="4747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“For Much of the World, Inflation Will Be Normal in 2024—Finally”</a:t>
              </a:r>
            </a:p>
            <a:p>
              <a:pPr marL="0" marR="0" lvl="0" indent="0" algn="ctr" defTabSz="1018824" rtl="0" eaLnBrk="1" fontAlgn="auto" latinLnBrk="0" hangingPunct="1">
                <a:lnSpc>
                  <a:spcPct val="100000"/>
                </a:lnSpc>
                <a:spcBef>
                  <a:spcPts val="0"/>
                </a:spcBef>
                <a:spcAft>
                  <a:spcPts val="0"/>
                </a:spcAft>
                <a:buClrTx/>
                <a:buSzTx/>
                <a:buFontTx/>
                <a:buNone/>
                <a:tabLst/>
                <a:defRPr/>
              </a:pPr>
              <a:endParaRPr lang="en-US" sz="200" i="1" dirty="0">
                <a:solidFill>
                  <a:schemeClr val="bg1"/>
                </a:solidFill>
                <a:latin typeface="Arial" panose="020B0604020202020204" pitchFamily="34" charset="0"/>
                <a:cs typeface="Arial" panose="020B0604020202020204" pitchFamily="34" charset="0"/>
              </a:endParaRPr>
            </a:p>
            <a:p>
              <a:pPr marL="0" marR="0" lvl="0" indent="0" algn="ctr" defTabSz="1018824" rtl="0" eaLnBrk="1" fontAlgn="auto" latinLnBrk="0" hangingPunct="1">
                <a:lnSpc>
                  <a:spcPct val="100000"/>
                </a:lnSpc>
                <a:spcBef>
                  <a:spcPts val="0"/>
                </a:spcBef>
                <a:spcAft>
                  <a:spcPts val="0"/>
                </a:spcAft>
                <a:buClrTx/>
                <a:buSzTx/>
                <a:buFontTx/>
                <a:buNone/>
                <a:tabLst/>
                <a:defRPr/>
              </a:pPr>
              <a:r>
                <a:rPr lang="en-US" sz="1400" i="1" dirty="0">
                  <a:solidFill>
                    <a:schemeClr val="bg1"/>
                  </a:solidFill>
                  <a:latin typeface="Arial" panose="020B0604020202020204" pitchFamily="34" charset="0"/>
                  <a:cs typeface="Arial" panose="020B0604020202020204" pitchFamily="34" charset="0"/>
                </a:rPr>
                <a:t>- Wall Street Journal, Dec. 2023</a:t>
              </a:r>
              <a:endParaRPr kumimoji="0" lang="en-US" sz="14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1" name="Arrow: Down 40">
              <a:extLst>
                <a:ext uri="{FF2B5EF4-FFF2-40B4-BE49-F238E27FC236}">
                  <a16:creationId xmlns:a16="http://schemas.microsoft.com/office/drawing/2014/main" id="{693777A0-73C2-2633-CB73-4D502BA211C2}"/>
                </a:ext>
              </a:extLst>
            </p:cNvPr>
            <p:cNvSpPr/>
            <p:nvPr/>
          </p:nvSpPr>
          <p:spPr>
            <a:xfrm rot="10800000" flipV="1">
              <a:off x="290242" y="4963033"/>
              <a:ext cx="548640" cy="548640"/>
            </a:xfrm>
            <a:prstGeom prst="downArrow">
              <a:avLst/>
            </a:prstGeom>
            <a:solidFill>
              <a:srgbClr val="4C5966"/>
            </a:solidFill>
            <a:ln>
              <a:solidFill>
                <a:srgbClr val="4747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824"/>
              <a:endParaRPr lang="en-US" sz="1800" dirty="0">
                <a:solidFill>
                  <a:schemeClr val="bg1"/>
                </a:solidFill>
                <a:latin typeface="Arial" panose="020B0604020202020204" pitchFamily="34" charset="0"/>
                <a:cs typeface="Arial" panose="020B0604020202020204" pitchFamily="34" charset="0"/>
              </a:endParaRPr>
            </a:p>
          </p:txBody>
        </p:sp>
        <p:sp>
          <p:nvSpPr>
            <p:cNvPr id="45" name="Arrow: Down 44">
              <a:extLst>
                <a:ext uri="{FF2B5EF4-FFF2-40B4-BE49-F238E27FC236}">
                  <a16:creationId xmlns:a16="http://schemas.microsoft.com/office/drawing/2014/main" id="{98A07249-D784-E463-C4F6-FABB211AE3DD}"/>
                </a:ext>
              </a:extLst>
            </p:cNvPr>
            <p:cNvSpPr/>
            <p:nvPr/>
          </p:nvSpPr>
          <p:spPr>
            <a:xfrm rot="10800000">
              <a:off x="12975336" y="4963033"/>
              <a:ext cx="548640" cy="548640"/>
            </a:xfrm>
            <a:prstGeom prst="downArrow">
              <a:avLst/>
            </a:prstGeom>
            <a:solidFill>
              <a:srgbClr val="5E976D"/>
            </a:solidFill>
            <a:ln>
              <a:solidFill>
                <a:srgbClr val="4747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824"/>
              <a:endParaRPr lang="en-US" sz="1800" dirty="0">
                <a:solidFill>
                  <a:schemeClr val="bg1"/>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7CDA4305-5812-9667-0BB9-E7EE2DE83B56}"/>
              </a:ext>
            </a:extLst>
          </p:cNvPr>
          <p:cNvSpPr txBox="1"/>
          <p:nvPr/>
        </p:nvSpPr>
        <p:spPr>
          <a:xfrm>
            <a:off x="589827" y="6478541"/>
            <a:ext cx="12637946" cy="722382"/>
          </a:xfrm>
          <a:prstGeom prst="rect">
            <a:avLst/>
          </a:prstGeom>
          <a:solidFill>
            <a:srgbClr val="5E976D">
              <a:alpha val="10000"/>
            </a:srgbClr>
          </a:solidFill>
          <a:ln w="9525">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1400" i="1">
                <a:solidFill>
                  <a:srgbClr val="5E976D"/>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a:t>Economists lowered the probability of a recession within the next year to 39% </a:t>
            </a:r>
          </a:p>
          <a:p>
            <a:r>
              <a:rPr lang="en-US" sz="2000" dirty="0"/>
              <a:t>- WSJ</a:t>
            </a:r>
          </a:p>
        </p:txBody>
      </p:sp>
      <p:sp>
        <p:nvSpPr>
          <p:cNvPr id="10" name="Content Placeholder 2">
            <a:extLst>
              <a:ext uri="{FF2B5EF4-FFF2-40B4-BE49-F238E27FC236}">
                <a16:creationId xmlns:a16="http://schemas.microsoft.com/office/drawing/2014/main" id="{54F05AF7-7B2C-4113-672F-EFB4DFA43078}"/>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Note: WSJ survey as of </a:t>
            </a:r>
            <a:r>
              <a:rPr lang="en-US" sz="1000" i="1" dirty="0">
                <a:solidFill>
                  <a:srgbClr val="A6A6A6"/>
                </a:solidFill>
                <a:latin typeface="Arial"/>
              </a:rPr>
              <a:t>1</a:t>
            </a:r>
            <a:r>
              <a:rPr kumimoji="0" lang="en-US" sz="1000" b="0" i="1" u="none" strike="noStrike" kern="1200" cap="none" spc="0" normalizeH="0" baseline="0" noProof="0" dirty="0">
                <a:ln>
                  <a:noFill/>
                </a:ln>
                <a:solidFill>
                  <a:srgbClr val="A6A6A6"/>
                </a:solidFill>
                <a:effectLst/>
                <a:uLnTx/>
                <a:uFillTx/>
                <a:latin typeface="Arial"/>
                <a:ea typeface="+mn-ea"/>
                <a:cs typeface="+mn-cs"/>
              </a:rPr>
              <a:t>/14/2024</a:t>
            </a:r>
          </a:p>
        </p:txBody>
      </p:sp>
    </p:spTree>
    <p:extLst>
      <p:ext uri="{BB962C8B-B14F-4D97-AF65-F5344CB8AC3E}">
        <p14:creationId xmlns:p14="http://schemas.microsoft.com/office/powerpoint/2010/main" val="2958911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E5159683-62C6-D6C0-2B58-7D2550DA7A09}"/>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Outlook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Your Portfolio Matters</a:t>
            </a:r>
            <a:endParaRPr kumimoji="0" lang="en-US" sz="2800" i="0" strike="noStrike" kern="1200" cap="none" spc="0" normalizeH="0" baseline="0" noProof="0" dirty="0">
              <a:ln>
                <a:noFill/>
              </a:ln>
              <a:solidFill>
                <a:srgbClr val="7F7F7F"/>
              </a:solidFill>
              <a:effectLst/>
              <a:uLnTx/>
              <a:uFillTx/>
              <a:latin typeface="Arial"/>
              <a:ea typeface="Source Serif Pro" panose="02040603050405020204" pitchFamily="18" charset="0"/>
              <a:cs typeface="Arial"/>
            </a:endParaRPr>
          </a:p>
        </p:txBody>
      </p:sp>
      <p:sp>
        <p:nvSpPr>
          <p:cNvPr id="24" name="Text Placeholder 6">
            <a:extLst>
              <a:ext uri="{FF2B5EF4-FFF2-40B4-BE49-F238E27FC236}">
                <a16:creationId xmlns:a16="http://schemas.microsoft.com/office/drawing/2014/main" id="{E37EA1FB-CBE2-3D2E-93E1-334BC8EE526D}"/>
              </a:ext>
            </a:extLst>
          </p:cNvPr>
          <p:cNvSpPr txBox="1">
            <a:spLocks/>
          </p:cNvSpPr>
          <p:nvPr/>
        </p:nvSpPr>
        <p:spPr>
          <a:xfrm>
            <a:off x="292608" y="969264"/>
            <a:ext cx="13231368" cy="348981"/>
          </a:xfrm>
          <a:prstGeom prst="rect">
            <a:avLst/>
          </a:prstGeom>
          <a:noFill/>
        </p:spPr>
        <p:txBody>
          <a:bodyPr vert="horz" lIns="0" tIns="0" rIns="0" bIns="0" rtlCol="0" anchor="t">
            <a:noAutofit/>
          </a:bodyPr>
          <a:lstStyle>
            <a:defPPr>
              <a:defRPr lang="en-US"/>
            </a:defPPr>
            <a:lvl1pPr indent="0" defTabSz="754380">
              <a:lnSpc>
                <a:spcPct val="100000"/>
              </a:lnSpc>
              <a:spcBef>
                <a:spcPts val="0"/>
              </a:spcBef>
              <a:spcAft>
                <a:spcPts val="0"/>
              </a:spcAft>
              <a:buClr>
                <a:schemeClr val="tx1"/>
              </a:buClr>
              <a:buFont typeface="Wingdings" panose="05000000000000000000" pitchFamily="2" charset="2"/>
              <a:buNone/>
              <a:defRPr sz="1600">
                <a:solidFill>
                  <a:srgbClr val="4C7A59"/>
                </a:solidFill>
                <a:latin typeface="Arial" panose="020B0604020202020204" pitchFamily="34" charset="0"/>
                <a:ea typeface="Arial Unicode MS" panose="020B0604020202020204" pitchFamily="34" charset="-128"/>
                <a:cs typeface="Arial" panose="020B0604020202020204" pitchFamily="34" charset="0"/>
              </a:defRPr>
            </a:lvl1pPr>
            <a:lvl2pPr marL="37719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2pPr>
            <a:lvl3pPr marL="75438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3pPr>
            <a:lvl4pPr marL="113157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4pPr>
            <a:lvl5pPr marL="1508760" indent="0" defTabSz="754380">
              <a:lnSpc>
                <a:spcPct val="100000"/>
              </a:lnSpc>
              <a:spcBef>
                <a:spcPts val="200"/>
              </a:spcBef>
              <a:spcAft>
                <a:spcPts val="200"/>
              </a:spcAft>
              <a:buClr>
                <a:schemeClr val="tx1"/>
              </a:buClr>
              <a:buFont typeface="Wingdings" panose="05000000000000000000" pitchFamily="2" charset="2"/>
              <a:buNone/>
              <a:defRPr sz="1000">
                <a:ea typeface="Arial Unicode MS" panose="020B0604020202020204" pitchFamily="34" charset="-128"/>
                <a:cs typeface="Arial Unicode MS" panose="020B0604020202020204" pitchFamily="34" charset="-128"/>
              </a:defRPr>
            </a:lvl5pPr>
            <a:lvl6pPr marL="2074545" indent="-188595" defTabSz="754380">
              <a:lnSpc>
                <a:spcPct val="90000"/>
              </a:lnSpc>
              <a:spcBef>
                <a:spcPts val="413"/>
              </a:spcBef>
              <a:buFont typeface="Arial" panose="020B0604020202020204" pitchFamily="34" charset="0"/>
              <a:buChar char="•"/>
              <a:defRPr sz="1485"/>
            </a:lvl6pPr>
            <a:lvl7pPr marL="2451735" indent="-188595" defTabSz="754380">
              <a:lnSpc>
                <a:spcPct val="90000"/>
              </a:lnSpc>
              <a:spcBef>
                <a:spcPts val="413"/>
              </a:spcBef>
              <a:buFont typeface="Arial" panose="020B0604020202020204" pitchFamily="34" charset="0"/>
              <a:buChar char="•"/>
              <a:defRPr sz="1485"/>
            </a:lvl7pPr>
            <a:lvl8pPr marL="2828925" indent="-188595" defTabSz="754380">
              <a:lnSpc>
                <a:spcPct val="90000"/>
              </a:lnSpc>
              <a:spcBef>
                <a:spcPts val="413"/>
              </a:spcBef>
              <a:buFont typeface="Arial" panose="020B0604020202020204" pitchFamily="34" charset="0"/>
              <a:buChar char="•"/>
              <a:defRPr sz="1485"/>
            </a:lvl8pPr>
            <a:lvl9pPr marL="3206115" indent="-188595" defTabSz="754380">
              <a:lnSpc>
                <a:spcPct val="90000"/>
              </a:lnSpc>
              <a:spcBef>
                <a:spcPts val="413"/>
              </a:spcBef>
              <a:buFont typeface="Arial" panose="020B0604020202020204" pitchFamily="34" charset="0"/>
              <a:buChar char="•"/>
              <a:defRPr sz="1485"/>
            </a:lvl9pPr>
          </a:lstStyle>
          <a:p>
            <a:r>
              <a:rPr kumimoji="0" lang="en-US" sz="2000" i="0" u="none" strike="noStrike" kern="1200" cap="none" spc="0" normalizeH="0" baseline="0" noProof="0" dirty="0">
                <a:ln>
                  <a:noFill/>
                </a:ln>
                <a:solidFill>
                  <a:srgbClr val="5E976D"/>
                </a:solidFill>
                <a:effectLst/>
                <a:uLnTx/>
                <a:uFillTx/>
                <a:ea typeface="+mn-ea"/>
              </a:rPr>
              <a:t>Your portfolio mix will dictate your success in the event of </a:t>
            </a:r>
            <a:r>
              <a:rPr kumimoji="0" lang="en-US" sz="2000" i="0" u="none" strike="noStrike" kern="1200" cap="none" spc="0" normalizeH="0" baseline="0" noProof="0">
                <a:ln>
                  <a:noFill/>
                </a:ln>
                <a:solidFill>
                  <a:srgbClr val="5E976D"/>
                </a:solidFill>
                <a:effectLst/>
                <a:uLnTx/>
                <a:uFillTx/>
                <a:ea typeface="+mn-ea"/>
              </a:rPr>
              <a:t>a downturn</a:t>
            </a:r>
            <a:endParaRPr lang="en-US" sz="2000" dirty="0">
              <a:solidFill>
                <a:srgbClr val="5E976D"/>
              </a:solidFill>
            </a:endParaRPr>
          </a:p>
        </p:txBody>
      </p:sp>
      <p:pic>
        <p:nvPicPr>
          <p:cNvPr id="2" name="Graphic 1" descr="Compass with solid fill">
            <a:extLst>
              <a:ext uri="{FF2B5EF4-FFF2-40B4-BE49-F238E27FC236}">
                <a16:creationId xmlns:a16="http://schemas.microsoft.com/office/drawing/2014/main" id="{E95F05DD-7905-8389-6B8F-C9E6A89164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810744" y="102063"/>
            <a:ext cx="713232" cy="713232"/>
          </a:xfrm>
          <a:prstGeom prst="rect">
            <a:avLst/>
          </a:prstGeom>
        </p:spPr>
      </p:pic>
      <p:sp>
        <p:nvSpPr>
          <p:cNvPr id="8" name="Freeform: Shape 7">
            <a:extLst>
              <a:ext uri="{FF2B5EF4-FFF2-40B4-BE49-F238E27FC236}">
                <a16:creationId xmlns:a16="http://schemas.microsoft.com/office/drawing/2014/main" id="{39E018C0-8F94-1E0B-C485-03A6ED07AF49}"/>
              </a:ext>
            </a:extLst>
          </p:cNvPr>
          <p:cNvSpPr/>
          <p:nvPr/>
        </p:nvSpPr>
        <p:spPr>
          <a:xfrm>
            <a:off x="1963652" y="3511763"/>
            <a:ext cx="1839094" cy="1499870"/>
          </a:xfrm>
          <a:custGeom>
            <a:avLst/>
            <a:gdLst>
              <a:gd name="connsiteX0" fmla="*/ 412384 w 1312687"/>
              <a:gd name="connsiteY0" fmla="*/ 0 h 1070560"/>
              <a:gd name="connsiteX1" fmla="*/ 1264613 w 1312687"/>
              <a:gd name="connsiteY1" fmla="*/ 305942 h 1070560"/>
              <a:gd name="connsiteX2" fmla="*/ 1312687 w 1312687"/>
              <a:gd name="connsiteY2" fmla="*/ 349634 h 1070560"/>
              <a:gd name="connsiteX3" fmla="*/ 1265617 w 1312687"/>
              <a:gd name="connsiteY3" fmla="*/ 392414 h 1070560"/>
              <a:gd name="connsiteX4" fmla="*/ 900422 w 1312687"/>
              <a:gd name="connsiteY4" fmla="*/ 1069772 h 1070560"/>
              <a:gd name="connsiteX5" fmla="*/ 900302 w 1312687"/>
              <a:gd name="connsiteY5" fmla="*/ 1070560 h 1070560"/>
              <a:gd name="connsiteX6" fmla="*/ 791181 w 1312687"/>
              <a:gd name="connsiteY6" fmla="*/ 1030621 h 1070560"/>
              <a:gd name="connsiteX7" fmla="*/ 120 w 1312687"/>
              <a:gd name="connsiteY7" fmla="*/ 66136 h 1070560"/>
              <a:gd name="connsiteX8" fmla="*/ 0 w 1312687"/>
              <a:gd name="connsiteY8" fmla="*/ 65348 h 1070560"/>
              <a:gd name="connsiteX9" fmla="*/ 13972 w 1312687"/>
              <a:gd name="connsiteY9" fmla="*/ 60234 h 1070560"/>
              <a:gd name="connsiteX10" fmla="*/ 412384 w 1312687"/>
              <a:gd name="connsiteY10" fmla="*/ 0 h 10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687" h="1070560">
                <a:moveTo>
                  <a:pt x="412384" y="0"/>
                </a:moveTo>
                <a:cubicBezTo>
                  <a:pt x="736110" y="0"/>
                  <a:pt x="1033019" y="114814"/>
                  <a:pt x="1264613" y="305942"/>
                </a:cubicBezTo>
                <a:lnTo>
                  <a:pt x="1312687" y="349634"/>
                </a:lnTo>
                <a:lnTo>
                  <a:pt x="1265617" y="392414"/>
                </a:lnTo>
                <a:cubicBezTo>
                  <a:pt x="1083776" y="574255"/>
                  <a:pt x="953963" y="808122"/>
                  <a:pt x="900422" y="1069772"/>
                </a:cubicBezTo>
                <a:lnTo>
                  <a:pt x="900302" y="1070560"/>
                </a:lnTo>
                <a:lnTo>
                  <a:pt x="791181" y="1030621"/>
                </a:lnTo>
                <a:cubicBezTo>
                  <a:pt x="390457" y="861129"/>
                  <a:pt x="89356" y="502220"/>
                  <a:pt x="120" y="66136"/>
                </a:cubicBezTo>
                <a:lnTo>
                  <a:pt x="0" y="65348"/>
                </a:lnTo>
                <a:lnTo>
                  <a:pt x="13972" y="60234"/>
                </a:lnTo>
                <a:cubicBezTo>
                  <a:pt x="139831" y="21088"/>
                  <a:pt x="273645" y="0"/>
                  <a:pt x="412384" y="0"/>
                </a:cubicBezTo>
                <a:close/>
              </a:path>
            </a:pathLst>
          </a:custGeom>
          <a:solidFill>
            <a:srgbClr val="C0D1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9" name="Freeform: Shape 8">
            <a:extLst>
              <a:ext uri="{FF2B5EF4-FFF2-40B4-BE49-F238E27FC236}">
                <a16:creationId xmlns:a16="http://schemas.microsoft.com/office/drawing/2014/main" id="{CA6349EC-7E58-03B4-0120-362C0F9B3765}"/>
              </a:ext>
            </a:extLst>
          </p:cNvPr>
          <p:cNvSpPr/>
          <p:nvPr/>
        </p:nvSpPr>
        <p:spPr>
          <a:xfrm>
            <a:off x="3802746" y="3511763"/>
            <a:ext cx="1839094" cy="1499870"/>
          </a:xfrm>
          <a:custGeom>
            <a:avLst/>
            <a:gdLst>
              <a:gd name="connsiteX0" fmla="*/ 900302 w 1312687"/>
              <a:gd name="connsiteY0" fmla="*/ 0 h 1070560"/>
              <a:gd name="connsiteX1" fmla="*/ 1298714 w 1312687"/>
              <a:gd name="connsiteY1" fmla="*/ 60234 h 1070560"/>
              <a:gd name="connsiteX2" fmla="*/ 1312687 w 1312687"/>
              <a:gd name="connsiteY2" fmla="*/ 65348 h 1070560"/>
              <a:gd name="connsiteX3" fmla="*/ 1312567 w 1312687"/>
              <a:gd name="connsiteY3" fmla="*/ 66136 h 1070560"/>
              <a:gd name="connsiteX4" fmla="*/ 521506 w 1312687"/>
              <a:gd name="connsiteY4" fmla="*/ 1030621 h 1070560"/>
              <a:gd name="connsiteX5" fmla="*/ 412385 w 1312687"/>
              <a:gd name="connsiteY5" fmla="*/ 1070560 h 1070560"/>
              <a:gd name="connsiteX6" fmla="*/ 412264 w 1312687"/>
              <a:gd name="connsiteY6" fmla="*/ 1069772 h 1070560"/>
              <a:gd name="connsiteX7" fmla="*/ 47070 w 1312687"/>
              <a:gd name="connsiteY7" fmla="*/ 392414 h 1070560"/>
              <a:gd name="connsiteX8" fmla="*/ 0 w 1312687"/>
              <a:gd name="connsiteY8" fmla="*/ 349634 h 1070560"/>
              <a:gd name="connsiteX9" fmla="*/ 48073 w 1312687"/>
              <a:gd name="connsiteY9" fmla="*/ 305942 h 1070560"/>
              <a:gd name="connsiteX10" fmla="*/ 900302 w 1312687"/>
              <a:gd name="connsiteY10" fmla="*/ 0 h 10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687" h="1070560">
                <a:moveTo>
                  <a:pt x="900302" y="0"/>
                </a:moveTo>
                <a:cubicBezTo>
                  <a:pt x="1039042" y="0"/>
                  <a:pt x="1172856" y="21088"/>
                  <a:pt x="1298714" y="60234"/>
                </a:cubicBezTo>
                <a:lnTo>
                  <a:pt x="1312687" y="65348"/>
                </a:lnTo>
                <a:lnTo>
                  <a:pt x="1312567" y="66136"/>
                </a:lnTo>
                <a:cubicBezTo>
                  <a:pt x="1223332" y="502220"/>
                  <a:pt x="922231" y="861129"/>
                  <a:pt x="521506" y="1030621"/>
                </a:cubicBezTo>
                <a:lnTo>
                  <a:pt x="412385" y="1070560"/>
                </a:lnTo>
                <a:lnTo>
                  <a:pt x="412264" y="1069772"/>
                </a:lnTo>
                <a:cubicBezTo>
                  <a:pt x="358723" y="808122"/>
                  <a:pt x="228910" y="574255"/>
                  <a:pt x="47070" y="392414"/>
                </a:cubicBezTo>
                <a:lnTo>
                  <a:pt x="0" y="349634"/>
                </a:lnTo>
                <a:lnTo>
                  <a:pt x="48073" y="305942"/>
                </a:lnTo>
                <a:cubicBezTo>
                  <a:pt x="279667" y="114814"/>
                  <a:pt x="576577" y="0"/>
                  <a:pt x="900302" y="0"/>
                </a:cubicBezTo>
                <a:close/>
              </a:path>
            </a:pathLst>
          </a:custGeom>
          <a:solidFill>
            <a:srgbClr val="BD9F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12" name="Freeform: Shape 11">
            <a:extLst>
              <a:ext uri="{FF2B5EF4-FFF2-40B4-BE49-F238E27FC236}">
                <a16:creationId xmlns:a16="http://schemas.microsoft.com/office/drawing/2014/main" id="{087441D5-2A6F-8F26-B5E5-7A77267978D7}"/>
              </a:ext>
            </a:extLst>
          </p:cNvPr>
          <p:cNvSpPr/>
          <p:nvPr/>
        </p:nvSpPr>
        <p:spPr>
          <a:xfrm>
            <a:off x="3187021" y="5011633"/>
            <a:ext cx="1231449" cy="1764407"/>
          </a:xfrm>
          <a:custGeom>
            <a:avLst/>
            <a:gdLst>
              <a:gd name="connsiteX0" fmla="*/ 27100 w 878969"/>
              <a:gd name="connsiteY0" fmla="*/ 0 h 1259378"/>
              <a:gd name="connsiteX1" fmla="*/ 41073 w 878969"/>
              <a:gd name="connsiteY1" fmla="*/ 5114 h 1259378"/>
              <a:gd name="connsiteX2" fmla="*/ 439485 w 878969"/>
              <a:gd name="connsiteY2" fmla="*/ 65348 h 1259378"/>
              <a:gd name="connsiteX3" fmla="*/ 837897 w 878969"/>
              <a:gd name="connsiteY3" fmla="*/ 5114 h 1259378"/>
              <a:gd name="connsiteX4" fmla="*/ 851870 w 878969"/>
              <a:gd name="connsiteY4" fmla="*/ 0 h 1259378"/>
              <a:gd name="connsiteX5" fmla="*/ 872052 w 878969"/>
              <a:gd name="connsiteY5" fmla="*/ 132241 h 1259378"/>
              <a:gd name="connsiteX6" fmla="*/ 878969 w 878969"/>
              <a:gd name="connsiteY6" fmla="*/ 269226 h 1259378"/>
              <a:gd name="connsiteX7" fmla="*/ 486555 w 878969"/>
              <a:gd name="connsiteY7" fmla="*/ 1216598 h 1259378"/>
              <a:gd name="connsiteX8" fmla="*/ 439485 w 878969"/>
              <a:gd name="connsiteY8" fmla="*/ 1259378 h 1259378"/>
              <a:gd name="connsiteX9" fmla="*/ 392415 w 878969"/>
              <a:gd name="connsiteY9" fmla="*/ 1216598 h 1259378"/>
              <a:gd name="connsiteX10" fmla="*/ 0 w 878969"/>
              <a:gd name="connsiteY10" fmla="*/ 269226 h 1259378"/>
              <a:gd name="connsiteX11" fmla="*/ 6917 w 878969"/>
              <a:gd name="connsiteY11" fmla="*/ 132241 h 1259378"/>
              <a:gd name="connsiteX12" fmla="*/ 27100 w 878969"/>
              <a:gd name="connsiteY12" fmla="*/ 0 h 125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969" h="1259378">
                <a:moveTo>
                  <a:pt x="27100" y="0"/>
                </a:moveTo>
                <a:lnTo>
                  <a:pt x="41073" y="5114"/>
                </a:lnTo>
                <a:cubicBezTo>
                  <a:pt x="166932" y="44260"/>
                  <a:pt x="300746" y="65348"/>
                  <a:pt x="439485" y="65348"/>
                </a:cubicBezTo>
                <a:cubicBezTo>
                  <a:pt x="578225" y="65348"/>
                  <a:pt x="712039" y="44260"/>
                  <a:pt x="837897" y="5114"/>
                </a:cubicBezTo>
                <a:lnTo>
                  <a:pt x="851870" y="0"/>
                </a:lnTo>
                <a:lnTo>
                  <a:pt x="872052" y="132241"/>
                </a:lnTo>
                <a:cubicBezTo>
                  <a:pt x="876626" y="177281"/>
                  <a:pt x="878969" y="222980"/>
                  <a:pt x="878969" y="269226"/>
                </a:cubicBezTo>
                <a:cubicBezTo>
                  <a:pt x="878969" y="639198"/>
                  <a:pt x="729008" y="974144"/>
                  <a:pt x="486555" y="1216598"/>
                </a:cubicBezTo>
                <a:lnTo>
                  <a:pt x="439485" y="1259378"/>
                </a:lnTo>
                <a:lnTo>
                  <a:pt x="392415" y="1216598"/>
                </a:lnTo>
                <a:cubicBezTo>
                  <a:pt x="149961" y="974144"/>
                  <a:pt x="0" y="639198"/>
                  <a:pt x="0" y="269226"/>
                </a:cubicBezTo>
                <a:cubicBezTo>
                  <a:pt x="0" y="222980"/>
                  <a:pt x="2343" y="177281"/>
                  <a:pt x="6917" y="132241"/>
                </a:cubicBezTo>
                <a:lnTo>
                  <a:pt x="27100" y="0"/>
                </a:lnTo>
                <a:close/>
              </a:path>
            </a:pathLst>
          </a:custGeom>
          <a:solidFill>
            <a:srgbClr val="FCCD8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13" name="Freeform: Shape 12">
            <a:extLst>
              <a:ext uri="{FF2B5EF4-FFF2-40B4-BE49-F238E27FC236}">
                <a16:creationId xmlns:a16="http://schemas.microsoft.com/office/drawing/2014/main" id="{5BCFBED7-B68C-0DE2-BBBE-0FA52991D239}"/>
              </a:ext>
            </a:extLst>
          </p:cNvPr>
          <p:cNvSpPr/>
          <p:nvPr/>
        </p:nvSpPr>
        <p:spPr>
          <a:xfrm>
            <a:off x="1925683" y="1349067"/>
            <a:ext cx="3754123" cy="2652538"/>
          </a:xfrm>
          <a:custGeom>
            <a:avLst/>
            <a:gdLst>
              <a:gd name="connsiteX0" fmla="*/ 1339787 w 2679574"/>
              <a:gd name="connsiteY0" fmla="*/ 0 h 1893298"/>
              <a:gd name="connsiteX1" fmla="*/ 2679574 w 2679574"/>
              <a:gd name="connsiteY1" fmla="*/ 1339786 h 1893298"/>
              <a:gd name="connsiteX2" fmla="*/ 2672657 w 2679574"/>
              <a:gd name="connsiteY2" fmla="*/ 1476771 h 1893298"/>
              <a:gd name="connsiteX3" fmla="*/ 2652474 w 2679574"/>
              <a:gd name="connsiteY3" fmla="*/ 1609012 h 1893298"/>
              <a:gd name="connsiteX4" fmla="*/ 2638501 w 2679574"/>
              <a:gd name="connsiteY4" fmla="*/ 1603898 h 1893298"/>
              <a:gd name="connsiteX5" fmla="*/ 2240089 w 2679574"/>
              <a:gd name="connsiteY5" fmla="*/ 1543664 h 1893298"/>
              <a:gd name="connsiteX6" fmla="*/ 1387860 w 2679574"/>
              <a:gd name="connsiteY6" fmla="*/ 1849606 h 1893298"/>
              <a:gd name="connsiteX7" fmla="*/ 1339787 w 2679574"/>
              <a:gd name="connsiteY7" fmla="*/ 1893298 h 1893298"/>
              <a:gd name="connsiteX8" fmla="*/ 1291713 w 2679574"/>
              <a:gd name="connsiteY8" fmla="*/ 1849606 h 1893298"/>
              <a:gd name="connsiteX9" fmla="*/ 439484 w 2679574"/>
              <a:gd name="connsiteY9" fmla="*/ 1543664 h 1893298"/>
              <a:gd name="connsiteX10" fmla="*/ 41072 w 2679574"/>
              <a:gd name="connsiteY10" fmla="*/ 1603898 h 1893298"/>
              <a:gd name="connsiteX11" fmla="*/ 27100 w 2679574"/>
              <a:gd name="connsiteY11" fmla="*/ 1609012 h 1893298"/>
              <a:gd name="connsiteX12" fmla="*/ 6917 w 2679574"/>
              <a:gd name="connsiteY12" fmla="*/ 1476771 h 1893298"/>
              <a:gd name="connsiteX13" fmla="*/ 0 w 2679574"/>
              <a:gd name="connsiteY13" fmla="*/ 1339786 h 1893298"/>
              <a:gd name="connsiteX14" fmla="*/ 1339787 w 2679574"/>
              <a:gd name="connsiteY14" fmla="*/ 0 h 18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79574" h="1893298">
                <a:moveTo>
                  <a:pt x="1339787" y="0"/>
                </a:moveTo>
                <a:cubicBezTo>
                  <a:pt x="2079731" y="0"/>
                  <a:pt x="2679574" y="599843"/>
                  <a:pt x="2679574" y="1339786"/>
                </a:cubicBezTo>
                <a:cubicBezTo>
                  <a:pt x="2679574" y="1386032"/>
                  <a:pt x="2677231" y="1431731"/>
                  <a:pt x="2672657" y="1476771"/>
                </a:cubicBezTo>
                <a:lnTo>
                  <a:pt x="2652474" y="1609012"/>
                </a:lnTo>
                <a:lnTo>
                  <a:pt x="2638501" y="1603898"/>
                </a:lnTo>
                <a:cubicBezTo>
                  <a:pt x="2512643" y="1564752"/>
                  <a:pt x="2378829" y="1543664"/>
                  <a:pt x="2240089" y="1543664"/>
                </a:cubicBezTo>
                <a:cubicBezTo>
                  <a:pt x="1916364" y="1543664"/>
                  <a:pt x="1619454" y="1658478"/>
                  <a:pt x="1387860" y="1849606"/>
                </a:cubicBezTo>
                <a:lnTo>
                  <a:pt x="1339787" y="1893298"/>
                </a:lnTo>
                <a:lnTo>
                  <a:pt x="1291713" y="1849606"/>
                </a:lnTo>
                <a:cubicBezTo>
                  <a:pt x="1060119" y="1658478"/>
                  <a:pt x="763210" y="1543664"/>
                  <a:pt x="439484" y="1543664"/>
                </a:cubicBezTo>
                <a:cubicBezTo>
                  <a:pt x="300745" y="1543664"/>
                  <a:pt x="166931" y="1564752"/>
                  <a:pt x="41072" y="1603898"/>
                </a:cubicBezTo>
                <a:lnTo>
                  <a:pt x="27100" y="1609012"/>
                </a:lnTo>
                <a:lnTo>
                  <a:pt x="6917" y="1476771"/>
                </a:lnTo>
                <a:cubicBezTo>
                  <a:pt x="2343" y="1431731"/>
                  <a:pt x="0" y="1386032"/>
                  <a:pt x="0" y="1339786"/>
                </a:cubicBezTo>
                <a:cubicBezTo>
                  <a:pt x="0" y="599843"/>
                  <a:pt x="599843" y="0"/>
                  <a:pt x="1339787" y="0"/>
                </a:cubicBezTo>
                <a:close/>
              </a:path>
            </a:pathLst>
          </a:custGeom>
          <a:solidFill>
            <a:srgbClr val="80A3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43" name="Freeform: Shape 42">
            <a:extLst>
              <a:ext uri="{FF2B5EF4-FFF2-40B4-BE49-F238E27FC236}">
                <a16:creationId xmlns:a16="http://schemas.microsoft.com/office/drawing/2014/main" id="{25455169-FD60-AEB9-4ACF-E200C7031543}"/>
              </a:ext>
            </a:extLst>
          </p:cNvPr>
          <p:cNvSpPr/>
          <p:nvPr/>
        </p:nvSpPr>
        <p:spPr>
          <a:xfrm>
            <a:off x="664345" y="3603317"/>
            <a:ext cx="3138400" cy="3662566"/>
          </a:xfrm>
          <a:custGeom>
            <a:avLst/>
            <a:gdLst>
              <a:gd name="connsiteX0" fmla="*/ 927403 w 2240090"/>
              <a:gd name="connsiteY0" fmla="*/ 0 h 2614224"/>
              <a:gd name="connsiteX1" fmla="*/ 927523 w 2240090"/>
              <a:gd name="connsiteY1" fmla="*/ 788 h 2614224"/>
              <a:gd name="connsiteX2" fmla="*/ 1718584 w 2240090"/>
              <a:gd name="connsiteY2" fmla="*/ 965273 h 2614224"/>
              <a:gd name="connsiteX3" fmla="*/ 1827705 w 2240090"/>
              <a:gd name="connsiteY3" fmla="*/ 1005212 h 2614224"/>
              <a:gd name="connsiteX4" fmla="*/ 1807522 w 2240090"/>
              <a:gd name="connsiteY4" fmla="*/ 1137453 h 2614224"/>
              <a:gd name="connsiteX5" fmla="*/ 1800605 w 2240090"/>
              <a:gd name="connsiteY5" fmla="*/ 1274438 h 2614224"/>
              <a:gd name="connsiteX6" fmla="*/ 2193020 w 2240090"/>
              <a:gd name="connsiteY6" fmla="*/ 2221810 h 2614224"/>
              <a:gd name="connsiteX7" fmla="*/ 2240090 w 2240090"/>
              <a:gd name="connsiteY7" fmla="*/ 2264590 h 2614224"/>
              <a:gd name="connsiteX8" fmla="*/ 2192016 w 2240090"/>
              <a:gd name="connsiteY8" fmla="*/ 2308282 h 2614224"/>
              <a:gd name="connsiteX9" fmla="*/ 1339787 w 2240090"/>
              <a:gd name="connsiteY9" fmla="*/ 2614224 h 2614224"/>
              <a:gd name="connsiteX10" fmla="*/ 0 w 2240090"/>
              <a:gd name="connsiteY10" fmla="*/ 1274438 h 2614224"/>
              <a:gd name="connsiteX11" fmla="*/ 818281 w 2240090"/>
              <a:gd name="connsiteY11" fmla="*/ 39939 h 2614224"/>
              <a:gd name="connsiteX12" fmla="*/ 927403 w 2240090"/>
              <a:gd name="connsiteY12" fmla="*/ 0 h 261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0090" h="2614224">
                <a:moveTo>
                  <a:pt x="927403" y="0"/>
                </a:moveTo>
                <a:lnTo>
                  <a:pt x="927523" y="788"/>
                </a:lnTo>
                <a:cubicBezTo>
                  <a:pt x="1016759" y="436872"/>
                  <a:pt x="1317860" y="795781"/>
                  <a:pt x="1718584" y="965273"/>
                </a:cubicBezTo>
                <a:lnTo>
                  <a:pt x="1827705" y="1005212"/>
                </a:lnTo>
                <a:lnTo>
                  <a:pt x="1807522" y="1137453"/>
                </a:lnTo>
                <a:cubicBezTo>
                  <a:pt x="1802948" y="1182493"/>
                  <a:pt x="1800605" y="1228192"/>
                  <a:pt x="1800605" y="1274438"/>
                </a:cubicBezTo>
                <a:cubicBezTo>
                  <a:pt x="1800605" y="1644410"/>
                  <a:pt x="1950566" y="1979356"/>
                  <a:pt x="2193020" y="2221810"/>
                </a:cubicBezTo>
                <a:lnTo>
                  <a:pt x="2240090" y="2264590"/>
                </a:lnTo>
                <a:lnTo>
                  <a:pt x="2192016" y="2308282"/>
                </a:lnTo>
                <a:cubicBezTo>
                  <a:pt x="1960422" y="2499411"/>
                  <a:pt x="1663513" y="2614224"/>
                  <a:pt x="1339787" y="2614224"/>
                </a:cubicBezTo>
                <a:cubicBezTo>
                  <a:pt x="599843" y="2614224"/>
                  <a:pt x="0" y="2014381"/>
                  <a:pt x="0" y="1274438"/>
                </a:cubicBezTo>
                <a:cubicBezTo>
                  <a:pt x="0" y="719481"/>
                  <a:pt x="337412" y="243330"/>
                  <a:pt x="818281" y="39939"/>
                </a:cubicBezTo>
                <a:lnTo>
                  <a:pt x="927403" y="0"/>
                </a:lnTo>
                <a:close/>
              </a:path>
            </a:pathLst>
          </a:cu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48" name="Freeform: Shape 47">
            <a:extLst>
              <a:ext uri="{FF2B5EF4-FFF2-40B4-BE49-F238E27FC236}">
                <a16:creationId xmlns:a16="http://schemas.microsoft.com/office/drawing/2014/main" id="{B1EF269D-D3D1-4A87-ED4E-3159513DFA94}"/>
              </a:ext>
            </a:extLst>
          </p:cNvPr>
          <p:cNvSpPr/>
          <p:nvPr/>
        </p:nvSpPr>
        <p:spPr>
          <a:xfrm>
            <a:off x="3802746" y="3603317"/>
            <a:ext cx="3138398" cy="3662566"/>
          </a:xfrm>
          <a:custGeom>
            <a:avLst/>
            <a:gdLst>
              <a:gd name="connsiteX0" fmla="*/ 1312687 w 2240089"/>
              <a:gd name="connsiteY0" fmla="*/ 0 h 2614224"/>
              <a:gd name="connsiteX1" fmla="*/ 1421808 w 2240089"/>
              <a:gd name="connsiteY1" fmla="*/ 39939 h 2614224"/>
              <a:gd name="connsiteX2" fmla="*/ 2240089 w 2240089"/>
              <a:gd name="connsiteY2" fmla="*/ 1274438 h 2614224"/>
              <a:gd name="connsiteX3" fmla="*/ 900302 w 2240089"/>
              <a:gd name="connsiteY3" fmla="*/ 2614224 h 2614224"/>
              <a:gd name="connsiteX4" fmla="*/ 48073 w 2240089"/>
              <a:gd name="connsiteY4" fmla="*/ 2308282 h 2614224"/>
              <a:gd name="connsiteX5" fmla="*/ 0 w 2240089"/>
              <a:gd name="connsiteY5" fmla="*/ 2264590 h 2614224"/>
              <a:gd name="connsiteX6" fmla="*/ 47070 w 2240089"/>
              <a:gd name="connsiteY6" fmla="*/ 2221810 h 2614224"/>
              <a:gd name="connsiteX7" fmla="*/ 439484 w 2240089"/>
              <a:gd name="connsiteY7" fmla="*/ 1274438 h 2614224"/>
              <a:gd name="connsiteX8" fmla="*/ 432567 w 2240089"/>
              <a:gd name="connsiteY8" fmla="*/ 1137453 h 2614224"/>
              <a:gd name="connsiteX9" fmla="*/ 412385 w 2240089"/>
              <a:gd name="connsiteY9" fmla="*/ 1005212 h 2614224"/>
              <a:gd name="connsiteX10" fmla="*/ 521506 w 2240089"/>
              <a:gd name="connsiteY10" fmla="*/ 965273 h 2614224"/>
              <a:gd name="connsiteX11" fmla="*/ 1312567 w 2240089"/>
              <a:gd name="connsiteY11" fmla="*/ 788 h 2614224"/>
              <a:gd name="connsiteX12" fmla="*/ 1312687 w 2240089"/>
              <a:gd name="connsiteY12" fmla="*/ 0 h 261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0089" h="2614224">
                <a:moveTo>
                  <a:pt x="1312687" y="0"/>
                </a:moveTo>
                <a:lnTo>
                  <a:pt x="1421808" y="39939"/>
                </a:lnTo>
                <a:cubicBezTo>
                  <a:pt x="1902678" y="243330"/>
                  <a:pt x="2240089" y="719481"/>
                  <a:pt x="2240089" y="1274438"/>
                </a:cubicBezTo>
                <a:cubicBezTo>
                  <a:pt x="2240089" y="2014381"/>
                  <a:pt x="1640246" y="2614224"/>
                  <a:pt x="900302" y="2614224"/>
                </a:cubicBezTo>
                <a:cubicBezTo>
                  <a:pt x="576577" y="2614224"/>
                  <a:pt x="279667" y="2499411"/>
                  <a:pt x="48073" y="2308282"/>
                </a:cubicBezTo>
                <a:lnTo>
                  <a:pt x="0" y="2264590"/>
                </a:lnTo>
                <a:lnTo>
                  <a:pt x="47070" y="2221810"/>
                </a:lnTo>
                <a:cubicBezTo>
                  <a:pt x="289523" y="1979356"/>
                  <a:pt x="439484" y="1644410"/>
                  <a:pt x="439484" y="1274438"/>
                </a:cubicBezTo>
                <a:cubicBezTo>
                  <a:pt x="439484" y="1228192"/>
                  <a:pt x="437141" y="1182493"/>
                  <a:pt x="432567" y="1137453"/>
                </a:cubicBezTo>
                <a:lnTo>
                  <a:pt x="412385" y="1005212"/>
                </a:lnTo>
                <a:lnTo>
                  <a:pt x="521506" y="965273"/>
                </a:lnTo>
                <a:cubicBezTo>
                  <a:pt x="922231" y="795781"/>
                  <a:pt x="1223332" y="436872"/>
                  <a:pt x="1312567" y="788"/>
                </a:cubicBezTo>
                <a:lnTo>
                  <a:pt x="1312687" y="0"/>
                </a:lnTo>
                <a:close/>
              </a:path>
            </a:pathLst>
          </a:cu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51" name="Freeform: Shape 50">
            <a:extLst>
              <a:ext uri="{FF2B5EF4-FFF2-40B4-BE49-F238E27FC236}">
                <a16:creationId xmlns:a16="http://schemas.microsoft.com/office/drawing/2014/main" id="{1FF4AA3D-7B39-1B67-4682-624662DE8AF1}"/>
              </a:ext>
            </a:extLst>
          </p:cNvPr>
          <p:cNvSpPr/>
          <p:nvPr/>
        </p:nvSpPr>
        <p:spPr>
          <a:xfrm>
            <a:off x="3224987" y="4001605"/>
            <a:ext cx="1155515" cy="1101581"/>
          </a:xfrm>
          <a:custGeom>
            <a:avLst/>
            <a:gdLst>
              <a:gd name="connsiteX0" fmla="*/ 412385 w 824770"/>
              <a:gd name="connsiteY0" fmla="*/ 0 h 786274"/>
              <a:gd name="connsiteX1" fmla="*/ 459455 w 824770"/>
              <a:gd name="connsiteY1" fmla="*/ 42780 h 786274"/>
              <a:gd name="connsiteX2" fmla="*/ 824649 w 824770"/>
              <a:gd name="connsiteY2" fmla="*/ 720138 h 786274"/>
              <a:gd name="connsiteX3" fmla="*/ 824770 w 824770"/>
              <a:gd name="connsiteY3" fmla="*/ 720926 h 786274"/>
              <a:gd name="connsiteX4" fmla="*/ 810797 w 824770"/>
              <a:gd name="connsiteY4" fmla="*/ 726040 h 786274"/>
              <a:gd name="connsiteX5" fmla="*/ 412385 w 824770"/>
              <a:gd name="connsiteY5" fmla="*/ 786274 h 786274"/>
              <a:gd name="connsiteX6" fmla="*/ 13973 w 824770"/>
              <a:gd name="connsiteY6" fmla="*/ 726040 h 786274"/>
              <a:gd name="connsiteX7" fmla="*/ 0 w 824770"/>
              <a:gd name="connsiteY7" fmla="*/ 720926 h 786274"/>
              <a:gd name="connsiteX8" fmla="*/ 120 w 824770"/>
              <a:gd name="connsiteY8" fmla="*/ 720138 h 786274"/>
              <a:gd name="connsiteX9" fmla="*/ 365315 w 824770"/>
              <a:gd name="connsiteY9" fmla="*/ 42780 h 786274"/>
              <a:gd name="connsiteX10" fmla="*/ 412385 w 824770"/>
              <a:gd name="connsiteY10" fmla="*/ 0 h 78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4770" h="786274">
                <a:moveTo>
                  <a:pt x="412385" y="0"/>
                </a:moveTo>
                <a:lnTo>
                  <a:pt x="459455" y="42780"/>
                </a:lnTo>
                <a:cubicBezTo>
                  <a:pt x="641295" y="224621"/>
                  <a:pt x="771108" y="458488"/>
                  <a:pt x="824649" y="720138"/>
                </a:cubicBezTo>
                <a:lnTo>
                  <a:pt x="824770" y="720926"/>
                </a:lnTo>
                <a:lnTo>
                  <a:pt x="810797" y="726040"/>
                </a:lnTo>
                <a:cubicBezTo>
                  <a:pt x="684939" y="765186"/>
                  <a:pt x="551125" y="786274"/>
                  <a:pt x="412385" y="786274"/>
                </a:cubicBezTo>
                <a:cubicBezTo>
                  <a:pt x="273646" y="786274"/>
                  <a:pt x="139832" y="765186"/>
                  <a:pt x="13973" y="726040"/>
                </a:cubicBezTo>
                <a:lnTo>
                  <a:pt x="0" y="720926"/>
                </a:lnTo>
                <a:lnTo>
                  <a:pt x="120" y="720138"/>
                </a:lnTo>
                <a:cubicBezTo>
                  <a:pt x="53661" y="458488"/>
                  <a:pt x="183474" y="224621"/>
                  <a:pt x="365315" y="42780"/>
                </a:cubicBezTo>
                <a:lnTo>
                  <a:pt x="412385" y="0"/>
                </a:lnTo>
                <a:close/>
              </a:path>
            </a:pathLst>
          </a:custGeom>
          <a:solidFill>
            <a:srgbClr val="9D9C6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52" name="Oval 51">
            <a:extLst>
              <a:ext uri="{FF2B5EF4-FFF2-40B4-BE49-F238E27FC236}">
                <a16:creationId xmlns:a16="http://schemas.microsoft.com/office/drawing/2014/main" id="{C6E76A22-03E1-70E1-C9FB-81D8D6608D99}"/>
              </a:ext>
            </a:extLst>
          </p:cNvPr>
          <p:cNvSpPr/>
          <p:nvPr/>
        </p:nvSpPr>
        <p:spPr>
          <a:xfrm>
            <a:off x="1925683" y="1349067"/>
            <a:ext cx="3754123" cy="37541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Oval 52">
            <a:extLst>
              <a:ext uri="{FF2B5EF4-FFF2-40B4-BE49-F238E27FC236}">
                <a16:creationId xmlns:a16="http://schemas.microsoft.com/office/drawing/2014/main" id="{84591822-418D-D873-BE7E-7D344AA04CB4}"/>
              </a:ext>
            </a:extLst>
          </p:cNvPr>
          <p:cNvSpPr/>
          <p:nvPr/>
        </p:nvSpPr>
        <p:spPr>
          <a:xfrm>
            <a:off x="664345" y="3511763"/>
            <a:ext cx="3754123" cy="3754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Oval 53">
            <a:extLst>
              <a:ext uri="{FF2B5EF4-FFF2-40B4-BE49-F238E27FC236}">
                <a16:creationId xmlns:a16="http://schemas.microsoft.com/office/drawing/2014/main" id="{93412635-488F-14DA-BF59-77184AAE3A78}"/>
              </a:ext>
            </a:extLst>
          </p:cNvPr>
          <p:cNvSpPr/>
          <p:nvPr/>
        </p:nvSpPr>
        <p:spPr>
          <a:xfrm>
            <a:off x="3187019" y="3511763"/>
            <a:ext cx="3754123" cy="3754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Rectangle 56">
            <a:extLst>
              <a:ext uri="{FF2B5EF4-FFF2-40B4-BE49-F238E27FC236}">
                <a16:creationId xmlns:a16="http://schemas.microsoft.com/office/drawing/2014/main" id="{CD30480C-7C83-A64B-675A-D292A64CAAB6}"/>
              </a:ext>
            </a:extLst>
          </p:cNvPr>
          <p:cNvSpPr/>
          <p:nvPr/>
        </p:nvSpPr>
        <p:spPr>
          <a:xfrm>
            <a:off x="4424596" y="5059753"/>
            <a:ext cx="2495238" cy="384048"/>
          </a:xfrm>
          <a:prstGeom prst="rect">
            <a:avLst/>
          </a:prstGeom>
          <a:ln>
            <a:noFill/>
          </a:ln>
        </p:spPr>
        <p:txBody>
          <a:bodyPr wrap="square" anchor="ctr">
            <a:spAutoFit/>
          </a:bodyPr>
          <a:lstStyle/>
          <a:p>
            <a:pPr algn="ctr">
              <a:lnSpc>
                <a:spcPct val="80000"/>
              </a:lnSpc>
            </a:pPr>
            <a:r>
              <a:rPr lang="en-IN" sz="2400" b="1" dirty="0">
                <a:solidFill>
                  <a:schemeClr val="bg1"/>
                </a:solidFill>
                <a:latin typeface="Arial" pitchFamily="34" charset="0"/>
                <a:cs typeface="Arial" pitchFamily="34" charset="0"/>
              </a:rPr>
              <a:t>Nonresidential</a:t>
            </a:r>
          </a:p>
        </p:txBody>
      </p:sp>
      <p:pic>
        <p:nvPicPr>
          <p:cNvPr id="58" name="Graphic 57" descr="Warehouse outline">
            <a:extLst>
              <a:ext uri="{FF2B5EF4-FFF2-40B4-BE49-F238E27FC236}">
                <a16:creationId xmlns:a16="http://schemas.microsoft.com/office/drawing/2014/main" id="{FF115166-5A97-A3DE-978F-1D783F3CC07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56648" y="5448618"/>
            <a:ext cx="1231135" cy="1231135"/>
          </a:xfrm>
          <a:prstGeom prst="rect">
            <a:avLst/>
          </a:prstGeom>
        </p:spPr>
      </p:pic>
      <p:pic>
        <p:nvPicPr>
          <p:cNvPr id="60" name="Graphic 59" descr="House outline">
            <a:extLst>
              <a:ext uri="{FF2B5EF4-FFF2-40B4-BE49-F238E27FC236}">
                <a16:creationId xmlns:a16="http://schemas.microsoft.com/office/drawing/2014/main" id="{84D76BE0-B002-07D3-8D30-D510C1ECB3E7}"/>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587712" y="5345741"/>
            <a:ext cx="1354247" cy="1354249"/>
          </a:xfrm>
          <a:prstGeom prst="rect">
            <a:avLst/>
          </a:prstGeom>
        </p:spPr>
      </p:pic>
      <p:sp>
        <p:nvSpPr>
          <p:cNvPr id="61" name="Rectangle 60">
            <a:extLst>
              <a:ext uri="{FF2B5EF4-FFF2-40B4-BE49-F238E27FC236}">
                <a16:creationId xmlns:a16="http://schemas.microsoft.com/office/drawing/2014/main" id="{3B8D6E4B-34D6-9C47-D798-98F236FFB1FA}"/>
              </a:ext>
            </a:extLst>
          </p:cNvPr>
          <p:cNvSpPr/>
          <p:nvPr/>
        </p:nvSpPr>
        <p:spPr>
          <a:xfrm>
            <a:off x="892456" y="5056003"/>
            <a:ext cx="2744759" cy="387798"/>
          </a:xfrm>
          <a:prstGeom prst="rect">
            <a:avLst/>
          </a:prstGeom>
          <a:ln>
            <a:noFill/>
          </a:ln>
        </p:spPr>
        <p:txBody>
          <a:bodyPr wrap="square" anchor="ctr">
            <a:spAutoFit/>
          </a:bodyPr>
          <a:lstStyle/>
          <a:p>
            <a:pPr algn="ctr">
              <a:lnSpc>
                <a:spcPct val="80000"/>
              </a:lnSpc>
            </a:pPr>
            <a:r>
              <a:rPr lang="en-IN" sz="2400" b="1" dirty="0">
                <a:solidFill>
                  <a:schemeClr val="bg1"/>
                </a:solidFill>
                <a:latin typeface="Arial" pitchFamily="34" charset="0"/>
                <a:cs typeface="Arial" pitchFamily="34" charset="0"/>
              </a:rPr>
              <a:t>Residential</a:t>
            </a:r>
          </a:p>
        </p:txBody>
      </p:sp>
      <p:grpSp>
        <p:nvGrpSpPr>
          <p:cNvPr id="66" name="Group 65">
            <a:extLst>
              <a:ext uri="{FF2B5EF4-FFF2-40B4-BE49-F238E27FC236}">
                <a16:creationId xmlns:a16="http://schemas.microsoft.com/office/drawing/2014/main" id="{DA1FAFC6-9E6D-8B7B-78C2-76910409094F}"/>
              </a:ext>
            </a:extLst>
          </p:cNvPr>
          <p:cNvGrpSpPr/>
          <p:nvPr/>
        </p:nvGrpSpPr>
        <p:grpSpPr>
          <a:xfrm>
            <a:off x="2303401" y="1860455"/>
            <a:ext cx="3019235" cy="1729579"/>
            <a:chOff x="5409457" y="1829633"/>
            <a:chExt cx="3019235" cy="1729579"/>
          </a:xfrm>
        </p:grpSpPr>
        <p:sp>
          <p:nvSpPr>
            <p:cNvPr id="62" name="Rectangle 61">
              <a:extLst>
                <a:ext uri="{FF2B5EF4-FFF2-40B4-BE49-F238E27FC236}">
                  <a16:creationId xmlns:a16="http://schemas.microsoft.com/office/drawing/2014/main" id="{F3E94FEF-2982-C159-04C6-92297208FBD1}"/>
                </a:ext>
              </a:extLst>
            </p:cNvPr>
            <p:cNvSpPr/>
            <p:nvPr/>
          </p:nvSpPr>
          <p:spPr>
            <a:xfrm>
              <a:off x="5409457" y="1829633"/>
              <a:ext cx="3019235" cy="387798"/>
            </a:xfrm>
            <a:prstGeom prst="rect">
              <a:avLst/>
            </a:prstGeom>
            <a:ln>
              <a:noFill/>
            </a:ln>
          </p:spPr>
          <p:txBody>
            <a:bodyPr wrap="square" anchor="ctr">
              <a:spAutoFit/>
            </a:bodyPr>
            <a:lstStyle/>
            <a:p>
              <a:pPr algn="ctr">
                <a:lnSpc>
                  <a:spcPct val="80000"/>
                </a:lnSpc>
              </a:pPr>
              <a:r>
                <a:rPr lang="en-IN" sz="2400" b="1" dirty="0">
                  <a:solidFill>
                    <a:schemeClr val="bg1"/>
                  </a:solidFill>
                  <a:latin typeface="Arial" pitchFamily="34" charset="0"/>
                  <a:cs typeface="Arial" pitchFamily="34" charset="0"/>
                </a:rPr>
                <a:t>Nonbuilding</a:t>
              </a:r>
            </a:p>
          </p:txBody>
        </p:sp>
        <p:pic>
          <p:nvPicPr>
            <p:cNvPr id="63" name="Graphic 62" descr="Fork In Road outline">
              <a:extLst>
                <a:ext uri="{FF2B5EF4-FFF2-40B4-BE49-F238E27FC236}">
                  <a16:creationId xmlns:a16="http://schemas.microsoft.com/office/drawing/2014/main" id="{39E7FD61-FD6A-1668-9A9C-85223FE1B8C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03507" y="2328077"/>
              <a:ext cx="1231134" cy="1231135"/>
            </a:xfrm>
            <a:prstGeom prst="rect">
              <a:avLst/>
            </a:prstGeom>
          </p:spPr>
        </p:pic>
      </p:grpSp>
      <p:sp>
        <p:nvSpPr>
          <p:cNvPr id="15" name="Rectangle: Rounded Corners 14">
            <a:extLst>
              <a:ext uri="{FF2B5EF4-FFF2-40B4-BE49-F238E27FC236}">
                <a16:creationId xmlns:a16="http://schemas.microsoft.com/office/drawing/2014/main" id="{AAAB8307-B80A-5A0D-88CC-FADF6558E7D1}"/>
              </a:ext>
            </a:extLst>
          </p:cNvPr>
          <p:cNvSpPr/>
          <p:nvPr/>
        </p:nvSpPr>
        <p:spPr>
          <a:xfrm>
            <a:off x="8130463" y="1381210"/>
            <a:ext cx="4984765" cy="1104488"/>
          </a:xfrm>
          <a:prstGeom prst="roundRect">
            <a:avLst/>
          </a:prstGeom>
          <a:solidFill>
            <a:srgbClr val="80A3C3">
              <a:alpha val="10000"/>
            </a:srgbClr>
          </a:solidFill>
          <a:ln w="28575">
            <a:solidFill>
              <a:srgbClr val="80A3C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824"/>
            <a:endParaRPr lang="en-US" sz="1400" dirty="0">
              <a:solidFill>
                <a:srgbClr val="474747"/>
              </a:solidFill>
              <a:latin typeface="Arial"/>
            </a:endParaRPr>
          </a:p>
        </p:txBody>
      </p:sp>
      <p:sp>
        <p:nvSpPr>
          <p:cNvPr id="18" name="Oval 17">
            <a:extLst>
              <a:ext uri="{FF2B5EF4-FFF2-40B4-BE49-F238E27FC236}">
                <a16:creationId xmlns:a16="http://schemas.microsoft.com/office/drawing/2014/main" id="{03459F94-7513-E55D-D5CE-AAB8E31E4175}"/>
              </a:ext>
            </a:extLst>
          </p:cNvPr>
          <p:cNvSpPr/>
          <p:nvPr/>
        </p:nvSpPr>
        <p:spPr>
          <a:xfrm>
            <a:off x="7553850" y="1349067"/>
            <a:ext cx="1117258" cy="1168774"/>
          </a:xfrm>
          <a:prstGeom prst="ellipse">
            <a:avLst/>
          </a:prstGeom>
          <a:solidFill>
            <a:srgbClr val="80A3C3"/>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018824"/>
            <a:endParaRPr lang="en-US" sz="1800" b="1" i="1" dirty="0">
              <a:solidFill>
                <a:prstClr val="white"/>
              </a:solidFill>
              <a:cs typeface="Arial" panose="020B0604020202020204" pitchFamily="34" charset="0"/>
            </a:endParaRPr>
          </a:p>
        </p:txBody>
      </p:sp>
      <p:pic>
        <p:nvPicPr>
          <p:cNvPr id="19" name="Graphic 18" descr="Fork In Road outline">
            <a:extLst>
              <a:ext uri="{FF2B5EF4-FFF2-40B4-BE49-F238E27FC236}">
                <a16:creationId xmlns:a16="http://schemas.microsoft.com/office/drawing/2014/main" id="{EEA90535-AE7B-4BB7-54D6-9975F2F3AB4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603747" y="1358535"/>
            <a:ext cx="1017464" cy="1017468"/>
          </a:xfrm>
          <a:prstGeom prst="rect">
            <a:avLst/>
          </a:prstGeom>
        </p:spPr>
      </p:pic>
      <p:sp>
        <p:nvSpPr>
          <p:cNvPr id="17" name="Rectangle 16">
            <a:extLst>
              <a:ext uri="{FF2B5EF4-FFF2-40B4-BE49-F238E27FC236}">
                <a16:creationId xmlns:a16="http://schemas.microsoft.com/office/drawing/2014/main" id="{9F47F8E2-8687-1801-D616-64EC152F8C57}"/>
              </a:ext>
            </a:extLst>
          </p:cNvPr>
          <p:cNvSpPr/>
          <p:nvPr/>
        </p:nvSpPr>
        <p:spPr>
          <a:xfrm>
            <a:off x="8699765" y="1607041"/>
            <a:ext cx="4415463" cy="812226"/>
          </a:xfrm>
          <a:prstGeom prst="rect">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1018824"/>
            <a:r>
              <a:rPr lang="en-US" sz="1600" b="1" dirty="0">
                <a:solidFill>
                  <a:srgbClr val="474747"/>
                </a:solidFill>
                <a:latin typeface="Arial"/>
              </a:rPr>
              <a:t>Safe</a:t>
            </a:r>
            <a:r>
              <a:rPr lang="en-US" sz="1600" dirty="0">
                <a:solidFill>
                  <a:srgbClr val="474747"/>
                </a:solidFill>
                <a:latin typeface="Arial"/>
              </a:rPr>
              <a:t> – subset of public, IIJA will be a strongpoint for HMA and aggregates producers</a:t>
            </a:r>
          </a:p>
        </p:txBody>
      </p:sp>
      <p:sp>
        <p:nvSpPr>
          <p:cNvPr id="32" name="Line Callout 1 (No Border) 24">
            <a:extLst>
              <a:ext uri="{FF2B5EF4-FFF2-40B4-BE49-F238E27FC236}">
                <a16:creationId xmlns:a16="http://schemas.microsoft.com/office/drawing/2014/main" id="{7ED90790-72FA-565B-662D-081F99CC10D8}"/>
              </a:ext>
            </a:extLst>
          </p:cNvPr>
          <p:cNvSpPr/>
          <p:nvPr>
            <p:custDataLst>
              <p:tags r:id="rId1"/>
            </p:custDataLst>
          </p:nvPr>
        </p:nvSpPr>
        <p:spPr>
          <a:xfrm>
            <a:off x="8699765" y="1385997"/>
            <a:ext cx="3566160"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64008" numCol="1" spcCol="0" rtlCol="0" fromWordArt="0" anchor="ctr" anchorCtr="0" forceAA="0" compatLnSpc="1">
            <a:prstTxWarp prst="textNoShape">
              <a:avLst/>
            </a:prstTxWarp>
            <a:noAutofit/>
          </a:bodyPr>
          <a:lstStyle/>
          <a:p>
            <a:pPr algn="ctr">
              <a:buClr>
                <a:prstClr val="black"/>
              </a:buClr>
              <a:buSzPct val="100000"/>
            </a:pPr>
            <a:r>
              <a:rPr lang="en-US" sz="1600" b="1" u="sng" dirty="0">
                <a:solidFill>
                  <a:srgbClr val="474747"/>
                </a:solidFill>
                <a:latin typeface="Arial" panose="020B0604020202020204" pitchFamily="34" charset="0"/>
                <a:cs typeface="Arial" panose="020B0604020202020204" pitchFamily="34" charset="0"/>
              </a:rPr>
              <a:t>Nonbuilding</a:t>
            </a:r>
            <a:endParaRPr lang="en-US" sz="1600" u="sng" dirty="0">
              <a:solidFill>
                <a:srgbClr val="474747"/>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AEE3E382-7661-D331-E2E7-7E6451713159}"/>
              </a:ext>
            </a:extLst>
          </p:cNvPr>
          <p:cNvSpPr/>
          <p:nvPr/>
        </p:nvSpPr>
        <p:spPr>
          <a:xfrm>
            <a:off x="8131572" y="2818032"/>
            <a:ext cx="4984765" cy="1104488"/>
          </a:xfrm>
          <a:prstGeom prst="roundRect">
            <a:avLst/>
          </a:prstGeom>
          <a:solidFill>
            <a:srgbClr val="F99B1C">
              <a:alpha val="10000"/>
            </a:srgbClr>
          </a:solidFill>
          <a:ln w="28575">
            <a:solidFill>
              <a:srgbClr val="F99B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824"/>
            <a:endParaRPr lang="en-US" sz="1400" dirty="0">
              <a:solidFill>
                <a:srgbClr val="474747"/>
              </a:solidFill>
              <a:latin typeface="Arial"/>
            </a:endParaRPr>
          </a:p>
        </p:txBody>
      </p:sp>
      <p:sp>
        <p:nvSpPr>
          <p:cNvPr id="10" name="Oval 9">
            <a:extLst>
              <a:ext uri="{FF2B5EF4-FFF2-40B4-BE49-F238E27FC236}">
                <a16:creationId xmlns:a16="http://schemas.microsoft.com/office/drawing/2014/main" id="{49A491FF-8817-BC7F-0820-9E35E24F1144}"/>
              </a:ext>
            </a:extLst>
          </p:cNvPr>
          <p:cNvSpPr/>
          <p:nvPr/>
        </p:nvSpPr>
        <p:spPr>
          <a:xfrm>
            <a:off x="7553850" y="2779134"/>
            <a:ext cx="1117258" cy="1168774"/>
          </a:xfrm>
          <a:prstGeom prst="ellipse">
            <a:avLst/>
          </a:prstGeom>
          <a:solidFill>
            <a:srgbClr val="F99B1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018824"/>
            <a:endParaRPr lang="en-US" sz="1800" b="1" i="1" dirty="0">
              <a:solidFill>
                <a:prstClr val="white"/>
              </a:solidFill>
              <a:cs typeface="Arial" panose="020B0604020202020204" pitchFamily="34" charset="0"/>
            </a:endParaRPr>
          </a:p>
        </p:txBody>
      </p:sp>
      <p:pic>
        <p:nvPicPr>
          <p:cNvPr id="11" name="Graphic 10" descr="Warehouse outline">
            <a:extLst>
              <a:ext uri="{FF2B5EF4-FFF2-40B4-BE49-F238E27FC236}">
                <a16:creationId xmlns:a16="http://schemas.microsoft.com/office/drawing/2014/main" id="{20451863-40E1-DBC5-D12B-76348C6F0A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03747" y="2788602"/>
            <a:ext cx="1017466" cy="1017468"/>
          </a:xfrm>
          <a:prstGeom prst="rect">
            <a:avLst/>
          </a:prstGeom>
        </p:spPr>
      </p:pic>
      <p:sp>
        <p:nvSpPr>
          <p:cNvPr id="7" name="Rectangle 6">
            <a:extLst>
              <a:ext uri="{FF2B5EF4-FFF2-40B4-BE49-F238E27FC236}">
                <a16:creationId xmlns:a16="http://schemas.microsoft.com/office/drawing/2014/main" id="{9F563DFE-5F96-2233-C748-614E01E54BA6}"/>
              </a:ext>
            </a:extLst>
          </p:cNvPr>
          <p:cNvSpPr/>
          <p:nvPr/>
        </p:nvSpPr>
        <p:spPr>
          <a:xfrm>
            <a:off x="8699765" y="3074594"/>
            <a:ext cx="4415463" cy="738387"/>
          </a:xfrm>
          <a:prstGeom prst="rect">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1018824"/>
            <a:r>
              <a:rPr lang="en-US" sz="1600" b="1" dirty="0">
                <a:solidFill>
                  <a:srgbClr val="474747"/>
                </a:solidFill>
                <a:latin typeface="Arial"/>
              </a:rPr>
              <a:t>Mixed bag</a:t>
            </a:r>
            <a:r>
              <a:rPr lang="en-US" sz="1600" dirty="0">
                <a:solidFill>
                  <a:srgbClr val="474747"/>
                </a:solidFill>
                <a:latin typeface="Arial"/>
              </a:rPr>
              <a:t> – pockets of strength in manufacturing, industrial, and some commercial</a:t>
            </a:r>
          </a:p>
        </p:txBody>
      </p:sp>
      <p:sp>
        <p:nvSpPr>
          <p:cNvPr id="33" name="Line Callout 1 (No Border) 24">
            <a:extLst>
              <a:ext uri="{FF2B5EF4-FFF2-40B4-BE49-F238E27FC236}">
                <a16:creationId xmlns:a16="http://schemas.microsoft.com/office/drawing/2014/main" id="{0D700AB8-FBB9-68C3-C644-D4AE1B824C73}"/>
              </a:ext>
            </a:extLst>
          </p:cNvPr>
          <p:cNvSpPr/>
          <p:nvPr>
            <p:custDataLst>
              <p:tags r:id="rId2"/>
            </p:custDataLst>
          </p:nvPr>
        </p:nvSpPr>
        <p:spPr>
          <a:xfrm>
            <a:off x="8699765" y="2852418"/>
            <a:ext cx="3566160"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64008" numCol="1" spcCol="0" rtlCol="0" fromWordArt="0" anchor="ctr" anchorCtr="0" forceAA="0" compatLnSpc="1">
            <a:prstTxWarp prst="textNoShape">
              <a:avLst/>
            </a:prstTxWarp>
            <a:noAutofit/>
          </a:bodyPr>
          <a:lstStyle/>
          <a:p>
            <a:pPr algn="ctr">
              <a:buClr>
                <a:prstClr val="black"/>
              </a:buClr>
              <a:buSzPct val="100000"/>
            </a:pPr>
            <a:r>
              <a:rPr lang="en-US" sz="1600" b="1" u="sng" dirty="0">
                <a:solidFill>
                  <a:srgbClr val="474747"/>
                </a:solidFill>
                <a:latin typeface="Arial" panose="020B0604020202020204" pitchFamily="34" charset="0"/>
                <a:cs typeface="Arial" panose="020B0604020202020204" pitchFamily="34" charset="0"/>
              </a:rPr>
              <a:t>Nonresidential</a:t>
            </a:r>
            <a:endParaRPr lang="en-US" sz="1600" u="sng" dirty="0">
              <a:solidFill>
                <a:srgbClr val="474747"/>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EAF0AEEA-08CC-521D-E4C0-CA4BA6F0A268}"/>
              </a:ext>
            </a:extLst>
          </p:cNvPr>
          <p:cNvSpPr/>
          <p:nvPr/>
        </p:nvSpPr>
        <p:spPr>
          <a:xfrm>
            <a:off x="8132222" y="4253773"/>
            <a:ext cx="4984765" cy="1104488"/>
          </a:xfrm>
          <a:prstGeom prst="roundRect">
            <a:avLst/>
          </a:prstGeom>
          <a:solidFill>
            <a:srgbClr val="FFFFFF"/>
          </a:solidFill>
          <a:ln w="28575">
            <a:solidFill>
              <a:srgbClr val="5E976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824"/>
            <a:endParaRPr lang="en-US" sz="1400" dirty="0">
              <a:solidFill>
                <a:srgbClr val="474747"/>
              </a:solidFill>
              <a:latin typeface="Arial"/>
            </a:endParaRPr>
          </a:p>
        </p:txBody>
      </p:sp>
      <p:sp>
        <p:nvSpPr>
          <p:cNvPr id="26" name="Oval 25">
            <a:extLst>
              <a:ext uri="{FF2B5EF4-FFF2-40B4-BE49-F238E27FC236}">
                <a16:creationId xmlns:a16="http://schemas.microsoft.com/office/drawing/2014/main" id="{6393AC1E-0E8F-7B29-71FA-8C345DD00B28}"/>
              </a:ext>
            </a:extLst>
          </p:cNvPr>
          <p:cNvSpPr/>
          <p:nvPr/>
        </p:nvSpPr>
        <p:spPr>
          <a:xfrm>
            <a:off x="7556129" y="4234061"/>
            <a:ext cx="1117260" cy="1168772"/>
          </a:xfrm>
          <a:prstGeom prst="ellipse">
            <a:avLst/>
          </a:prstGeom>
          <a:solidFill>
            <a:srgbClr val="FFFFFF"/>
          </a:solidFill>
          <a:ln w="19050">
            <a:solidFill>
              <a:srgbClr val="5E97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018824"/>
            <a:endParaRPr lang="en-US" sz="1800" b="1" i="1" dirty="0">
              <a:solidFill>
                <a:prstClr val="white"/>
              </a:solidFill>
              <a:cs typeface="Arial" panose="020B0604020202020204" pitchFamily="34" charset="0"/>
            </a:endParaRPr>
          </a:p>
        </p:txBody>
      </p:sp>
      <p:pic>
        <p:nvPicPr>
          <p:cNvPr id="27" name="Graphic 26" descr="House outline">
            <a:extLst>
              <a:ext uri="{FF2B5EF4-FFF2-40B4-BE49-F238E27FC236}">
                <a16:creationId xmlns:a16="http://schemas.microsoft.com/office/drawing/2014/main" id="{013C95ED-E056-4389-DD6C-E18B5DCE814A}"/>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553526" y="4209201"/>
            <a:ext cx="1119213" cy="1119213"/>
          </a:xfrm>
          <a:prstGeom prst="rect">
            <a:avLst/>
          </a:prstGeom>
        </p:spPr>
      </p:pic>
      <p:sp>
        <p:nvSpPr>
          <p:cNvPr id="38" name="Rectangle 37">
            <a:extLst>
              <a:ext uri="{FF2B5EF4-FFF2-40B4-BE49-F238E27FC236}">
                <a16:creationId xmlns:a16="http://schemas.microsoft.com/office/drawing/2014/main" id="{113756BC-E018-926E-68C5-87259DC34DA9}"/>
              </a:ext>
            </a:extLst>
          </p:cNvPr>
          <p:cNvSpPr/>
          <p:nvPr/>
        </p:nvSpPr>
        <p:spPr>
          <a:xfrm>
            <a:off x="8699765" y="4537638"/>
            <a:ext cx="4415463" cy="738387"/>
          </a:xfrm>
          <a:prstGeom prst="rect">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1018824"/>
            <a:r>
              <a:rPr lang="en-US" sz="1600" b="1" dirty="0">
                <a:solidFill>
                  <a:srgbClr val="474747"/>
                </a:solidFill>
                <a:latin typeface="Arial"/>
              </a:rPr>
              <a:t>Wild Card</a:t>
            </a:r>
            <a:r>
              <a:rPr lang="en-US" sz="1600" dirty="0">
                <a:solidFill>
                  <a:srgbClr val="474747"/>
                </a:solidFill>
                <a:latin typeface="Arial"/>
              </a:rPr>
              <a:t> – demand is there, but very interest rate dependent</a:t>
            </a:r>
          </a:p>
        </p:txBody>
      </p:sp>
      <p:sp>
        <p:nvSpPr>
          <p:cNvPr id="39" name="Line Callout 1 (No Border) 24">
            <a:extLst>
              <a:ext uri="{FF2B5EF4-FFF2-40B4-BE49-F238E27FC236}">
                <a16:creationId xmlns:a16="http://schemas.microsoft.com/office/drawing/2014/main" id="{9B7DCD49-8C88-452A-7893-8B3C77431D92}"/>
              </a:ext>
            </a:extLst>
          </p:cNvPr>
          <p:cNvSpPr/>
          <p:nvPr>
            <p:custDataLst>
              <p:tags r:id="rId3"/>
            </p:custDataLst>
          </p:nvPr>
        </p:nvSpPr>
        <p:spPr>
          <a:xfrm>
            <a:off x="8699765" y="4325736"/>
            <a:ext cx="3566160"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64008" numCol="1" spcCol="0" rtlCol="0" fromWordArt="0" anchor="ctr" anchorCtr="0" forceAA="0" compatLnSpc="1">
            <a:prstTxWarp prst="textNoShape">
              <a:avLst/>
            </a:prstTxWarp>
            <a:noAutofit/>
          </a:bodyPr>
          <a:lstStyle/>
          <a:p>
            <a:pPr algn="ctr">
              <a:buClr>
                <a:prstClr val="black"/>
              </a:buClr>
              <a:buSzPct val="100000"/>
            </a:pPr>
            <a:r>
              <a:rPr lang="en-US" sz="1600" b="1" u="sng" dirty="0">
                <a:solidFill>
                  <a:srgbClr val="474747"/>
                </a:solidFill>
                <a:latin typeface="Arial" panose="020B0604020202020204" pitchFamily="34" charset="0"/>
                <a:cs typeface="Arial" panose="020B0604020202020204" pitchFamily="34" charset="0"/>
              </a:rPr>
              <a:t>Residential</a:t>
            </a:r>
            <a:endParaRPr lang="en-US" sz="1600" u="sng" dirty="0">
              <a:solidFill>
                <a:srgbClr val="474747"/>
              </a:solidFill>
              <a:latin typeface="Arial" panose="020B0604020202020204" pitchFamily="34" charset="0"/>
              <a:cs typeface="Arial" panose="020B0604020202020204" pitchFamily="34" charset="0"/>
            </a:endParaRPr>
          </a:p>
        </p:txBody>
      </p:sp>
      <p:cxnSp>
        <p:nvCxnSpPr>
          <p:cNvPr id="83" name="Straight Arrow Connector 82">
            <a:extLst>
              <a:ext uri="{FF2B5EF4-FFF2-40B4-BE49-F238E27FC236}">
                <a16:creationId xmlns:a16="http://schemas.microsoft.com/office/drawing/2014/main" id="{7B68412E-D310-130A-B9E7-6F3EA10A24DD}"/>
              </a:ext>
            </a:extLst>
          </p:cNvPr>
          <p:cNvCxnSpPr>
            <a:cxnSpLocks/>
          </p:cNvCxnSpPr>
          <p:nvPr/>
        </p:nvCxnSpPr>
        <p:spPr>
          <a:xfrm>
            <a:off x="7556129" y="5577034"/>
            <a:ext cx="5596128" cy="0"/>
          </a:xfrm>
          <a:prstGeom prst="straightConnector1">
            <a:avLst/>
          </a:prstGeom>
          <a:ln w="28575">
            <a:solidFill>
              <a:srgbClr val="474747"/>
            </a:solidFill>
            <a:prstDash val="dash"/>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780D554C-41D0-E946-3C24-DF04428A455F}"/>
              </a:ext>
            </a:extLst>
          </p:cNvPr>
          <p:cNvGrpSpPr/>
          <p:nvPr/>
        </p:nvGrpSpPr>
        <p:grpSpPr>
          <a:xfrm>
            <a:off x="7556129" y="5795809"/>
            <a:ext cx="5597126" cy="1470074"/>
            <a:chOff x="7556129" y="5795809"/>
            <a:chExt cx="5597126" cy="1470074"/>
          </a:xfrm>
        </p:grpSpPr>
        <p:sp>
          <p:nvSpPr>
            <p:cNvPr id="50" name="Rectangle: Rounded Corners 49">
              <a:extLst>
                <a:ext uri="{FF2B5EF4-FFF2-40B4-BE49-F238E27FC236}">
                  <a16:creationId xmlns:a16="http://schemas.microsoft.com/office/drawing/2014/main" id="{A290C66F-8E79-5707-3B54-F29603EBA42F}"/>
                </a:ext>
              </a:extLst>
            </p:cNvPr>
            <p:cNvSpPr/>
            <p:nvPr/>
          </p:nvSpPr>
          <p:spPr>
            <a:xfrm>
              <a:off x="8132222" y="5795809"/>
              <a:ext cx="4984765" cy="1470074"/>
            </a:xfrm>
            <a:prstGeom prst="roundRect">
              <a:avLst/>
            </a:prstGeom>
            <a:gradFill>
              <a:gsLst>
                <a:gs pos="33000">
                  <a:srgbClr val="80A3C3">
                    <a:alpha val="20000"/>
                  </a:srgbClr>
                </a:gs>
                <a:gs pos="66000">
                  <a:srgbClr val="F99B1C">
                    <a:alpha val="20000"/>
                  </a:srgbClr>
                </a:gs>
                <a:gs pos="99000">
                  <a:srgbClr val="5E976D">
                    <a:alpha val="20000"/>
                  </a:srgbClr>
                </a:gs>
              </a:gsLst>
              <a:lin ang="5400000" scaled="1"/>
            </a:gradFill>
            <a:ln w="28575">
              <a:gradFill>
                <a:gsLst>
                  <a:gs pos="33000">
                    <a:srgbClr val="80A3C3"/>
                  </a:gs>
                  <a:gs pos="66000">
                    <a:srgbClr val="F99B1C"/>
                  </a:gs>
                  <a:gs pos="99000">
                    <a:srgbClr val="5E976D"/>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824"/>
              <a:endParaRPr lang="en-US" sz="1400" dirty="0">
                <a:solidFill>
                  <a:srgbClr val="474747"/>
                </a:solidFill>
                <a:latin typeface="Arial"/>
              </a:endParaRPr>
            </a:p>
          </p:txBody>
        </p:sp>
        <p:sp>
          <p:nvSpPr>
            <p:cNvPr id="64" name="Oval 63">
              <a:extLst>
                <a:ext uri="{FF2B5EF4-FFF2-40B4-BE49-F238E27FC236}">
                  <a16:creationId xmlns:a16="http://schemas.microsoft.com/office/drawing/2014/main" id="{C0E85ED1-120A-83B5-30FC-7F13740D1BF1}"/>
                </a:ext>
              </a:extLst>
            </p:cNvPr>
            <p:cNvSpPr/>
            <p:nvPr/>
          </p:nvSpPr>
          <p:spPr>
            <a:xfrm>
              <a:off x="7556129" y="5958890"/>
              <a:ext cx="1117260" cy="1168772"/>
            </a:xfrm>
            <a:prstGeom prst="ellipse">
              <a:avLst/>
            </a:prstGeom>
            <a:solidFill>
              <a:srgbClr val="FFFFFF"/>
            </a:solidFill>
            <a:ln w="19050">
              <a:gradFill>
                <a:gsLst>
                  <a:gs pos="99000">
                    <a:srgbClr val="5E976D"/>
                  </a:gs>
                  <a:gs pos="33000">
                    <a:srgbClr val="80A3C3"/>
                  </a:gs>
                  <a:gs pos="66000">
                    <a:srgbClr val="F99B1C"/>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018824"/>
              <a:endParaRPr lang="en-US" sz="1800" b="1" i="1" dirty="0">
                <a:solidFill>
                  <a:prstClr val="white"/>
                </a:solidFill>
                <a:cs typeface="Arial" panose="020B0604020202020204" pitchFamily="34" charset="0"/>
              </a:endParaRPr>
            </a:p>
          </p:txBody>
        </p:sp>
        <p:sp>
          <p:nvSpPr>
            <p:cNvPr id="56" name="Rectangle 55">
              <a:extLst>
                <a:ext uri="{FF2B5EF4-FFF2-40B4-BE49-F238E27FC236}">
                  <a16:creationId xmlns:a16="http://schemas.microsoft.com/office/drawing/2014/main" id="{1E658DA6-2ACC-7C70-05E7-4443E599B305}"/>
                </a:ext>
              </a:extLst>
            </p:cNvPr>
            <p:cNvSpPr/>
            <p:nvPr/>
          </p:nvSpPr>
          <p:spPr>
            <a:xfrm>
              <a:off x="8699765" y="6212556"/>
              <a:ext cx="2097105" cy="893449"/>
            </a:xfrm>
            <a:prstGeom prst="rect">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1018824"/>
              <a:r>
                <a:rPr lang="en-US" sz="1600" b="1" dirty="0">
                  <a:solidFill>
                    <a:srgbClr val="474747"/>
                  </a:solidFill>
                  <a:latin typeface="Arial"/>
                </a:rPr>
                <a:t>Safe</a:t>
              </a:r>
              <a:r>
                <a:rPr lang="en-US" sz="1600" dirty="0">
                  <a:solidFill>
                    <a:srgbClr val="474747"/>
                  </a:solidFill>
                  <a:latin typeface="Arial"/>
                </a:rPr>
                <a:t> – guaranteed government stimulus</a:t>
              </a:r>
            </a:p>
          </p:txBody>
        </p:sp>
        <p:sp>
          <p:nvSpPr>
            <p:cNvPr id="59" name="Line Callout 1 (No Border) 24">
              <a:extLst>
                <a:ext uri="{FF2B5EF4-FFF2-40B4-BE49-F238E27FC236}">
                  <a16:creationId xmlns:a16="http://schemas.microsoft.com/office/drawing/2014/main" id="{857CFB60-155A-B974-8F13-483164B76A53}"/>
                </a:ext>
              </a:extLst>
            </p:cNvPr>
            <p:cNvSpPr/>
            <p:nvPr>
              <p:custDataLst>
                <p:tags r:id="rId4"/>
              </p:custDataLst>
            </p:nvPr>
          </p:nvSpPr>
          <p:spPr>
            <a:xfrm>
              <a:off x="8673897" y="5924047"/>
              <a:ext cx="2148840"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64008" numCol="1" spcCol="0" rtlCol="0" fromWordArt="0" anchor="ctr" anchorCtr="0" forceAA="0" compatLnSpc="1">
              <a:prstTxWarp prst="textNoShape">
                <a:avLst/>
              </a:prstTxWarp>
              <a:noAutofit/>
            </a:bodyPr>
            <a:lstStyle/>
            <a:p>
              <a:pPr algn="ctr">
                <a:buClr>
                  <a:prstClr val="black"/>
                </a:buClr>
                <a:buSzPct val="100000"/>
              </a:pPr>
              <a:r>
                <a:rPr lang="en-US" sz="1600" b="1" u="sng" dirty="0">
                  <a:solidFill>
                    <a:srgbClr val="474747"/>
                  </a:solidFill>
                  <a:latin typeface="Arial" panose="020B0604020202020204" pitchFamily="34" charset="0"/>
                  <a:cs typeface="Arial" panose="020B0604020202020204" pitchFamily="34" charset="0"/>
                </a:rPr>
                <a:t>Public Sector</a:t>
              </a:r>
              <a:endParaRPr lang="en-US" sz="1600" u="sng" dirty="0">
                <a:solidFill>
                  <a:srgbClr val="474747"/>
                </a:solidFill>
                <a:latin typeface="Arial" panose="020B0604020202020204" pitchFamily="34" charset="0"/>
                <a:cs typeface="Arial" panose="020B0604020202020204" pitchFamily="34" charset="0"/>
              </a:endParaRPr>
            </a:p>
          </p:txBody>
        </p:sp>
        <p:pic>
          <p:nvPicPr>
            <p:cNvPr id="70" name="Graphic 69" descr="Fork In Road outline">
              <a:extLst>
                <a:ext uri="{FF2B5EF4-FFF2-40B4-BE49-F238E27FC236}">
                  <a16:creationId xmlns:a16="http://schemas.microsoft.com/office/drawing/2014/main" id="{5C159F07-2E8D-6EEB-EE75-6E7311E2C63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881332" y="5981268"/>
              <a:ext cx="474654" cy="474656"/>
            </a:xfrm>
            <a:prstGeom prst="rect">
              <a:avLst/>
            </a:prstGeom>
          </p:spPr>
        </p:pic>
        <p:pic>
          <p:nvPicPr>
            <p:cNvPr id="71" name="Graphic 70" descr="Warehouse outline">
              <a:extLst>
                <a:ext uri="{FF2B5EF4-FFF2-40B4-BE49-F238E27FC236}">
                  <a16:creationId xmlns:a16="http://schemas.microsoft.com/office/drawing/2014/main" id="{6A4AE594-AD64-2CA6-F74E-BBFF572F971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102535" y="6420472"/>
              <a:ext cx="474656" cy="474656"/>
            </a:xfrm>
            <a:prstGeom prst="rect">
              <a:avLst/>
            </a:prstGeom>
          </p:spPr>
        </p:pic>
        <p:pic>
          <p:nvPicPr>
            <p:cNvPr id="75" name="Graphic 74" descr="House outline">
              <a:extLst>
                <a:ext uri="{FF2B5EF4-FFF2-40B4-BE49-F238E27FC236}">
                  <a16:creationId xmlns:a16="http://schemas.microsoft.com/office/drawing/2014/main" id="{C74CF89F-23C4-4D0D-EE7C-2226D5548CE8}"/>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610287" y="6382384"/>
              <a:ext cx="522121" cy="522121"/>
            </a:xfrm>
            <a:prstGeom prst="rect">
              <a:avLst/>
            </a:prstGeom>
          </p:spPr>
        </p:pic>
        <p:grpSp>
          <p:nvGrpSpPr>
            <p:cNvPr id="93" name="Group 92">
              <a:extLst>
                <a:ext uri="{FF2B5EF4-FFF2-40B4-BE49-F238E27FC236}">
                  <a16:creationId xmlns:a16="http://schemas.microsoft.com/office/drawing/2014/main" id="{4C3AB8F6-4EB1-5634-ACCC-7C88F3571F2D}"/>
                </a:ext>
              </a:extLst>
            </p:cNvPr>
            <p:cNvGrpSpPr/>
            <p:nvPr/>
          </p:nvGrpSpPr>
          <p:grpSpPr>
            <a:xfrm>
              <a:off x="10958695" y="5924047"/>
              <a:ext cx="2194560" cy="1181958"/>
              <a:chOff x="10586958" y="5893225"/>
              <a:chExt cx="2194560" cy="1181958"/>
            </a:xfrm>
          </p:grpSpPr>
          <p:sp>
            <p:nvSpPr>
              <p:cNvPr id="78" name="Rectangle 77">
                <a:extLst>
                  <a:ext uri="{FF2B5EF4-FFF2-40B4-BE49-F238E27FC236}">
                    <a16:creationId xmlns:a16="http://schemas.microsoft.com/office/drawing/2014/main" id="{FB4935CB-B1DE-9588-6B93-05390E4E0813}"/>
                  </a:ext>
                </a:extLst>
              </p:cNvPr>
              <p:cNvSpPr/>
              <p:nvPr/>
            </p:nvSpPr>
            <p:spPr>
              <a:xfrm>
                <a:off x="10586958" y="6181734"/>
                <a:ext cx="2194560" cy="893449"/>
              </a:xfrm>
              <a:prstGeom prst="rect">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1018824"/>
                <a:r>
                  <a:rPr lang="en-US" sz="1600" b="1" kern="1200" dirty="0">
                    <a:solidFill>
                      <a:srgbClr val="474747"/>
                    </a:solidFill>
                    <a:effectLst/>
                    <a:latin typeface="Arial" panose="020B0604020202020204" pitchFamily="34" charset="0"/>
                    <a:ea typeface="+mn-ea"/>
                    <a:cs typeface="+mn-cs"/>
                  </a:rPr>
                  <a:t>More risk</a:t>
                </a:r>
                <a:r>
                  <a:rPr lang="en-US" sz="1600" kern="1200" dirty="0">
                    <a:solidFill>
                      <a:srgbClr val="474747"/>
                    </a:solidFill>
                    <a:effectLst/>
                    <a:latin typeface="Arial" panose="020B0604020202020204" pitchFamily="34" charset="0"/>
                    <a:ea typeface="+mn-ea"/>
                    <a:cs typeface="+mn-cs"/>
                  </a:rPr>
                  <a:t> – CHIPS Act spending but potential cancellations</a:t>
                </a:r>
                <a:endParaRPr lang="en-US" sz="1600" dirty="0">
                  <a:solidFill>
                    <a:srgbClr val="474747"/>
                  </a:solidFill>
                  <a:latin typeface="Arial"/>
                </a:endParaRPr>
              </a:p>
            </p:txBody>
          </p:sp>
          <p:sp>
            <p:nvSpPr>
              <p:cNvPr id="79" name="Line Callout 1 (No Border) 24">
                <a:extLst>
                  <a:ext uri="{FF2B5EF4-FFF2-40B4-BE49-F238E27FC236}">
                    <a16:creationId xmlns:a16="http://schemas.microsoft.com/office/drawing/2014/main" id="{C15E7B87-5168-5E00-7439-7ACB05B5064F}"/>
                  </a:ext>
                </a:extLst>
              </p:cNvPr>
              <p:cNvSpPr/>
              <p:nvPr>
                <p:custDataLst>
                  <p:tags r:id="rId5"/>
                </p:custDataLst>
              </p:nvPr>
            </p:nvSpPr>
            <p:spPr>
              <a:xfrm>
                <a:off x="10609818" y="5893225"/>
                <a:ext cx="2148840"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64008" numCol="1" spcCol="0" rtlCol="0" fromWordArt="0" anchor="ctr" anchorCtr="0" forceAA="0" compatLnSpc="1">
                <a:prstTxWarp prst="textNoShape">
                  <a:avLst/>
                </a:prstTxWarp>
                <a:noAutofit/>
              </a:bodyPr>
              <a:lstStyle/>
              <a:p>
                <a:pPr algn="ctr">
                  <a:buClr>
                    <a:prstClr val="black"/>
                  </a:buClr>
                  <a:buSzPct val="100000"/>
                </a:pPr>
                <a:r>
                  <a:rPr lang="en-US" sz="1600" b="1" u="sng" dirty="0">
                    <a:solidFill>
                      <a:srgbClr val="474747"/>
                    </a:solidFill>
                    <a:latin typeface="Arial" panose="020B0604020202020204" pitchFamily="34" charset="0"/>
                    <a:cs typeface="Arial" panose="020B0604020202020204" pitchFamily="34" charset="0"/>
                  </a:rPr>
                  <a:t>Private Sector</a:t>
                </a:r>
                <a:endParaRPr lang="en-US" sz="1600" u="sng" dirty="0">
                  <a:solidFill>
                    <a:srgbClr val="474747"/>
                  </a:solidFill>
                  <a:latin typeface="Arial" panose="020B0604020202020204" pitchFamily="34" charset="0"/>
                  <a:cs typeface="Arial" panose="020B0604020202020204" pitchFamily="34" charset="0"/>
                </a:endParaRPr>
              </a:p>
            </p:txBody>
          </p:sp>
        </p:grpSp>
        <p:cxnSp>
          <p:nvCxnSpPr>
            <p:cNvPr id="87" name="Straight Arrow Connector 86">
              <a:extLst>
                <a:ext uri="{FF2B5EF4-FFF2-40B4-BE49-F238E27FC236}">
                  <a16:creationId xmlns:a16="http://schemas.microsoft.com/office/drawing/2014/main" id="{7764C0B7-24FC-9A51-A45A-3385134C4576}"/>
                </a:ext>
              </a:extLst>
            </p:cNvPr>
            <p:cNvCxnSpPr>
              <a:cxnSpLocks/>
            </p:cNvCxnSpPr>
            <p:nvPr/>
          </p:nvCxnSpPr>
          <p:spPr>
            <a:xfrm flipV="1">
              <a:off x="10823244" y="5930992"/>
              <a:ext cx="0" cy="1168068"/>
            </a:xfrm>
            <a:prstGeom prst="straightConnector1">
              <a:avLst/>
            </a:prstGeom>
            <a:ln w="28575">
              <a:gradFill>
                <a:gsLst>
                  <a:gs pos="33000">
                    <a:srgbClr val="80A3C3"/>
                  </a:gs>
                  <a:gs pos="66000">
                    <a:srgbClr val="F99B1C"/>
                  </a:gs>
                  <a:gs pos="99000">
                    <a:srgbClr val="5E976D"/>
                  </a:gs>
                </a:gsLst>
                <a:lin ang="5400000" scaled="1"/>
              </a:gra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0769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8E6049-02E8-DC8D-EE15-C369006A4513}"/>
              </a:ext>
            </a:extLst>
          </p:cNvPr>
          <p:cNvSpPr>
            <a:spLocks noGrp="1"/>
          </p:cNvSpPr>
          <p:nvPr>
            <p:ph type="title"/>
          </p:nvPr>
        </p:nvSpPr>
        <p:spPr>
          <a:xfrm>
            <a:off x="6292065" y="3400511"/>
            <a:ext cx="6169152" cy="859619"/>
          </a:xfrm>
        </p:spPr>
        <p:txBody>
          <a:bodyPr anchor="ctr"/>
          <a:lstStyle/>
          <a:p>
            <a:r>
              <a:rPr lang="en-US" sz="3200" b="1" dirty="0">
                <a:solidFill>
                  <a:schemeClr val="bg1"/>
                </a:solidFill>
                <a:latin typeface="Arial" panose="020B0604020202020204" pitchFamily="34" charset="0"/>
                <a:cs typeface="Arial" panose="020B0604020202020204" pitchFamily="34" charset="0"/>
              </a:rPr>
              <a:t>Industry Sentiment &amp; Performance</a:t>
            </a:r>
          </a:p>
        </p:txBody>
      </p:sp>
    </p:spTree>
    <p:extLst>
      <p:ext uri="{BB962C8B-B14F-4D97-AF65-F5344CB8AC3E}">
        <p14:creationId xmlns:p14="http://schemas.microsoft.com/office/powerpoint/2010/main" val="1993973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13E9CC1C-1CBD-DA3F-0DBF-307B088EF953}"/>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Public CM Company Performance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Last Twelve Months</a:t>
            </a:r>
          </a:p>
        </p:txBody>
      </p:sp>
      <p:sp>
        <p:nvSpPr>
          <p:cNvPr id="14" name="Rectangle 13">
            <a:extLst>
              <a:ext uri="{FF2B5EF4-FFF2-40B4-BE49-F238E27FC236}">
                <a16:creationId xmlns:a16="http://schemas.microsoft.com/office/drawing/2014/main" id="{01ED58EF-9C9B-0720-7A30-547185C85B82}"/>
              </a:ext>
            </a:extLst>
          </p:cNvPr>
          <p:cNvSpPr/>
          <p:nvPr/>
        </p:nvSpPr>
        <p:spPr>
          <a:xfrm>
            <a:off x="292608" y="1005840"/>
            <a:ext cx="13231368" cy="32004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CMI vs. Major Indexes </a:t>
            </a:r>
            <a:r>
              <a:rPr kumimoji="0" lang="en-US" sz="2000" b="1" i="0" u="none"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rPr>
              <a:t>(</a:t>
            </a:r>
            <a:r>
              <a:rPr lang="en-US" sz="2000" b="1" dirty="0">
                <a:solidFill>
                  <a:schemeClr val="bg1"/>
                </a:solidFill>
                <a:latin typeface="Garamond" panose="02020404030301010803" pitchFamily="18" charset="0"/>
                <a:cs typeface="Arial" panose="020B0604020202020204" pitchFamily="34" charset="0"/>
              </a:rPr>
              <a:t>February 2023</a:t>
            </a:r>
            <a:r>
              <a:rPr kumimoji="0" lang="en-US" sz="2000" b="1" i="0" u="none" strike="noStrike" kern="1200" cap="none" spc="0" normalizeH="0" baseline="0" noProof="0" dirty="0">
                <a:ln>
                  <a:noFill/>
                </a:ln>
                <a:solidFill>
                  <a:schemeClr val="bg1"/>
                </a:solidFill>
                <a:effectLst/>
                <a:uLnTx/>
                <a:uFillTx/>
                <a:latin typeface="Garamond" panose="02020404030301010803" pitchFamily="18" charset="0"/>
                <a:ea typeface="+mn-ea"/>
                <a:cs typeface="Arial" panose="020B0604020202020204" pitchFamily="34" charset="0"/>
              </a:rPr>
              <a:t> – February 2024)</a:t>
            </a:r>
            <a:endParaRPr kumimoji="0" lang="en-US" sz="2000" b="1" i="0" u="none" strike="noStrike" kern="1200" cap="none" spc="0" normalizeH="0" baseline="0" noProof="0" dirty="0">
              <a:ln>
                <a:noFill/>
              </a:ln>
              <a:solidFill>
                <a:schemeClr val="bg1"/>
              </a:solidFill>
              <a:effectLst/>
              <a:uLnTx/>
              <a:uFillTx/>
              <a:latin typeface="Garamond" panose="02020404030301010803" pitchFamily="18" charset="0"/>
              <a:ea typeface="+mn-ea"/>
              <a:cs typeface="+mn-cs"/>
            </a:endParaRPr>
          </a:p>
        </p:txBody>
      </p:sp>
      <p:sp>
        <p:nvSpPr>
          <p:cNvPr id="15" name="TextBox 53">
            <a:extLst>
              <a:ext uri="{FF2B5EF4-FFF2-40B4-BE49-F238E27FC236}">
                <a16:creationId xmlns:a16="http://schemas.microsoft.com/office/drawing/2014/main" id="{D16374D2-352E-3A9C-8FD8-4D6DC74EB58F}"/>
              </a:ext>
            </a:extLst>
          </p:cNvPr>
          <p:cNvSpPr txBox="1"/>
          <p:nvPr/>
        </p:nvSpPr>
        <p:spPr>
          <a:xfrm>
            <a:off x="1375188" y="1342189"/>
            <a:ext cx="8740361" cy="636072"/>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6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Construction Materials has outperformed the broader market in the past ~</a:t>
            </a:r>
            <a:r>
              <a:rPr lang="en-US" sz="1600" b="1" i="1" dirty="0">
                <a:solidFill>
                  <a:srgbClr val="474747"/>
                </a:solidFill>
                <a:latin typeface="Arial" panose="020B0604020202020204" pitchFamily="34" charset="0"/>
                <a:cs typeface="Arial" panose="020B0604020202020204" pitchFamily="34" charset="0"/>
              </a:rPr>
              <a:t>9</a:t>
            </a:r>
            <a:r>
              <a:rPr kumimoji="0" lang="en-US" sz="16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months</a:t>
            </a:r>
            <a:endPar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600" b="0" i="0" u="sng"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Potential Reasons:</a:t>
            </a:r>
          </a:p>
        </p:txBody>
      </p:sp>
      <p:sp>
        <p:nvSpPr>
          <p:cNvPr id="21" name="Content Placeholder 2">
            <a:extLst>
              <a:ext uri="{FF2B5EF4-FFF2-40B4-BE49-F238E27FC236}">
                <a16:creationId xmlns:a16="http://schemas.microsoft.com/office/drawing/2014/main" id="{08EE03C4-910D-52AF-5ADC-55A3B63E5D4B}"/>
              </a:ext>
            </a:extLst>
          </p:cNvPr>
          <p:cNvSpPr txBox="1">
            <a:spLocks/>
          </p:cNvSpPr>
          <p:nvPr/>
        </p:nvSpPr>
        <p:spPr>
          <a:xfrm>
            <a:off x="106330" y="7545079"/>
            <a:ext cx="9493118" cy="177773"/>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80"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900" b="0" i="1" u="none" strike="noStrike" kern="1200" cap="none" spc="0" normalizeH="0" baseline="0" noProof="0" dirty="0">
                <a:ln>
                  <a:noFill/>
                </a:ln>
                <a:solidFill>
                  <a:srgbClr val="A6A6A6"/>
                </a:solidFill>
                <a:effectLst/>
                <a:uLnTx/>
                <a:uFillTx/>
                <a:latin typeface="Arial"/>
                <a:ea typeface="+mn-ea"/>
                <a:cs typeface="+mn-cs"/>
              </a:rPr>
              <a:t>Source: S&amp;P CapIQ as of 2/12/2024</a:t>
            </a:r>
          </a:p>
          <a:p>
            <a:pPr marL="0" marR="0" lvl="0" indent="0" algn="l" defTabSz="754380"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900" b="0" i="1" u="none" strike="noStrike" kern="1200" cap="none" spc="0" normalizeH="0" baseline="0" noProof="0" dirty="0">
                <a:ln>
                  <a:noFill/>
                </a:ln>
                <a:solidFill>
                  <a:srgbClr val="A6A6A6"/>
                </a:solidFill>
                <a:effectLst/>
                <a:uLnTx/>
                <a:uFillTx/>
                <a:latin typeface="Arial"/>
                <a:ea typeface="+mn-ea"/>
                <a:cs typeface="+mn-cs"/>
              </a:rPr>
              <a:t>FMI’s CM Index includes: Arcosa, Inc., Buzzi Unicem S.p.A., Cementos Argos S.A., CEMEX, S.A.B. de C.V., Construction Partners, Inc., CRH plc, Eagle Materials, Inc., Granite Construction Incorporated, Grupo Cementos de Chihuahua, S.A.B. de C.V., HeidelbergCement AG, Holcim Ltd, Knife River Corporation, Martin Marietta Materials, Inc., Summit Materials, Inc., The Monarch Cement Company, Titan Cement International S.A., Vulcan Materials Company</a:t>
            </a:r>
          </a:p>
        </p:txBody>
      </p:sp>
      <p:grpSp>
        <p:nvGrpSpPr>
          <p:cNvPr id="10" name="Group 9">
            <a:extLst>
              <a:ext uri="{FF2B5EF4-FFF2-40B4-BE49-F238E27FC236}">
                <a16:creationId xmlns:a16="http://schemas.microsoft.com/office/drawing/2014/main" id="{1168E5A3-244B-676E-5BC8-FF8F41DCBC12}"/>
              </a:ext>
            </a:extLst>
          </p:cNvPr>
          <p:cNvGrpSpPr/>
          <p:nvPr/>
        </p:nvGrpSpPr>
        <p:grpSpPr>
          <a:xfrm>
            <a:off x="9837001" y="5568494"/>
            <a:ext cx="3275715" cy="197577"/>
            <a:chOff x="9837001" y="5568494"/>
            <a:chExt cx="3275715" cy="197577"/>
          </a:xfrm>
        </p:grpSpPr>
        <p:grpSp>
          <p:nvGrpSpPr>
            <p:cNvPr id="9" name="Group 8">
              <a:extLst>
                <a:ext uri="{FF2B5EF4-FFF2-40B4-BE49-F238E27FC236}">
                  <a16:creationId xmlns:a16="http://schemas.microsoft.com/office/drawing/2014/main" id="{AFF77EE9-7480-A4B1-C24D-6455FD265367}"/>
                </a:ext>
              </a:extLst>
            </p:cNvPr>
            <p:cNvGrpSpPr/>
            <p:nvPr/>
          </p:nvGrpSpPr>
          <p:grpSpPr>
            <a:xfrm>
              <a:off x="9837001" y="5568494"/>
              <a:ext cx="998544" cy="197577"/>
              <a:chOff x="9837001" y="5568494"/>
              <a:chExt cx="998544" cy="197577"/>
            </a:xfrm>
          </p:grpSpPr>
          <p:cxnSp>
            <p:nvCxnSpPr>
              <p:cNvPr id="23" name="Straight Connector 22">
                <a:extLst>
                  <a:ext uri="{FF2B5EF4-FFF2-40B4-BE49-F238E27FC236}">
                    <a16:creationId xmlns:a16="http://schemas.microsoft.com/office/drawing/2014/main" id="{AF32864A-522A-7AF6-8A7D-E37A29CF42D5}"/>
                  </a:ext>
                </a:extLst>
              </p:cNvPr>
              <p:cNvCxnSpPr>
                <a:cxnSpLocks/>
              </p:cNvCxnSpPr>
              <p:nvPr/>
            </p:nvCxnSpPr>
            <p:spPr>
              <a:xfrm>
                <a:off x="9837001" y="5667282"/>
                <a:ext cx="180182" cy="0"/>
              </a:xfrm>
              <a:prstGeom prst="line">
                <a:avLst/>
              </a:prstGeom>
              <a:ln w="50800">
                <a:solidFill>
                  <a:srgbClr val="2F4C37"/>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0C9ECA8-D98A-664E-4CA7-359057A57F09}"/>
                  </a:ext>
                </a:extLst>
              </p:cNvPr>
              <p:cNvSpPr txBox="1"/>
              <p:nvPr/>
            </p:nvSpPr>
            <p:spPr>
              <a:xfrm>
                <a:off x="10046710" y="5568494"/>
                <a:ext cx="788835" cy="197577"/>
              </a:xfrm>
              <a:prstGeom prst="rect">
                <a:avLst/>
              </a:prstGeom>
              <a:noFill/>
            </p:spPr>
            <p:txBody>
              <a:bodyPr wrap="square" lIns="0" tIns="0" rIns="0" bIns="0" rtlCol="0" anchor="ctr">
                <a:noAutofit/>
              </a:bodyPr>
              <a:lstStyle/>
              <a:p>
                <a:pPr marL="0" marR="0" lvl="0" indent="0" algn="l" defTabSz="1018615"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CM Index</a:t>
                </a:r>
              </a:p>
            </p:txBody>
          </p:sp>
        </p:grpSp>
        <p:grpSp>
          <p:nvGrpSpPr>
            <p:cNvPr id="8" name="Group 7">
              <a:extLst>
                <a:ext uri="{FF2B5EF4-FFF2-40B4-BE49-F238E27FC236}">
                  <a16:creationId xmlns:a16="http://schemas.microsoft.com/office/drawing/2014/main" id="{8CFF3FA9-D07B-6DDA-BF85-F8C5937A85A6}"/>
                </a:ext>
              </a:extLst>
            </p:cNvPr>
            <p:cNvGrpSpPr/>
            <p:nvPr/>
          </p:nvGrpSpPr>
          <p:grpSpPr>
            <a:xfrm>
              <a:off x="12123181" y="5568494"/>
              <a:ext cx="989535" cy="197577"/>
              <a:chOff x="11012238" y="5568494"/>
              <a:chExt cx="989535" cy="197577"/>
            </a:xfrm>
          </p:grpSpPr>
          <p:cxnSp>
            <p:nvCxnSpPr>
              <p:cNvPr id="25" name="Straight Connector 24">
                <a:extLst>
                  <a:ext uri="{FF2B5EF4-FFF2-40B4-BE49-F238E27FC236}">
                    <a16:creationId xmlns:a16="http://schemas.microsoft.com/office/drawing/2014/main" id="{C6A00B1E-F238-EBDF-3D08-A17C113DC34B}"/>
                  </a:ext>
                </a:extLst>
              </p:cNvPr>
              <p:cNvCxnSpPr>
                <a:cxnSpLocks/>
              </p:cNvCxnSpPr>
              <p:nvPr/>
            </p:nvCxnSpPr>
            <p:spPr>
              <a:xfrm>
                <a:off x="11012238" y="5667282"/>
                <a:ext cx="180182" cy="0"/>
              </a:xfrm>
              <a:prstGeom prst="line">
                <a:avLst/>
              </a:prstGeom>
              <a:ln w="50800">
                <a:solidFill>
                  <a:srgbClr val="A0C4AA"/>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1BAE5D4-48A9-3628-0F98-A7B11B288BC5}"/>
                  </a:ext>
                </a:extLst>
              </p:cNvPr>
              <p:cNvSpPr txBox="1"/>
              <p:nvPr/>
            </p:nvSpPr>
            <p:spPr>
              <a:xfrm>
                <a:off x="11212938" y="5568494"/>
                <a:ext cx="788835" cy="197577"/>
              </a:xfrm>
              <a:prstGeom prst="rect">
                <a:avLst/>
              </a:prstGeom>
              <a:noFill/>
            </p:spPr>
            <p:txBody>
              <a:bodyPr wrap="square" lIns="0" tIns="0" rIns="0" bIns="0" rtlCol="0" anchor="ctr">
                <a:noAutofit/>
              </a:bodyPr>
              <a:lstStyle/>
              <a:p>
                <a:pPr marL="0" marR="0" lvl="0" indent="0" algn="l" defTabSz="1018615"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DJIA</a:t>
                </a:r>
              </a:p>
            </p:txBody>
          </p:sp>
        </p:grpSp>
        <p:grpSp>
          <p:nvGrpSpPr>
            <p:cNvPr id="7" name="Group 6">
              <a:extLst>
                <a:ext uri="{FF2B5EF4-FFF2-40B4-BE49-F238E27FC236}">
                  <a16:creationId xmlns:a16="http://schemas.microsoft.com/office/drawing/2014/main" id="{7BF538AB-F0F3-D778-9C17-C385AE3C3E8E}"/>
                </a:ext>
              </a:extLst>
            </p:cNvPr>
            <p:cNvGrpSpPr/>
            <p:nvPr/>
          </p:nvGrpSpPr>
          <p:grpSpPr>
            <a:xfrm>
              <a:off x="10984595" y="5568494"/>
              <a:ext cx="989535" cy="197577"/>
              <a:chOff x="11857434" y="5568494"/>
              <a:chExt cx="989535" cy="197577"/>
            </a:xfrm>
          </p:grpSpPr>
          <p:cxnSp>
            <p:nvCxnSpPr>
              <p:cNvPr id="27" name="Straight Connector 26">
                <a:extLst>
                  <a:ext uri="{FF2B5EF4-FFF2-40B4-BE49-F238E27FC236}">
                    <a16:creationId xmlns:a16="http://schemas.microsoft.com/office/drawing/2014/main" id="{5F8C6CD1-4CC9-4127-5D7F-5DB38C9E0926}"/>
                  </a:ext>
                </a:extLst>
              </p:cNvPr>
              <p:cNvCxnSpPr>
                <a:cxnSpLocks/>
              </p:cNvCxnSpPr>
              <p:nvPr/>
            </p:nvCxnSpPr>
            <p:spPr>
              <a:xfrm>
                <a:off x="11857434" y="5667282"/>
                <a:ext cx="180182" cy="0"/>
              </a:xfrm>
              <a:prstGeom prst="line">
                <a:avLst/>
              </a:prstGeom>
              <a:ln w="50800">
                <a:solidFill>
                  <a:srgbClr val="5E976D"/>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FEFC866-A2BF-FEB3-E90F-CA2BD641D8AA}"/>
                  </a:ext>
                </a:extLst>
              </p:cNvPr>
              <p:cNvSpPr txBox="1"/>
              <p:nvPr/>
            </p:nvSpPr>
            <p:spPr>
              <a:xfrm>
                <a:off x="12058134" y="5568494"/>
                <a:ext cx="788835" cy="197577"/>
              </a:xfrm>
              <a:prstGeom prst="rect">
                <a:avLst/>
              </a:prstGeom>
              <a:noFill/>
            </p:spPr>
            <p:txBody>
              <a:bodyPr wrap="square" lIns="0" tIns="0" rIns="0" bIns="0" rtlCol="0" anchor="ctr">
                <a:noAutofit/>
              </a:bodyPr>
              <a:lstStyle/>
              <a:p>
                <a:pPr marL="0" marR="0" lvl="0" indent="0" algn="l" defTabSz="1018615"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S&amp;P 500</a:t>
                </a:r>
              </a:p>
            </p:txBody>
          </p:sp>
        </p:grpSp>
      </p:grpSp>
      <p:sp>
        <p:nvSpPr>
          <p:cNvPr id="2" name="TextBox 53">
            <a:extLst>
              <a:ext uri="{FF2B5EF4-FFF2-40B4-BE49-F238E27FC236}">
                <a16:creationId xmlns:a16="http://schemas.microsoft.com/office/drawing/2014/main" id="{1CE93101-1594-6D90-31EB-9E8CF2F19494}"/>
              </a:ext>
            </a:extLst>
          </p:cNvPr>
          <p:cNvSpPr txBox="1"/>
          <p:nvPr/>
        </p:nvSpPr>
        <p:spPr>
          <a:xfrm>
            <a:off x="1365663" y="1975683"/>
            <a:ext cx="4461205" cy="1179810"/>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37160" marR="0" lvl="0" indent="-137160" algn="l" defTabSz="1018615"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Perceived “stability” vs. macroeconomic uncertainty</a:t>
            </a:r>
          </a:p>
          <a:p>
            <a:pPr marL="137160" marR="0" lvl="0" indent="-137160" algn="l" defTabSz="1018615"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Strong funding </a:t>
            </a:r>
          </a:p>
          <a:p>
            <a:pPr marL="137160" marR="0" lvl="0" indent="-137160" algn="l" defTabSz="1018615"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Demonstrated pricing power</a:t>
            </a:r>
          </a:p>
        </p:txBody>
      </p:sp>
      <p:sp>
        <p:nvSpPr>
          <p:cNvPr id="4" name="TextBox 53">
            <a:extLst>
              <a:ext uri="{FF2B5EF4-FFF2-40B4-BE49-F238E27FC236}">
                <a16:creationId xmlns:a16="http://schemas.microsoft.com/office/drawing/2014/main" id="{4DF62D7E-8D97-1F6F-3D9C-CCFF12E11444}"/>
              </a:ext>
            </a:extLst>
          </p:cNvPr>
          <p:cNvSpPr txBox="1"/>
          <p:nvPr/>
        </p:nvSpPr>
        <p:spPr>
          <a:xfrm>
            <a:off x="5428934" y="1975683"/>
            <a:ext cx="5406611" cy="636072"/>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37160" marR="0" lvl="0" indent="-137160" algn="l" defTabSz="1018615"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Demonstrated margin recovery</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137160" marR="0" lvl="0" indent="-137160" algn="l" defTabSz="1018615"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lang="en-US" sz="1600" dirty="0">
                <a:solidFill>
                  <a:srgbClr val="474747"/>
                </a:solidFill>
                <a:latin typeface="Arial" panose="020B0604020202020204" pitchFamily="34" charset="0"/>
                <a:cs typeface="Arial" panose="020B0604020202020204" pitchFamily="34" charset="0"/>
              </a:rPr>
              <a:t>Residential is a “mixed-bag”</a:t>
            </a:r>
            <a:endParaRPr kumimoji="0" lang="en-US" sz="16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17" name="Oval 16">
            <a:extLst>
              <a:ext uri="{FF2B5EF4-FFF2-40B4-BE49-F238E27FC236}">
                <a16:creationId xmlns:a16="http://schemas.microsoft.com/office/drawing/2014/main" id="{F9564931-9995-91AA-7155-85CCDEEEAD6D}"/>
              </a:ext>
            </a:extLst>
          </p:cNvPr>
          <p:cNvSpPr/>
          <p:nvPr/>
        </p:nvSpPr>
        <p:spPr>
          <a:xfrm>
            <a:off x="12979791" y="4029435"/>
            <a:ext cx="594360" cy="594360"/>
          </a:xfrm>
          <a:prstGeom prst="ellipse">
            <a:avLst/>
          </a:prstGeom>
          <a:solidFill>
            <a:schemeClr val="bg1"/>
          </a:solidFill>
          <a:ln w="19050">
            <a:solidFill>
              <a:srgbClr val="A0C4A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58962" rtl="0" eaLnBrk="1" fontAlgn="auto" latinLnBrk="0" hangingPunct="1">
              <a:lnSpc>
                <a:spcPct val="100000"/>
              </a:lnSpc>
              <a:spcBef>
                <a:spcPts val="0"/>
              </a:spcBef>
              <a:spcAft>
                <a:spcPts val="0"/>
              </a:spcAft>
              <a:buClrTx/>
              <a:buSzTx/>
              <a:buFontTx/>
              <a:buNone/>
              <a:tabLst/>
              <a:defRPr/>
            </a:pPr>
            <a:r>
              <a:rPr lang="en-US" sz="1400" b="1" dirty="0">
                <a:solidFill>
                  <a:srgbClr val="A0C4AA"/>
                </a:solidFill>
                <a:latin typeface="Arial"/>
              </a:rPr>
              <a:t>13</a:t>
            </a:r>
            <a:r>
              <a:rPr kumimoji="0" lang="en-US" sz="1400" b="1" i="0" u="none" strike="noStrike" kern="1200" cap="none" spc="0" normalizeH="0" baseline="0" noProof="0" dirty="0">
                <a:ln>
                  <a:noFill/>
                </a:ln>
                <a:solidFill>
                  <a:srgbClr val="A0C4AA"/>
                </a:solidFill>
                <a:effectLst/>
                <a:uLnTx/>
                <a:uFillTx/>
                <a:latin typeface="Arial"/>
                <a:ea typeface="+mn-ea"/>
                <a:cs typeface="+mn-cs"/>
              </a:rPr>
              <a:t>%</a:t>
            </a:r>
          </a:p>
        </p:txBody>
      </p:sp>
      <p:sp>
        <p:nvSpPr>
          <p:cNvPr id="19" name="Oval 18">
            <a:extLst>
              <a:ext uri="{FF2B5EF4-FFF2-40B4-BE49-F238E27FC236}">
                <a16:creationId xmlns:a16="http://schemas.microsoft.com/office/drawing/2014/main" id="{248A4242-873A-ABFF-BFC8-D870C67457BD}"/>
              </a:ext>
            </a:extLst>
          </p:cNvPr>
          <p:cNvSpPr/>
          <p:nvPr/>
        </p:nvSpPr>
        <p:spPr>
          <a:xfrm>
            <a:off x="12990182" y="1744048"/>
            <a:ext cx="594360" cy="594360"/>
          </a:xfrm>
          <a:prstGeom prst="ellipse">
            <a:avLst/>
          </a:prstGeom>
          <a:solidFill>
            <a:schemeClr val="bg1"/>
          </a:solidFill>
          <a:ln w="19050">
            <a:solidFill>
              <a:srgbClr val="2F4C3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58962" rtl="0" eaLnBrk="1" fontAlgn="auto" latinLnBrk="0" hangingPunct="1">
              <a:lnSpc>
                <a:spcPct val="100000"/>
              </a:lnSpc>
              <a:spcBef>
                <a:spcPts val="0"/>
              </a:spcBef>
              <a:spcAft>
                <a:spcPts val="0"/>
              </a:spcAft>
              <a:buClrTx/>
              <a:buSzTx/>
              <a:buFontTx/>
              <a:buNone/>
              <a:tabLst/>
              <a:defRPr/>
            </a:pPr>
            <a:r>
              <a:rPr lang="en-US" sz="1400" b="1" dirty="0">
                <a:solidFill>
                  <a:srgbClr val="2F4C37"/>
                </a:solidFill>
                <a:latin typeface="Arial"/>
              </a:rPr>
              <a:t>46</a:t>
            </a:r>
            <a:r>
              <a:rPr kumimoji="0" lang="en-US" sz="1400" b="1" i="0" u="none" strike="noStrike" kern="1200" cap="none" spc="0" normalizeH="0" baseline="0" noProof="0" dirty="0">
                <a:ln>
                  <a:noFill/>
                </a:ln>
                <a:solidFill>
                  <a:srgbClr val="2F4C37"/>
                </a:solidFill>
                <a:effectLst/>
                <a:uLnTx/>
                <a:uFillTx/>
                <a:latin typeface="Arial"/>
                <a:ea typeface="+mn-ea"/>
                <a:cs typeface="+mn-cs"/>
              </a:rPr>
              <a:t>%</a:t>
            </a:r>
          </a:p>
        </p:txBody>
      </p:sp>
      <p:sp>
        <p:nvSpPr>
          <p:cNvPr id="20" name="Oval 19">
            <a:extLst>
              <a:ext uri="{FF2B5EF4-FFF2-40B4-BE49-F238E27FC236}">
                <a16:creationId xmlns:a16="http://schemas.microsoft.com/office/drawing/2014/main" id="{C2216820-1E6D-A541-FFDF-365AA957100F}"/>
              </a:ext>
            </a:extLst>
          </p:cNvPr>
          <p:cNvSpPr/>
          <p:nvPr/>
        </p:nvSpPr>
        <p:spPr>
          <a:xfrm>
            <a:off x="12969400" y="3412691"/>
            <a:ext cx="594360" cy="594360"/>
          </a:xfrm>
          <a:prstGeom prst="ellipse">
            <a:avLst/>
          </a:prstGeom>
          <a:solidFill>
            <a:schemeClr val="bg1"/>
          </a:solidFill>
          <a:ln w="19050">
            <a:solidFill>
              <a:srgbClr val="5E976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5896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E976D"/>
                </a:solidFill>
                <a:effectLst/>
                <a:uLnTx/>
                <a:uFillTx/>
                <a:latin typeface="Arial"/>
                <a:ea typeface="+mn-ea"/>
                <a:cs typeface="+mn-cs"/>
              </a:rPr>
              <a:t>21%</a:t>
            </a:r>
          </a:p>
        </p:txBody>
      </p:sp>
      <p:graphicFrame>
        <p:nvGraphicFramePr>
          <p:cNvPr id="5" name="Chart 4">
            <a:extLst>
              <a:ext uri="{FF2B5EF4-FFF2-40B4-BE49-F238E27FC236}">
                <a16:creationId xmlns:a16="http://schemas.microsoft.com/office/drawing/2014/main" id="{75FBE966-B32F-4CCA-B6F4-3967C95A1B34}"/>
              </a:ext>
            </a:extLst>
          </p:cNvPr>
          <p:cNvGraphicFramePr>
            <a:graphicFrameLocks/>
          </p:cNvGraphicFramePr>
          <p:nvPr>
            <p:extLst>
              <p:ext uri="{D42A27DB-BD31-4B8C-83A1-F6EECF244321}">
                <p14:modId xmlns:p14="http://schemas.microsoft.com/office/powerpoint/2010/main" val="1482224372"/>
              </p:ext>
            </p:extLst>
          </p:nvPr>
        </p:nvGraphicFramePr>
        <p:xfrm>
          <a:off x="292608" y="1484503"/>
          <a:ext cx="13228193" cy="62878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47961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151AF6E-7B9E-454C-B1B0-00A76E3FDCF6}"/>
              </a:ext>
            </a:extLst>
          </p:cNvPr>
          <p:cNvGraphicFramePr>
            <a:graphicFrameLocks/>
          </p:cNvGraphicFramePr>
          <p:nvPr>
            <p:extLst>
              <p:ext uri="{D42A27DB-BD31-4B8C-83A1-F6EECF244321}">
                <p14:modId xmlns:p14="http://schemas.microsoft.com/office/powerpoint/2010/main" val="1762767011"/>
              </p:ext>
            </p:extLst>
          </p:nvPr>
        </p:nvGraphicFramePr>
        <p:xfrm>
          <a:off x="7034937" y="1626398"/>
          <a:ext cx="6495415" cy="24780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D412A95E-0F59-458E-B601-B494D449EFE3}"/>
              </a:ext>
            </a:extLst>
          </p:cNvPr>
          <p:cNvGraphicFramePr>
            <a:graphicFrameLocks/>
          </p:cNvGraphicFramePr>
          <p:nvPr>
            <p:extLst>
              <p:ext uri="{D42A27DB-BD31-4B8C-83A1-F6EECF244321}">
                <p14:modId xmlns:p14="http://schemas.microsoft.com/office/powerpoint/2010/main" val="700892115"/>
              </p:ext>
            </p:extLst>
          </p:nvPr>
        </p:nvGraphicFramePr>
        <p:xfrm>
          <a:off x="298983" y="4654296"/>
          <a:ext cx="6495415" cy="24780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DC510103-2E7C-4C4B-B940-D2F33A6B1215}"/>
              </a:ext>
            </a:extLst>
          </p:cNvPr>
          <p:cNvGraphicFramePr>
            <a:graphicFrameLocks/>
          </p:cNvGraphicFramePr>
          <p:nvPr/>
        </p:nvGraphicFramePr>
        <p:xfrm>
          <a:off x="298983" y="1626398"/>
          <a:ext cx="6495415" cy="2478024"/>
        </p:xfrm>
        <a:graphic>
          <a:graphicData uri="http://schemas.openxmlformats.org/drawingml/2006/chart">
            <c:chart xmlns:c="http://schemas.openxmlformats.org/drawingml/2006/chart" xmlns:r="http://schemas.openxmlformats.org/officeDocument/2006/relationships" r:id="rId5"/>
          </a:graphicData>
        </a:graphic>
      </p:graphicFrame>
      <p:sp>
        <p:nvSpPr>
          <p:cNvPr id="31" name="Content Placeholder 2">
            <a:extLst>
              <a:ext uri="{FF2B5EF4-FFF2-40B4-BE49-F238E27FC236}">
                <a16:creationId xmlns:a16="http://schemas.microsoft.com/office/drawing/2014/main" id="{B79B7F53-C6C6-53E5-63CB-9D666D4B9222}"/>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CapIQ; Total Enterprise Value (TEV) defined as market capitalization plus debt minus cash &amp; cash equivalents; market data as of 2/12/2024</a:t>
            </a:r>
          </a:p>
        </p:txBody>
      </p:sp>
      <p:sp>
        <p:nvSpPr>
          <p:cNvPr id="25" name="Title 1">
            <a:extLst>
              <a:ext uri="{FF2B5EF4-FFF2-40B4-BE49-F238E27FC236}">
                <a16:creationId xmlns:a16="http://schemas.microsoft.com/office/drawing/2014/main" id="{E5159683-62C6-D6C0-2B58-7D2550DA7A09}"/>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Public CM Company Performance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Checking the “Vital Signs” (Positioned for Growth)</a:t>
            </a:r>
          </a:p>
        </p:txBody>
      </p:sp>
      <p:sp>
        <p:nvSpPr>
          <p:cNvPr id="39" name="Rectangle 38">
            <a:extLst>
              <a:ext uri="{FF2B5EF4-FFF2-40B4-BE49-F238E27FC236}">
                <a16:creationId xmlns:a16="http://schemas.microsoft.com/office/drawing/2014/main" id="{1FB7BFFE-164C-2032-F491-00404870EEF7}"/>
              </a:ext>
            </a:extLst>
          </p:cNvPr>
          <p:cNvSpPr/>
          <p:nvPr/>
        </p:nvSpPr>
        <p:spPr>
          <a:xfrm>
            <a:off x="292608" y="1024128"/>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CMI Cash vs. Total Debt</a:t>
            </a:r>
          </a:p>
        </p:txBody>
      </p:sp>
      <p:sp>
        <p:nvSpPr>
          <p:cNvPr id="40" name="Rectangle 39">
            <a:extLst>
              <a:ext uri="{FF2B5EF4-FFF2-40B4-BE49-F238E27FC236}">
                <a16:creationId xmlns:a16="http://schemas.microsoft.com/office/drawing/2014/main" id="{0E98A428-7098-1827-0F6E-767863F4B866}"/>
              </a:ext>
            </a:extLst>
          </p:cNvPr>
          <p:cNvSpPr/>
          <p:nvPr/>
        </p:nvSpPr>
        <p:spPr>
          <a:xfrm>
            <a:off x="7031736" y="1024128"/>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CMI Median Net Debt/EBITDA</a:t>
            </a:r>
          </a:p>
        </p:txBody>
      </p:sp>
      <p:sp>
        <p:nvSpPr>
          <p:cNvPr id="41" name="Rectangle 40">
            <a:extLst>
              <a:ext uri="{FF2B5EF4-FFF2-40B4-BE49-F238E27FC236}">
                <a16:creationId xmlns:a16="http://schemas.microsoft.com/office/drawing/2014/main" id="{F009FF7E-B4B9-63EB-2EF4-28595FBB9BD8}"/>
              </a:ext>
            </a:extLst>
          </p:cNvPr>
          <p:cNvSpPr/>
          <p:nvPr/>
        </p:nvSpPr>
        <p:spPr>
          <a:xfrm>
            <a:off x="292608" y="4143905"/>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CMI Average EBITDA Margin</a:t>
            </a:r>
          </a:p>
        </p:txBody>
      </p:sp>
      <p:sp>
        <p:nvSpPr>
          <p:cNvPr id="42" name="Rectangle 41">
            <a:extLst>
              <a:ext uri="{FF2B5EF4-FFF2-40B4-BE49-F238E27FC236}">
                <a16:creationId xmlns:a16="http://schemas.microsoft.com/office/drawing/2014/main" id="{1A5BB866-C936-3D72-7F85-5A7D33228B99}"/>
              </a:ext>
            </a:extLst>
          </p:cNvPr>
          <p:cNvSpPr/>
          <p:nvPr/>
        </p:nvSpPr>
        <p:spPr>
          <a:xfrm>
            <a:off x="7031736" y="4143905"/>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CMI TEV/EBITDA</a:t>
            </a:r>
          </a:p>
        </p:txBody>
      </p:sp>
      <p:sp>
        <p:nvSpPr>
          <p:cNvPr id="46" name="Rectangle 45">
            <a:extLst>
              <a:ext uri="{FF2B5EF4-FFF2-40B4-BE49-F238E27FC236}">
                <a16:creationId xmlns:a16="http://schemas.microsoft.com/office/drawing/2014/main" id="{88171D96-DE3B-D946-846C-DC79B2F56716}"/>
              </a:ext>
            </a:extLst>
          </p:cNvPr>
          <p:cNvSpPr/>
          <p:nvPr/>
        </p:nvSpPr>
        <p:spPr>
          <a:xfrm>
            <a:off x="12417552" y="1507594"/>
            <a:ext cx="1106424" cy="270810"/>
          </a:xfrm>
          <a:prstGeom prst="rect">
            <a:avLst/>
          </a:prstGeom>
          <a:solidFill>
            <a:schemeClr val="bg1"/>
          </a:solidFill>
          <a:ln>
            <a:solidFill>
              <a:srgbClr val="474747"/>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Mean: </a:t>
            </a:r>
            <a:r>
              <a:rPr kumimoji="0" lang="en-US" sz="12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2.6x</a:t>
            </a:r>
          </a:p>
        </p:txBody>
      </p:sp>
      <p:sp>
        <p:nvSpPr>
          <p:cNvPr id="47" name="TextBox 46">
            <a:extLst>
              <a:ext uri="{FF2B5EF4-FFF2-40B4-BE49-F238E27FC236}">
                <a16:creationId xmlns:a16="http://schemas.microsoft.com/office/drawing/2014/main" id="{79EE77D6-E33B-7DDB-8279-81AEBCE84ABA}"/>
              </a:ext>
            </a:extLst>
          </p:cNvPr>
          <p:cNvSpPr txBox="1"/>
          <p:nvPr/>
        </p:nvSpPr>
        <p:spPr>
          <a:xfrm>
            <a:off x="10364930" y="1474450"/>
            <a:ext cx="2066184" cy="584775"/>
          </a:xfrm>
          <a:prstGeom prst="rect">
            <a:avLst/>
          </a:prstGeom>
          <a:noFill/>
        </p:spPr>
        <p:txBody>
          <a:bodyPr wrap="square" rtlCol="0">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Healthy Leverage Capacity</a:t>
            </a:r>
          </a:p>
        </p:txBody>
      </p:sp>
      <p:sp>
        <p:nvSpPr>
          <p:cNvPr id="50" name="Rectangle 49">
            <a:extLst>
              <a:ext uri="{FF2B5EF4-FFF2-40B4-BE49-F238E27FC236}">
                <a16:creationId xmlns:a16="http://schemas.microsoft.com/office/drawing/2014/main" id="{84B83D74-815B-4C35-30D1-CA43A8C79DC1}"/>
              </a:ext>
            </a:extLst>
          </p:cNvPr>
          <p:cNvSpPr/>
          <p:nvPr/>
        </p:nvSpPr>
        <p:spPr>
          <a:xfrm>
            <a:off x="5678424" y="4636193"/>
            <a:ext cx="1106424" cy="263221"/>
          </a:xfrm>
          <a:prstGeom prst="rect">
            <a:avLst/>
          </a:prstGeom>
          <a:noFill/>
          <a:ln>
            <a:solidFill>
              <a:srgbClr val="474747"/>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Mean: </a:t>
            </a:r>
            <a:r>
              <a:rPr kumimoji="0" lang="en-US" sz="12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18.6%</a:t>
            </a:r>
          </a:p>
        </p:txBody>
      </p:sp>
      <p:sp>
        <p:nvSpPr>
          <p:cNvPr id="52" name="TextBox 51">
            <a:extLst>
              <a:ext uri="{FF2B5EF4-FFF2-40B4-BE49-F238E27FC236}">
                <a16:creationId xmlns:a16="http://schemas.microsoft.com/office/drawing/2014/main" id="{E029DB93-60E5-DCA4-2F6F-D822B3BD43EA}"/>
              </a:ext>
            </a:extLst>
          </p:cNvPr>
          <p:cNvSpPr txBox="1"/>
          <p:nvPr/>
        </p:nvSpPr>
        <p:spPr>
          <a:xfrm>
            <a:off x="1913663" y="4757096"/>
            <a:ext cx="2161431" cy="338554"/>
          </a:xfrm>
          <a:prstGeom prst="rect">
            <a:avLst/>
          </a:prstGeom>
          <a:noFill/>
        </p:spPr>
        <p:txBody>
          <a:bodyPr wrap="square" rtlCol="0">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Stable Performance</a:t>
            </a:r>
          </a:p>
        </p:txBody>
      </p:sp>
      <p:sp>
        <p:nvSpPr>
          <p:cNvPr id="58" name="Rectangle 57">
            <a:extLst>
              <a:ext uri="{FF2B5EF4-FFF2-40B4-BE49-F238E27FC236}">
                <a16:creationId xmlns:a16="http://schemas.microsoft.com/office/drawing/2014/main" id="{6C6CDD0F-5FA7-9C18-7728-0419A3CACFD8}"/>
              </a:ext>
            </a:extLst>
          </p:cNvPr>
          <p:cNvSpPr/>
          <p:nvPr/>
        </p:nvSpPr>
        <p:spPr>
          <a:xfrm>
            <a:off x="12417552" y="4636193"/>
            <a:ext cx="1106424" cy="263221"/>
          </a:xfrm>
          <a:prstGeom prst="rect">
            <a:avLst/>
          </a:prstGeom>
          <a:noFill/>
          <a:ln>
            <a:solidFill>
              <a:srgbClr val="474747"/>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Mean: </a:t>
            </a:r>
            <a:r>
              <a:rPr kumimoji="0" lang="en-US" sz="12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9.6x</a:t>
            </a:r>
          </a:p>
        </p:txBody>
      </p:sp>
      <p:sp>
        <p:nvSpPr>
          <p:cNvPr id="60" name="TextBox 59">
            <a:extLst>
              <a:ext uri="{FF2B5EF4-FFF2-40B4-BE49-F238E27FC236}">
                <a16:creationId xmlns:a16="http://schemas.microsoft.com/office/drawing/2014/main" id="{E848D6F7-016A-4271-B879-2972D944BD17}"/>
              </a:ext>
            </a:extLst>
          </p:cNvPr>
          <p:cNvSpPr txBox="1"/>
          <p:nvPr/>
        </p:nvSpPr>
        <p:spPr>
          <a:xfrm>
            <a:off x="7550358" y="4686244"/>
            <a:ext cx="2494215" cy="584775"/>
          </a:xfrm>
          <a:prstGeom prst="rect">
            <a:avLst/>
          </a:prstGeom>
          <a:noFill/>
        </p:spPr>
        <p:txBody>
          <a:bodyPr wrap="square" rtlCol="0">
            <a:spAutoFit/>
          </a:bodyP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Historically Volatile Valuations</a:t>
            </a:r>
            <a:endParaRPr kumimoji="0" lang="en-US" sz="1600" b="0"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FAA2CF05-18F2-3BD4-8A77-267F3FBE13D9}"/>
              </a:ext>
            </a:extLst>
          </p:cNvPr>
          <p:cNvSpPr/>
          <p:nvPr/>
        </p:nvSpPr>
        <p:spPr>
          <a:xfrm>
            <a:off x="2180582" y="1631018"/>
            <a:ext cx="292608" cy="82296"/>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FEDE8390-61F6-4212-F25D-A99989661DA5}"/>
              </a:ext>
            </a:extLst>
          </p:cNvPr>
          <p:cNvSpPr/>
          <p:nvPr/>
        </p:nvSpPr>
        <p:spPr>
          <a:xfrm>
            <a:off x="2455393" y="1536761"/>
            <a:ext cx="914400" cy="270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Total Cash</a:t>
            </a:r>
          </a:p>
        </p:txBody>
      </p:sp>
      <p:sp>
        <p:nvSpPr>
          <p:cNvPr id="13" name="Rectangle: Rounded Corners 12">
            <a:extLst>
              <a:ext uri="{FF2B5EF4-FFF2-40B4-BE49-F238E27FC236}">
                <a16:creationId xmlns:a16="http://schemas.microsoft.com/office/drawing/2014/main" id="{D5141E54-1911-3F7A-74B1-A06DAD7052F5}"/>
              </a:ext>
            </a:extLst>
          </p:cNvPr>
          <p:cNvSpPr/>
          <p:nvPr/>
        </p:nvSpPr>
        <p:spPr>
          <a:xfrm>
            <a:off x="3373596" y="1631018"/>
            <a:ext cx="292608" cy="82296"/>
          </a:xfrm>
          <a:prstGeom prst="roundRect">
            <a:avLst/>
          </a:prstGeom>
          <a:solidFill>
            <a:srgbClr val="F99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EA62BF48-EA91-CE15-C013-B24A8FC7E85E}"/>
              </a:ext>
            </a:extLst>
          </p:cNvPr>
          <p:cNvSpPr/>
          <p:nvPr/>
        </p:nvSpPr>
        <p:spPr>
          <a:xfrm>
            <a:off x="3648163" y="1536761"/>
            <a:ext cx="914400" cy="270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Total Debt</a:t>
            </a:r>
          </a:p>
        </p:txBody>
      </p:sp>
      <p:cxnSp>
        <p:nvCxnSpPr>
          <p:cNvPr id="53" name="Straight Connector 52">
            <a:extLst>
              <a:ext uri="{FF2B5EF4-FFF2-40B4-BE49-F238E27FC236}">
                <a16:creationId xmlns:a16="http://schemas.microsoft.com/office/drawing/2014/main" id="{456660F4-A197-D4AB-A4EE-AF953C324760}"/>
              </a:ext>
            </a:extLst>
          </p:cNvPr>
          <p:cNvCxnSpPr>
            <a:cxnSpLocks/>
          </p:cNvCxnSpPr>
          <p:nvPr/>
        </p:nvCxnSpPr>
        <p:spPr>
          <a:xfrm>
            <a:off x="1002813" y="5363605"/>
            <a:ext cx="5513832" cy="0"/>
          </a:xfrm>
          <a:prstGeom prst="line">
            <a:avLst/>
          </a:prstGeom>
          <a:solidFill>
            <a:schemeClr val="bg1"/>
          </a:solidFill>
          <a:ln>
            <a:solidFill>
              <a:srgbClr val="474747"/>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63" name="Straight Connector 62">
            <a:extLst>
              <a:ext uri="{FF2B5EF4-FFF2-40B4-BE49-F238E27FC236}">
                <a16:creationId xmlns:a16="http://schemas.microsoft.com/office/drawing/2014/main" id="{0B39DC71-6AA1-C7E6-E89A-E4365D0C2671}"/>
              </a:ext>
            </a:extLst>
          </p:cNvPr>
          <p:cNvCxnSpPr>
            <a:cxnSpLocks/>
          </p:cNvCxnSpPr>
          <p:nvPr/>
        </p:nvCxnSpPr>
        <p:spPr>
          <a:xfrm>
            <a:off x="7417942" y="5535769"/>
            <a:ext cx="6106034" cy="0"/>
          </a:xfrm>
          <a:prstGeom prst="line">
            <a:avLst/>
          </a:prstGeom>
          <a:solidFill>
            <a:schemeClr val="bg1"/>
          </a:solidFill>
          <a:ln>
            <a:solidFill>
              <a:srgbClr val="474747"/>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4" name="Rectangle 3">
            <a:extLst>
              <a:ext uri="{FF2B5EF4-FFF2-40B4-BE49-F238E27FC236}">
                <a16:creationId xmlns:a16="http://schemas.microsoft.com/office/drawing/2014/main" id="{87716F4D-86A9-DFCE-314B-ADBD64C533ED}"/>
              </a:ext>
            </a:extLst>
          </p:cNvPr>
          <p:cNvSpPr/>
          <p:nvPr/>
        </p:nvSpPr>
        <p:spPr>
          <a:xfrm>
            <a:off x="5137124" y="1505939"/>
            <a:ext cx="1647724" cy="270810"/>
          </a:xfrm>
          <a:prstGeom prst="rect">
            <a:avLst/>
          </a:prstGeom>
          <a:solidFill>
            <a:schemeClr val="bg1"/>
          </a:solidFill>
          <a:ln>
            <a:solidFill>
              <a:srgbClr val="F99B1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99B1C"/>
                </a:solidFill>
                <a:effectLst/>
                <a:uLnTx/>
                <a:uFillTx/>
                <a:latin typeface="Arial" panose="020B0604020202020204" pitchFamily="34" charset="0"/>
                <a:ea typeface="+mn-ea"/>
                <a:cs typeface="Arial" panose="020B0604020202020204" pitchFamily="34" charset="0"/>
              </a:rPr>
              <a:t>Mean Debt: $</a:t>
            </a:r>
            <a:r>
              <a:rPr kumimoji="0" lang="en-US" sz="1200" b="1" i="1" u="none" strike="noStrike" kern="1200" cap="none" spc="0" normalizeH="0" baseline="0" noProof="0" dirty="0">
                <a:ln>
                  <a:noFill/>
                </a:ln>
                <a:solidFill>
                  <a:srgbClr val="F99B1C"/>
                </a:solidFill>
                <a:effectLst/>
                <a:uLnTx/>
                <a:uFillTx/>
                <a:latin typeface="Arial" panose="020B0604020202020204" pitchFamily="34" charset="0"/>
                <a:ea typeface="+mn-ea"/>
                <a:cs typeface="Arial" panose="020B0604020202020204" pitchFamily="34" charset="0"/>
              </a:rPr>
              <a:t>64.8B</a:t>
            </a:r>
          </a:p>
        </p:txBody>
      </p:sp>
      <p:sp>
        <p:nvSpPr>
          <p:cNvPr id="5" name="Rectangle 4">
            <a:extLst>
              <a:ext uri="{FF2B5EF4-FFF2-40B4-BE49-F238E27FC236}">
                <a16:creationId xmlns:a16="http://schemas.microsoft.com/office/drawing/2014/main" id="{6F508C2C-65E0-9D4F-E0A4-27E5120A41BE}"/>
              </a:ext>
            </a:extLst>
          </p:cNvPr>
          <p:cNvSpPr/>
          <p:nvPr/>
        </p:nvSpPr>
        <p:spPr>
          <a:xfrm>
            <a:off x="5137124" y="2576477"/>
            <a:ext cx="1647724" cy="270810"/>
          </a:xfrm>
          <a:prstGeom prst="rect">
            <a:avLst/>
          </a:prstGeom>
          <a:solidFill>
            <a:schemeClr val="bg1"/>
          </a:solidFill>
          <a:ln>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Mean Cash: $</a:t>
            </a:r>
            <a:r>
              <a:rPr kumimoji="0" lang="en-US" sz="1200" b="1" i="1" u="none"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14.2B</a:t>
            </a:r>
          </a:p>
        </p:txBody>
      </p:sp>
      <p:cxnSp>
        <p:nvCxnSpPr>
          <p:cNvPr id="48" name="Straight Connector 47">
            <a:extLst>
              <a:ext uri="{FF2B5EF4-FFF2-40B4-BE49-F238E27FC236}">
                <a16:creationId xmlns:a16="http://schemas.microsoft.com/office/drawing/2014/main" id="{84B8EC17-D90F-5D2E-612F-F967EDF95D7F}"/>
              </a:ext>
            </a:extLst>
          </p:cNvPr>
          <p:cNvCxnSpPr>
            <a:cxnSpLocks/>
          </p:cNvCxnSpPr>
          <p:nvPr/>
        </p:nvCxnSpPr>
        <p:spPr>
          <a:xfrm>
            <a:off x="7496574" y="2406487"/>
            <a:ext cx="5834898" cy="0"/>
          </a:xfrm>
          <a:prstGeom prst="line">
            <a:avLst/>
          </a:prstGeom>
          <a:solidFill>
            <a:schemeClr val="bg1"/>
          </a:solidFill>
          <a:ln>
            <a:solidFill>
              <a:srgbClr val="474747"/>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 name="Rectangle 2">
            <a:extLst>
              <a:ext uri="{FF2B5EF4-FFF2-40B4-BE49-F238E27FC236}">
                <a16:creationId xmlns:a16="http://schemas.microsoft.com/office/drawing/2014/main" id="{3BAB2D02-0E78-5369-F0BC-C0BD6AC79E6B}"/>
              </a:ext>
            </a:extLst>
          </p:cNvPr>
          <p:cNvSpPr/>
          <p:nvPr/>
        </p:nvSpPr>
        <p:spPr>
          <a:xfrm>
            <a:off x="292608" y="1467053"/>
            <a:ext cx="212674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Billions)</a:t>
            </a:r>
          </a:p>
        </p:txBody>
      </p:sp>
      <p:graphicFrame>
        <p:nvGraphicFramePr>
          <p:cNvPr id="6" name="Chart 5">
            <a:extLst>
              <a:ext uri="{FF2B5EF4-FFF2-40B4-BE49-F238E27FC236}">
                <a16:creationId xmlns:a16="http://schemas.microsoft.com/office/drawing/2014/main" id="{7880FCCC-3A3A-47FB-B28E-5140DCD2A1CE}"/>
              </a:ext>
            </a:extLst>
          </p:cNvPr>
          <p:cNvGraphicFramePr>
            <a:graphicFrameLocks/>
          </p:cNvGraphicFramePr>
          <p:nvPr>
            <p:extLst>
              <p:ext uri="{D42A27DB-BD31-4B8C-83A1-F6EECF244321}">
                <p14:modId xmlns:p14="http://schemas.microsoft.com/office/powerpoint/2010/main" val="3578994222"/>
              </p:ext>
            </p:extLst>
          </p:nvPr>
        </p:nvGraphicFramePr>
        <p:xfrm>
          <a:off x="7028561" y="4651121"/>
          <a:ext cx="6495415" cy="260921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15846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6">
            <a:extLst>
              <a:ext uri="{FF2B5EF4-FFF2-40B4-BE49-F238E27FC236}">
                <a16:creationId xmlns:a16="http://schemas.microsoft.com/office/drawing/2014/main" id="{51B25181-75DE-03C7-BD78-F7F751C4BDE5}"/>
              </a:ext>
            </a:extLst>
          </p:cNvPr>
          <p:cNvSpPr txBox="1">
            <a:spLocks/>
          </p:cNvSpPr>
          <p:nvPr/>
        </p:nvSpPr>
        <p:spPr>
          <a:xfrm>
            <a:off x="256821" y="775269"/>
            <a:ext cx="6169152" cy="859619"/>
          </a:xfrm>
          <a:prstGeom prst="rect">
            <a:avLst/>
          </a:prstGeom>
        </p:spPr>
        <p:txBody>
          <a:bodyPr anchor="ctr">
            <a:noAutofit/>
          </a:bodyPr>
          <a:lstStyle>
            <a:lvl1pPr algn="ctr" defTabSz="754433" rtl="0" eaLnBrk="1" latinLnBrk="0" hangingPunct="1">
              <a:lnSpc>
                <a:spcPct val="90000"/>
              </a:lnSpc>
              <a:spcBef>
                <a:spcPct val="0"/>
              </a:spcBef>
              <a:buNone/>
              <a:defRPr lang="en-US" sz="3400" b="0" kern="1200" smtClean="0">
                <a:solidFill>
                  <a:srgbClr val="4C5966"/>
                </a:solidFill>
                <a:latin typeface="Public Sans SemiBold" pitchFamily="2" charset="0"/>
                <a:ea typeface="Source Serif Pro" panose="02040603050405020204" pitchFamily="18" charset="0"/>
                <a:cs typeface="Arial Unicode MS" panose="020B0604020202020204" pitchFamily="34" charset="-128"/>
              </a:defRPr>
            </a:lvl1pPr>
          </a:lstStyle>
          <a:p>
            <a:pPr marL="0" marR="0" lvl="0" indent="0" algn="ctr" defTabSz="754433"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Source Serif Pro" panose="02040603050405020204" pitchFamily="18" charset="0"/>
                <a:cs typeface="Arial" panose="020B0604020202020204" pitchFamily="34" charset="0"/>
              </a:rPr>
              <a:t>Trends &amp; Takeaways</a:t>
            </a:r>
          </a:p>
        </p:txBody>
      </p:sp>
      <p:grpSp>
        <p:nvGrpSpPr>
          <p:cNvPr id="3" name="Group 2">
            <a:extLst>
              <a:ext uri="{FF2B5EF4-FFF2-40B4-BE49-F238E27FC236}">
                <a16:creationId xmlns:a16="http://schemas.microsoft.com/office/drawing/2014/main" id="{F60D71BF-4EDE-C48C-A41F-AEE2FBDC8A22}"/>
              </a:ext>
            </a:extLst>
          </p:cNvPr>
          <p:cNvGrpSpPr/>
          <p:nvPr/>
        </p:nvGrpSpPr>
        <p:grpSpPr>
          <a:xfrm>
            <a:off x="6061665" y="2303629"/>
            <a:ext cx="7131143" cy="3165141"/>
            <a:chOff x="6061665" y="2783523"/>
            <a:chExt cx="7131143" cy="3165141"/>
          </a:xfrm>
        </p:grpSpPr>
        <p:grpSp>
          <p:nvGrpSpPr>
            <p:cNvPr id="13" name="Group 12">
              <a:extLst>
                <a:ext uri="{FF2B5EF4-FFF2-40B4-BE49-F238E27FC236}">
                  <a16:creationId xmlns:a16="http://schemas.microsoft.com/office/drawing/2014/main" id="{6C81D1F4-7A9B-C85F-8E73-7E4B7028F75B}"/>
                </a:ext>
              </a:extLst>
            </p:cNvPr>
            <p:cNvGrpSpPr/>
            <p:nvPr/>
          </p:nvGrpSpPr>
          <p:grpSpPr>
            <a:xfrm>
              <a:off x="6061665" y="2783523"/>
              <a:ext cx="5967831" cy="1097280"/>
              <a:chOff x="6088486" y="2909747"/>
              <a:chExt cx="5967831" cy="1097280"/>
            </a:xfrm>
          </p:grpSpPr>
          <p:grpSp>
            <p:nvGrpSpPr>
              <p:cNvPr id="37" name="Group 36">
                <a:extLst>
                  <a:ext uri="{FF2B5EF4-FFF2-40B4-BE49-F238E27FC236}">
                    <a16:creationId xmlns:a16="http://schemas.microsoft.com/office/drawing/2014/main" id="{6E64F14A-8618-0E55-C36C-80B6AAA75C8B}"/>
                  </a:ext>
                </a:extLst>
              </p:cNvPr>
              <p:cNvGrpSpPr/>
              <p:nvPr/>
            </p:nvGrpSpPr>
            <p:grpSpPr>
              <a:xfrm>
                <a:off x="6935677" y="3092627"/>
                <a:ext cx="5120640" cy="731520"/>
                <a:chOff x="2298304" y="2128961"/>
                <a:chExt cx="5007334" cy="731520"/>
              </a:xfrm>
              <a:solidFill>
                <a:srgbClr val="4C5966"/>
              </a:solidFill>
              <a:effectLst>
                <a:outerShdw blurRad="50800" dist="38100" dir="2700000" algn="tl" rotWithShape="0">
                  <a:prstClr val="black">
                    <a:alpha val="40000"/>
                  </a:prstClr>
                </a:outerShdw>
              </a:effectLst>
            </p:grpSpPr>
            <p:sp>
              <p:nvSpPr>
                <p:cNvPr id="47" name="Rectangle 46">
                  <a:extLst>
                    <a:ext uri="{FF2B5EF4-FFF2-40B4-BE49-F238E27FC236}">
                      <a16:creationId xmlns:a16="http://schemas.microsoft.com/office/drawing/2014/main" id="{51A0D324-32BC-E2CB-5F0D-A1B5D7FB63BA}"/>
                    </a:ext>
                  </a:extLst>
                </p:cNvPr>
                <p:cNvSpPr/>
                <p:nvPr/>
              </p:nvSpPr>
              <p:spPr>
                <a:xfrm>
                  <a:off x="2298304" y="2128961"/>
                  <a:ext cx="4641574"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48" name="Oval 47">
                  <a:extLst>
                    <a:ext uri="{FF2B5EF4-FFF2-40B4-BE49-F238E27FC236}">
                      <a16:creationId xmlns:a16="http://schemas.microsoft.com/office/drawing/2014/main" id="{803E6C2E-1747-F4EE-5B0B-4A0B83BDBAB0}"/>
                    </a:ext>
                  </a:extLst>
                </p:cNvPr>
                <p:cNvSpPr/>
                <p:nvPr/>
              </p:nvSpPr>
              <p:spPr>
                <a:xfrm>
                  <a:off x="6574118" y="2128961"/>
                  <a:ext cx="731520" cy="7315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grpSp>
          <p:sp>
            <p:nvSpPr>
              <p:cNvPr id="38" name="Oval 37">
                <a:extLst>
                  <a:ext uri="{FF2B5EF4-FFF2-40B4-BE49-F238E27FC236}">
                    <a16:creationId xmlns:a16="http://schemas.microsoft.com/office/drawing/2014/main" id="{ECF2B4C6-4659-91FC-F1B6-EB4490558500}"/>
                  </a:ext>
                </a:extLst>
              </p:cNvPr>
              <p:cNvSpPr/>
              <p:nvPr/>
            </p:nvSpPr>
            <p:spPr>
              <a:xfrm>
                <a:off x="6088486" y="2909747"/>
                <a:ext cx="1073426" cy="109728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39" name="Oval 38">
                <a:extLst>
                  <a:ext uri="{FF2B5EF4-FFF2-40B4-BE49-F238E27FC236}">
                    <a16:creationId xmlns:a16="http://schemas.microsoft.com/office/drawing/2014/main" id="{335A8864-1CDD-8EC4-8CA8-11A1C8C349A7}"/>
                  </a:ext>
                </a:extLst>
              </p:cNvPr>
              <p:cNvSpPr/>
              <p:nvPr/>
            </p:nvSpPr>
            <p:spPr>
              <a:xfrm>
                <a:off x="6259439" y="3092627"/>
                <a:ext cx="731520" cy="731520"/>
              </a:xfrm>
              <a:prstGeom prst="ellipse">
                <a:avLst/>
              </a:prstGeom>
              <a:solidFill>
                <a:srgbClr val="4C59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40" name="Rectangle 39">
                <a:extLst>
                  <a:ext uri="{FF2B5EF4-FFF2-40B4-BE49-F238E27FC236}">
                    <a16:creationId xmlns:a16="http://schemas.microsoft.com/office/drawing/2014/main" id="{7AFD73B3-3C6D-3A08-6105-41A256B89EE9}"/>
                  </a:ext>
                </a:extLst>
              </p:cNvPr>
              <p:cNvSpPr/>
              <p:nvPr/>
            </p:nvSpPr>
            <p:spPr>
              <a:xfrm>
                <a:off x="7106246" y="3114678"/>
                <a:ext cx="4572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Mergers &amp; Acquisitions</a:t>
                </a:r>
              </a:p>
            </p:txBody>
          </p:sp>
          <p:pic>
            <p:nvPicPr>
              <p:cNvPr id="2" name="Graphic 1" descr="Contract outline">
                <a:extLst>
                  <a:ext uri="{FF2B5EF4-FFF2-40B4-BE49-F238E27FC236}">
                    <a16:creationId xmlns:a16="http://schemas.microsoft.com/office/drawing/2014/main" id="{DEBFA3F7-4138-4424-C3A3-68E4C33496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92667" y="3216071"/>
                <a:ext cx="484632" cy="484632"/>
              </a:xfrm>
              <a:prstGeom prst="rect">
                <a:avLst/>
              </a:prstGeom>
            </p:spPr>
          </p:pic>
        </p:grpSp>
        <p:grpSp>
          <p:nvGrpSpPr>
            <p:cNvPr id="5" name="Group 4">
              <a:extLst>
                <a:ext uri="{FF2B5EF4-FFF2-40B4-BE49-F238E27FC236}">
                  <a16:creationId xmlns:a16="http://schemas.microsoft.com/office/drawing/2014/main" id="{8BFF0CE2-965D-CC97-0341-8C575C8E9AD2}"/>
                </a:ext>
              </a:extLst>
            </p:cNvPr>
            <p:cNvGrpSpPr/>
            <p:nvPr/>
          </p:nvGrpSpPr>
          <p:grpSpPr>
            <a:xfrm>
              <a:off x="7224976" y="4851384"/>
              <a:ext cx="5967832" cy="1097280"/>
              <a:chOff x="6696962" y="3988555"/>
              <a:chExt cx="5967832" cy="1097280"/>
            </a:xfrm>
          </p:grpSpPr>
          <p:sp>
            <p:nvSpPr>
              <p:cNvPr id="41" name="Freeform: Shape 40">
                <a:extLst>
                  <a:ext uri="{FF2B5EF4-FFF2-40B4-BE49-F238E27FC236}">
                    <a16:creationId xmlns:a16="http://schemas.microsoft.com/office/drawing/2014/main" id="{2DA7E40D-4D86-58F1-E796-D1ECBCC801F5}"/>
                  </a:ext>
                </a:extLst>
              </p:cNvPr>
              <p:cNvSpPr/>
              <p:nvPr/>
            </p:nvSpPr>
            <p:spPr>
              <a:xfrm>
                <a:off x="7544153" y="4171435"/>
                <a:ext cx="5120641" cy="731520"/>
              </a:xfrm>
              <a:custGeom>
                <a:avLst/>
                <a:gdLst>
                  <a:gd name="connsiteX0" fmla="*/ 0 w 5120641"/>
                  <a:gd name="connsiteY0" fmla="*/ 0 h 731520"/>
                  <a:gd name="connsiteX1" fmla="*/ 4746604 w 5120641"/>
                  <a:gd name="connsiteY1" fmla="*/ 0 h 731520"/>
                  <a:gd name="connsiteX2" fmla="*/ 5120641 w 5120641"/>
                  <a:gd name="connsiteY2" fmla="*/ 365760 h 731520"/>
                  <a:gd name="connsiteX3" fmla="*/ 4746604 w 5120641"/>
                  <a:gd name="connsiteY3" fmla="*/ 731520 h 731520"/>
                  <a:gd name="connsiteX4" fmla="*/ 0 w 5120641"/>
                  <a:gd name="connsiteY4" fmla="*/ 73152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641" h="731520">
                    <a:moveTo>
                      <a:pt x="0" y="0"/>
                    </a:moveTo>
                    <a:lnTo>
                      <a:pt x="4746604" y="0"/>
                    </a:lnTo>
                    <a:cubicBezTo>
                      <a:pt x="4953179" y="0"/>
                      <a:pt x="5120641" y="163756"/>
                      <a:pt x="5120641" y="365760"/>
                    </a:cubicBezTo>
                    <a:cubicBezTo>
                      <a:pt x="5120641" y="567764"/>
                      <a:pt x="4953179" y="731520"/>
                      <a:pt x="4746604" y="731520"/>
                    </a:cubicBezTo>
                    <a:lnTo>
                      <a:pt x="0" y="731520"/>
                    </a:lnTo>
                    <a:close/>
                  </a:path>
                </a:pathLst>
              </a:custGeom>
              <a:solidFill>
                <a:srgbClr val="4C59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42" name="Rectangle 41">
                <a:extLst>
                  <a:ext uri="{FF2B5EF4-FFF2-40B4-BE49-F238E27FC236}">
                    <a16:creationId xmlns:a16="http://schemas.microsoft.com/office/drawing/2014/main" id="{C8CE3C80-AFDE-6354-F84A-F5BBB9E692FB}"/>
                  </a:ext>
                </a:extLst>
              </p:cNvPr>
              <p:cNvSpPr/>
              <p:nvPr/>
            </p:nvSpPr>
            <p:spPr>
              <a:xfrm>
                <a:off x="7714722" y="4193486"/>
                <a:ext cx="4572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Industry Outlook Conclusion</a:t>
                </a:r>
              </a:p>
            </p:txBody>
          </p:sp>
          <p:sp>
            <p:nvSpPr>
              <p:cNvPr id="44" name="Oval 43">
                <a:extLst>
                  <a:ext uri="{FF2B5EF4-FFF2-40B4-BE49-F238E27FC236}">
                    <a16:creationId xmlns:a16="http://schemas.microsoft.com/office/drawing/2014/main" id="{C91B7F03-91E2-9B29-1298-5AF903A523BA}"/>
                  </a:ext>
                </a:extLst>
              </p:cNvPr>
              <p:cNvSpPr/>
              <p:nvPr/>
            </p:nvSpPr>
            <p:spPr>
              <a:xfrm>
                <a:off x="6696962" y="3988555"/>
                <a:ext cx="1073426" cy="109728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45" name="Oval 44">
                <a:extLst>
                  <a:ext uri="{FF2B5EF4-FFF2-40B4-BE49-F238E27FC236}">
                    <a16:creationId xmlns:a16="http://schemas.microsoft.com/office/drawing/2014/main" id="{99EC1596-9DE9-402A-5234-473BF27C2F7D}"/>
                  </a:ext>
                </a:extLst>
              </p:cNvPr>
              <p:cNvSpPr/>
              <p:nvPr/>
            </p:nvSpPr>
            <p:spPr>
              <a:xfrm>
                <a:off x="6867915" y="4171435"/>
                <a:ext cx="731520" cy="731520"/>
              </a:xfrm>
              <a:prstGeom prst="ellipse">
                <a:avLst/>
              </a:prstGeom>
              <a:solidFill>
                <a:srgbClr val="4C59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pic>
            <p:nvPicPr>
              <p:cNvPr id="4" name="Graphic 3" descr="Checklist outline">
                <a:extLst>
                  <a:ext uri="{FF2B5EF4-FFF2-40B4-BE49-F238E27FC236}">
                    <a16:creationId xmlns:a16="http://schemas.microsoft.com/office/drawing/2014/main" id="{D1E56BE3-F658-24CE-0147-D5D8B42886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0959" y="4294879"/>
                <a:ext cx="484632" cy="484632"/>
              </a:xfrm>
              <a:prstGeom prst="rect">
                <a:avLst/>
              </a:prstGeom>
            </p:spPr>
          </p:pic>
        </p:grpSp>
        <p:sp>
          <p:nvSpPr>
            <p:cNvPr id="7" name="Freeform: Shape 6">
              <a:extLst>
                <a:ext uri="{FF2B5EF4-FFF2-40B4-BE49-F238E27FC236}">
                  <a16:creationId xmlns:a16="http://schemas.microsoft.com/office/drawing/2014/main" id="{B42F260A-73DC-DC00-ADC0-76366E446E1E}"/>
                </a:ext>
              </a:extLst>
            </p:cNvPr>
            <p:cNvSpPr/>
            <p:nvPr/>
          </p:nvSpPr>
          <p:spPr>
            <a:xfrm>
              <a:off x="7490511" y="4000333"/>
              <a:ext cx="5120641" cy="731520"/>
            </a:xfrm>
            <a:custGeom>
              <a:avLst/>
              <a:gdLst>
                <a:gd name="connsiteX0" fmla="*/ 0 w 5120641"/>
                <a:gd name="connsiteY0" fmla="*/ 0 h 731520"/>
                <a:gd name="connsiteX1" fmla="*/ 4746604 w 5120641"/>
                <a:gd name="connsiteY1" fmla="*/ 0 h 731520"/>
                <a:gd name="connsiteX2" fmla="*/ 5120641 w 5120641"/>
                <a:gd name="connsiteY2" fmla="*/ 365760 h 731520"/>
                <a:gd name="connsiteX3" fmla="*/ 4746604 w 5120641"/>
                <a:gd name="connsiteY3" fmla="*/ 731520 h 731520"/>
                <a:gd name="connsiteX4" fmla="*/ 0 w 5120641"/>
                <a:gd name="connsiteY4" fmla="*/ 73152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641" h="731520">
                  <a:moveTo>
                    <a:pt x="0" y="0"/>
                  </a:moveTo>
                  <a:lnTo>
                    <a:pt x="4746604" y="0"/>
                  </a:lnTo>
                  <a:cubicBezTo>
                    <a:pt x="4953179" y="0"/>
                    <a:pt x="5120641" y="163756"/>
                    <a:pt x="5120641" y="365760"/>
                  </a:cubicBezTo>
                  <a:cubicBezTo>
                    <a:pt x="5120641" y="567764"/>
                    <a:pt x="4953179" y="731520"/>
                    <a:pt x="4746604" y="731520"/>
                  </a:cubicBezTo>
                  <a:lnTo>
                    <a:pt x="0" y="731520"/>
                  </a:lnTo>
                  <a:close/>
                </a:path>
              </a:pathLst>
            </a:custGeom>
            <a:solidFill>
              <a:srgbClr val="4C59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sp>
          <p:nvSpPr>
            <p:cNvPr id="8" name="Rectangle 7">
              <a:extLst>
                <a:ext uri="{FF2B5EF4-FFF2-40B4-BE49-F238E27FC236}">
                  <a16:creationId xmlns:a16="http://schemas.microsoft.com/office/drawing/2014/main" id="{8AB1ADC8-9F37-4006-4903-492AD1A47675}"/>
                </a:ext>
              </a:extLst>
            </p:cNvPr>
            <p:cNvSpPr/>
            <p:nvPr/>
          </p:nvSpPr>
          <p:spPr>
            <a:xfrm>
              <a:off x="7661080" y="4022384"/>
              <a:ext cx="4572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FFFFFF"/>
                  </a:solidFill>
                  <a:latin typeface="Arial" panose="020B0604020202020204" pitchFamily="34" charset="0"/>
                  <a:cs typeface="Arial" panose="020B0604020202020204" pitchFamily="34" charset="0"/>
                </a:rPr>
                <a:t>Growth Trends</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Oval 8">
              <a:extLst>
                <a:ext uri="{FF2B5EF4-FFF2-40B4-BE49-F238E27FC236}">
                  <a16:creationId xmlns:a16="http://schemas.microsoft.com/office/drawing/2014/main" id="{FEC6E7CD-A6C0-C15B-CAFD-5F360FD05DC2}"/>
                </a:ext>
              </a:extLst>
            </p:cNvPr>
            <p:cNvSpPr/>
            <p:nvPr/>
          </p:nvSpPr>
          <p:spPr>
            <a:xfrm>
              <a:off x="6643320" y="3817453"/>
              <a:ext cx="1073426" cy="109728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grpSp>
          <p:nvGrpSpPr>
            <p:cNvPr id="17" name="Group 16">
              <a:extLst>
                <a:ext uri="{FF2B5EF4-FFF2-40B4-BE49-F238E27FC236}">
                  <a16:creationId xmlns:a16="http://schemas.microsoft.com/office/drawing/2014/main" id="{1650D116-21F0-B149-15AF-721EED199495}"/>
                </a:ext>
              </a:extLst>
            </p:cNvPr>
            <p:cNvGrpSpPr/>
            <p:nvPr/>
          </p:nvGrpSpPr>
          <p:grpSpPr>
            <a:xfrm>
              <a:off x="6814273" y="4000333"/>
              <a:ext cx="731520" cy="731520"/>
              <a:chOff x="6814273" y="4082525"/>
              <a:chExt cx="731520" cy="731520"/>
            </a:xfrm>
          </p:grpSpPr>
          <p:sp>
            <p:nvSpPr>
              <p:cNvPr id="10" name="Oval 9">
                <a:extLst>
                  <a:ext uri="{FF2B5EF4-FFF2-40B4-BE49-F238E27FC236}">
                    <a16:creationId xmlns:a16="http://schemas.microsoft.com/office/drawing/2014/main" id="{344455DE-CDA0-1147-C1BB-1B1B1AC14F9F}"/>
                  </a:ext>
                </a:extLst>
              </p:cNvPr>
              <p:cNvSpPr/>
              <p:nvPr/>
            </p:nvSpPr>
            <p:spPr>
              <a:xfrm>
                <a:off x="6814273" y="4082525"/>
                <a:ext cx="731520" cy="731520"/>
              </a:xfrm>
              <a:prstGeom prst="ellipse">
                <a:avLst/>
              </a:prstGeom>
              <a:solidFill>
                <a:srgbClr val="4C59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24D00"/>
                  </a:solidFill>
                  <a:effectLst/>
                  <a:uLnTx/>
                  <a:uFillTx/>
                  <a:latin typeface="Calibri Light" panose="020F0302020204030204"/>
                  <a:ea typeface="+mn-ea"/>
                  <a:cs typeface="+mn-cs"/>
                </a:endParaRPr>
              </a:p>
            </p:txBody>
          </p:sp>
          <p:pic>
            <p:nvPicPr>
              <p:cNvPr id="16" name="Graphic 15" descr="Upward trend with solid fill">
                <a:extLst>
                  <a:ext uri="{FF2B5EF4-FFF2-40B4-BE49-F238E27FC236}">
                    <a16:creationId xmlns:a16="http://schemas.microsoft.com/office/drawing/2014/main" id="{5674ACEC-0F23-BB6F-B683-5F276FDAFE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37717" y="4205969"/>
                <a:ext cx="484632" cy="484632"/>
              </a:xfrm>
              <a:prstGeom prst="rect">
                <a:avLst/>
              </a:prstGeom>
            </p:spPr>
          </p:pic>
        </p:grpSp>
      </p:grpSp>
    </p:spTree>
    <p:extLst>
      <p:ext uri="{BB962C8B-B14F-4D97-AF65-F5344CB8AC3E}">
        <p14:creationId xmlns:p14="http://schemas.microsoft.com/office/powerpoint/2010/main" val="574868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BF35C91F-817D-4FA5-AD32-8FACD761D94E}"/>
              </a:ext>
            </a:extLst>
          </p:cNvPr>
          <p:cNvGraphicFramePr>
            <a:graphicFrameLocks/>
          </p:cNvGraphicFramePr>
          <p:nvPr>
            <p:extLst>
              <p:ext uri="{D42A27DB-BD31-4B8C-83A1-F6EECF244321}">
                <p14:modId xmlns:p14="http://schemas.microsoft.com/office/powerpoint/2010/main" val="3853290940"/>
              </p:ext>
            </p:extLst>
          </p:nvPr>
        </p:nvGraphicFramePr>
        <p:xfrm>
          <a:off x="297180" y="1631149"/>
          <a:ext cx="7245223" cy="2377440"/>
        </p:xfrm>
        <a:graphic>
          <a:graphicData uri="http://schemas.openxmlformats.org/drawingml/2006/chart">
            <c:chart xmlns:c="http://schemas.openxmlformats.org/drawingml/2006/chart" xmlns:r="http://schemas.openxmlformats.org/officeDocument/2006/relationships" r:id="rId5"/>
          </a:graphicData>
        </a:graphic>
      </p:graphicFrame>
      <p:sp>
        <p:nvSpPr>
          <p:cNvPr id="25" name="Title 1">
            <a:extLst>
              <a:ext uri="{FF2B5EF4-FFF2-40B4-BE49-F238E27FC236}">
                <a16:creationId xmlns:a16="http://schemas.microsoft.com/office/drawing/2014/main" id="{E5159683-62C6-D6C0-2B58-7D2550DA7A09}"/>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Trends &amp; Takeaways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a:t>
            </a:r>
            <a:r>
              <a:rPr lang="en-US" sz="2400" cap="none" dirty="0">
                <a:solidFill>
                  <a:srgbClr val="7F7F7F"/>
                </a:solidFill>
              </a:rPr>
              <a:t>Mergers and Acquisitions</a:t>
            </a:r>
          </a:p>
        </p:txBody>
      </p:sp>
      <p:sp>
        <p:nvSpPr>
          <p:cNvPr id="26" name="Rectangle 25">
            <a:extLst>
              <a:ext uri="{FF2B5EF4-FFF2-40B4-BE49-F238E27FC236}">
                <a16:creationId xmlns:a16="http://schemas.microsoft.com/office/drawing/2014/main" id="{7F914D1F-6923-A626-50F6-80DDABA62916}"/>
              </a:ext>
            </a:extLst>
          </p:cNvPr>
          <p:cNvSpPr/>
          <p:nvPr/>
        </p:nvSpPr>
        <p:spPr>
          <a:xfrm>
            <a:off x="292608" y="1024128"/>
            <a:ext cx="13231368"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Garamond" panose="02020404030301010803" pitchFamily="18" charset="0"/>
                <a:cs typeface="Arial" panose="020B0604020202020204" pitchFamily="34" charset="0"/>
              </a:rPr>
              <a:t>Construction Materials Deals 2018 – 2023</a:t>
            </a:r>
          </a:p>
        </p:txBody>
      </p:sp>
      <p:sp>
        <p:nvSpPr>
          <p:cNvPr id="45" name="Rectangle 44">
            <a:extLst>
              <a:ext uri="{FF2B5EF4-FFF2-40B4-BE49-F238E27FC236}">
                <a16:creationId xmlns:a16="http://schemas.microsoft.com/office/drawing/2014/main" id="{8DA0C20A-6D5D-2F6A-0C34-4577CEB54FC3}"/>
              </a:ext>
            </a:extLst>
          </p:cNvPr>
          <p:cNvSpPr/>
          <p:nvPr/>
        </p:nvSpPr>
        <p:spPr>
          <a:xfrm>
            <a:off x="298984" y="4112275"/>
            <a:ext cx="13231368"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Garamond" panose="02020404030301010803" pitchFamily="18" charset="0"/>
                <a:cs typeface="Arial" panose="020B0604020202020204" pitchFamily="34" charset="0"/>
              </a:rPr>
              <a:t>Recent activity from “Majors”</a:t>
            </a:r>
          </a:p>
        </p:txBody>
      </p:sp>
      <p:cxnSp>
        <p:nvCxnSpPr>
          <p:cNvPr id="49" name="Straight Arrow Connector 48">
            <a:extLst>
              <a:ext uri="{FF2B5EF4-FFF2-40B4-BE49-F238E27FC236}">
                <a16:creationId xmlns:a16="http://schemas.microsoft.com/office/drawing/2014/main" id="{21D0E6B9-7BB7-CC72-8AF6-91E6BC03564B}"/>
              </a:ext>
            </a:extLst>
          </p:cNvPr>
          <p:cNvCxnSpPr>
            <a:cxnSpLocks/>
          </p:cNvCxnSpPr>
          <p:nvPr/>
        </p:nvCxnSpPr>
        <p:spPr>
          <a:xfrm>
            <a:off x="2060613" y="5483918"/>
            <a:ext cx="11469738" cy="0"/>
          </a:xfrm>
          <a:prstGeom prst="straightConnector1">
            <a:avLst/>
          </a:prstGeom>
          <a:ln w="38100" cmpd="dbl">
            <a:solidFill>
              <a:srgbClr val="474747"/>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B0E1C59-DB38-2E78-3C0B-087BF81BB824}"/>
              </a:ext>
            </a:extLst>
          </p:cNvPr>
          <p:cNvSpPr/>
          <p:nvPr/>
        </p:nvSpPr>
        <p:spPr>
          <a:xfrm>
            <a:off x="298983" y="4933698"/>
            <a:ext cx="1353312" cy="539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74747"/>
                </a:solidFill>
                <a:latin typeface="Arial" panose="020B0604020202020204" pitchFamily="34" charset="0"/>
                <a:cs typeface="Arial" panose="020B0604020202020204" pitchFamily="34" charset="0"/>
              </a:rPr>
              <a:t>Major Buyers</a:t>
            </a:r>
          </a:p>
        </p:txBody>
      </p:sp>
      <p:sp>
        <p:nvSpPr>
          <p:cNvPr id="53" name="Rectangle 52">
            <a:extLst>
              <a:ext uri="{FF2B5EF4-FFF2-40B4-BE49-F238E27FC236}">
                <a16:creationId xmlns:a16="http://schemas.microsoft.com/office/drawing/2014/main" id="{49FA37DF-8175-07FC-A6B8-BE1D5C2A64BE}"/>
              </a:ext>
            </a:extLst>
          </p:cNvPr>
          <p:cNvSpPr/>
          <p:nvPr/>
        </p:nvSpPr>
        <p:spPr>
          <a:xfrm>
            <a:off x="298984" y="5724151"/>
            <a:ext cx="1357076" cy="537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74747"/>
                </a:solidFill>
                <a:latin typeface="Arial" panose="020B0604020202020204" pitchFamily="34" charset="0"/>
                <a:cs typeface="Arial" panose="020B0604020202020204" pitchFamily="34" charset="0"/>
              </a:rPr>
              <a:t>Select Acquisitions</a:t>
            </a:r>
          </a:p>
        </p:txBody>
      </p:sp>
      <p:sp>
        <p:nvSpPr>
          <p:cNvPr id="74" name="Left Brace 73">
            <a:extLst>
              <a:ext uri="{FF2B5EF4-FFF2-40B4-BE49-F238E27FC236}">
                <a16:creationId xmlns:a16="http://schemas.microsoft.com/office/drawing/2014/main" id="{CA5EAE42-15E9-0CEF-C499-08911D2C3043}"/>
              </a:ext>
            </a:extLst>
          </p:cNvPr>
          <p:cNvSpPr/>
          <p:nvPr/>
        </p:nvSpPr>
        <p:spPr>
          <a:xfrm>
            <a:off x="1710006" y="4790803"/>
            <a:ext cx="135997" cy="646347"/>
          </a:xfrm>
          <a:prstGeom prst="leftBrace">
            <a:avLst/>
          </a:prstGeom>
          <a:ln>
            <a:solidFill>
              <a:srgbClr val="4C7A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5" name="Left Brace 74">
            <a:extLst>
              <a:ext uri="{FF2B5EF4-FFF2-40B4-BE49-F238E27FC236}">
                <a16:creationId xmlns:a16="http://schemas.microsoft.com/office/drawing/2014/main" id="{68BB04E3-A718-C37C-5F34-FA1770507DD5}"/>
              </a:ext>
            </a:extLst>
          </p:cNvPr>
          <p:cNvSpPr/>
          <p:nvPr/>
        </p:nvSpPr>
        <p:spPr>
          <a:xfrm>
            <a:off x="1710006" y="5495113"/>
            <a:ext cx="135997" cy="984233"/>
          </a:xfrm>
          <a:prstGeom prst="leftBrace">
            <a:avLst/>
          </a:prstGeom>
          <a:ln>
            <a:solidFill>
              <a:srgbClr val="4C7A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394CDD40-A906-398E-7274-5F6B89744E0E}"/>
              </a:ext>
            </a:extLst>
          </p:cNvPr>
          <p:cNvGrpSpPr/>
          <p:nvPr/>
        </p:nvGrpSpPr>
        <p:grpSpPr>
          <a:xfrm>
            <a:off x="8973958" y="4790803"/>
            <a:ext cx="2251945" cy="1688543"/>
            <a:chOff x="6669509" y="4790803"/>
            <a:chExt cx="2251945" cy="1688543"/>
          </a:xfrm>
        </p:grpSpPr>
        <p:sp>
          <p:nvSpPr>
            <p:cNvPr id="79" name="Rectangle 78">
              <a:extLst>
                <a:ext uri="{FF2B5EF4-FFF2-40B4-BE49-F238E27FC236}">
                  <a16:creationId xmlns:a16="http://schemas.microsoft.com/office/drawing/2014/main" id="{DEFEFF19-7DDD-7757-8E03-C72F5FCCB497}"/>
                </a:ext>
              </a:extLst>
            </p:cNvPr>
            <p:cNvSpPr/>
            <p:nvPr/>
          </p:nvSpPr>
          <p:spPr>
            <a:xfrm>
              <a:off x="6669509" y="4790803"/>
              <a:ext cx="2251945" cy="1688543"/>
            </a:xfrm>
            <a:prstGeom prst="rect">
              <a:avLst/>
            </a:prstGeom>
            <a:noFill/>
            <a:ln w="6350">
              <a:solidFill>
                <a:srgbClr val="5E976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a:extLst>
                <a:ext uri="{FF2B5EF4-FFF2-40B4-BE49-F238E27FC236}">
                  <a16:creationId xmlns:a16="http://schemas.microsoft.com/office/drawing/2014/main" id="{F7890800-D700-9218-61BF-9255558A4F8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891473" y="5680155"/>
              <a:ext cx="511789" cy="6029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ummit Materials Announces Significant Step to Streamline Company Structure">
              <a:extLst>
                <a:ext uri="{FF2B5EF4-FFF2-40B4-BE49-F238E27FC236}">
                  <a16:creationId xmlns:a16="http://schemas.microsoft.com/office/drawing/2014/main" id="{9B233667-A884-B931-9AC7-1145489400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5419" y="4883011"/>
              <a:ext cx="970138" cy="508698"/>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9E32757D-55FF-F519-59A7-A155D490C8D6}"/>
                </a:ext>
              </a:extLst>
            </p:cNvPr>
            <p:cNvSpPr/>
            <p:nvPr/>
          </p:nvSpPr>
          <p:spPr>
            <a:xfrm>
              <a:off x="7641915" y="5821386"/>
              <a:ext cx="1217066" cy="320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474747"/>
                  </a:solidFill>
                  <a:latin typeface="Arial" panose="020B0604020202020204" pitchFamily="34" charset="0"/>
                  <a:cs typeface="Arial" panose="020B0604020202020204" pitchFamily="34" charset="0"/>
                </a:rPr>
                <a:t>North America Assets</a:t>
              </a:r>
            </a:p>
          </p:txBody>
        </p:sp>
      </p:grpSp>
      <p:grpSp>
        <p:nvGrpSpPr>
          <p:cNvPr id="34" name="Group 33">
            <a:extLst>
              <a:ext uri="{FF2B5EF4-FFF2-40B4-BE49-F238E27FC236}">
                <a16:creationId xmlns:a16="http://schemas.microsoft.com/office/drawing/2014/main" id="{4AC129B0-9C06-7BB5-BEB5-D380D4CF661C}"/>
              </a:ext>
            </a:extLst>
          </p:cNvPr>
          <p:cNvGrpSpPr/>
          <p:nvPr/>
        </p:nvGrpSpPr>
        <p:grpSpPr>
          <a:xfrm>
            <a:off x="11278406" y="4790803"/>
            <a:ext cx="2251945" cy="1688543"/>
            <a:chOff x="8973957" y="4790803"/>
            <a:chExt cx="2251945" cy="1688543"/>
          </a:xfrm>
        </p:grpSpPr>
        <p:sp>
          <p:nvSpPr>
            <p:cNvPr id="67" name="Rectangle 66">
              <a:extLst>
                <a:ext uri="{FF2B5EF4-FFF2-40B4-BE49-F238E27FC236}">
                  <a16:creationId xmlns:a16="http://schemas.microsoft.com/office/drawing/2014/main" id="{CE099A1C-3DD5-EDC9-14A9-740E758CDEAB}"/>
                </a:ext>
              </a:extLst>
            </p:cNvPr>
            <p:cNvSpPr/>
            <p:nvPr/>
          </p:nvSpPr>
          <p:spPr>
            <a:xfrm>
              <a:off x="8973957" y="4790803"/>
              <a:ext cx="2251945" cy="1688543"/>
            </a:xfrm>
            <a:prstGeom prst="rect">
              <a:avLst/>
            </a:prstGeom>
            <a:noFill/>
            <a:ln w="6350">
              <a:solidFill>
                <a:srgbClr val="5E976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9" name="Picture 4" descr="Vulcan Materials Elects Two New Directors">
              <a:extLst>
                <a:ext uri="{FF2B5EF4-FFF2-40B4-BE49-F238E27FC236}">
                  <a16:creationId xmlns:a16="http://schemas.microsoft.com/office/drawing/2014/main" id="{5CA1D7FC-C83D-837E-A847-FECC2AB88680}"/>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589336" y="4920263"/>
              <a:ext cx="1021186" cy="43419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Vulcan To Acquire U.S. Concrete">
              <a:extLst>
                <a:ext uri="{FF2B5EF4-FFF2-40B4-BE49-F238E27FC236}">
                  <a16:creationId xmlns:a16="http://schemas.microsoft.com/office/drawing/2014/main" id="{41795A8B-45EF-FCCA-919F-2094D9FA9E03}"/>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51156" y="5644243"/>
              <a:ext cx="697547" cy="3650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yar Industries: Contact Details and Business Profile">
              <a:extLst>
                <a:ext uri="{FF2B5EF4-FFF2-40B4-BE49-F238E27FC236}">
                  <a16:creationId xmlns:a16="http://schemas.microsoft.com/office/drawing/2014/main" id="{57A6AEF1-9FA9-75D4-FDF9-665C597CA395}"/>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t="29160" b="28573"/>
            <a:stretch/>
          </p:blipFill>
          <p:spPr bwMode="auto">
            <a:xfrm>
              <a:off x="9599161" y="6134869"/>
              <a:ext cx="1001536" cy="21165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D31004E1-5F46-CA3A-3D27-5A37802FDEE5}"/>
              </a:ext>
            </a:extLst>
          </p:cNvPr>
          <p:cNvSpPr txBox="1"/>
          <p:nvPr/>
        </p:nvSpPr>
        <p:spPr>
          <a:xfrm>
            <a:off x="1170147" y="6716322"/>
            <a:ext cx="11489042" cy="493396"/>
          </a:xfrm>
          <a:prstGeom prst="rect">
            <a:avLst/>
          </a:prstGeom>
          <a:solidFill>
            <a:srgbClr val="5E976D">
              <a:alpha val="10000"/>
            </a:srgbClr>
          </a:solidFill>
          <a:ln w="9525">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defRPr sz="2000" i="1">
                <a:solidFill>
                  <a:srgbClr val="5E976D"/>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Global uncertainty has forced a “flight to safety” for CM buyers, those targets are bolt-on acquisitions</a:t>
            </a:r>
          </a:p>
        </p:txBody>
      </p:sp>
      <p:pic>
        <p:nvPicPr>
          <p:cNvPr id="2" name="Graphic 1" descr="Contract outline">
            <a:extLst>
              <a:ext uri="{FF2B5EF4-FFF2-40B4-BE49-F238E27FC236}">
                <a16:creationId xmlns:a16="http://schemas.microsoft.com/office/drawing/2014/main" id="{32E3D6A7-6C45-39B6-F0D9-EB10AFFC14C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810744" y="102063"/>
            <a:ext cx="713232" cy="713232"/>
          </a:xfrm>
          <a:prstGeom prst="rect">
            <a:avLst/>
          </a:prstGeom>
        </p:spPr>
      </p:pic>
      <p:grpSp>
        <p:nvGrpSpPr>
          <p:cNvPr id="38" name="Group 37">
            <a:extLst>
              <a:ext uri="{FF2B5EF4-FFF2-40B4-BE49-F238E27FC236}">
                <a16:creationId xmlns:a16="http://schemas.microsoft.com/office/drawing/2014/main" id="{C5301B6E-666E-2E30-9913-BA64FBEB402E}"/>
              </a:ext>
            </a:extLst>
          </p:cNvPr>
          <p:cNvGrpSpPr/>
          <p:nvPr/>
        </p:nvGrpSpPr>
        <p:grpSpPr>
          <a:xfrm>
            <a:off x="6669510" y="4790803"/>
            <a:ext cx="2338147" cy="1707561"/>
            <a:chOff x="4365061" y="4790803"/>
            <a:chExt cx="2338147" cy="1707561"/>
          </a:xfrm>
        </p:grpSpPr>
        <p:sp>
          <p:nvSpPr>
            <p:cNvPr id="85" name="Rectangle 84">
              <a:extLst>
                <a:ext uri="{FF2B5EF4-FFF2-40B4-BE49-F238E27FC236}">
                  <a16:creationId xmlns:a16="http://schemas.microsoft.com/office/drawing/2014/main" id="{0B70AA60-9A34-5125-E1C0-729B14174616}"/>
                </a:ext>
              </a:extLst>
            </p:cNvPr>
            <p:cNvSpPr/>
            <p:nvPr/>
          </p:nvSpPr>
          <p:spPr>
            <a:xfrm>
              <a:off x="4992728" y="5820270"/>
              <a:ext cx="1710480" cy="35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474747"/>
                  </a:solidFill>
                  <a:latin typeface="Arial" panose="020B0604020202020204" pitchFamily="34" charset="0"/>
                  <a:cs typeface="Arial" panose="020B0604020202020204" pitchFamily="34" charset="0"/>
                </a:rPr>
                <a:t>28 RMC plants in NY, NJ, &amp; PA</a:t>
              </a:r>
            </a:p>
          </p:txBody>
        </p:sp>
        <p:sp>
          <p:nvSpPr>
            <p:cNvPr id="87" name="Rectangle 86">
              <a:extLst>
                <a:ext uri="{FF2B5EF4-FFF2-40B4-BE49-F238E27FC236}">
                  <a16:creationId xmlns:a16="http://schemas.microsoft.com/office/drawing/2014/main" id="{C34C0109-996D-6A51-FFD7-5D1F691D8E48}"/>
                </a:ext>
              </a:extLst>
            </p:cNvPr>
            <p:cNvSpPr/>
            <p:nvPr/>
          </p:nvSpPr>
          <p:spPr>
            <a:xfrm>
              <a:off x="4992727" y="5526767"/>
              <a:ext cx="1710481" cy="320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474747"/>
                  </a:solidFill>
                  <a:latin typeface="Arial" panose="020B0604020202020204" pitchFamily="34" charset="0"/>
                  <a:cs typeface="Arial" panose="020B0604020202020204" pitchFamily="34" charset="0"/>
                </a:rPr>
                <a:t>37 RMC plants in CO, TX, &amp; WY</a:t>
              </a:r>
            </a:p>
          </p:txBody>
        </p:sp>
        <p:grpSp>
          <p:nvGrpSpPr>
            <p:cNvPr id="36" name="Group 35">
              <a:extLst>
                <a:ext uri="{FF2B5EF4-FFF2-40B4-BE49-F238E27FC236}">
                  <a16:creationId xmlns:a16="http://schemas.microsoft.com/office/drawing/2014/main" id="{87CD6783-7AE1-0FC6-2F71-5BB871891D8E}"/>
                </a:ext>
              </a:extLst>
            </p:cNvPr>
            <p:cNvGrpSpPr/>
            <p:nvPr/>
          </p:nvGrpSpPr>
          <p:grpSpPr>
            <a:xfrm>
              <a:off x="4365061" y="4790803"/>
              <a:ext cx="2251945" cy="1688543"/>
              <a:chOff x="4365061" y="4790803"/>
              <a:chExt cx="2251945" cy="1688543"/>
            </a:xfrm>
          </p:grpSpPr>
          <p:sp>
            <p:nvSpPr>
              <p:cNvPr id="66" name="Rectangle 65">
                <a:extLst>
                  <a:ext uri="{FF2B5EF4-FFF2-40B4-BE49-F238E27FC236}">
                    <a16:creationId xmlns:a16="http://schemas.microsoft.com/office/drawing/2014/main" id="{13EDBCE2-5217-492A-D60D-83DE3B61F995}"/>
                  </a:ext>
                </a:extLst>
              </p:cNvPr>
              <p:cNvSpPr/>
              <p:nvPr/>
            </p:nvSpPr>
            <p:spPr>
              <a:xfrm>
                <a:off x="4365061" y="4790803"/>
                <a:ext cx="2251945" cy="1688543"/>
              </a:xfrm>
              <a:prstGeom prst="rect">
                <a:avLst/>
              </a:prstGeom>
              <a:noFill/>
              <a:ln w="6350">
                <a:solidFill>
                  <a:srgbClr val="5E976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a:extLst>
                  <a:ext uri="{FF2B5EF4-FFF2-40B4-BE49-F238E27FC236}">
                    <a16:creationId xmlns:a16="http://schemas.microsoft.com/office/drawing/2014/main" id="{852D8888-0522-4A67-4790-5240691E1BDE}"/>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948555" y="4929543"/>
                <a:ext cx="1058334" cy="4156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Vulcan Materials Elects Two New Directors">
                <a:extLst>
                  <a:ext uri="{FF2B5EF4-FFF2-40B4-BE49-F238E27FC236}">
                    <a16:creationId xmlns:a16="http://schemas.microsoft.com/office/drawing/2014/main" id="{13DF81C3-7A05-6F5C-DD6C-0ACEF6BBA178}"/>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43788" y="5885135"/>
                <a:ext cx="524030" cy="22281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Martin Marietta acquires Tiller Corp. - Pit &amp;amp; Quarry">
                <a:extLst>
                  <a:ext uri="{FF2B5EF4-FFF2-40B4-BE49-F238E27FC236}">
                    <a16:creationId xmlns:a16="http://schemas.microsoft.com/office/drawing/2014/main" id="{CE8C6EA3-6727-1281-834B-FAB676C2F460}"/>
                  </a:ext>
                </a:extLst>
              </p:cNvP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r="50209" b="-4039"/>
              <a:stretch/>
            </p:blipFill>
            <p:spPr bwMode="auto">
              <a:xfrm>
                <a:off x="4482558" y="5555273"/>
                <a:ext cx="446491" cy="2634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Vulcan Materials Elects Two New Directors">
                <a:extLst>
                  <a:ext uri="{FF2B5EF4-FFF2-40B4-BE49-F238E27FC236}">
                    <a16:creationId xmlns:a16="http://schemas.microsoft.com/office/drawing/2014/main" id="{EA2F38CB-C5CE-2A67-8928-3032D6E64B0D}"/>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43788" y="6210688"/>
                <a:ext cx="524030" cy="22281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A6B3E66-FD13-1E65-CEC6-D6BEDDB74C15}"/>
                </a:ext>
              </a:extLst>
            </p:cNvPr>
            <p:cNvSpPr/>
            <p:nvPr/>
          </p:nvSpPr>
          <p:spPr>
            <a:xfrm>
              <a:off x="4992728" y="6145823"/>
              <a:ext cx="1710480" cy="352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rgbClr val="474747"/>
                  </a:solidFill>
                  <a:latin typeface="Arial" panose="020B0604020202020204" pitchFamily="34" charset="0"/>
                  <a:cs typeface="Arial" panose="020B0604020202020204" pitchFamily="34" charset="0"/>
                </a:rPr>
                <a:t>82 RMC plants, 11 volumetric locations in TX</a:t>
              </a:r>
            </a:p>
          </p:txBody>
        </p:sp>
      </p:grpSp>
      <p:sp>
        <p:nvSpPr>
          <p:cNvPr id="50" name="Rectangle 49">
            <a:extLst>
              <a:ext uri="{FF2B5EF4-FFF2-40B4-BE49-F238E27FC236}">
                <a16:creationId xmlns:a16="http://schemas.microsoft.com/office/drawing/2014/main" id="{7CAC0212-9792-5B12-2BE9-26C1C1B2199A}"/>
              </a:ext>
            </a:extLst>
          </p:cNvPr>
          <p:cNvSpPr/>
          <p:nvPr/>
        </p:nvSpPr>
        <p:spPr>
          <a:xfrm>
            <a:off x="4365062" y="4790803"/>
            <a:ext cx="2251945" cy="1688543"/>
          </a:xfrm>
          <a:prstGeom prst="rect">
            <a:avLst/>
          </a:prstGeom>
          <a:noFill/>
          <a:ln w="6350">
            <a:solidFill>
              <a:srgbClr val="5E976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 name="Picture 10" descr="Image result for crh">
            <a:extLst>
              <a:ext uri="{FF2B5EF4-FFF2-40B4-BE49-F238E27FC236}">
                <a16:creationId xmlns:a16="http://schemas.microsoft.com/office/drawing/2014/main" id="{2FCEF700-A2E0-6CF3-6C7C-7E62FCF037A2}"/>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241418" y="4887745"/>
            <a:ext cx="499232" cy="49923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D1BF9F9-FBEA-6E89-9D6A-2A5FFD94DBD6}"/>
              </a:ext>
            </a:extLst>
          </p:cNvPr>
          <p:cNvSpPr/>
          <p:nvPr/>
        </p:nvSpPr>
        <p:spPr>
          <a:xfrm>
            <a:off x="4550270" y="6041236"/>
            <a:ext cx="1881529" cy="320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474747"/>
                </a:solidFill>
                <a:latin typeface="Arial" panose="020B0604020202020204" pitchFamily="34" charset="0"/>
                <a:cs typeface="Arial" panose="020B0604020202020204" pitchFamily="34" charset="0"/>
              </a:rPr>
              <a:t>20 RMC plants and 1 cement plant in TX</a:t>
            </a:r>
          </a:p>
        </p:txBody>
      </p:sp>
      <p:sp>
        <p:nvSpPr>
          <p:cNvPr id="27" name="Content Placeholder 2">
            <a:extLst>
              <a:ext uri="{FF2B5EF4-FFF2-40B4-BE49-F238E27FC236}">
                <a16:creationId xmlns:a16="http://schemas.microsoft.com/office/drawing/2014/main" id="{C02D2EA0-2C49-E1BD-02A1-F3356E2446A7}"/>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lang="en-US" sz="1000" i="1" dirty="0">
                <a:solidFill>
                  <a:srgbClr val="A6A6A6"/>
                </a:solidFill>
                <a:latin typeface="Arial"/>
              </a:rPr>
              <a:t>Source: Merger Market, Wallstreet Research; Market data and deals as of 2/12/2024</a:t>
            </a:r>
            <a:endParaRPr kumimoji="0" lang="en-US" sz="1000" b="0" i="1" u="none" strike="noStrike" kern="1200" cap="none" spc="0" normalizeH="0" baseline="0" noProof="0" dirty="0">
              <a:ln>
                <a:noFill/>
              </a:ln>
              <a:solidFill>
                <a:srgbClr val="A6A6A6"/>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E5D2A434-0929-0EAF-F582-753873272132}"/>
              </a:ext>
            </a:extLst>
          </p:cNvPr>
          <p:cNvSpPr/>
          <p:nvPr/>
        </p:nvSpPr>
        <p:spPr>
          <a:xfrm>
            <a:off x="3492529" y="1520701"/>
            <a:ext cx="419515" cy="16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474747"/>
                </a:solidFill>
                <a:latin typeface="Arial" panose="020B0604020202020204" pitchFamily="34" charset="0"/>
                <a:cs typeface="Arial" panose="020B0604020202020204" pitchFamily="34" charset="0"/>
              </a:rPr>
              <a:t>H1</a:t>
            </a:r>
          </a:p>
        </p:txBody>
      </p:sp>
      <p:sp>
        <p:nvSpPr>
          <p:cNvPr id="29" name="Rectangle: Rounded Corners 28">
            <a:extLst>
              <a:ext uri="{FF2B5EF4-FFF2-40B4-BE49-F238E27FC236}">
                <a16:creationId xmlns:a16="http://schemas.microsoft.com/office/drawing/2014/main" id="{1A22034D-1511-7ED5-7028-83F815EB9A27}"/>
              </a:ext>
            </a:extLst>
          </p:cNvPr>
          <p:cNvSpPr/>
          <p:nvPr/>
        </p:nvSpPr>
        <p:spPr>
          <a:xfrm>
            <a:off x="3335577" y="1515999"/>
            <a:ext cx="173736" cy="173736"/>
          </a:xfrm>
          <a:prstGeom prst="roundRect">
            <a:avLst/>
          </a:prstGeom>
          <a:solidFill>
            <a:srgbClr val="4C7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400" dirty="0">
              <a:solidFill>
                <a:srgbClr val="474747"/>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1F17D0F2-8C22-B1DC-60E4-922F81CD1F9C}"/>
              </a:ext>
            </a:extLst>
          </p:cNvPr>
          <p:cNvSpPr/>
          <p:nvPr/>
        </p:nvSpPr>
        <p:spPr>
          <a:xfrm>
            <a:off x="4078140" y="1520701"/>
            <a:ext cx="419515" cy="16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474747"/>
                </a:solidFill>
                <a:latin typeface="Arial" panose="020B0604020202020204" pitchFamily="34" charset="0"/>
                <a:cs typeface="Arial" panose="020B0604020202020204" pitchFamily="34" charset="0"/>
              </a:rPr>
              <a:t>H2</a:t>
            </a:r>
          </a:p>
        </p:txBody>
      </p:sp>
      <p:sp>
        <p:nvSpPr>
          <p:cNvPr id="32" name="Rectangle: Rounded Corners 31">
            <a:extLst>
              <a:ext uri="{FF2B5EF4-FFF2-40B4-BE49-F238E27FC236}">
                <a16:creationId xmlns:a16="http://schemas.microsoft.com/office/drawing/2014/main" id="{5C802523-FDFC-7EF9-7E6B-E927AD5BDB49}"/>
              </a:ext>
            </a:extLst>
          </p:cNvPr>
          <p:cNvSpPr/>
          <p:nvPr/>
        </p:nvSpPr>
        <p:spPr>
          <a:xfrm>
            <a:off x="3921188" y="1515999"/>
            <a:ext cx="173736" cy="173736"/>
          </a:xfrm>
          <a:prstGeom prst="roundRect">
            <a:avLst/>
          </a:prstGeom>
          <a:solidFill>
            <a:srgbClr val="A0C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400" dirty="0">
              <a:solidFill>
                <a:srgbClr val="474747"/>
              </a:solidFill>
              <a:latin typeface="Arial" panose="020B0604020202020204" pitchFamily="34" charset="0"/>
              <a:cs typeface="Arial" panose="020B0604020202020204" pitchFamily="34" charset="0"/>
            </a:endParaRPr>
          </a:p>
        </p:txBody>
      </p:sp>
      <p:cxnSp>
        <p:nvCxnSpPr>
          <p:cNvPr id="51" name="Straight Arrow Connector 50">
            <a:extLst>
              <a:ext uri="{FF2B5EF4-FFF2-40B4-BE49-F238E27FC236}">
                <a16:creationId xmlns:a16="http://schemas.microsoft.com/office/drawing/2014/main" id="{67D58964-F646-3DA6-F70F-D3159B6A937A}"/>
              </a:ext>
            </a:extLst>
          </p:cNvPr>
          <p:cNvCxnSpPr>
            <a:cxnSpLocks/>
          </p:cNvCxnSpPr>
          <p:nvPr/>
        </p:nvCxnSpPr>
        <p:spPr>
          <a:xfrm>
            <a:off x="7195419" y="2332233"/>
            <a:ext cx="244298" cy="0"/>
          </a:xfrm>
          <a:prstGeom prst="straightConnector1">
            <a:avLst/>
          </a:prstGeom>
          <a:ln w="19050">
            <a:solidFill>
              <a:srgbClr val="F99B1C"/>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8F70168-5DA3-FC64-D2D5-002D258313B1}"/>
              </a:ext>
            </a:extLst>
          </p:cNvPr>
          <p:cNvCxnSpPr>
            <a:cxnSpLocks/>
          </p:cNvCxnSpPr>
          <p:nvPr/>
        </p:nvCxnSpPr>
        <p:spPr>
          <a:xfrm>
            <a:off x="7195419" y="3196290"/>
            <a:ext cx="244298" cy="0"/>
          </a:xfrm>
          <a:prstGeom prst="straightConnector1">
            <a:avLst/>
          </a:prstGeom>
          <a:ln w="19050">
            <a:solidFill>
              <a:srgbClr val="F99B1C"/>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6A30FC23-4B10-738D-222B-EC9F375985B4}"/>
              </a:ext>
            </a:extLst>
          </p:cNvPr>
          <p:cNvCxnSpPr>
            <a:cxnSpLocks/>
          </p:cNvCxnSpPr>
          <p:nvPr/>
        </p:nvCxnSpPr>
        <p:spPr>
          <a:xfrm flipV="1">
            <a:off x="7439717" y="1738331"/>
            <a:ext cx="0" cy="593902"/>
          </a:xfrm>
          <a:prstGeom prst="straightConnector1">
            <a:avLst/>
          </a:prstGeom>
          <a:ln w="19050">
            <a:solidFill>
              <a:srgbClr val="F99B1C"/>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8D5C546-EBC0-D089-E34F-217E8E9CE647}"/>
              </a:ext>
            </a:extLst>
          </p:cNvPr>
          <p:cNvCxnSpPr>
            <a:cxnSpLocks/>
          </p:cNvCxnSpPr>
          <p:nvPr/>
        </p:nvCxnSpPr>
        <p:spPr>
          <a:xfrm flipV="1">
            <a:off x="7439717" y="2977448"/>
            <a:ext cx="0" cy="218842"/>
          </a:xfrm>
          <a:prstGeom prst="straightConnector1">
            <a:avLst/>
          </a:prstGeom>
          <a:ln w="19050">
            <a:solidFill>
              <a:srgbClr val="F99B1C"/>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A5108CE4-18AB-DADD-D927-E2C8FA09BA68}"/>
              </a:ext>
            </a:extLst>
          </p:cNvPr>
          <p:cNvCxnSpPr>
            <a:cxnSpLocks/>
          </p:cNvCxnSpPr>
          <p:nvPr/>
        </p:nvCxnSpPr>
        <p:spPr>
          <a:xfrm>
            <a:off x="7439717" y="1738331"/>
            <a:ext cx="244298" cy="0"/>
          </a:xfrm>
          <a:prstGeom prst="straightConnector1">
            <a:avLst/>
          </a:prstGeom>
          <a:ln w="19050">
            <a:solidFill>
              <a:srgbClr val="F99B1C"/>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5D64F560-DB1D-2A1B-C734-81AA041C0BA2}"/>
              </a:ext>
            </a:extLst>
          </p:cNvPr>
          <p:cNvCxnSpPr>
            <a:cxnSpLocks/>
          </p:cNvCxnSpPr>
          <p:nvPr/>
        </p:nvCxnSpPr>
        <p:spPr>
          <a:xfrm>
            <a:off x="7439717" y="2977448"/>
            <a:ext cx="244298" cy="0"/>
          </a:xfrm>
          <a:prstGeom prst="straightConnector1">
            <a:avLst/>
          </a:prstGeom>
          <a:ln w="19050">
            <a:solidFill>
              <a:srgbClr val="F99B1C"/>
            </a:solidFill>
            <a:prstDash val="dash"/>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1FA7F787-B955-3B3E-0B18-F1CFEC7FF560}"/>
              </a:ext>
            </a:extLst>
          </p:cNvPr>
          <p:cNvSpPr/>
          <p:nvPr/>
        </p:nvSpPr>
        <p:spPr>
          <a:xfrm>
            <a:off x="7664442" y="1605743"/>
            <a:ext cx="5865909" cy="1143000"/>
          </a:xfrm>
          <a:prstGeom prst="roundRect">
            <a:avLst/>
          </a:prstGeom>
          <a:solidFill>
            <a:srgbClr val="4C7A59"/>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l" defTabSz="1018824" rtl="0" eaLnBrk="1" fontAlgn="auto" latinLnBrk="0" hangingPunct="1">
              <a:lnSpc>
                <a:spcPct val="100000"/>
              </a:lnSpc>
              <a:spcBef>
                <a:spcPts val="200"/>
              </a:spcBef>
              <a:spcAft>
                <a:spcPts val="200"/>
              </a:spcAft>
              <a:buClrTx/>
              <a:buSzTx/>
              <a:tabLst/>
              <a:defRPr/>
            </a:pPr>
            <a:endParaRPr lang="en-US" sz="1400" dirty="0">
              <a:solidFill>
                <a:schemeClr val="bg1"/>
              </a:solidFill>
              <a:latin typeface="Arial" panose="020B0604020202020204" pitchFamily="34" charset="0"/>
              <a:cs typeface="Arial" panose="020B0604020202020204" pitchFamily="34" charset="0"/>
            </a:endParaRPr>
          </a:p>
          <a:p>
            <a:pPr marL="137160" marR="0" lvl="0" indent="-137160" algn="l" defTabSz="1018824" rtl="0" eaLnBrk="1" fontAlgn="auto" latinLnBrk="0" hangingPunct="1">
              <a:lnSpc>
                <a:spcPct val="100000"/>
              </a:lnSpc>
              <a:spcBef>
                <a:spcPts val="400"/>
              </a:spcBef>
              <a:spcAft>
                <a:spcPts val="400"/>
              </a:spcAft>
              <a:buClrTx/>
              <a:buSzTx/>
              <a:buFont typeface="Wingdings" panose="05000000000000000000" pitchFamily="2" charset="2"/>
              <a:buChar char="§"/>
              <a:tabLst/>
              <a:defRPr/>
            </a:pPr>
            <a:r>
              <a:rPr lang="en-US" sz="1400" dirty="0">
                <a:solidFill>
                  <a:schemeClr val="bg1"/>
                </a:solidFill>
                <a:latin typeface="Arial" panose="020B0604020202020204" pitchFamily="34" charset="0"/>
                <a:cs typeface="Arial" panose="020B0604020202020204" pitchFamily="34" charset="0"/>
              </a:rPr>
              <a:t>Sellers want to capitalize on IIJA funding</a:t>
            </a:r>
          </a:p>
          <a:p>
            <a:pPr marL="137160" marR="0" lvl="0" indent="-137160" algn="l" defTabSz="1018824" rtl="0" eaLnBrk="1" fontAlgn="auto" latinLnBrk="0" hangingPunct="1">
              <a:lnSpc>
                <a:spcPct val="100000"/>
              </a:lnSpc>
              <a:spcBef>
                <a:spcPts val="400"/>
              </a:spcBef>
              <a:spcAft>
                <a:spcPts val="400"/>
              </a:spcAft>
              <a:buClrTx/>
              <a:buSzTx/>
              <a:buFont typeface="Wingdings" panose="05000000000000000000" pitchFamily="2" charset="2"/>
              <a:buChar char="§"/>
              <a:tabLst/>
              <a:defRPr/>
            </a:pPr>
            <a:r>
              <a:rPr lang="en-US" sz="1400" dirty="0">
                <a:solidFill>
                  <a:schemeClr val="bg1"/>
                </a:solidFill>
                <a:latin typeface="Arial" panose="020B0604020202020204" pitchFamily="34" charset="0"/>
                <a:cs typeface="Arial" panose="020B0604020202020204" pitchFamily="34" charset="0"/>
              </a:rPr>
              <a:t>Buyers “comfortable” given heightened activity in 2021 and 2022</a:t>
            </a:r>
          </a:p>
        </p:txBody>
      </p:sp>
      <p:sp>
        <p:nvSpPr>
          <p:cNvPr id="10" name="Line Callout 1 (No Border) 24">
            <a:extLst>
              <a:ext uri="{FF2B5EF4-FFF2-40B4-BE49-F238E27FC236}">
                <a16:creationId xmlns:a16="http://schemas.microsoft.com/office/drawing/2014/main" id="{81664C22-07F1-A3A3-901A-ECC4AE5DD736}"/>
              </a:ext>
            </a:extLst>
          </p:cNvPr>
          <p:cNvSpPr/>
          <p:nvPr>
            <p:custDataLst>
              <p:tags r:id="rId1"/>
            </p:custDataLst>
          </p:nvPr>
        </p:nvSpPr>
        <p:spPr>
          <a:xfrm>
            <a:off x="7664442" y="1605743"/>
            <a:ext cx="5870448"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64008" numCol="1" spcCol="0" rtlCol="0" fromWordArt="0" anchor="t" anchorCtr="0" forceAA="0" compatLnSpc="1">
            <a:prstTxWarp prst="textNoShape">
              <a:avLst/>
            </a:prstTxWarp>
            <a:noAutofit/>
          </a:bodyPr>
          <a:lstStyle/>
          <a:p>
            <a:pPr algn="ctr">
              <a:buClr>
                <a:prstClr val="black"/>
              </a:buClr>
              <a:buSzPct val="100000"/>
            </a:pPr>
            <a:r>
              <a:rPr lang="en-US" sz="1400" b="1" dirty="0">
                <a:solidFill>
                  <a:schemeClr val="bg1"/>
                </a:solidFill>
                <a:latin typeface="Arial" panose="020B0604020202020204" pitchFamily="34" charset="0"/>
                <a:cs typeface="Arial" panose="020B0604020202020204" pitchFamily="34" charset="0"/>
              </a:rPr>
              <a:t>H1 2023 – Uncertainty gives M&amp;A Pause</a:t>
            </a:r>
          </a:p>
        </p:txBody>
      </p:sp>
      <p:sp>
        <p:nvSpPr>
          <p:cNvPr id="19" name="Rectangle: Rounded Corners 18">
            <a:extLst>
              <a:ext uri="{FF2B5EF4-FFF2-40B4-BE49-F238E27FC236}">
                <a16:creationId xmlns:a16="http://schemas.microsoft.com/office/drawing/2014/main" id="{E771CD7C-F081-FF64-EFE0-CA56982B0F9C}"/>
              </a:ext>
            </a:extLst>
          </p:cNvPr>
          <p:cNvSpPr/>
          <p:nvPr/>
        </p:nvSpPr>
        <p:spPr>
          <a:xfrm>
            <a:off x="7664442" y="2844860"/>
            <a:ext cx="5865909" cy="1143000"/>
          </a:xfrm>
          <a:prstGeom prst="roundRect">
            <a:avLst/>
          </a:prstGeom>
          <a:solidFill>
            <a:srgbClr val="A0C4A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7160" marR="0" lvl="0" indent="-137160" algn="l" defTabSz="1018824" rtl="0" eaLnBrk="1" fontAlgn="auto" latinLnBrk="0" hangingPunct="1">
              <a:lnSpc>
                <a:spcPct val="100000"/>
              </a:lnSpc>
              <a:spcBef>
                <a:spcPts val="200"/>
              </a:spcBef>
              <a:spcAft>
                <a:spcPts val="200"/>
              </a:spcAft>
              <a:buClrTx/>
              <a:buSzTx/>
              <a:buFont typeface="Wingdings" panose="05000000000000000000" pitchFamily="2" charset="2"/>
              <a:buChar char="§"/>
              <a:tabLst/>
              <a:defRPr/>
            </a:pPr>
            <a:endParaRPr lang="en-US" sz="1400" i="1" dirty="0">
              <a:solidFill>
                <a:srgbClr val="474747"/>
              </a:solidFill>
              <a:latin typeface="Arial" panose="020B0604020202020204" pitchFamily="34" charset="0"/>
              <a:cs typeface="Arial" panose="020B0604020202020204" pitchFamily="34" charset="0"/>
            </a:endParaRPr>
          </a:p>
          <a:p>
            <a:pPr marL="137160" marR="0" lvl="0" indent="-137160" algn="l" defTabSz="1018824" rtl="0" eaLnBrk="1" fontAlgn="auto" latinLnBrk="0" hangingPunct="1">
              <a:lnSpc>
                <a:spcPct val="100000"/>
              </a:lnSpc>
              <a:spcBef>
                <a:spcPts val="400"/>
              </a:spcBef>
              <a:spcAft>
                <a:spcPts val="400"/>
              </a:spcAft>
              <a:buClrTx/>
              <a:buSzTx/>
              <a:buFont typeface="Wingdings" panose="05000000000000000000" pitchFamily="2" charset="2"/>
              <a:buChar char="§"/>
              <a:tabLst/>
              <a:defRPr/>
            </a:pPr>
            <a:r>
              <a:rPr lang="en-US" sz="1400" dirty="0">
                <a:solidFill>
                  <a:srgbClr val="474747"/>
                </a:solidFill>
                <a:latin typeface="Arial" panose="020B0604020202020204" pitchFamily="34" charset="0"/>
                <a:cs typeface="Arial" panose="020B0604020202020204" pitchFamily="34" charset="0"/>
              </a:rPr>
              <a:t>Sellers want to leave some “bloom on the rose”</a:t>
            </a:r>
          </a:p>
          <a:p>
            <a:pPr marL="137160" marR="0" lvl="0" indent="-137160" algn="l" defTabSz="1018824" rtl="0" eaLnBrk="1" fontAlgn="auto" latinLnBrk="0" hangingPunct="1">
              <a:lnSpc>
                <a:spcPct val="100000"/>
              </a:lnSpc>
              <a:spcBef>
                <a:spcPts val="400"/>
              </a:spcBef>
              <a:spcAft>
                <a:spcPts val="400"/>
              </a:spcAft>
              <a:buClrTx/>
              <a:buSzTx/>
              <a:buFont typeface="Wingdings" panose="05000000000000000000" pitchFamily="2" charset="2"/>
              <a:buChar char="§"/>
              <a:tabLst/>
              <a:defRPr/>
            </a:pPr>
            <a:r>
              <a:rPr lang="en-US" sz="1400" dirty="0">
                <a:solidFill>
                  <a:srgbClr val="474747"/>
                </a:solidFill>
                <a:latin typeface="Arial" panose="020B0604020202020204" pitchFamily="34" charset="0"/>
                <a:cs typeface="Arial" panose="020B0604020202020204" pitchFamily="34" charset="0"/>
              </a:rPr>
              <a:t>Buyers hungry for deals / return of thunderclap transactions</a:t>
            </a:r>
          </a:p>
        </p:txBody>
      </p:sp>
      <p:sp>
        <p:nvSpPr>
          <p:cNvPr id="11" name="Line Callout 1 (No Border) 24">
            <a:extLst>
              <a:ext uri="{FF2B5EF4-FFF2-40B4-BE49-F238E27FC236}">
                <a16:creationId xmlns:a16="http://schemas.microsoft.com/office/drawing/2014/main" id="{D3839D1E-B0F0-AFD4-4623-530616C990AE}"/>
              </a:ext>
            </a:extLst>
          </p:cNvPr>
          <p:cNvSpPr/>
          <p:nvPr>
            <p:custDataLst>
              <p:tags r:id="rId2"/>
            </p:custDataLst>
          </p:nvPr>
        </p:nvSpPr>
        <p:spPr>
          <a:xfrm>
            <a:off x="7664442" y="2844860"/>
            <a:ext cx="5870448"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64008" numCol="1" spcCol="0" rtlCol="0" fromWordArt="0" anchor="t" anchorCtr="0" forceAA="0" compatLnSpc="1">
            <a:prstTxWarp prst="textNoShape">
              <a:avLst/>
            </a:prstTxWarp>
            <a:noAutofit/>
          </a:bodyPr>
          <a:lstStyle/>
          <a:p>
            <a:pPr algn="ctr">
              <a:buClr>
                <a:prstClr val="black"/>
              </a:buClr>
              <a:buSzPct val="100000"/>
            </a:pPr>
            <a:r>
              <a:rPr lang="en-US" sz="1400" b="1" dirty="0">
                <a:solidFill>
                  <a:srgbClr val="474747"/>
                </a:solidFill>
                <a:latin typeface="Arial" panose="020B0604020202020204" pitchFamily="34" charset="0"/>
                <a:cs typeface="Arial" panose="020B0604020202020204" pitchFamily="34" charset="0"/>
              </a:rPr>
              <a:t>H2 2023 – Market Becomes Comfortable with Macro Environment</a:t>
            </a:r>
          </a:p>
        </p:txBody>
      </p:sp>
      <p:sp>
        <p:nvSpPr>
          <p:cNvPr id="68" name="Rectangle 67">
            <a:extLst>
              <a:ext uri="{FF2B5EF4-FFF2-40B4-BE49-F238E27FC236}">
                <a16:creationId xmlns:a16="http://schemas.microsoft.com/office/drawing/2014/main" id="{C1F6846D-52DF-41C8-5666-2575F9D613C2}"/>
              </a:ext>
            </a:extLst>
          </p:cNvPr>
          <p:cNvSpPr/>
          <p:nvPr/>
        </p:nvSpPr>
        <p:spPr>
          <a:xfrm>
            <a:off x="2053424" y="4790803"/>
            <a:ext cx="2251945" cy="1688543"/>
          </a:xfrm>
          <a:prstGeom prst="rect">
            <a:avLst/>
          </a:prstGeom>
          <a:noFill/>
          <a:ln w="6350">
            <a:solidFill>
              <a:srgbClr val="5E976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4" descr="Martin Marietta acquires Tiller Corp. - Pit &amp;amp; Quarry">
            <a:extLst>
              <a:ext uri="{FF2B5EF4-FFF2-40B4-BE49-F238E27FC236}">
                <a16:creationId xmlns:a16="http://schemas.microsoft.com/office/drawing/2014/main" id="{4B3761A7-2E97-AB39-5E0C-33315ED41C52}"/>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2511891" y="4948847"/>
            <a:ext cx="1335010" cy="3770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Blue Water Industries | LinkedIn">
            <a:extLst>
              <a:ext uri="{FF2B5EF4-FFF2-40B4-BE49-F238E27FC236}">
                <a16:creationId xmlns:a16="http://schemas.microsoft.com/office/drawing/2014/main" id="{A344940D-8DF2-87B0-8107-04B76A0C9F9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28186" y="5622392"/>
            <a:ext cx="2102421" cy="42048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2F02C374-2299-5224-E0F8-5D83569826FB}"/>
              </a:ext>
            </a:extLst>
          </p:cNvPr>
          <p:cNvSpPr/>
          <p:nvPr/>
        </p:nvSpPr>
        <p:spPr>
          <a:xfrm>
            <a:off x="2238631" y="6041236"/>
            <a:ext cx="1881529" cy="320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474747"/>
                </a:solidFill>
                <a:latin typeface="Arial" panose="020B0604020202020204" pitchFamily="34" charset="0"/>
                <a:cs typeface="Arial" panose="020B0604020202020204" pitchFamily="34" charset="0"/>
              </a:rPr>
              <a:t>20 aggregates operations across the Southeast</a:t>
            </a:r>
          </a:p>
        </p:txBody>
      </p:sp>
      <p:pic>
        <p:nvPicPr>
          <p:cNvPr id="39" name="Picture 4" descr="Martin Marietta acquires Tiller Corp. - Pit &amp;amp; Quarry">
            <a:extLst>
              <a:ext uri="{FF2B5EF4-FFF2-40B4-BE49-F238E27FC236}">
                <a16:creationId xmlns:a16="http://schemas.microsoft.com/office/drawing/2014/main" id="{AF92F42D-3366-6F4E-1D6E-09ECE47CC65E}"/>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4823529" y="5638262"/>
            <a:ext cx="1335010" cy="377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095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9C71D290-F84A-47C3-B420-88364974CBAE}"/>
              </a:ext>
            </a:extLst>
          </p:cNvPr>
          <p:cNvGraphicFramePr>
            <a:graphicFrameLocks/>
          </p:cNvGraphicFramePr>
          <p:nvPr>
            <p:extLst>
              <p:ext uri="{D42A27DB-BD31-4B8C-83A1-F6EECF244321}">
                <p14:modId xmlns:p14="http://schemas.microsoft.com/office/powerpoint/2010/main" val="603719736"/>
              </p:ext>
            </p:extLst>
          </p:nvPr>
        </p:nvGraphicFramePr>
        <p:xfrm>
          <a:off x="7406640" y="1499616"/>
          <a:ext cx="6117336" cy="25054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6AEA6EC1-16F4-4B03-BC2E-F0A57ED16A90}"/>
              </a:ext>
            </a:extLst>
          </p:cNvPr>
          <p:cNvGraphicFramePr>
            <a:graphicFrameLocks/>
          </p:cNvGraphicFramePr>
          <p:nvPr>
            <p:extLst>
              <p:ext uri="{D42A27DB-BD31-4B8C-83A1-F6EECF244321}">
                <p14:modId xmlns:p14="http://schemas.microsoft.com/office/powerpoint/2010/main" val="2717985284"/>
              </p:ext>
            </p:extLst>
          </p:nvPr>
        </p:nvGraphicFramePr>
        <p:xfrm>
          <a:off x="548640" y="4700016"/>
          <a:ext cx="6053328" cy="2487168"/>
        </p:xfrm>
        <a:graphic>
          <a:graphicData uri="http://schemas.openxmlformats.org/drawingml/2006/chart">
            <c:chart xmlns:c="http://schemas.openxmlformats.org/drawingml/2006/chart" xmlns:r="http://schemas.openxmlformats.org/officeDocument/2006/relationships" r:id="rId4"/>
          </a:graphicData>
        </a:graphic>
      </p:graphicFrame>
      <p:sp>
        <p:nvSpPr>
          <p:cNvPr id="14" name="Title 1">
            <a:extLst>
              <a:ext uri="{FF2B5EF4-FFF2-40B4-BE49-F238E27FC236}">
                <a16:creationId xmlns:a16="http://schemas.microsoft.com/office/drawing/2014/main" id="{9E1E7481-5260-46A6-A8EA-DE0E84F279D7}"/>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Trends &amp; Takeaways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a:t>
            </a:r>
            <a:r>
              <a:rPr lang="en-US" sz="2400" cap="none" dirty="0"/>
              <a:t> </a:t>
            </a:r>
            <a:r>
              <a:rPr lang="en-US" sz="2400" cap="none" dirty="0">
                <a:solidFill>
                  <a:srgbClr val="7F7F7F"/>
                </a:solidFill>
              </a:rPr>
              <a:t>Growth is Steady but Modest</a:t>
            </a:r>
          </a:p>
        </p:txBody>
      </p:sp>
      <p:sp>
        <p:nvSpPr>
          <p:cNvPr id="31" name="Content Placeholder 2">
            <a:extLst>
              <a:ext uri="{FF2B5EF4-FFF2-40B4-BE49-F238E27FC236}">
                <a16:creationId xmlns:a16="http://schemas.microsoft.com/office/drawing/2014/main" id="{B79B7F53-C6C6-53E5-63CB-9D666D4B9222}"/>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lang="en-US" sz="1000" i="1" dirty="0">
                <a:solidFill>
                  <a:prstClr val="white">
                    <a:lumMod val="65000"/>
                  </a:prstClr>
                </a:solidFill>
                <a:latin typeface="Arial"/>
              </a:rPr>
              <a:t>Source: National Asphalt Pavement Association, National Ready Mixed Concrete Association, U.S. Geological Survey</a:t>
            </a:r>
          </a:p>
        </p:txBody>
      </p:sp>
      <p:sp>
        <p:nvSpPr>
          <p:cNvPr id="34" name="Rectangle 33">
            <a:extLst>
              <a:ext uri="{FF2B5EF4-FFF2-40B4-BE49-F238E27FC236}">
                <a16:creationId xmlns:a16="http://schemas.microsoft.com/office/drawing/2014/main" id="{F49658BE-5374-E0A4-B5E0-71B7ADDE507C}"/>
              </a:ext>
            </a:extLst>
          </p:cNvPr>
          <p:cNvSpPr/>
          <p:nvPr/>
        </p:nvSpPr>
        <p:spPr>
          <a:xfrm>
            <a:off x="292608" y="4187064"/>
            <a:ext cx="6302783"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Garamond" panose="02020404030301010803" pitchFamily="18" charset="0"/>
              </a:rPr>
              <a:t>U.S. Asphalt Tons Produced</a:t>
            </a:r>
            <a:endParaRPr lang="en-US" sz="2000" b="1" dirty="0">
              <a:solidFill>
                <a:schemeClr val="bg1"/>
              </a:solidFill>
              <a:latin typeface="Garamond" panose="02020404030301010803" pitchFamily="18" charset="0"/>
            </a:endParaRPr>
          </a:p>
        </p:txBody>
      </p:sp>
      <p:sp>
        <p:nvSpPr>
          <p:cNvPr id="38" name="Rectangle 37">
            <a:extLst>
              <a:ext uri="{FF2B5EF4-FFF2-40B4-BE49-F238E27FC236}">
                <a16:creationId xmlns:a16="http://schemas.microsoft.com/office/drawing/2014/main" id="{C035936E-33AC-7086-E934-7E832D12851D}"/>
              </a:ext>
            </a:extLst>
          </p:cNvPr>
          <p:cNvSpPr/>
          <p:nvPr/>
        </p:nvSpPr>
        <p:spPr>
          <a:xfrm>
            <a:off x="292608" y="1024128"/>
            <a:ext cx="6302783"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Garamond" panose="02020404030301010803" pitchFamily="18" charset="0"/>
              </a:rPr>
              <a:t>U.S. Construction Aggregates Produced</a:t>
            </a:r>
            <a:endParaRPr lang="en-US" sz="2000" b="1" dirty="0">
              <a:solidFill>
                <a:schemeClr val="bg1"/>
              </a:solidFill>
              <a:latin typeface="Garamond" panose="02020404030301010803" pitchFamily="18" charset="0"/>
            </a:endParaRPr>
          </a:p>
        </p:txBody>
      </p:sp>
      <p:sp>
        <p:nvSpPr>
          <p:cNvPr id="49" name="Rectangle 48">
            <a:extLst>
              <a:ext uri="{FF2B5EF4-FFF2-40B4-BE49-F238E27FC236}">
                <a16:creationId xmlns:a16="http://schemas.microsoft.com/office/drawing/2014/main" id="{C6A405F1-8955-1EC1-DEE3-0D6145AB303D}"/>
              </a:ext>
            </a:extLst>
          </p:cNvPr>
          <p:cNvSpPr/>
          <p:nvPr/>
        </p:nvSpPr>
        <p:spPr>
          <a:xfrm>
            <a:off x="298985" y="4974184"/>
            <a:ext cx="191215" cy="1432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474747"/>
                </a:solidFill>
                <a:latin typeface="Arial" panose="020B0604020202020204" pitchFamily="34" charset="0"/>
                <a:cs typeface="Arial" panose="020B0604020202020204" pitchFamily="34" charset="0"/>
              </a:rPr>
              <a:t>Tons (millions)</a:t>
            </a:r>
          </a:p>
        </p:txBody>
      </p:sp>
      <p:sp>
        <p:nvSpPr>
          <p:cNvPr id="50" name="Rectangle 49">
            <a:extLst>
              <a:ext uri="{FF2B5EF4-FFF2-40B4-BE49-F238E27FC236}">
                <a16:creationId xmlns:a16="http://schemas.microsoft.com/office/drawing/2014/main" id="{0ABCDEC8-CE28-6234-2FC7-CDA36C9E46DE}"/>
              </a:ext>
            </a:extLst>
          </p:cNvPr>
          <p:cNvSpPr/>
          <p:nvPr/>
        </p:nvSpPr>
        <p:spPr>
          <a:xfrm>
            <a:off x="298985" y="1751292"/>
            <a:ext cx="191215" cy="1575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474747"/>
                </a:solidFill>
                <a:latin typeface="Arial" panose="020B0604020202020204" pitchFamily="34" charset="0"/>
                <a:cs typeface="Arial" panose="020B0604020202020204" pitchFamily="34" charset="0"/>
              </a:rPr>
              <a:t>Metric Tons (millions)</a:t>
            </a:r>
          </a:p>
        </p:txBody>
      </p:sp>
      <p:grpSp>
        <p:nvGrpSpPr>
          <p:cNvPr id="18" name="Group 17">
            <a:extLst>
              <a:ext uri="{FF2B5EF4-FFF2-40B4-BE49-F238E27FC236}">
                <a16:creationId xmlns:a16="http://schemas.microsoft.com/office/drawing/2014/main" id="{B3728B05-A42C-E339-55E0-40A8DE9E0BE8}"/>
              </a:ext>
            </a:extLst>
          </p:cNvPr>
          <p:cNvGrpSpPr/>
          <p:nvPr/>
        </p:nvGrpSpPr>
        <p:grpSpPr>
          <a:xfrm>
            <a:off x="5010033" y="1690990"/>
            <a:ext cx="1439694" cy="243718"/>
            <a:chOff x="5000017" y="1690990"/>
            <a:chExt cx="1439694" cy="243718"/>
          </a:xfrm>
        </p:grpSpPr>
        <p:cxnSp>
          <p:nvCxnSpPr>
            <p:cNvPr id="41" name="Straight Arrow Connector 40">
              <a:extLst>
                <a:ext uri="{FF2B5EF4-FFF2-40B4-BE49-F238E27FC236}">
                  <a16:creationId xmlns:a16="http://schemas.microsoft.com/office/drawing/2014/main" id="{9E60B6E5-5424-07A8-C5FF-7DAC387F5A7C}"/>
                </a:ext>
              </a:extLst>
            </p:cNvPr>
            <p:cNvCxnSpPr>
              <a:cxnSpLocks/>
            </p:cNvCxnSpPr>
            <p:nvPr/>
          </p:nvCxnSpPr>
          <p:spPr>
            <a:xfrm flipV="1">
              <a:off x="5000017" y="1743318"/>
              <a:ext cx="1439694" cy="139063"/>
            </a:xfrm>
            <a:prstGeom prst="straightConnector1">
              <a:avLst/>
            </a:prstGeom>
            <a:ln w="28575">
              <a:solidFill>
                <a:srgbClr val="F99B1C"/>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D30C880-0A82-860D-0950-542BBD2683BD}"/>
                </a:ext>
              </a:extLst>
            </p:cNvPr>
            <p:cNvSpPr txBox="1"/>
            <p:nvPr/>
          </p:nvSpPr>
          <p:spPr>
            <a:xfrm rot="21258222">
              <a:off x="5296692" y="1690990"/>
              <a:ext cx="846345" cy="243718"/>
            </a:xfrm>
            <a:prstGeom prst="rect">
              <a:avLst/>
            </a:prstGeom>
            <a:solidFill>
              <a:schemeClr val="bg1"/>
            </a:solidFill>
          </p:spPr>
          <p:txBody>
            <a:bodyPr wrap="none" rtlCol="0" anchor="ctr">
              <a:noAutofit/>
            </a:bodyPr>
            <a:lstStyle/>
            <a:p>
              <a:pPr algn="ctr" defTabSz="1018824">
                <a:defRPr/>
              </a:pPr>
              <a:r>
                <a:rPr lang="en-US" sz="1200" b="1" dirty="0">
                  <a:solidFill>
                    <a:srgbClr val="467253"/>
                  </a:solidFill>
                  <a:latin typeface="Arial"/>
                </a:rPr>
                <a:t>1.7% CAGR</a:t>
              </a:r>
            </a:p>
          </p:txBody>
        </p:sp>
      </p:grpSp>
      <p:grpSp>
        <p:nvGrpSpPr>
          <p:cNvPr id="15" name="Group 14">
            <a:extLst>
              <a:ext uri="{FF2B5EF4-FFF2-40B4-BE49-F238E27FC236}">
                <a16:creationId xmlns:a16="http://schemas.microsoft.com/office/drawing/2014/main" id="{C45F6705-C50E-2ACA-3746-8D54075A1643}"/>
              </a:ext>
            </a:extLst>
          </p:cNvPr>
          <p:cNvGrpSpPr/>
          <p:nvPr/>
        </p:nvGrpSpPr>
        <p:grpSpPr>
          <a:xfrm rot="21142332">
            <a:off x="5000017" y="5046682"/>
            <a:ext cx="1439694" cy="246888"/>
            <a:chOff x="5000017" y="5046682"/>
            <a:chExt cx="1439694" cy="246888"/>
          </a:xfrm>
        </p:grpSpPr>
        <p:cxnSp>
          <p:nvCxnSpPr>
            <p:cNvPr id="43" name="Straight Arrow Connector 42">
              <a:extLst>
                <a:ext uri="{FF2B5EF4-FFF2-40B4-BE49-F238E27FC236}">
                  <a16:creationId xmlns:a16="http://schemas.microsoft.com/office/drawing/2014/main" id="{575DD66C-CABF-0914-1EFD-D4CDC2CF2176}"/>
                </a:ext>
              </a:extLst>
            </p:cNvPr>
            <p:cNvCxnSpPr>
              <a:cxnSpLocks/>
            </p:cNvCxnSpPr>
            <p:nvPr/>
          </p:nvCxnSpPr>
          <p:spPr>
            <a:xfrm rot="403466" flipV="1">
              <a:off x="5000017" y="5086631"/>
              <a:ext cx="1439694" cy="166991"/>
            </a:xfrm>
            <a:prstGeom prst="straightConnector1">
              <a:avLst/>
            </a:prstGeom>
            <a:ln w="28575">
              <a:solidFill>
                <a:srgbClr val="F99B1C"/>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5BA574D-112B-7665-67BB-ED770420FC9C}"/>
                </a:ext>
              </a:extLst>
            </p:cNvPr>
            <p:cNvSpPr txBox="1"/>
            <p:nvPr/>
          </p:nvSpPr>
          <p:spPr>
            <a:xfrm>
              <a:off x="5252424" y="5046682"/>
              <a:ext cx="934881" cy="246888"/>
            </a:xfrm>
            <a:prstGeom prst="rect">
              <a:avLst/>
            </a:prstGeom>
            <a:solidFill>
              <a:schemeClr val="bg1"/>
            </a:solidFill>
          </p:spPr>
          <p:txBody>
            <a:bodyPr wrap="none" rtlCol="0" anchor="ctr">
              <a:noAutofit/>
            </a:bodyPr>
            <a:lstStyle>
              <a:defPPr>
                <a:defRPr lang="en-US"/>
              </a:defPPr>
              <a:lvl1pPr marR="0" lvl="0" indent="0" algn="ctr" defTabSz="1018824" fontAlgn="auto">
                <a:lnSpc>
                  <a:spcPct val="100000"/>
                </a:lnSpc>
                <a:spcBef>
                  <a:spcPts val="0"/>
                </a:spcBef>
                <a:spcAft>
                  <a:spcPts val="0"/>
                </a:spcAft>
                <a:buClrTx/>
                <a:buSzTx/>
                <a:buFontTx/>
                <a:buNone/>
                <a:tabLst/>
                <a:defRPr kumimoji="0" sz="1000" b="1" i="0" u="none" strike="noStrike" cap="none" spc="0" normalizeH="0" baseline="0">
                  <a:ln>
                    <a:noFill/>
                  </a:ln>
                  <a:solidFill>
                    <a:srgbClr val="467253"/>
                  </a:solidFill>
                  <a:effectLst/>
                  <a:uLnTx/>
                  <a:uFillTx/>
                  <a:latin typeface="Arial"/>
                </a:defRPr>
              </a:lvl1pPr>
            </a:lstStyle>
            <a:p>
              <a:r>
                <a:rPr lang="en-US" sz="1200" dirty="0"/>
                <a:t>2.8% CAGR</a:t>
              </a:r>
            </a:p>
          </p:txBody>
        </p:sp>
      </p:grpSp>
      <p:sp>
        <p:nvSpPr>
          <p:cNvPr id="35" name="Rectangle 34">
            <a:extLst>
              <a:ext uri="{FF2B5EF4-FFF2-40B4-BE49-F238E27FC236}">
                <a16:creationId xmlns:a16="http://schemas.microsoft.com/office/drawing/2014/main" id="{C1A88411-2580-703C-45D8-F3C0CF5A0C0F}"/>
              </a:ext>
            </a:extLst>
          </p:cNvPr>
          <p:cNvSpPr/>
          <p:nvPr/>
        </p:nvSpPr>
        <p:spPr>
          <a:xfrm>
            <a:off x="7215834" y="4187064"/>
            <a:ext cx="6308142"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Garamond" panose="02020404030301010803" pitchFamily="18" charset="0"/>
              </a:rPr>
              <a:t>U.S. Cement Produced (Domestic)</a:t>
            </a:r>
            <a:endParaRPr lang="en-US" sz="2000" b="1" dirty="0">
              <a:solidFill>
                <a:schemeClr val="bg1"/>
              </a:solidFill>
              <a:latin typeface="Garamond" panose="02020404030301010803" pitchFamily="18" charset="0"/>
            </a:endParaRPr>
          </a:p>
        </p:txBody>
      </p:sp>
      <p:sp>
        <p:nvSpPr>
          <p:cNvPr id="36" name="Rectangle 35">
            <a:extLst>
              <a:ext uri="{FF2B5EF4-FFF2-40B4-BE49-F238E27FC236}">
                <a16:creationId xmlns:a16="http://schemas.microsoft.com/office/drawing/2014/main" id="{5376C7DA-8258-6E3B-9B6D-B209C7A143E8}"/>
              </a:ext>
            </a:extLst>
          </p:cNvPr>
          <p:cNvSpPr/>
          <p:nvPr/>
        </p:nvSpPr>
        <p:spPr>
          <a:xfrm>
            <a:off x="7215835" y="1024128"/>
            <a:ext cx="6308141"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Garamond" panose="02020404030301010803" pitchFamily="18" charset="0"/>
              </a:rPr>
              <a:t>U.S. Ready-Mixed Concrete Produced</a:t>
            </a:r>
            <a:endParaRPr lang="en-US" sz="2000" b="1" dirty="0">
              <a:solidFill>
                <a:schemeClr val="bg1"/>
              </a:solidFill>
              <a:latin typeface="Garamond" panose="02020404030301010803" pitchFamily="18" charset="0"/>
            </a:endParaRPr>
          </a:p>
        </p:txBody>
      </p:sp>
      <p:sp>
        <p:nvSpPr>
          <p:cNvPr id="48" name="Rectangle 47">
            <a:extLst>
              <a:ext uri="{FF2B5EF4-FFF2-40B4-BE49-F238E27FC236}">
                <a16:creationId xmlns:a16="http://schemas.microsoft.com/office/drawing/2014/main" id="{813C81B2-2EC9-4902-0B05-C6299A1FD2E1}"/>
              </a:ext>
            </a:extLst>
          </p:cNvPr>
          <p:cNvSpPr/>
          <p:nvPr/>
        </p:nvSpPr>
        <p:spPr>
          <a:xfrm>
            <a:off x="7215834" y="1751292"/>
            <a:ext cx="191215" cy="1575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474747"/>
                </a:solidFill>
                <a:latin typeface="Arial" panose="020B0604020202020204" pitchFamily="34" charset="0"/>
                <a:cs typeface="Arial" panose="020B0604020202020204" pitchFamily="34" charset="0"/>
              </a:rPr>
              <a:t>Cubic Yards (millions)</a:t>
            </a:r>
          </a:p>
        </p:txBody>
      </p:sp>
      <p:grpSp>
        <p:nvGrpSpPr>
          <p:cNvPr id="16" name="Group 15">
            <a:extLst>
              <a:ext uri="{FF2B5EF4-FFF2-40B4-BE49-F238E27FC236}">
                <a16:creationId xmlns:a16="http://schemas.microsoft.com/office/drawing/2014/main" id="{A91949C6-CBBB-25E5-C9C6-8B2D75C34194}"/>
              </a:ext>
            </a:extLst>
          </p:cNvPr>
          <p:cNvGrpSpPr/>
          <p:nvPr/>
        </p:nvGrpSpPr>
        <p:grpSpPr>
          <a:xfrm>
            <a:off x="11894545" y="1754756"/>
            <a:ext cx="1384976" cy="246888"/>
            <a:chOff x="11894545" y="1754756"/>
            <a:chExt cx="1384976" cy="246888"/>
          </a:xfrm>
        </p:grpSpPr>
        <p:cxnSp>
          <p:nvCxnSpPr>
            <p:cNvPr id="39" name="Straight Arrow Connector 38">
              <a:extLst>
                <a:ext uri="{FF2B5EF4-FFF2-40B4-BE49-F238E27FC236}">
                  <a16:creationId xmlns:a16="http://schemas.microsoft.com/office/drawing/2014/main" id="{8ABF75E9-9095-7CB8-125E-5E34EF2E2764}"/>
                </a:ext>
              </a:extLst>
            </p:cNvPr>
            <p:cNvCxnSpPr>
              <a:cxnSpLocks/>
            </p:cNvCxnSpPr>
            <p:nvPr/>
          </p:nvCxnSpPr>
          <p:spPr>
            <a:xfrm flipV="1">
              <a:off x="11894545" y="1772830"/>
              <a:ext cx="1384976" cy="210741"/>
            </a:xfrm>
            <a:prstGeom prst="straightConnector1">
              <a:avLst/>
            </a:prstGeom>
            <a:ln w="28575">
              <a:solidFill>
                <a:srgbClr val="F99B1C"/>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2194BEA-08F0-1E72-E186-8181A1C3CA2F}"/>
                </a:ext>
              </a:extLst>
            </p:cNvPr>
            <p:cNvSpPr txBox="1"/>
            <p:nvPr/>
          </p:nvSpPr>
          <p:spPr>
            <a:xfrm rot="21026657">
              <a:off x="12162087" y="1754756"/>
              <a:ext cx="849892" cy="246888"/>
            </a:xfrm>
            <a:prstGeom prst="rect">
              <a:avLst/>
            </a:prstGeom>
            <a:solidFill>
              <a:schemeClr val="bg1"/>
            </a:solidFill>
          </p:spPr>
          <p:txBody>
            <a:bodyPr wrap="none" rtlCol="0" anchor="ctr">
              <a:noAutofit/>
            </a:bodyPr>
            <a:lstStyle>
              <a:defPPr>
                <a:defRPr lang="en-US"/>
              </a:defPPr>
              <a:lvl1pPr marR="0" lvl="0" indent="0" algn="ctr" defTabSz="1018824" fontAlgn="auto">
                <a:lnSpc>
                  <a:spcPct val="100000"/>
                </a:lnSpc>
                <a:spcBef>
                  <a:spcPts val="0"/>
                </a:spcBef>
                <a:spcAft>
                  <a:spcPts val="0"/>
                </a:spcAft>
                <a:buClrTx/>
                <a:buSzTx/>
                <a:buFontTx/>
                <a:buNone/>
                <a:tabLst/>
                <a:defRPr kumimoji="0" sz="1000" b="1" i="0" u="none" strike="noStrike" cap="none" spc="0" normalizeH="0" baseline="0">
                  <a:ln>
                    <a:noFill/>
                  </a:ln>
                  <a:solidFill>
                    <a:srgbClr val="467253"/>
                  </a:solidFill>
                  <a:effectLst/>
                  <a:uLnTx/>
                  <a:uFillTx/>
                  <a:latin typeface="Arial"/>
                </a:defRPr>
              </a:lvl1pPr>
            </a:lstStyle>
            <a:p>
              <a:r>
                <a:rPr lang="en-US" sz="1200" dirty="0"/>
                <a:t>3.0% CAGR</a:t>
              </a:r>
            </a:p>
          </p:txBody>
        </p:sp>
      </p:grpSp>
      <p:grpSp>
        <p:nvGrpSpPr>
          <p:cNvPr id="17" name="Group 16">
            <a:extLst>
              <a:ext uri="{FF2B5EF4-FFF2-40B4-BE49-F238E27FC236}">
                <a16:creationId xmlns:a16="http://schemas.microsoft.com/office/drawing/2014/main" id="{FEB2DB1A-303C-5C08-985E-FCD3E5B08384}"/>
              </a:ext>
            </a:extLst>
          </p:cNvPr>
          <p:cNvGrpSpPr/>
          <p:nvPr/>
        </p:nvGrpSpPr>
        <p:grpSpPr>
          <a:xfrm>
            <a:off x="11895744" y="4728583"/>
            <a:ext cx="1383777" cy="267684"/>
            <a:chOff x="11885183" y="4728583"/>
            <a:chExt cx="1383777" cy="267684"/>
          </a:xfrm>
        </p:grpSpPr>
        <p:cxnSp>
          <p:nvCxnSpPr>
            <p:cNvPr id="45" name="Straight Arrow Connector 44">
              <a:extLst>
                <a:ext uri="{FF2B5EF4-FFF2-40B4-BE49-F238E27FC236}">
                  <a16:creationId xmlns:a16="http://schemas.microsoft.com/office/drawing/2014/main" id="{CD07B0A4-27B5-6921-D799-D5A2EAA8AB40}"/>
                </a:ext>
              </a:extLst>
            </p:cNvPr>
            <p:cNvCxnSpPr>
              <a:cxnSpLocks/>
            </p:cNvCxnSpPr>
            <p:nvPr/>
          </p:nvCxnSpPr>
          <p:spPr>
            <a:xfrm flipV="1">
              <a:off x="11885183" y="4728583"/>
              <a:ext cx="1383777" cy="267684"/>
            </a:xfrm>
            <a:prstGeom prst="straightConnector1">
              <a:avLst/>
            </a:prstGeom>
            <a:ln w="28575">
              <a:solidFill>
                <a:srgbClr val="F99B1C"/>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39D88F0-F1CD-85B3-41F3-B0D7104EA03C}"/>
                </a:ext>
              </a:extLst>
            </p:cNvPr>
            <p:cNvSpPr txBox="1"/>
            <p:nvPr/>
          </p:nvSpPr>
          <p:spPr>
            <a:xfrm rot="20984845">
              <a:off x="12152126" y="4738981"/>
              <a:ext cx="849891" cy="246888"/>
            </a:xfrm>
            <a:prstGeom prst="rect">
              <a:avLst/>
            </a:prstGeom>
            <a:solidFill>
              <a:schemeClr val="bg1"/>
            </a:solidFill>
          </p:spPr>
          <p:txBody>
            <a:bodyPr wrap="none" rtlCol="0" anchor="ctr">
              <a:noAutofit/>
            </a:bodyPr>
            <a:lstStyle>
              <a:defPPr>
                <a:defRPr lang="en-US"/>
              </a:defPPr>
              <a:lvl1pPr marR="0" lvl="0" indent="0" algn="ctr" defTabSz="1018824" fontAlgn="auto">
                <a:lnSpc>
                  <a:spcPct val="100000"/>
                </a:lnSpc>
                <a:spcBef>
                  <a:spcPts val="0"/>
                </a:spcBef>
                <a:spcAft>
                  <a:spcPts val="0"/>
                </a:spcAft>
                <a:buClrTx/>
                <a:buSzTx/>
                <a:buFontTx/>
                <a:buNone/>
                <a:tabLst/>
                <a:defRPr kumimoji="0" sz="1000" b="1" i="0" u="none" strike="noStrike" cap="none" spc="0" normalizeH="0" baseline="0">
                  <a:ln>
                    <a:noFill/>
                  </a:ln>
                  <a:solidFill>
                    <a:srgbClr val="467253"/>
                  </a:solidFill>
                  <a:effectLst/>
                  <a:uLnTx/>
                  <a:uFillTx/>
                  <a:latin typeface="Arial"/>
                </a:defRPr>
              </a:lvl1pPr>
            </a:lstStyle>
            <a:p>
              <a:r>
                <a:rPr lang="en-US" sz="1200" dirty="0"/>
                <a:t>2.4% CAGR</a:t>
              </a:r>
            </a:p>
          </p:txBody>
        </p:sp>
      </p:grpSp>
      <p:sp>
        <p:nvSpPr>
          <p:cNvPr id="47" name="Rectangle 46">
            <a:extLst>
              <a:ext uri="{FF2B5EF4-FFF2-40B4-BE49-F238E27FC236}">
                <a16:creationId xmlns:a16="http://schemas.microsoft.com/office/drawing/2014/main" id="{3C9FB420-5932-71D3-53E2-8E6230AED7C7}"/>
              </a:ext>
            </a:extLst>
          </p:cNvPr>
          <p:cNvSpPr/>
          <p:nvPr/>
        </p:nvSpPr>
        <p:spPr>
          <a:xfrm>
            <a:off x="7215833" y="4902572"/>
            <a:ext cx="191215" cy="1575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rgbClr val="474747"/>
                </a:solidFill>
                <a:latin typeface="Arial" panose="020B0604020202020204" pitchFamily="34" charset="0"/>
                <a:cs typeface="Arial" panose="020B0604020202020204" pitchFamily="34" charset="0"/>
              </a:rPr>
              <a:t>Metric Tons (millions)</a:t>
            </a:r>
          </a:p>
        </p:txBody>
      </p:sp>
      <p:graphicFrame>
        <p:nvGraphicFramePr>
          <p:cNvPr id="6" name="Chart 5">
            <a:extLst>
              <a:ext uri="{FF2B5EF4-FFF2-40B4-BE49-F238E27FC236}">
                <a16:creationId xmlns:a16="http://schemas.microsoft.com/office/drawing/2014/main" id="{4D50C960-644C-4E6D-AF33-ECC3996F6A35}"/>
              </a:ext>
            </a:extLst>
          </p:cNvPr>
          <p:cNvGraphicFramePr>
            <a:graphicFrameLocks/>
          </p:cNvGraphicFramePr>
          <p:nvPr>
            <p:extLst>
              <p:ext uri="{D42A27DB-BD31-4B8C-83A1-F6EECF244321}">
                <p14:modId xmlns:p14="http://schemas.microsoft.com/office/powerpoint/2010/main" val="3354592733"/>
              </p:ext>
            </p:extLst>
          </p:nvPr>
        </p:nvGraphicFramePr>
        <p:xfrm>
          <a:off x="464900" y="1524334"/>
          <a:ext cx="6135624" cy="2487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8D721DAE-D752-493A-BB8A-101B5A538DCA}"/>
              </a:ext>
            </a:extLst>
          </p:cNvPr>
          <p:cNvGraphicFramePr>
            <a:graphicFrameLocks/>
          </p:cNvGraphicFramePr>
          <p:nvPr>
            <p:extLst>
              <p:ext uri="{D42A27DB-BD31-4B8C-83A1-F6EECF244321}">
                <p14:modId xmlns:p14="http://schemas.microsoft.com/office/powerpoint/2010/main" val="27170187"/>
              </p:ext>
            </p:extLst>
          </p:nvPr>
        </p:nvGraphicFramePr>
        <p:xfrm>
          <a:off x="7358377" y="4703945"/>
          <a:ext cx="6135624" cy="2487168"/>
        </p:xfrm>
        <a:graphic>
          <a:graphicData uri="http://schemas.openxmlformats.org/drawingml/2006/chart">
            <c:chart xmlns:c="http://schemas.openxmlformats.org/drawingml/2006/chart" xmlns:r="http://schemas.openxmlformats.org/officeDocument/2006/relationships" r:id="rId6"/>
          </a:graphicData>
        </a:graphic>
      </p:graphicFrame>
      <p:sp>
        <p:nvSpPr>
          <p:cNvPr id="11" name="Rectangle: Rounded Corners 10">
            <a:extLst>
              <a:ext uri="{FF2B5EF4-FFF2-40B4-BE49-F238E27FC236}">
                <a16:creationId xmlns:a16="http://schemas.microsoft.com/office/drawing/2014/main" id="{451E834E-5CE9-9171-F5F0-C32BEF241776}"/>
              </a:ext>
            </a:extLst>
          </p:cNvPr>
          <p:cNvSpPr/>
          <p:nvPr/>
        </p:nvSpPr>
        <p:spPr>
          <a:xfrm>
            <a:off x="2031939" y="1585298"/>
            <a:ext cx="173736" cy="173736"/>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4080CF6D-E667-741B-7C54-B2CD2ADD6306}"/>
              </a:ext>
            </a:extLst>
          </p:cNvPr>
          <p:cNvSpPr/>
          <p:nvPr/>
        </p:nvSpPr>
        <p:spPr>
          <a:xfrm>
            <a:off x="2195140" y="1536761"/>
            <a:ext cx="1217066" cy="270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Crushed Stone</a:t>
            </a:r>
          </a:p>
        </p:txBody>
      </p:sp>
      <p:sp>
        <p:nvSpPr>
          <p:cNvPr id="8" name="Rectangle: Rounded Corners 7">
            <a:extLst>
              <a:ext uri="{FF2B5EF4-FFF2-40B4-BE49-F238E27FC236}">
                <a16:creationId xmlns:a16="http://schemas.microsoft.com/office/drawing/2014/main" id="{60565EC4-5A5B-BD36-8A65-EEAC47109C84}"/>
              </a:ext>
            </a:extLst>
          </p:cNvPr>
          <p:cNvSpPr/>
          <p:nvPr/>
        </p:nvSpPr>
        <p:spPr>
          <a:xfrm>
            <a:off x="3488789" y="1585298"/>
            <a:ext cx="173736" cy="173736"/>
          </a:xfrm>
          <a:prstGeom prst="roundRect">
            <a:avLst/>
          </a:prstGeom>
          <a:solidFill>
            <a:srgbClr val="BED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E1B36C02-903E-E014-5D47-F1476C2F2888}"/>
              </a:ext>
            </a:extLst>
          </p:cNvPr>
          <p:cNvSpPr/>
          <p:nvPr/>
        </p:nvSpPr>
        <p:spPr>
          <a:xfrm>
            <a:off x="3651746" y="1536761"/>
            <a:ext cx="1217066" cy="270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Sand &amp; Gravel</a:t>
            </a:r>
          </a:p>
        </p:txBody>
      </p:sp>
      <p:pic>
        <p:nvPicPr>
          <p:cNvPr id="20" name="Graphic 19" descr="Upward trend with solid fill">
            <a:extLst>
              <a:ext uri="{FF2B5EF4-FFF2-40B4-BE49-F238E27FC236}">
                <a16:creationId xmlns:a16="http://schemas.microsoft.com/office/drawing/2014/main" id="{4AF12FF7-70D2-504A-7EB1-4AAECBA5A4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810744" y="102063"/>
            <a:ext cx="713232" cy="713232"/>
          </a:xfrm>
          <a:prstGeom prst="rect">
            <a:avLst/>
          </a:prstGeom>
        </p:spPr>
      </p:pic>
    </p:spTree>
    <p:extLst>
      <p:ext uri="{BB962C8B-B14F-4D97-AF65-F5344CB8AC3E}">
        <p14:creationId xmlns:p14="http://schemas.microsoft.com/office/powerpoint/2010/main" val="1580468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B718D245-052A-466C-3D57-87448770C4C9}"/>
              </a:ext>
            </a:extLst>
          </p:cNvPr>
          <p:cNvSpPr>
            <a:spLocks noGrp="1"/>
          </p:cNvSpPr>
          <p:nvPr>
            <p:ph type="title"/>
          </p:nvPr>
        </p:nvSpPr>
        <p:spPr>
          <a:xfrm>
            <a:off x="290244" y="418355"/>
            <a:ext cx="13231368" cy="442260"/>
          </a:xfrm>
        </p:spPr>
        <p:txBody>
          <a:bodyPr lIns="0" tIns="0" rIns="0" bIns="0">
            <a:noAutofit/>
          </a:bodyPr>
          <a:lstStyle/>
          <a:p>
            <a:pPr defTabSz="549190"/>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Trends &amp; Takeaways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a:t>
            </a:r>
            <a:r>
              <a:rPr lang="en-US" sz="2400" dirty="0">
                <a:solidFill>
                  <a:srgbClr val="7F7F7F"/>
                </a:solidFill>
              </a:rPr>
              <a:t>Outlook for Construction Materials</a:t>
            </a:r>
          </a:p>
        </p:txBody>
      </p:sp>
      <p:cxnSp>
        <p:nvCxnSpPr>
          <p:cNvPr id="61" name="Straight Arrow Connector 60">
            <a:extLst>
              <a:ext uri="{FF2B5EF4-FFF2-40B4-BE49-F238E27FC236}">
                <a16:creationId xmlns:a16="http://schemas.microsoft.com/office/drawing/2014/main" id="{117F3689-994B-896B-1C90-828E54624730}"/>
              </a:ext>
            </a:extLst>
          </p:cNvPr>
          <p:cNvCxnSpPr>
            <a:cxnSpLocks/>
          </p:cNvCxnSpPr>
          <p:nvPr/>
        </p:nvCxnSpPr>
        <p:spPr>
          <a:xfrm>
            <a:off x="290244" y="2154726"/>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D203DD6-9051-2621-2363-D5E2F54C6DCC}"/>
              </a:ext>
            </a:extLst>
          </p:cNvPr>
          <p:cNvCxnSpPr>
            <a:cxnSpLocks/>
          </p:cNvCxnSpPr>
          <p:nvPr/>
        </p:nvCxnSpPr>
        <p:spPr>
          <a:xfrm>
            <a:off x="290244" y="2888855"/>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13E0192-EA4C-E844-57B9-09A6F7F88182}"/>
              </a:ext>
            </a:extLst>
          </p:cNvPr>
          <p:cNvCxnSpPr>
            <a:cxnSpLocks/>
          </p:cNvCxnSpPr>
          <p:nvPr/>
        </p:nvCxnSpPr>
        <p:spPr>
          <a:xfrm>
            <a:off x="290244" y="3650204"/>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1024" name="Straight Arrow Connector 1023">
            <a:extLst>
              <a:ext uri="{FF2B5EF4-FFF2-40B4-BE49-F238E27FC236}">
                <a16:creationId xmlns:a16="http://schemas.microsoft.com/office/drawing/2014/main" id="{4349EDE8-053D-7545-E093-D413C460DEC6}"/>
              </a:ext>
            </a:extLst>
          </p:cNvPr>
          <p:cNvCxnSpPr>
            <a:cxnSpLocks/>
          </p:cNvCxnSpPr>
          <p:nvPr/>
        </p:nvCxnSpPr>
        <p:spPr>
          <a:xfrm>
            <a:off x="290244" y="4514974"/>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1025" name="Straight Arrow Connector 1024">
            <a:extLst>
              <a:ext uri="{FF2B5EF4-FFF2-40B4-BE49-F238E27FC236}">
                <a16:creationId xmlns:a16="http://schemas.microsoft.com/office/drawing/2014/main" id="{16C6230F-B401-8F81-2644-226D1CBE4AC5}"/>
              </a:ext>
            </a:extLst>
          </p:cNvPr>
          <p:cNvCxnSpPr>
            <a:cxnSpLocks/>
          </p:cNvCxnSpPr>
          <p:nvPr/>
        </p:nvCxnSpPr>
        <p:spPr>
          <a:xfrm>
            <a:off x="290244" y="5318029"/>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CACE73-FBF8-2334-E623-6D3275B91CA2}"/>
              </a:ext>
            </a:extLst>
          </p:cNvPr>
          <p:cNvSpPr/>
          <p:nvPr/>
        </p:nvSpPr>
        <p:spPr>
          <a:xfrm>
            <a:off x="290244" y="1025073"/>
            <a:ext cx="2407448"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Category</a:t>
            </a:r>
          </a:p>
        </p:txBody>
      </p:sp>
      <p:sp>
        <p:nvSpPr>
          <p:cNvPr id="3" name="Rectangle 2">
            <a:extLst>
              <a:ext uri="{FF2B5EF4-FFF2-40B4-BE49-F238E27FC236}">
                <a16:creationId xmlns:a16="http://schemas.microsoft.com/office/drawing/2014/main" id="{ACCE5488-C852-89DA-510E-B4E11F13A325}"/>
              </a:ext>
            </a:extLst>
          </p:cNvPr>
          <p:cNvSpPr/>
          <p:nvPr/>
        </p:nvSpPr>
        <p:spPr>
          <a:xfrm>
            <a:off x="2745361" y="1025073"/>
            <a:ext cx="2407448"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Sentiment</a:t>
            </a:r>
          </a:p>
        </p:txBody>
      </p:sp>
      <p:sp>
        <p:nvSpPr>
          <p:cNvPr id="6" name="Rectangle 5">
            <a:extLst>
              <a:ext uri="{FF2B5EF4-FFF2-40B4-BE49-F238E27FC236}">
                <a16:creationId xmlns:a16="http://schemas.microsoft.com/office/drawing/2014/main" id="{4E113806-C884-2027-321D-0A9281C45794}"/>
              </a:ext>
            </a:extLst>
          </p:cNvPr>
          <p:cNvSpPr/>
          <p:nvPr/>
        </p:nvSpPr>
        <p:spPr>
          <a:xfrm>
            <a:off x="5200478" y="1025073"/>
            <a:ext cx="8324006"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Outlook</a:t>
            </a:r>
          </a:p>
        </p:txBody>
      </p:sp>
      <p:grpSp>
        <p:nvGrpSpPr>
          <p:cNvPr id="40" name="Group 39">
            <a:extLst>
              <a:ext uri="{FF2B5EF4-FFF2-40B4-BE49-F238E27FC236}">
                <a16:creationId xmlns:a16="http://schemas.microsoft.com/office/drawing/2014/main" id="{BF4FB80D-30C8-4340-E705-1CE8DC6809CC}"/>
              </a:ext>
            </a:extLst>
          </p:cNvPr>
          <p:cNvGrpSpPr/>
          <p:nvPr/>
        </p:nvGrpSpPr>
        <p:grpSpPr>
          <a:xfrm>
            <a:off x="290244" y="3704849"/>
            <a:ext cx="13221995" cy="755481"/>
            <a:chOff x="290244" y="3818245"/>
            <a:chExt cx="13221995" cy="755481"/>
          </a:xfrm>
        </p:grpSpPr>
        <p:sp>
          <p:nvSpPr>
            <p:cNvPr id="25" name="Rectangle 24">
              <a:extLst>
                <a:ext uri="{FF2B5EF4-FFF2-40B4-BE49-F238E27FC236}">
                  <a16:creationId xmlns:a16="http://schemas.microsoft.com/office/drawing/2014/main" id="{25452BFA-243D-5FC7-125B-74CA945B52FC}"/>
                </a:ext>
              </a:extLst>
            </p:cNvPr>
            <p:cNvSpPr/>
            <p:nvPr/>
          </p:nvSpPr>
          <p:spPr>
            <a:xfrm>
              <a:off x="290244" y="4013240"/>
              <a:ext cx="2404872"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Public Funding</a:t>
              </a:r>
            </a:p>
          </p:txBody>
        </p:sp>
        <p:sp>
          <p:nvSpPr>
            <p:cNvPr id="51" name="Rectangle 50">
              <a:extLst>
                <a:ext uri="{FF2B5EF4-FFF2-40B4-BE49-F238E27FC236}">
                  <a16:creationId xmlns:a16="http://schemas.microsoft.com/office/drawing/2014/main" id="{B06E339A-8C52-1125-D48C-CEBF86027394}"/>
                </a:ext>
              </a:extLst>
            </p:cNvPr>
            <p:cNvSpPr/>
            <p:nvPr/>
          </p:nvSpPr>
          <p:spPr>
            <a:xfrm>
              <a:off x="5200479" y="3818245"/>
              <a:ext cx="8311760" cy="75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74747"/>
                  </a:solidFill>
                  <a:effectLst/>
                  <a:uLnTx/>
                  <a:uFillTx/>
                  <a:latin typeface="Arial" panose="020B0604020202020204" pitchFamily="34" charset="0"/>
                  <a:ea typeface="+mn-ea"/>
                  <a:cs typeface="+mn-cs"/>
                </a:rPr>
                <a:t>Committed public</a:t>
              </a:r>
              <a:r>
                <a:rPr lang="en-US" sz="2000" dirty="0">
                  <a:solidFill>
                    <a:srgbClr val="474747"/>
                  </a:solidFill>
                  <a:latin typeface="Arial" panose="020B0604020202020204" pitchFamily="34" charset="0"/>
                </a:rPr>
                <a:t> </a:t>
              </a:r>
              <a:r>
                <a:rPr kumimoji="0" lang="en-US" sz="2000" b="0" i="0" u="none" strike="noStrike" kern="1200" cap="none" spc="0" normalizeH="0" baseline="0" noProof="0" dirty="0">
                  <a:ln>
                    <a:noFill/>
                  </a:ln>
                  <a:solidFill>
                    <a:srgbClr val="474747"/>
                  </a:solidFill>
                  <a:effectLst/>
                  <a:uLnTx/>
                  <a:uFillTx/>
                  <a:latin typeface="Arial" panose="020B0604020202020204" pitchFamily="34" charset="0"/>
                  <a:ea typeface="+mn-ea"/>
                  <a:cs typeface="+mn-cs"/>
                </a:rPr>
                <a:t>funding will sustain the CM Sector</a:t>
              </a:r>
              <a:endParaRPr kumimoji="0" lang="en-US" sz="2000" b="0" i="0" u="sng" strike="noStrike" kern="1200" cap="none" spc="0" normalizeH="0" baseline="0" noProof="0" dirty="0">
                <a:ln>
                  <a:noFill/>
                </a:ln>
                <a:solidFill>
                  <a:srgbClr val="474747"/>
                </a:solidFill>
                <a:effectLst/>
                <a:uLnTx/>
                <a:uFillTx/>
                <a:latin typeface="Arial" panose="020B0604020202020204" pitchFamily="34" charset="0"/>
                <a:ea typeface="+mn-ea"/>
                <a:cs typeface="+mn-cs"/>
              </a:endParaRPr>
            </a:p>
          </p:txBody>
        </p:sp>
        <p:sp>
          <p:nvSpPr>
            <p:cNvPr id="7" name="Arrow: Down 6">
              <a:extLst>
                <a:ext uri="{FF2B5EF4-FFF2-40B4-BE49-F238E27FC236}">
                  <a16:creationId xmlns:a16="http://schemas.microsoft.com/office/drawing/2014/main" id="{1E8903B8-98AA-7CAE-BB12-9F337D54656F}"/>
                </a:ext>
              </a:extLst>
            </p:cNvPr>
            <p:cNvSpPr/>
            <p:nvPr/>
          </p:nvSpPr>
          <p:spPr>
            <a:xfrm rot="10800000">
              <a:off x="3676202" y="3971557"/>
              <a:ext cx="548640" cy="548640"/>
            </a:xfrm>
            <a:prstGeom prst="downArrow">
              <a:avLst/>
            </a:prstGeom>
            <a:solidFill>
              <a:srgbClr val="5E9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grpSp>
      <p:grpSp>
        <p:nvGrpSpPr>
          <p:cNvPr id="42" name="Group 41">
            <a:extLst>
              <a:ext uri="{FF2B5EF4-FFF2-40B4-BE49-F238E27FC236}">
                <a16:creationId xmlns:a16="http://schemas.microsoft.com/office/drawing/2014/main" id="{A40FC563-22D6-A6F8-0C0E-C32000425616}"/>
              </a:ext>
            </a:extLst>
          </p:cNvPr>
          <p:cNvGrpSpPr/>
          <p:nvPr/>
        </p:nvGrpSpPr>
        <p:grpSpPr>
          <a:xfrm>
            <a:off x="290244" y="2943500"/>
            <a:ext cx="13221997" cy="652060"/>
            <a:chOff x="290244" y="3037244"/>
            <a:chExt cx="13221997" cy="652060"/>
          </a:xfrm>
        </p:grpSpPr>
        <p:sp>
          <p:nvSpPr>
            <p:cNvPr id="23" name="Rectangle 22">
              <a:extLst>
                <a:ext uri="{FF2B5EF4-FFF2-40B4-BE49-F238E27FC236}">
                  <a16:creationId xmlns:a16="http://schemas.microsoft.com/office/drawing/2014/main" id="{F6047C1E-033E-91AB-56ED-8B71EFFA99A4}"/>
                </a:ext>
              </a:extLst>
            </p:cNvPr>
            <p:cNvSpPr/>
            <p:nvPr/>
          </p:nvSpPr>
          <p:spPr>
            <a:xfrm>
              <a:off x="290244" y="3164415"/>
              <a:ext cx="2404872"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Backlogs</a:t>
              </a:r>
            </a:p>
          </p:txBody>
        </p:sp>
        <p:sp>
          <p:nvSpPr>
            <p:cNvPr id="41" name="Rectangle 40">
              <a:extLst>
                <a:ext uri="{FF2B5EF4-FFF2-40B4-BE49-F238E27FC236}">
                  <a16:creationId xmlns:a16="http://schemas.microsoft.com/office/drawing/2014/main" id="{17F14BA8-B4F4-5042-2118-E9CBA92F889B}"/>
                </a:ext>
              </a:extLst>
            </p:cNvPr>
            <p:cNvSpPr/>
            <p:nvPr/>
          </p:nvSpPr>
          <p:spPr>
            <a:xfrm>
              <a:off x="5200479" y="3037244"/>
              <a:ext cx="8311762" cy="624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74747"/>
                  </a:solidFill>
                  <a:effectLst/>
                  <a:uLnTx/>
                  <a:uFillTx/>
                  <a:latin typeface="Arial" panose="020B0604020202020204" pitchFamily="34" charset="0"/>
                  <a:ea typeface="+mn-ea"/>
                  <a:cs typeface="+mn-cs"/>
                </a:rPr>
                <a:t>Backlogs remain healthy</a:t>
              </a:r>
              <a:endParaRPr kumimoji="0" lang="en-US" sz="2000" b="0" i="0" u="sng" strike="noStrike" kern="1200" cap="none" spc="0" normalizeH="0" baseline="0" noProof="0" dirty="0">
                <a:ln>
                  <a:noFill/>
                </a:ln>
                <a:solidFill>
                  <a:srgbClr val="474747"/>
                </a:solidFill>
                <a:effectLst/>
                <a:uLnTx/>
                <a:uFillTx/>
                <a:latin typeface="Arial" panose="020B0604020202020204" pitchFamily="34" charset="0"/>
                <a:ea typeface="+mn-ea"/>
                <a:cs typeface="+mn-cs"/>
              </a:endParaRPr>
            </a:p>
          </p:txBody>
        </p:sp>
        <p:sp>
          <p:nvSpPr>
            <p:cNvPr id="9" name="Arrow: Down 8">
              <a:extLst>
                <a:ext uri="{FF2B5EF4-FFF2-40B4-BE49-F238E27FC236}">
                  <a16:creationId xmlns:a16="http://schemas.microsoft.com/office/drawing/2014/main" id="{54F647AD-9F1A-3C17-A3D3-8A39C923D855}"/>
                </a:ext>
              </a:extLst>
            </p:cNvPr>
            <p:cNvSpPr/>
            <p:nvPr/>
          </p:nvSpPr>
          <p:spPr>
            <a:xfrm rot="10800000">
              <a:off x="3676201" y="3140664"/>
              <a:ext cx="548640" cy="548640"/>
            </a:xfrm>
            <a:prstGeom prst="downArrow">
              <a:avLst/>
            </a:prstGeom>
            <a:solidFill>
              <a:srgbClr val="5E9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grpSp>
      <p:grpSp>
        <p:nvGrpSpPr>
          <p:cNvPr id="43" name="Group 42">
            <a:extLst>
              <a:ext uri="{FF2B5EF4-FFF2-40B4-BE49-F238E27FC236}">
                <a16:creationId xmlns:a16="http://schemas.microsoft.com/office/drawing/2014/main" id="{E9CCF8A6-8CAE-4647-93FF-D25E3F1A39ED}"/>
              </a:ext>
            </a:extLst>
          </p:cNvPr>
          <p:cNvGrpSpPr/>
          <p:nvPr/>
        </p:nvGrpSpPr>
        <p:grpSpPr>
          <a:xfrm>
            <a:off x="290244" y="2209371"/>
            <a:ext cx="13221997" cy="624840"/>
            <a:chOff x="290244" y="2256243"/>
            <a:chExt cx="13221997" cy="624840"/>
          </a:xfrm>
        </p:grpSpPr>
        <p:sp>
          <p:nvSpPr>
            <p:cNvPr id="24" name="Rectangle 23">
              <a:extLst>
                <a:ext uri="{FF2B5EF4-FFF2-40B4-BE49-F238E27FC236}">
                  <a16:creationId xmlns:a16="http://schemas.microsoft.com/office/drawing/2014/main" id="{D6DD9CD0-D88A-D998-EEF0-4713AFC752D8}"/>
                </a:ext>
              </a:extLst>
            </p:cNvPr>
            <p:cNvSpPr/>
            <p:nvPr/>
          </p:nvSpPr>
          <p:spPr>
            <a:xfrm>
              <a:off x="290244" y="2315590"/>
              <a:ext cx="2404872"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Pricing</a:t>
              </a:r>
            </a:p>
          </p:txBody>
        </p:sp>
        <p:sp>
          <p:nvSpPr>
            <p:cNvPr id="38" name="Rectangle 37">
              <a:extLst>
                <a:ext uri="{FF2B5EF4-FFF2-40B4-BE49-F238E27FC236}">
                  <a16:creationId xmlns:a16="http://schemas.microsoft.com/office/drawing/2014/main" id="{941ED5A6-BEE4-A72C-FE85-BCD832C291C0}"/>
                </a:ext>
              </a:extLst>
            </p:cNvPr>
            <p:cNvSpPr/>
            <p:nvPr/>
          </p:nvSpPr>
          <p:spPr>
            <a:xfrm>
              <a:off x="5200479" y="2256243"/>
              <a:ext cx="8311762" cy="624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74747"/>
                  </a:solidFill>
                  <a:effectLst/>
                  <a:uLnTx/>
                  <a:uFillTx/>
                  <a:latin typeface="Arial" panose="020B0604020202020204" pitchFamily="34" charset="0"/>
                  <a:ea typeface="+mn-ea"/>
                  <a:cs typeface="+mn-cs"/>
                </a:rPr>
                <a:t>Pricing will continue to improve</a:t>
              </a:r>
              <a:endParaRPr kumimoji="0" lang="en-US" sz="2000" b="0" i="0" u="sng" strike="noStrike" kern="1200" cap="none" spc="0" normalizeH="0" baseline="0" noProof="0" dirty="0">
                <a:ln>
                  <a:noFill/>
                </a:ln>
                <a:solidFill>
                  <a:srgbClr val="474747"/>
                </a:solidFill>
                <a:effectLst/>
                <a:uLnTx/>
                <a:uFillTx/>
                <a:latin typeface="Arial" panose="020B0604020202020204" pitchFamily="34" charset="0"/>
                <a:ea typeface="+mn-ea"/>
                <a:cs typeface="+mn-cs"/>
              </a:endParaRPr>
            </a:p>
          </p:txBody>
        </p:sp>
        <p:sp>
          <p:nvSpPr>
            <p:cNvPr id="10" name="Arrow: Down 9">
              <a:extLst>
                <a:ext uri="{FF2B5EF4-FFF2-40B4-BE49-F238E27FC236}">
                  <a16:creationId xmlns:a16="http://schemas.microsoft.com/office/drawing/2014/main" id="{835CAA18-B6FA-30F3-614D-7F239EB48F6D}"/>
                </a:ext>
              </a:extLst>
            </p:cNvPr>
            <p:cNvSpPr/>
            <p:nvPr/>
          </p:nvSpPr>
          <p:spPr>
            <a:xfrm rot="10800000">
              <a:off x="3676201" y="2309771"/>
              <a:ext cx="548640" cy="548640"/>
            </a:xfrm>
            <a:prstGeom prst="downArrow">
              <a:avLst/>
            </a:prstGeom>
            <a:solidFill>
              <a:srgbClr val="5E9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grpSp>
      <p:grpSp>
        <p:nvGrpSpPr>
          <p:cNvPr id="45" name="Group 44">
            <a:extLst>
              <a:ext uri="{FF2B5EF4-FFF2-40B4-BE49-F238E27FC236}">
                <a16:creationId xmlns:a16="http://schemas.microsoft.com/office/drawing/2014/main" id="{589FEFF3-3ADC-A755-15A6-46EB1E545A83}"/>
              </a:ext>
            </a:extLst>
          </p:cNvPr>
          <p:cNvGrpSpPr/>
          <p:nvPr/>
        </p:nvGrpSpPr>
        <p:grpSpPr>
          <a:xfrm>
            <a:off x="290244" y="1406315"/>
            <a:ext cx="13258075" cy="693767"/>
            <a:chOff x="290244" y="1406315"/>
            <a:chExt cx="13258075" cy="693767"/>
          </a:xfrm>
        </p:grpSpPr>
        <p:sp>
          <p:nvSpPr>
            <p:cNvPr id="22" name="Rectangle 21">
              <a:extLst>
                <a:ext uri="{FF2B5EF4-FFF2-40B4-BE49-F238E27FC236}">
                  <a16:creationId xmlns:a16="http://schemas.microsoft.com/office/drawing/2014/main" id="{195A2805-1D16-0A1D-FDC5-5303AC7F5479}"/>
                </a:ext>
              </a:extLst>
            </p:cNvPr>
            <p:cNvSpPr/>
            <p:nvPr/>
          </p:nvSpPr>
          <p:spPr>
            <a:xfrm>
              <a:off x="290244" y="1547459"/>
              <a:ext cx="2404872"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Demand</a:t>
              </a:r>
            </a:p>
          </p:txBody>
        </p:sp>
        <p:sp>
          <p:nvSpPr>
            <p:cNvPr id="54" name="Rectangle 53">
              <a:extLst>
                <a:ext uri="{FF2B5EF4-FFF2-40B4-BE49-F238E27FC236}">
                  <a16:creationId xmlns:a16="http://schemas.microsoft.com/office/drawing/2014/main" id="{2FC3054F-B282-637E-A6B1-595A3B598CE3}"/>
                </a:ext>
              </a:extLst>
            </p:cNvPr>
            <p:cNvSpPr/>
            <p:nvPr/>
          </p:nvSpPr>
          <p:spPr>
            <a:xfrm>
              <a:off x="5200478" y="1406315"/>
              <a:ext cx="8347841" cy="693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lang="en-US" sz="2000" dirty="0">
                  <a:solidFill>
                    <a:srgbClr val="474747"/>
                  </a:solidFill>
                  <a:latin typeface="Arial" panose="020B0604020202020204" pitchFamily="34" charset="0"/>
                </a:rPr>
                <a:t>Near-term dem</a:t>
              </a:r>
              <a:r>
                <a:rPr kumimoji="0" lang="en-US" sz="2000" b="0" i="0" u="none" strike="noStrike" kern="1200" cap="none" spc="0" normalizeH="0" baseline="0" noProof="0" dirty="0">
                  <a:ln>
                    <a:noFill/>
                  </a:ln>
                  <a:solidFill>
                    <a:srgbClr val="474747"/>
                  </a:solidFill>
                  <a:effectLst/>
                  <a:uLnTx/>
                  <a:uFillTx/>
                  <a:latin typeface="Arial" panose="020B0604020202020204" pitchFamily="34" charset="0"/>
                  <a:ea typeface="+mn-ea"/>
                  <a:cs typeface="+mn-cs"/>
                </a:rPr>
                <a:t>and remains strong</a:t>
              </a:r>
              <a:endParaRPr kumimoji="0" lang="en-US" sz="2000" b="0" i="0" u="sng" strike="noStrike" kern="1200" cap="none" spc="0" normalizeH="0" baseline="0" noProof="0" dirty="0">
                <a:ln>
                  <a:noFill/>
                </a:ln>
                <a:solidFill>
                  <a:srgbClr val="474747"/>
                </a:solidFill>
                <a:effectLst/>
                <a:uLnTx/>
                <a:uFillTx/>
                <a:latin typeface="Arial" panose="020B0604020202020204" pitchFamily="34" charset="0"/>
                <a:ea typeface="+mn-ea"/>
                <a:cs typeface="+mn-cs"/>
              </a:endParaRPr>
            </a:p>
          </p:txBody>
        </p:sp>
        <p:sp>
          <p:nvSpPr>
            <p:cNvPr id="11" name="Arrow: Down 10">
              <a:extLst>
                <a:ext uri="{FF2B5EF4-FFF2-40B4-BE49-F238E27FC236}">
                  <a16:creationId xmlns:a16="http://schemas.microsoft.com/office/drawing/2014/main" id="{A79E0394-353B-1122-B193-D2D35E2E996A}"/>
                </a:ext>
              </a:extLst>
            </p:cNvPr>
            <p:cNvSpPr/>
            <p:nvPr/>
          </p:nvSpPr>
          <p:spPr>
            <a:xfrm rot="10800000">
              <a:off x="3676201" y="1478878"/>
              <a:ext cx="548640" cy="548640"/>
            </a:xfrm>
            <a:prstGeom prst="downArrow">
              <a:avLst/>
            </a:prstGeom>
            <a:solidFill>
              <a:srgbClr val="5E9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grpSp>
      <p:grpSp>
        <p:nvGrpSpPr>
          <p:cNvPr id="39" name="Group 38">
            <a:extLst>
              <a:ext uri="{FF2B5EF4-FFF2-40B4-BE49-F238E27FC236}">
                <a16:creationId xmlns:a16="http://schemas.microsoft.com/office/drawing/2014/main" id="{0A079F68-051D-F354-5BC0-0CBE760C7379}"/>
              </a:ext>
            </a:extLst>
          </p:cNvPr>
          <p:cNvGrpSpPr/>
          <p:nvPr/>
        </p:nvGrpSpPr>
        <p:grpSpPr>
          <a:xfrm>
            <a:off x="290244" y="4569619"/>
            <a:ext cx="13221995" cy="693766"/>
            <a:chOff x="290244" y="4729888"/>
            <a:chExt cx="13221995" cy="693766"/>
          </a:xfrm>
        </p:grpSpPr>
        <p:sp>
          <p:nvSpPr>
            <p:cNvPr id="28" name="Rectangle 27">
              <a:extLst>
                <a:ext uri="{FF2B5EF4-FFF2-40B4-BE49-F238E27FC236}">
                  <a16:creationId xmlns:a16="http://schemas.microsoft.com/office/drawing/2014/main" id="{30AFD815-90B3-7324-6C09-941C2D5B797A}"/>
                </a:ext>
              </a:extLst>
            </p:cNvPr>
            <p:cNvSpPr/>
            <p:nvPr/>
          </p:nvSpPr>
          <p:spPr>
            <a:xfrm>
              <a:off x="290244" y="4871031"/>
              <a:ext cx="2404872"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F99B1C"/>
                  </a:solidFill>
                  <a:effectLst/>
                  <a:uLnTx/>
                  <a:uFillTx/>
                  <a:latin typeface="Arial" panose="020B0604020202020204" pitchFamily="34" charset="0"/>
                  <a:ea typeface="+mn-ea"/>
                  <a:cs typeface="Arial" panose="020B0604020202020204" pitchFamily="34" charset="0"/>
                </a:rPr>
                <a:t>Weather</a:t>
              </a:r>
            </a:p>
          </p:txBody>
        </p:sp>
        <p:sp>
          <p:nvSpPr>
            <p:cNvPr id="44" name="Rectangle 43">
              <a:extLst>
                <a:ext uri="{FF2B5EF4-FFF2-40B4-BE49-F238E27FC236}">
                  <a16:creationId xmlns:a16="http://schemas.microsoft.com/office/drawing/2014/main" id="{44BB75F7-B9FC-5240-165F-C25D4E2F15AC}"/>
                </a:ext>
              </a:extLst>
            </p:cNvPr>
            <p:cNvSpPr/>
            <p:nvPr/>
          </p:nvSpPr>
          <p:spPr>
            <a:xfrm>
              <a:off x="5200479" y="4729888"/>
              <a:ext cx="8311760" cy="693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74747"/>
                  </a:solidFill>
                  <a:effectLst/>
                  <a:uLnTx/>
                  <a:uFillTx/>
                  <a:latin typeface="Arial" panose="020B0604020202020204" pitchFamily="34" charset="0"/>
                  <a:ea typeface="+mn-ea"/>
                  <a:cs typeface="+mn-cs"/>
                </a:rPr>
                <a:t>CM Companies will continue to closely</a:t>
              </a:r>
              <a:r>
                <a:rPr lang="en-US" sz="2000" dirty="0">
                  <a:solidFill>
                    <a:srgbClr val="474747"/>
                  </a:solidFill>
                  <a:latin typeface="Arial" panose="020B0604020202020204" pitchFamily="34" charset="0"/>
                </a:rPr>
                <a:t> monitor weather patterns in their markets</a:t>
              </a:r>
              <a:endParaRPr kumimoji="0" lang="en-US" sz="2000" b="0" i="0" u="sng" strike="noStrike" kern="1200" cap="none" spc="0" normalizeH="0" baseline="0" noProof="0" dirty="0">
                <a:ln>
                  <a:noFill/>
                </a:ln>
                <a:solidFill>
                  <a:srgbClr val="474747"/>
                </a:solidFill>
                <a:effectLst/>
                <a:uLnTx/>
                <a:uFillTx/>
                <a:latin typeface="Arial" panose="020B0604020202020204" pitchFamily="34" charset="0"/>
                <a:ea typeface="+mn-ea"/>
                <a:cs typeface="+mn-cs"/>
              </a:endParaRPr>
            </a:p>
          </p:txBody>
        </p:sp>
        <p:grpSp>
          <p:nvGrpSpPr>
            <p:cNvPr id="30" name="Group 29">
              <a:extLst>
                <a:ext uri="{FF2B5EF4-FFF2-40B4-BE49-F238E27FC236}">
                  <a16:creationId xmlns:a16="http://schemas.microsoft.com/office/drawing/2014/main" id="{F7093350-8C09-905F-635C-69341686B0C7}"/>
                </a:ext>
              </a:extLst>
            </p:cNvPr>
            <p:cNvGrpSpPr/>
            <p:nvPr/>
          </p:nvGrpSpPr>
          <p:grpSpPr>
            <a:xfrm>
              <a:off x="3386226" y="4802451"/>
              <a:ext cx="1133998" cy="548640"/>
              <a:chOff x="3090843" y="5616070"/>
              <a:chExt cx="1133998" cy="548640"/>
            </a:xfrm>
          </p:grpSpPr>
          <p:sp>
            <p:nvSpPr>
              <p:cNvPr id="31" name="Arrow: Down 30">
                <a:extLst>
                  <a:ext uri="{FF2B5EF4-FFF2-40B4-BE49-F238E27FC236}">
                    <a16:creationId xmlns:a16="http://schemas.microsoft.com/office/drawing/2014/main" id="{A8A53DCD-398C-D211-C30B-62D20193F97A}"/>
                  </a:ext>
                </a:extLst>
              </p:cNvPr>
              <p:cNvSpPr/>
              <p:nvPr/>
            </p:nvSpPr>
            <p:spPr>
              <a:xfrm rot="5400000" flipV="1">
                <a:off x="3676201" y="5616070"/>
                <a:ext cx="548640" cy="548640"/>
              </a:xfrm>
              <a:prstGeom prst="downArrow">
                <a:avLst/>
              </a:prstGeom>
              <a:solidFill>
                <a:srgbClr val="F99B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32" name="Arrow: Down 31">
                <a:extLst>
                  <a:ext uri="{FF2B5EF4-FFF2-40B4-BE49-F238E27FC236}">
                    <a16:creationId xmlns:a16="http://schemas.microsoft.com/office/drawing/2014/main" id="{79E80625-454F-9462-1037-65AC402EEC0B}"/>
                  </a:ext>
                </a:extLst>
              </p:cNvPr>
              <p:cNvSpPr/>
              <p:nvPr/>
            </p:nvSpPr>
            <p:spPr>
              <a:xfrm rot="16200000" flipV="1">
                <a:off x="3090843" y="5616070"/>
                <a:ext cx="548640" cy="548640"/>
              </a:xfrm>
              <a:prstGeom prst="downArrow">
                <a:avLst/>
              </a:prstGeom>
              <a:solidFill>
                <a:srgbClr val="F99B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grpSp>
      </p:grpSp>
      <p:grpSp>
        <p:nvGrpSpPr>
          <p:cNvPr id="36" name="Group 35">
            <a:extLst>
              <a:ext uri="{FF2B5EF4-FFF2-40B4-BE49-F238E27FC236}">
                <a16:creationId xmlns:a16="http://schemas.microsoft.com/office/drawing/2014/main" id="{ABBCA40B-ED09-FBB9-4401-342EF21D6895}"/>
              </a:ext>
            </a:extLst>
          </p:cNvPr>
          <p:cNvGrpSpPr/>
          <p:nvPr/>
        </p:nvGrpSpPr>
        <p:grpSpPr>
          <a:xfrm>
            <a:off x="290244" y="5345351"/>
            <a:ext cx="13219123" cy="755481"/>
            <a:chOff x="293116" y="5538890"/>
            <a:chExt cx="13219123" cy="755481"/>
          </a:xfrm>
        </p:grpSpPr>
        <p:sp>
          <p:nvSpPr>
            <p:cNvPr id="48" name="Rectangle 47">
              <a:extLst>
                <a:ext uri="{FF2B5EF4-FFF2-40B4-BE49-F238E27FC236}">
                  <a16:creationId xmlns:a16="http://schemas.microsoft.com/office/drawing/2014/main" id="{6C52A899-F7F2-5BB7-4514-2619489D48C0}"/>
                </a:ext>
              </a:extLst>
            </p:cNvPr>
            <p:cNvSpPr/>
            <p:nvPr/>
          </p:nvSpPr>
          <p:spPr>
            <a:xfrm>
              <a:off x="5200479" y="5538890"/>
              <a:ext cx="8311760" cy="75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74747"/>
                  </a:solidFill>
                  <a:effectLst/>
                  <a:uLnTx/>
                  <a:uFillTx/>
                  <a:latin typeface="Arial" panose="020B0604020202020204" pitchFamily="34" charset="0"/>
                  <a:ea typeface="+mn-ea"/>
                  <a:cs typeface="+mn-cs"/>
                </a:rPr>
                <a:t>Industry leaders are cautiously optimistic as slowdowns in residential have been milder than expected</a:t>
              </a:r>
            </a:p>
          </p:txBody>
        </p:sp>
        <p:sp>
          <p:nvSpPr>
            <p:cNvPr id="4" name="Rectangle 3">
              <a:extLst>
                <a:ext uri="{FF2B5EF4-FFF2-40B4-BE49-F238E27FC236}">
                  <a16:creationId xmlns:a16="http://schemas.microsoft.com/office/drawing/2014/main" id="{62D20888-F923-C5C4-1148-C73905D19DB5}"/>
                </a:ext>
              </a:extLst>
            </p:cNvPr>
            <p:cNvSpPr/>
            <p:nvPr/>
          </p:nvSpPr>
          <p:spPr>
            <a:xfrm>
              <a:off x="293116" y="5710890"/>
              <a:ext cx="2404872"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F99B1C"/>
                  </a:solidFill>
                  <a:effectLst/>
                  <a:uLnTx/>
                  <a:uFillTx/>
                  <a:latin typeface="Arial" panose="020B0604020202020204" pitchFamily="34" charset="0"/>
                  <a:ea typeface="+mn-ea"/>
                  <a:cs typeface="Arial" panose="020B0604020202020204" pitchFamily="34" charset="0"/>
                </a:rPr>
                <a:t>Residential</a:t>
              </a:r>
            </a:p>
          </p:txBody>
        </p:sp>
        <p:grpSp>
          <p:nvGrpSpPr>
            <p:cNvPr id="33" name="Group 32">
              <a:extLst>
                <a:ext uri="{FF2B5EF4-FFF2-40B4-BE49-F238E27FC236}">
                  <a16:creationId xmlns:a16="http://schemas.microsoft.com/office/drawing/2014/main" id="{3311CDAF-2910-062C-EF7F-FDE1F67A4BA0}"/>
                </a:ext>
              </a:extLst>
            </p:cNvPr>
            <p:cNvGrpSpPr/>
            <p:nvPr/>
          </p:nvGrpSpPr>
          <p:grpSpPr>
            <a:xfrm>
              <a:off x="3386226" y="5642310"/>
              <a:ext cx="1133998" cy="548640"/>
              <a:chOff x="3090843" y="5616070"/>
              <a:chExt cx="1133998" cy="548640"/>
            </a:xfrm>
          </p:grpSpPr>
          <p:sp>
            <p:nvSpPr>
              <p:cNvPr id="34" name="Arrow: Down 33">
                <a:extLst>
                  <a:ext uri="{FF2B5EF4-FFF2-40B4-BE49-F238E27FC236}">
                    <a16:creationId xmlns:a16="http://schemas.microsoft.com/office/drawing/2014/main" id="{9A8F53E5-20AE-F74F-D3A2-08EB5B76624B}"/>
                  </a:ext>
                </a:extLst>
              </p:cNvPr>
              <p:cNvSpPr/>
              <p:nvPr/>
            </p:nvSpPr>
            <p:spPr>
              <a:xfrm rot="5400000" flipV="1">
                <a:off x="3676201" y="5616070"/>
                <a:ext cx="548640" cy="548640"/>
              </a:xfrm>
              <a:prstGeom prst="downArrow">
                <a:avLst/>
              </a:prstGeom>
              <a:solidFill>
                <a:srgbClr val="F99B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35" name="Arrow: Down 34">
                <a:extLst>
                  <a:ext uri="{FF2B5EF4-FFF2-40B4-BE49-F238E27FC236}">
                    <a16:creationId xmlns:a16="http://schemas.microsoft.com/office/drawing/2014/main" id="{9FB31C9D-5641-A189-2FD2-F76A5759A608}"/>
                  </a:ext>
                </a:extLst>
              </p:cNvPr>
              <p:cNvSpPr/>
              <p:nvPr/>
            </p:nvSpPr>
            <p:spPr>
              <a:xfrm rot="16200000" flipV="1">
                <a:off x="3090843" y="5616070"/>
                <a:ext cx="548640" cy="548640"/>
              </a:xfrm>
              <a:prstGeom prst="downArrow">
                <a:avLst/>
              </a:prstGeom>
              <a:solidFill>
                <a:srgbClr val="F99B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grpSp>
      </p:grpSp>
      <p:pic>
        <p:nvPicPr>
          <p:cNvPr id="12" name="Graphic 11" descr="Checklist outline">
            <a:extLst>
              <a:ext uri="{FF2B5EF4-FFF2-40B4-BE49-F238E27FC236}">
                <a16:creationId xmlns:a16="http://schemas.microsoft.com/office/drawing/2014/main" id="{DAA34321-9E36-5C92-9035-9783228C45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10744" y="102063"/>
            <a:ext cx="713232" cy="713232"/>
          </a:xfrm>
          <a:prstGeom prst="rect">
            <a:avLst/>
          </a:prstGeom>
        </p:spPr>
      </p:pic>
      <p:sp>
        <p:nvSpPr>
          <p:cNvPr id="14" name="Rectangle 13">
            <a:extLst>
              <a:ext uri="{FF2B5EF4-FFF2-40B4-BE49-F238E27FC236}">
                <a16:creationId xmlns:a16="http://schemas.microsoft.com/office/drawing/2014/main" id="{5FFEB25C-7E26-719F-DDB6-D739AC40A732}"/>
              </a:ext>
            </a:extLst>
          </p:cNvPr>
          <p:cNvSpPr/>
          <p:nvPr/>
        </p:nvSpPr>
        <p:spPr>
          <a:xfrm>
            <a:off x="290244" y="6128155"/>
            <a:ext cx="13231367" cy="347472"/>
          </a:xfrm>
          <a:prstGeom prst="rect">
            <a:avLst/>
          </a:prstGeom>
          <a:solidFill>
            <a:srgbClr val="A0C4A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dirty="0">
                <a:ln>
                  <a:noFill/>
                </a:ln>
                <a:solidFill>
                  <a:schemeClr val="bg1"/>
                </a:solidFill>
                <a:effectLst/>
                <a:uLnTx/>
                <a:uFillTx/>
                <a:latin typeface="Garamond" panose="02020404030301010803" pitchFamily="18" charset="0"/>
                <a:cs typeface="Arial" panose="020B0604020202020204" pitchFamily="34" charset="0"/>
              </a:rPr>
              <a:t>All construction is local and </a:t>
            </a:r>
            <a:r>
              <a:rPr kumimoji="0" lang="en-US" sz="2000" b="1" i="0" u="sng" strike="noStrike" kern="1200" cap="none" spc="0" normalizeH="0" baseline="0" noProof="0" dirty="0">
                <a:ln>
                  <a:noFill/>
                </a:ln>
                <a:solidFill>
                  <a:schemeClr val="bg1"/>
                </a:solidFill>
                <a:effectLst/>
                <a:uLnTx/>
                <a:uFillTx/>
                <a:latin typeface="Garamond" panose="02020404030301010803" pitchFamily="18" charset="0"/>
                <a:cs typeface="Arial" panose="020B0604020202020204" pitchFamily="34" charset="0"/>
              </a:rPr>
              <a:t>YOUR</a:t>
            </a:r>
            <a:r>
              <a:rPr kumimoji="0" lang="en-US" sz="2000" b="1" i="0" strike="noStrike" kern="1200" cap="none" spc="0" normalizeH="0" baseline="0" noProof="0" dirty="0">
                <a:ln>
                  <a:noFill/>
                </a:ln>
                <a:solidFill>
                  <a:schemeClr val="bg1"/>
                </a:solidFill>
                <a:effectLst/>
                <a:uLnTx/>
                <a:uFillTx/>
                <a:latin typeface="Garamond" panose="02020404030301010803" pitchFamily="18" charset="0"/>
                <a:cs typeface="Arial" panose="020B0604020202020204" pitchFamily="34" charset="0"/>
              </a:rPr>
              <a:t> portfolio matters</a:t>
            </a:r>
          </a:p>
        </p:txBody>
      </p:sp>
      <p:sp>
        <p:nvSpPr>
          <p:cNvPr id="5" name="Rectangle 4">
            <a:extLst>
              <a:ext uri="{FF2B5EF4-FFF2-40B4-BE49-F238E27FC236}">
                <a16:creationId xmlns:a16="http://schemas.microsoft.com/office/drawing/2014/main" id="{AB8EAAE1-B39E-7D1B-CC60-FC64E63AE211}"/>
              </a:ext>
            </a:extLst>
          </p:cNvPr>
          <p:cNvSpPr/>
          <p:nvPr/>
        </p:nvSpPr>
        <p:spPr>
          <a:xfrm>
            <a:off x="3163939" y="6911728"/>
            <a:ext cx="2772341" cy="278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defTabSz="1018615" rtl="0" eaLnBrk="1" fontAlgn="auto" latinLnBrk="0" hangingPunct="1">
              <a:lnSpc>
                <a:spcPct val="100000"/>
              </a:lnSpc>
              <a:spcBef>
                <a:spcPts val="400"/>
              </a:spcBef>
              <a:spcAft>
                <a:spcPts val="400"/>
              </a:spcAft>
              <a:buClrTx/>
              <a:buSzTx/>
              <a:buFontTx/>
              <a:buNone/>
              <a:tabLst/>
              <a:defRPr/>
            </a:pPr>
            <a:r>
              <a:rPr kumimoji="0" lang="en-US" sz="1600" b="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What are your end markets?</a:t>
            </a:r>
          </a:p>
        </p:txBody>
      </p:sp>
      <p:pic>
        <p:nvPicPr>
          <p:cNvPr id="8" name="Graphic 7" descr="Warehouse outline">
            <a:extLst>
              <a:ext uri="{FF2B5EF4-FFF2-40B4-BE49-F238E27FC236}">
                <a16:creationId xmlns:a16="http://schemas.microsoft.com/office/drawing/2014/main" id="{523A90AE-09EC-2711-19CB-28DF6970A3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13777" y="6980574"/>
            <a:ext cx="633239" cy="633240"/>
          </a:xfrm>
          <a:prstGeom prst="rect">
            <a:avLst/>
          </a:prstGeom>
        </p:spPr>
      </p:pic>
      <p:pic>
        <p:nvPicPr>
          <p:cNvPr id="13" name="Graphic 12" descr="Fork In Road outline">
            <a:extLst>
              <a:ext uri="{FF2B5EF4-FFF2-40B4-BE49-F238E27FC236}">
                <a16:creationId xmlns:a16="http://schemas.microsoft.com/office/drawing/2014/main" id="{7175CAF1-6014-DBD3-6227-E4FA5A0705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48360" y="6514317"/>
            <a:ext cx="635621" cy="635623"/>
          </a:xfrm>
          <a:prstGeom prst="rect">
            <a:avLst/>
          </a:prstGeom>
        </p:spPr>
      </p:pic>
      <p:pic>
        <p:nvPicPr>
          <p:cNvPr id="15" name="Graphic 14" descr="House outline">
            <a:extLst>
              <a:ext uri="{FF2B5EF4-FFF2-40B4-BE49-F238E27FC236}">
                <a16:creationId xmlns:a16="http://schemas.microsoft.com/office/drawing/2014/main" id="{FD4A2D6E-4B28-027E-562C-1088F9FABEDC}"/>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553663" y="6948072"/>
            <a:ext cx="696563" cy="696564"/>
          </a:xfrm>
          <a:prstGeom prst="rect">
            <a:avLst/>
          </a:prstGeom>
        </p:spPr>
      </p:pic>
      <p:sp>
        <p:nvSpPr>
          <p:cNvPr id="16" name="Rectangle 15">
            <a:extLst>
              <a:ext uri="{FF2B5EF4-FFF2-40B4-BE49-F238E27FC236}">
                <a16:creationId xmlns:a16="http://schemas.microsoft.com/office/drawing/2014/main" id="{81689062-4B8D-2707-5405-74C49FF41868}"/>
              </a:ext>
            </a:extLst>
          </p:cNvPr>
          <p:cNvSpPr/>
          <p:nvPr/>
        </p:nvSpPr>
        <p:spPr>
          <a:xfrm>
            <a:off x="8070633" y="6911728"/>
            <a:ext cx="4187558" cy="278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defTabSz="1018615" rtl="0" eaLnBrk="1" fontAlgn="auto" latinLnBrk="0" hangingPunct="1">
              <a:lnSpc>
                <a:spcPct val="100000"/>
              </a:lnSpc>
              <a:spcBef>
                <a:spcPts val="400"/>
              </a:spcBef>
              <a:spcAft>
                <a:spcPts val="400"/>
              </a:spcAft>
              <a:buClrTx/>
              <a:buSzTx/>
              <a:buFontTx/>
              <a:buNone/>
              <a:tabLst/>
              <a:defRPr/>
            </a:pPr>
            <a:r>
              <a:rPr kumimoji="0" lang="en-US" sz="1600" b="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What is your public vs. private sector mix?</a:t>
            </a:r>
          </a:p>
        </p:txBody>
      </p:sp>
      <p:grpSp>
        <p:nvGrpSpPr>
          <p:cNvPr id="17" name="Group 16">
            <a:extLst>
              <a:ext uri="{FF2B5EF4-FFF2-40B4-BE49-F238E27FC236}">
                <a16:creationId xmlns:a16="http://schemas.microsoft.com/office/drawing/2014/main" id="{5F536CC2-B1FE-584F-1938-A67742F4F340}"/>
              </a:ext>
            </a:extLst>
          </p:cNvPr>
          <p:cNvGrpSpPr/>
          <p:nvPr/>
        </p:nvGrpSpPr>
        <p:grpSpPr>
          <a:xfrm>
            <a:off x="7090962" y="6488465"/>
            <a:ext cx="979671" cy="1125349"/>
            <a:chOff x="7090962" y="6354903"/>
            <a:chExt cx="979671" cy="1125349"/>
          </a:xfrm>
        </p:grpSpPr>
        <p:pic>
          <p:nvPicPr>
            <p:cNvPr id="18" name="Graphic 17" descr="Bank outline">
              <a:extLst>
                <a:ext uri="{FF2B5EF4-FFF2-40B4-BE49-F238E27FC236}">
                  <a16:creationId xmlns:a16="http://schemas.microsoft.com/office/drawing/2014/main" id="{08AFF11A-B51D-A814-1996-38307A57B3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90962" y="6354903"/>
              <a:ext cx="640080" cy="640080"/>
            </a:xfrm>
            <a:prstGeom prst="rect">
              <a:avLst/>
            </a:prstGeom>
          </p:spPr>
        </p:pic>
        <p:pic>
          <p:nvPicPr>
            <p:cNvPr id="19" name="Graphic 18" descr="Meeting outline">
              <a:extLst>
                <a:ext uri="{FF2B5EF4-FFF2-40B4-BE49-F238E27FC236}">
                  <a16:creationId xmlns:a16="http://schemas.microsoft.com/office/drawing/2014/main" id="{5B53F7ED-4B5C-16F0-EDAF-939EBF7C30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430553" y="6840172"/>
              <a:ext cx="640080" cy="640080"/>
            </a:xfrm>
            <a:prstGeom prst="rect">
              <a:avLst/>
            </a:prstGeom>
          </p:spPr>
        </p:pic>
      </p:grpSp>
    </p:spTree>
    <p:extLst>
      <p:ext uri="{BB962C8B-B14F-4D97-AF65-F5344CB8AC3E}">
        <p14:creationId xmlns:p14="http://schemas.microsoft.com/office/powerpoint/2010/main" val="25755225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D5257E6-99E5-272D-DD0A-516BDAACB4A9}"/>
              </a:ext>
            </a:extLst>
          </p:cNvPr>
          <p:cNvGrpSpPr/>
          <p:nvPr/>
        </p:nvGrpSpPr>
        <p:grpSpPr>
          <a:xfrm>
            <a:off x="262556" y="361450"/>
            <a:ext cx="13292489" cy="4162424"/>
            <a:chOff x="269507" y="361450"/>
            <a:chExt cx="13292489" cy="4162424"/>
          </a:xfrm>
        </p:grpSpPr>
        <p:sp>
          <p:nvSpPr>
            <p:cNvPr id="17" name="Rectangle 16">
              <a:extLst>
                <a:ext uri="{FF2B5EF4-FFF2-40B4-BE49-F238E27FC236}">
                  <a16:creationId xmlns:a16="http://schemas.microsoft.com/office/drawing/2014/main" id="{CEC61BF5-C4BE-20D7-9AE9-F7BA1B01DBDA}"/>
                </a:ext>
              </a:extLst>
            </p:cNvPr>
            <p:cNvSpPr/>
            <p:nvPr/>
          </p:nvSpPr>
          <p:spPr>
            <a:xfrm>
              <a:off x="269507" y="361450"/>
              <a:ext cx="13292489" cy="4162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8" dirty="0"/>
            </a:p>
          </p:txBody>
        </p:sp>
        <p:grpSp>
          <p:nvGrpSpPr>
            <p:cNvPr id="4" name="Group 3">
              <a:extLst>
                <a:ext uri="{FF2B5EF4-FFF2-40B4-BE49-F238E27FC236}">
                  <a16:creationId xmlns:a16="http://schemas.microsoft.com/office/drawing/2014/main" id="{4F745CD7-A420-CCD6-3563-2AA5702F567E}"/>
                </a:ext>
              </a:extLst>
            </p:cNvPr>
            <p:cNvGrpSpPr/>
            <p:nvPr/>
          </p:nvGrpSpPr>
          <p:grpSpPr>
            <a:xfrm>
              <a:off x="865536" y="734324"/>
              <a:ext cx="12100431" cy="3318483"/>
              <a:chOff x="1279167" y="734324"/>
              <a:chExt cx="12100431" cy="3318483"/>
            </a:xfrm>
          </p:grpSpPr>
          <p:pic>
            <p:nvPicPr>
              <p:cNvPr id="18" name="Picture 17" descr="FMI Capital Advisors_STACKED_color_reverse.png">
                <a:extLst>
                  <a:ext uri="{FF2B5EF4-FFF2-40B4-BE49-F238E27FC236}">
                    <a16:creationId xmlns:a16="http://schemas.microsoft.com/office/drawing/2014/main" id="{98B04A04-B1B0-D846-74F6-5829C6FA9D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9167" y="832518"/>
                <a:ext cx="2393545" cy="3220289"/>
              </a:xfrm>
              <a:prstGeom prst="rect">
                <a:avLst/>
              </a:prstGeom>
            </p:spPr>
          </p:pic>
          <p:pic>
            <p:nvPicPr>
              <p:cNvPr id="3" name="Picture 2" descr="Qr code&#10;&#10;Description automatically generated">
                <a:extLst>
                  <a:ext uri="{FF2B5EF4-FFF2-40B4-BE49-F238E27FC236}">
                    <a16:creationId xmlns:a16="http://schemas.microsoft.com/office/drawing/2014/main" id="{73D4FEE6-361E-BE71-66CB-2CB341ECDA8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04090" y="734324"/>
                <a:ext cx="3137088" cy="3137088"/>
              </a:xfrm>
              <a:prstGeom prst="rect">
                <a:avLst/>
              </a:prstGeom>
            </p:spPr>
          </p:pic>
          <p:sp>
            <p:nvSpPr>
              <p:cNvPr id="5" name="TextBox 4">
                <a:extLst>
                  <a:ext uri="{FF2B5EF4-FFF2-40B4-BE49-F238E27FC236}">
                    <a16:creationId xmlns:a16="http://schemas.microsoft.com/office/drawing/2014/main" id="{810B79F0-063D-8E92-0FBC-3FDA09DB157B}"/>
                  </a:ext>
                </a:extLst>
              </p:cNvPr>
              <p:cNvSpPr txBox="1"/>
              <p:nvPr/>
            </p:nvSpPr>
            <p:spPr>
              <a:xfrm>
                <a:off x="10472557" y="1211556"/>
                <a:ext cx="2907041" cy="2462213"/>
              </a:xfrm>
              <a:prstGeom prst="rect">
                <a:avLst/>
              </a:prstGeom>
              <a:noFill/>
            </p:spPr>
            <p:txBody>
              <a:bodyPr wrap="square" rtlCol="0" anchor="ctr">
                <a:spAutoFit/>
              </a:bodyPr>
              <a:lstStyle/>
              <a:p>
                <a:pPr algn="ctr"/>
                <a:r>
                  <a:rPr lang="en-US" sz="2200" b="1" dirty="0">
                    <a:solidFill>
                      <a:srgbClr val="FFFFFF"/>
                    </a:solidFill>
                    <a:latin typeface="Arial"/>
                    <a:cs typeface="Arial"/>
                  </a:rPr>
                  <a:t>Scan for industry insights, recent transactions, and an overview of FMI Capital Advisors Construction Materials</a:t>
                </a:r>
              </a:p>
            </p:txBody>
          </p:sp>
        </p:grpSp>
      </p:grpSp>
      <p:sp>
        <p:nvSpPr>
          <p:cNvPr id="19" name="TextBox 18">
            <a:extLst>
              <a:ext uri="{FF2B5EF4-FFF2-40B4-BE49-F238E27FC236}">
                <a16:creationId xmlns:a16="http://schemas.microsoft.com/office/drawing/2014/main" id="{A7BD5165-8974-9847-33A1-C8FF18C70BB1}"/>
              </a:ext>
            </a:extLst>
          </p:cNvPr>
          <p:cNvSpPr txBox="1"/>
          <p:nvPr/>
        </p:nvSpPr>
        <p:spPr>
          <a:xfrm>
            <a:off x="11314765" y="4859518"/>
            <a:ext cx="2240280" cy="892552"/>
          </a:xfrm>
          <a:prstGeom prst="rect">
            <a:avLst/>
          </a:prstGeom>
          <a:noFill/>
        </p:spPr>
        <p:txBody>
          <a:bodyPr wrap="square" rtlCol="0">
            <a:spAutoFit/>
          </a:bodyPr>
          <a:lstStyle/>
          <a:p>
            <a:r>
              <a:rPr lang="en-US" sz="1600" b="1" dirty="0">
                <a:solidFill>
                  <a:srgbClr val="474747"/>
                </a:solidFill>
                <a:latin typeface="Arial"/>
                <a:cs typeface="Arial"/>
              </a:rPr>
              <a:t>Evan Coughlin</a:t>
            </a:r>
          </a:p>
          <a:p>
            <a:r>
              <a:rPr lang="en-US" sz="1200" dirty="0">
                <a:solidFill>
                  <a:srgbClr val="474747"/>
                </a:solidFill>
                <a:latin typeface="Arial"/>
                <a:cs typeface="Arial"/>
              </a:rPr>
              <a:t>Vice President</a:t>
            </a:r>
          </a:p>
          <a:p>
            <a:r>
              <a:rPr lang="en-US" sz="1200" dirty="0">
                <a:solidFill>
                  <a:srgbClr val="474747"/>
                </a:solidFill>
                <a:latin typeface="Arial"/>
                <a:cs typeface="Arial"/>
              </a:rPr>
              <a:t>919.407.0469</a:t>
            </a:r>
          </a:p>
          <a:p>
            <a:r>
              <a:rPr lang="en-US" sz="1200" dirty="0">
                <a:solidFill>
                  <a:srgbClr val="474747"/>
                </a:solidFill>
                <a:latin typeface="Arial"/>
                <a:cs typeface="Arial"/>
              </a:rPr>
              <a:t>evan.coughlin@fmicorp.com</a:t>
            </a:r>
          </a:p>
        </p:txBody>
      </p:sp>
      <p:sp>
        <p:nvSpPr>
          <p:cNvPr id="21" name="TextBox 20">
            <a:extLst>
              <a:ext uri="{FF2B5EF4-FFF2-40B4-BE49-F238E27FC236}">
                <a16:creationId xmlns:a16="http://schemas.microsoft.com/office/drawing/2014/main" id="{D69236DA-6165-54D0-14AD-0684F8666E08}"/>
              </a:ext>
            </a:extLst>
          </p:cNvPr>
          <p:cNvSpPr txBox="1"/>
          <p:nvPr/>
        </p:nvSpPr>
        <p:spPr>
          <a:xfrm>
            <a:off x="7631477" y="4859518"/>
            <a:ext cx="2240280" cy="892552"/>
          </a:xfrm>
          <a:prstGeom prst="rect">
            <a:avLst/>
          </a:prstGeom>
          <a:noFill/>
        </p:spPr>
        <p:txBody>
          <a:bodyPr wrap="square" rtlCol="0">
            <a:spAutoFit/>
          </a:bodyPr>
          <a:lstStyle/>
          <a:p>
            <a:r>
              <a:rPr lang="en-US" sz="1600" b="1" dirty="0">
                <a:solidFill>
                  <a:srgbClr val="474747"/>
                </a:solidFill>
                <a:latin typeface="Arial"/>
                <a:cs typeface="Arial"/>
              </a:rPr>
              <a:t>Rob Mineo</a:t>
            </a:r>
          </a:p>
          <a:p>
            <a:r>
              <a:rPr lang="en-US" sz="1200" dirty="0">
                <a:solidFill>
                  <a:srgbClr val="474747"/>
                </a:solidFill>
                <a:latin typeface="Arial"/>
                <a:cs typeface="Arial"/>
              </a:rPr>
              <a:t>Managing Director</a:t>
            </a:r>
          </a:p>
          <a:p>
            <a:r>
              <a:rPr lang="en-US" sz="1200" dirty="0">
                <a:solidFill>
                  <a:srgbClr val="474747"/>
                </a:solidFill>
                <a:latin typeface="Arial"/>
                <a:cs typeface="Arial"/>
              </a:rPr>
              <a:t>919.539.6861</a:t>
            </a:r>
          </a:p>
          <a:p>
            <a:r>
              <a:rPr lang="en-US" sz="1200" dirty="0">
                <a:solidFill>
                  <a:srgbClr val="474747"/>
                </a:solidFill>
                <a:latin typeface="Arial"/>
                <a:cs typeface="Arial"/>
              </a:rPr>
              <a:t>rob.mineo@fmicorp.com</a:t>
            </a:r>
          </a:p>
        </p:txBody>
      </p:sp>
      <p:sp>
        <p:nvSpPr>
          <p:cNvPr id="22" name="TextBox 21">
            <a:extLst>
              <a:ext uri="{FF2B5EF4-FFF2-40B4-BE49-F238E27FC236}">
                <a16:creationId xmlns:a16="http://schemas.microsoft.com/office/drawing/2014/main" id="{3089162E-974E-6B86-F46E-482059498AA4}"/>
              </a:ext>
            </a:extLst>
          </p:cNvPr>
          <p:cNvSpPr txBox="1"/>
          <p:nvPr/>
        </p:nvSpPr>
        <p:spPr>
          <a:xfrm>
            <a:off x="262556" y="5429684"/>
            <a:ext cx="2242627" cy="892552"/>
          </a:xfrm>
          <a:prstGeom prst="rect">
            <a:avLst/>
          </a:prstGeom>
          <a:noFill/>
        </p:spPr>
        <p:txBody>
          <a:bodyPr wrap="square" rtlCol="0">
            <a:spAutoFit/>
          </a:bodyPr>
          <a:lstStyle/>
          <a:p>
            <a:r>
              <a:rPr lang="en-US" sz="1600" b="1" dirty="0">
                <a:solidFill>
                  <a:srgbClr val="5E976D"/>
                </a:solidFill>
                <a:latin typeface="Arial"/>
                <a:cs typeface="Arial"/>
              </a:rPr>
              <a:t>FMI Capital Advisors</a:t>
            </a:r>
          </a:p>
          <a:p>
            <a:r>
              <a:rPr lang="en-US" sz="1200" dirty="0">
                <a:solidFill>
                  <a:srgbClr val="474747"/>
                </a:solidFill>
                <a:latin typeface="Arial"/>
                <a:cs typeface="Arial"/>
              </a:rPr>
              <a:t>223 S. West Street</a:t>
            </a:r>
          </a:p>
          <a:p>
            <a:r>
              <a:rPr lang="en-US" sz="1200" dirty="0">
                <a:solidFill>
                  <a:srgbClr val="474747"/>
                </a:solidFill>
                <a:latin typeface="Arial"/>
                <a:cs typeface="Arial"/>
              </a:rPr>
              <a:t>Suite 1200</a:t>
            </a:r>
          </a:p>
          <a:p>
            <a:r>
              <a:rPr lang="en-US" sz="1200" dirty="0">
                <a:solidFill>
                  <a:srgbClr val="474747"/>
                </a:solidFill>
                <a:latin typeface="Arial"/>
                <a:cs typeface="Arial"/>
              </a:rPr>
              <a:t>Raleigh, NC 27603</a:t>
            </a:r>
          </a:p>
        </p:txBody>
      </p:sp>
      <p:sp>
        <p:nvSpPr>
          <p:cNvPr id="20" name="TextBox 19">
            <a:extLst>
              <a:ext uri="{FF2B5EF4-FFF2-40B4-BE49-F238E27FC236}">
                <a16:creationId xmlns:a16="http://schemas.microsoft.com/office/drawing/2014/main" id="{E9AC1805-6D56-D966-EA71-F4BDA843157D}"/>
              </a:ext>
            </a:extLst>
          </p:cNvPr>
          <p:cNvSpPr txBox="1"/>
          <p:nvPr/>
        </p:nvSpPr>
        <p:spPr>
          <a:xfrm>
            <a:off x="3948190" y="4859518"/>
            <a:ext cx="2240280" cy="892552"/>
          </a:xfrm>
          <a:prstGeom prst="rect">
            <a:avLst/>
          </a:prstGeom>
          <a:noFill/>
        </p:spPr>
        <p:txBody>
          <a:bodyPr wrap="square" rtlCol="0">
            <a:spAutoFit/>
          </a:bodyPr>
          <a:lstStyle/>
          <a:p>
            <a:r>
              <a:rPr lang="en-US" sz="1600" b="1" dirty="0">
                <a:solidFill>
                  <a:srgbClr val="474747"/>
                </a:solidFill>
                <a:latin typeface="Arial"/>
                <a:cs typeface="Arial"/>
              </a:rPr>
              <a:t>George Reddin</a:t>
            </a:r>
          </a:p>
          <a:p>
            <a:r>
              <a:rPr lang="en-US" sz="1200" dirty="0">
                <a:solidFill>
                  <a:srgbClr val="474747"/>
                </a:solidFill>
                <a:latin typeface="Arial"/>
                <a:cs typeface="Arial"/>
              </a:rPr>
              <a:t>Managing Director</a:t>
            </a:r>
          </a:p>
          <a:p>
            <a:r>
              <a:rPr lang="en-US" sz="1200" dirty="0">
                <a:solidFill>
                  <a:srgbClr val="474747"/>
                </a:solidFill>
                <a:latin typeface="Arial"/>
                <a:cs typeface="Arial"/>
              </a:rPr>
              <a:t>919.349.1919</a:t>
            </a:r>
          </a:p>
          <a:p>
            <a:r>
              <a:rPr lang="en-US" sz="1200" dirty="0">
                <a:solidFill>
                  <a:srgbClr val="474747"/>
                </a:solidFill>
                <a:latin typeface="Arial"/>
                <a:cs typeface="Arial"/>
              </a:rPr>
              <a:t>george.reddin@fmicorp.com</a:t>
            </a:r>
          </a:p>
        </p:txBody>
      </p:sp>
      <p:sp>
        <p:nvSpPr>
          <p:cNvPr id="23" name="TextBox 22">
            <a:extLst>
              <a:ext uri="{FF2B5EF4-FFF2-40B4-BE49-F238E27FC236}">
                <a16:creationId xmlns:a16="http://schemas.microsoft.com/office/drawing/2014/main" id="{07A14A6D-DECC-2461-9FA4-B82B611A62EC}"/>
              </a:ext>
            </a:extLst>
          </p:cNvPr>
          <p:cNvSpPr txBox="1"/>
          <p:nvPr/>
        </p:nvSpPr>
        <p:spPr>
          <a:xfrm>
            <a:off x="5789833" y="5999849"/>
            <a:ext cx="2240280" cy="892552"/>
          </a:xfrm>
          <a:prstGeom prst="rect">
            <a:avLst/>
          </a:prstGeom>
          <a:noFill/>
        </p:spPr>
        <p:txBody>
          <a:bodyPr wrap="square" rtlCol="0">
            <a:spAutoFit/>
          </a:bodyPr>
          <a:lstStyle/>
          <a:p>
            <a:r>
              <a:rPr lang="en-US" sz="1600" b="1" dirty="0">
                <a:solidFill>
                  <a:srgbClr val="474747"/>
                </a:solidFill>
                <a:latin typeface="Arial"/>
                <a:cs typeface="Arial"/>
              </a:rPr>
              <a:t>Mark Schachte</a:t>
            </a:r>
          </a:p>
          <a:p>
            <a:r>
              <a:rPr lang="en-US" sz="1200" dirty="0">
                <a:solidFill>
                  <a:srgbClr val="474747"/>
                </a:solidFill>
                <a:latin typeface="Arial"/>
                <a:cs typeface="Arial"/>
              </a:rPr>
              <a:t>Associate</a:t>
            </a:r>
          </a:p>
          <a:p>
            <a:r>
              <a:rPr lang="en-US" sz="1200" dirty="0">
                <a:solidFill>
                  <a:srgbClr val="474747"/>
                </a:solidFill>
                <a:latin typeface="Arial"/>
                <a:cs typeface="Arial"/>
              </a:rPr>
              <a:t>919.616.4573</a:t>
            </a:r>
          </a:p>
          <a:p>
            <a:r>
              <a:rPr lang="en-US" sz="1200" dirty="0">
                <a:solidFill>
                  <a:srgbClr val="474747"/>
                </a:solidFill>
                <a:latin typeface="Arial"/>
                <a:cs typeface="Arial"/>
              </a:rPr>
              <a:t>mark.schachte@fmicorp.com</a:t>
            </a:r>
          </a:p>
        </p:txBody>
      </p:sp>
      <p:sp>
        <p:nvSpPr>
          <p:cNvPr id="2" name="TextBox 1">
            <a:extLst>
              <a:ext uri="{FF2B5EF4-FFF2-40B4-BE49-F238E27FC236}">
                <a16:creationId xmlns:a16="http://schemas.microsoft.com/office/drawing/2014/main" id="{A8C23580-CEDD-2683-C231-3630FC3148DB}"/>
              </a:ext>
            </a:extLst>
          </p:cNvPr>
          <p:cNvSpPr txBox="1"/>
          <p:nvPr/>
        </p:nvSpPr>
        <p:spPr>
          <a:xfrm>
            <a:off x="9473121" y="5999849"/>
            <a:ext cx="2240280" cy="892552"/>
          </a:xfrm>
          <a:prstGeom prst="rect">
            <a:avLst/>
          </a:prstGeom>
          <a:noFill/>
        </p:spPr>
        <p:txBody>
          <a:bodyPr wrap="square" rtlCol="0">
            <a:spAutoFit/>
          </a:bodyPr>
          <a:lstStyle/>
          <a:p>
            <a:r>
              <a:rPr lang="en-US" sz="1600" b="1" dirty="0">
                <a:solidFill>
                  <a:srgbClr val="474747"/>
                </a:solidFill>
                <a:latin typeface="Arial"/>
                <a:cs typeface="Arial"/>
              </a:rPr>
              <a:t>Matt Berendsen</a:t>
            </a:r>
          </a:p>
          <a:p>
            <a:r>
              <a:rPr lang="en-US" sz="1200" dirty="0">
                <a:solidFill>
                  <a:srgbClr val="474747"/>
                </a:solidFill>
                <a:latin typeface="Arial"/>
                <a:cs typeface="Arial"/>
              </a:rPr>
              <a:t>Analyst</a:t>
            </a:r>
          </a:p>
          <a:p>
            <a:r>
              <a:rPr lang="en-US" sz="1200" b="0" dirty="0">
                <a:solidFill>
                  <a:srgbClr val="474747"/>
                </a:solidFill>
                <a:latin typeface="Arial" panose="020B0604020202020204" pitchFamily="34" charset="0"/>
                <a:cs typeface="Arial" panose="020B0604020202020204" pitchFamily="34" charset="0"/>
              </a:rPr>
              <a:t>919.943.9902</a:t>
            </a:r>
          </a:p>
          <a:p>
            <a:r>
              <a:rPr lang="en-US" sz="1200" dirty="0">
                <a:solidFill>
                  <a:srgbClr val="474747"/>
                </a:solidFill>
                <a:latin typeface="Arial"/>
                <a:cs typeface="Arial"/>
              </a:rPr>
              <a:t>matt.berendsen@fmicorp.com</a:t>
            </a:r>
          </a:p>
        </p:txBody>
      </p:sp>
    </p:spTree>
    <p:extLst>
      <p:ext uri="{BB962C8B-B14F-4D97-AF65-F5344CB8AC3E}">
        <p14:creationId xmlns:p14="http://schemas.microsoft.com/office/powerpoint/2010/main" val="452944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qr code with a square and square pattern&#10;&#10;Description automatically generated">
            <a:extLst>
              <a:ext uri="{FF2B5EF4-FFF2-40B4-BE49-F238E27FC236}">
                <a16:creationId xmlns:a16="http://schemas.microsoft.com/office/drawing/2014/main" id="{1A8FBB9B-AF27-BEA6-A36B-6EAAFF498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7137" y="3976758"/>
            <a:ext cx="3163824" cy="3163824"/>
          </a:xfrm>
          <a:prstGeom prst="rect">
            <a:avLst/>
          </a:prstGeom>
          <a:ln w="9525">
            <a:solidFill>
              <a:srgbClr val="000000"/>
            </a:solidFill>
          </a:ln>
        </p:spPr>
      </p:pic>
      <p:sp>
        <p:nvSpPr>
          <p:cNvPr id="63" name="Rectangle 62">
            <a:extLst>
              <a:ext uri="{FF2B5EF4-FFF2-40B4-BE49-F238E27FC236}">
                <a16:creationId xmlns:a16="http://schemas.microsoft.com/office/drawing/2014/main" id="{E9B64911-CAAB-6387-5872-CD16FE82B4E6}"/>
              </a:ext>
            </a:extLst>
          </p:cNvPr>
          <p:cNvSpPr/>
          <p:nvPr/>
        </p:nvSpPr>
        <p:spPr>
          <a:xfrm>
            <a:off x="6951638" y="1423246"/>
            <a:ext cx="1953324"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Jay Bowman</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Partner, </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Research and Analytics</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O: 919.785.9336</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 919.782.6679</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 jay.bowman@fmicorp.com</a:t>
            </a:r>
          </a:p>
        </p:txBody>
      </p:sp>
      <p:sp>
        <p:nvSpPr>
          <p:cNvPr id="64" name="Rectangle 63">
            <a:extLst>
              <a:ext uri="{FF2B5EF4-FFF2-40B4-BE49-F238E27FC236}">
                <a16:creationId xmlns:a16="http://schemas.microsoft.com/office/drawing/2014/main" id="{CC93B8CB-C3DC-DC6A-1AF3-D5BB0BA127C1}"/>
              </a:ext>
            </a:extLst>
          </p:cNvPr>
          <p:cNvSpPr/>
          <p:nvPr/>
        </p:nvSpPr>
        <p:spPr>
          <a:xfrm>
            <a:off x="4789399" y="1355080"/>
            <a:ext cx="4206240" cy="2244312"/>
          </a:xfrm>
          <a:prstGeom prst="rect">
            <a:avLst/>
          </a:prstGeom>
          <a:solidFill>
            <a:schemeClr val="accent6">
              <a:lumMod val="20000"/>
              <a:lumOff val="80000"/>
            </a:schemeClr>
          </a:solidFill>
          <a:ln>
            <a:solidFill>
              <a:srgbClr val="9893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5" name="Rectangle 64">
            <a:extLst>
              <a:ext uri="{FF2B5EF4-FFF2-40B4-BE49-F238E27FC236}">
                <a16:creationId xmlns:a16="http://schemas.microsoft.com/office/drawing/2014/main" id="{BF11118F-D66B-A3B8-0029-D1DB6399BB18}"/>
              </a:ext>
            </a:extLst>
          </p:cNvPr>
          <p:cNvSpPr/>
          <p:nvPr/>
        </p:nvSpPr>
        <p:spPr>
          <a:xfrm>
            <a:off x="6304095" y="1423660"/>
            <a:ext cx="2674641" cy="1333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Jay Bowman</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Partner, Research and Analytics</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O: 919.785.9336 </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 919.782.6679</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 jay.bowman@fmicorp.com</a:t>
            </a:r>
          </a:p>
        </p:txBody>
      </p:sp>
      <p:pic>
        <p:nvPicPr>
          <p:cNvPr id="76" name="Picture 4">
            <a:extLst>
              <a:ext uri="{FF2B5EF4-FFF2-40B4-BE49-F238E27FC236}">
                <a16:creationId xmlns:a16="http://schemas.microsoft.com/office/drawing/2014/main" id="{574C4BE5-0EEF-154F-7624-23BB2D9B00D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11308" y="1421820"/>
            <a:ext cx="1335024" cy="1335024"/>
          </a:xfrm>
          <a:prstGeom prst="rect">
            <a:avLst/>
          </a:prstGeom>
          <a:noFill/>
          <a:ln>
            <a:solidFill>
              <a:srgbClr val="4C7A59"/>
            </a:solidFill>
          </a:ln>
          <a:extLst>
            <a:ext uri="{909E8E84-426E-40DD-AFC4-6F175D3DCCD1}">
              <a14:hiddenFill xmlns:a14="http://schemas.microsoft.com/office/drawing/2010/main">
                <a:solidFill>
                  <a:srgbClr val="FFFFFF"/>
                </a:solidFill>
              </a14:hiddenFill>
            </a:ext>
          </a:extLst>
        </p:spPr>
      </p:pic>
      <p:sp>
        <p:nvSpPr>
          <p:cNvPr id="32" name="Title 1">
            <a:extLst>
              <a:ext uri="{FF2B5EF4-FFF2-40B4-BE49-F238E27FC236}">
                <a16:creationId xmlns:a16="http://schemas.microsoft.com/office/drawing/2014/main" id="{6523F72D-F2DE-F47A-2325-A71839F8A213}"/>
              </a:ext>
            </a:extLst>
          </p:cNvPr>
          <p:cNvSpPr txBox="1">
            <a:spLocks/>
          </p:cNvSpPr>
          <p:nvPr/>
        </p:nvSpPr>
        <p:spPr>
          <a:xfrm>
            <a:off x="292608" y="418353"/>
            <a:ext cx="13231367" cy="442260"/>
          </a:xfrm>
          <a:prstGeom prst="rect">
            <a:avLst/>
          </a:prstGeom>
        </p:spPr>
        <p:txBody>
          <a:bodyPr lIns="0" tIns="0" rIns="0" bIns="0">
            <a:noAutofit/>
          </a:bodyPr>
          <a:lstStyle>
            <a:defPPr>
              <a:defRPr lang="en-US"/>
            </a:defPPr>
            <a:lvl1pPr defTabSz="549190">
              <a:lnSpc>
                <a:spcPct val="90000"/>
              </a:lnSpc>
              <a:spcBef>
                <a:spcPct val="0"/>
              </a:spcBef>
              <a:buNone/>
              <a:defRPr sz="2400" b="0" cap="none"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E976D"/>
                </a:solidFill>
                <a:effectLst/>
                <a:uLnTx/>
                <a:uFillTx/>
                <a:latin typeface="Arial"/>
                <a:ea typeface="Source Serif Pro" panose="02040603050405020204" pitchFamily="18" charset="0"/>
                <a:cs typeface="Arial"/>
              </a:rPr>
              <a:t>Consulting and Research</a:t>
            </a:r>
          </a:p>
        </p:txBody>
      </p:sp>
      <p:cxnSp>
        <p:nvCxnSpPr>
          <p:cNvPr id="49" name="Straight Connector 48">
            <a:extLst>
              <a:ext uri="{FF2B5EF4-FFF2-40B4-BE49-F238E27FC236}">
                <a16:creationId xmlns:a16="http://schemas.microsoft.com/office/drawing/2014/main" id="{0A3BA384-365D-DAD8-2B30-69102A73A823}"/>
              </a:ext>
            </a:extLst>
          </p:cNvPr>
          <p:cNvCxnSpPr>
            <a:cxnSpLocks/>
          </p:cNvCxnSpPr>
          <p:nvPr/>
        </p:nvCxnSpPr>
        <p:spPr>
          <a:xfrm>
            <a:off x="4648078" y="1359112"/>
            <a:ext cx="0" cy="6028007"/>
          </a:xfrm>
          <a:prstGeom prst="line">
            <a:avLst/>
          </a:prstGeom>
          <a:ln w="12700">
            <a:solidFill>
              <a:srgbClr val="474747"/>
            </a:solidFill>
            <a:prstDash val="dash"/>
          </a:ln>
        </p:spPr>
        <p:style>
          <a:lnRef idx="1">
            <a:schemeClr val="accent1"/>
          </a:lnRef>
          <a:fillRef idx="0">
            <a:schemeClr val="accent1"/>
          </a:fillRef>
          <a:effectRef idx="0">
            <a:schemeClr val="accent1"/>
          </a:effectRef>
          <a:fontRef idx="minor">
            <a:schemeClr val="tx1"/>
          </a:fontRef>
        </p:style>
      </p:cxnSp>
      <p:sp>
        <p:nvSpPr>
          <p:cNvPr id="53" name="Line Callout 1 (No Border) 24">
            <a:extLst>
              <a:ext uri="{FF2B5EF4-FFF2-40B4-BE49-F238E27FC236}">
                <a16:creationId xmlns:a16="http://schemas.microsoft.com/office/drawing/2014/main" id="{0F72C544-2D03-A7D9-4AB3-E4DD61728136}"/>
              </a:ext>
            </a:extLst>
          </p:cNvPr>
          <p:cNvSpPr/>
          <p:nvPr>
            <p:custDataLst>
              <p:tags r:id="rId1"/>
            </p:custDataLst>
          </p:nvPr>
        </p:nvSpPr>
        <p:spPr>
          <a:xfrm>
            <a:off x="300516" y="1005840"/>
            <a:ext cx="4206240"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solidFill>
              <a:srgbClr val="4747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64008" numCol="1" spcCol="0" rtlCol="0" fromWordArt="0" anchor="ctr" anchorCtr="0" forceAA="0" compatLnSpc="1">
            <a:prstTxWarp prst="textNoShape">
              <a:avLst/>
            </a:prstTxWarp>
            <a:noAutofit/>
          </a:bodyPr>
          <a:lstStyle/>
          <a:p>
            <a:pPr marL="0" marR="0" lvl="0" indent="0" algn="ctr" defTabSz="1018615" rtl="0" eaLnBrk="1" fontAlgn="auto" latinLnBrk="0" hangingPunct="1">
              <a:lnSpc>
                <a:spcPct val="100000"/>
              </a:lnSpc>
              <a:spcBef>
                <a:spcPts val="0"/>
              </a:spcBef>
              <a:spcAft>
                <a:spcPts val="0"/>
              </a:spcAft>
              <a:buClr>
                <a:prstClr val="black"/>
              </a:buClr>
              <a:buSzPct val="100000"/>
              <a:buFontTx/>
              <a:buNone/>
              <a:tabLst/>
              <a:defRPr/>
            </a:pPr>
            <a:r>
              <a:rPr kumimoji="0" lang="en-US" sz="18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CM Focused Consulting</a:t>
            </a:r>
          </a:p>
        </p:txBody>
      </p:sp>
      <p:sp>
        <p:nvSpPr>
          <p:cNvPr id="56" name="Line Callout 1 (No Border) 24">
            <a:extLst>
              <a:ext uri="{FF2B5EF4-FFF2-40B4-BE49-F238E27FC236}">
                <a16:creationId xmlns:a16="http://schemas.microsoft.com/office/drawing/2014/main" id="{21922606-429A-77DF-D2E2-F8FAE84917E1}"/>
              </a:ext>
            </a:extLst>
          </p:cNvPr>
          <p:cNvSpPr/>
          <p:nvPr>
            <p:custDataLst>
              <p:tags r:id="rId2"/>
            </p:custDataLst>
          </p:nvPr>
        </p:nvSpPr>
        <p:spPr>
          <a:xfrm>
            <a:off x="4789399" y="1005840"/>
            <a:ext cx="8734576"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solidFill>
              <a:srgbClr val="4747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64008" numCol="1" spcCol="0" rtlCol="0" fromWordArt="0" anchor="ctr" anchorCtr="0" forceAA="0" compatLnSpc="1">
            <a:prstTxWarp prst="textNoShape">
              <a:avLst/>
            </a:prstTxWarp>
            <a:noAutofit/>
          </a:bodyPr>
          <a:lstStyle/>
          <a:p>
            <a:pPr marL="0" marR="0" lvl="0" indent="0" algn="ctr" defTabSz="1018615" rtl="0" eaLnBrk="1" fontAlgn="auto" latinLnBrk="0" hangingPunct="1">
              <a:lnSpc>
                <a:spcPct val="100000"/>
              </a:lnSpc>
              <a:spcBef>
                <a:spcPts val="0"/>
              </a:spcBef>
              <a:spcAft>
                <a:spcPts val="0"/>
              </a:spcAft>
              <a:buClr>
                <a:prstClr val="black"/>
              </a:buClr>
              <a:buSzPct val="100000"/>
              <a:buFontTx/>
              <a:buNone/>
              <a:tabLst/>
              <a:defRPr/>
            </a:pPr>
            <a:r>
              <a:rPr kumimoji="0" lang="en-US" sz="18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Global Research</a:t>
            </a:r>
          </a:p>
        </p:txBody>
      </p:sp>
      <p:grpSp>
        <p:nvGrpSpPr>
          <p:cNvPr id="6" name="Group 5">
            <a:extLst>
              <a:ext uri="{FF2B5EF4-FFF2-40B4-BE49-F238E27FC236}">
                <a16:creationId xmlns:a16="http://schemas.microsoft.com/office/drawing/2014/main" id="{4457E84D-6836-182D-A166-2F2194CF090E}"/>
              </a:ext>
            </a:extLst>
          </p:cNvPr>
          <p:cNvGrpSpPr/>
          <p:nvPr/>
        </p:nvGrpSpPr>
        <p:grpSpPr>
          <a:xfrm>
            <a:off x="300516" y="1355080"/>
            <a:ext cx="4206240" cy="2244312"/>
            <a:chOff x="300516" y="1355080"/>
            <a:chExt cx="4206240" cy="2244312"/>
          </a:xfrm>
        </p:grpSpPr>
        <p:sp>
          <p:nvSpPr>
            <p:cNvPr id="57" name="Rectangle 56">
              <a:extLst>
                <a:ext uri="{FF2B5EF4-FFF2-40B4-BE49-F238E27FC236}">
                  <a16:creationId xmlns:a16="http://schemas.microsoft.com/office/drawing/2014/main" id="{DA090E87-1EE4-613E-75B4-F0AFE81CB0AC}"/>
                </a:ext>
              </a:extLst>
            </p:cNvPr>
            <p:cNvSpPr/>
            <p:nvPr/>
          </p:nvSpPr>
          <p:spPr>
            <a:xfrm>
              <a:off x="300516" y="1355080"/>
              <a:ext cx="4206240" cy="2244312"/>
            </a:xfrm>
            <a:prstGeom prst="rect">
              <a:avLst/>
            </a:prstGeom>
            <a:solidFill>
              <a:srgbClr val="D9E7DD"/>
            </a:solidFill>
            <a:ln>
              <a:solidFill>
                <a:srgbClr val="4C7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8" name="Rectangle 57">
              <a:extLst>
                <a:ext uri="{FF2B5EF4-FFF2-40B4-BE49-F238E27FC236}">
                  <a16:creationId xmlns:a16="http://schemas.microsoft.com/office/drawing/2014/main" id="{E7D9B83A-65C6-1274-40DC-4E13462DECC9}"/>
                </a:ext>
              </a:extLst>
            </p:cNvPr>
            <p:cNvSpPr/>
            <p:nvPr/>
          </p:nvSpPr>
          <p:spPr>
            <a:xfrm>
              <a:off x="1815212" y="1423660"/>
              <a:ext cx="2674641" cy="1333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Wallace Marshall</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Head of Construction Materials, </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Management Consulting</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O: 919.785.9382 </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 wallace.marshall@fmicorp.com</a:t>
              </a:r>
            </a:p>
          </p:txBody>
        </p:sp>
        <p:pic>
          <p:nvPicPr>
            <p:cNvPr id="60" name="Picture 2">
              <a:extLst>
                <a:ext uri="{FF2B5EF4-FFF2-40B4-BE49-F238E27FC236}">
                  <a16:creationId xmlns:a16="http://schemas.microsoft.com/office/drawing/2014/main" id="{149134CC-9CD5-33D6-7236-C66DE2CFD1D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22425" y="1421820"/>
              <a:ext cx="1335024" cy="1335024"/>
            </a:xfrm>
            <a:prstGeom prst="rect">
              <a:avLst/>
            </a:prstGeom>
            <a:noFill/>
            <a:ln>
              <a:solidFill>
                <a:srgbClr val="98938A"/>
              </a:solidFill>
            </a:ln>
            <a:extLst>
              <a:ext uri="{909E8E84-426E-40DD-AFC4-6F175D3DCCD1}">
                <a14:hiddenFill xmlns:a14="http://schemas.microsoft.com/office/drawing/2010/main">
                  <a:solidFill>
                    <a:srgbClr val="FFFFFF"/>
                  </a:solidFill>
                </a14:hiddenFill>
              </a:ext>
            </a:extLst>
          </p:spPr>
        </p:pic>
      </p:grpSp>
      <p:sp>
        <p:nvSpPr>
          <p:cNvPr id="59" name="Rectangle 58">
            <a:extLst>
              <a:ext uri="{FF2B5EF4-FFF2-40B4-BE49-F238E27FC236}">
                <a16:creationId xmlns:a16="http://schemas.microsoft.com/office/drawing/2014/main" id="{DB61E1E3-BFB4-F629-AE90-7C2B5A213B4D}"/>
              </a:ext>
            </a:extLst>
          </p:cNvPr>
          <p:cNvSpPr/>
          <p:nvPr/>
        </p:nvSpPr>
        <p:spPr>
          <a:xfrm>
            <a:off x="422425" y="2833015"/>
            <a:ext cx="4334805"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Education: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B.A. Appalachian State University</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61" name="Rectangle 60">
            <a:extLst>
              <a:ext uri="{FF2B5EF4-FFF2-40B4-BE49-F238E27FC236}">
                <a16:creationId xmlns:a16="http://schemas.microsoft.com/office/drawing/2014/main" id="{CC6D4FFE-D636-35B0-26BC-632BD4694B4A}"/>
              </a:ext>
            </a:extLst>
          </p:cNvPr>
          <p:cNvSpPr/>
          <p:nvPr/>
        </p:nvSpPr>
        <p:spPr>
          <a:xfrm>
            <a:off x="422425" y="3036785"/>
            <a:ext cx="4334805"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D9E7DD"/>
                </a:solidFill>
                <a:effectLst/>
                <a:uLnTx/>
                <a:uFillTx/>
                <a:latin typeface="Arial" panose="020B0604020202020204" pitchFamily="34" charset="0"/>
                <a:ea typeface="+mn-ea"/>
                <a:cs typeface="Arial" panose="020B0604020202020204" pitchFamily="34" charset="0"/>
              </a:rPr>
              <a:t>Education: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Ph.D. Boston College</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62" name="Rectangle 61">
            <a:extLst>
              <a:ext uri="{FF2B5EF4-FFF2-40B4-BE49-F238E27FC236}">
                <a16:creationId xmlns:a16="http://schemas.microsoft.com/office/drawing/2014/main" id="{B3F7E1DD-AC96-3FCF-7239-BF7809210AA7}"/>
              </a:ext>
            </a:extLst>
          </p:cNvPr>
          <p:cNvSpPr/>
          <p:nvPr/>
        </p:nvSpPr>
        <p:spPr>
          <a:xfrm>
            <a:off x="422425" y="3264832"/>
            <a:ext cx="4334805"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Experience: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Construction Materials and Market Research</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66" name="Rectangle 65">
            <a:extLst>
              <a:ext uri="{FF2B5EF4-FFF2-40B4-BE49-F238E27FC236}">
                <a16:creationId xmlns:a16="http://schemas.microsoft.com/office/drawing/2014/main" id="{758C6052-0DC6-26B9-A7B6-76CEC8FB13E9}"/>
              </a:ext>
            </a:extLst>
          </p:cNvPr>
          <p:cNvSpPr/>
          <p:nvPr/>
        </p:nvSpPr>
        <p:spPr>
          <a:xfrm>
            <a:off x="4911308" y="2833015"/>
            <a:ext cx="4334805"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Education: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B.A. University of Georgia</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74" name="Rectangle 73">
            <a:extLst>
              <a:ext uri="{FF2B5EF4-FFF2-40B4-BE49-F238E27FC236}">
                <a16:creationId xmlns:a16="http://schemas.microsoft.com/office/drawing/2014/main" id="{29FB878B-C1A2-66EA-A4A7-038A4A6FBC22}"/>
              </a:ext>
            </a:extLst>
          </p:cNvPr>
          <p:cNvSpPr/>
          <p:nvPr/>
        </p:nvSpPr>
        <p:spPr>
          <a:xfrm>
            <a:off x="4911308" y="3036785"/>
            <a:ext cx="4334805"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F2F4F5"/>
                </a:solidFill>
                <a:effectLst/>
                <a:uLnTx/>
                <a:uFillTx/>
                <a:latin typeface="Arial" panose="020B0604020202020204" pitchFamily="34" charset="0"/>
                <a:ea typeface="+mn-ea"/>
                <a:cs typeface="Arial" panose="020B0604020202020204" pitchFamily="34" charset="0"/>
              </a:rPr>
              <a:t>Education:</a:t>
            </a:r>
            <a:r>
              <a:rPr kumimoji="0" lang="en-US" sz="1200" b="1" i="0" u="none" strike="noStrike" kern="1200" cap="none" spc="0" normalizeH="0" baseline="0" noProof="0" dirty="0">
                <a:ln>
                  <a:noFill/>
                </a:ln>
                <a:solidFill>
                  <a:srgbClr val="D9E7DD"/>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MBA East Carolina University</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75" name="Rectangle 74">
            <a:extLst>
              <a:ext uri="{FF2B5EF4-FFF2-40B4-BE49-F238E27FC236}">
                <a16:creationId xmlns:a16="http://schemas.microsoft.com/office/drawing/2014/main" id="{AF8C92C5-7770-DCD4-F8A4-BB2DBFCB101B}"/>
              </a:ext>
            </a:extLst>
          </p:cNvPr>
          <p:cNvSpPr/>
          <p:nvPr/>
        </p:nvSpPr>
        <p:spPr>
          <a:xfrm>
            <a:off x="4911308" y="3264832"/>
            <a:ext cx="4334805"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Experience: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Market Sizing and Forecasting</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78" name="Rectangle 77">
            <a:extLst>
              <a:ext uri="{FF2B5EF4-FFF2-40B4-BE49-F238E27FC236}">
                <a16:creationId xmlns:a16="http://schemas.microsoft.com/office/drawing/2014/main" id="{7D813B2C-81F4-C298-9324-104CA52BABBC}"/>
              </a:ext>
            </a:extLst>
          </p:cNvPr>
          <p:cNvSpPr/>
          <p:nvPr/>
        </p:nvSpPr>
        <p:spPr>
          <a:xfrm>
            <a:off x="11479974" y="1423246"/>
            <a:ext cx="1953324"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Jay Bowman</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Partner, </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Research and Analytics</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O: 919.785.9336</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 919.782.6679</a:t>
            </a:r>
          </a:p>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 jay.bowman@fmicorp.com</a:t>
            </a:r>
          </a:p>
        </p:txBody>
      </p:sp>
      <p:sp>
        <p:nvSpPr>
          <p:cNvPr id="79" name="Rectangle 78">
            <a:extLst>
              <a:ext uri="{FF2B5EF4-FFF2-40B4-BE49-F238E27FC236}">
                <a16:creationId xmlns:a16="http://schemas.microsoft.com/office/drawing/2014/main" id="{E4205BA1-0DF5-CAD0-C557-820B8E2AA109}"/>
              </a:ext>
            </a:extLst>
          </p:cNvPr>
          <p:cNvSpPr/>
          <p:nvPr/>
        </p:nvSpPr>
        <p:spPr>
          <a:xfrm>
            <a:off x="10284936" y="2631169"/>
            <a:ext cx="3096323" cy="678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9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Education:</a:t>
            </a:r>
            <a:r>
              <a:rPr kumimoji="0" lang="en-US" sz="9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B.A. University of Georgia</a:t>
            </a:r>
          </a:p>
          <a:p>
            <a:pPr marL="0" marR="0" lvl="0" indent="0" algn="l" defTabSz="1018615" rtl="0" eaLnBrk="1" fontAlgn="auto" latinLnBrk="0" hangingPunct="1">
              <a:lnSpc>
                <a:spcPct val="100000"/>
              </a:lnSpc>
              <a:spcBef>
                <a:spcPts val="0"/>
              </a:spcBef>
              <a:spcAft>
                <a:spcPts val="300"/>
              </a:spcAft>
              <a:buClrTx/>
              <a:buSzTx/>
              <a:buFontTx/>
              <a:buNone/>
              <a:tabLst>
                <a:tab pos="796925" algn="l"/>
              </a:tabLst>
              <a:defRPr/>
            </a:pPr>
            <a:r>
              <a:rPr kumimoji="0" lang="en-US" sz="9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	MBA East Carolina University</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9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Experience:	</a:t>
            </a:r>
            <a:r>
              <a:rPr kumimoji="0" lang="en-US" sz="9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Market Sizing and Forecasting</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8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80" name="Rectangle 79">
            <a:extLst>
              <a:ext uri="{FF2B5EF4-FFF2-40B4-BE49-F238E27FC236}">
                <a16:creationId xmlns:a16="http://schemas.microsoft.com/office/drawing/2014/main" id="{1E2472D4-39C0-2859-233B-864174CBC279}"/>
              </a:ext>
            </a:extLst>
          </p:cNvPr>
          <p:cNvSpPr/>
          <p:nvPr/>
        </p:nvSpPr>
        <p:spPr>
          <a:xfrm>
            <a:off x="9317735" y="1355080"/>
            <a:ext cx="4206240" cy="2244312"/>
          </a:xfrm>
          <a:prstGeom prst="rect">
            <a:avLst/>
          </a:prstGeom>
          <a:solidFill>
            <a:schemeClr val="accent6">
              <a:lumMod val="20000"/>
              <a:lumOff val="80000"/>
            </a:schemeClr>
          </a:solidFill>
          <a:ln>
            <a:solidFill>
              <a:srgbClr val="9893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1" name="Rectangle 80">
            <a:extLst>
              <a:ext uri="{FF2B5EF4-FFF2-40B4-BE49-F238E27FC236}">
                <a16:creationId xmlns:a16="http://schemas.microsoft.com/office/drawing/2014/main" id="{840BC9ED-3C44-1DF1-4C81-6599774D3EEE}"/>
              </a:ext>
            </a:extLst>
          </p:cNvPr>
          <p:cNvSpPr/>
          <p:nvPr/>
        </p:nvSpPr>
        <p:spPr>
          <a:xfrm>
            <a:off x="10832431" y="1423660"/>
            <a:ext cx="2674641" cy="1333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Brian Strawberry</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1" i="1"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Senior Economist</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O: 919.785.9246 </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C: 919.760.5656</a:t>
            </a:r>
          </a:p>
          <a:p>
            <a:pPr marL="0" marR="0" lvl="0" indent="0" algn="l" defTabSz="1018615"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 brian.strawberry@fmicorp.com</a:t>
            </a:r>
          </a:p>
        </p:txBody>
      </p:sp>
      <p:sp>
        <p:nvSpPr>
          <p:cNvPr id="82" name="Rectangle 81">
            <a:extLst>
              <a:ext uri="{FF2B5EF4-FFF2-40B4-BE49-F238E27FC236}">
                <a16:creationId xmlns:a16="http://schemas.microsoft.com/office/drawing/2014/main" id="{7EA38FD4-BEFE-8670-D4FE-5C1095BEAFEC}"/>
              </a:ext>
            </a:extLst>
          </p:cNvPr>
          <p:cNvSpPr/>
          <p:nvPr/>
        </p:nvSpPr>
        <p:spPr>
          <a:xfrm>
            <a:off x="9439644" y="2833015"/>
            <a:ext cx="3803641"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Education: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B.A. Elon University</a:t>
            </a:r>
          </a:p>
        </p:txBody>
      </p:sp>
      <p:sp>
        <p:nvSpPr>
          <p:cNvPr id="83" name="Rectangle 82">
            <a:extLst>
              <a:ext uri="{FF2B5EF4-FFF2-40B4-BE49-F238E27FC236}">
                <a16:creationId xmlns:a16="http://schemas.microsoft.com/office/drawing/2014/main" id="{CA8C81E2-DD6A-532A-CED6-8982103D6FE1}"/>
              </a:ext>
            </a:extLst>
          </p:cNvPr>
          <p:cNvSpPr/>
          <p:nvPr/>
        </p:nvSpPr>
        <p:spPr>
          <a:xfrm>
            <a:off x="9439644" y="3036785"/>
            <a:ext cx="3716256"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F2F4F5"/>
                </a:solidFill>
                <a:effectLst/>
                <a:uLnTx/>
                <a:uFillTx/>
                <a:latin typeface="Arial" panose="020B0604020202020204" pitchFamily="34" charset="0"/>
                <a:ea typeface="+mn-ea"/>
                <a:cs typeface="Arial" panose="020B0604020202020204" pitchFamily="34" charset="0"/>
              </a:rPr>
              <a:t>Education:</a:t>
            </a:r>
            <a:r>
              <a:rPr kumimoji="0" lang="en-US" sz="1200" b="1" i="0" u="none" strike="noStrike" kern="1200" cap="none" spc="0" normalizeH="0" baseline="0" noProof="0" dirty="0">
                <a:ln>
                  <a:noFill/>
                </a:ln>
                <a:solidFill>
                  <a:srgbClr val="D9E7DD"/>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MBA UNC Greensboro</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sp>
        <p:nvSpPr>
          <p:cNvPr id="84" name="Rectangle 83">
            <a:extLst>
              <a:ext uri="{FF2B5EF4-FFF2-40B4-BE49-F238E27FC236}">
                <a16:creationId xmlns:a16="http://schemas.microsoft.com/office/drawing/2014/main" id="{4252F678-0A1A-449D-85F7-DD28ACA446B9}"/>
              </a:ext>
            </a:extLst>
          </p:cNvPr>
          <p:cNvSpPr/>
          <p:nvPr/>
        </p:nvSpPr>
        <p:spPr>
          <a:xfrm>
            <a:off x="9439644" y="3264832"/>
            <a:ext cx="3716256" cy="287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1018615" rtl="0" eaLnBrk="1" fontAlgn="auto" latinLnBrk="0" hangingPunct="1">
              <a:lnSpc>
                <a:spcPct val="100000"/>
              </a:lnSpc>
              <a:spcBef>
                <a:spcPts val="0"/>
              </a:spcBef>
              <a:spcAft>
                <a:spcPts val="0"/>
              </a:spcAft>
              <a:buClrTx/>
              <a:buSzTx/>
              <a:buFontTx/>
              <a:buNone/>
              <a:tabLst>
                <a:tab pos="796925" algn="l"/>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Experience: </a:t>
            </a:r>
            <a:r>
              <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rPr>
              <a:t>Market Sizing and Forecasting</a:t>
            </a:r>
          </a:p>
          <a:p>
            <a:pPr marL="0" marR="0" lvl="0" indent="0" algn="l" defTabSz="1018615" rtl="0" eaLnBrk="1" fontAlgn="auto" latinLnBrk="0" hangingPunct="1">
              <a:lnSpc>
                <a:spcPct val="100000"/>
              </a:lnSpc>
              <a:spcBef>
                <a:spcPts val="0"/>
              </a:spcBef>
              <a:spcAft>
                <a:spcPts val="0"/>
              </a:spcAft>
              <a:buClrTx/>
              <a:buSzTx/>
              <a:buFontTx/>
              <a:buNone/>
              <a:tabLst>
                <a:tab pos="796925" algn="l"/>
              </a:tabLst>
              <a:defRPr/>
            </a:pPr>
            <a:endParaRPr kumimoji="0" lang="en-US" sz="1200" b="0" i="0" u="none" strike="noStrike" kern="1200" cap="none" spc="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p:txBody>
      </p:sp>
      <p:pic>
        <p:nvPicPr>
          <p:cNvPr id="85" name="Picture 6">
            <a:extLst>
              <a:ext uri="{FF2B5EF4-FFF2-40B4-BE49-F238E27FC236}">
                <a16:creationId xmlns:a16="http://schemas.microsoft.com/office/drawing/2014/main" id="{65B9BE53-D2C3-C6FE-4C46-C76E41AF150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439644" y="1421820"/>
            <a:ext cx="1335024" cy="1335024"/>
          </a:xfrm>
          <a:prstGeom prst="rect">
            <a:avLst/>
          </a:prstGeom>
          <a:noFill/>
          <a:ln>
            <a:solidFill>
              <a:srgbClr val="4C7A59"/>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C00F276-829B-89B5-CCA5-8F68ACE89886}"/>
              </a:ext>
            </a:extLst>
          </p:cNvPr>
          <p:cNvSpPr/>
          <p:nvPr/>
        </p:nvSpPr>
        <p:spPr>
          <a:xfrm>
            <a:off x="1016196" y="5838345"/>
            <a:ext cx="2774881" cy="15487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Management Consulting Capabilities:</a:t>
            </a:r>
          </a:p>
          <a:p>
            <a:pPr marL="137160" marR="0" lvl="0" indent="-137160" algn="l" defTabSz="1018615" rtl="0" eaLnBrk="1" fontAlgn="auto" latinLnBrk="0" hangingPunct="1">
              <a:lnSpc>
                <a:spcPct val="100000"/>
              </a:lnSpc>
              <a:spcBef>
                <a:spcPts val="4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Leadership development</a:t>
            </a:r>
          </a:p>
          <a:p>
            <a:pPr marL="137160" marR="0" lvl="0" indent="-13716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Field productivity improvement</a:t>
            </a:r>
          </a:p>
          <a:p>
            <a:pPr marL="137160" marR="0" lvl="0" indent="-13716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Business strategic planning</a:t>
            </a:r>
          </a:p>
          <a:p>
            <a:pPr marL="137160" marR="0" lvl="0" indent="-13716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Acquisition integration</a:t>
            </a:r>
          </a:p>
          <a:p>
            <a:pPr marL="137160" marR="0" lvl="0" indent="-13716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Compensation analysis</a:t>
            </a:r>
          </a:p>
          <a:p>
            <a:pPr marL="137160" marR="0" lvl="0" indent="-137160" algn="l" defTabSz="101861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Market studies</a:t>
            </a:r>
          </a:p>
        </p:txBody>
      </p:sp>
      <p:pic>
        <p:nvPicPr>
          <p:cNvPr id="13" name="Picture 12">
            <a:extLst>
              <a:ext uri="{FF2B5EF4-FFF2-40B4-BE49-F238E27FC236}">
                <a16:creationId xmlns:a16="http://schemas.microsoft.com/office/drawing/2014/main" id="{D1C3FB9E-0178-6748-5B88-B792D7671A6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90476" y="3733833"/>
            <a:ext cx="2826321" cy="2121216"/>
          </a:xfrm>
          <a:prstGeom prst="rect">
            <a:avLst/>
          </a:prstGeom>
          <a:ln w="9525">
            <a:solidFill>
              <a:srgbClr val="000000"/>
            </a:solidFill>
          </a:ln>
        </p:spPr>
      </p:pic>
      <p:pic>
        <p:nvPicPr>
          <p:cNvPr id="4" name="Picture 3">
            <a:extLst>
              <a:ext uri="{FF2B5EF4-FFF2-40B4-BE49-F238E27FC236}">
                <a16:creationId xmlns:a16="http://schemas.microsoft.com/office/drawing/2014/main" id="{4FC76AB0-3A76-4868-A4BF-26FA7E39AA70}"/>
              </a:ext>
            </a:extLst>
          </p:cNvPr>
          <p:cNvPicPr>
            <a:picLocks noChangeAspect="1"/>
          </p:cNvPicPr>
          <p:nvPr/>
        </p:nvPicPr>
        <p:blipFill>
          <a:blip r:embed="rId10"/>
          <a:stretch>
            <a:fillRect/>
          </a:stretch>
        </p:blipFill>
        <p:spPr>
          <a:xfrm>
            <a:off x="6845210" y="4315330"/>
            <a:ext cx="2088785" cy="2793076"/>
          </a:xfrm>
          <a:prstGeom prst="rect">
            <a:avLst/>
          </a:prstGeom>
          <a:ln w="9525">
            <a:solidFill>
              <a:srgbClr val="000000"/>
            </a:solidFill>
          </a:ln>
        </p:spPr>
      </p:pic>
      <p:pic>
        <p:nvPicPr>
          <p:cNvPr id="3" name="Picture 2">
            <a:extLst>
              <a:ext uri="{FF2B5EF4-FFF2-40B4-BE49-F238E27FC236}">
                <a16:creationId xmlns:a16="http://schemas.microsoft.com/office/drawing/2014/main" id="{A060B286-FA87-EA55-8B1D-6ECF04B7F01F}"/>
              </a:ext>
            </a:extLst>
          </p:cNvPr>
          <p:cNvPicPr>
            <a:picLocks noChangeAspect="1"/>
          </p:cNvPicPr>
          <p:nvPr/>
        </p:nvPicPr>
        <p:blipFill>
          <a:blip r:embed="rId11"/>
          <a:stretch>
            <a:fillRect/>
          </a:stretch>
        </p:blipFill>
        <p:spPr>
          <a:xfrm>
            <a:off x="4851044" y="4012547"/>
            <a:ext cx="2088785" cy="2798064"/>
          </a:xfrm>
          <a:prstGeom prst="rect">
            <a:avLst/>
          </a:prstGeom>
          <a:ln w="9525">
            <a:solidFill>
              <a:srgbClr val="000000"/>
            </a:solidFill>
          </a:ln>
        </p:spPr>
      </p:pic>
    </p:spTree>
    <p:extLst>
      <p:ext uri="{BB962C8B-B14F-4D97-AF65-F5344CB8AC3E}">
        <p14:creationId xmlns:p14="http://schemas.microsoft.com/office/powerpoint/2010/main" val="3341968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8E6049-02E8-DC8D-EE15-C369006A4513}"/>
              </a:ext>
            </a:extLst>
          </p:cNvPr>
          <p:cNvSpPr>
            <a:spLocks noGrp="1"/>
          </p:cNvSpPr>
          <p:nvPr>
            <p:ph type="title"/>
          </p:nvPr>
        </p:nvSpPr>
        <p:spPr>
          <a:xfrm>
            <a:off x="6292065" y="3400511"/>
            <a:ext cx="6169152" cy="859619"/>
          </a:xfrm>
        </p:spPr>
        <p:txBody>
          <a:bodyPr anchor="ctr"/>
          <a:lstStyle/>
          <a:p>
            <a:r>
              <a:rPr lang="en-US" sz="3200" b="1" dirty="0">
                <a:solidFill>
                  <a:schemeClr val="bg1"/>
                </a:solidFill>
                <a:latin typeface="Arial" panose="020B0604020202020204" pitchFamily="34" charset="0"/>
                <a:cs typeface="Arial" panose="020B0604020202020204" pitchFamily="34" charset="0"/>
              </a:rPr>
              <a:t>Construction Materials Update</a:t>
            </a:r>
          </a:p>
        </p:txBody>
      </p:sp>
    </p:spTree>
    <p:extLst>
      <p:ext uri="{BB962C8B-B14F-4D97-AF65-F5344CB8AC3E}">
        <p14:creationId xmlns:p14="http://schemas.microsoft.com/office/powerpoint/2010/main" val="410582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B718D245-052A-466C-3D57-87448770C4C9}"/>
              </a:ext>
            </a:extLst>
          </p:cNvPr>
          <p:cNvSpPr>
            <a:spLocks noGrp="1"/>
          </p:cNvSpPr>
          <p:nvPr>
            <p:ph type="title"/>
          </p:nvPr>
        </p:nvSpPr>
        <p:spPr>
          <a:xfrm>
            <a:off x="290244" y="418355"/>
            <a:ext cx="13231368" cy="442260"/>
          </a:xfrm>
        </p:spPr>
        <p:txBody>
          <a:bodyPr lIns="0" tIns="0" rIns="0" bIns="0">
            <a:noAutofit/>
          </a:bodyPr>
          <a:lstStyle/>
          <a:p>
            <a:pPr defTabSz="549190"/>
            <a:r>
              <a:rPr lang="en-US" sz="2400" dirty="0">
                <a:solidFill>
                  <a:srgbClr val="5E976D"/>
                </a:solidFill>
              </a:rPr>
              <a:t>Outlook for Construction Materials</a:t>
            </a:r>
          </a:p>
        </p:txBody>
      </p:sp>
      <p:grpSp>
        <p:nvGrpSpPr>
          <p:cNvPr id="11" name="Group 10">
            <a:extLst>
              <a:ext uri="{FF2B5EF4-FFF2-40B4-BE49-F238E27FC236}">
                <a16:creationId xmlns:a16="http://schemas.microsoft.com/office/drawing/2014/main" id="{E770422B-BBBF-B94B-D1E6-69974294B9FB}"/>
              </a:ext>
            </a:extLst>
          </p:cNvPr>
          <p:cNvGrpSpPr/>
          <p:nvPr/>
        </p:nvGrpSpPr>
        <p:grpSpPr>
          <a:xfrm>
            <a:off x="290244" y="1029540"/>
            <a:ext cx="13231368" cy="343501"/>
            <a:chOff x="290244" y="1374392"/>
            <a:chExt cx="13231368" cy="343501"/>
          </a:xfrm>
        </p:grpSpPr>
        <p:sp>
          <p:nvSpPr>
            <p:cNvPr id="29" name="Rectangle 28">
              <a:extLst>
                <a:ext uri="{FF2B5EF4-FFF2-40B4-BE49-F238E27FC236}">
                  <a16:creationId xmlns:a16="http://schemas.microsoft.com/office/drawing/2014/main" id="{3E6032A5-A985-3F19-750E-BDCC764131D1}"/>
                </a:ext>
              </a:extLst>
            </p:cNvPr>
            <p:cNvSpPr/>
            <p:nvPr/>
          </p:nvSpPr>
          <p:spPr>
            <a:xfrm>
              <a:off x="290244" y="1374392"/>
              <a:ext cx="2407448"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Category</a:t>
              </a:r>
            </a:p>
          </p:txBody>
        </p:sp>
        <p:sp>
          <p:nvSpPr>
            <p:cNvPr id="30" name="Rectangle 29">
              <a:extLst>
                <a:ext uri="{FF2B5EF4-FFF2-40B4-BE49-F238E27FC236}">
                  <a16:creationId xmlns:a16="http://schemas.microsoft.com/office/drawing/2014/main" id="{B42267BF-47C3-5B43-3177-6078B5E4B517}"/>
                </a:ext>
              </a:extLst>
            </p:cNvPr>
            <p:cNvSpPr/>
            <p:nvPr/>
          </p:nvSpPr>
          <p:spPr>
            <a:xfrm>
              <a:off x="2743925" y="1374392"/>
              <a:ext cx="2155943"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Sentiment</a:t>
              </a:r>
            </a:p>
          </p:txBody>
        </p:sp>
        <p:sp>
          <p:nvSpPr>
            <p:cNvPr id="31" name="Rectangle 30">
              <a:extLst>
                <a:ext uri="{FF2B5EF4-FFF2-40B4-BE49-F238E27FC236}">
                  <a16:creationId xmlns:a16="http://schemas.microsoft.com/office/drawing/2014/main" id="{307FBDA3-B177-74BC-B518-97A41D128260}"/>
                </a:ext>
              </a:extLst>
            </p:cNvPr>
            <p:cNvSpPr/>
            <p:nvPr/>
          </p:nvSpPr>
          <p:spPr>
            <a:xfrm>
              <a:off x="4946101" y="1374392"/>
              <a:ext cx="8575511" cy="343501"/>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Earnings Call Quotes</a:t>
              </a:r>
            </a:p>
          </p:txBody>
        </p:sp>
      </p:grpSp>
      <p:cxnSp>
        <p:nvCxnSpPr>
          <p:cNvPr id="61" name="Straight Arrow Connector 60">
            <a:extLst>
              <a:ext uri="{FF2B5EF4-FFF2-40B4-BE49-F238E27FC236}">
                <a16:creationId xmlns:a16="http://schemas.microsoft.com/office/drawing/2014/main" id="{117F3689-994B-896B-1C90-828E54624730}"/>
              </a:ext>
            </a:extLst>
          </p:cNvPr>
          <p:cNvCxnSpPr>
            <a:cxnSpLocks/>
          </p:cNvCxnSpPr>
          <p:nvPr/>
        </p:nvCxnSpPr>
        <p:spPr>
          <a:xfrm>
            <a:off x="291426" y="2288669"/>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D203DD6-9051-2621-2363-D5E2F54C6DCC}"/>
              </a:ext>
            </a:extLst>
          </p:cNvPr>
          <p:cNvCxnSpPr>
            <a:cxnSpLocks/>
          </p:cNvCxnSpPr>
          <p:nvPr/>
        </p:nvCxnSpPr>
        <p:spPr>
          <a:xfrm>
            <a:off x="291426" y="3204297"/>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13E0192-EA4C-E844-57B9-09A6F7F88182}"/>
              </a:ext>
            </a:extLst>
          </p:cNvPr>
          <p:cNvCxnSpPr>
            <a:cxnSpLocks/>
          </p:cNvCxnSpPr>
          <p:nvPr/>
        </p:nvCxnSpPr>
        <p:spPr>
          <a:xfrm>
            <a:off x="291426" y="4271933"/>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1024" name="Straight Arrow Connector 1023">
            <a:extLst>
              <a:ext uri="{FF2B5EF4-FFF2-40B4-BE49-F238E27FC236}">
                <a16:creationId xmlns:a16="http://schemas.microsoft.com/office/drawing/2014/main" id="{4349EDE8-053D-7545-E093-D413C460DEC6}"/>
              </a:ext>
            </a:extLst>
          </p:cNvPr>
          <p:cNvCxnSpPr>
            <a:cxnSpLocks/>
          </p:cNvCxnSpPr>
          <p:nvPr/>
        </p:nvCxnSpPr>
        <p:spPr>
          <a:xfrm>
            <a:off x="291426" y="5256487"/>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1025" name="Straight Arrow Connector 1024">
            <a:extLst>
              <a:ext uri="{FF2B5EF4-FFF2-40B4-BE49-F238E27FC236}">
                <a16:creationId xmlns:a16="http://schemas.microsoft.com/office/drawing/2014/main" id="{16C6230F-B401-8F81-2644-226D1CBE4AC5}"/>
              </a:ext>
            </a:extLst>
          </p:cNvPr>
          <p:cNvCxnSpPr>
            <a:cxnSpLocks/>
          </p:cNvCxnSpPr>
          <p:nvPr/>
        </p:nvCxnSpPr>
        <p:spPr>
          <a:xfrm>
            <a:off x="291426" y="6302756"/>
            <a:ext cx="13231367" cy="0"/>
          </a:xfrm>
          <a:prstGeom prst="straightConnector1">
            <a:avLst/>
          </a:prstGeom>
          <a:ln>
            <a:solidFill>
              <a:srgbClr val="474747">
                <a:alpha val="40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EFDB12BC-AA89-1BDE-C607-5096DF2ED0A4}"/>
              </a:ext>
            </a:extLst>
          </p:cNvPr>
          <p:cNvGrpSpPr/>
          <p:nvPr/>
        </p:nvGrpSpPr>
        <p:grpSpPr>
          <a:xfrm>
            <a:off x="290244" y="6448147"/>
            <a:ext cx="13202439" cy="755481"/>
            <a:chOff x="290244" y="6448147"/>
            <a:chExt cx="13202439" cy="755481"/>
          </a:xfrm>
        </p:grpSpPr>
        <p:sp>
          <p:nvSpPr>
            <p:cNvPr id="28" name="Rectangle 27">
              <a:extLst>
                <a:ext uri="{FF2B5EF4-FFF2-40B4-BE49-F238E27FC236}">
                  <a16:creationId xmlns:a16="http://schemas.microsoft.com/office/drawing/2014/main" id="{30AFD815-90B3-7324-6C09-941C2D5B797A}"/>
                </a:ext>
              </a:extLst>
            </p:cNvPr>
            <p:cNvSpPr/>
            <p:nvPr/>
          </p:nvSpPr>
          <p:spPr>
            <a:xfrm>
              <a:off x="290244" y="6620147"/>
              <a:ext cx="2356784"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200" b="1" u="sng" dirty="0">
                  <a:solidFill>
                    <a:srgbClr val="F99B1C"/>
                  </a:solidFill>
                  <a:latin typeface="Arial" panose="020B0604020202020204" pitchFamily="34" charset="0"/>
                  <a:cs typeface="Arial" panose="020B0604020202020204" pitchFamily="34" charset="0"/>
                </a:rPr>
                <a:t>Residential</a:t>
              </a:r>
            </a:p>
          </p:txBody>
        </p:sp>
        <p:sp>
          <p:nvSpPr>
            <p:cNvPr id="48" name="Rectangle 47">
              <a:extLst>
                <a:ext uri="{FF2B5EF4-FFF2-40B4-BE49-F238E27FC236}">
                  <a16:creationId xmlns:a16="http://schemas.microsoft.com/office/drawing/2014/main" id="{6C52A899-F7F2-5BB7-4514-2619489D48C0}"/>
                </a:ext>
              </a:extLst>
            </p:cNvPr>
            <p:cNvSpPr/>
            <p:nvPr/>
          </p:nvSpPr>
          <p:spPr>
            <a:xfrm>
              <a:off x="6336016" y="6448147"/>
              <a:ext cx="7156667" cy="75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200" b="1" i="1" dirty="0">
                  <a:solidFill>
                    <a:srgbClr val="474747"/>
                  </a:solidFill>
                  <a:latin typeface="Arial" panose="020B0604020202020204" pitchFamily="34" charset="0"/>
                </a:rPr>
                <a:t>“…we're encouraged by the recent growth in single family permits and starts…over the last 3 months. On the other hand…multifamily starts have now begin to pull back…”      </a:t>
              </a:r>
            </a:p>
            <a:p>
              <a:pPr>
                <a:defRPr/>
              </a:pPr>
              <a:r>
                <a:rPr lang="en-US" sz="1100" i="1" dirty="0">
                  <a:solidFill>
                    <a:srgbClr val="474747"/>
                  </a:solidFill>
                  <a:latin typeface="Arial" panose="020B0604020202020204" pitchFamily="34" charset="0"/>
                </a:rPr>
                <a:t>– Tom Hill: President &amp; CEO</a:t>
              </a:r>
              <a:endParaRPr lang="en-US" sz="1100" i="1" u="sng" dirty="0">
                <a:solidFill>
                  <a:srgbClr val="474747"/>
                </a:solidFill>
                <a:latin typeface="Arial" panose="020B0604020202020204" pitchFamily="34" charset="0"/>
              </a:endParaRPr>
            </a:p>
          </p:txBody>
        </p:sp>
        <p:sp>
          <p:nvSpPr>
            <p:cNvPr id="18" name="Arrow: Down 17">
              <a:extLst>
                <a:ext uri="{FF2B5EF4-FFF2-40B4-BE49-F238E27FC236}">
                  <a16:creationId xmlns:a16="http://schemas.microsoft.com/office/drawing/2014/main" id="{4A7569E7-1EEB-6613-3C97-F8CACD03D26A}"/>
                </a:ext>
              </a:extLst>
            </p:cNvPr>
            <p:cNvSpPr/>
            <p:nvPr/>
          </p:nvSpPr>
          <p:spPr>
            <a:xfrm rot="5400000" flipV="1">
              <a:off x="3841691" y="6551567"/>
              <a:ext cx="548640" cy="548640"/>
            </a:xfrm>
            <a:prstGeom prst="downArrow">
              <a:avLst/>
            </a:prstGeom>
            <a:solidFill>
              <a:srgbClr val="F99B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19" name="Arrow: Down 18">
              <a:extLst>
                <a:ext uri="{FF2B5EF4-FFF2-40B4-BE49-F238E27FC236}">
                  <a16:creationId xmlns:a16="http://schemas.microsoft.com/office/drawing/2014/main" id="{24A4E474-2CD7-C2FE-C997-00B0BBE6143F}"/>
                </a:ext>
              </a:extLst>
            </p:cNvPr>
            <p:cNvSpPr/>
            <p:nvPr/>
          </p:nvSpPr>
          <p:spPr>
            <a:xfrm rot="16200000" flipV="1">
              <a:off x="3256333" y="6551567"/>
              <a:ext cx="548640" cy="548640"/>
            </a:xfrm>
            <a:prstGeom prst="downArrow">
              <a:avLst/>
            </a:prstGeom>
            <a:solidFill>
              <a:srgbClr val="F99B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pic>
          <p:nvPicPr>
            <p:cNvPr id="3" name="Picture 2" descr="Update on Vulcan's Mexico Operations">
              <a:extLst>
                <a:ext uri="{FF2B5EF4-FFF2-40B4-BE49-F238E27FC236}">
                  <a16:creationId xmlns:a16="http://schemas.microsoft.com/office/drawing/2014/main" id="{577AA9A5-8091-8496-1DA2-C48E569C91F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0428" y="6587326"/>
              <a:ext cx="911117" cy="4771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C2DAC0DB-932F-6A21-6E78-6A0D5DE17BB0}"/>
              </a:ext>
            </a:extLst>
          </p:cNvPr>
          <p:cNvGrpSpPr/>
          <p:nvPr/>
        </p:nvGrpSpPr>
        <p:grpSpPr>
          <a:xfrm>
            <a:off x="290244" y="1518435"/>
            <a:ext cx="13231368" cy="624840"/>
            <a:chOff x="290244" y="1401432"/>
            <a:chExt cx="13231368" cy="624840"/>
          </a:xfrm>
        </p:grpSpPr>
        <p:sp>
          <p:nvSpPr>
            <p:cNvPr id="22" name="Rectangle 21">
              <a:extLst>
                <a:ext uri="{FF2B5EF4-FFF2-40B4-BE49-F238E27FC236}">
                  <a16:creationId xmlns:a16="http://schemas.microsoft.com/office/drawing/2014/main" id="{195A2805-1D16-0A1D-FDC5-5303AC7F5479}"/>
                </a:ext>
              </a:extLst>
            </p:cNvPr>
            <p:cNvSpPr/>
            <p:nvPr/>
          </p:nvSpPr>
          <p:spPr>
            <a:xfrm>
              <a:off x="290244" y="1508112"/>
              <a:ext cx="2356784"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5E976D"/>
                  </a:solidFill>
                  <a:effectLst/>
                  <a:uLnTx/>
                  <a:uFillTx/>
                  <a:latin typeface="Arial" panose="020B0604020202020204" pitchFamily="34" charset="0"/>
                  <a:ea typeface="+mn-ea"/>
                  <a:cs typeface="Arial" panose="020B0604020202020204" pitchFamily="34" charset="0"/>
                </a:rPr>
                <a:t>Demand</a:t>
              </a:r>
            </a:p>
          </p:txBody>
        </p:sp>
        <p:sp>
          <p:nvSpPr>
            <p:cNvPr id="38" name="Rectangle 37">
              <a:extLst>
                <a:ext uri="{FF2B5EF4-FFF2-40B4-BE49-F238E27FC236}">
                  <a16:creationId xmlns:a16="http://schemas.microsoft.com/office/drawing/2014/main" id="{941ED5A6-BEE4-A72C-FE85-BCD832C291C0}"/>
                </a:ext>
              </a:extLst>
            </p:cNvPr>
            <p:cNvSpPr/>
            <p:nvPr/>
          </p:nvSpPr>
          <p:spPr>
            <a:xfrm>
              <a:off x="6336016" y="1401432"/>
              <a:ext cx="7185596" cy="624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1450">
                <a:defRPr/>
              </a:pPr>
              <a:r>
                <a:rPr lang="en-US" sz="1200" b="1" i="1" dirty="0">
                  <a:solidFill>
                    <a:srgbClr val="474747"/>
                  </a:solidFill>
                  <a:latin typeface="Arial" panose="020B0604020202020204" pitchFamily="34" charset="0"/>
                </a:rPr>
                <a:t>"With the layering of federal infrastructure dollars, there is a meaningful runway for construction projects for years to come.”</a:t>
              </a:r>
            </a:p>
            <a:p>
              <a:pPr defTabSz="741450">
                <a:defRPr/>
              </a:pPr>
              <a:r>
                <a:rPr lang="en-US" sz="1100" b="1" i="1" dirty="0">
                  <a:solidFill>
                    <a:srgbClr val="474747"/>
                  </a:solidFill>
                  <a:latin typeface="Arial" panose="020B0604020202020204" pitchFamily="34" charset="0"/>
                </a:rPr>
                <a:t> </a:t>
              </a:r>
              <a:r>
                <a:rPr lang="en-US" sz="1100" i="1" dirty="0">
                  <a:solidFill>
                    <a:srgbClr val="474747"/>
                  </a:solidFill>
                  <a:latin typeface="Arial" panose="020B0604020202020204" pitchFamily="34" charset="0"/>
                </a:rPr>
                <a:t>– Michael Haack: CEO, President &amp; Director</a:t>
              </a:r>
              <a:endParaRPr lang="en-US" sz="1100" b="1" i="1" u="sng" dirty="0">
                <a:solidFill>
                  <a:srgbClr val="474747"/>
                </a:solidFill>
                <a:latin typeface="Arial" panose="020B0604020202020204" pitchFamily="34" charset="0"/>
              </a:endParaRPr>
            </a:p>
          </p:txBody>
        </p:sp>
        <p:sp>
          <p:nvSpPr>
            <p:cNvPr id="52" name="Arrow: Down 51">
              <a:extLst>
                <a:ext uri="{FF2B5EF4-FFF2-40B4-BE49-F238E27FC236}">
                  <a16:creationId xmlns:a16="http://schemas.microsoft.com/office/drawing/2014/main" id="{935158F7-31AD-4DCE-FF34-D4008684EB5D}"/>
                </a:ext>
              </a:extLst>
            </p:cNvPr>
            <p:cNvSpPr/>
            <p:nvPr/>
          </p:nvSpPr>
          <p:spPr>
            <a:xfrm rot="10800000">
              <a:off x="3549013" y="1439532"/>
              <a:ext cx="548640" cy="548640"/>
            </a:xfrm>
            <a:prstGeom prst="downArrow">
              <a:avLst/>
            </a:prstGeom>
            <a:solidFill>
              <a:srgbClr val="5E9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pic>
          <p:nvPicPr>
            <p:cNvPr id="34" name="Picture 2" descr="Eagle Materials logo in transparent PNG format">
              <a:extLst>
                <a:ext uri="{FF2B5EF4-FFF2-40B4-BE49-F238E27FC236}">
                  <a16:creationId xmlns:a16="http://schemas.microsoft.com/office/drawing/2014/main" id="{2B38823F-3616-F5D4-7239-2E15D7209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973" y="1578814"/>
              <a:ext cx="1154027" cy="2700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CBB0AF6E-3523-3304-9DBF-FF8658B4F78C}"/>
              </a:ext>
            </a:extLst>
          </p:cNvPr>
          <p:cNvGrpSpPr/>
          <p:nvPr/>
        </p:nvGrpSpPr>
        <p:grpSpPr>
          <a:xfrm>
            <a:off x="290244" y="3349691"/>
            <a:ext cx="13202440" cy="776848"/>
            <a:chOff x="290244" y="2825200"/>
            <a:chExt cx="13202440" cy="776848"/>
          </a:xfrm>
        </p:grpSpPr>
        <p:sp>
          <p:nvSpPr>
            <p:cNvPr id="23" name="Rectangle 22">
              <a:extLst>
                <a:ext uri="{FF2B5EF4-FFF2-40B4-BE49-F238E27FC236}">
                  <a16:creationId xmlns:a16="http://schemas.microsoft.com/office/drawing/2014/main" id="{F6047C1E-033E-91AB-56ED-8B71EFFA99A4}"/>
                </a:ext>
              </a:extLst>
            </p:cNvPr>
            <p:cNvSpPr/>
            <p:nvPr/>
          </p:nvSpPr>
          <p:spPr>
            <a:xfrm>
              <a:off x="290244" y="3007884"/>
              <a:ext cx="2356784"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200" b="1" u="sng" dirty="0">
                  <a:solidFill>
                    <a:srgbClr val="5E976D"/>
                  </a:solidFill>
                  <a:latin typeface="Arial" panose="020B0604020202020204" pitchFamily="34" charset="0"/>
                  <a:cs typeface="Arial" panose="020B0604020202020204" pitchFamily="34" charset="0"/>
                </a:rPr>
                <a:t>Backlogs</a:t>
              </a:r>
            </a:p>
          </p:txBody>
        </p:sp>
        <p:sp>
          <p:nvSpPr>
            <p:cNvPr id="41" name="Rectangle 40">
              <a:extLst>
                <a:ext uri="{FF2B5EF4-FFF2-40B4-BE49-F238E27FC236}">
                  <a16:creationId xmlns:a16="http://schemas.microsoft.com/office/drawing/2014/main" id="{17F14BA8-B4F4-5042-2118-E9CBA92F889B}"/>
                </a:ext>
              </a:extLst>
            </p:cNvPr>
            <p:cNvSpPr/>
            <p:nvPr/>
          </p:nvSpPr>
          <p:spPr>
            <a:xfrm>
              <a:off x="6336016" y="2866152"/>
              <a:ext cx="7156668" cy="694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1450">
                <a:defRPr/>
              </a:pPr>
              <a:r>
                <a:rPr lang="en-US" sz="1200" b="1" i="1" dirty="0">
                  <a:solidFill>
                    <a:srgbClr val="474747"/>
                  </a:solidFill>
                  <a:latin typeface="Arial" panose="020B0604020202020204" pitchFamily="34" charset="0"/>
                </a:rPr>
                <a:t>"...there has been a consistent increase in our backlog for 11 quarters. It's very unusual in this business."</a:t>
              </a:r>
            </a:p>
            <a:p>
              <a:pPr defTabSz="741450">
                <a:defRPr/>
              </a:pPr>
              <a:r>
                <a:rPr lang="en-US" sz="1100" i="1" dirty="0">
                  <a:solidFill>
                    <a:srgbClr val="474747"/>
                  </a:solidFill>
                  <a:latin typeface="Arial" panose="020B0604020202020204" pitchFamily="34" charset="0"/>
                </a:rPr>
                <a:t>– Gregory Hoffman: CFO</a:t>
              </a:r>
              <a:endParaRPr lang="en-US" sz="1100" b="1" i="1" u="sng" dirty="0">
                <a:solidFill>
                  <a:srgbClr val="474747"/>
                </a:solidFill>
                <a:latin typeface="Arial" panose="020B0604020202020204" pitchFamily="34" charset="0"/>
              </a:endParaRPr>
            </a:p>
          </p:txBody>
        </p:sp>
        <p:sp>
          <p:nvSpPr>
            <p:cNvPr id="42" name="Arrow: Down 41">
              <a:extLst>
                <a:ext uri="{FF2B5EF4-FFF2-40B4-BE49-F238E27FC236}">
                  <a16:creationId xmlns:a16="http://schemas.microsoft.com/office/drawing/2014/main" id="{F7A88FB5-996B-7AC6-156C-21246DAFD9CA}"/>
                </a:ext>
              </a:extLst>
            </p:cNvPr>
            <p:cNvSpPr/>
            <p:nvPr/>
          </p:nvSpPr>
          <p:spPr>
            <a:xfrm rot="10800000">
              <a:off x="3549013" y="2939304"/>
              <a:ext cx="548640" cy="548640"/>
            </a:xfrm>
            <a:prstGeom prst="downArrow">
              <a:avLst/>
            </a:prstGeom>
            <a:solidFill>
              <a:srgbClr val="5E9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pic>
          <p:nvPicPr>
            <p:cNvPr id="6" name="Picture 2" descr="Construction Partners Inc.: Stock Market News and Information">
              <a:extLst>
                <a:ext uri="{FF2B5EF4-FFF2-40B4-BE49-F238E27FC236}">
                  <a16:creationId xmlns:a16="http://schemas.microsoft.com/office/drawing/2014/main" id="{DD07B7FF-D247-51FE-C5C9-D516CB2FAA14}"/>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974262" y="2825200"/>
              <a:ext cx="1103448" cy="7768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61016D8E-8C77-1F8F-6C9B-EC092EB41EE4}"/>
              </a:ext>
            </a:extLst>
          </p:cNvPr>
          <p:cNvGrpSpPr/>
          <p:nvPr/>
        </p:nvGrpSpPr>
        <p:grpSpPr>
          <a:xfrm>
            <a:off x="290244" y="2434063"/>
            <a:ext cx="13202440" cy="624840"/>
            <a:chOff x="290244" y="2133060"/>
            <a:chExt cx="13202440" cy="624840"/>
          </a:xfrm>
        </p:grpSpPr>
        <p:sp>
          <p:nvSpPr>
            <p:cNvPr id="24" name="Rectangle 23">
              <a:extLst>
                <a:ext uri="{FF2B5EF4-FFF2-40B4-BE49-F238E27FC236}">
                  <a16:creationId xmlns:a16="http://schemas.microsoft.com/office/drawing/2014/main" id="{D6DD9CD0-D88A-D998-EEF0-4713AFC752D8}"/>
                </a:ext>
              </a:extLst>
            </p:cNvPr>
            <p:cNvSpPr/>
            <p:nvPr/>
          </p:nvSpPr>
          <p:spPr>
            <a:xfrm>
              <a:off x="290244" y="2239740"/>
              <a:ext cx="2356784"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lang="en-US" sz="2200" b="1" u="sng" dirty="0">
                  <a:solidFill>
                    <a:srgbClr val="5E976D"/>
                  </a:solidFill>
                  <a:latin typeface="Arial" panose="020B0604020202020204" pitchFamily="34" charset="0"/>
                  <a:cs typeface="Arial" panose="020B0604020202020204" pitchFamily="34" charset="0"/>
                </a:rPr>
                <a:t>Pricing</a:t>
              </a:r>
            </a:p>
          </p:txBody>
        </p:sp>
        <p:sp>
          <p:nvSpPr>
            <p:cNvPr id="32" name="Arrow: Down 31">
              <a:extLst>
                <a:ext uri="{FF2B5EF4-FFF2-40B4-BE49-F238E27FC236}">
                  <a16:creationId xmlns:a16="http://schemas.microsoft.com/office/drawing/2014/main" id="{88273B93-D552-9041-6584-0015C5C6692C}"/>
                </a:ext>
              </a:extLst>
            </p:cNvPr>
            <p:cNvSpPr/>
            <p:nvPr/>
          </p:nvSpPr>
          <p:spPr>
            <a:xfrm rot="10800000">
              <a:off x="3549013" y="2171160"/>
              <a:ext cx="548640" cy="548640"/>
            </a:xfrm>
            <a:prstGeom prst="downArrow">
              <a:avLst/>
            </a:prstGeom>
            <a:solidFill>
              <a:srgbClr val="5E9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37" name="Rectangle 36">
              <a:extLst>
                <a:ext uri="{FF2B5EF4-FFF2-40B4-BE49-F238E27FC236}">
                  <a16:creationId xmlns:a16="http://schemas.microsoft.com/office/drawing/2014/main" id="{2EBD82FA-0A5D-77FA-C004-64E43E47EB7B}"/>
                </a:ext>
              </a:extLst>
            </p:cNvPr>
            <p:cNvSpPr/>
            <p:nvPr/>
          </p:nvSpPr>
          <p:spPr>
            <a:xfrm>
              <a:off x="6336016" y="2133060"/>
              <a:ext cx="7156668" cy="624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1450">
                <a:defRPr/>
              </a:pPr>
              <a:r>
                <a:rPr lang="en-US" sz="1200" b="1" i="1" dirty="0">
                  <a:solidFill>
                    <a:srgbClr val="474747"/>
                  </a:solidFill>
                  <a:latin typeface="Arial" panose="020B0604020202020204" pitchFamily="34" charset="0"/>
                </a:rPr>
                <a:t>“Pricing momentum remains strong across our markets with average organic pricing up high single digits…”</a:t>
              </a:r>
            </a:p>
            <a:p>
              <a:pPr defTabSz="741450">
                <a:defRPr/>
              </a:pPr>
              <a:r>
                <a:rPr lang="en-US" sz="1100" i="1" dirty="0">
                  <a:solidFill>
                    <a:srgbClr val="474747"/>
                  </a:solidFill>
                  <a:latin typeface="Arial" panose="020B0604020202020204" pitchFamily="34" charset="0"/>
                </a:rPr>
                <a:t>– Gail Peck: CFO</a:t>
              </a:r>
              <a:endParaRPr lang="en-US" sz="1100" b="1" i="1" u="sng" dirty="0">
                <a:solidFill>
                  <a:srgbClr val="474747"/>
                </a:solidFill>
                <a:latin typeface="Arial" panose="020B0604020202020204" pitchFamily="34" charset="0"/>
              </a:endParaRPr>
            </a:p>
          </p:txBody>
        </p:sp>
        <p:pic>
          <p:nvPicPr>
            <p:cNvPr id="5" name="Picture 2" descr="Arcosa Inc. | LinkedIn">
              <a:extLst>
                <a:ext uri="{FF2B5EF4-FFF2-40B4-BE49-F238E27FC236}">
                  <a16:creationId xmlns:a16="http://schemas.microsoft.com/office/drawing/2014/main" id="{7BF085B8-8267-B7D8-4A94-721E7F9EFD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358" y="2157852"/>
              <a:ext cx="575257" cy="5752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BCE4A11F-1A0E-4512-F274-F673D23EF5CD}"/>
              </a:ext>
            </a:extLst>
          </p:cNvPr>
          <p:cNvGrpSpPr/>
          <p:nvPr/>
        </p:nvGrpSpPr>
        <p:grpSpPr>
          <a:xfrm>
            <a:off x="290244" y="5401881"/>
            <a:ext cx="13202439" cy="755481"/>
            <a:chOff x="290244" y="4386324"/>
            <a:chExt cx="13202439" cy="755481"/>
          </a:xfrm>
        </p:grpSpPr>
        <p:sp>
          <p:nvSpPr>
            <p:cNvPr id="27" name="Rectangle 26">
              <a:extLst>
                <a:ext uri="{FF2B5EF4-FFF2-40B4-BE49-F238E27FC236}">
                  <a16:creationId xmlns:a16="http://schemas.microsoft.com/office/drawing/2014/main" id="{5C582534-3068-F348-DEA1-551DDE8C14EC}"/>
                </a:ext>
              </a:extLst>
            </p:cNvPr>
            <p:cNvSpPr/>
            <p:nvPr/>
          </p:nvSpPr>
          <p:spPr>
            <a:xfrm>
              <a:off x="290244" y="4558324"/>
              <a:ext cx="2631708"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200" b="1" u="sng" dirty="0">
                  <a:solidFill>
                    <a:srgbClr val="F99B1C"/>
                  </a:solidFill>
                  <a:latin typeface="Arial" panose="020B0604020202020204" pitchFamily="34" charset="0"/>
                  <a:cs typeface="Arial" panose="020B0604020202020204" pitchFamily="34" charset="0"/>
                </a:rPr>
                <a:t>Weather</a:t>
              </a:r>
            </a:p>
          </p:txBody>
        </p:sp>
        <p:sp>
          <p:nvSpPr>
            <p:cNvPr id="51" name="Rectangle 50">
              <a:extLst>
                <a:ext uri="{FF2B5EF4-FFF2-40B4-BE49-F238E27FC236}">
                  <a16:creationId xmlns:a16="http://schemas.microsoft.com/office/drawing/2014/main" id="{B06E339A-8C52-1125-D48C-CEBF86027394}"/>
                </a:ext>
              </a:extLst>
            </p:cNvPr>
            <p:cNvSpPr/>
            <p:nvPr/>
          </p:nvSpPr>
          <p:spPr>
            <a:xfrm>
              <a:off x="6336016" y="4386324"/>
              <a:ext cx="7156667" cy="755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1450">
                <a:defRPr/>
              </a:pPr>
              <a:r>
                <a:rPr lang="en-US" sz="1200" b="1" i="1" dirty="0">
                  <a:solidFill>
                    <a:srgbClr val="474747"/>
                  </a:solidFill>
                  <a:latin typeface="Arial" panose="020B0604020202020204" pitchFamily="34" charset="0"/>
                </a:rPr>
                <a:t>"If weather cooperates and the construction season is extended, we could exceed expectations. But as a managerial team, we don't make a habit of predicting Q4 weather."</a:t>
              </a:r>
            </a:p>
            <a:p>
              <a:pPr defTabSz="741450">
                <a:defRPr/>
              </a:pPr>
              <a:r>
                <a:rPr lang="en-US" sz="1100" i="1" dirty="0">
                  <a:solidFill>
                    <a:srgbClr val="474747"/>
                  </a:solidFill>
                  <a:latin typeface="Arial" panose="020B0604020202020204" pitchFamily="34" charset="0"/>
                </a:rPr>
                <a:t>– Scott Anderson: Executive VP, CFO</a:t>
              </a:r>
              <a:endParaRPr lang="en-US" sz="1100" i="1" u="sng" dirty="0">
                <a:solidFill>
                  <a:srgbClr val="474747"/>
                </a:solidFill>
                <a:latin typeface="Arial" panose="020B0604020202020204" pitchFamily="34" charset="0"/>
              </a:endParaRPr>
            </a:p>
          </p:txBody>
        </p:sp>
        <p:grpSp>
          <p:nvGrpSpPr>
            <p:cNvPr id="16" name="Group 15">
              <a:extLst>
                <a:ext uri="{FF2B5EF4-FFF2-40B4-BE49-F238E27FC236}">
                  <a16:creationId xmlns:a16="http://schemas.microsoft.com/office/drawing/2014/main" id="{8DB0B606-4FB8-BAEA-0CDE-A06967BAB3EC}"/>
                </a:ext>
              </a:extLst>
            </p:cNvPr>
            <p:cNvGrpSpPr/>
            <p:nvPr/>
          </p:nvGrpSpPr>
          <p:grpSpPr>
            <a:xfrm>
              <a:off x="3256333" y="4489744"/>
              <a:ext cx="1133998" cy="548640"/>
              <a:chOff x="3090843" y="5616070"/>
              <a:chExt cx="1133998" cy="548640"/>
            </a:xfrm>
          </p:grpSpPr>
          <p:sp>
            <p:nvSpPr>
              <p:cNvPr id="13" name="Arrow: Down 12">
                <a:extLst>
                  <a:ext uri="{FF2B5EF4-FFF2-40B4-BE49-F238E27FC236}">
                    <a16:creationId xmlns:a16="http://schemas.microsoft.com/office/drawing/2014/main" id="{4FA3A16F-8672-D9A3-7715-F9860B94D002}"/>
                  </a:ext>
                </a:extLst>
              </p:cNvPr>
              <p:cNvSpPr/>
              <p:nvPr/>
            </p:nvSpPr>
            <p:spPr>
              <a:xfrm rot="5400000" flipV="1">
                <a:off x="3676201" y="5616070"/>
                <a:ext cx="548640" cy="548640"/>
              </a:xfrm>
              <a:prstGeom prst="downArrow">
                <a:avLst/>
              </a:prstGeom>
              <a:solidFill>
                <a:srgbClr val="F99B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sp>
            <p:nvSpPr>
              <p:cNvPr id="15" name="Arrow: Down 14">
                <a:extLst>
                  <a:ext uri="{FF2B5EF4-FFF2-40B4-BE49-F238E27FC236}">
                    <a16:creationId xmlns:a16="http://schemas.microsoft.com/office/drawing/2014/main" id="{9F847CE5-B5FE-E810-4152-6C28D52942DE}"/>
                  </a:ext>
                </a:extLst>
              </p:cNvPr>
              <p:cNvSpPr/>
              <p:nvPr/>
            </p:nvSpPr>
            <p:spPr>
              <a:xfrm rot="16200000" flipV="1">
                <a:off x="3090843" y="5616070"/>
                <a:ext cx="548640" cy="548640"/>
              </a:xfrm>
              <a:prstGeom prst="downArrow">
                <a:avLst/>
              </a:prstGeom>
              <a:solidFill>
                <a:srgbClr val="F99B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grpSp>
        <p:pic>
          <p:nvPicPr>
            <p:cNvPr id="7" name="Picture 2" descr="Summit Materials Announces Significant Step to Streamline Company Structure">
              <a:extLst>
                <a:ext uri="{FF2B5EF4-FFF2-40B4-BE49-F238E27FC236}">
                  <a16:creationId xmlns:a16="http://schemas.microsoft.com/office/drawing/2014/main" id="{BFF883C2-AAD2-F5C9-2DF6-8D5E8128FE4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3985" y="4511324"/>
              <a:ext cx="964002" cy="5054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6ADE761D-205C-9EAA-B089-D70FCB48AA7B}"/>
              </a:ext>
            </a:extLst>
          </p:cNvPr>
          <p:cNvGrpSpPr/>
          <p:nvPr/>
        </p:nvGrpSpPr>
        <p:grpSpPr>
          <a:xfrm>
            <a:off x="290244" y="4417327"/>
            <a:ext cx="13259239" cy="693766"/>
            <a:chOff x="290244" y="3641536"/>
            <a:chExt cx="13259239" cy="693766"/>
          </a:xfrm>
        </p:grpSpPr>
        <p:sp>
          <p:nvSpPr>
            <p:cNvPr id="25" name="Rectangle 24">
              <a:extLst>
                <a:ext uri="{FF2B5EF4-FFF2-40B4-BE49-F238E27FC236}">
                  <a16:creationId xmlns:a16="http://schemas.microsoft.com/office/drawing/2014/main" id="{25452BFA-243D-5FC7-125B-74CA945B52FC}"/>
                </a:ext>
              </a:extLst>
            </p:cNvPr>
            <p:cNvSpPr/>
            <p:nvPr/>
          </p:nvSpPr>
          <p:spPr>
            <a:xfrm>
              <a:off x="290244" y="3782679"/>
              <a:ext cx="2356784"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200" b="1" u="sng" dirty="0">
                  <a:solidFill>
                    <a:srgbClr val="5E976D"/>
                  </a:solidFill>
                  <a:latin typeface="Arial" panose="020B0604020202020204" pitchFamily="34" charset="0"/>
                  <a:cs typeface="Arial" panose="020B0604020202020204" pitchFamily="34" charset="0"/>
                </a:rPr>
                <a:t>Public Funding</a:t>
              </a:r>
            </a:p>
          </p:txBody>
        </p:sp>
        <p:sp>
          <p:nvSpPr>
            <p:cNvPr id="44" name="Rectangle 43">
              <a:extLst>
                <a:ext uri="{FF2B5EF4-FFF2-40B4-BE49-F238E27FC236}">
                  <a16:creationId xmlns:a16="http://schemas.microsoft.com/office/drawing/2014/main" id="{44BB75F7-B9FC-5240-165F-C25D4E2F15AC}"/>
                </a:ext>
              </a:extLst>
            </p:cNvPr>
            <p:cNvSpPr/>
            <p:nvPr/>
          </p:nvSpPr>
          <p:spPr>
            <a:xfrm>
              <a:off x="6336016" y="3641536"/>
              <a:ext cx="7213467" cy="693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1450">
                <a:defRPr/>
              </a:pPr>
              <a:r>
                <a:rPr lang="en-US" sz="1200" b="1" i="1" dirty="0">
                  <a:solidFill>
                    <a:srgbClr val="474747"/>
                  </a:solidFill>
                  <a:latin typeface="Arial" panose="020B0604020202020204" pitchFamily="34" charset="0"/>
                </a:rPr>
                <a:t>“…record state departments of transportation budgets…will provide sustained multiyear demand…”</a:t>
              </a:r>
            </a:p>
            <a:p>
              <a:pPr defTabSz="741450">
                <a:defRPr/>
              </a:pPr>
              <a:r>
                <a:rPr lang="en-US" sz="1100" i="1" dirty="0">
                  <a:solidFill>
                    <a:srgbClr val="474747"/>
                  </a:solidFill>
                  <a:latin typeface="Arial" panose="020B0604020202020204" pitchFamily="34" charset="0"/>
                </a:rPr>
                <a:t>– Ward Nye: Chairman, CEO &amp; President</a:t>
              </a:r>
              <a:endParaRPr lang="en-US" sz="1100" b="1" i="1" u="sng" dirty="0">
                <a:solidFill>
                  <a:srgbClr val="474747"/>
                </a:solidFill>
                <a:latin typeface="Arial" panose="020B0604020202020204" pitchFamily="34" charset="0"/>
              </a:endParaRPr>
            </a:p>
          </p:txBody>
        </p:sp>
        <p:sp>
          <p:nvSpPr>
            <p:cNvPr id="45" name="Arrow: Down 44">
              <a:extLst>
                <a:ext uri="{FF2B5EF4-FFF2-40B4-BE49-F238E27FC236}">
                  <a16:creationId xmlns:a16="http://schemas.microsoft.com/office/drawing/2014/main" id="{7C3BE1E5-CC26-BFD3-103E-730D3669025D}"/>
                </a:ext>
              </a:extLst>
            </p:cNvPr>
            <p:cNvSpPr/>
            <p:nvPr/>
          </p:nvSpPr>
          <p:spPr>
            <a:xfrm rot="10800000">
              <a:off x="3549013" y="3714099"/>
              <a:ext cx="548640" cy="548640"/>
            </a:xfrm>
            <a:prstGeom prst="downArrow">
              <a:avLst/>
            </a:prstGeom>
            <a:solidFill>
              <a:srgbClr val="5E9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615" rtl="0" eaLnBrk="1" fontAlgn="auto" latinLnBrk="0" hangingPunct="1">
                <a:lnSpc>
                  <a:spcPct val="100000"/>
                </a:lnSpc>
                <a:spcBef>
                  <a:spcPts val="0"/>
                </a:spcBef>
                <a:spcAft>
                  <a:spcPts val="0"/>
                </a:spcAft>
                <a:buClrTx/>
                <a:buSzTx/>
                <a:buFontTx/>
                <a:buNone/>
                <a:tabLst/>
                <a:defRPr/>
              </a:pPr>
              <a:endParaRPr kumimoji="0" lang="en-US" sz="2007" b="0" i="0" u="none" strike="noStrike" kern="1200" cap="none" spc="0" normalizeH="0" baseline="0" noProof="0" dirty="0">
                <a:ln>
                  <a:noFill/>
                </a:ln>
                <a:solidFill>
                  <a:srgbClr val="FFFFFF"/>
                </a:solidFill>
                <a:effectLst/>
                <a:uLnTx/>
                <a:uFillTx/>
                <a:latin typeface="Source Serif Pro"/>
                <a:ea typeface="+mn-ea"/>
                <a:cs typeface="+mn-cs"/>
              </a:endParaRPr>
            </a:p>
          </p:txBody>
        </p:sp>
        <p:pic>
          <p:nvPicPr>
            <p:cNvPr id="8" name="Picture 14" descr="martin-marietta-materials-inc-logo | Davis Industrial">
              <a:extLst>
                <a:ext uri="{FF2B5EF4-FFF2-40B4-BE49-F238E27FC236}">
                  <a16:creationId xmlns:a16="http://schemas.microsoft.com/office/drawing/2014/main" id="{C09AEE74-0ABD-53F5-35F7-263C742193F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141647" y="3742359"/>
              <a:ext cx="768679" cy="4921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9" name="Content Placeholder 2">
            <a:extLst>
              <a:ext uri="{FF2B5EF4-FFF2-40B4-BE49-F238E27FC236}">
                <a16:creationId xmlns:a16="http://schemas.microsoft.com/office/drawing/2014/main" id="{3E28E07E-2051-44B8-5D03-452083834A6F}"/>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Q3 2023 Earnings Call Transcripts</a:t>
            </a:r>
            <a:endParaRPr lang="en-US" sz="1000" i="1" dirty="0">
              <a:solidFill>
                <a:srgbClr val="A6A6A6"/>
              </a:solidFill>
              <a:latin typeface="Arial"/>
            </a:endParaRPr>
          </a:p>
        </p:txBody>
      </p:sp>
    </p:spTree>
    <p:extLst>
      <p:ext uri="{BB962C8B-B14F-4D97-AF65-F5344CB8AC3E}">
        <p14:creationId xmlns:p14="http://schemas.microsoft.com/office/powerpoint/2010/main" val="569685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8B921C1-6659-42C4-3AD7-D69FD5C0C226}"/>
              </a:ext>
            </a:extLst>
          </p:cNvPr>
          <p:cNvGraphicFramePr>
            <a:graphicFrameLocks/>
          </p:cNvGraphicFramePr>
          <p:nvPr>
            <p:extLst>
              <p:ext uri="{D42A27DB-BD31-4B8C-83A1-F6EECF244321}">
                <p14:modId xmlns:p14="http://schemas.microsoft.com/office/powerpoint/2010/main" val="1328918934"/>
              </p:ext>
            </p:extLst>
          </p:nvPr>
        </p:nvGraphicFramePr>
        <p:xfrm>
          <a:off x="290242" y="1481117"/>
          <a:ext cx="7211441" cy="46085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11">
            <a:extLst>
              <a:ext uri="{FF2B5EF4-FFF2-40B4-BE49-F238E27FC236}">
                <a16:creationId xmlns:a16="http://schemas.microsoft.com/office/drawing/2014/main" id="{E202AD0C-0629-7147-8ED9-16C07CEE0B48}"/>
              </a:ext>
            </a:extLst>
          </p:cNvPr>
          <p:cNvGraphicFramePr>
            <a:graphicFrameLocks noGrp="1"/>
          </p:cNvGraphicFramePr>
          <p:nvPr>
            <p:extLst>
              <p:ext uri="{D42A27DB-BD31-4B8C-83A1-F6EECF244321}">
                <p14:modId xmlns:p14="http://schemas.microsoft.com/office/powerpoint/2010/main" val="1447832791"/>
              </p:ext>
            </p:extLst>
          </p:nvPr>
        </p:nvGraphicFramePr>
        <p:xfrm>
          <a:off x="7855146" y="1529636"/>
          <a:ext cx="5668831" cy="4557551"/>
        </p:xfrm>
        <a:graphic>
          <a:graphicData uri="http://schemas.openxmlformats.org/drawingml/2006/table">
            <a:tbl>
              <a:tblPr firstRow="1" bandRow="1">
                <a:tableStyleId>{5C22544A-7EE6-4342-B048-85BDC9FD1C3A}</a:tableStyleId>
              </a:tblPr>
              <a:tblGrid>
                <a:gridCol w="1699823">
                  <a:extLst>
                    <a:ext uri="{9D8B030D-6E8A-4147-A177-3AD203B41FA5}">
                      <a16:colId xmlns:a16="http://schemas.microsoft.com/office/drawing/2014/main" val="1967895998"/>
                    </a:ext>
                  </a:extLst>
                </a:gridCol>
                <a:gridCol w="992252">
                  <a:extLst>
                    <a:ext uri="{9D8B030D-6E8A-4147-A177-3AD203B41FA5}">
                      <a16:colId xmlns:a16="http://schemas.microsoft.com/office/drawing/2014/main" val="256840783"/>
                    </a:ext>
                  </a:extLst>
                </a:gridCol>
                <a:gridCol w="992252">
                  <a:extLst>
                    <a:ext uri="{9D8B030D-6E8A-4147-A177-3AD203B41FA5}">
                      <a16:colId xmlns:a16="http://schemas.microsoft.com/office/drawing/2014/main" val="3250640418"/>
                    </a:ext>
                  </a:extLst>
                </a:gridCol>
                <a:gridCol w="992252">
                  <a:extLst>
                    <a:ext uri="{9D8B030D-6E8A-4147-A177-3AD203B41FA5}">
                      <a16:colId xmlns:a16="http://schemas.microsoft.com/office/drawing/2014/main" val="300360208"/>
                    </a:ext>
                  </a:extLst>
                </a:gridCol>
                <a:gridCol w="992252">
                  <a:extLst>
                    <a:ext uri="{9D8B030D-6E8A-4147-A177-3AD203B41FA5}">
                      <a16:colId xmlns:a16="http://schemas.microsoft.com/office/drawing/2014/main" val="156184178"/>
                    </a:ext>
                  </a:extLst>
                </a:gridCol>
              </a:tblGrid>
              <a:tr h="465713">
                <a:tc>
                  <a:txBody>
                    <a:bodyPr/>
                    <a:lstStyle/>
                    <a:p>
                      <a:pPr algn="l"/>
                      <a:r>
                        <a:rPr lang="en-US" sz="1200" b="0" i="1" u="none" dirty="0">
                          <a:latin typeface="Arial" panose="020B0604020202020204" pitchFamily="34" charset="0"/>
                          <a:cs typeface="Arial" panose="020B0604020202020204" pitchFamily="34" charset="0"/>
                        </a:rPr>
                        <a:t>Q3 2023 vs. Q3 2022</a:t>
                      </a:r>
                    </a:p>
                  </a:txBody>
                  <a:tcPr anchor="ctr">
                    <a:lnL w="12700" cap="flat" cmpd="sng" algn="ctr">
                      <a:solidFill>
                        <a:srgbClr val="474747"/>
                      </a:solidFill>
                      <a:prstDash val="solid"/>
                      <a:round/>
                      <a:headEnd type="none" w="med" len="med"/>
                      <a:tailEnd type="none" w="med" len="med"/>
                    </a:lnL>
                    <a:lnR w="3175" cap="flat" cmpd="sng" algn="ctr">
                      <a:solidFill>
                        <a:srgbClr val="5E976D"/>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solidFill>
                      <a:srgbClr val="5E976D"/>
                    </a:solidFill>
                  </a:tcPr>
                </a:tc>
                <a:tc>
                  <a:txBody>
                    <a:bodyPr/>
                    <a:lstStyle/>
                    <a:p>
                      <a:pPr algn="ctr"/>
                      <a:r>
                        <a:rPr lang="en-US" sz="1600" u="sng" dirty="0">
                          <a:latin typeface="Arial" panose="020B0604020202020204" pitchFamily="34" charset="0"/>
                          <a:cs typeface="Arial" panose="020B0604020202020204" pitchFamily="34" charset="0"/>
                        </a:rPr>
                        <a:t>Aggs</a:t>
                      </a:r>
                    </a:p>
                  </a:txBody>
                  <a:tcPr anchor="b">
                    <a:lnL w="3175" cap="flat" cmpd="sng" algn="ctr">
                      <a:solidFill>
                        <a:srgbClr val="5E976D"/>
                      </a:solidFill>
                      <a:prstDash val="solid"/>
                      <a:round/>
                      <a:headEnd type="none" w="med" len="med"/>
                      <a:tailEnd type="none" w="med" len="med"/>
                    </a:lnL>
                    <a:lnR w="3175" cap="flat" cmpd="sng" algn="ctr">
                      <a:solidFill>
                        <a:srgbClr val="5E976D"/>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solidFill>
                      <a:srgbClr val="5E976D"/>
                    </a:solidFill>
                  </a:tcPr>
                </a:tc>
                <a:tc>
                  <a:txBody>
                    <a:bodyPr/>
                    <a:lstStyle/>
                    <a:p>
                      <a:pPr algn="ctr"/>
                      <a:r>
                        <a:rPr lang="en-US" sz="1600" u="sng" dirty="0">
                          <a:latin typeface="Arial" panose="020B0604020202020204" pitchFamily="34" charset="0"/>
                          <a:cs typeface="Arial" panose="020B0604020202020204" pitchFamily="34" charset="0"/>
                        </a:rPr>
                        <a:t>RMC</a:t>
                      </a:r>
                    </a:p>
                  </a:txBody>
                  <a:tcPr anchor="b">
                    <a:lnL w="3175" cap="flat" cmpd="sng" algn="ctr">
                      <a:solidFill>
                        <a:srgbClr val="5E976D"/>
                      </a:solidFill>
                      <a:prstDash val="solid"/>
                      <a:round/>
                      <a:headEnd type="none" w="med" len="med"/>
                      <a:tailEnd type="none" w="med" len="med"/>
                    </a:lnL>
                    <a:lnR w="3175" cap="flat" cmpd="sng" algn="ctr">
                      <a:solidFill>
                        <a:srgbClr val="5E976D"/>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solidFill>
                      <a:srgbClr val="5E976D"/>
                    </a:solidFill>
                  </a:tcPr>
                </a:tc>
                <a:tc>
                  <a:txBody>
                    <a:bodyPr/>
                    <a:lstStyle/>
                    <a:p>
                      <a:pPr algn="ctr"/>
                      <a:r>
                        <a:rPr lang="en-US" sz="1600" u="sng" dirty="0">
                          <a:latin typeface="Arial" panose="020B0604020202020204" pitchFamily="34" charset="0"/>
                          <a:cs typeface="Arial" panose="020B0604020202020204" pitchFamily="34" charset="0"/>
                        </a:rPr>
                        <a:t>HMA</a:t>
                      </a:r>
                    </a:p>
                  </a:txBody>
                  <a:tcPr anchor="b">
                    <a:lnL w="3175" cap="flat" cmpd="sng" algn="ctr">
                      <a:solidFill>
                        <a:srgbClr val="5E976D"/>
                      </a:solidFill>
                      <a:prstDash val="solid"/>
                      <a:round/>
                      <a:headEnd type="none" w="med" len="med"/>
                      <a:tailEnd type="none" w="med" len="med"/>
                    </a:lnL>
                    <a:lnR w="3175" cap="flat" cmpd="sng" algn="ctr">
                      <a:solidFill>
                        <a:srgbClr val="5E976D"/>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solidFill>
                      <a:srgbClr val="5E976D"/>
                    </a:solidFill>
                  </a:tcPr>
                </a:tc>
                <a:tc>
                  <a:txBody>
                    <a:bodyPr/>
                    <a:lstStyle/>
                    <a:p>
                      <a:pPr algn="ctr"/>
                      <a:r>
                        <a:rPr lang="en-US" sz="1600" u="sng" dirty="0">
                          <a:latin typeface="Arial" panose="020B0604020202020204" pitchFamily="34" charset="0"/>
                          <a:cs typeface="Arial" panose="020B0604020202020204" pitchFamily="34" charset="0"/>
                        </a:rPr>
                        <a:t>Cement</a:t>
                      </a:r>
                    </a:p>
                  </a:txBody>
                  <a:tcPr anchor="b">
                    <a:lnL w="3175" cap="flat" cmpd="sng" algn="ctr">
                      <a:solidFill>
                        <a:srgbClr val="5E976D"/>
                      </a:solidFill>
                      <a:prstDash val="solid"/>
                      <a:round/>
                      <a:headEnd type="none" w="med" len="med"/>
                      <a:tailEnd type="none" w="med" len="med"/>
                    </a:lnL>
                    <a:lnR w="12700" cap="flat" cmpd="sng" algn="ctr">
                      <a:solidFill>
                        <a:srgbClr val="474747"/>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solidFill>
                      <a:srgbClr val="5E976D"/>
                    </a:solidFill>
                  </a:tcPr>
                </a:tc>
                <a:extLst>
                  <a:ext uri="{0D108BD9-81ED-4DB2-BD59-A6C34878D82A}">
                    <a16:rowId xmlns:a16="http://schemas.microsoft.com/office/drawing/2014/main" val="2487773707"/>
                  </a:ext>
                </a:extLst>
              </a:tr>
              <a:tr h="465713">
                <a:tc>
                  <a:txBody>
                    <a:bodyPr/>
                    <a:lstStyle/>
                    <a:p>
                      <a:r>
                        <a:rPr lang="fr-FR" sz="1500" dirty="0">
                          <a:solidFill>
                            <a:srgbClr val="474747"/>
                          </a:solidFill>
                          <a:latin typeface="Arial" panose="020B0604020202020204" pitchFamily="34" charset="0"/>
                          <a:cs typeface="Arial" panose="020B0604020202020204" pitchFamily="34" charset="0"/>
                        </a:rPr>
                        <a:t>CEMEX</a:t>
                      </a:r>
                      <a:endParaRPr lang="en-US" sz="1500" dirty="0">
                        <a:solidFill>
                          <a:srgbClr val="474747"/>
                        </a:solidFill>
                        <a:latin typeface="Arial" panose="020B0604020202020204" pitchFamily="34" charset="0"/>
                        <a:cs typeface="Arial" panose="020B0604020202020204" pitchFamily="34" charset="0"/>
                      </a:endParaRPr>
                    </a:p>
                  </a:txBody>
                  <a:tcPr anchor="ctr">
                    <a:lnL w="12700" cap="flat" cmpd="sng" algn="ctr">
                      <a:solidFill>
                        <a:srgbClr val="474747"/>
                      </a:solidFill>
                      <a:prstDash val="solid"/>
                      <a:round/>
                      <a:headEnd type="none" w="med" len="med"/>
                      <a:tailEnd type="none" w="med" len="med"/>
                    </a:lnL>
                    <a:lnT w="12700" cap="flat" cmpd="sng" algn="ctr">
                      <a:solidFill>
                        <a:srgbClr val="474747"/>
                      </a:solidFill>
                      <a:prstDash val="solid"/>
                      <a:round/>
                      <a:headEnd type="none" w="med" len="med"/>
                      <a:tailEnd type="none" w="med" len="med"/>
                    </a:lnT>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9.0%</a:t>
                      </a:r>
                    </a:p>
                  </a:txBody>
                  <a:tcPr anchor="ctr">
                    <a:lnT w="12700" cap="flat" cmpd="sng" algn="ctr">
                      <a:solidFill>
                        <a:srgbClr val="474747"/>
                      </a:solidFill>
                      <a:prstDash val="solid"/>
                      <a:round/>
                      <a:headEnd type="none" w="med" len="med"/>
                      <a:tailEnd type="none" w="med" len="med"/>
                    </a:lnT>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16.0%</a:t>
                      </a:r>
                    </a:p>
                  </a:txBody>
                  <a:tcPr anchor="ctr">
                    <a:lnT w="12700" cap="flat" cmpd="sng" algn="ctr">
                      <a:solidFill>
                        <a:srgbClr val="474747"/>
                      </a:solidFill>
                      <a:prstDash val="solid"/>
                      <a:round/>
                      <a:headEnd type="none" w="med" len="med"/>
                      <a:tailEnd type="none" w="med" len="med"/>
                    </a:lnT>
                    <a:noFill/>
                  </a:tcPr>
                </a:tc>
                <a:tc>
                  <a:txBody>
                    <a:bodyPr/>
                    <a:lstStyle/>
                    <a:p>
                      <a:pPr algn="ctr"/>
                      <a:r>
                        <a:rPr lang="en-US" sz="1500">
                          <a:solidFill>
                            <a:srgbClr val="474747"/>
                          </a:solidFill>
                          <a:latin typeface="Arial" panose="020B0604020202020204" pitchFamily="34" charset="0"/>
                          <a:cs typeface="Arial" panose="020B0604020202020204" pitchFamily="34" charset="0"/>
                        </a:rPr>
                        <a:t>N/A</a:t>
                      </a:r>
                      <a:endParaRPr lang="en-US" sz="1500" dirty="0">
                        <a:solidFill>
                          <a:srgbClr val="474747"/>
                        </a:solidFill>
                        <a:latin typeface="Arial" panose="020B0604020202020204" pitchFamily="34" charset="0"/>
                        <a:cs typeface="Arial" panose="020B0604020202020204" pitchFamily="34" charset="0"/>
                      </a:endParaRPr>
                    </a:p>
                  </a:txBody>
                  <a:tcPr anchor="ctr">
                    <a:lnT w="12700" cap="flat" cmpd="sng" algn="ctr">
                      <a:solidFill>
                        <a:srgbClr val="474747"/>
                      </a:solidFill>
                      <a:prstDash val="solid"/>
                      <a:round/>
                      <a:headEnd type="none" w="med" len="med"/>
                      <a:tailEnd type="none" w="med" len="med"/>
                    </a:lnT>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10.0%</a:t>
                      </a:r>
                    </a:p>
                  </a:txBody>
                  <a:tcPr anchor="ctr">
                    <a:lnR w="12700" cap="flat" cmpd="sng" algn="ctr">
                      <a:solidFill>
                        <a:srgbClr val="474747"/>
                      </a:solidFill>
                      <a:prstDash val="solid"/>
                      <a:round/>
                      <a:headEnd type="none" w="med" len="med"/>
                      <a:tailEnd type="none" w="med" len="med"/>
                    </a:lnR>
                    <a:lnT w="12700" cap="flat" cmpd="sng" algn="ctr">
                      <a:solidFill>
                        <a:srgbClr val="474747"/>
                      </a:solidFill>
                      <a:prstDash val="solid"/>
                      <a:round/>
                      <a:headEnd type="none" w="med" len="med"/>
                      <a:tailEnd type="none" w="med" len="med"/>
                    </a:lnT>
                    <a:noFill/>
                  </a:tcPr>
                </a:tc>
                <a:extLst>
                  <a:ext uri="{0D108BD9-81ED-4DB2-BD59-A6C34878D82A}">
                    <a16:rowId xmlns:a16="http://schemas.microsoft.com/office/drawing/2014/main" val="939874679"/>
                  </a:ext>
                </a:extLst>
              </a:tr>
              <a:tr h="465713">
                <a:tc>
                  <a:txBody>
                    <a:bodyPr/>
                    <a:lstStyle/>
                    <a:p>
                      <a:r>
                        <a:rPr lang="en-US" sz="1500" dirty="0">
                          <a:solidFill>
                            <a:srgbClr val="474747"/>
                          </a:solidFill>
                          <a:latin typeface="Arial" panose="020B0604020202020204" pitchFamily="34" charset="0"/>
                          <a:cs typeface="Arial" panose="020B0604020202020204" pitchFamily="34" charset="0"/>
                        </a:rPr>
                        <a:t>Cementos Argos</a:t>
                      </a:r>
                    </a:p>
                  </a:txBody>
                  <a:tcPr anchor="ctr">
                    <a:lnL w="12700" cap="flat" cmpd="sng" algn="ctr">
                      <a:solidFill>
                        <a:srgbClr val="474747"/>
                      </a:solidFill>
                      <a:prstDash val="solid"/>
                      <a:round/>
                      <a:headEnd type="none" w="med" len="med"/>
                      <a:tailEnd type="none" w="med" len="med"/>
                    </a:lnL>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N/A</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14.3%</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N/A</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13.2%</a:t>
                      </a:r>
                    </a:p>
                  </a:txBody>
                  <a:tcPr anchor="ctr">
                    <a:lnR w="12700" cap="flat" cmpd="sng" algn="ctr">
                      <a:solidFill>
                        <a:srgbClr val="474747"/>
                      </a:solidFill>
                      <a:prstDash val="solid"/>
                      <a:round/>
                      <a:headEnd type="none" w="med" len="med"/>
                      <a:tailEnd type="none" w="med" len="med"/>
                    </a:lnR>
                    <a:noFill/>
                  </a:tcPr>
                </a:tc>
                <a:extLst>
                  <a:ext uri="{0D108BD9-81ED-4DB2-BD59-A6C34878D82A}">
                    <a16:rowId xmlns:a16="http://schemas.microsoft.com/office/drawing/2014/main" val="3073665346"/>
                  </a:ext>
                </a:extLst>
              </a:tr>
              <a:tr h="465713">
                <a:tc>
                  <a:txBody>
                    <a:bodyPr/>
                    <a:lstStyle/>
                    <a:p>
                      <a:r>
                        <a:rPr lang="en-US" sz="1500" dirty="0">
                          <a:solidFill>
                            <a:srgbClr val="474747"/>
                          </a:solidFill>
                          <a:latin typeface="Arial" panose="020B0604020202020204" pitchFamily="34" charset="0"/>
                          <a:cs typeface="Arial" panose="020B0604020202020204" pitchFamily="34" charset="0"/>
                        </a:rPr>
                        <a:t>Eagle Materials</a:t>
                      </a:r>
                    </a:p>
                  </a:txBody>
                  <a:tcPr anchor="ctr">
                    <a:lnL w="12700" cap="flat" cmpd="sng" algn="ctr">
                      <a:solidFill>
                        <a:srgbClr val="474747"/>
                      </a:solidFill>
                      <a:prstDash val="solid"/>
                      <a:round/>
                      <a:headEnd type="none" w="med" len="med"/>
                      <a:tailEnd type="none" w="med" len="med"/>
                    </a:lnL>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2.6%</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8.3%</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N/A</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14.7%</a:t>
                      </a:r>
                    </a:p>
                  </a:txBody>
                  <a:tcPr anchor="ctr">
                    <a:lnR w="12700" cap="flat" cmpd="sng" algn="ctr">
                      <a:solidFill>
                        <a:srgbClr val="474747"/>
                      </a:solidFill>
                      <a:prstDash val="solid"/>
                      <a:round/>
                      <a:headEnd type="none" w="med" len="med"/>
                      <a:tailEnd type="none" w="med" len="med"/>
                    </a:lnR>
                    <a:noFill/>
                  </a:tcPr>
                </a:tc>
                <a:extLst>
                  <a:ext uri="{0D108BD9-81ED-4DB2-BD59-A6C34878D82A}">
                    <a16:rowId xmlns:a16="http://schemas.microsoft.com/office/drawing/2014/main" val="9722425"/>
                  </a:ext>
                </a:extLst>
              </a:tr>
              <a:tr h="465713">
                <a:tc>
                  <a:txBody>
                    <a:bodyPr/>
                    <a:lstStyle/>
                    <a:p>
                      <a:r>
                        <a:rPr lang="en-US" sz="1500" dirty="0">
                          <a:solidFill>
                            <a:srgbClr val="474747"/>
                          </a:solidFill>
                          <a:latin typeface="Arial" panose="020B0604020202020204" pitchFamily="34" charset="0"/>
                          <a:cs typeface="Arial" panose="020B0604020202020204" pitchFamily="34" charset="0"/>
                        </a:rPr>
                        <a:t>Knife River</a:t>
                      </a:r>
                    </a:p>
                  </a:txBody>
                  <a:tcPr anchor="ctr">
                    <a:lnL w="12700" cap="flat" cmpd="sng" algn="ctr">
                      <a:solidFill>
                        <a:srgbClr val="474747"/>
                      </a:solidFill>
                      <a:prstDash val="solid"/>
                      <a:round/>
                      <a:headEnd type="none" w="med" len="med"/>
                      <a:tailEnd type="none" w="med" len="med"/>
                    </a:lnL>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16.2%</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11.6%</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14.9%</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N/A</a:t>
                      </a:r>
                    </a:p>
                  </a:txBody>
                  <a:tcPr anchor="ctr">
                    <a:lnR w="12700" cap="flat" cmpd="sng" algn="ctr">
                      <a:solidFill>
                        <a:srgbClr val="474747"/>
                      </a:solidFill>
                      <a:prstDash val="solid"/>
                      <a:round/>
                      <a:headEnd type="none" w="med" len="med"/>
                      <a:tailEnd type="none" w="med" len="med"/>
                    </a:lnR>
                    <a:noFill/>
                  </a:tcPr>
                </a:tc>
                <a:extLst>
                  <a:ext uri="{0D108BD9-81ED-4DB2-BD59-A6C34878D82A}">
                    <a16:rowId xmlns:a16="http://schemas.microsoft.com/office/drawing/2014/main" val="1350293296"/>
                  </a:ext>
                </a:extLst>
              </a:tr>
              <a:tr h="465713">
                <a:tc>
                  <a:txBody>
                    <a:bodyPr/>
                    <a:lstStyle/>
                    <a:p>
                      <a:r>
                        <a:rPr lang="en-US" sz="1500" dirty="0">
                          <a:solidFill>
                            <a:srgbClr val="474747"/>
                          </a:solidFill>
                          <a:latin typeface="Arial" panose="020B0604020202020204" pitchFamily="34" charset="0"/>
                          <a:cs typeface="Arial" panose="020B0604020202020204" pitchFamily="34" charset="0"/>
                        </a:rPr>
                        <a:t>Summit Materials</a:t>
                      </a:r>
                    </a:p>
                  </a:txBody>
                  <a:tcPr anchor="ctr">
                    <a:lnL w="12700" cap="flat" cmpd="sng" algn="ctr">
                      <a:solidFill>
                        <a:srgbClr val="474747"/>
                      </a:solidFill>
                      <a:prstDash val="solid"/>
                      <a:round/>
                      <a:headEnd type="none" w="med" len="med"/>
                      <a:tailEnd type="none" w="med" len="med"/>
                    </a:lnL>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14.4%</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8.2%</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16.3%</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13.9%</a:t>
                      </a:r>
                    </a:p>
                  </a:txBody>
                  <a:tcPr anchor="ctr">
                    <a:lnR w="12700" cap="flat" cmpd="sng" algn="ctr">
                      <a:solidFill>
                        <a:srgbClr val="474747"/>
                      </a:solidFill>
                      <a:prstDash val="solid"/>
                      <a:round/>
                      <a:headEnd type="none" w="med" len="med"/>
                      <a:tailEnd type="none" w="med" len="med"/>
                    </a:lnR>
                    <a:noFill/>
                  </a:tcPr>
                </a:tc>
                <a:extLst>
                  <a:ext uri="{0D108BD9-81ED-4DB2-BD59-A6C34878D82A}">
                    <a16:rowId xmlns:a16="http://schemas.microsoft.com/office/drawing/2014/main" val="1924694308"/>
                  </a:ext>
                </a:extLst>
              </a:tr>
              <a:tr h="465713">
                <a:tc>
                  <a:txBody>
                    <a:bodyPr/>
                    <a:lstStyle/>
                    <a:p>
                      <a:r>
                        <a:rPr lang="en-US" sz="1500" dirty="0">
                          <a:solidFill>
                            <a:srgbClr val="474747"/>
                          </a:solidFill>
                          <a:latin typeface="Arial" panose="020B0604020202020204" pitchFamily="34" charset="0"/>
                          <a:cs typeface="Arial" panose="020B0604020202020204" pitchFamily="34" charset="0"/>
                        </a:rPr>
                        <a:t>Martin Marietta</a:t>
                      </a:r>
                    </a:p>
                  </a:txBody>
                  <a:tcPr anchor="ctr">
                    <a:lnL w="12700" cap="flat" cmpd="sng" algn="ctr">
                      <a:solidFill>
                        <a:srgbClr val="474747"/>
                      </a:solidFill>
                      <a:prstDash val="solid"/>
                      <a:round/>
                      <a:headEnd type="none" w="med" len="med"/>
                      <a:tailEnd type="none" w="med" len="med"/>
                    </a:lnL>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20.0%</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21.0%</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6.7%</a:t>
                      </a:r>
                    </a:p>
                  </a:txBody>
                  <a:tcPr anchor="ctr">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18.9%</a:t>
                      </a:r>
                    </a:p>
                  </a:txBody>
                  <a:tcPr anchor="ctr">
                    <a:lnR w="12700" cap="flat" cmpd="sng" algn="ctr">
                      <a:solidFill>
                        <a:srgbClr val="474747"/>
                      </a:solidFill>
                      <a:prstDash val="solid"/>
                      <a:round/>
                      <a:headEnd type="none" w="med" len="med"/>
                      <a:tailEnd type="none" w="med" len="med"/>
                    </a:lnR>
                    <a:noFill/>
                  </a:tcPr>
                </a:tc>
                <a:extLst>
                  <a:ext uri="{0D108BD9-81ED-4DB2-BD59-A6C34878D82A}">
                    <a16:rowId xmlns:a16="http://schemas.microsoft.com/office/drawing/2014/main" val="2167390043"/>
                  </a:ext>
                </a:extLst>
              </a:tr>
              <a:tr h="465713">
                <a:tc>
                  <a:txBody>
                    <a:bodyPr/>
                    <a:lstStyle/>
                    <a:p>
                      <a:r>
                        <a:rPr lang="en-US" sz="1500" dirty="0">
                          <a:solidFill>
                            <a:srgbClr val="474747"/>
                          </a:solidFill>
                          <a:latin typeface="Arial" panose="020B0604020202020204" pitchFamily="34" charset="0"/>
                          <a:cs typeface="Arial" panose="020B0604020202020204" pitchFamily="34" charset="0"/>
                        </a:rPr>
                        <a:t>Vulcan Materials</a:t>
                      </a:r>
                    </a:p>
                  </a:txBody>
                  <a:tcPr anchor="ctr">
                    <a:lnL w="12700" cap="flat" cmpd="sng" algn="ctr">
                      <a:solidFill>
                        <a:srgbClr val="474747"/>
                      </a:solidFill>
                      <a:prstDash val="solid"/>
                      <a:round/>
                      <a:headEnd type="none" w="med" len="med"/>
                      <a:tailEnd type="none" w="med" len="med"/>
                    </a:lnL>
                    <a:lnB w="12700" cap="flat" cmpd="sng" algn="ctr">
                      <a:solidFill>
                        <a:schemeClr val="bg1"/>
                      </a:solidFill>
                      <a:prstDash val="solid"/>
                      <a:round/>
                      <a:headEnd type="none" w="med" len="med"/>
                      <a:tailEnd type="none" w="med" len="med"/>
                    </a:lnB>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14.9%</a:t>
                      </a:r>
                    </a:p>
                  </a:txBody>
                  <a:tcPr anchor="ctr">
                    <a:lnB w="12700" cap="flat" cmpd="sng" algn="ctr">
                      <a:solidFill>
                        <a:schemeClr val="bg1"/>
                      </a:solidFill>
                      <a:prstDash val="solid"/>
                      <a:round/>
                      <a:headEnd type="none" w="med" len="med"/>
                      <a:tailEnd type="none" w="med" len="med"/>
                    </a:lnB>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10.7%</a:t>
                      </a:r>
                    </a:p>
                  </a:txBody>
                  <a:tcPr anchor="ctr">
                    <a:lnB w="12700" cap="flat" cmpd="sng" algn="ctr">
                      <a:solidFill>
                        <a:schemeClr val="bg1"/>
                      </a:solidFill>
                      <a:prstDash val="solid"/>
                      <a:round/>
                      <a:headEnd type="none" w="med" len="med"/>
                      <a:tailEnd type="none" w="med" len="med"/>
                    </a:lnB>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1.9%</a:t>
                      </a:r>
                    </a:p>
                  </a:txBody>
                  <a:tcPr anchor="ctr">
                    <a:lnB w="12700" cap="flat" cmpd="sng" algn="ctr">
                      <a:solidFill>
                        <a:schemeClr val="bg1"/>
                      </a:solidFill>
                      <a:prstDash val="solid"/>
                      <a:round/>
                      <a:headEnd type="none" w="med" len="med"/>
                      <a:tailEnd type="none" w="med" len="med"/>
                    </a:lnB>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N/A</a:t>
                      </a:r>
                    </a:p>
                  </a:txBody>
                  <a:tcPr anchor="ctr">
                    <a:lnR w="12700" cap="flat" cmpd="sng" algn="ctr">
                      <a:solidFill>
                        <a:srgbClr val="474747"/>
                      </a:solidFill>
                      <a:prstDash val="solid"/>
                      <a:round/>
                      <a:headEnd type="none" w="med" len="med"/>
                      <a:tailEnd type="none" w="med" len="med"/>
                    </a:lnR>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01309854"/>
                  </a:ext>
                </a:extLst>
              </a:tr>
              <a:tr h="321780">
                <a:tc>
                  <a:txBody>
                    <a:bodyPr/>
                    <a:lstStyle/>
                    <a:p>
                      <a:r>
                        <a:rPr lang="en-US" sz="1500" dirty="0">
                          <a:solidFill>
                            <a:srgbClr val="474747"/>
                          </a:solidFill>
                          <a:latin typeface="Arial" panose="020B0604020202020204" pitchFamily="34" charset="0"/>
                          <a:cs typeface="Arial" panose="020B0604020202020204" pitchFamily="34" charset="0"/>
                        </a:rPr>
                        <a:t>GCC</a:t>
                      </a:r>
                    </a:p>
                  </a:txBody>
                  <a:tcPr anchor="ctr">
                    <a:lnL w="12700" cap="flat" cmpd="sng" algn="ctr">
                      <a:solidFill>
                        <a:srgbClr val="474747"/>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rgbClr val="474747"/>
                      </a:solidFill>
                      <a:prstDash val="solid"/>
                      <a:round/>
                      <a:headEnd type="none" w="med" len="med"/>
                      <a:tailEnd type="none" w="med" len="med"/>
                    </a:lnB>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N/A</a:t>
                      </a:r>
                    </a:p>
                  </a:txBody>
                  <a:tcPr anchor="ctr">
                    <a:lnT w="12700" cap="flat" cmpd="sng" algn="ctr">
                      <a:solidFill>
                        <a:schemeClr val="bg1"/>
                      </a:solidFill>
                      <a:prstDash val="solid"/>
                      <a:round/>
                      <a:headEnd type="none" w="med" len="med"/>
                      <a:tailEnd type="none" w="med" len="med"/>
                    </a:lnT>
                    <a:lnB w="12700" cap="flat" cmpd="sng" algn="ctr">
                      <a:solidFill>
                        <a:srgbClr val="474747"/>
                      </a:solidFill>
                      <a:prstDash val="solid"/>
                      <a:round/>
                      <a:headEnd type="none" w="med" len="med"/>
                      <a:tailEnd type="none" w="med" len="med"/>
                    </a:lnB>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17.1%</a:t>
                      </a:r>
                    </a:p>
                  </a:txBody>
                  <a:tcPr anchor="ctr">
                    <a:lnT w="12700" cap="flat" cmpd="sng" algn="ctr">
                      <a:solidFill>
                        <a:schemeClr val="bg1"/>
                      </a:solidFill>
                      <a:prstDash val="solid"/>
                      <a:round/>
                      <a:headEnd type="none" w="med" len="med"/>
                      <a:tailEnd type="none" w="med" len="med"/>
                    </a:lnT>
                    <a:lnB w="12700" cap="flat" cmpd="sng" algn="ctr">
                      <a:solidFill>
                        <a:srgbClr val="474747"/>
                      </a:solidFill>
                      <a:prstDash val="solid"/>
                      <a:round/>
                      <a:headEnd type="none" w="med" len="med"/>
                      <a:tailEnd type="none" w="med" len="med"/>
                    </a:lnB>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N/A</a:t>
                      </a:r>
                    </a:p>
                  </a:txBody>
                  <a:tcPr anchor="ctr">
                    <a:lnT w="12700" cap="flat" cmpd="sng" algn="ctr">
                      <a:solidFill>
                        <a:schemeClr val="bg1"/>
                      </a:solidFill>
                      <a:prstDash val="solid"/>
                      <a:round/>
                      <a:headEnd type="none" w="med" len="med"/>
                      <a:tailEnd type="none" w="med" len="med"/>
                    </a:lnT>
                    <a:lnB w="12700" cap="flat" cmpd="sng" algn="ctr">
                      <a:solidFill>
                        <a:srgbClr val="474747"/>
                      </a:solidFill>
                      <a:prstDash val="solid"/>
                      <a:round/>
                      <a:headEnd type="none" w="med" len="med"/>
                      <a:tailEnd type="none" w="med" len="med"/>
                    </a:lnB>
                    <a:noFill/>
                  </a:tcPr>
                </a:tc>
                <a:tc>
                  <a:txBody>
                    <a:bodyPr/>
                    <a:lstStyle/>
                    <a:p>
                      <a:pPr algn="ctr"/>
                      <a:r>
                        <a:rPr lang="en-US" sz="1500" dirty="0">
                          <a:solidFill>
                            <a:srgbClr val="474747"/>
                          </a:solidFill>
                          <a:latin typeface="Arial" panose="020B0604020202020204" pitchFamily="34" charset="0"/>
                          <a:cs typeface="Arial" panose="020B0604020202020204" pitchFamily="34" charset="0"/>
                        </a:rPr>
                        <a:t>12.4%</a:t>
                      </a:r>
                    </a:p>
                  </a:txBody>
                  <a:tcPr anchor="ctr">
                    <a:lnR w="12700" cap="flat" cmpd="sng" algn="ctr">
                      <a:solidFill>
                        <a:srgbClr val="474747"/>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74747"/>
                      </a:solidFill>
                      <a:prstDash val="solid"/>
                      <a:round/>
                      <a:headEnd type="none" w="med" len="med"/>
                      <a:tailEnd type="none" w="med" len="med"/>
                    </a:lnB>
                    <a:noFill/>
                  </a:tcPr>
                </a:tc>
                <a:extLst>
                  <a:ext uri="{0D108BD9-81ED-4DB2-BD59-A6C34878D82A}">
                    <a16:rowId xmlns:a16="http://schemas.microsoft.com/office/drawing/2014/main" val="1660820017"/>
                  </a:ext>
                </a:extLst>
              </a:tr>
              <a:tr h="510067">
                <a:tc>
                  <a:txBody>
                    <a:bodyPr/>
                    <a:lstStyle/>
                    <a:p>
                      <a:r>
                        <a:rPr lang="en-US" sz="1600" b="1" dirty="0">
                          <a:solidFill>
                            <a:srgbClr val="474747"/>
                          </a:solidFill>
                          <a:latin typeface="Arial" panose="020B0604020202020204" pitchFamily="34" charset="0"/>
                          <a:cs typeface="Arial" panose="020B0604020202020204" pitchFamily="34" charset="0"/>
                        </a:rPr>
                        <a:t>Avg Increase</a:t>
                      </a:r>
                    </a:p>
                  </a:txBody>
                  <a:tcPr anchor="ctr">
                    <a:lnL w="12700" cap="flat" cmpd="sng" algn="ctr">
                      <a:solidFill>
                        <a:srgbClr val="474747"/>
                      </a:solidFill>
                      <a:prstDash val="solid"/>
                      <a:round/>
                      <a:headEnd type="none" w="med" len="med"/>
                      <a:tailEnd type="none" w="med" len="med"/>
                    </a:lnL>
                    <a:lnR w="3175" cap="flat" cmpd="sng" algn="ctr">
                      <a:solidFill>
                        <a:srgbClr val="D9E1F2"/>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600" b="1" dirty="0">
                          <a:solidFill>
                            <a:srgbClr val="474747"/>
                          </a:solidFill>
                          <a:latin typeface="Arial" panose="020B0604020202020204" pitchFamily="34" charset="0"/>
                          <a:cs typeface="Arial" panose="020B0604020202020204" pitchFamily="34" charset="0"/>
                        </a:rPr>
                        <a:t>12.8%</a:t>
                      </a:r>
                    </a:p>
                  </a:txBody>
                  <a:tcPr anchor="ctr">
                    <a:lnL w="3175" cap="flat" cmpd="sng" algn="ctr">
                      <a:solidFill>
                        <a:srgbClr val="D9E1F2"/>
                      </a:solidFill>
                      <a:prstDash val="solid"/>
                      <a:round/>
                      <a:headEnd type="none" w="med" len="med"/>
                      <a:tailEnd type="none" w="med" len="med"/>
                    </a:lnL>
                    <a:lnR w="3175" cap="flat" cmpd="sng" algn="ctr">
                      <a:solidFill>
                        <a:srgbClr val="D9E1F2"/>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600" b="1" dirty="0">
                          <a:solidFill>
                            <a:srgbClr val="474747"/>
                          </a:solidFill>
                          <a:latin typeface="Arial" panose="020B0604020202020204" pitchFamily="34" charset="0"/>
                          <a:cs typeface="Arial" panose="020B0604020202020204" pitchFamily="34" charset="0"/>
                        </a:rPr>
                        <a:t>13.4%</a:t>
                      </a:r>
                    </a:p>
                  </a:txBody>
                  <a:tcPr anchor="ctr">
                    <a:lnL w="3175" cap="flat" cmpd="sng" algn="ctr">
                      <a:solidFill>
                        <a:srgbClr val="D9E1F2"/>
                      </a:solidFill>
                      <a:prstDash val="solid"/>
                      <a:round/>
                      <a:headEnd type="none" w="med" len="med"/>
                      <a:tailEnd type="none" w="med" len="med"/>
                    </a:lnL>
                    <a:lnR w="3175" cap="flat" cmpd="sng" algn="ctr">
                      <a:solidFill>
                        <a:srgbClr val="D9E1F2"/>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600" b="1" dirty="0">
                          <a:solidFill>
                            <a:srgbClr val="474747"/>
                          </a:solidFill>
                          <a:latin typeface="Arial" panose="020B0604020202020204" pitchFamily="34" charset="0"/>
                          <a:cs typeface="Arial" panose="020B0604020202020204" pitchFamily="34" charset="0"/>
                        </a:rPr>
                        <a:t>9.9%</a:t>
                      </a:r>
                    </a:p>
                  </a:txBody>
                  <a:tcPr anchor="ctr">
                    <a:lnL w="3175" cap="flat" cmpd="sng" algn="ctr">
                      <a:solidFill>
                        <a:srgbClr val="D9E1F2"/>
                      </a:solidFill>
                      <a:prstDash val="solid"/>
                      <a:round/>
                      <a:headEnd type="none" w="med" len="med"/>
                      <a:tailEnd type="none" w="med" len="med"/>
                    </a:lnL>
                    <a:lnR w="3175" cap="flat" cmpd="sng" algn="ctr">
                      <a:solidFill>
                        <a:srgbClr val="D9E1F2"/>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algn="ctr"/>
                      <a:r>
                        <a:rPr lang="en-US" sz="1600" b="1" dirty="0">
                          <a:solidFill>
                            <a:srgbClr val="474747"/>
                          </a:solidFill>
                          <a:latin typeface="Arial" panose="020B0604020202020204" pitchFamily="34" charset="0"/>
                          <a:cs typeface="Arial" panose="020B0604020202020204" pitchFamily="34" charset="0"/>
                        </a:rPr>
                        <a:t>13.8%</a:t>
                      </a:r>
                    </a:p>
                  </a:txBody>
                  <a:tcPr anchor="ctr">
                    <a:lnL w="3175" cap="flat" cmpd="sng" algn="ctr">
                      <a:solidFill>
                        <a:srgbClr val="D9E1F2"/>
                      </a:solidFill>
                      <a:prstDash val="solid"/>
                      <a:round/>
                      <a:headEnd type="none" w="med" len="med"/>
                      <a:tailEnd type="none" w="med" len="med"/>
                    </a:lnL>
                    <a:lnR w="12700" cap="flat" cmpd="sng" algn="ctr">
                      <a:solidFill>
                        <a:srgbClr val="474747"/>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solidFill>
                      <a:srgbClr val="D9E1F2"/>
                    </a:solidFill>
                  </a:tcPr>
                </a:tc>
                <a:extLst>
                  <a:ext uri="{0D108BD9-81ED-4DB2-BD59-A6C34878D82A}">
                    <a16:rowId xmlns:a16="http://schemas.microsoft.com/office/drawing/2014/main" val="1525116502"/>
                  </a:ext>
                </a:extLst>
              </a:tr>
            </a:tbl>
          </a:graphicData>
        </a:graphic>
      </p:graphicFrame>
      <p:sp>
        <p:nvSpPr>
          <p:cNvPr id="20" name="Title 1">
            <a:extLst>
              <a:ext uri="{FF2B5EF4-FFF2-40B4-BE49-F238E27FC236}">
                <a16:creationId xmlns:a16="http://schemas.microsoft.com/office/drawing/2014/main" id="{A142BDE8-1762-1D64-370E-D5E6D8FE9BB4}"/>
              </a:ext>
            </a:extLst>
          </p:cNvPr>
          <p:cNvSpPr txBox="1">
            <a:spLocks/>
          </p:cNvSpPr>
          <p:nvPr/>
        </p:nvSpPr>
        <p:spPr>
          <a:xfrm>
            <a:off x="290242"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r>
              <a:rPr lang="en-US" sz="2400" cap="none" dirty="0">
                <a:solidFill>
                  <a:srgbClr val="5E976D"/>
                </a:solidFill>
              </a:rPr>
              <a:t>U.S. Pricing and Volume Dynamics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Q3 2023 vs. Q3 2022</a:t>
            </a:r>
            <a:endParaRPr lang="en-US" sz="2400" cap="none" dirty="0">
              <a:solidFill>
                <a:srgbClr val="7F7F7F"/>
              </a:solidFill>
            </a:endParaRPr>
          </a:p>
        </p:txBody>
      </p:sp>
      <p:sp>
        <p:nvSpPr>
          <p:cNvPr id="2" name="Content Placeholder 2">
            <a:extLst>
              <a:ext uri="{FF2B5EF4-FFF2-40B4-BE49-F238E27FC236}">
                <a16:creationId xmlns:a16="http://schemas.microsoft.com/office/drawing/2014/main" id="{1B11F261-16AF-629D-7DC7-B84266F4CFBB}"/>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lang="en-US" sz="1000" i="1" dirty="0">
                <a:solidFill>
                  <a:srgbClr val="A6A6A6"/>
                </a:solidFill>
                <a:latin typeface="Arial"/>
              </a:rPr>
              <a:t>Note: Eagle Materials reporting Q2 2024</a:t>
            </a:r>
          </a:p>
          <a:p>
            <a:pPr defTabSz="754317">
              <a:spcBef>
                <a:spcPts val="0"/>
              </a:spcBef>
              <a:spcAft>
                <a:spcPts val="0"/>
              </a:spcAft>
              <a:buClr>
                <a:srgbClr val="B7212A"/>
              </a:buClr>
              <a:defRPr/>
            </a:pPr>
            <a:r>
              <a:rPr lang="en-US" sz="1000" i="1" dirty="0">
                <a:solidFill>
                  <a:srgbClr val="A6A6A6"/>
                </a:solidFill>
                <a:latin typeface="Arial"/>
              </a:rPr>
              <a:t>Source: Q3 2023 Investor Presentations and Regulatory Filings</a:t>
            </a:r>
          </a:p>
        </p:txBody>
      </p:sp>
      <p:sp>
        <p:nvSpPr>
          <p:cNvPr id="15" name="Rectangle 14">
            <a:extLst>
              <a:ext uri="{FF2B5EF4-FFF2-40B4-BE49-F238E27FC236}">
                <a16:creationId xmlns:a16="http://schemas.microsoft.com/office/drawing/2014/main" id="{40822E46-3624-FDA1-CD10-DB22DE408098}"/>
              </a:ext>
            </a:extLst>
          </p:cNvPr>
          <p:cNvSpPr/>
          <p:nvPr/>
        </p:nvSpPr>
        <p:spPr>
          <a:xfrm>
            <a:off x="290242" y="6435072"/>
            <a:ext cx="13231369" cy="483159"/>
          </a:xfrm>
          <a:prstGeom prst="rect">
            <a:avLst/>
          </a:prstGeom>
          <a:noFill/>
          <a:ln>
            <a:solidFill>
              <a:srgbClr val="5E976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400" b="1" i="1" dirty="0">
                <a:solidFill>
                  <a:srgbClr val="5E976D"/>
                </a:solidFill>
                <a:latin typeface="Arial" panose="020B0604020202020204" pitchFamily="34" charset="0"/>
                <a:cs typeface="Arial" panose="020B0604020202020204" pitchFamily="34" charset="0"/>
              </a:rPr>
              <a:t>Volumes are down, but producers continue to successfully implement price increases</a:t>
            </a:r>
          </a:p>
        </p:txBody>
      </p:sp>
      <p:sp>
        <p:nvSpPr>
          <p:cNvPr id="16" name="Rectangle 15">
            <a:extLst>
              <a:ext uri="{FF2B5EF4-FFF2-40B4-BE49-F238E27FC236}">
                <a16:creationId xmlns:a16="http://schemas.microsoft.com/office/drawing/2014/main" id="{312FAA5C-65F7-79E5-B633-1666E7860D45}"/>
              </a:ext>
            </a:extLst>
          </p:cNvPr>
          <p:cNvSpPr/>
          <p:nvPr/>
        </p:nvSpPr>
        <p:spPr>
          <a:xfrm>
            <a:off x="7855145" y="1023917"/>
            <a:ext cx="5668832"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Garamond" panose="02020404030301010803" pitchFamily="18" charset="0"/>
              </a:rPr>
              <a:t>U.S. Product Pricing</a:t>
            </a:r>
            <a:endParaRPr kumimoji="0" lang="en-US" sz="2000" b="1" i="0" u="none" strike="noStrike" kern="1200" cap="none" spc="0" normalizeH="0" baseline="0" noProof="0" dirty="0">
              <a:ln>
                <a:noFill/>
              </a:ln>
              <a:solidFill>
                <a:srgbClr val="FEFEFE"/>
              </a:solidFill>
              <a:effectLst/>
              <a:uLnTx/>
              <a:uFillTx/>
              <a:latin typeface="Garamond" panose="02020404030301010803" pitchFamily="18" charset="0"/>
              <a:ea typeface="+mn-ea"/>
              <a:cs typeface="+mn-cs"/>
            </a:endParaRPr>
          </a:p>
        </p:txBody>
      </p:sp>
      <p:sp>
        <p:nvSpPr>
          <p:cNvPr id="18" name="Rectangle 17">
            <a:extLst>
              <a:ext uri="{FF2B5EF4-FFF2-40B4-BE49-F238E27FC236}">
                <a16:creationId xmlns:a16="http://schemas.microsoft.com/office/drawing/2014/main" id="{9B0F4450-643B-03F2-9609-9C9A5430DADA}"/>
              </a:ext>
            </a:extLst>
          </p:cNvPr>
          <p:cNvSpPr/>
          <p:nvPr/>
        </p:nvSpPr>
        <p:spPr>
          <a:xfrm>
            <a:off x="290242" y="1023917"/>
            <a:ext cx="7209892"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FFFF"/>
                </a:solidFill>
                <a:latin typeface="Garamond" panose="02020404030301010803" pitchFamily="18" charset="0"/>
              </a:rPr>
              <a:t>U.S. Sales Volumes – Aggregates, Concrete, Asphalt, &amp; Cement</a:t>
            </a:r>
          </a:p>
        </p:txBody>
      </p:sp>
      <p:sp>
        <p:nvSpPr>
          <p:cNvPr id="22" name="Rectangle 21">
            <a:extLst>
              <a:ext uri="{FF2B5EF4-FFF2-40B4-BE49-F238E27FC236}">
                <a16:creationId xmlns:a16="http://schemas.microsoft.com/office/drawing/2014/main" id="{5B4193F4-EA6F-8B5D-A8E3-013FC8797EA7}"/>
              </a:ext>
            </a:extLst>
          </p:cNvPr>
          <p:cNvSpPr/>
          <p:nvPr/>
        </p:nvSpPr>
        <p:spPr>
          <a:xfrm>
            <a:off x="466824" y="1783357"/>
            <a:ext cx="899269" cy="16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74747"/>
                </a:solidFill>
                <a:latin typeface="Arial" panose="020B0604020202020204" pitchFamily="34" charset="0"/>
                <a:cs typeface="Arial" panose="020B0604020202020204" pitchFamily="34" charset="0"/>
              </a:rPr>
              <a:t>Q3 2023</a:t>
            </a:r>
          </a:p>
        </p:txBody>
      </p:sp>
      <p:sp>
        <p:nvSpPr>
          <p:cNvPr id="23" name="Rectangle: Rounded Corners 22">
            <a:extLst>
              <a:ext uri="{FF2B5EF4-FFF2-40B4-BE49-F238E27FC236}">
                <a16:creationId xmlns:a16="http://schemas.microsoft.com/office/drawing/2014/main" id="{9A0D1D6D-E475-C2DC-7C2A-C1E21199D654}"/>
              </a:ext>
            </a:extLst>
          </p:cNvPr>
          <p:cNvSpPr/>
          <p:nvPr/>
        </p:nvSpPr>
        <p:spPr>
          <a:xfrm>
            <a:off x="309113" y="1775665"/>
            <a:ext cx="179717" cy="179717"/>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400" dirty="0">
              <a:solidFill>
                <a:srgbClr val="474747"/>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3F90F68-C899-6675-8EB9-F56871B626FB}"/>
              </a:ext>
            </a:extLst>
          </p:cNvPr>
          <p:cNvSpPr/>
          <p:nvPr/>
        </p:nvSpPr>
        <p:spPr>
          <a:xfrm>
            <a:off x="466824" y="1541662"/>
            <a:ext cx="899269" cy="16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74747"/>
                </a:solidFill>
                <a:latin typeface="Arial" panose="020B0604020202020204" pitchFamily="34" charset="0"/>
                <a:cs typeface="Arial" panose="020B0604020202020204" pitchFamily="34" charset="0"/>
              </a:rPr>
              <a:t>Q3 2022</a:t>
            </a:r>
          </a:p>
        </p:txBody>
      </p:sp>
      <p:sp>
        <p:nvSpPr>
          <p:cNvPr id="25" name="Rectangle: Rounded Corners 24">
            <a:extLst>
              <a:ext uri="{FF2B5EF4-FFF2-40B4-BE49-F238E27FC236}">
                <a16:creationId xmlns:a16="http://schemas.microsoft.com/office/drawing/2014/main" id="{C80CD6F4-792F-8C2D-EDC3-1360E47E8150}"/>
              </a:ext>
            </a:extLst>
          </p:cNvPr>
          <p:cNvSpPr/>
          <p:nvPr/>
        </p:nvSpPr>
        <p:spPr>
          <a:xfrm>
            <a:off x="309113" y="1533970"/>
            <a:ext cx="179717" cy="179717"/>
          </a:xfrm>
          <a:prstGeom prst="round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400" dirty="0">
              <a:solidFill>
                <a:srgbClr val="474747"/>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60FABC2A-334B-6EDF-4B1F-FA7FED57B267}"/>
              </a:ext>
            </a:extLst>
          </p:cNvPr>
          <p:cNvGrpSpPr/>
          <p:nvPr/>
        </p:nvGrpSpPr>
        <p:grpSpPr>
          <a:xfrm>
            <a:off x="5227988" y="1524704"/>
            <a:ext cx="1042416" cy="365760"/>
            <a:chOff x="4880944" y="1576074"/>
            <a:chExt cx="1042416" cy="365760"/>
          </a:xfrm>
        </p:grpSpPr>
        <p:sp>
          <p:nvSpPr>
            <p:cNvPr id="32" name="TextBox 31">
              <a:extLst>
                <a:ext uri="{FF2B5EF4-FFF2-40B4-BE49-F238E27FC236}">
                  <a16:creationId xmlns:a16="http://schemas.microsoft.com/office/drawing/2014/main" id="{C1994808-82CE-452A-6B63-19D54369A1AF}"/>
                </a:ext>
              </a:extLst>
            </p:cNvPr>
            <p:cNvSpPr txBox="1"/>
            <p:nvPr/>
          </p:nvSpPr>
          <p:spPr>
            <a:xfrm>
              <a:off x="4880944" y="1576074"/>
              <a:ext cx="1042416" cy="365760"/>
            </a:xfrm>
            <a:prstGeom prst="rect">
              <a:avLst/>
            </a:prstGeom>
            <a:noFill/>
            <a:ln>
              <a:solidFill>
                <a:srgbClr val="C00000"/>
              </a:solidFill>
              <a:prstDash val="dash"/>
            </a:ln>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pPr algn="r"/>
              <a:r>
                <a:rPr lang="en-US" sz="1800" dirty="0">
                  <a:solidFill>
                    <a:srgbClr val="C00000"/>
                  </a:solidFill>
                </a:rPr>
                <a:t>6.0%</a:t>
              </a:r>
            </a:p>
          </p:txBody>
        </p:sp>
        <p:sp>
          <p:nvSpPr>
            <p:cNvPr id="40" name="Arrow: Down 39">
              <a:extLst>
                <a:ext uri="{FF2B5EF4-FFF2-40B4-BE49-F238E27FC236}">
                  <a16:creationId xmlns:a16="http://schemas.microsoft.com/office/drawing/2014/main" id="{7871CAA0-BE23-B9DB-056C-24A1F5468206}"/>
                </a:ext>
              </a:extLst>
            </p:cNvPr>
            <p:cNvSpPr/>
            <p:nvPr/>
          </p:nvSpPr>
          <p:spPr>
            <a:xfrm>
              <a:off x="5055701" y="1605318"/>
              <a:ext cx="248694" cy="307273"/>
            </a:xfrm>
            <a:prstGeom prst="downArrow">
              <a:avLst/>
            </a:prstGeom>
            <a:solidFill>
              <a:srgbClr val="C00000"/>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a16="http://schemas.microsoft.com/office/drawing/2014/main" id="{15DD4131-5F47-874F-47D0-46B4D858DB08}"/>
              </a:ext>
            </a:extLst>
          </p:cNvPr>
          <p:cNvSpPr txBox="1"/>
          <p:nvPr/>
        </p:nvSpPr>
        <p:spPr>
          <a:xfrm>
            <a:off x="6382048" y="1524704"/>
            <a:ext cx="1042416" cy="365760"/>
          </a:xfrm>
          <a:prstGeom prst="rect">
            <a:avLst/>
          </a:prstGeom>
          <a:noFill/>
          <a:ln>
            <a:solidFill>
              <a:srgbClr val="C00000"/>
            </a:solidFill>
            <a:prstDash val="dash"/>
          </a:ln>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pPr algn="r"/>
            <a:r>
              <a:rPr lang="en-US" sz="1800" dirty="0">
                <a:solidFill>
                  <a:srgbClr val="C00000"/>
                </a:solidFill>
              </a:rPr>
              <a:t>2.6%</a:t>
            </a:r>
          </a:p>
        </p:txBody>
      </p:sp>
      <p:sp>
        <p:nvSpPr>
          <p:cNvPr id="41" name="Arrow: Down 40">
            <a:extLst>
              <a:ext uri="{FF2B5EF4-FFF2-40B4-BE49-F238E27FC236}">
                <a16:creationId xmlns:a16="http://schemas.microsoft.com/office/drawing/2014/main" id="{B3E595FF-69FD-C641-61B3-C3F16F947E14}"/>
              </a:ext>
            </a:extLst>
          </p:cNvPr>
          <p:cNvSpPr/>
          <p:nvPr/>
        </p:nvSpPr>
        <p:spPr>
          <a:xfrm>
            <a:off x="6544659" y="1553948"/>
            <a:ext cx="248694" cy="307273"/>
          </a:xfrm>
          <a:prstGeom prst="downArrow">
            <a:avLst/>
          </a:prstGeom>
          <a:solidFill>
            <a:srgbClr val="C00000"/>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24C19A2-7862-3ACC-1F4C-EDD47ACD97EF}"/>
              </a:ext>
            </a:extLst>
          </p:cNvPr>
          <p:cNvGrpSpPr/>
          <p:nvPr/>
        </p:nvGrpSpPr>
        <p:grpSpPr>
          <a:xfrm>
            <a:off x="4063017" y="3781808"/>
            <a:ext cx="1042416" cy="365760"/>
            <a:chOff x="4063017" y="3781808"/>
            <a:chExt cx="1042416" cy="365760"/>
          </a:xfrm>
        </p:grpSpPr>
        <p:sp>
          <p:nvSpPr>
            <p:cNvPr id="45" name="TextBox 44">
              <a:extLst>
                <a:ext uri="{FF2B5EF4-FFF2-40B4-BE49-F238E27FC236}">
                  <a16:creationId xmlns:a16="http://schemas.microsoft.com/office/drawing/2014/main" id="{E6090DBD-E99A-0110-7EE0-CDB537DFB1C8}"/>
                </a:ext>
              </a:extLst>
            </p:cNvPr>
            <p:cNvSpPr txBox="1"/>
            <p:nvPr/>
          </p:nvSpPr>
          <p:spPr>
            <a:xfrm>
              <a:off x="4063017" y="3781808"/>
              <a:ext cx="1042416" cy="365760"/>
            </a:xfrm>
            <a:prstGeom prst="rect">
              <a:avLst/>
            </a:prstGeom>
            <a:noFill/>
            <a:ln>
              <a:solidFill>
                <a:srgbClr val="C00000"/>
              </a:solidFill>
              <a:prstDash val="dash"/>
            </a:ln>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pPr algn="r"/>
              <a:r>
                <a:rPr lang="en-US" sz="1800" dirty="0">
                  <a:solidFill>
                    <a:srgbClr val="C00000"/>
                  </a:solidFill>
                </a:rPr>
                <a:t>3.6%</a:t>
              </a:r>
            </a:p>
          </p:txBody>
        </p:sp>
        <p:sp>
          <p:nvSpPr>
            <p:cNvPr id="46" name="Arrow: Down 45">
              <a:extLst>
                <a:ext uri="{FF2B5EF4-FFF2-40B4-BE49-F238E27FC236}">
                  <a16:creationId xmlns:a16="http://schemas.microsoft.com/office/drawing/2014/main" id="{471A0E42-A617-6577-13A9-47CA4B8107B2}"/>
                </a:ext>
              </a:extLst>
            </p:cNvPr>
            <p:cNvSpPr/>
            <p:nvPr/>
          </p:nvSpPr>
          <p:spPr>
            <a:xfrm>
              <a:off x="4227500" y="3811052"/>
              <a:ext cx="248694" cy="307273"/>
            </a:xfrm>
            <a:prstGeom prst="downArrow">
              <a:avLst/>
            </a:prstGeom>
            <a:solidFill>
              <a:srgbClr val="C00000"/>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grpSp>
      <p:sp>
        <p:nvSpPr>
          <p:cNvPr id="61" name="Arrow: Down 60">
            <a:extLst>
              <a:ext uri="{FF2B5EF4-FFF2-40B4-BE49-F238E27FC236}">
                <a16:creationId xmlns:a16="http://schemas.microsoft.com/office/drawing/2014/main" id="{6098D8B2-A028-7493-C3A1-EEC49162F909}"/>
              </a:ext>
            </a:extLst>
          </p:cNvPr>
          <p:cNvSpPr/>
          <p:nvPr/>
        </p:nvSpPr>
        <p:spPr>
          <a:xfrm flipV="1">
            <a:off x="9356581" y="5672295"/>
            <a:ext cx="246888" cy="310896"/>
          </a:xfrm>
          <a:prstGeom prst="downArrow">
            <a:avLst/>
          </a:prstGeom>
          <a:solidFill>
            <a:srgbClr val="5E976D"/>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sp>
        <p:nvSpPr>
          <p:cNvPr id="62" name="Arrow: Down 61">
            <a:extLst>
              <a:ext uri="{FF2B5EF4-FFF2-40B4-BE49-F238E27FC236}">
                <a16:creationId xmlns:a16="http://schemas.microsoft.com/office/drawing/2014/main" id="{A10854BE-2BEA-B591-3557-5D4FB49DB706}"/>
              </a:ext>
            </a:extLst>
          </p:cNvPr>
          <p:cNvSpPr/>
          <p:nvPr/>
        </p:nvSpPr>
        <p:spPr>
          <a:xfrm flipV="1">
            <a:off x="10445641" y="5672295"/>
            <a:ext cx="246888" cy="310896"/>
          </a:xfrm>
          <a:prstGeom prst="downArrow">
            <a:avLst/>
          </a:prstGeom>
          <a:solidFill>
            <a:srgbClr val="5E976D"/>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sp>
        <p:nvSpPr>
          <p:cNvPr id="63" name="Arrow: Down 62">
            <a:extLst>
              <a:ext uri="{FF2B5EF4-FFF2-40B4-BE49-F238E27FC236}">
                <a16:creationId xmlns:a16="http://schemas.microsoft.com/office/drawing/2014/main" id="{5953D0AF-9228-9948-2827-C7BA569CDC0D}"/>
              </a:ext>
            </a:extLst>
          </p:cNvPr>
          <p:cNvSpPr/>
          <p:nvPr/>
        </p:nvSpPr>
        <p:spPr>
          <a:xfrm flipV="1">
            <a:off x="11452722" y="5672295"/>
            <a:ext cx="246888" cy="310896"/>
          </a:xfrm>
          <a:prstGeom prst="downArrow">
            <a:avLst/>
          </a:prstGeom>
          <a:solidFill>
            <a:srgbClr val="5E976D"/>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CC078EE0-728C-4BDD-5D84-E683F9D4E83A}"/>
              </a:ext>
            </a:extLst>
          </p:cNvPr>
          <p:cNvGrpSpPr/>
          <p:nvPr/>
        </p:nvGrpSpPr>
        <p:grpSpPr>
          <a:xfrm>
            <a:off x="1782434" y="4159420"/>
            <a:ext cx="1042416" cy="365760"/>
            <a:chOff x="1782434" y="3520440"/>
            <a:chExt cx="1042416" cy="365760"/>
          </a:xfrm>
        </p:grpSpPr>
        <p:sp>
          <p:nvSpPr>
            <p:cNvPr id="75" name="TextBox 74">
              <a:extLst>
                <a:ext uri="{FF2B5EF4-FFF2-40B4-BE49-F238E27FC236}">
                  <a16:creationId xmlns:a16="http://schemas.microsoft.com/office/drawing/2014/main" id="{0E8C7AD3-51C2-3D0A-C95F-DF2BA4A0F882}"/>
                </a:ext>
              </a:extLst>
            </p:cNvPr>
            <p:cNvSpPr txBox="1"/>
            <p:nvPr/>
          </p:nvSpPr>
          <p:spPr>
            <a:xfrm>
              <a:off x="1782434" y="3520440"/>
              <a:ext cx="1042416" cy="365760"/>
            </a:xfrm>
            <a:prstGeom prst="rect">
              <a:avLst/>
            </a:prstGeom>
            <a:noFill/>
            <a:ln>
              <a:solidFill>
                <a:srgbClr val="5E976D"/>
              </a:solidFill>
              <a:prstDash val="dash"/>
            </a:ln>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pPr algn="r"/>
              <a:r>
                <a:rPr lang="en-US" sz="1800" dirty="0">
                  <a:solidFill>
                    <a:srgbClr val="5E976D"/>
                  </a:solidFill>
                </a:rPr>
                <a:t>4.4%</a:t>
              </a:r>
            </a:p>
          </p:txBody>
        </p:sp>
        <p:sp>
          <p:nvSpPr>
            <p:cNvPr id="76" name="Arrow: Down 75">
              <a:extLst>
                <a:ext uri="{FF2B5EF4-FFF2-40B4-BE49-F238E27FC236}">
                  <a16:creationId xmlns:a16="http://schemas.microsoft.com/office/drawing/2014/main" id="{9DF52EAF-38B3-4B49-C544-D372F6566DCA}"/>
                </a:ext>
              </a:extLst>
            </p:cNvPr>
            <p:cNvSpPr/>
            <p:nvPr/>
          </p:nvSpPr>
          <p:spPr>
            <a:xfrm flipV="1">
              <a:off x="1891882" y="3549684"/>
              <a:ext cx="248694" cy="307273"/>
            </a:xfrm>
            <a:prstGeom prst="downArrow">
              <a:avLst/>
            </a:prstGeom>
            <a:solidFill>
              <a:srgbClr val="5E976D"/>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8E8F16B6-668B-0B14-6682-08BC429CDFA8}"/>
              </a:ext>
            </a:extLst>
          </p:cNvPr>
          <p:cNvSpPr txBox="1"/>
          <p:nvPr/>
        </p:nvSpPr>
        <p:spPr>
          <a:xfrm>
            <a:off x="2928953" y="3781808"/>
            <a:ext cx="1042416" cy="365760"/>
          </a:xfrm>
          <a:prstGeom prst="rect">
            <a:avLst/>
          </a:prstGeom>
          <a:noFill/>
          <a:ln>
            <a:solidFill>
              <a:srgbClr val="C00000"/>
            </a:solidFill>
            <a:prstDash val="dash"/>
          </a:ln>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pPr algn="r"/>
            <a:r>
              <a:rPr lang="en-US" sz="1800" dirty="0">
                <a:solidFill>
                  <a:srgbClr val="C00000"/>
                </a:solidFill>
              </a:rPr>
              <a:t>3.6%</a:t>
            </a:r>
          </a:p>
        </p:txBody>
      </p:sp>
      <p:sp>
        <p:nvSpPr>
          <p:cNvPr id="33" name="Arrow: Down 32">
            <a:extLst>
              <a:ext uri="{FF2B5EF4-FFF2-40B4-BE49-F238E27FC236}">
                <a16:creationId xmlns:a16="http://schemas.microsoft.com/office/drawing/2014/main" id="{CCFC1F25-F935-3521-02A6-C3EE206451B5}"/>
              </a:ext>
            </a:extLst>
          </p:cNvPr>
          <p:cNvSpPr/>
          <p:nvPr/>
        </p:nvSpPr>
        <p:spPr>
          <a:xfrm>
            <a:off x="3038401" y="3811052"/>
            <a:ext cx="248694" cy="307273"/>
          </a:xfrm>
          <a:prstGeom prst="downArrow">
            <a:avLst/>
          </a:prstGeom>
          <a:solidFill>
            <a:srgbClr val="C00000"/>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sp>
        <p:nvSpPr>
          <p:cNvPr id="6" name="Arrow: Down 5">
            <a:extLst>
              <a:ext uri="{FF2B5EF4-FFF2-40B4-BE49-F238E27FC236}">
                <a16:creationId xmlns:a16="http://schemas.microsoft.com/office/drawing/2014/main" id="{56300089-51F7-DA15-9B9A-FAEEFD9F022B}"/>
              </a:ext>
            </a:extLst>
          </p:cNvPr>
          <p:cNvSpPr/>
          <p:nvPr/>
        </p:nvSpPr>
        <p:spPr>
          <a:xfrm flipV="1">
            <a:off x="12354224" y="5672295"/>
            <a:ext cx="246888" cy="310896"/>
          </a:xfrm>
          <a:prstGeom prst="downArrow">
            <a:avLst/>
          </a:prstGeom>
          <a:solidFill>
            <a:srgbClr val="5E976D"/>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89A5830C-D313-48A1-B8C5-76E0D64EDC97}"/>
              </a:ext>
            </a:extLst>
          </p:cNvPr>
          <p:cNvGrpSpPr/>
          <p:nvPr/>
        </p:nvGrpSpPr>
        <p:grpSpPr>
          <a:xfrm>
            <a:off x="625271" y="4159420"/>
            <a:ext cx="1042416" cy="365760"/>
            <a:chOff x="625271" y="3520440"/>
            <a:chExt cx="1042416" cy="365760"/>
          </a:xfrm>
        </p:grpSpPr>
        <p:sp>
          <p:nvSpPr>
            <p:cNvPr id="8" name="TextBox 7">
              <a:extLst>
                <a:ext uri="{FF2B5EF4-FFF2-40B4-BE49-F238E27FC236}">
                  <a16:creationId xmlns:a16="http://schemas.microsoft.com/office/drawing/2014/main" id="{83C59A48-0082-05EF-918D-BB82E5D96076}"/>
                </a:ext>
              </a:extLst>
            </p:cNvPr>
            <p:cNvSpPr txBox="1"/>
            <p:nvPr/>
          </p:nvSpPr>
          <p:spPr>
            <a:xfrm>
              <a:off x="625271" y="3520440"/>
              <a:ext cx="1042416" cy="365760"/>
            </a:xfrm>
            <a:prstGeom prst="rect">
              <a:avLst/>
            </a:prstGeom>
            <a:noFill/>
            <a:ln>
              <a:solidFill>
                <a:srgbClr val="C00000"/>
              </a:solidFill>
              <a:prstDash val="dash"/>
            </a:ln>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pPr algn="r"/>
              <a:r>
                <a:rPr lang="en-US" sz="1800" dirty="0">
                  <a:solidFill>
                    <a:srgbClr val="C00000"/>
                  </a:solidFill>
                </a:rPr>
                <a:t>7.1%</a:t>
              </a:r>
            </a:p>
          </p:txBody>
        </p:sp>
        <p:sp>
          <p:nvSpPr>
            <p:cNvPr id="9" name="Arrow: Down 8">
              <a:extLst>
                <a:ext uri="{FF2B5EF4-FFF2-40B4-BE49-F238E27FC236}">
                  <a16:creationId xmlns:a16="http://schemas.microsoft.com/office/drawing/2014/main" id="{499FFA80-2605-EF2A-DC5B-3B8BA5A3CCC8}"/>
                </a:ext>
              </a:extLst>
            </p:cNvPr>
            <p:cNvSpPr/>
            <p:nvPr/>
          </p:nvSpPr>
          <p:spPr>
            <a:xfrm>
              <a:off x="734719" y="3559958"/>
              <a:ext cx="248694" cy="307273"/>
            </a:xfrm>
            <a:prstGeom prst="downArrow">
              <a:avLst/>
            </a:prstGeom>
            <a:solidFill>
              <a:srgbClr val="C00000"/>
            </a:solidFill>
            <a:ln>
              <a:noFill/>
              <a:prstDash val="dash"/>
            </a:ln>
          </p:spPr>
          <p:txBody>
            <a:bodyPr wrap="square" lIns="0" tIns="0" rIns="0" bIns="0" rtlCol="0" anchor="ctr">
              <a:spAutoFit/>
            </a:bodyPr>
            <a:lstStyle/>
            <a:p>
              <a:pPr algn="ctr"/>
              <a:endParaRPr lang="en-US" sz="2000" b="1" dirty="0">
                <a:solidFill>
                  <a:srgbClr val="C00000"/>
                </a:solidFill>
                <a:latin typeface="Arial" panose="020B0604020202020204" pitchFamily="34" charset="0"/>
                <a:cs typeface="Arial" panose="020B0604020202020204" pitchFamily="34" charset="0"/>
              </a:endParaRPr>
            </a:p>
          </p:txBody>
        </p:sp>
      </p:grpSp>
      <p:pic>
        <p:nvPicPr>
          <p:cNvPr id="13" name="Picture 14" descr="martin-marietta-materials-inc-logo | Davis Industrial">
            <a:extLst>
              <a:ext uri="{FF2B5EF4-FFF2-40B4-BE49-F238E27FC236}">
                <a16:creationId xmlns:a16="http://schemas.microsoft.com/office/drawing/2014/main" id="{8D3FFEB9-B7F2-FD12-8270-4BF74FBE4D5F}"/>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431560" y="5651741"/>
            <a:ext cx="635272" cy="4067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6" descr="Update on Vulcan's Mexico Operations">
            <a:extLst>
              <a:ext uri="{FF2B5EF4-FFF2-40B4-BE49-F238E27FC236}">
                <a16:creationId xmlns:a16="http://schemas.microsoft.com/office/drawing/2014/main" id="{6B60ACAB-B526-12EF-2152-23C198C92BF8}"/>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4499" y="5625334"/>
            <a:ext cx="877515" cy="4595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 descr="Summit Materials Announces Significant Step to Streamline Company Structure">
            <a:extLst>
              <a:ext uri="{FF2B5EF4-FFF2-40B4-BE49-F238E27FC236}">
                <a16:creationId xmlns:a16="http://schemas.microsoft.com/office/drawing/2014/main" id="{C2C2AF51-A489-DFA6-7265-3AAC4AE4E82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6043" y="5625333"/>
            <a:ext cx="876365" cy="4595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 name="Picture 2" descr="Eagle Materials logo in transparent PNG format">
            <a:extLst>
              <a:ext uri="{FF2B5EF4-FFF2-40B4-BE49-F238E27FC236}">
                <a16:creationId xmlns:a16="http://schemas.microsoft.com/office/drawing/2014/main" id="{9295DB90-D1DC-9B51-7DC4-23C0CEBAAE2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6451" y="5752240"/>
            <a:ext cx="1007404" cy="235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Knife River - A Construction Materials &amp; Contracting Company">
            <a:extLst>
              <a:ext uri="{FF2B5EF4-FFF2-40B4-BE49-F238E27FC236}">
                <a16:creationId xmlns:a16="http://schemas.microsoft.com/office/drawing/2014/main" id="{B3B0838B-A66D-1168-38E2-3341A4BE42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6976" y="5581912"/>
            <a:ext cx="546371" cy="5463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CB907A97-99C0-D164-91AB-9A1AEC66D5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608" y="5641850"/>
            <a:ext cx="639742" cy="4264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627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Chart 60">
            <a:extLst>
              <a:ext uri="{FF2B5EF4-FFF2-40B4-BE49-F238E27FC236}">
                <a16:creationId xmlns:a16="http://schemas.microsoft.com/office/drawing/2014/main" id="{E6833258-DFE1-4ADD-8BB5-48165DF0DE27}"/>
              </a:ext>
            </a:extLst>
          </p:cNvPr>
          <p:cNvGraphicFramePr>
            <a:graphicFrameLocks/>
          </p:cNvGraphicFramePr>
          <p:nvPr>
            <p:extLst>
              <p:ext uri="{D42A27DB-BD31-4B8C-83A1-F6EECF244321}">
                <p14:modId xmlns:p14="http://schemas.microsoft.com/office/powerpoint/2010/main" val="2570334886"/>
              </p:ext>
            </p:extLst>
          </p:nvPr>
        </p:nvGraphicFramePr>
        <p:xfrm>
          <a:off x="293116" y="4764950"/>
          <a:ext cx="13231368" cy="23042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32">
            <a:extLst>
              <a:ext uri="{FF2B5EF4-FFF2-40B4-BE49-F238E27FC236}">
                <a16:creationId xmlns:a16="http://schemas.microsoft.com/office/drawing/2014/main" id="{077BD966-2783-41DA-B223-9A02FD02BC36}"/>
              </a:ext>
            </a:extLst>
          </p:cNvPr>
          <p:cNvGraphicFramePr>
            <a:graphicFrameLocks/>
          </p:cNvGraphicFramePr>
          <p:nvPr>
            <p:extLst>
              <p:ext uri="{D42A27DB-BD31-4B8C-83A1-F6EECF244321}">
                <p14:modId xmlns:p14="http://schemas.microsoft.com/office/powerpoint/2010/main" val="190781407"/>
              </p:ext>
            </p:extLst>
          </p:nvPr>
        </p:nvGraphicFramePr>
        <p:xfrm>
          <a:off x="293116" y="1673483"/>
          <a:ext cx="13231368" cy="2307463"/>
        </p:xfrm>
        <a:graphic>
          <a:graphicData uri="http://schemas.openxmlformats.org/drawingml/2006/chart">
            <c:chart xmlns:c="http://schemas.openxmlformats.org/drawingml/2006/chart" xmlns:r="http://schemas.openxmlformats.org/officeDocument/2006/relationships" r:id="rId4"/>
          </a:graphicData>
        </a:graphic>
      </p:graphicFrame>
      <p:pic>
        <p:nvPicPr>
          <p:cNvPr id="1029" name="Picture 2" descr="GCC | LinkedIn">
            <a:extLst>
              <a:ext uri="{FF2B5EF4-FFF2-40B4-BE49-F238E27FC236}">
                <a16:creationId xmlns:a16="http://schemas.microsoft.com/office/drawing/2014/main" id="{4D3B02D8-7133-A332-26D2-010D4A245D1D}"/>
              </a:ext>
            </a:extLst>
          </p:cNvPr>
          <p:cNvPicPr>
            <a:picLocks noChangeAspect="1" noChangeArrowheads="1"/>
          </p:cNvPicPr>
          <p:nvPr/>
        </p:nvPicPr>
        <p:blipFill rotWithShape="1">
          <a:blip r:embed="rId5" cstate="print">
            <a:clrChange>
              <a:clrFrom>
                <a:srgbClr val="FFFCFF"/>
              </a:clrFrom>
              <a:clrTo>
                <a:srgbClr val="FFFCFF">
                  <a:alpha val="0"/>
                </a:srgbClr>
              </a:clrTo>
            </a:clrChange>
            <a:extLst>
              <a:ext uri="{28A0092B-C50C-407E-A947-70E740481C1C}">
                <a14:useLocalDpi xmlns:a14="http://schemas.microsoft.com/office/drawing/2010/main" val="0"/>
              </a:ext>
            </a:extLst>
          </a:blip>
          <a:srcRect/>
          <a:stretch/>
        </p:blipFill>
        <p:spPr bwMode="auto">
          <a:xfrm>
            <a:off x="1086067" y="3603265"/>
            <a:ext cx="379229" cy="4027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 descr="Eagle Materials logo in transparent PNG format">
            <a:extLst>
              <a:ext uri="{FF2B5EF4-FFF2-40B4-BE49-F238E27FC236}">
                <a16:creationId xmlns:a16="http://schemas.microsoft.com/office/drawing/2014/main" id="{FBA48469-0709-8E10-9782-C56A2134E7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3530" y="3697453"/>
            <a:ext cx="915822" cy="21433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10" descr="Granite Construction logo in transparent PNG format">
            <a:extLst>
              <a:ext uri="{FF2B5EF4-FFF2-40B4-BE49-F238E27FC236}">
                <a16:creationId xmlns:a16="http://schemas.microsoft.com/office/drawing/2014/main" id="{6603FAD6-995D-DC2F-0DA1-1058560940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43149" y="3648407"/>
            <a:ext cx="338841" cy="3124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4" descr="martin-marietta-materials-inc-logo | Davis Industrial">
            <a:extLst>
              <a:ext uri="{FF2B5EF4-FFF2-40B4-BE49-F238E27FC236}">
                <a16:creationId xmlns:a16="http://schemas.microsoft.com/office/drawing/2014/main" id="{798C4603-A653-09F5-0964-909B447F22A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850720" y="3648407"/>
            <a:ext cx="487996" cy="3124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descr="Update on Vulcan's Mexico Operations">
            <a:extLst>
              <a:ext uri="{FF2B5EF4-FFF2-40B4-BE49-F238E27FC236}">
                <a16:creationId xmlns:a16="http://schemas.microsoft.com/office/drawing/2014/main" id="{51DDFFA9-2EA9-3185-6933-CE51A5FCC798}"/>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7228" y="3621237"/>
            <a:ext cx="700374" cy="366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2">
            <a:extLst>
              <a:ext uri="{FF2B5EF4-FFF2-40B4-BE49-F238E27FC236}">
                <a16:creationId xmlns:a16="http://schemas.microsoft.com/office/drawing/2014/main" id="{A9BBF685-C9E8-F943-EA81-CCA3BFDA21A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43275" y="3691065"/>
            <a:ext cx="830559" cy="2271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3FBD4244-DFD9-2619-BAD9-944EFCB863CF}"/>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marL="0" marR="0" lvl="0" indent="0" algn="l" defTabSz="549190" rtl="0" eaLnBrk="1" fontAlgn="auto" latinLnBrk="0" hangingPunct="1">
              <a:lnSpc>
                <a:spcPct val="90000"/>
              </a:lnSpc>
              <a:spcBef>
                <a:spcPct val="0"/>
              </a:spcBef>
              <a:spcAft>
                <a:spcPts val="0"/>
              </a:spcAft>
              <a:buClrTx/>
              <a:buSzTx/>
              <a:buFontTx/>
              <a:buNone/>
              <a:tabLst/>
              <a:defRPr/>
            </a:pPr>
            <a:r>
              <a:rPr lang="en-US" sz="2400" cap="none" dirty="0">
                <a:solidFill>
                  <a:srgbClr val="5E976D"/>
                </a:solidFill>
              </a:rPr>
              <a:t>Construction Materials Index (CMI) Performance </a:t>
            </a:r>
            <a:r>
              <a:rPr kumimoji="0" lang="en-US" sz="2400" b="0" i="0" u="none" strike="noStrike" kern="1200" cap="none" spc="0" normalizeH="0" baseline="0" noProof="0" dirty="0">
                <a:ln>
                  <a:noFill/>
                </a:ln>
                <a:solidFill>
                  <a:srgbClr val="7F7F7F"/>
                </a:solidFill>
                <a:effectLst/>
                <a:uLnTx/>
                <a:uFillTx/>
                <a:latin typeface="Arial"/>
                <a:ea typeface="Source Serif Pro" panose="02040603050405020204" pitchFamily="18" charset="0"/>
                <a:cs typeface="Arial"/>
              </a:rPr>
              <a:t>– Q3 2023 vs. Q3 2022</a:t>
            </a:r>
          </a:p>
        </p:txBody>
      </p:sp>
      <p:sp>
        <p:nvSpPr>
          <p:cNvPr id="26" name="Rectangle 25">
            <a:extLst>
              <a:ext uri="{FF2B5EF4-FFF2-40B4-BE49-F238E27FC236}">
                <a16:creationId xmlns:a16="http://schemas.microsoft.com/office/drawing/2014/main" id="{03DEBDB1-42E0-BDB8-A863-8147AF01F2BA}"/>
              </a:ext>
            </a:extLst>
          </p:cNvPr>
          <p:cNvSpPr/>
          <p:nvPr/>
        </p:nvSpPr>
        <p:spPr>
          <a:xfrm>
            <a:off x="292606" y="1023110"/>
            <a:ext cx="13231368"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Garamond" panose="02020404030301010803" pitchFamily="18" charset="0"/>
              </a:rPr>
              <a:t>CMI Revenue</a:t>
            </a:r>
            <a:endPar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endParaRPr>
          </a:p>
        </p:txBody>
      </p:sp>
      <p:sp>
        <p:nvSpPr>
          <p:cNvPr id="27" name="Rectangle 26">
            <a:extLst>
              <a:ext uri="{FF2B5EF4-FFF2-40B4-BE49-F238E27FC236}">
                <a16:creationId xmlns:a16="http://schemas.microsoft.com/office/drawing/2014/main" id="{E2210682-EFB0-D9F5-730C-02A275065A66}"/>
              </a:ext>
            </a:extLst>
          </p:cNvPr>
          <p:cNvSpPr/>
          <p:nvPr/>
        </p:nvSpPr>
        <p:spPr>
          <a:xfrm>
            <a:off x="292606" y="4097374"/>
            <a:ext cx="13231368"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18615"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Garamond" panose="02020404030301010803" pitchFamily="18" charset="0"/>
              </a:rPr>
              <a:t>CMI EBITDA</a:t>
            </a:r>
            <a:endPar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mn-cs"/>
            </a:endParaRPr>
          </a:p>
        </p:txBody>
      </p:sp>
      <p:sp>
        <p:nvSpPr>
          <p:cNvPr id="32" name="TextBox 31">
            <a:extLst>
              <a:ext uri="{FF2B5EF4-FFF2-40B4-BE49-F238E27FC236}">
                <a16:creationId xmlns:a16="http://schemas.microsoft.com/office/drawing/2014/main" id="{EEF7EA2A-52F5-74EC-AC9B-B0920395EF54}"/>
              </a:ext>
            </a:extLst>
          </p:cNvPr>
          <p:cNvSpPr txBox="1"/>
          <p:nvPr/>
        </p:nvSpPr>
        <p:spPr>
          <a:xfrm>
            <a:off x="3865681" y="262562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stStyle>
          <a:p>
            <a:r>
              <a:rPr lang="en-US" sz="1200" dirty="0"/>
              <a:t>2.8%</a:t>
            </a:r>
          </a:p>
        </p:txBody>
      </p:sp>
      <p:sp>
        <p:nvSpPr>
          <p:cNvPr id="34" name="TextBox 33">
            <a:extLst>
              <a:ext uri="{FF2B5EF4-FFF2-40B4-BE49-F238E27FC236}">
                <a16:creationId xmlns:a16="http://schemas.microsoft.com/office/drawing/2014/main" id="{65095D40-3269-9B03-EA71-569454C9A12B}"/>
              </a:ext>
            </a:extLst>
          </p:cNvPr>
          <p:cNvSpPr txBox="1"/>
          <p:nvPr/>
        </p:nvSpPr>
        <p:spPr>
          <a:xfrm>
            <a:off x="11692794" y="195725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15.5%</a:t>
            </a:r>
          </a:p>
        </p:txBody>
      </p:sp>
      <p:sp>
        <p:nvSpPr>
          <p:cNvPr id="36" name="TextBox 35">
            <a:extLst>
              <a:ext uri="{FF2B5EF4-FFF2-40B4-BE49-F238E27FC236}">
                <a16:creationId xmlns:a16="http://schemas.microsoft.com/office/drawing/2014/main" id="{B1B6B1F8-1A41-F43E-F957-C0ED1C3F139A}"/>
              </a:ext>
            </a:extLst>
          </p:cNvPr>
          <p:cNvSpPr txBox="1"/>
          <p:nvPr/>
        </p:nvSpPr>
        <p:spPr>
          <a:xfrm>
            <a:off x="10711655" y="2337115"/>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4.7%</a:t>
            </a:r>
          </a:p>
        </p:txBody>
      </p:sp>
      <p:sp>
        <p:nvSpPr>
          <p:cNvPr id="37" name="TextBox 36">
            <a:extLst>
              <a:ext uri="{FF2B5EF4-FFF2-40B4-BE49-F238E27FC236}">
                <a16:creationId xmlns:a16="http://schemas.microsoft.com/office/drawing/2014/main" id="{F9E6B4E3-0566-7100-F3A5-3A01F2C5D6A1}"/>
              </a:ext>
            </a:extLst>
          </p:cNvPr>
          <p:cNvSpPr txBox="1"/>
          <p:nvPr/>
        </p:nvSpPr>
        <p:spPr>
          <a:xfrm>
            <a:off x="8746809" y="262562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10.7%</a:t>
            </a:r>
          </a:p>
        </p:txBody>
      </p:sp>
      <p:sp>
        <p:nvSpPr>
          <p:cNvPr id="44" name="TextBox 43">
            <a:extLst>
              <a:ext uri="{FF2B5EF4-FFF2-40B4-BE49-F238E27FC236}">
                <a16:creationId xmlns:a16="http://schemas.microsoft.com/office/drawing/2014/main" id="{78E74E7E-3464-338D-0337-CBF232642896}"/>
              </a:ext>
            </a:extLst>
          </p:cNvPr>
          <p:cNvSpPr txBox="1"/>
          <p:nvPr/>
        </p:nvSpPr>
        <p:spPr>
          <a:xfrm>
            <a:off x="3865681" y="5836885"/>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stStyle>
          <a:p>
            <a:r>
              <a:rPr lang="en-US" sz="1200" dirty="0"/>
              <a:t>8.9%</a:t>
            </a:r>
          </a:p>
        </p:txBody>
      </p:sp>
      <p:sp>
        <p:nvSpPr>
          <p:cNvPr id="45" name="TextBox 44">
            <a:extLst>
              <a:ext uri="{FF2B5EF4-FFF2-40B4-BE49-F238E27FC236}">
                <a16:creationId xmlns:a16="http://schemas.microsoft.com/office/drawing/2014/main" id="{2577F7CE-281B-F523-E66C-647A2CE3C57B}"/>
              </a:ext>
            </a:extLst>
          </p:cNvPr>
          <p:cNvSpPr txBox="1"/>
          <p:nvPr/>
        </p:nvSpPr>
        <p:spPr>
          <a:xfrm>
            <a:off x="11692794" y="5029088"/>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40.2%</a:t>
            </a:r>
          </a:p>
        </p:txBody>
      </p:sp>
      <p:sp>
        <p:nvSpPr>
          <p:cNvPr id="46" name="TextBox 45">
            <a:extLst>
              <a:ext uri="{FF2B5EF4-FFF2-40B4-BE49-F238E27FC236}">
                <a16:creationId xmlns:a16="http://schemas.microsoft.com/office/drawing/2014/main" id="{D38D6959-0304-D1DA-69C2-7E873FF25DCE}"/>
              </a:ext>
            </a:extLst>
          </p:cNvPr>
          <p:cNvSpPr txBox="1"/>
          <p:nvPr/>
        </p:nvSpPr>
        <p:spPr>
          <a:xfrm>
            <a:off x="10711655" y="543525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18.7%</a:t>
            </a:r>
          </a:p>
        </p:txBody>
      </p:sp>
      <p:sp>
        <p:nvSpPr>
          <p:cNvPr id="47" name="TextBox 46">
            <a:extLst>
              <a:ext uri="{FF2B5EF4-FFF2-40B4-BE49-F238E27FC236}">
                <a16:creationId xmlns:a16="http://schemas.microsoft.com/office/drawing/2014/main" id="{0D83221C-383E-F3D9-E694-B4299FED7F82}"/>
              </a:ext>
            </a:extLst>
          </p:cNvPr>
          <p:cNvSpPr txBox="1"/>
          <p:nvPr/>
        </p:nvSpPr>
        <p:spPr>
          <a:xfrm>
            <a:off x="8746809" y="5836885"/>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36.2%</a:t>
            </a:r>
          </a:p>
        </p:txBody>
      </p:sp>
      <p:sp>
        <p:nvSpPr>
          <p:cNvPr id="1025" name="TextBox 1024">
            <a:extLst>
              <a:ext uri="{FF2B5EF4-FFF2-40B4-BE49-F238E27FC236}">
                <a16:creationId xmlns:a16="http://schemas.microsoft.com/office/drawing/2014/main" id="{BEBA5E10-839E-6E42-5FC7-B70811F632C7}"/>
              </a:ext>
            </a:extLst>
          </p:cNvPr>
          <p:cNvSpPr txBox="1"/>
          <p:nvPr/>
        </p:nvSpPr>
        <p:spPr>
          <a:xfrm>
            <a:off x="909921" y="262562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17.9%</a:t>
            </a:r>
          </a:p>
        </p:txBody>
      </p:sp>
      <p:sp>
        <p:nvSpPr>
          <p:cNvPr id="1030" name="TextBox 1029" descr="t">
            <a:extLst>
              <a:ext uri="{FF2B5EF4-FFF2-40B4-BE49-F238E27FC236}">
                <a16:creationId xmlns:a16="http://schemas.microsoft.com/office/drawing/2014/main" id="{4D7B0673-123D-06D7-041F-8927617D7764}"/>
              </a:ext>
            </a:extLst>
          </p:cNvPr>
          <p:cNvSpPr txBox="1"/>
          <p:nvPr/>
        </p:nvSpPr>
        <p:spPr>
          <a:xfrm>
            <a:off x="909921" y="5836885"/>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35.0%</a:t>
            </a:r>
          </a:p>
        </p:txBody>
      </p:sp>
      <p:grpSp>
        <p:nvGrpSpPr>
          <p:cNvPr id="1028" name="Group 1027">
            <a:extLst>
              <a:ext uri="{FF2B5EF4-FFF2-40B4-BE49-F238E27FC236}">
                <a16:creationId xmlns:a16="http://schemas.microsoft.com/office/drawing/2014/main" id="{0CA7216A-68C2-3346-DAAD-3F38435652C2}"/>
              </a:ext>
            </a:extLst>
          </p:cNvPr>
          <p:cNvGrpSpPr/>
          <p:nvPr/>
        </p:nvGrpSpPr>
        <p:grpSpPr>
          <a:xfrm>
            <a:off x="3261806" y="4802274"/>
            <a:ext cx="2457041" cy="400110"/>
            <a:chOff x="1285952" y="4770634"/>
            <a:chExt cx="2457041" cy="400110"/>
          </a:xfrm>
        </p:grpSpPr>
        <p:sp>
          <p:nvSpPr>
            <p:cNvPr id="1052" name="TextBox 1051">
              <a:extLst>
                <a:ext uri="{FF2B5EF4-FFF2-40B4-BE49-F238E27FC236}">
                  <a16:creationId xmlns:a16="http://schemas.microsoft.com/office/drawing/2014/main" id="{27DDAA05-CE5B-81CF-67DD-71DB0E7ECFC9}"/>
                </a:ext>
              </a:extLst>
            </p:cNvPr>
            <p:cNvSpPr txBox="1"/>
            <p:nvPr/>
          </p:nvSpPr>
          <p:spPr>
            <a:xfrm>
              <a:off x="1285952" y="4770634"/>
              <a:ext cx="2457041" cy="400110"/>
            </a:xfrm>
            <a:prstGeom prst="rect">
              <a:avLst/>
            </a:prstGeom>
            <a:noFill/>
            <a:ln w="12700">
              <a:solidFill>
                <a:srgbClr val="5E976D"/>
              </a:solidFill>
              <a:prstDash val="dash"/>
            </a:ln>
          </p:spPr>
          <p:txBody>
            <a:bodyPr wrap="square" rtlCol="0" anchor="ctr">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rgbClr val="F99B1C"/>
                  </a:solidFill>
                  <a:effectLst/>
                  <a:uLnTx/>
                  <a:uFillTx/>
                  <a:latin typeface="Arial" panose="020B0604020202020204" pitchFamily="34" charset="0"/>
                  <a:cs typeface="Arial" panose="020B0604020202020204" pitchFamily="34" charset="0"/>
                </a:defRPr>
              </a:lvl1pPr>
            </a:lstStyle>
            <a:p>
              <a:r>
                <a:rPr lang="en-US" sz="2000" dirty="0">
                  <a:solidFill>
                    <a:srgbClr val="5E976D"/>
                  </a:solidFill>
                </a:rPr>
                <a:t>Average 33.9%</a:t>
              </a:r>
            </a:p>
          </p:txBody>
        </p:sp>
        <p:sp>
          <p:nvSpPr>
            <p:cNvPr id="1053" name="Arrow: Down 1052">
              <a:extLst>
                <a:ext uri="{FF2B5EF4-FFF2-40B4-BE49-F238E27FC236}">
                  <a16:creationId xmlns:a16="http://schemas.microsoft.com/office/drawing/2014/main" id="{C4065E83-2F17-395F-0EBB-52104D47C994}"/>
                </a:ext>
              </a:extLst>
            </p:cNvPr>
            <p:cNvSpPr/>
            <p:nvPr/>
          </p:nvSpPr>
          <p:spPr>
            <a:xfrm rot="10800000">
              <a:off x="3296046" y="4787264"/>
              <a:ext cx="257608" cy="346306"/>
            </a:xfrm>
            <a:prstGeom prst="downArrow">
              <a:avLst/>
            </a:prstGeom>
            <a:solidFill>
              <a:srgbClr val="5E97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501">
                <a:defRPr/>
              </a:pPr>
              <a:endParaRPr lang="en-US" sz="1461" dirty="0">
                <a:solidFill>
                  <a:srgbClr val="F99B1C"/>
                </a:solidFill>
                <a:latin typeface="Arial" panose="020B0604020202020204" pitchFamily="34" charset="0"/>
                <a:cs typeface="Arial" panose="020B0604020202020204" pitchFamily="34" charset="0"/>
              </a:endParaRPr>
            </a:p>
          </p:txBody>
        </p:sp>
      </p:grpSp>
      <p:pic>
        <p:nvPicPr>
          <p:cNvPr id="10" name="Picture 2" descr="GCC | LinkedIn">
            <a:extLst>
              <a:ext uri="{FF2B5EF4-FFF2-40B4-BE49-F238E27FC236}">
                <a16:creationId xmlns:a16="http://schemas.microsoft.com/office/drawing/2014/main" id="{3E60A161-D62E-B2C0-FB34-237937A98713}"/>
              </a:ext>
            </a:extLst>
          </p:cNvPr>
          <p:cNvPicPr>
            <a:picLocks noChangeAspect="1" noChangeArrowheads="1"/>
          </p:cNvPicPr>
          <p:nvPr/>
        </p:nvPicPr>
        <p:blipFill rotWithShape="1">
          <a:blip r:embed="rId5" cstate="print">
            <a:clrChange>
              <a:clrFrom>
                <a:srgbClr val="FFFCFF"/>
              </a:clrFrom>
              <a:clrTo>
                <a:srgbClr val="FFFCFF">
                  <a:alpha val="0"/>
                </a:srgbClr>
              </a:clrTo>
            </a:clrChange>
            <a:extLst>
              <a:ext uri="{28A0092B-C50C-407E-A947-70E740481C1C}">
                <a14:useLocalDpi xmlns:a14="http://schemas.microsoft.com/office/drawing/2010/main" val="0"/>
              </a:ext>
            </a:extLst>
          </a:blip>
          <a:srcRect/>
          <a:stretch/>
        </p:blipFill>
        <p:spPr bwMode="auto">
          <a:xfrm>
            <a:off x="1086067" y="6655941"/>
            <a:ext cx="379229" cy="4027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Eagle Materials logo in transparent PNG format">
            <a:extLst>
              <a:ext uri="{FF2B5EF4-FFF2-40B4-BE49-F238E27FC236}">
                <a16:creationId xmlns:a16="http://schemas.microsoft.com/office/drawing/2014/main" id="{F38A6B23-39E8-A16A-6B81-4EFEE396EF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3530" y="6750129"/>
            <a:ext cx="915822" cy="21433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10" descr="Granite Construction logo in transparent PNG format">
            <a:extLst>
              <a:ext uri="{FF2B5EF4-FFF2-40B4-BE49-F238E27FC236}">
                <a16:creationId xmlns:a16="http://schemas.microsoft.com/office/drawing/2014/main" id="{37BF3A7A-0E8D-DB5D-D6C8-7A5ACE4FBB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43149" y="6701083"/>
            <a:ext cx="338841" cy="3124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14" descr="martin-marietta-materials-inc-logo | Davis Industrial">
            <a:extLst>
              <a:ext uri="{FF2B5EF4-FFF2-40B4-BE49-F238E27FC236}">
                <a16:creationId xmlns:a16="http://schemas.microsoft.com/office/drawing/2014/main" id="{8346E836-0777-C34C-BC46-6D5943A8EF8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850720" y="6701083"/>
            <a:ext cx="487996" cy="3124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descr="Update on Vulcan's Mexico Operations">
            <a:extLst>
              <a:ext uri="{FF2B5EF4-FFF2-40B4-BE49-F238E27FC236}">
                <a16:creationId xmlns:a16="http://schemas.microsoft.com/office/drawing/2014/main" id="{56613712-08C2-CD50-7974-65D85D4F3057}"/>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7228" y="6673913"/>
            <a:ext cx="700374" cy="366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12">
            <a:extLst>
              <a:ext uri="{FF2B5EF4-FFF2-40B4-BE49-F238E27FC236}">
                <a16:creationId xmlns:a16="http://schemas.microsoft.com/office/drawing/2014/main" id="{5DB9B324-83D3-8888-8580-665895DFE8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43275" y="6743741"/>
            <a:ext cx="830559" cy="2271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2DD85905-9E4B-E7B6-0F36-6D5A3C9143D7}"/>
              </a:ext>
            </a:extLst>
          </p:cNvPr>
          <p:cNvSpPr txBox="1"/>
          <p:nvPr/>
        </p:nvSpPr>
        <p:spPr>
          <a:xfrm>
            <a:off x="9728958" y="2337115"/>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10.1%</a:t>
            </a:r>
          </a:p>
        </p:txBody>
      </p:sp>
      <p:sp>
        <p:nvSpPr>
          <p:cNvPr id="1027" name="TextBox 1026">
            <a:extLst>
              <a:ext uri="{FF2B5EF4-FFF2-40B4-BE49-F238E27FC236}">
                <a16:creationId xmlns:a16="http://schemas.microsoft.com/office/drawing/2014/main" id="{175AF126-2AF3-BABC-79E5-F337D93DE470}"/>
              </a:ext>
            </a:extLst>
          </p:cNvPr>
          <p:cNvSpPr txBox="1"/>
          <p:nvPr/>
        </p:nvSpPr>
        <p:spPr>
          <a:xfrm>
            <a:off x="9728958" y="543525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32.3%</a:t>
            </a:r>
          </a:p>
        </p:txBody>
      </p:sp>
      <p:pic>
        <p:nvPicPr>
          <p:cNvPr id="6" name="Picture 2" descr="Summit Materials Announces Significant Step to Streamline Company Structure">
            <a:extLst>
              <a:ext uri="{FF2B5EF4-FFF2-40B4-BE49-F238E27FC236}">
                <a16:creationId xmlns:a16="http://schemas.microsoft.com/office/drawing/2014/main" id="{C43D3EE7-1F45-D3CD-3E02-76D677753383}"/>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76006" y="6650825"/>
            <a:ext cx="787515" cy="4129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Arcosa Inc. | LinkedIn">
            <a:extLst>
              <a:ext uri="{FF2B5EF4-FFF2-40B4-BE49-F238E27FC236}">
                <a16:creationId xmlns:a16="http://schemas.microsoft.com/office/drawing/2014/main" id="{0C684EA7-8327-6E17-2AF2-5A35030307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4556" y="3626024"/>
            <a:ext cx="357189" cy="3571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descr="Arcosa Inc. | LinkedIn">
            <a:extLst>
              <a:ext uri="{FF2B5EF4-FFF2-40B4-BE49-F238E27FC236}">
                <a16:creationId xmlns:a16="http://schemas.microsoft.com/office/drawing/2014/main" id="{B91E6071-87FC-8978-D1D4-C7E10BD440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4556" y="6678700"/>
            <a:ext cx="357189" cy="3571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54885BF-364C-433D-4CA2-7F14ABE65B38}"/>
              </a:ext>
            </a:extLst>
          </p:cNvPr>
          <p:cNvSpPr txBox="1"/>
          <p:nvPr/>
        </p:nvSpPr>
        <p:spPr>
          <a:xfrm>
            <a:off x="2877390" y="2625626"/>
            <a:ext cx="731520" cy="228925"/>
          </a:xfrm>
          <a:prstGeom prst="rect">
            <a:avLst/>
          </a:prstGeom>
          <a:noFill/>
          <a:ln>
            <a:solidFill>
              <a:srgbClr val="C00000"/>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C00000"/>
                </a:solidFill>
              </a:rPr>
              <a:t>-2.0%</a:t>
            </a:r>
          </a:p>
        </p:txBody>
      </p:sp>
      <p:sp>
        <p:nvSpPr>
          <p:cNvPr id="16" name="TextBox 15" descr="t">
            <a:extLst>
              <a:ext uri="{FF2B5EF4-FFF2-40B4-BE49-F238E27FC236}">
                <a16:creationId xmlns:a16="http://schemas.microsoft.com/office/drawing/2014/main" id="{74C78195-4559-038E-7E76-C98320A2D894}"/>
              </a:ext>
            </a:extLst>
          </p:cNvPr>
          <p:cNvSpPr txBox="1"/>
          <p:nvPr/>
        </p:nvSpPr>
        <p:spPr>
          <a:xfrm>
            <a:off x="2877390" y="5836885"/>
            <a:ext cx="731520" cy="228925"/>
          </a:xfrm>
          <a:prstGeom prst="rect">
            <a:avLst/>
          </a:prstGeom>
          <a:noFill/>
          <a:ln>
            <a:solidFill>
              <a:srgbClr val="C00000"/>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C00000"/>
                </a:solidFill>
                <a:effectLst/>
                <a:uLnTx/>
                <a:uFillTx/>
                <a:latin typeface="Arial" panose="020B0604020202020204" pitchFamily="34" charset="0"/>
                <a:cs typeface="Arial" panose="020B0604020202020204" pitchFamily="34" charset="0"/>
              </a:defRPr>
            </a:lvl1pPr>
          </a:lstStyle>
          <a:p>
            <a:r>
              <a:rPr lang="en-US" sz="1200" dirty="0"/>
              <a:t>-1.5%</a:t>
            </a:r>
          </a:p>
        </p:txBody>
      </p:sp>
      <p:pic>
        <p:nvPicPr>
          <p:cNvPr id="17" name="Picture 2" descr="Summit Materials Announces Significant Step to Streamline Company Structure">
            <a:extLst>
              <a:ext uri="{FF2B5EF4-FFF2-40B4-BE49-F238E27FC236}">
                <a16:creationId xmlns:a16="http://schemas.microsoft.com/office/drawing/2014/main" id="{488DE4E0-2D09-78C4-32E7-3DE6A5534B6A}"/>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76006" y="3598149"/>
            <a:ext cx="787515" cy="4129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10B1BC4-88AA-6359-5464-CDCC4F8B9527}"/>
              </a:ext>
            </a:extLst>
          </p:cNvPr>
          <p:cNvSpPr txBox="1"/>
          <p:nvPr/>
        </p:nvSpPr>
        <p:spPr>
          <a:xfrm>
            <a:off x="6804003" y="262562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stStyle>
          <a:p>
            <a:r>
              <a:rPr lang="en-US" sz="1200" dirty="0"/>
              <a:t>5.6%</a:t>
            </a:r>
          </a:p>
        </p:txBody>
      </p:sp>
      <p:sp>
        <p:nvSpPr>
          <p:cNvPr id="19" name="TextBox 18">
            <a:extLst>
              <a:ext uri="{FF2B5EF4-FFF2-40B4-BE49-F238E27FC236}">
                <a16:creationId xmlns:a16="http://schemas.microsoft.com/office/drawing/2014/main" id="{63A52B93-3010-FC07-8401-6C057CD435A8}"/>
              </a:ext>
            </a:extLst>
          </p:cNvPr>
          <p:cNvSpPr txBox="1"/>
          <p:nvPr/>
        </p:nvSpPr>
        <p:spPr>
          <a:xfrm>
            <a:off x="6804003" y="5836885"/>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stStyle>
          <a:p>
            <a:r>
              <a:rPr lang="en-US" sz="1200"/>
              <a:t>12.8%</a:t>
            </a:r>
            <a:endParaRPr lang="en-US" sz="1200" dirty="0"/>
          </a:p>
        </p:txBody>
      </p:sp>
      <p:pic>
        <p:nvPicPr>
          <p:cNvPr id="30" name="Picture 2" descr="Knife River - A Construction Materials &amp; Contracting Company">
            <a:extLst>
              <a:ext uri="{FF2B5EF4-FFF2-40B4-BE49-F238E27FC236}">
                <a16:creationId xmlns:a16="http://schemas.microsoft.com/office/drawing/2014/main" id="{F78AB897-519E-A45A-677F-A296C3A361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04424" y="3578845"/>
            <a:ext cx="451546" cy="4515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57097DCB-695A-4CD2-FCDC-8597EEA8554B}"/>
              </a:ext>
            </a:extLst>
          </p:cNvPr>
          <p:cNvSpPr txBox="1"/>
          <p:nvPr/>
        </p:nvSpPr>
        <p:spPr>
          <a:xfrm>
            <a:off x="7764437" y="262562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11.8%</a:t>
            </a:r>
          </a:p>
        </p:txBody>
      </p:sp>
      <p:pic>
        <p:nvPicPr>
          <p:cNvPr id="38" name="Picture 2" descr="Knife River - A Construction Materials &amp; Contracting Company">
            <a:extLst>
              <a:ext uri="{FF2B5EF4-FFF2-40B4-BE49-F238E27FC236}">
                <a16:creationId xmlns:a16="http://schemas.microsoft.com/office/drawing/2014/main" id="{90A55D31-8A99-3456-274B-9215AD0FB1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04424" y="6631521"/>
            <a:ext cx="451546" cy="4515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7768DA6B-D6A9-93A6-5C37-871A34A71B1C}"/>
              </a:ext>
            </a:extLst>
          </p:cNvPr>
          <p:cNvSpPr txBox="1"/>
          <p:nvPr/>
        </p:nvSpPr>
        <p:spPr>
          <a:xfrm>
            <a:off x="7764437" y="583700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43.0%</a:t>
            </a:r>
          </a:p>
        </p:txBody>
      </p:sp>
      <p:grpSp>
        <p:nvGrpSpPr>
          <p:cNvPr id="1048" name="Group 1047">
            <a:extLst>
              <a:ext uri="{FF2B5EF4-FFF2-40B4-BE49-F238E27FC236}">
                <a16:creationId xmlns:a16="http://schemas.microsoft.com/office/drawing/2014/main" id="{C1D4E1C4-D534-6ADD-91B1-7F36CF4D2D67}"/>
              </a:ext>
            </a:extLst>
          </p:cNvPr>
          <p:cNvGrpSpPr/>
          <p:nvPr/>
        </p:nvGrpSpPr>
        <p:grpSpPr>
          <a:xfrm>
            <a:off x="3261806" y="1653137"/>
            <a:ext cx="2457041" cy="402336"/>
            <a:chOff x="3261806" y="1653137"/>
            <a:chExt cx="2457041" cy="402336"/>
          </a:xfrm>
        </p:grpSpPr>
        <p:sp>
          <p:nvSpPr>
            <p:cNvPr id="1098" name="TextBox 1097">
              <a:extLst>
                <a:ext uri="{FF2B5EF4-FFF2-40B4-BE49-F238E27FC236}">
                  <a16:creationId xmlns:a16="http://schemas.microsoft.com/office/drawing/2014/main" id="{993F29F5-F070-3C34-1E93-E3E3D12AFCD5}"/>
                </a:ext>
              </a:extLst>
            </p:cNvPr>
            <p:cNvSpPr txBox="1"/>
            <p:nvPr/>
          </p:nvSpPr>
          <p:spPr>
            <a:xfrm>
              <a:off x="3261806" y="1653137"/>
              <a:ext cx="2457041" cy="402336"/>
            </a:xfrm>
            <a:prstGeom prst="rect">
              <a:avLst/>
            </a:prstGeom>
            <a:noFill/>
            <a:ln w="12700">
              <a:solidFill>
                <a:srgbClr val="5E976D"/>
              </a:solidFill>
              <a:prstDash val="dash"/>
            </a:ln>
          </p:spPr>
          <p:txBody>
            <a:bodyPr wrap="square" rtlCol="0" anchor="ctr">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rgbClr val="F99B1C"/>
                  </a:solidFill>
                  <a:effectLst/>
                  <a:uLnTx/>
                  <a:uFillTx/>
                  <a:latin typeface="Arial" panose="020B0604020202020204" pitchFamily="34" charset="0"/>
                  <a:cs typeface="Arial" panose="020B0604020202020204" pitchFamily="34" charset="0"/>
                </a:defRPr>
              </a:lvl1pPr>
            </a:lstStyle>
            <a:p>
              <a:r>
                <a:rPr lang="en-US" sz="2000" dirty="0">
                  <a:solidFill>
                    <a:srgbClr val="5E976D"/>
                  </a:solidFill>
                </a:rPr>
                <a:t>Average 9.5%</a:t>
              </a:r>
            </a:p>
          </p:txBody>
        </p:sp>
        <p:sp>
          <p:nvSpPr>
            <p:cNvPr id="1099" name="Arrow: Down 1098">
              <a:extLst>
                <a:ext uri="{FF2B5EF4-FFF2-40B4-BE49-F238E27FC236}">
                  <a16:creationId xmlns:a16="http://schemas.microsoft.com/office/drawing/2014/main" id="{B95E9421-22AA-87DB-555A-0B7E72E9EF48}"/>
                </a:ext>
              </a:extLst>
            </p:cNvPr>
            <p:cNvSpPr/>
            <p:nvPr/>
          </p:nvSpPr>
          <p:spPr>
            <a:xfrm rot="10800000">
              <a:off x="5271900" y="1673465"/>
              <a:ext cx="257608" cy="346306"/>
            </a:xfrm>
            <a:prstGeom prst="downArrow">
              <a:avLst/>
            </a:prstGeom>
            <a:solidFill>
              <a:srgbClr val="5E97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501">
                <a:defRPr/>
              </a:pPr>
              <a:endParaRPr lang="en-US" sz="1461" dirty="0">
                <a:solidFill>
                  <a:srgbClr val="F99B1C"/>
                </a:solidFill>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232F7C91-DAAD-3E9D-6B7C-7AFD9F258EF1}"/>
              </a:ext>
            </a:extLst>
          </p:cNvPr>
          <p:cNvSpPr/>
          <p:nvPr/>
        </p:nvSpPr>
        <p:spPr>
          <a:xfrm>
            <a:off x="6887613" y="1652024"/>
            <a:ext cx="3667162" cy="402336"/>
          </a:xfrm>
          <a:prstGeom prst="rect">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137160" lvl="2" algn="ctr" defTabSz="1018824">
              <a:spcBef>
                <a:spcPts val="500"/>
              </a:spcBef>
              <a:spcAft>
                <a:spcPts val="500"/>
              </a:spcAft>
              <a:defRPr/>
            </a:pPr>
            <a:r>
              <a:rPr lang="en-US" sz="2000" b="1" dirty="0">
                <a:solidFill>
                  <a:srgbClr val="C00000"/>
                </a:solidFill>
                <a:latin typeface="Arial" panose="020B0604020202020204" pitchFamily="34" charset="0"/>
                <a:cs typeface="Arial" panose="020B0604020202020204" pitchFamily="34" charset="0"/>
              </a:rPr>
              <a:t>Aggregate Volumes     3.4%</a:t>
            </a:r>
          </a:p>
        </p:txBody>
      </p:sp>
      <p:sp>
        <p:nvSpPr>
          <p:cNvPr id="28" name="Arrow: Down 27">
            <a:extLst>
              <a:ext uri="{FF2B5EF4-FFF2-40B4-BE49-F238E27FC236}">
                <a16:creationId xmlns:a16="http://schemas.microsoft.com/office/drawing/2014/main" id="{7CA0BF42-25C3-4F5B-086B-201B40CDB91F}"/>
              </a:ext>
            </a:extLst>
          </p:cNvPr>
          <p:cNvSpPr/>
          <p:nvPr/>
        </p:nvSpPr>
        <p:spPr>
          <a:xfrm rot="10800000" flipV="1">
            <a:off x="9557040" y="1680039"/>
            <a:ext cx="257608" cy="346306"/>
          </a:xfrm>
          <a:prstGeom prst="downArrow">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501">
              <a:defRPr/>
            </a:pPr>
            <a:endParaRPr lang="en-US" sz="1461" dirty="0">
              <a:solidFill>
                <a:srgbClr val="F99B1C"/>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ED6049D-21EC-89CF-7CB9-1F57A5902E74}"/>
              </a:ext>
            </a:extLst>
          </p:cNvPr>
          <p:cNvSpPr txBox="1"/>
          <p:nvPr/>
        </p:nvSpPr>
        <p:spPr>
          <a:xfrm>
            <a:off x="4840305" y="262562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stStyle>
          <a:p>
            <a:r>
              <a:rPr lang="en-US" sz="1200" dirty="0"/>
              <a:t>14.4%</a:t>
            </a:r>
          </a:p>
        </p:txBody>
      </p:sp>
      <p:sp>
        <p:nvSpPr>
          <p:cNvPr id="29" name="TextBox 28">
            <a:extLst>
              <a:ext uri="{FF2B5EF4-FFF2-40B4-BE49-F238E27FC236}">
                <a16:creationId xmlns:a16="http://schemas.microsoft.com/office/drawing/2014/main" id="{578924A3-F526-98D5-4CDB-1391899425BD}"/>
              </a:ext>
            </a:extLst>
          </p:cNvPr>
          <p:cNvSpPr txBox="1"/>
          <p:nvPr/>
        </p:nvSpPr>
        <p:spPr>
          <a:xfrm>
            <a:off x="5811797" y="2625626"/>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stStyle>
          <a:p>
            <a:r>
              <a:rPr lang="en-US" sz="1200" dirty="0"/>
              <a:t>7.3%</a:t>
            </a:r>
          </a:p>
        </p:txBody>
      </p:sp>
      <p:pic>
        <p:nvPicPr>
          <p:cNvPr id="40" name="Picture 2">
            <a:extLst>
              <a:ext uri="{FF2B5EF4-FFF2-40B4-BE49-F238E27FC236}">
                <a16:creationId xmlns:a16="http://schemas.microsoft.com/office/drawing/2014/main" id="{E323DD10-B6A8-0873-40C3-97CA3FD7A59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13201" y="3628381"/>
            <a:ext cx="528713" cy="3524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Picture 2" descr="TITC Stock Price and Chart — EURONEXT:TITC — TradingView">
            <a:extLst>
              <a:ext uri="{FF2B5EF4-FFF2-40B4-BE49-F238E27FC236}">
                <a16:creationId xmlns:a16="http://schemas.microsoft.com/office/drawing/2014/main" id="{E6A5F5BF-9F31-F6F9-9A9A-D3CE5A9AFD14}"/>
              </a:ext>
            </a:extLst>
          </p:cNvPr>
          <p:cNvPicPr>
            <a:picLocks noChangeAspect="1" noChangeArrowheads="1"/>
          </p:cNvPicPr>
          <p:nvPr/>
        </p:nvPicPr>
        <p:blipFill>
          <a:blip r:embed="rId15">
            <a:clrChange>
              <a:clrFrom>
                <a:srgbClr val="F0F3FA"/>
              </a:clrFrom>
              <a:clrTo>
                <a:srgbClr val="F0F3FA">
                  <a:alpha val="0"/>
                </a:srgbClr>
              </a:clrTo>
            </a:clrChange>
            <a:extLst>
              <a:ext uri="{28A0092B-C50C-407E-A947-70E740481C1C}">
                <a14:useLocalDpi xmlns:a14="http://schemas.microsoft.com/office/drawing/2010/main" val="0"/>
              </a:ext>
            </a:extLst>
          </a:blip>
          <a:srcRect/>
          <a:stretch>
            <a:fillRect/>
          </a:stretch>
        </p:blipFill>
        <p:spPr bwMode="auto">
          <a:xfrm>
            <a:off x="4880234" y="3478787"/>
            <a:ext cx="651662" cy="65166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6CC4EE7E-B66E-5569-EB72-C318E1E769BC}"/>
              </a:ext>
            </a:extLst>
          </p:cNvPr>
          <p:cNvSpPr txBox="1"/>
          <p:nvPr/>
        </p:nvSpPr>
        <p:spPr>
          <a:xfrm>
            <a:off x="4840305" y="5836885"/>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stStyle>
          <a:p>
            <a:r>
              <a:rPr lang="en-US" sz="1200" dirty="0"/>
              <a:t>76.9%</a:t>
            </a:r>
          </a:p>
        </p:txBody>
      </p:sp>
      <p:pic>
        <p:nvPicPr>
          <p:cNvPr id="48" name="Picture 2" descr="TITC Stock Price and Chart — EURONEXT:TITC — TradingView">
            <a:extLst>
              <a:ext uri="{FF2B5EF4-FFF2-40B4-BE49-F238E27FC236}">
                <a16:creationId xmlns:a16="http://schemas.microsoft.com/office/drawing/2014/main" id="{D0318316-80A1-6C38-3ED8-01DD3E94B343}"/>
              </a:ext>
            </a:extLst>
          </p:cNvPr>
          <p:cNvPicPr>
            <a:picLocks noChangeAspect="1" noChangeArrowheads="1"/>
          </p:cNvPicPr>
          <p:nvPr/>
        </p:nvPicPr>
        <p:blipFill>
          <a:blip r:embed="rId15">
            <a:clrChange>
              <a:clrFrom>
                <a:srgbClr val="F0F3FA"/>
              </a:clrFrom>
              <a:clrTo>
                <a:srgbClr val="F0F3FA">
                  <a:alpha val="0"/>
                </a:srgbClr>
              </a:clrTo>
            </a:clrChange>
            <a:extLst>
              <a:ext uri="{28A0092B-C50C-407E-A947-70E740481C1C}">
                <a14:useLocalDpi xmlns:a14="http://schemas.microsoft.com/office/drawing/2010/main" val="0"/>
              </a:ext>
            </a:extLst>
          </a:blip>
          <a:srcRect/>
          <a:stretch>
            <a:fillRect/>
          </a:stretch>
        </p:blipFill>
        <p:spPr bwMode="auto">
          <a:xfrm>
            <a:off x="4880234" y="6543068"/>
            <a:ext cx="651662" cy="651662"/>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6E726C1D-62AA-FBD8-EB57-B7A546C8E8CC}"/>
              </a:ext>
            </a:extLst>
          </p:cNvPr>
          <p:cNvSpPr txBox="1"/>
          <p:nvPr/>
        </p:nvSpPr>
        <p:spPr>
          <a:xfrm>
            <a:off x="5811797" y="5836885"/>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srgbClr val="5E976D"/>
                </a:solidFill>
                <a:effectLst/>
                <a:uLnTx/>
                <a:uFillTx/>
                <a:latin typeface="Arial" panose="020B0604020202020204" pitchFamily="34" charset="0"/>
                <a:cs typeface="Arial" panose="020B0604020202020204" pitchFamily="34" charset="0"/>
              </a:defRPr>
            </a:lvl1pPr>
          </a:lstStyle>
          <a:p>
            <a:r>
              <a:rPr lang="en-US" sz="1200" dirty="0"/>
              <a:t>35.8%</a:t>
            </a:r>
          </a:p>
        </p:txBody>
      </p:sp>
      <p:pic>
        <p:nvPicPr>
          <p:cNvPr id="51" name="Picture 2">
            <a:extLst>
              <a:ext uri="{FF2B5EF4-FFF2-40B4-BE49-F238E27FC236}">
                <a16:creationId xmlns:a16="http://schemas.microsoft.com/office/drawing/2014/main" id="{789B2E14-A355-D0DC-B22C-C068C142613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13201" y="6681057"/>
            <a:ext cx="528713" cy="3524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Heidelberg Materials North America|Construction Materials">
            <a:extLst>
              <a:ext uri="{FF2B5EF4-FFF2-40B4-BE49-F238E27FC236}">
                <a16:creationId xmlns:a16="http://schemas.microsoft.com/office/drawing/2014/main" id="{A024BD1A-6324-C5D6-442E-C4D7DF4F387F}"/>
              </a:ext>
            </a:extLst>
          </p:cNvPr>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2823633" y="3595307"/>
            <a:ext cx="426039" cy="4186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7DE95C45-C8B3-DC36-859C-C7E80240EB8B}"/>
              </a:ext>
            </a:extLst>
          </p:cNvPr>
          <p:cNvSpPr txBox="1"/>
          <p:nvPr/>
        </p:nvSpPr>
        <p:spPr>
          <a:xfrm>
            <a:off x="12670892" y="1801441"/>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3.6%</a:t>
            </a:r>
          </a:p>
        </p:txBody>
      </p:sp>
      <p:pic>
        <p:nvPicPr>
          <p:cNvPr id="58" name="Picture 2" descr="Heidelberg Materials North America|Construction Materials">
            <a:extLst>
              <a:ext uri="{FF2B5EF4-FFF2-40B4-BE49-F238E27FC236}">
                <a16:creationId xmlns:a16="http://schemas.microsoft.com/office/drawing/2014/main" id="{E8D51A6D-F64A-791F-E680-234C9D1D4858}"/>
              </a:ext>
            </a:extLst>
          </p:cNvPr>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2823633" y="6647983"/>
            <a:ext cx="426039" cy="4186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B3BB9C73-A436-70D6-C35B-87DB6F9A716C}"/>
              </a:ext>
            </a:extLst>
          </p:cNvPr>
          <p:cNvSpPr txBox="1"/>
          <p:nvPr/>
        </p:nvSpPr>
        <p:spPr>
          <a:xfrm>
            <a:off x="12670892" y="4622921"/>
            <a:ext cx="731520" cy="228925"/>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26.2%</a:t>
            </a:r>
          </a:p>
        </p:txBody>
      </p:sp>
      <p:sp>
        <p:nvSpPr>
          <p:cNvPr id="3" name="Content Placeholder 2">
            <a:extLst>
              <a:ext uri="{FF2B5EF4-FFF2-40B4-BE49-F238E27FC236}">
                <a16:creationId xmlns:a16="http://schemas.microsoft.com/office/drawing/2014/main" id="{2F99A751-4934-5D1B-27FA-D669CE8DE330}"/>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defTabSz="754317">
              <a:spcBef>
                <a:spcPts val="0"/>
              </a:spcBef>
              <a:spcAft>
                <a:spcPts val="0"/>
              </a:spcAft>
              <a:buClr>
                <a:srgbClr val="B7212A"/>
              </a:buClr>
              <a:defRPr/>
            </a:pPr>
            <a:r>
              <a:rPr lang="en-US" sz="1000" i="1" dirty="0">
                <a:solidFill>
                  <a:srgbClr val="A6A6A6"/>
                </a:solidFill>
                <a:latin typeface="Arial"/>
              </a:rPr>
              <a:t>Note: Construction Partners reporting Q4 2023, Eagle Materials reporting Q2 2024</a:t>
            </a:r>
            <a:endPar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endParaRPr>
          </a:p>
          <a:p>
            <a:pPr marL="0" marR="0" lvl="0" indent="0" algn="l" defTabSz="754317" rtl="0" eaLnBrk="1" fontAlgn="auto" latinLnBrk="0" hangingPunct="1">
              <a:lnSpc>
                <a:spcPct val="100000"/>
              </a:lnSpc>
              <a:spcBef>
                <a:spcPts val="0"/>
              </a:spcBef>
              <a:spcAft>
                <a:spcPts val="0"/>
              </a:spcAft>
              <a:buClr>
                <a:srgbClr val="B7212A"/>
              </a:buClr>
              <a:buSzTx/>
              <a:buFont typeface="Arial" panose="020B0604020202020204" pitchFamily="34" charset="0"/>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Source: CapIQ, USGS, Q3 2023 Investor Presentations</a:t>
            </a:r>
            <a:r>
              <a:rPr lang="en-US" sz="1000" i="1" dirty="0">
                <a:solidFill>
                  <a:srgbClr val="A6A6A6"/>
                </a:solidFill>
                <a:latin typeface="Arial"/>
              </a:rPr>
              <a:t> and </a:t>
            </a:r>
            <a:r>
              <a:rPr kumimoji="0" lang="en-US" sz="1000" b="0" i="1" u="none" strike="noStrike" kern="1200" cap="none" spc="0" normalizeH="0" baseline="0" noProof="0" dirty="0">
                <a:ln>
                  <a:noFill/>
                </a:ln>
                <a:solidFill>
                  <a:srgbClr val="A6A6A6"/>
                </a:solidFill>
                <a:effectLst/>
                <a:uLnTx/>
                <a:uFillTx/>
                <a:latin typeface="Arial"/>
                <a:ea typeface="+mn-ea"/>
                <a:cs typeface="+mn-cs"/>
              </a:rPr>
              <a:t>Regulatory Filings</a:t>
            </a:r>
          </a:p>
        </p:txBody>
      </p:sp>
      <p:sp>
        <p:nvSpPr>
          <p:cNvPr id="5" name="Rectangle 4">
            <a:extLst>
              <a:ext uri="{FF2B5EF4-FFF2-40B4-BE49-F238E27FC236}">
                <a16:creationId xmlns:a16="http://schemas.microsoft.com/office/drawing/2014/main" id="{CF73C9E9-B6BA-3680-CC27-B992155334D5}"/>
              </a:ext>
            </a:extLst>
          </p:cNvPr>
          <p:cNvSpPr/>
          <p:nvPr/>
        </p:nvSpPr>
        <p:spPr>
          <a:xfrm>
            <a:off x="292608" y="1476670"/>
            <a:ext cx="212674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Billions)</a:t>
            </a:r>
          </a:p>
        </p:txBody>
      </p:sp>
      <p:sp>
        <p:nvSpPr>
          <p:cNvPr id="25" name="Rectangle 24">
            <a:extLst>
              <a:ext uri="{FF2B5EF4-FFF2-40B4-BE49-F238E27FC236}">
                <a16:creationId xmlns:a16="http://schemas.microsoft.com/office/drawing/2014/main" id="{1ACBE1CD-F84D-6F93-DC5D-FB957091C32F}"/>
              </a:ext>
            </a:extLst>
          </p:cNvPr>
          <p:cNvSpPr/>
          <p:nvPr/>
        </p:nvSpPr>
        <p:spPr>
          <a:xfrm>
            <a:off x="292608" y="4547965"/>
            <a:ext cx="2126744"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6A6A6"/>
                </a:solidFill>
                <a:effectLst/>
                <a:uLnTx/>
                <a:uFillTx/>
                <a:latin typeface="Arial"/>
                <a:ea typeface="+mn-ea"/>
                <a:cs typeface="+mn-cs"/>
              </a:rPr>
              <a:t>($ in Billions)</a:t>
            </a:r>
          </a:p>
        </p:txBody>
      </p:sp>
      <p:pic>
        <p:nvPicPr>
          <p:cNvPr id="53" name="Picture 2" descr="Construction Partners Inc.: Stock Market News and Information">
            <a:extLst>
              <a:ext uri="{FF2B5EF4-FFF2-40B4-BE49-F238E27FC236}">
                <a16:creationId xmlns:a16="http://schemas.microsoft.com/office/drawing/2014/main" id="{8BF89F00-BE4C-A38E-BC67-04E0EB34CE99}"/>
              </a:ext>
            </a:extLst>
          </p:cNvPr>
          <p:cNvPicPr>
            <a:picLocks noChangeAspect="1" noChangeArrowheads="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919184" y="3563438"/>
            <a:ext cx="685155" cy="4823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5D459E13-6965-C1FD-6943-44783B878E84}"/>
              </a:ext>
            </a:extLst>
          </p:cNvPr>
          <p:cNvSpPr txBox="1"/>
          <p:nvPr/>
        </p:nvSpPr>
        <p:spPr>
          <a:xfrm>
            <a:off x="1896001" y="2625951"/>
            <a:ext cx="731520" cy="228600"/>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20.9%</a:t>
            </a:r>
          </a:p>
        </p:txBody>
      </p:sp>
      <p:pic>
        <p:nvPicPr>
          <p:cNvPr id="57" name="Picture 2" descr="Construction Partners Inc.: Stock Market News and Information">
            <a:extLst>
              <a:ext uri="{FF2B5EF4-FFF2-40B4-BE49-F238E27FC236}">
                <a16:creationId xmlns:a16="http://schemas.microsoft.com/office/drawing/2014/main" id="{64961819-8DD2-343E-B996-7231A3A8A8A4}"/>
              </a:ext>
            </a:extLst>
          </p:cNvPr>
          <p:cNvPicPr>
            <a:picLocks noChangeAspect="1" noChangeArrowheads="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919184" y="6616114"/>
            <a:ext cx="685155" cy="4823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9D08D329-3E54-0943-7C3D-74856B32AECE}"/>
              </a:ext>
            </a:extLst>
          </p:cNvPr>
          <p:cNvSpPr txBox="1"/>
          <p:nvPr/>
        </p:nvSpPr>
        <p:spPr>
          <a:xfrm>
            <a:off x="1896001" y="5837210"/>
            <a:ext cx="731520" cy="228600"/>
          </a:xfrm>
          <a:prstGeom prst="rect">
            <a:avLst/>
          </a:prstGeom>
          <a:noFill/>
          <a:ln>
            <a:solidFill>
              <a:srgbClr val="5E976D"/>
            </a:solidFill>
            <a:prstDash val="dash"/>
          </a:ln>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474747"/>
                </a:solidFill>
                <a:effectLst/>
                <a:uLnTx/>
                <a:uFillTx/>
                <a:latin typeface="Arial" panose="020B0604020202020204" pitchFamily="34" charset="0"/>
                <a:cs typeface="Arial" panose="020B0604020202020204" pitchFamily="34" charset="0"/>
              </a:defRPr>
            </a:lvl1pPr>
          </a:lstStyle>
          <a:p>
            <a:r>
              <a:rPr lang="en-US" sz="1200" dirty="0">
                <a:solidFill>
                  <a:srgbClr val="5E976D"/>
                </a:solidFill>
              </a:rPr>
              <a:t>76.0%</a:t>
            </a:r>
          </a:p>
        </p:txBody>
      </p:sp>
      <p:sp>
        <p:nvSpPr>
          <p:cNvPr id="42" name="Rectangle 41">
            <a:extLst>
              <a:ext uri="{FF2B5EF4-FFF2-40B4-BE49-F238E27FC236}">
                <a16:creationId xmlns:a16="http://schemas.microsoft.com/office/drawing/2014/main" id="{BE428F24-5522-5FDD-1B77-2B53A0853DA2}"/>
              </a:ext>
            </a:extLst>
          </p:cNvPr>
          <p:cNvSpPr/>
          <p:nvPr/>
        </p:nvSpPr>
        <p:spPr>
          <a:xfrm>
            <a:off x="1443663" y="1741579"/>
            <a:ext cx="899269" cy="16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74747"/>
                </a:solidFill>
                <a:latin typeface="Arial" panose="020B0604020202020204" pitchFamily="34" charset="0"/>
                <a:cs typeface="Arial" panose="020B0604020202020204" pitchFamily="34" charset="0"/>
              </a:rPr>
              <a:t>Q3 2023</a:t>
            </a:r>
          </a:p>
        </p:txBody>
      </p:sp>
      <p:sp>
        <p:nvSpPr>
          <p:cNvPr id="52" name="Rectangle: Rounded Corners 51">
            <a:extLst>
              <a:ext uri="{FF2B5EF4-FFF2-40B4-BE49-F238E27FC236}">
                <a16:creationId xmlns:a16="http://schemas.microsoft.com/office/drawing/2014/main" id="{886F60A3-52DA-1F8B-5676-99B83A23A29D}"/>
              </a:ext>
            </a:extLst>
          </p:cNvPr>
          <p:cNvSpPr/>
          <p:nvPr/>
        </p:nvSpPr>
        <p:spPr>
          <a:xfrm>
            <a:off x="1285952" y="1733887"/>
            <a:ext cx="179717" cy="179717"/>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400" dirty="0">
              <a:solidFill>
                <a:srgbClr val="474747"/>
              </a:solidFill>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03FC5B6C-9318-9790-47BF-68AC9187C99B}"/>
              </a:ext>
            </a:extLst>
          </p:cNvPr>
          <p:cNvSpPr/>
          <p:nvPr/>
        </p:nvSpPr>
        <p:spPr>
          <a:xfrm>
            <a:off x="1443663" y="1513801"/>
            <a:ext cx="899269" cy="16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74747"/>
                </a:solidFill>
                <a:latin typeface="Arial" panose="020B0604020202020204" pitchFamily="34" charset="0"/>
                <a:cs typeface="Arial" panose="020B0604020202020204" pitchFamily="34" charset="0"/>
              </a:rPr>
              <a:t>Q3 2022</a:t>
            </a:r>
          </a:p>
        </p:txBody>
      </p:sp>
      <p:sp>
        <p:nvSpPr>
          <p:cNvPr id="63" name="Rectangle: Rounded Corners 62">
            <a:extLst>
              <a:ext uri="{FF2B5EF4-FFF2-40B4-BE49-F238E27FC236}">
                <a16:creationId xmlns:a16="http://schemas.microsoft.com/office/drawing/2014/main" id="{0EEFA9C5-2BC6-0FD0-9298-80BEA4E8C19D}"/>
              </a:ext>
            </a:extLst>
          </p:cNvPr>
          <p:cNvSpPr/>
          <p:nvPr/>
        </p:nvSpPr>
        <p:spPr>
          <a:xfrm>
            <a:off x="1285952" y="1506109"/>
            <a:ext cx="179717" cy="179717"/>
          </a:xfrm>
          <a:prstGeom prst="round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400" dirty="0">
              <a:solidFill>
                <a:srgbClr val="474747"/>
              </a:solidFill>
              <a:latin typeface="Arial" panose="020B0604020202020204" pitchFamily="34" charset="0"/>
              <a:cs typeface="Arial" panose="020B0604020202020204" pitchFamily="34" charset="0"/>
            </a:endParaRPr>
          </a:p>
        </p:txBody>
      </p:sp>
      <p:sp>
        <p:nvSpPr>
          <p:cNvPr id="1046" name="Rectangle 1045">
            <a:extLst>
              <a:ext uri="{FF2B5EF4-FFF2-40B4-BE49-F238E27FC236}">
                <a16:creationId xmlns:a16="http://schemas.microsoft.com/office/drawing/2014/main" id="{1C9C9DEA-1C6D-A15C-DC35-1AA336F081C7}"/>
              </a:ext>
            </a:extLst>
          </p:cNvPr>
          <p:cNvSpPr/>
          <p:nvPr/>
        </p:nvSpPr>
        <p:spPr>
          <a:xfrm>
            <a:off x="1443663" y="4825410"/>
            <a:ext cx="899269" cy="16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74747"/>
                </a:solidFill>
                <a:latin typeface="Arial" panose="020B0604020202020204" pitchFamily="34" charset="0"/>
                <a:cs typeface="Arial" panose="020B0604020202020204" pitchFamily="34" charset="0"/>
              </a:rPr>
              <a:t>Q3 2023</a:t>
            </a:r>
          </a:p>
        </p:txBody>
      </p:sp>
      <p:sp>
        <p:nvSpPr>
          <p:cNvPr id="1047" name="Rectangle: Rounded Corners 1046">
            <a:extLst>
              <a:ext uri="{FF2B5EF4-FFF2-40B4-BE49-F238E27FC236}">
                <a16:creationId xmlns:a16="http://schemas.microsoft.com/office/drawing/2014/main" id="{2444920F-2381-FDF7-12EE-98C5CE5DA31E}"/>
              </a:ext>
            </a:extLst>
          </p:cNvPr>
          <p:cNvSpPr/>
          <p:nvPr/>
        </p:nvSpPr>
        <p:spPr>
          <a:xfrm>
            <a:off x="1285952" y="4817718"/>
            <a:ext cx="179717" cy="179717"/>
          </a:xfrm>
          <a:prstGeom prst="round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400" dirty="0">
              <a:solidFill>
                <a:srgbClr val="474747"/>
              </a:solidFill>
              <a:latin typeface="Arial" panose="020B0604020202020204" pitchFamily="34" charset="0"/>
              <a:cs typeface="Arial" panose="020B0604020202020204" pitchFamily="34" charset="0"/>
            </a:endParaRPr>
          </a:p>
        </p:txBody>
      </p:sp>
      <p:sp>
        <p:nvSpPr>
          <p:cNvPr id="1044" name="Rectangle 1043">
            <a:extLst>
              <a:ext uri="{FF2B5EF4-FFF2-40B4-BE49-F238E27FC236}">
                <a16:creationId xmlns:a16="http://schemas.microsoft.com/office/drawing/2014/main" id="{44E6C0CB-3386-C504-5582-B55F7DCFC51B}"/>
              </a:ext>
            </a:extLst>
          </p:cNvPr>
          <p:cNvSpPr/>
          <p:nvPr/>
        </p:nvSpPr>
        <p:spPr>
          <a:xfrm>
            <a:off x="1443663" y="4597632"/>
            <a:ext cx="899269" cy="16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74747"/>
                </a:solidFill>
                <a:latin typeface="Arial" panose="020B0604020202020204" pitchFamily="34" charset="0"/>
                <a:cs typeface="Arial" panose="020B0604020202020204" pitchFamily="34" charset="0"/>
              </a:rPr>
              <a:t>Q3 2022</a:t>
            </a:r>
          </a:p>
        </p:txBody>
      </p:sp>
      <p:sp>
        <p:nvSpPr>
          <p:cNvPr id="1045" name="Rectangle: Rounded Corners 1044">
            <a:extLst>
              <a:ext uri="{FF2B5EF4-FFF2-40B4-BE49-F238E27FC236}">
                <a16:creationId xmlns:a16="http://schemas.microsoft.com/office/drawing/2014/main" id="{5E08B63D-32EF-97B1-5B07-0E1D4A834ACB}"/>
              </a:ext>
            </a:extLst>
          </p:cNvPr>
          <p:cNvSpPr/>
          <p:nvPr/>
        </p:nvSpPr>
        <p:spPr>
          <a:xfrm>
            <a:off x="1285952" y="4589940"/>
            <a:ext cx="179717" cy="179717"/>
          </a:xfrm>
          <a:prstGeom prst="roundRect">
            <a:avLst/>
          </a:prstGeom>
          <a:solidFill>
            <a:srgbClr val="4C5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400" dirty="0">
              <a:solidFill>
                <a:srgbClr val="47474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032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0027BC5-17F1-0A0D-593B-8CA29078CAAF}"/>
              </a:ext>
            </a:extLst>
          </p:cNvPr>
          <p:cNvSpPr txBox="1">
            <a:spLocks/>
          </p:cNvSpPr>
          <p:nvPr/>
        </p:nvSpPr>
        <p:spPr>
          <a:xfrm>
            <a:off x="292608" y="420624"/>
            <a:ext cx="13231368" cy="442260"/>
          </a:xfrm>
          <a:prstGeom prst="rect">
            <a:avLst/>
          </a:prstGeom>
        </p:spPr>
        <p:txBody>
          <a:bodyPr lIns="0" tIns="0" rIns="0" bIns="0">
            <a:noAutofit/>
          </a:bodyPr>
          <a:lstStyle>
            <a:lvl1pPr algn="l" defTabSz="549190" rtl="0" eaLnBrk="1" latinLnBrk="0" hangingPunct="1">
              <a:lnSpc>
                <a:spcPct val="90000"/>
              </a:lnSpc>
              <a:spcBef>
                <a:spcPct val="0"/>
              </a:spcBef>
              <a:buNone/>
              <a:defRPr lang="en-US" sz="2000" b="0" kern="1200" cap="all" baseline="0">
                <a:solidFill>
                  <a:srgbClr val="4C7A59"/>
                </a:solidFill>
                <a:latin typeface="Arial"/>
                <a:ea typeface="Source Serif Pro" panose="02040603050405020204" pitchFamily="18" charset="0"/>
                <a:cs typeface="Arial"/>
              </a:defRPr>
            </a:lvl1pPr>
          </a:lstStyle>
          <a:p>
            <a:pPr defTabSz="399755">
              <a:defRPr/>
            </a:pPr>
            <a:r>
              <a:rPr lang="en-US" sz="2400" cap="none" dirty="0">
                <a:solidFill>
                  <a:srgbClr val="5E976D"/>
                </a:solidFill>
              </a:rPr>
              <a:t>Aggregate Volumes </a:t>
            </a:r>
            <a:r>
              <a:rPr lang="en-US" sz="2400" cap="none" dirty="0">
                <a:solidFill>
                  <a:srgbClr val="7F7F7F"/>
                </a:solidFill>
              </a:rPr>
              <a:t>– Region Outperforming U.S.</a:t>
            </a:r>
          </a:p>
        </p:txBody>
      </p:sp>
      <p:graphicFrame>
        <p:nvGraphicFramePr>
          <p:cNvPr id="4" name="Table 22">
            <a:extLst>
              <a:ext uri="{FF2B5EF4-FFF2-40B4-BE49-F238E27FC236}">
                <a16:creationId xmlns:a16="http://schemas.microsoft.com/office/drawing/2014/main" id="{D06D1C3D-FED7-C816-34E6-CDD1166801D7}"/>
              </a:ext>
            </a:extLst>
          </p:cNvPr>
          <p:cNvGraphicFramePr>
            <a:graphicFrameLocks noGrp="1"/>
          </p:cNvGraphicFramePr>
          <p:nvPr>
            <p:extLst>
              <p:ext uri="{D42A27DB-BD31-4B8C-83A1-F6EECF244321}">
                <p14:modId xmlns:p14="http://schemas.microsoft.com/office/powerpoint/2010/main" val="3271672246"/>
              </p:ext>
            </p:extLst>
          </p:nvPr>
        </p:nvGraphicFramePr>
        <p:xfrm>
          <a:off x="292606" y="1554955"/>
          <a:ext cx="13231377" cy="1910559"/>
        </p:xfrm>
        <a:graphic>
          <a:graphicData uri="http://schemas.openxmlformats.org/drawingml/2006/table">
            <a:tbl>
              <a:tblPr firstRow="1" bandRow="1">
                <a:tableStyleId>{5C22544A-7EE6-4342-B048-85BDC9FD1C3A}</a:tableStyleId>
              </a:tblPr>
              <a:tblGrid>
                <a:gridCol w="3323897">
                  <a:extLst>
                    <a:ext uri="{9D8B030D-6E8A-4147-A177-3AD203B41FA5}">
                      <a16:colId xmlns:a16="http://schemas.microsoft.com/office/drawing/2014/main" val="684741284"/>
                    </a:ext>
                  </a:extLst>
                </a:gridCol>
                <a:gridCol w="1238435">
                  <a:extLst>
                    <a:ext uri="{9D8B030D-6E8A-4147-A177-3AD203B41FA5}">
                      <a16:colId xmlns:a16="http://schemas.microsoft.com/office/drawing/2014/main" val="424008515"/>
                    </a:ext>
                  </a:extLst>
                </a:gridCol>
                <a:gridCol w="1238435">
                  <a:extLst>
                    <a:ext uri="{9D8B030D-6E8A-4147-A177-3AD203B41FA5}">
                      <a16:colId xmlns:a16="http://schemas.microsoft.com/office/drawing/2014/main" val="3227817433"/>
                    </a:ext>
                  </a:extLst>
                </a:gridCol>
                <a:gridCol w="1238435">
                  <a:extLst>
                    <a:ext uri="{9D8B030D-6E8A-4147-A177-3AD203B41FA5}">
                      <a16:colId xmlns:a16="http://schemas.microsoft.com/office/drawing/2014/main" val="1581175268"/>
                    </a:ext>
                  </a:extLst>
                </a:gridCol>
                <a:gridCol w="1238435">
                  <a:extLst>
                    <a:ext uri="{9D8B030D-6E8A-4147-A177-3AD203B41FA5}">
                      <a16:colId xmlns:a16="http://schemas.microsoft.com/office/drawing/2014/main" val="142892888"/>
                    </a:ext>
                  </a:extLst>
                </a:gridCol>
                <a:gridCol w="1238435">
                  <a:extLst>
                    <a:ext uri="{9D8B030D-6E8A-4147-A177-3AD203B41FA5}">
                      <a16:colId xmlns:a16="http://schemas.microsoft.com/office/drawing/2014/main" val="3509791027"/>
                    </a:ext>
                  </a:extLst>
                </a:gridCol>
                <a:gridCol w="1238435">
                  <a:extLst>
                    <a:ext uri="{9D8B030D-6E8A-4147-A177-3AD203B41FA5}">
                      <a16:colId xmlns:a16="http://schemas.microsoft.com/office/drawing/2014/main" val="2709027983"/>
                    </a:ext>
                  </a:extLst>
                </a:gridCol>
                <a:gridCol w="1238435">
                  <a:extLst>
                    <a:ext uri="{9D8B030D-6E8A-4147-A177-3AD203B41FA5}">
                      <a16:colId xmlns:a16="http://schemas.microsoft.com/office/drawing/2014/main" val="1521797065"/>
                    </a:ext>
                  </a:extLst>
                </a:gridCol>
                <a:gridCol w="1238435">
                  <a:extLst>
                    <a:ext uri="{9D8B030D-6E8A-4147-A177-3AD203B41FA5}">
                      <a16:colId xmlns:a16="http://schemas.microsoft.com/office/drawing/2014/main" val="1847270712"/>
                    </a:ext>
                  </a:extLst>
                </a:gridCol>
              </a:tblGrid>
              <a:tr h="636853">
                <a:tc>
                  <a:txBody>
                    <a:bodyPr/>
                    <a:lstStyle/>
                    <a:p>
                      <a:pPr marL="0" marR="0" lvl="0" indent="0" algn="ctr" defTabSz="754433" rtl="0" eaLnBrk="1" fontAlgn="auto" latinLnBrk="0" hangingPunct="1">
                        <a:lnSpc>
                          <a:spcPct val="100000"/>
                        </a:lnSpc>
                        <a:spcBef>
                          <a:spcPts val="0"/>
                        </a:spcBef>
                        <a:spcAft>
                          <a:spcPts val="0"/>
                        </a:spcAft>
                        <a:buClrTx/>
                        <a:buSzTx/>
                        <a:buFontTx/>
                        <a:buNone/>
                        <a:tabLst/>
                        <a:defRPr/>
                      </a:pPr>
                      <a:r>
                        <a:rPr lang="en-US" sz="1600" b="0" i="1" dirty="0">
                          <a:solidFill>
                            <a:schemeClr val="bg1"/>
                          </a:solidFill>
                          <a:latin typeface="Arial" panose="020B0604020202020204" pitchFamily="34" charset="0"/>
                          <a:cs typeface="Arial" panose="020B0604020202020204" pitchFamily="34" charset="0"/>
                        </a:rPr>
                        <a:t>YoY % Change</a:t>
                      </a:r>
                    </a:p>
                  </a:txBody>
                  <a:tcPr marL="97626" marR="97626" marT="48813" marB="48813" anchor="ctr">
                    <a:lnL w="12700" cap="flat" cmpd="sng" algn="ctr">
                      <a:solidFill>
                        <a:srgbClr val="4747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tc>
                  <a:txBody>
                    <a:bodyPr/>
                    <a:lstStyle/>
                    <a:p>
                      <a:pPr algn="ctr"/>
                      <a:r>
                        <a:rPr lang="en-US" sz="2000" b="1" u="none" dirty="0">
                          <a:solidFill>
                            <a:schemeClr val="bg1"/>
                          </a:solidFill>
                          <a:latin typeface="Arial" panose="020B0604020202020204" pitchFamily="34" charset="0"/>
                          <a:cs typeface="Arial" panose="020B0604020202020204" pitchFamily="34" charset="0"/>
                        </a:rPr>
                        <a:t>Q1 2022</a:t>
                      </a:r>
                    </a:p>
                  </a:txBody>
                  <a:tcPr marL="97626" marR="97626" marT="48813" marB="488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tc>
                  <a:txBody>
                    <a:bodyPr/>
                    <a:lstStyle/>
                    <a:p>
                      <a:pPr algn="ctr"/>
                      <a:r>
                        <a:rPr lang="en-US" sz="2000" b="1" u="none" dirty="0">
                          <a:solidFill>
                            <a:schemeClr val="bg1"/>
                          </a:solidFill>
                          <a:latin typeface="Arial" panose="020B0604020202020204" pitchFamily="34" charset="0"/>
                          <a:cs typeface="Arial" panose="020B0604020202020204" pitchFamily="34" charset="0"/>
                        </a:rPr>
                        <a:t>Q2 2022</a:t>
                      </a:r>
                    </a:p>
                  </a:txBody>
                  <a:tcPr marL="97626" marR="97626" marT="48813" marB="488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tc>
                  <a:txBody>
                    <a:bodyPr/>
                    <a:lstStyle/>
                    <a:p>
                      <a:pPr algn="ctr"/>
                      <a:r>
                        <a:rPr lang="en-US" sz="2000" b="1" u="none" dirty="0">
                          <a:solidFill>
                            <a:schemeClr val="bg1"/>
                          </a:solidFill>
                          <a:latin typeface="Arial" panose="020B0604020202020204" pitchFamily="34" charset="0"/>
                          <a:cs typeface="Arial" panose="020B0604020202020204" pitchFamily="34" charset="0"/>
                        </a:rPr>
                        <a:t>Q3 2022</a:t>
                      </a:r>
                    </a:p>
                  </a:txBody>
                  <a:tcPr marL="97626" marR="97626" marT="48813" marB="488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tc>
                  <a:txBody>
                    <a:bodyPr/>
                    <a:lstStyle/>
                    <a:p>
                      <a:pPr algn="ctr"/>
                      <a:r>
                        <a:rPr lang="en-US" sz="2000" b="1" u="none" dirty="0">
                          <a:solidFill>
                            <a:schemeClr val="bg1"/>
                          </a:solidFill>
                          <a:latin typeface="Arial" panose="020B0604020202020204" pitchFamily="34" charset="0"/>
                          <a:cs typeface="Arial" panose="020B0604020202020204" pitchFamily="34" charset="0"/>
                        </a:rPr>
                        <a:t>Q4 2022</a:t>
                      </a:r>
                    </a:p>
                  </a:txBody>
                  <a:tcPr marL="97626" marR="97626" marT="48813" marB="488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tc>
                  <a:txBody>
                    <a:bodyPr/>
                    <a:lstStyle/>
                    <a:p>
                      <a:pPr algn="ctr"/>
                      <a:r>
                        <a:rPr lang="en-US" sz="2000" b="1" u="none" dirty="0">
                          <a:solidFill>
                            <a:schemeClr val="bg1"/>
                          </a:solidFill>
                          <a:latin typeface="Arial" panose="020B0604020202020204" pitchFamily="34" charset="0"/>
                          <a:cs typeface="Arial" panose="020B0604020202020204" pitchFamily="34" charset="0"/>
                        </a:rPr>
                        <a:t>Q1 2023</a:t>
                      </a:r>
                    </a:p>
                  </a:txBody>
                  <a:tcPr marL="97626" marR="97626" marT="48813" marB="488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tc>
                  <a:txBody>
                    <a:bodyPr/>
                    <a:lstStyle/>
                    <a:p>
                      <a:pPr algn="ctr"/>
                      <a:r>
                        <a:rPr lang="en-US" sz="2000" b="1" u="none" dirty="0">
                          <a:solidFill>
                            <a:schemeClr val="bg1"/>
                          </a:solidFill>
                          <a:latin typeface="Arial" panose="020B0604020202020204" pitchFamily="34" charset="0"/>
                          <a:cs typeface="Arial" panose="020B0604020202020204" pitchFamily="34" charset="0"/>
                        </a:rPr>
                        <a:t>Q2 2023</a:t>
                      </a:r>
                    </a:p>
                  </a:txBody>
                  <a:tcPr marL="97626" marR="97626" marT="48813" marB="488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tc>
                  <a:txBody>
                    <a:bodyPr/>
                    <a:lstStyle/>
                    <a:p>
                      <a:pPr algn="ctr"/>
                      <a:r>
                        <a:rPr lang="en-US" sz="2000" b="1" u="none" dirty="0">
                          <a:solidFill>
                            <a:schemeClr val="bg1"/>
                          </a:solidFill>
                          <a:latin typeface="Arial" panose="020B0604020202020204" pitchFamily="34" charset="0"/>
                          <a:cs typeface="Arial" panose="020B0604020202020204" pitchFamily="34" charset="0"/>
                        </a:rPr>
                        <a:t>Q3 2023</a:t>
                      </a:r>
                    </a:p>
                  </a:txBody>
                  <a:tcPr marL="97626" marR="97626" marT="48813" marB="48813"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tc>
                  <a:txBody>
                    <a:bodyPr/>
                    <a:lstStyle/>
                    <a:p>
                      <a:pPr algn="ctr"/>
                      <a:r>
                        <a:rPr lang="en-US" sz="2000" b="1" u="none" dirty="0">
                          <a:solidFill>
                            <a:schemeClr val="bg1"/>
                          </a:solidFill>
                          <a:latin typeface="Arial" panose="020B0604020202020204" pitchFamily="34" charset="0"/>
                          <a:cs typeface="Arial" panose="020B0604020202020204" pitchFamily="34" charset="0"/>
                        </a:rPr>
                        <a:t>TTM</a:t>
                      </a:r>
                    </a:p>
                  </a:txBody>
                  <a:tcPr marL="97626" marR="97626" marT="48813" marB="48813" anchor="ctr">
                    <a:lnL w="12700" cap="flat" cmpd="sng" algn="ctr">
                      <a:noFill/>
                      <a:prstDash val="solid"/>
                      <a:round/>
                      <a:headEnd type="none" w="med" len="med"/>
                      <a:tailEnd type="none" w="med" len="med"/>
                    </a:lnL>
                    <a:lnR w="12700" cap="flat" cmpd="sng" algn="ctr">
                      <a:solidFill>
                        <a:srgbClr val="474747"/>
                      </a:solidFill>
                      <a:prstDash val="solid"/>
                      <a:round/>
                      <a:headEnd type="none" w="med" len="med"/>
                      <a:tailEnd type="none" w="med" len="med"/>
                    </a:lnR>
                    <a:lnT w="12700" cap="flat" cmpd="sng" algn="ctr">
                      <a:solidFill>
                        <a:srgbClr val="4747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E976D"/>
                    </a:solidFill>
                  </a:tcPr>
                </a:tc>
                <a:extLst>
                  <a:ext uri="{0D108BD9-81ED-4DB2-BD59-A6C34878D82A}">
                    <a16:rowId xmlns:a16="http://schemas.microsoft.com/office/drawing/2014/main" val="2199137079"/>
                  </a:ext>
                </a:extLst>
              </a:tr>
              <a:tr h="636853">
                <a:tc>
                  <a:txBody>
                    <a:bodyPr/>
                    <a:lstStyle/>
                    <a:p>
                      <a:r>
                        <a:rPr lang="en-US" sz="2000" dirty="0">
                          <a:solidFill>
                            <a:srgbClr val="474747"/>
                          </a:solidFill>
                          <a:latin typeface="Arial" panose="020B0604020202020204" pitchFamily="34" charset="0"/>
                          <a:cs typeface="Arial" panose="020B0604020202020204" pitchFamily="34" charset="0"/>
                        </a:rPr>
                        <a:t>United States</a:t>
                      </a:r>
                    </a:p>
                  </a:txBody>
                  <a:tcPr marL="97626" marR="97626" marT="48813" marB="48813" anchor="ctr">
                    <a:lnL w="12700" cap="flat" cmpd="sng" algn="ctr">
                      <a:solidFill>
                        <a:srgbClr val="474747"/>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6.4%</a:t>
                      </a:r>
                    </a:p>
                  </a:txBody>
                  <a:tcPr marL="97626" marR="97626" marT="48813" marB="48813"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3.7%</a:t>
                      </a:r>
                    </a:p>
                  </a:txBody>
                  <a:tcPr marL="97626" marR="97626" marT="48813" marB="48813"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5.1%</a:t>
                      </a:r>
                    </a:p>
                  </a:txBody>
                  <a:tcPr marL="97626" marR="97626" marT="48813" marB="48813"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a:solidFill>
                            <a:srgbClr val="C00000"/>
                          </a:solidFill>
                          <a:latin typeface="Arial" panose="020B0604020202020204" pitchFamily="34" charset="0"/>
                          <a:cs typeface="Arial" panose="020B0604020202020204" pitchFamily="34" charset="0"/>
                        </a:rPr>
                        <a:t>-5.2%</a:t>
                      </a:r>
                    </a:p>
                  </a:txBody>
                  <a:tcPr marL="97626" marR="97626" marT="48813" marB="48813"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a:solidFill>
                            <a:srgbClr val="C00000"/>
                          </a:solidFill>
                          <a:latin typeface="Arial" panose="020B0604020202020204" pitchFamily="34" charset="0"/>
                          <a:cs typeface="Arial" panose="020B0604020202020204" pitchFamily="34" charset="0"/>
                        </a:rPr>
                        <a:t>-2.1%</a:t>
                      </a:r>
                    </a:p>
                  </a:txBody>
                  <a:tcPr marL="97626" marR="97626" marT="48813" marB="48813"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a:solidFill>
                            <a:srgbClr val="C00000"/>
                          </a:solidFill>
                          <a:latin typeface="Arial" panose="020B0604020202020204" pitchFamily="34" charset="0"/>
                          <a:cs typeface="Arial" panose="020B0604020202020204" pitchFamily="34" charset="0"/>
                        </a:rPr>
                        <a:t>-1.7%</a:t>
                      </a:r>
                    </a:p>
                  </a:txBody>
                  <a:tcPr marL="97626" marR="97626" marT="48813" marB="48813"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a:solidFill>
                            <a:srgbClr val="C00000"/>
                          </a:solidFill>
                          <a:latin typeface="Arial" panose="020B0604020202020204" pitchFamily="34" charset="0"/>
                          <a:cs typeface="Arial" panose="020B0604020202020204" pitchFamily="34" charset="0"/>
                        </a:rPr>
                        <a:t>-3.4%</a:t>
                      </a:r>
                    </a:p>
                  </a:txBody>
                  <a:tcPr marL="97626" marR="97626" marT="48813" marB="48813" anchor="ctr">
                    <a:lnL w="12700" cmpd="sng">
                      <a:noFill/>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b="1" dirty="0">
                          <a:solidFill>
                            <a:srgbClr val="C00000"/>
                          </a:solidFill>
                          <a:latin typeface="Arial" panose="020B0604020202020204" pitchFamily="34" charset="0"/>
                          <a:cs typeface="Arial" panose="020B0604020202020204" pitchFamily="34" charset="0"/>
                        </a:rPr>
                        <a:t>-3.1%</a:t>
                      </a:r>
                    </a:p>
                  </a:txBody>
                  <a:tcPr marL="97626" marR="97626" marT="48813" marB="48813" anchor="ctr">
                    <a:lnL w="12700" cmpd="sng">
                      <a:noFill/>
                    </a:lnL>
                    <a:lnR w="12700" cap="flat" cmpd="sng" algn="ctr">
                      <a:solidFill>
                        <a:srgbClr val="474747"/>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0238384"/>
                  </a:ext>
                </a:extLst>
              </a:tr>
              <a:tr h="636853">
                <a:tc>
                  <a:txBody>
                    <a:bodyPr/>
                    <a:lstStyle/>
                    <a:p>
                      <a:r>
                        <a:rPr lang="en-US" sz="2000" dirty="0">
                          <a:solidFill>
                            <a:srgbClr val="474747"/>
                          </a:solidFill>
                          <a:latin typeface="Arial" panose="020B0604020202020204" pitchFamily="34" charset="0"/>
                          <a:cs typeface="Arial" panose="020B0604020202020204" pitchFamily="34" charset="0"/>
                        </a:rPr>
                        <a:t>East North-Central Division</a:t>
                      </a:r>
                    </a:p>
                  </a:txBody>
                  <a:tcPr marL="97626" marR="97626" marT="48813" marB="48813" anchor="ctr">
                    <a:lnL w="12700" cap="flat" cmpd="sng" algn="ctr">
                      <a:solidFill>
                        <a:srgbClr val="474747"/>
                      </a:solidFill>
                      <a:prstDash val="solid"/>
                      <a:round/>
                      <a:headEnd type="none" w="med" len="med"/>
                      <a:tailEnd type="none" w="med" len="med"/>
                    </a:lnL>
                    <a:lnR w="12700" cmpd="sng">
                      <a:noFill/>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1.7%</a:t>
                      </a:r>
                    </a:p>
                  </a:txBody>
                  <a:tcPr marL="97626" marR="97626" marT="48813" marB="48813" anchor="ctr">
                    <a:lnL w="12700" cap="flat" cmpd="sng" algn="ctr">
                      <a:noFill/>
                      <a:prstDash val="solid"/>
                      <a:round/>
                      <a:headEnd type="none" w="med" len="med"/>
                      <a:tailEnd type="none" w="med" len="med"/>
                    </a:lnL>
                    <a:lnR w="12700" cmpd="sng">
                      <a:noFill/>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2.6%</a:t>
                      </a:r>
                    </a:p>
                  </a:txBody>
                  <a:tcPr marL="97626" marR="97626" marT="48813" marB="48813" anchor="ctr">
                    <a:lnL w="12700" cap="flat" cmpd="sng" algn="ctr">
                      <a:noFill/>
                      <a:prstDash val="solid"/>
                      <a:round/>
                      <a:headEnd type="none" w="med" len="med"/>
                      <a:tailEnd type="none" w="med" len="med"/>
                    </a:lnL>
                    <a:lnR w="12700" cmpd="sng">
                      <a:noFill/>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7.1%</a:t>
                      </a:r>
                    </a:p>
                  </a:txBody>
                  <a:tcPr marL="97626" marR="97626" marT="48813" marB="48813" anchor="ctr">
                    <a:lnL w="12700" cap="flat" cmpd="sng" algn="ctr">
                      <a:noFill/>
                      <a:prstDash val="solid"/>
                      <a:round/>
                      <a:headEnd type="none" w="med" len="med"/>
                      <a:tailEnd type="none" w="med" len="med"/>
                    </a:lnL>
                    <a:lnR w="12700" cmpd="sng">
                      <a:noFill/>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3.5%</a:t>
                      </a:r>
                    </a:p>
                  </a:txBody>
                  <a:tcPr marL="97626" marR="97626" marT="48813" marB="48813" anchor="ctr">
                    <a:lnL w="12700" cap="flat" cmpd="sng" algn="ctr">
                      <a:noFill/>
                      <a:prstDash val="solid"/>
                      <a:round/>
                      <a:headEnd type="none" w="med" len="med"/>
                      <a:tailEnd type="none" w="med" len="med"/>
                    </a:lnL>
                    <a:lnR w="12700" cmpd="sng">
                      <a:noFill/>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8.3%</a:t>
                      </a:r>
                    </a:p>
                  </a:txBody>
                  <a:tcPr marL="97626" marR="97626" marT="48813" marB="48813" anchor="ctr">
                    <a:lnL w="12700" cmpd="sng">
                      <a:noFill/>
                    </a:lnL>
                    <a:lnR w="12700" cmpd="sng">
                      <a:noFill/>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6.9%</a:t>
                      </a:r>
                    </a:p>
                  </a:txBody>
                  <a:tcPr marL="97626" marR="97626" marT="48813" marB="48813" anchor="ctr">
                    <a:lnL w="12700" cmpd="sng">
                      <a:noFill/>
                    </a:lnL>
                    <a:lnR w="12700" cap="flat" cmpd="sng" algn="ctr">
                      <a:noFill/>
                      <a:prstDash val="solid"/>
                      <a:round/>
                      <a:headEnd type="none" w="med" len="med"/>
                      <a:tailEnd type="none" w="med" len="med"/>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C00000"/>
                          </a:solidFill>
                          <a:latin typeface="Arial" panose="020B0604020202020204" pitchFamily="34" charset="0"/>
                          <a:cs typeface="Arial" panose="020B0604020202020204" pitchFamily="34" charset="0"/>
                        </a:rPr>
                        <a:t>-0.9%</a:t>
                      </a:r>
                    </a:p>
                  </a:txBody>
                  <a:tcPr marL="97626" marR="97626" marT="48813" marB="48813" anchor="ctr">
                    <a:lnL w="12700" cmpd="sng">
                      <a:noFill/>
                    </a:lnL>
                    <a:lnR w="6350" cap="flat" cmpd="sng" algn="ctr">
                      <a:noFill/>
                      <a:prstDash val="solid"/>
                      <a:round/>
                      <a:headEnd type="none" w="med" len="med"/>
                      <a:tailEnd type="none" w="med" len="med"/>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5E976D"/>
                          </a:solidFill>
                          <a:latin typeface="Arial" panose="020B0604020202020204" pitchFamily="34" charset="0"/>
                          <a:cs typeface="Arial" panose="020B0604020202020204" pitchFamily="34" charset="0"/>
                        </a:rPr>
                        <a:t>3.6%</a:t>
                      </a:r>
                    </a:p>
                  </a:txBody>
                  <a:tcPr marL="97626" marR="97626" marT="48813" marB="48813" anchor="ctr">
                    <a:lnL w="12700" cmpd="sng">
                      <a:noFill/>
                    </a:lnL>
                    <a:lnR w="12700" cap="flat" cmpd="sng" algn="ctr">
                      <a:solidFill>
                        <a:srgbClr val="474747"/>
                      </a:solidFill>
                      <a:prstDash val="solid"/>
                      <a:round/>
                      <a:headEnd type="none" w="med" len="med"/>
                      <a:tailEnd type="none" w="med" len="med"/>
                    </a:lnR>
                    <a:lnT w="12700" cmpd="sng">
                      <a:noFill/>
                    </a:lnT>
                    <a:lnB w="12700" cap="flat" cmpd="sng" algn="ctr">
                      <a:solidFill>
                        <a:srgbClr val="47474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7386856"/>
                  </a:ext>
                </a:extLst>
              </a:tr>
            </a:tbl>
          </a:graphicData>
        </a:graphic>
      </p:graphicFrame>
      <p:sp>
        <p:nvSpPr>
          <p:cNvPr id="2" name="Content Placeholder 2">
            <a:extLst>
              <a:ext uri="{FF2B5EF4-FFF2-40B4-BE49-F238E27FC236}">
                <a16:creationId xmlns:a16="http://schemas.microsoft.com/office/drawing/2014/main" id="{D47A0C60-E6BA-A9F4-929C-1F6BCCED4E6A}"/>
              </a:ext>
            </a:extLst>
          </p:cNvPr>
          <p:cNvSpPr txBox="1">
            <a:spLocks/>
          </p:cNvSpPr>
          <p:nvPr/>
        </p:nvSpPr>
        <p:spPr>
          <a:xfrm>
            <a:off x="164592" y="7488936"/>
            <a:ext cx="9144000" cy="215105"/>
          </a:xfrm>
          <a:prstGeom prst="rect">
            <a:avLst/>
          </a:prstGeom>
        </p:spPr>
        <p:txBody>
          <a:bodyPr vert="horz" lIns="0" tIns="45720" rIns="91440" bIns="45720" rtlCol="0" anchor="b">
            <a:noAutofit/>
          </a:bodyPr>
          <a:lstStyle>
            <a:lvl1pPr marL="0" indent="0" algn="l" defTabSz="754380" rtl="0" eaLnBrk="1" latinLnBrk="0" hangingPunct="1">
              <a:lnSpc>
                <a:spcPct val="100000"/>
              </a:lnSpc>
              <a:spcBef>
                <a:spcPts val="825"/>
              </a:spcBef>
              <a:spcAft>
                <a:spcPts val="990"/>
              </a:spcAft>
              <a:buClr>
                <a:schemeClr val="accent3"/>
              </a:buClr>
              <a:buFont typeface="Arial" panose="020B0604020202020204" pitchFamily="34" charset="0"/>
              <a:buNone/>
              <a:defRPr sz="110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2pPr>
            <a:lvl3pPr marL="94297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4pPr>
            <a:lvl5pPr marL="1697355" indent="-188595" algn="l" defTabSz="754380" rtl="0" eaLnBrk="1" latinLnBrk="0" hangingPunct="1">
              <a:lnSpc>
                <a:spcPct val="100000"/>
              </a:lnSpc>
              <a:spcBef>
                <a:spcPts val="413"/>
              </a:spcBef>
              <a:spcAft>
                <a:spcPts val="990"/>
              </a:spcAft>
              <a:buClr>
                <a:schemeClr val="accent3"/>
              </a:buClr>
              <a:buFont typeface="Arial" panose="020B0604020202020204" pitchFamily="34" charset="0"/>
              <a:buChar char="•"/>
              <a:defRPr sz="16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a:spcBef>
                <a:spcPts val="0"/>
              </a:spcBef>
              <a:spcAft>
                <a:spcPts val="0"/>
              </a:spcAft>
              <a:buClr>
                <a:srgbClr val="B7212A"/>
              </a:buClr>
              <a:defRPr/>
            </a:pPr>
            <a:r>
              <a:rPr lang="en-US" sz="1000" i="1" dirty="0">
                <a:solidFill>
                  <a:srgbClr val="A6A6A6"/>
                </a:solidFill>
                <a:latin typeface="Arial"/>
              </a:rPr>
              <a:t>Note: USGS aggregate figures are based on a survey of industry participants, Wisconsin sand and gravel figures excluded</a:t>
            </a:r>
          </a:p>
          <a:p>
            <a:pPr>
              <a:spcBef>
                <a:spcPts val="0"/>
              </a:spcBef>
              <a:spcAft>
                <a:spcPts val="0"/>
              </a:spcAft>
              <a:buClr>
                <a:srgbClr val="B7212A"/>
              </a:buClr>
              <a:defRPr/>
            </a:pPr>
            <a:r>
              <a:rPr lang="en-US" sz="1000" i="1" dirty="0">
                <a:solidFill>
                  <a:prstClr val="white">
                    <a:lumMod val="65000"/>
                  </a:prstClr>
                </a:solidFill>
                <a:latin typeface="Arial"/>
              </a:rPr>
              <a:t>Source: National Oceanic and Atmospheric Administration, U.S. Geological Survey</a:t>
            </a:r>
            <a:endParaRPr kumimoji="0" lang="en-US" sz="1000" b="0" i="1" u="none" strike="noStrike" kern="1200" cap="none" spc="0" normalizeH="0" baseline="0" noProof="0" dirty="0">
              <a:ln>
                <a:noFill/>
              </a:ln>
              <a:solidFill>
                <a:prstClr val="white">
                  <a:lumMod val="65000"/>
                </a:prstClr>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B587B677-FDAB-C882-C4E1-5266F13B895A}"/>
              </a:ext>
            </a:extLst>
          </p:cNvPr>
          <p:cNvSpPr/>
          <p:nvPr/>
        </p:nvSpPr>
        <p:spPr>
          <a:xfrm>
            <a:off x="292608" y="1022927"/>
            <a:ext cx="13231366"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1450">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mn-ea"/>
                <a:cs typeface="Arial" panose="020B0604020202020204" pitchFamily="34" charset="0"/>
              </a:rPr>
              <a:t>USGS Aggregate Production Data</a:t>
            </a:r>
          </a:p>
        </p:txBody>
      </p:sp>
      <p:pic>
        <p:nvPicPr>
          <p:cNvPr id="3" name="Picture 2" descr="October - December 2023 Statewide Precipitation Ranks">
            <a:extLst>
              <a:ext uri="{FF2B5EF4-FFF2-40B4-BE49-F238E27FC236}">
                <a16:creationId xmlns:a16="http://schemas.microsoft.com/office/drawing/2014/main" id="{FE3BF1B7-E4CD-71AC-7EFC-0FF716C9DF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029373" y="4310257"/>
            <a:ext cx="4589589" cy="2386584"/>
          </a:xfrm>
          <a:prstGeom prst="rect">
            <a:avLst/>
          </a:prstGeom>
          <a:ln w="12700">
            <a:solidFill>
              <a:srgbClr val="474747"/>
            </a:solidFill>
          </a:ln>
          <a:extLst>
            <a:ext uri="{909E8E84-426E-40DD-AFC4-6F175D3DCCD1}">
              <a14:hiddenFill xmlns:a14="http://schemas.microsoft.com/office/drawing/2010/main">
                <a:solidFill>
                  <a:srgbClr val="FFFFFF"/>
                </a:solidFill>
              </a14:hiddenFill>
            </a:ext>
          </a:extLst>
        </p:spPr>
      </p:pic>
      <p:pic>
        <p:nvPicPr>
          <p:cNvPr id="5" name="Picture 4" descr="October - December 2022 Statewide Precipitation Ranks">
            <a:extLst>
              <a:ext uri="{FF2B5EF4-FFF2-40B4-BE49-F238E27FC236}">
                <a16:creationId xmlns:a16="http://schemas.microsoft.com/office/drawing/2014/main" id="{070BC790-EA69-2310-BED7-2A4AD20D51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92608" y="4310257"/>
            <a:ext cx="4589589" cy="2386584"/>
          </a:xfrm>
          <a:prstGeom prst="rect">
            <a:avLst/>
          </a:prstGeom>
          <a:ln w="12700">
            <a:solidFill>
              <a:srgbClr val="474747"/>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118966C-C44C-1F64-4D3C-12653BC5F2BD}"/>
              </a:ext>
            </a:extLst>
          </p:cNvPr>
          <p:cNvSpPr/>
          <p:nvPr/>
        </p:nvSpPr>
        <p:spPr>
          <a:xfrm>
            <a:off x="292608" y="3784867"/>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1450">
              <a:defRPr/>
            </a:pPr>
            <a:r>
              <a:rPr lang="en-US" sz="2000" b="1" dirty="0">
                <a:solidFill>
                  <a:srgbClr val="FFFFFF"/>
                </a:solidFill>
                <a:latin typeface="Garamond" panose="02020404030301010803" pitchFamily="18" charset="0"/>
              </a:rPr>
              <a:t>Q4 2022 Precipitation by State</a:t>
            </a:r>
          </a:p>
        </p:txBody>
      </p:sp>
      <p:sp>
        <p:nvSpPr>
          <p:cNvPr id="10" name="Rectangle 9">
            <a:extLst>
              <a:ext uri="{FF2B5EF4-FFF2-40B4-BE49-F238E27FC236}">
                <a16:creationId xmlns:a16="http://schemas.microsoft.com/office/drawing/2014/main" id="{9093F7D9-98B8-07F1-79CA-31691DCED309}"/>
              </a:ext>
            </a:extLst>
          </p:cNvPr>
          <p:cNvSpPr/>
          <p:nvPr/>
        </p:nvSpPr>
        <p:spPr>
          <a:xfrm>
            <a:off x="7029373" y="3784867"/>
            <a:ext cx="6492240" cy="457200"/>
          </a:xfrm>
          <a:prstGeom prst="rect">
            <a:avLst/>
          </a:prstGeom>
          <a:solidFill>
            <a:srgbClr val="5E9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1450">
              <a:defRPr/>
            </a:pPr>
            <a:r>
              <a:rPr lang="en-US" sz="2000" b="1" dirty="0">
                <a:solidFill>
                  <a:srgbClr val="FFFFFF"/>
                </a:solidFill>
                <a:latin typeface="Garamond" panose="02020404030301010803" pitchFamily="18" charset="0"/>
              </a:rPr>
              <a:t>Q4 2023 Precipitation by State</a:t>
            </a:r>
          </a:p>
        </p:txBody>
      </p:sp>
      <p:grpSp>
        <p:nvGrpSpPr>
          <p:cNvPr id="12" name="Group 11">
            <a:extLst>
              <a:ext uri="{FF2B5EF4-FFF2-40B4-BE49-F238E27FC236}">
                <a16:creationId xmlns:a16="http://schemas.microsoft.com/office/drawing/2014/main" id="{75ADCA6F-DF88-EC9E-CD59-B30872ACB6F6}"/>
              </a:ext>
            </a:extLst>
          </p:cNvPr>
          <p:cNvGrpSpPr/>
          <p:nvPr/>
        </p:nvGrpSpPr>
        <p:grpSpPr>
          <a:xfrm>
            <a:off x="5083636" y="4474642"/>
            <a:ext cx="1701212" cy="2127034"/>
            <a:chOff x="11550215" y="4964309"/>
            <a:chExt cx="1973761" cy="2111673"/>
          </a:xfrm>
        </p:grpSpPr>
        <p:sp>
          <p:nvSpPr>
            <p:cNvPr id="13" name="Rectangle 12">
              <a:extLst>
                <a:ext uri="{FF2B5EF4-FFF2-40B4-BE49-F238E27FC236}">
                  <a16:creationId xmlns:a16="http://schemas.microsoft.com/office/drawing/2014/main" id="{44E5D8AB-1ABA-A786-0760-8C681C4F720E}"/>
                </a:ext>
              </a:extLst>
            </p:cNvPr>
            <p:cNvSpPr/>
            <p:nvPr/>
          </p:nvSpPr>
          <p:spPr>
            <a:xfrm>
              <a:off x="12609576" y="6343035"/>
              <a:ext cx="914400" cy="457200"/>
            </a:xfrm>
            <a:prstGeom prst="rect">
              <a:avLst/>
            </a:prstGeom>
            <a:solidFill>
              <a:srgbClr val="8C540A"/>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Record Driest</a:t>
              </a:r>
            </a:p>
          </p:txBody>
        </p:sp>
        <p:sp>
          <p:nvSpPr>
            <p:cNvPr id="14" name="Rectangle 13">
              <a:extLst>
                <a:ext uri="{FF2B5EF4-FFF2-40B4-BE49-F238E27FC236}">
                  <a16:creationId xmlns:a16="http://schemas.microsoft.com/office/drawing/2014/main" id="{E3B8B23F-E916-F589-DDB8-50D1C73774DF}"/>
                </a:ext>
              </a:extLst>
            </p:cNvPr>
            <p:cNvSpPr/>
            <p:nvPr/>
          </p:nvSpPr>
          <p:spPr>
            <a:xfrm>
              <a:off x="12609576" y="5791546"/>
              <a:ext cx="914400" cy="457200"/>
            </a:xfrm>
            <a:prstGeom prst="rect">
              <a:avLst/>
            </a:prstGeom>
            <a:solidFill>
              <a:srgbClr val="D9B365"/>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Much Below Average</a:t>
              </a:r>
            </a:p>
          </p:txBody>
        </p:sp>
        <p:sp>
          <p:nvSpPr>
            <p:cNvPr id="15" name="Rectangle 14">
              <a:extLst>
                <a:ext uri="{FF2B5EF4-FFF2-40B4-BE49-F238E27FC236}">
                  <a16:creationId xmlns:a16="http://schemas.microsoft.com/office/drawing/2014/main" id="{36D849A7-7BCB-231F-6D0B-D7CFA45CA868}"/>
                </a:ext>
              </a:extLst>
            </p:cNvPr>
            <p:cNvSpPr/>
            <p:nvPr/>
          </p:nvSpPr>
          <p:spPr>
            <a:xfrm>
              <a:off x="12609576" y="5240055"/>
              <a:ext cx="914400" cy="457200"/>
            </a:xfrm>
            <a:prstGeom prst="rect">
              <a:avLst/>
            </a:prstGeom>
            <a:solidFill>
              <a:srgbClr val="F6E8C3"/>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474747"/>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Below Average</a:t>
              </a:r>
            </a:p>
          </p:txBody>
        </p:sp>
        <p:sp>
          <p:nvSpPr>
            <p:cNvPr id="16" name="Rectangle 15">
              <a:extLst>
                <a:ext uri="{FF2B5EF4-FFF2-40B4-BE49-F238E27FC236}">
                  <a16:creationId xmlns:a16="http://schemas.microsoft.com/office/drawing/2014/main" id="{2C12ED4B-3F1E-29D7-22BC-9B29EFB3F812}"/>
                </a:ext>
              </a:extLst>
            </p:cNvPr>
            <p:cNvSpPr/>
            <p:nvPr/>
          </p:nvSpPr>
          <p:spPr>
            <a:xfrm>
              <a:off x="11550215" y="6067291"/>
              <a:ext cx="914400" cy="457200"/>
            </a:xfrm>
            <a:prstGeom prst="rect">
              <a:avLst/>
            </a:prstGeom>
            <a:solidFill>
              <a:srgbClr val="C7EAE5"/>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474747"/>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Above Average</a:t>
              </a:r>
            </a:p>
          </p:txBody>
        </p:sp>
        <p:sp>
          <p:nvSpPr>
            <p:cNvPr id="17" name="Rectangle 16">
              <a:extLst>
                <a:ext uri="{FF2B5EF4-FFF2-40B4-BE49-F238E27FC236}">
                  <a16:creationId xmlns:a16="http://schemas.microsoft.com/office/drawing/2014/main" id="{33F734BC-672B-58F3-668D-F06FDD838405}"/>
                </a:ext>
              </a:extLst>
            </p:cNvPr>
            <p:cNvSpPr/>
            <p:nvPr/>
          </p:nvSpPr>
          <p:spPr>
            <a:xfrm>
              <a:off x="11550215" y="5515800"/>
              <a:ext cx="914400" cy="457200"/>
            </a:xfrm>
            <a:prstGeom prst="rect">
              <a:avLst/>
            </a:prstGeom>
            <a:solidFill>
              <a:srgbClr val="5AB4AC"/>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Much Above Average</a:t>
              </a:r>
            </a:p>
          </p:txBody>
        </p:sp>
        <p:sp>
          <p:nvSpPr>
            <p:cNvPr id="18" name="Rectangle 17">
              <a:extLst>
                <a:ext uri="{FF2B5EF4-FFF2-40B4-BE49-F238E27FC236}">
                  <a16:creationId xmlns:a16="http://schemas.microsoft.com/office/drawing/2014/main" id="{4504D7AD-C1D1-4855-0C7D-FB87EE29A747}"/>
                </a:ext>
              </a:extLst>
            </p:cNvPr>
            <p:cNvSpPr/>
            <p:nvPr/>
          </p:nvSpPr>
          <p:spPr>
            <a:xfrm>
              <a:off x="11550215" y="4964309"/>
              <a:ext cx="914400" cy="457200"/>
            </a:xfrm>
            <a:prstGeom prst="rect">
              <a:avLst/>
            </a:prstGeom>
            <a:solidFill>
              <a:srgbClr val="01655E"/>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Record Wettest</a:t>
              </a:r>
            </a:p>
          </p:txBody>
        </p:sp>
        <p:sp>
          <p:nvSpPr>
            <p:cNvPr id="19" name="Rectangle 18">
              <a:extLst>
                <a:ext uri="{FF2B5EF4-FFF2-40B4-BE49-F238E27FC236}">
                  <a16:creationId xmlns:a16="http://schemas.microsoft.com/office/drawing/2014/main" id="{7A074063-FCDB-8103-55D8-11950B693DA3}"/>
                </a:ext>
              </a:extLst>
            </p:cNvPr>
            <p:cNvSpPr/>
            <p:nvPr/>
          </p:nvSpPr>
          <p:spPr>
            <a:xfrm>
              <a:off x="11550215" y="6618782"/>
              <a:ext cx="914400" cy="457200"/>
            </a:xfrm>
            <a:prstGeom prst="rect">
              <a:avLst/>
            </a:prstGeom>
            <a:no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474747"/>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Near Average</a:t>
              </a:r>
            </a:p>
          </p:txBody>
        </p:sp>
      </p:grpSp>
      <p:grpSp>
        <p:nvGrpSpPr>
          <p:cNvPr id="20" name="Group 19">
            <a:extLst>
              <a:ext uri="{FF2B5EF4-FFF2-40B4-BE49-F238E27FC236}">
                <a16:creationId xmlns:a16="http://schemas.microsoft.com/office/drawing/2014/main" id="{BD179D44-CAD3-ADDF-DFAD-90E8C615025F}"/>
              </a:ext>
            </a:extLst>
          </p:cNvPr>
          <p:cNvGrpSpPr/>
          <p:nvPr/>
        </p:nvGrpSpPr>
        <p:grpSpPr>
          <a:xfrm>
            <a:off x="11822071" y="4474643"/>
            <a:ext cx="1699542" cy="2127032"/>
            <a:chOff x="11556590" y="1778612"/>
            <a:chExt cx="1973761" cy="2111673"/>
          </a:xfrm>
        </p:grpSpPr>
        <p:sp>
          <p:nvSpPr>
            <p:cNvPr id="21" name="Rectangle 20">
              <a:extLst>
                <a:ext uri="{FF2B5EF4-FFF2-40B4-BE49-F238E27FC236}">
                  <a16:creationId xmlns:a16="http://schemas.microsoft.com/office/drawing/2014/main" id="{7BB30D59-87DF-0864-CA1D-A6871584D2FA}"/>
                </a:ext>
              </a:extLst>
            </p:cNvPr>
            <p:cNvSpPr/>
            <p:nvPr/>
          </p:nvSpPr>
          <p:spPr>
            <a:xfrm>
              <a:off x="12615951" y="3157338"/>
              <a:ext cx="914400" cy="457200"/>
            </a:xfrm>
            <a:prstGeom prst="rect">
              <a:avLst/>
            </a:prstGeom>
            <a:solidFill>
              <a:srgbClr val="8C540A"/>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Record Driest</a:t>
              </a:r>
            </a:p>
          </p:txBody>
        </p:sp>
        <p:sp>
          <p:nvSpPr>
            <p:cNvPr id="29" name="Rectangle 28">
              <a:extLst>
                <a:ext uri="{FF2B5EF4-FFF2-40B4-BE49-F238E27FC236}">
                  <a16:creationId xmlns:a16="http://schemas.microsoft.com/office/drawing/2014/main" id="{A0B9B534-75C1-7997-4CF0-33C2E3963068}"/>
                </a:ext>
              </a:extLst>
            </p:cNvPr>
            <p:cNvSpPr/>
            <p:nvPr/>
          </p:nvSpPr>
          <p:spPr>
            <a:xfrm>
              <a:off x="12615951" y="2605849"/>
              <a:ext cx="914400" cy="457200"/>
            </a:xfrm>
            <a:prstGeom prst="rect">
              <a:avLst/>
            </a:prstGeom>
            <a:solidFill>
              <a:srgbClr val="D9B365"/>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Much Below Average</a:t>
              </a:r>
            </a:p>
          </p:txBody>
        </p:sp>
        <p:sp>
          <p:nvSpPr>
            <p:cNvPr id="31" name="Rectangle 30">
              <a:extLst>
                <a:ext uri="{FF2B5EF4-FFF2-40B4-BE49-F238E27FC236}">
                  <a16:creationId xmlns:a16="http://schemas.microsoft.com/office/drawing/2014/main" id="{31DE2538-A324-E92D-D9B7-DE2F0496D9A5}"/>
                </a:ext>
              </a:extLst>
            </p:cNvPr>
            <p:cNvSpPr/>
            <p:nvPr/>
          </p:nvSpPr>
          <p:spPr>
            <a:xfrm>
              <a:off x="12615951" y="2054358"/>
              <a:ext cx="914400" cy="457200"/>
            </a:xfrm>
            <a:prstGeom prst="rect">
              <a:avLst/>
            </a:prstGeom>
            <a:solidFill>
              <a:srgbClr val="F6E8C3"/>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474747"/>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Below Average</a:t>
              </a:r>
            </a:p>
          </p:txBody>
        </p:sp>
        <p:sp>
          <p:nvSpPr>
            <p:cNvPr id="32" name="Rectangle 31">
              <a:extLst>
                <a:ext uri="{FF2B5EF4-FFF2-40B4-BE49-F238E27FC236}">
                  <a16:creationId xmlns:a16="http://schemas.microsoft.com/office/drawing/2014/main" id="{46E69ECE-F857-46BE-5AA5-E6D01FC690D8}"/>
                </a:ext>
              </a:extLst>
            </p:cNvPr>
            <p:cNvSpPr/>
            <p:nvPr/>
          </p:nvSpPr>
          <p:spPr>
            <a:xfrm>
              <a:off x="11556590" y="2881594"/>
              <a:ext cx="914400" cy="457200"/>
            </a:xfrm>
            <a:prstGeom prst="rect">
              <a:avLst/>
            </a:prstGeom>
            <a:solidFill>
              <a:srgbClr val="C7EAE5"/>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474747"/>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Above Average</a:t>
              </a:r>
            </a:p>
          </p:txBody>
        </p:sp>
        <p:sp>
          <p:nvSpPr>
            <p:cNvPr id="33" name="Rectangle 32">
              <a:extLst>
                <a:ext uri="{FF2B5EF4-FFF2-40B4-BE49-F238E27FC236}">
                  <a16:creationId xmlns:a16="http://schemas.microsoft.com/office/drawing/2014/main" id="{C5C15EF3-34D6-246E-D6DA-EC4339E8E33C}"/>
                </a:ext>
              </a:extLst>
            </p:cNvPr>
            <p:cNvSpPr/>
            <p:nvPr/>
          </p:nvSpPr>
          <p:spPr>
            <a:xfrm>
              <a:off x="11556590" y="2330103"/>
              <a:ext cx="914400" cy="457200"/>
            </a:xfrm>
            <a:prstGeom prst="rect">
              <a:avLst/>
            </a:prstGeom>
            <a:solidFill>
              <a:srgbClr val="5AB4AC"/>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Much Above Average</a:t>
              </a:r>
            </a:p>
          </p:txBody>
        </p:sp>
        <p:sp>
          <p:nvSpPr>
            <p:cNvPr id="34" name="Rectangle 33">
              <a:extLst>
                <a:ext uri="{FF2B5EF4-FFF2-40B4-BE49-F238E27FC236}">
                  <a16:creationId xmlns:a16="http://schemas.microsoft.com/office/drawing/2014/main" id="{C0FD8E22-DD7B-3FA9-3453-29D7AA708853}"/>
                </a:ext>
              </a:extLst>
            </p:cNvPr>
            <p:cNvSpPr/>
            <p:nvPr/>
          </p:nvSpPr>
          <p:spPr>
            <a:xfrm>
              <a:off x="11556590" y="1778612"/>
              <a:ext cx="914400" cy="457200"/>
            </a:xfrm>
            <a:prstGeom prst="rect">
              <a:avLst/>
            </a:prstGeom>
            <a:solidFill>
              <a:srgbClr val="01655E"/>
            </a:solid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Record Wettest</a:t>
              </a:r>
            </a:p>
          </p:txBody>
        </p:sp>
        <p:sp>
          <p:nvSpPr>
            <p:cNvPr id="35" name="Rectangle 34">
              <a:extLst>
                <a:ext uri="{FF2B5EF4-FFF2-40B4-BE49-F238E27FC236}">
                  <a16:creationId xmlns:a16="http://schemas.microsoft.com/office/drawing/2014/main" id="{1D281F07-3AF9-4DC0-95EB-24B815A8383E}"/>
                </a:ext>
              </a:extLst>
            </p:cNvPr>
            <p:cNvSpPr/>
            <p:nvPr/>
          </p:nvSpPr>
          <p:spPr>
            <a:xfrm>
              <a:off x="11556590" y="3433085"/>
              <a:ext cx="914400" cy="457200"/>
            </a:xfrm>
            <a:prstGeom prst="rect">
              <a:avLst/>
            </a:prstGeom>
            <a:noFill/>
            <a:ln>
              <a:solidFill>
                <a:srgbClr val="4747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1450">
                <a:defRPr/>
              </a:pPr>
              <a:r>
                <a:rPr lang="en-US" sz="900" dirty="0">
                  <a:solidFill>
                    <a:srgbClr val="474747"/>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Near Average</a:t>
              </a:r>
            </a:p>
          </p:txBody>
        </p:sp>
      </p:grpSp>
      <p:sp>
        <p:nvSpPr>
          <p:cNvPr id="36" name="Rectangle: Rounded Corners 35">
            <a:extLst>
              <a:ext uri="{FF2B5EF4-FFF2-40B4-BE49-F238E27FC236}">
                <a16:creationId xmlns:a16="http://schemas.microsoft.com/office/drawing/2014/main" id="{0576BFF3-EEDB-E532-560B-85401508A2BD}"/>
              </a:ext>
            </a:extLst>
          </p:cNvPr>
          <p:cNvSpPr/>
          <p:nvPr/>
        </p:nvSpPr>
        <p:spPr>
          <a:xfrm>
            <a:off x="3028673" y="4811874"/>
            <a:ext cx="397041" cy="432893"/>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297D34A0-6F64-F24D-6140-93FA2012953F}"/>
              </a:ext>
            </a:extLst>
          </p:cNvPr>
          <p:cNvSpPr/>
          <p:nvPr/>
        </p:nvSpPr>
        <p:spPr>
          <a:xfrm>
            <a:off x="3979656" y="5687701"/>
            <a:ext cx="567710" cy="628348"/>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97101107-7049-D993-C940-CB2A129A4B8B}"/>
              </a:ext>
            </a:extLst>
          </p:cNvPr>
          <p:cNvSpPr/>
          <p:nvPr/>
        </p:nvSpPr>
        <p:spPr>
          <a:xfrm>
            <a:off x="10721653" y="5667153"/>
            <a:ext cx="703382" cy="636221"/>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E1BD6E52-FD5B-E92F-47B1-129E72CDD331}"/>
              </a:ext>
            </a:extLst>
          </p:cNvPr>
          <p:cNvSpPr/>
          <p:nvPr/>
        </p:nvSpPr>
        <p:spPr>
          <a:xfrm>
            <a:off x="9768017" y="4811874"/>
            <a:ext cx="397041" cy="432893"/>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l">
              <a:buFont typeface="Wingdings" panose="05000000000000000000" pitchFamily="2" charset="2"/>
              <a:buChar char="§"/>
            </a:pPr>
            <a:endParaRPr lang="en-US" sz="1200" dirty="0">
              <a:solidFill>
                <a:srgbClr val="47474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83425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EADING" val="Y"/>
</p:tagLst>
</file>

<file path=ppt/tags/tag10.xml><?xml version="1.0" encoding="utf-8"?>
<p:tagLst xmlns:a="http://schemas.openxmlformats.org/drawingml/2006/main" xmlns:r="http://schemas.openxmlformats.org/officeDocument/2006/relationships" xmlns:p="http://schemas.openxmlformats.org/presentationml/2006/main">
  <p:tag name="HEADING" val="Y"/>
</p:tagLst>
</file>

<file path=ppt/tags/tag11.xml><?xml version="1.0" encoding="utf-8"?>
<p:tagLst xmlns:a="http://schemas.openxmlformats.org/drawingml/2006/main" xmlns:r="http://schemas.openxmlformats.org/officeDocument/2006/relationships" xmlns:p="http://schemas.openxmlformats.org/presentationml/2006/main">
  <p:tag name="HEADING" val="Y"/>
</p:tagLst>
</file>

<file path=ppt/tags/tag12.xml><?xml version="1.0" encoding="utf-8"?>
<p:tagLst xmlns:a="http://schemas.openxmlformats.org/drawingml/2006/main" xmlns:r="http://schemas.openxmlformats.org/officeDocument/2006/relationships" xmlns:p="http://schemas.openxmlformats.org/presentationml/2006/main">
  <p:tag name="HEADING" val="Y"/>
</p:tagLst>
</file>

<file path=ppt/tags/tag2.xml><?xml version="1.0" encoding="utf-8"?>
<p:tagLst xmlns:a="http://schemas.openxmlformats.org/drawingml/2006/main" xmlns:r="http://schemas.openxmlformats.org/officeDocument/2006/relationships" xmlns:p="http://schemas.openxmlformats.org/presentationml/2006/main">
  <p:tag name="HEADING" val="Y"/>
</p:tagLst>
</file>

<file path=ppt/tags/tag3.xml><?xml version="1.0" encoding="utf-8"?>
<p:tagLst xmlns:a="http://schemas.openxmlformats.org/drawingml/2006/main" xmlns:r="http://schemas.openxmlformats.org/officeDocument/2006/relationships" xmlns:p="http://schemas.openxmlformats.org/presentationml/2006/main">
  <p:tag name="HEADING" val="Y"/>
</p:tagLst>
</file>

<file path=ppt/tags/tag4.xml><?xml version="1.0" encoding="utf-8"?>
<p:tagLst xmlns:a="http://schemas.openxmlformats.org/drawingml/2006/main" xmlns:r="http://schemas.openxmlformats.org/officeDocument/2006/relationships" xmlns:p="http://schemas.openxmlformats.org/presentationml/2006/main">
  <p:tag name="HEADING" val="Y"/>
</p:tagLst>
</file>

<file path=ppt/tags/tag5.xml><?xml version="1.0" encoding="utf-8"?>
<p:tagLst xmlns:a="http://schemas.openxmlformats.org/drawingml/2006/main" xmlns:r="http://schemas.openxmlformats.org/officeDocument/2006/relationships" xmlns:p="http://schemas.openxmlformats.org/presentationml/2006/main">
  <p:tag name="HEADING" val="Y"/>
</p:tagLst>
</file>

<file path=ppt/tags/tag6.xml><?xml version="1.0" encoding="utf-8"?>
<p:tagLst xmlns:a="http://schemas.openxmlformats.org/drawingml/2006/main" xmlns:r="http://schemas.openxmlformats.org/officeDocument/2006/relationships" xmlns:p="http://schemas.openxmlformats.org/presentationml/2006/main">
  <p:tag name="HEADING" val="Y"/>
</p:tagLst>
</file>

<file path=ppt/tags/tag7.xml><?xml version="1.0" encoding="utf-8"?>
<p:tagLst xmlns:a="http://schemas.openxmlformats.org/drawingml/2006/main" xmlns:r="http://schemas.openxmlformats.org/officeDocument/2006/relationships" xmlns:p="http://schemas.openxmlformats.org/presentationml/2006/main">
  <p:tag name="HEADING" val="Y"/>
</p:tagLst>
</file>

<file path=ppt/tags/tag8.xml><?xml version="1.0" encoding="utf-8"?>
<p:tagLst xmlns:a="http://schemas.openxmlformats.org/drawingml/2006/main" xmlns:r="http://schemas.openxmlformats.org/officeDocument/2006/relationships" xmlns:p="http://schemas.openxmlformats.org/presentationml/2006/main">
  <p:tag name="HEADING" val="Y"/>
</p:tagLst>
</file>

<file path=ppt/tags/tag9.xml><?xml version="1.0" encoding="utf-8"?>
<p:tagLst xmlns:a="http://schemas.openxmlformats.org/drawingml/2006/main" xmlns:r="http://schemas.openxmlformats.org/officeDocument/2006/relationships" xmlns:p="http://schemas.openxmlformats.org/presentationml/2006/main">
  <p:tag name="HEADING" val="Y"/>
</p:tagLst>
</file>

<file path=ppt/theme/theme1.xml><?xml version="1.0" encoding="utf-8"?>
<a:theme xmlns:a="http://schemas.openxmlformats.org/drawingml/2006/main" name="Default Theme">
  <a:themeElements>
    <a:clrScheme name="FMIColors">
      <a:dk1>
        <a:srgbClr val="6E7A84"/>
      </a:dk1>
      <a:lt1>
        <a:srgbClr val="FFFFFF"/>
      </a:lt1>
      <a:dk2>
        <a:srgbClr val="6E7A84"/>
      </a:dk2>
      <a:lt2>
        <a:srgbClr val="E5E6DE"/>
      </a:lt2>
      <a:accent1>
        <a:srgbClr val="81A3C2"/>
      </a:accent1>
      <a:accent2>
        <a:srgbClr val="F99B1C"/>
      </a:accent2>
      <a:accent3>
        <a:srgbClr val="5E976D"/>
      </a:accent3>
      <a:accent4>
        <a:srgbClr val="D1D3C5"/>
      </a:accent4>
      <a:accent5>
        <a:srgbClr val="BCC7CE"/>
      </a:accent5>
      <a:accent6>
        <a:srgbClr val="98938A"/>
      </a:accent6>
      <a:hlink>
        <a:srgbClr val="81A3C2"/>
      </a:hlink>
      <a:folHlink>
        <a:srgbClr val="6E7A84"/>
      </a:folHlink>
    </a:clrScheme>
    <a:fontScheme name="Custom 1">
      <a:majorFont>
        <a:latin typeface="Public Sans SemiBold"/>
        <a:ea typeface=""/>
        <a:cs typeface=""/>
      </a:majorFont>
      <a:minorFont>
        <a:latin typeface="Source Serif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4C209540-BAE8-4DAB-AAE7-273CFBF2CDF1}" vid="{FAD6895B-E1FF-4A3F-9E8D-4B0EF3CF74AD}"/>
    </a:ext>
  </a:extLst>
</a:theme>
</file>

<file path=ppt/theme/theme2.xml><?xml version="1.0" encoding="utf-8"?>
<a:theme xmlns:a="http://schemas.openxmlformats.org/drawingml/2006/main" name="GENERAL TEXT TREATMENT OPTIONS">
  <a:themeElements>
    <a:clrScheme name="FMI Colors Vivid">
      <a:dk1>
        <a:srgbClr val="4C5966"/>
      </a:dk1>
      <a:lt1>
        <a:srgbClr val="FFFFFF"/>
      </a:lt1>
      <a:dk2>
        <a:srgbClr val="6E7A84"/>
      </a:dk2>
      <a:lt2>
        <a:srgbClr val="E5E6DE"/>
      </a:lt2>
      <a:accent1>
        <a:srgbClr val="2C557A"/>
      </a:accent1>
      <a:accent2>
        <a:srgbClr val="3B78BD"/>
      </a:accent2>
      <a:accent3>
        <a:srgbClr val="D96E5F"/>
      </a:accent3>
      <a:accent4>
        <a:srgbClr val="E7B921"/>
      </a:accent4>
      <a:accent5>
        <a:srgbClr val="4C7A59"/>
      </a:accent5>
      <a:accent6>
        <a:srgbClr val="BCC7CE"/>
      </a:accent6>
      <a:hlink>
        <a:srgbClr val="81A3C2"/>
      </a:hlink>
      <a:folHlink>
        <a:srgbClr val="6E7A84"/>
      </a:folHlink>
    </a:clrScheme>
    <a:fontScheme name="FMIFonts">
      <a:majorFont>
        <a:latin typeface="Public Sans SemiBold"/>
        <a:ea typeface=""/>
        <a:cs typeface=""/>
      </a:majorFont>
      <a:minorFont>
        <a:latin typeface="Source Serif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spPr>
      <a:bodyPr rtlCol="0" anchor="t"/>
      <a:lstStyle>
        <a:defPPr marL="171450" indent="-171450" algn="l">
          <a:buFont typeface="Wingdings" panose="05000000000000000000" pitchFamily="2" charset="2"/>
          <a:buChar char="§"/>
          <a:defRPr sz="1200" dirty="0">
            <a:solidFill>
              <a:srgbClr val="474747"/>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rporate_Presentation_WIDE.potx" id="{17B51FF3-6556-4AAA-B0F9-C2BEB4AF79F3}" vid="{2F304B4B-5FA5-4A1D-A2C9-1EFFA4B1B59D}"/>
    </a:ext>
  </a:extLst>
</a:theme>
</file>

<file path=ppt/theme/theme3.xml><?xml version="1.0" encoding="utf-8"?>
<a:theme xmlns:a="http://schemas.openxmlformats.org/drawingml/2006/main" name="DESIGN ELEMENT OPTIONS">
  <a:themeElements>
    <a:clrScheme name="FMI Colors Vivid">
      <a:dk1>
        <a:srgbClr val="4C5966"/>
      </a:dk1>
      <a:lt1>
        <a:srgbClr val="FFFFFF"/>
      </a:lt1>
      <a:dk2>
        <a:srgbClr val="6E7A84"/>
      </a:dk2>
      <a:lt2>
        <a:srgbClr val="E5E6DE"/>
      </a:lt2>
      <a:accent1>
        <a:srgbClr val="2C557A"/>
      </a:accent1>
      <a:accent2>
        <a:srgbClr val="3B78BD"/>
      </a:accent2>
      <a:accent3>
        <a:srgbClr val="D96E5F"/>
      </a:accent3>
      <a:accent4>
        <a:srgbClr val="E7B921"/>
      </a:accent4>
      <a:accent5>
        <a:srgbClr val="4C7A59"/>
      </a:accent5>
      <a:accent6>
        <a:srgbClr val="BCC7CE"/>
      </a:accent6>
      <a:hlink>
        <a:srgbClr val="81A3C2"/>
      </a:hlink>
      <a:folHlink>
        <a:srgbClr val="6E7A84"/>
      </a:folHlink>
    </a:clrScheme>
    <a:fontScheme name="Custom 5">
      <a:majorFont>
        <a:latin typeface="Public Sans SemiBold"/>
        <a:ea typeface=""/>
        <a:cs typeface=""/>
      </a:majorFont>
      <a:minorFont>
        <a:latin typeface="Source Serif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Presentation_WIDE.potx" id="{17B51FF3-6556-4AAA-B0F9-C2BEB4AF79F3}" vid="{2EE2E757-ADF2-410A-9024-EE6CC2E957C9}"/>
    </a:ext>
  </a:extLst>
</a:theme>
</file>

<file path=ppt/theme/theme4.xml><?xml version="1.0" encoding="utf-8"?>
<a:theme xmlns:a="http://schemas.openxmlformats.org/drawingml/2006/main" name="BIO OPTIONS">
  <a:themeElements>
    <a:clrScheme name="FMI Colors Vivid">
      <a:dk1>
        <a:srgbClr val="4C5966"/>
      </a:dk1>
      <a:lt1>
        <a:srgbClr val="FFFFFF"/>
      </a:lt1>
      <a:dk2>
        <a:srgbClr val="6E7A84"/>
      </a:dk2>
      <a:lt2>
        <a:srgbClr val="E5E6DE"/>
      </a:lt2>
      <a:accent1>
        <a:srgbClr val="2C557A"/>
      </a:accent1>
      <a:accent2>
        <a:srgbClr val="3B78BD"/>
      </a:accent2>
      <a:accent3>
        <a:srgbClr val="D96E5F"/>
      </a:accent3>
      <a:accent4>
        <a:srgbClr val="E7B921"/>
      </a:accent4>
      <a:accent5>
        <a:srgbClr val="4C7A59"/>
      </a:accent5>
      <a:accent6>
        <a:srgbClr val="BCC7CE"/>
      </a:accent6>
      <a:hlink>
        <a:srgbClr val="81A3C2"/>
      </a:hlink>
      <a:folHlink>
        <a:srgbClr val="6E7A84"/>
      </a:folHlink>
    </a:clrScheme>
    <a:fontScheme name="FMIFonts">
      <a:majorFont>
        <a:latin typeface="Public Sans SemiBold"/>
        <a:ea typeface=""/>
        <a:cs typeface=""/>
      </a:majorFont>
      <a:minorFont>
        <a:latin typeface="Source Serif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Presentation_WIDE.potx" id="{17B51FF3-6556-4AAA-B0F9-C2BEB4AF79F3}" vid="{6EF1D51B-13F2-4914-BC94-137896CF5B8B}"/>
    </a:ext>
  </a:extLst>
</a:theme>
</file>

<file path=ppt/theme/theme5.xml><?xml version="1.0" encoding="utf-8"?>
<a:theme xmlns:a="http://schemas.openxmlformats.org/drawingml/2006/main" name="ABOUT FMI | CORPOR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Presentation_WIDE.potx" id="{17B51FF3-6556-4AAA-B0F9-C2BEB4AF79F3}" vid="{AE72F5D9-BB8D-4AE4-BCD7-AEDC9EF99497}"/>
    </a:ext>
  </a:extLst>
</a:theme>
</file>

<file path=ppt/theme/theme6.xml><?xml version="1.0" encoding="utf-8"?>
<a:theme xmlns:a="http://schemas.openxmlformats.org/drawingml/2006/main" name="ABOUT FMI | CONSULT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Presentation_WIDE.potx" id="{17B51FF3-6556-4AAA-B0F9-C2BEB4AF79F3}" vid="{0054FF59-3587-4AE9-85F7-75C34F5A25BA}"/>
    </a:ext>
  </a:extLst>
</a:theme>
</file>

<file path=ppt/theme/theme7.xml><?xml version="1.0" encoding="utf-8"?>
<a:theme xmlns:a="http://schemas.openxmlformats.org/drawingml/2006/main" name="ABOUT FMI | CAPITAL ADVISO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Presentation_WIDE.potx" id="{17B51FF3-6556-4AAA-B0F9-C2BEB4AF79F3}" vid="{FB8D9815-43FE-4477-A283-5360E0ABD3A3}"/>
    </a:ext>
  </a:extLst>
</a:theme>
</file>

<file path=ppt/theme/theme8.xml><?xml version="1.0" encoding="utf-8"?>
<a:theme xmlns:a="http://schemas.openxmlformats.org/drawingml/2006/main" name="1_GENERAL TEXT TREATMENT OPTIONS">
  <a:themeElements>
    <a:clrScheme name="FMI Colors Vivid">
      <a:dk1>
        <a:srgbClr val="4C5966"/>
      </a:dk1>
      <a:lt1>
        <a:srgbClr val="FFFFFF"/>
      </a:lt1>
      <a:dk2>
        <a:srgbClr val="6E7A84"/>
      </a:dk2>
      <a:lt2>
        <a:srgbClr val="E5E6DE"/>
      </a:lt2>
      <a:accent1>
        <a:srgbClr val="2C557A"/>
      </a:accent1>
      <a:accent2>
        <a:srgbClr val="3B78BD"/>
      </a:accent2>
      <a:accent3>
        <a:srgbClr val="D96E5F"/>
      </a:accent3>
      <a:accent4>
        <a:srgbClr val="E7B921"/>
      </a:accent4>
      <a:accent5>
        <a:srgbClr val="4C7A59"/>
      </a:accent5>
      <a:accent6>
        <a:srgbClr val="BCC7CE"/>
      </a:accent6>
      <a:hlink>
        <a:srgbClr val="81A3C2"/>
      </a:hlink>
      <a:folHlink>
        <a:srgbClr val="6E7A84"/>
      </a:folHlink>
    </a:clrScheme>
    <a:fontScheme name="FMIFonts">
      <a:majorFont>
        <a:latin typeface="Public Sans SemiBold"/>
        <a:ea typeface=""/>
        <a:cs typeface=""/>
      </a:majorFont>
      <a:minorFont>
        <a:latin typeface="Source Serif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spPr>
      <a:bodyPr rtlCol="0" anchor="t"/>
      <a:lstStyle>
        <a:defPPr marL="137160" indent="-137160" algn="l">
          <a:buFont typeface="Wingdings" panose="05000000000000000000" pitchFamily="2" charset="2"/>
          <a:buChar char="§"/>
          <a:defRPr sz="1200" dirty="0" smtClean="0">
            <a:solidFill>
              <a:srgbClr val="474747"/>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rporate_Presentation_WIDE.potx" id="{17B51FF3-6556-4AAA-B0F9-C2BEB4AF79F3}" vid="{2F304B4B-5FA5-4A1D-A2C9-1EFFA4B1B59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FMI Corporation">
    <a:dk1>
      <a:srgbClr val="052B48"/>
    </a:dk1>
    <a:lt1>
      <a:srgbClr val="FFFFFF"/>
    </a:lt1>
    <a:dk2>
      <a:srgbClr val="052B48"/>
    </a:dk2>
    <a:lt2>
      <a:srgbClr val="E8E6E4"/>
    </a:lt2>
    <a:accent1>
      <a:srgbClr val="052B48"/>
    </a:accent1>
    <a:accent2>
      <a:srgbClr val="AF191E"/>
    </a:accent2>
    <a:accent3>
      <a:srgbClr val="CF7B29"/>
    </a:accent3>
    <a:accent4>
      <a:srgbClr val="00687E"/>
    </a:accent4>
    <a:accent5>
      <a:srgbClr val="8E847A"/>
    </a:accent5>
    <a:accent6>
      <a:srgbClr val="FFFFFF"/>
    </a:accent6>
    <a:hlink>
      <a:srgbClr val="CF7B29"/>
    </a:hlink>
    <a:folHlink>
      <a:srgbClr val="CF7B29"/>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FMI - CM Template 1">
    <a:dk1>
      <a:srgbClr val="474747"/>
    </a:dk1>
    <a:lt1>
      <a:sysClr val="window" lastClr="FFFFFF"/>
    </a:lt1>
    <a:dk2>
      <a:srgbClr val="B7B7B7"/>
    </a:dk2>
    <a:lt2>
      <a:srgbClr val="072E4D"/>
    </a:lt2>
    <a:accent1>
      <a:srgbClr val="5A7285"/>
    </a:accent1>
    <a:accent2>
      <a:srgbClr val="D6E5ED"/>
    </a:accent2>
    <a:accent3>
      <a:srgbClr val="B7212A"/>
    </a:accent3>
    <a:accent4>
      <a:srgbClr val="F1F1F1"/>
    </a:accent4>
    <a:accent5>
      <a:srgbClr val="437C9B"/>
    </a:accent5>
    <a:accent6>
      <a:srgbClr val="5A7285"/>
    </a:accent6>
    <a:hlink>
      <a:srgbClr val="0A5E28"/>
    </a:hlink>
    <a:folHlink>
      <a:srgbClr val="00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FMI - CM Template 1">
    <a:dk1>
      <a:srgbClr val="474747"/>
    </a:dk1>
    <a:lt1>
      <a:sysClr val="window" lastClr="FFFFFF"/>
    </a:lt1>
    <a:dk2>
      <a:srgbClr val="B7B7B7"/>
    </a:dk2>
    <a:lt2>
      <a:srgbClr val="072E4D"/>
    </a:lt2>
    <a:accent1>
      <a:srgbClr val="5A7285"/>
    </a:accent1>
    <a:accent2>
      <a:srgbClr val="D6E5ED"/>
    </a:accent2>
    <a:accent3>
      <a:srgbClr val="B7212A"/>
    </a:accent3>
    <a:accent4>
      <a:srgbClr val="F1F1F1"/>
    </a:accent4>
    <a:accent5>
      <a:srgbClr val="437C9B"/>
    </a:accent5>
    <a:accent6>
      <a:srgbClr val="5A7285"/>
    </a:accent6>
    <a:hlink>
      <a:srgbClr val="0A5E28"/>
    </a:hlink>
    <a:folHlink>
      <a:srgbClr val="00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Default Theme</Template>
  <TotalTime>40584</TotalTime>
  <Words>4735</Words>
  <Application>Microsoft Macintosh PowerPoint</Application>
  <PresentationFormat>Custom</PresentationFormat>
  <Paragraphs>981</Paragraphs>
  <Slides>39</Slides>
  <Notes>39</Notes>
  <HiddenSlides>0</HiddenSlides>
  <MMClips>0</MMClips>
  <ScaleCrop>false</ScaleCrop>
  <HeadingPairs>
    <vt:vector size="8" baseType="variant">
      <vt:variant>
        <vt:lpstr>Fonts Used</vt:lpstr>
      </vt:variant>
      <vt:variant>
        <vt:i4>18</vt:i4>
      </vt:variant>
      <vt:variant>
        <vt:lpstr>Theme</vt:lpstr>
      </vt:variant>
      <vt:variant>
        <vt:i4>8</vt:i4>
      </vt:variant>
      <vt:variant>
        <vt:lpstr>Embedded OLE Servers</vt:lpstr>
      </vt:variant>
      <vt:variant>
        <vt:i4>1</vt:i4>
      </vt:variant>
      <vt:variant>
        <vt:lpstr>Slide Titles</vt:lpstr>
      </vt:variant>
      <vt:variant>
        <vt:i4>39</vt:i4>
      </vt:variant>
    </vt:vector>
  </HeadingPairs>
  <TitlesOfParts>
    <vt:vector size="66" baseType="lpstr">
      <vt:lpstr>AlternateGothic2 BT</vt:lpstr>
      <vt:lpstr>Arial</vt:lpstr>
      <vt:lpstr>Calibri</vt:lpstr>
      <vt:lpstr>Calibri Light</vt:lpstr>
      <vt:lpstr>Courier New</vt:lpstr>
      <vt:lpstr>Franklin Gothic Book</vt:lpstr>
      <vt:lpstr>Garamond</vt:lpstr>
      <vt:lpstr>Lato</vt:lpstr>
      <vt:lpstr>Perpetua</vt:lpstr>
      <vt:lpstr>Public Sans</vt:lpstr>
      <vt:lpstr>Public Sans Black</vt:lpstr>
      <vt:lpstr>Public Sans ExtraBold</vt:lpstr>
      <vt:lpstr>Public Sans Light</vt:lpstr>
      <vt:lpstr>Public Sans Medium</vt:lpstr>
      <vt:lpstr>Public Sans SemiBold</vt:lpstr>
      <vt:lpstr>Source Code Pro</vt:lpstr>
      <vt:lpstr>Source Serif Pro</vt:lpstr>
      <vt:lpstr>Wingdings</vt:lpstr>
      <vt:lpstr>Default Theme</vt:lpstr>
      <vt:lpstr>GENERAL TEXT TREATMENT OPTIONS</vt:lpstr>
      <vt:lpstr>DESIGN ELEMENT OPTIONS</vt:lpstr>
      <vt:lpstr>BIO OPTIONS</vt:lpstr>
      <vt:lpstr>ABOUT FMI | CORPORATE</vt:lpstr>
      <vt:lpstr>ABOUT FMI | CONSULTING</vt:lpstr>
      <vt:lpstr>ABOUT FMI | CAPITAL ADVISORS</vt:lpstr>
      <vt:lpstr>1_GENERAL TEXT TREATMENT OPTIONS</vt:lpstr>
      <vt:lpstr>Worksheet</vt:lpstr>
      <vt:lpstr>PowerPoint Presentation</vt:lpstr>
      <vt:lpstr>PowerPoint Presentation</vt:lpstr>
      <vt:lpstr>PowerPoint Presentation</vt:lpstr>
      <vt:lpstr>PowerPoint Presentation</vt:lpstr>
      <vt:lpstr>Construction Materials Update</vt:lpstr>
      <vt:lpstr>Outlook for Construction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Nonresidential Construction – CHIPS and Science Act and Relevant Projects</vt:lpstr>
      <vt:lpstr>Nonbuilding Construction – Comparison of Highway Authorization Bills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Industry Sentiment &amp; Performance</vt:lpstr>
      <vt:lpstr>PowerPoint Presentation</vt:lpstr>
      <vt:lpstr>PowerPoint Presentation</vt:lpstr>
      <vt:lpstr>PowerPoint Presentation</vt:lpstr>
      <vt:lpstr>PowerPoint Presentation</vt:lpstr>
      <vt:lpstr>PowerPoint Presentation</vt:lpstr>
      <vt:lpstr>Trends &amp; Takeaways – Outlook for Construction Materials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Schachte</dc:creator>
  <cp:lastModifiedBy>Doug Needham</cp:lastModifiedBy>
  <cp:revision>3904</cp:revision>
  <cp:lastPrinted>2024-01-14T21:19:39Z</cp:lastPrinted>
  <dcterms:created xsi:type="dcterms:W3CDTF">2022-05-23T18:20:49Z</dcterms:created>
  <dcterms:modified xsi:type="dcterms:W3CDTF">2024-02-15T11:51:45Z</dcterms:modified>
</cp:coreProperties>
</file>