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8" r:id="rId5"/>
    <p:sldId id="260" r:id="rId6"/>
    <p:sldId id="282" r:id="rId7"/>
    <p:sldId id="275" r:id="rId8"/>
    <p:sldId id="280" r:id="rId9"/>
    <p:sldId id="279" r:id="rId10"/>
    <p:sldId id="277" r:id="rId11"/>
    <p:sldId id="276" r:id="rId12"/>
    <p:sldId id="281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5324" autoAdjust="0"/>
  </p:normalViewPr>
  <p:slideViewPr>
    <p:cSldViewPr snapToGrid="0">
      <p:cViewPr varScale="1">
        <p:scale>
          <a:sx n="128" d="100"/>
          <a:sy n="128" d="100"/>
        </p:scale>
        <p:origin x="200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2/8/24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2/8/24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87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F64B4-8D2C-89BC-2639-BC4AAAEF1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48779E-FAB0-8ED0-9A4B-59742E7F7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7FF8B-8368-022C-A358-C17F3A52C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10A7F-18B6-1914-1BA3-F7817A42F7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644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2A2CD-999C-B470-B6F7-92B08D7DF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AEB579-3FAF-38C3-63E3-33110E52E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56EC81-8EEC-74A2-B269-98924DA95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D7C23-9118-2DFE-CB88-2D8EC9870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57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D06E7-B360-5B1E-5EE7-0B1AC9AB8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C7F6C-0A3E-C1E0-A209-00E88D54B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476D8E-8F82-C6D5-721D-DAD2A2CC9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7C13C-62CF-C98F-1330-BEFDA8F79D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7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6A11C-AB90-38ED-CFBD-01B3F2A01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9CC923-22BC-407F-4280-CE13781D5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667C3-5A9E-FC76-2DFC-14BC8C203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34FF3-135F-104F-19D9-10F99DA58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94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16B80-5E28-5333-75D3-51DCA39B2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3C8A1-DB92-956E-24B8-3732373D64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DB817D-1F5F-EC55-48D1-A20DEE320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8CFF1-148C-7569-92D8-8DFBF65DC2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351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36F1A-B701-92D6-505E-A61F3A365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D442E1-78D8-1687-F7E2-BFC570154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74FBA8-4344-4FED-0B2D-9E60D9FEB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0EA2A-4082-210C-DE5C-E0D0061391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71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9A344-C540-1369-392C-080889816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9BFF3-0709-AE0A-A7C6-1DDC5DDACA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10F8C-CF4E-92EA-9421-4424EBD25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B5852-C11B-CA4B-E010-E798300937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1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dirty="0"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Community Engagement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Making A Difference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B6A44-2567-6023-DB42-0EA33323AD51}"/>
              </a:ext>
            </a:extLst>
          </p:cNvPr>
          <p:cNvSpPr txBox="1"/>
          <p:nvPr/>
        </p:nvSpPr>
        <p:spPr>
          <a:xfrm>
            <a:off x="10014121" y="6242736"/>
            <a:ext cx="17762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Naomi </a:t>
            </a:r>
          </a:p>
        </p:txBody>
      </p:sp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What You Can Expect: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10185" indent="-210185"/>
            <a:r>
              <a:rPr lang="en-US" dirty="0"/>
              <a:t>Who Are We?</a:t>
            </a:r>
          </a:p>
          <a:p>
            <a:pPr marL="210185" indent="-210185"/>
            <a:r>
              <a:rPr lang="en-US" dirty="0"/>
              <a:t>Why Is Building Relationships Important?</a:t>
            </a:r>
          </a:p>
          <a:p>
            <a:pPr marL="210185" indent="-210185"/>
            <a:r>
              <a:rPr lang="en-US" dirty="0"/>
              <a:t>We Are Here To Inspire Each Other- Not Compete With Each Other!</a:t>
            </a:r>
          </a:p>
          <a:p>
            <a:pPr marL="210185" indent="-210185"/>
            <a:r>
              <a:rPr lang="en-US" dirty="0"/>
              <a:t>What Are Our Companies Doing?</a:t>
            </a:r>
          </a:p>
          <a:p>
            <a:pPr marL="210185" indent="-210185"/>
            <a:r>
              <a:rPr lang="en-US" dirty="0"/>
              <a:t>Tell YOUR Story</a:t>
            </a:r>
          </a:p>
          <a:p>
            <a:pPr marL="210185" indent="-210185"/>
            <a:r>
              <a:rPr lang="en-US" dirty="0"/>
              <a:t>Team Work Makes The Dream Work!</a:t>
            </a:r>
          </a:p>
          <a:p>
            <a:pPr marL="210185" indent="-210185"/>
            <a:r>
              <a:rPr lang="en-US" dirty="0"/>
              <a:t>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E86A79-02D7-7669-B8A9-2CE63915580F}"/>
              </a:ext>
            </a:extLst>
          </p:cNvPr>
          <p:cNvSpPr txBox="1"/>
          <p:nvPr/>
        </p:nvSpPr>
        <p:spPr>
          <a:xfrm>
            <a:off x="10014121" y="6242736"/>
            <a:ext cx="17762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Naomi </a:t>
            </a:r>
          </a:p>
        </p:txBody>
      </p:sp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E652B-1D31-0679-B9D6-DB205F4B1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8609D-495D-ACC8-E073-FECCB75A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Why</a:t>
            </a:r>
            <a:r>
              <a:rPr lang="fr-FR" dirty="0"/>
              <a:t> Community </a:t>
            </a:r>
            <a:r>
              <a:rPr lang="fr-FR" dirty="0" err="1"/>
              <a:t>Outreach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Important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2A02D-7AEA-BFEF-45A2-B736EF527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10185" indent="-210185"/>
            <a:endParaRPr lang="en-US" dirty="0"/>
          </a:p>
          <a:p>
            <a:pPr marL="210185" indent="-210185"/>
            <a:r>
              <a:rPr lang="en-US" dirty="0"/>
              <a:t>Boosts Brand Loyalty</a:t>
            </a:r>
          </a:p>
          <a:p>
            <a:pPr marL="210185" indent="-210185"/>
            <a:r>
              <a:rPr lang="en-US" dirty="0"/>
              <a:t>Cultivates Brand Advocates</a:t>
            </a:r>
          </a:p>
          <a:p>
            <a:pPr marL="210185" indent="-210185"/>
            <a:r>
              <a:rPr lang="en-US" dirty="0"/>
              <a:t>Builds Trust</a:t>
            </a:r>
          </a:p>
          <a:p>
            <a:pPr marL="210185" indent="-210185"/>
            <a:r>
              <a:rPr lang="en-US" dirty="0"/>
              <a:t>Shows Loyalty to the Community</a:t>
            </a:r>
          </a:p>
          <a:p>
            <a:pPr marL="210185" indent="-210185"/>
            <a:r>
              <a:rPr lang="en-US" dirty="0"/>
              <a:t>Grows Employee Relationships</a:t>
            </a:r>
          </a:p>
          <a:p>
            <a:pPr marL="210185" indent="-210185"/>
            <a:r>
              <a:rPr lang="en-US" dirty="0"/>
              <a:t>Gives Employees Purpose</a:t>
            </a:r>
          </a:p>
          <a:p>
            <a:pPr marL="210185" indent="-210185"/>
            <a:r>
              <a:rPr lang="en-US" dirty="0"/>
              <a:t>Customer Engagement</a:t>
            </a:r>
          </a:p>
          <a:p>
            <a:pPr marL="283845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88FBE-D962-BD6B-6979-E4B3502E0F5C}"/>
              </a:ext>
            </a:extLst>
          </p:cNvPr>
          <p:cNvSpPr txBox="1"/>
          <p:nvPr/>
        </p:nvSpPr>
        <p:spPr>
          <a:xfrm>
            <a:off x="10014121" y="6242736"/>
            <a:ext cx="17762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Emily</a:t>
            </a:r>
          </a:p>
        </p:txBody>
      </p:sp>
      <p:pic>
        <p:nvPicPr>
          <p:cNvPr id="8" name="Picture 7" descr="A hand drawing a diagram of brand&#10;&#10;Description automatically generated">
            <a:extLst>
              <a:ext uri="{FF2B5EF4-FFF2-40B4-BE49-F238E27FC236}">
                <a16:creationId xmlns:a16="http://schemas.microsoft.com/office/drawing/2014/main" id="{7BE57167-88BC-1E60-425D-62051747A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33" y="1657978"/>
            <a:ext cx="4044462" cy="40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7D974-D94F-78AB-6976-436E9C8CD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E79B-BD7B-4BA4-E7B6-B4C9E754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Building Relationships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2FB08-642B-CCC6-E13B-6A8DB4452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210185" indent="-210185"/>
            <a:r>
              <a:rPr lang="en-US" dirty="0"/>
              <a:t>Telling our story within the community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dirty="0"/>
              <a:t>Promote Safety Efforts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dirty="0"/>
              <a:t>Aggregates build communities/infrastructure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dirty="0"/>
              <a:t>Explain why mining is essential - How the material is used.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dirty="0"/>
              <a:t>Promote Quality / Safety Awards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dirty="0"/>
              <a:t>Promote your employees</a:t>
            </a:r>
          </a:p>
          <a:p>
            <a:pPr marL="210185" indent="-210185"/>
            <a:r>
              <a:rPr lang="en-US" dirty="0"/>
              <a:t>Local Townships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Attending township meetings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Knowing the support within your company</a:t>
            </a:r>
          </a:p>
          <a:p>
            <a:pPr marL="210185" indent="-210185"/>
            <a:r>
              <a:rPr lang="en-US" dirty="0"/>
              <a:t>Being open to the public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Host a community day - allow people to ask questions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Take a Tour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Touch a Truck</a:t>
            </a:r>
          </a:p>
          <a:p>
            <a:pPr marL="210185" indent="-210185"/>
            <a:r>
              <a:rPr lang="en-US" dirty="0"/>
              <a:t>Ask The Community What We Can Do</a:t>
            </a:r>
          </a:p>
          <a:p>
            <a:pPr marL="210185" indent="-210185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210FD-07ED-C510-EAEE-0F6D5EB16B3C}"/>
              </a:ext>
            </a:extLst>
          </p:cNvPr>
          <p:cNvSpPr txBox="1"/>
          <p:nvPr/>
        </p:nvSpPr>
        <p:spPr>
          <a:xfrm>
            <a:off x="10014121" y="6242736"/>
            <a:ext cx="17762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Megan</a:t>
            </a: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3FC10D8-9644-B250-6E2B-039E509DE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1" b="-239"/>
          <a:stretch/>
        </p:blipFill>
        <p:spPr>
          <a:xfrm>
            <a:off x="7569510" y="1529077"/>
            <a:ext cx="4318409" cy="38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68124-06E7-AC5C-2C7C-3106D6544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4B17B-AE69-E849-999C-6F3048CC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655091"/>
          </a:xfrm>
        </p:spPr>
        <p:txBody>
          <a:bodyPr/>
          <a:lstStyle/>
          <a:p>
            <a:pPr algn="ctr"/>
            <a:r>
              <a:rPr lang="fr-FR" dirty="0"/>
              <a:t>Community Outreach - Carr Brothers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7607-8B60-FE44-6BD0-97F21450F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21" y="1174459"/>
            <a:ext cx="10307055" cy="523322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10185" indent="-210185"/>
            <a:r>
              <a:rPr lang="en-US" dirty="0"/>
              <a:t>Involvement with the Youth 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4H Projects </a:t>
            </a:r>
          </a:p>
          <a:p>
            <a:pPr marL="676275" lvl="2" indent="-154940">
              <a:buFont typeface="Wingdings" panose="020B0604020202020204" pitchFamily="34" charset="0"/>
              <a:buChar char="§"/>
            </a:pPr>
            <a:r>
              <a:rPr lang="en-US" dirty="0"/>
              <a:t>Purchasing Projects or Sponsoring with an Add-On</a:t>
            </a:r>
          </a:p>
          <a:p>
            <a:pPr marL="676275" lvl="2" indent="-154940">
              <a:buFont typeface="Wingdings" panose="020B0604020202020204" pitchFamily="34" charset="0"/>
              <a:buChar char="§"/>
            </a:pPr>
            <a:r>
              <a:rPr lang="en-US" dirty="0"/>
              <a:t>Donating Materials to Show Arenas  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Power Wheels Derby 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Touch a Truck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Local Schools </a:t>
            </a:r>
          </a:p>
          <a:p>
            <a:pPr marL="676275" lvl="2" indent="-154940">
              <a:buFont typeface="Wingdings" panose="020B0604020202020204" pitchFamily="34" charset="0"/>
              <a:buChar char="§"/>
            </a:pPr>
            <a:r>
              <a:rPr lang="en-US" dirty="0"/>
              <a:t>Little League </a:t>
            </a:r>
          </a:p>
          <a:p>
            <a:pPr marL="676275" lvl="2" indent="-154940">
              <a:buFont typeface="Wingdings" panose="020B0604020202020204" pitchFamily="34" charset="0"/>
              <a:buChar char="§"/>
            </a:pPr>
            <a:r>
              <a:rPr lang="en-US" dirty="0"/>
              <a:t>Ball Diamonds </a:t>
            </a:r>
          </a:p>
          <a:p>
            <a:pPr marL="676275" lvl="2" indent="-154940">
              <a:buFont typeface="Wingdings" panose="020B0604020202020204" pitchFamily="34" charset="0"/>
              <a:buChar char="§"/>
            </a:pPr>
            <a:r>
              <a:rPr lang="en-US" dirty="0"/>
              <a:t>Playgrounds </a:t>
            </a:r>
          </a:p>
          <a:p>
            <a:pPr marL="676275" lvl="2" indent="-154940">
              <a:buFont typeface="Wingdings" panose="020B0604020202020204" pitchFamily="34" charset="0"/>
              <a:buChar char="§"/>
            </a:pPr>
            <a:r>
              <a:rPr lang="en-US" dirty="0"/>
              <a:t>Sports Dinners </a:t>
            </a:r>
          </a:p>
          <a:p>
            <a:pPr marL="210185" indent="-210185"/>
            <a:r>
              <a:rPr lang="en-US" dirty="0"/>
              <a:t>MAA Programs 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dirty="0"/>
              <a:t>MI Rocks Rock!- Rock Box’s 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dirty="0"/>
              <a:t>Toys for Tots- Winter Conference </a:t>
            </a:r>
          </a:p>
          <a:p>
            <a:pPr marL="210185" indent="-210185"/>
            <a:r>
              <a:rPr lang="en-US" dirty="0"/>
              <a:t>Community Involvement 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dirty="0"/>
              <a:t>5K- Supporting Albion’s Big Read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dirty="0"/>
              <a:t>Holiday Parades </a:t>
            </a:r>
          </a:p>
          <a:p>
            <a:pPr marL="514350" lvl="1" indent="-285750">
              <a:buFont typeface="Courier New" panose="02070309020205020404" pitchFamily="49" charset="0"/>
              <a:buChar char="o"/>
            </a:pPr>
            <a:r>
              <a:rPr lang="en-US" dirty="0"/>
              <a:t>Truck Shows- Albion’s Festival of the Forks </a:t>
            </a:r>
          </a:p>
          <a:p>
            <a:pPr marL="210185" indent="-210185"/>
            <a:r>
              <a:rPr lang="en-US" dirty="0"/>
              <a:t>Local Firefighters and Law Enforcement 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Storm Response 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Tours of our Facilities 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Search and Rescue Training 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endParaRPr lang="en-US" dirty="0"/>
          </a:p>
          <a:p>
            <a:pPr marL="210185" indent="-210185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06189-14C6-198E-D66A-FA44D2D139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34985" r="4578" b="18166"/>
          <a:stretch/>
        </p:blipFill>
        <p:spPr>
          <a:xfrm>
            <a:off x="5206430" y="4791618"/>
            <a:ext cx="4337634" cy="1616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1DF04-990B-C6BD-BA28-7997ACEDFE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t="29236" r="3385" b="11071"/>
          <a:stretch/>
        </p:blipFill>
        <p:spPr>
          <a:xfrm>
            <a:off x="7121995" y="1050531"/>
            <a:ext cx="4595083" cy="1809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204A6E-39CC-C8E2-4587-8A4C33580D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t="29480" r="11741" b="4026"/>
          <a:stretch/>
        </p:blipFill>
        <p:spPr>
          <a:xfrm>
            <a:off x="5588354" y="2972926"/>
            <a:ext cx="1669407" cy="17186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1E7FB4-2110-63A9-5152-D9C66C88A7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r="9139" b="6422"/>
          <a:stretch/>
        </p:blipFill>
        <p:spPr>
          <a:xfrm>
            <a:off x="9518411" y="2959538"/>
            <a:ext cx="1789257" cy="1732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56C69C-CC88-CC8C-9BD6-A077844CC2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73" y="2985357"/>
            <a:ext cx="1887025" cy="1707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4BDF68-DB48-761D-36D1-D497CC57A4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6577" r="3228"/>
          <a:stretch/>
        </p:blipFill>
        <p:spPr>
          <a:xfrm>
            <a:off x="9661510" y="4802686"/>
            <a:ext cx="2044095" cy="16190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AED402-1E3C-171A-ADD8-B09536E55F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3" b="5364"/>
          <a:stretch/>
        </p:blipFill>
        <p:spPr>
          <a:xfrm>
            <a:off x="5206430" y="1060005"/>
            <a:ext cx="1762817" cy="180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78C29-114F-2E3B-979C-72FA5C53A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A9DC-DF5A-BD82-9C13-4DB23977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-269670"/>
            <a:ext cx="9371949" cy="1183566"/>
          </a:xfrm>
        </p:spPr>
        <p:txBody>
          <a:bodyPr/>
          <a:lstStyle/>
          <a:p>
            <a:pPr algn="ctr"/>
            <a:r>
              <a:rPr lang="fr-FR" dirty="0"/>
              <a:t>Community </a:t>
            </a:r>
            <a:r>
              <a:rPr lang="fr-FR" dirty="0" err="1"/>
              <a:t>Outreach</a:t>
            </a:r>
            <a:r>
              <a:rPr lang="fr-FR" dirty="0"/>
              <a:t>- </a:t>
            </a:r>
            <a:r>
              <a:rPr lang="fr-FR" dirty="0" err="1"/>
              <a:t>Stoneco</a:t>
            </a:r>
            <a:r>
              <a:rPr lang="fr-FR" dirty="0"/>
              <a:t> Of Michigan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2BD1C-B176-A77A-70C5-C8C2693FB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514" y="1112920"/>
            <a:ext cx="9371948" cy="46206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0185" indent="-210185"/>
            <a:r>
              <a:rPr lang="en-US" dirty="0"/>
              <a:t>School Tours: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10 School Every Spring- 1,000 Students</a:t>
            </a:r>
          </a:p>
          <a:p>
            <a:pPr marL="210185" indent="-210185"/>
            <a:r>
              <a:rPr lang="en-US" dirty="0"/>
              <a:t>High School Spirit Rocks</a:t>
            </a:r>
          </a:p>
          <a:p>
            <a:pPr marL="210185" indent="-210185"/>
            <a:r>
              <a:rPr lang="en-US" dirty="0"/>
              <a:t>Holiday Giving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Toys for Tots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Holiday Dinners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Adopt A Family</a:t>
            </a:r>
          </a:p>
          <a:p>
            <a:pPr marL="210185" indent="-210185"/>
            <a:r>
              <a:rPr lang="en-US" dirty="0"/>
              <a:t>Employee Engagement Ideas: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Relay for Life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Truck Wraps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Local Organizations</a:t>
            </a:r>
          </a:p>
          <a:p>
            <a:pPr marL="283845" lvl="1" indent="0">
              <a:buNone/>
            </a:pPr>
            <a:endParaRPr lang="en-US" dirty="0"/>
          </a:p>
        </p:txBody>
      </p:sp>
      <p:pic>
        <p:nvPicPr>
          <p:cNvPr id="4" name="Picture 3" descr="A toy truck with candy in the back&#10;&#10;Description automatically generated">
            <a:extLst>
              <a:ext uri="{FF2B5EF4-FFF2-40B4-BE49-F238E27FC236}">
                <a16:creationId xmlns:a16="http://schemas.microsoft.com/office/drawing/2014/main" id="{F1D3CD18-EE6C-C5D7-7E07-F5706DF49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" t="7627" b="-337"/>
          <a:stretch/>
        </p:blipFill>
        <p:spPr>
          <a:xfrm>
            <a:off x="2946169" y="4829925"/>
            <a:ext cx="2695268" cy="1692858"/>
          </a:xfrm>
          <a:prstGeom prst="rect">
            <a:avLst/>
          </a:prstGeom>
        </p:spPr>
      </p:pic>
      <p:pic>
        <p:nvPicPr>
          <p:cNvPr id="5" name="Picture 4" descr="A group of children posing for a photo with a large truck&#10;&#10;Description automatically generated">
            <a:extLst>
              <a:ext uri="{FF2B5EF4-FFF2-40B4-BE49-F238E27FC236}">
                <a16:creationId xmlns:a16="http://schemas.microsoft.com/office/drawing/2014/main" id="{F90557AE-68E6-D247-C0EA-5D5040B85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89" r="78" b="334"/>
          <a:stretch/>
        </p:blipFill>
        <p:spPr>
          <a:xfrm>
            <a:off x="6406705" y="2953184"/>
            <a:ext cx="4031857" cy="1882555"/>
          </a:xfrm>
          <a:prstGeom prst="rect">
            <a:avLst/>
          </a:prstGeom>
        </p:spPr>
      </p:pic>
      <p:pic>
        <p:nvPicPr>
          <p:cNvPr id="7" name="Picture 6" descr="image (1).PNG">
            <a:extLst>
              <a:ext uri="{FF2B5EF4-FFF2-40B4-BE49-F238E27FC236}">
                <a16:creationId xmlns:a16="http://schemas.microsoft.com/office/drawing/2014/main" id="{7498F2EB-7C6D-5148-1D42-77B760BF38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" r="286" b="9424"/>
          <a:stretch/>
        </p:blipFill>
        <p:spPr>
          <a:xfrm>
            <a:off x="9595021" y="4834786"/>
            <a:ext cx="2485786" cy="1693531"/>
          </a:xfrm>
          <a:prstGeom prst="rect">
            <a:avLst/>
          </a:prstGeom>
        </p:spPr>
      </p:pic>
      <p:pic>
        <p:nvPicPr>
          <p:cNvPr id="8" name="Picture 7" descr="image (4).PNG">
            <a:extLst>
              <a:ext uri="{FF2B5EF4-FFF2-40B4-BE49-F238E27FC236}">
                <a16:creationId xmlns:a16="http://schemas.microsoft.com/office/drawing/2014/main" id="{9041C942-57F6-3C4F-DD07-D2A9D028A2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917" r="749" b="25989"/>
          <a:stretch/>
        </p:blipFill>
        <p:spPr>
          <a:xfrm>
            <a:off x="821863" y="4824784"/>
            <a:ext cx="2125399" cy="1698067"/>
          </a:xfrm>
          <a:prstGeom prst="rect">
            <a:avLst/>
          </a:prstGeom>
        </p:spPr>
      </p:pic>
      <p:pic>
        <p:nvPicPr>
          <p:cNvPr id="6" name="Picture 5" descr="2izpZmTw.JPEG">
            <a:extLst>
              <a:ext uri="{FF2B5EF4-FFF2-40B4-BE49-F238E27FC236}">
                <a16:creationId xmlns:a16="http://schemas.microsoft.com/office/drawing/2014/main" id="{53B6B310-E77E-C96B-9238-8B6FF5A5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241" r="287" b="14959"/>
          <a:stretch/>
        </p:blipFill>
        <p:spPr>
          <a:xfrm>
            <a:off x="6402860" y="1405159"/>
            <a:ext cx="4040679" cy="1826244"/>
          </a:xfrm>
          <a:prstGeom prst="rect">
            <a:avLst/>
          </a:prstGeom>
        </p:spPr>
      </p:pic>
      <p:pic>
        <p:nvPicPr>
          <p:cNvPr id="9" name="Picture 8" descr="A group of people in safety vests and hard hats standing in front of a large construction vehicle&#10;&#10;Description automatically generated">
            <a:extLst>
              <a:ext uri="{FF2B5EF4-FFF2-40B4-BE49-F238E27FC236}">
                <a16:creationId xmlns:a16="http://schemas.microsoft.com/office/drawing/2014/main" id="{37C555CE-BBDA-39F4-D003-A3568FA8C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484" y="4825183"/>
            <a:ext cx="2072331" cy="1697253"/>
          </a:xfrm>
          <a:prstGeom prst="rect">
            <a:avLst/>
          </a:prstGeom>
        </p:spPr>
      </p:pic>
      <p:pic>
        <p:nvPicPr>
          <p:cNvPr id="10" name="Picture 9" descr="No photo description available.">
            <a:extLst>
              <a:ext uri="{FF2B5EF4-FFF2-40B4-BE49-F238E27FC236}">
                <a16:creationId xmlns:a16="http://schemas.microsoft.com/office/drawing/2014/main" id="{69F550E6-1080-D1F4-D061-D17838A162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415" r="1783" b="17447"/>
          <a:stretch/>
        </p:blipFill>
        <p:spPr>
          <a:xfrm>
            <a:off x="7574070" y="4828653"/>
            <a:ext cx="2015039" cy="169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2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39B30-D346-DF36-293B-DF229D68C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29369-9752-B526-D52E-2F636D5C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5" y="-393182"/>
            <a:ext cx="9371949" cy="1183566"/>
          </a:xfrm>
        </p:spPr>
        <p:txBody>
          <a:bodyPr/>
          <a:lstStyle/>
          <a:p>
            <a:pPr algn="ctr"/>
            <a:r>
              <a:rPr lang="fr-FR" dirty="0"/>
              <a:t>Community </a:t>
            </a:r>
            <a:r>
              <a:rPr lang="fr-FR" dirty="0" err="1"/>
              <a:t>Outreach</a:t>
            </a:r>
            <a:r>
              <a:rPr lang="fr-FR" dirty="0"/>
              <a:t> - Rieth-Riley</a:t>
            </a:r>
            <a:endParaRPr lang="en-US" dirty="0"/>
          </a:p>
        </p:txBody>
      </p:sp>
      <p:pic>
        <p:nvPicPr>
          <p:cNvPr id="5" name="Content Placeholder 4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C763AE5D-2EAC-68D4-3C02-B30D85215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888500"/>
            <a:ext cx="1779487" cy="133461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2DCE6-286D-DD7C-254E-35DA7497A5AF}"/>
              </a:ext>
            </a:extLst>
          </p:cNvPr>
          <p:cNvSpPr txBox="1"/>
          <p:nvPr/>
        </p:nvSpPr>
        <p:spPr>
          <a:xfrm>
            <a:off x="385093" y="1336119"/>
            <a:ext cx="8162812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Community Outreach / Social Media Reach – 89k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Thanksgiving Baskets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Delivered 600 thanksgiving meals to a neighborhood by our Indy office.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Touch A Truck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Holiday Parades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Little League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Food Drives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A group of kids standing in a yellow bulldozer&#10;&#10;Description automatically generated">
            <a:extLst>
              <a:ext uri="{FF2B5EF4-FFF2-40B4-BE49-F238E27FC236}">
                <a16:creationId xmlns:a16="http://schemas.microsoft.com/office/drawing/2014/main" id="{A85A9CFF-34B5-D012-58A9-8FFB10AE8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273672"/>
            <a:ext cx="1779487" cy="1334615"/>
          </a:xfrm>
          <a:prstGeom prst="rect">
            <a:avLst/>
          </a:prstGeom>
        </p:spPr>
      </p:pic>
      <p:pic>
        <p:nvPicPr>
          <p:cNvPr id="13" name="Picture 12" descr="A group of men wearing safety vests and helmets holding a shovel&#10;&#10;Description automatically generated">
            <a:extLst>
              <a:ext uri="{FF2B5EF4-FFF2-40B4-BE49-F238E27FC236}">
                <a16:creationId xmlns:a16="http://schemas.microsoft.com/office/drawing/2014/main" id="{119EBFBD-810F-B2EF-BEF1-09CA9F900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762380"/>
            <a:ext cx="1779487" cy="13735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0259C1-AAAA-F9ED-C91B-D7618F5BC7BB}"/>
              </a:ext>
            </a:extLst>
          </p:cNvPr>
          <p:cNvSpPr txBox="1"/>
          <p:nvPr/>
        </p:nvSpPr>
        <p:spPr>
          <a:xfrm>
            <a:off x="385093" y="3608287"/>
            <a:ext cx="609432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Workforce Development / Social Media Reach – 205k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Donate PPE to Civil Pathway Construction High School Students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Plant / Project Tours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Class Presentations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Meet the Parents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err="1"/>
              <a:t>MiCareer</a:t>
            </a:r>
            <a:r>
              <a:rPr lang="en-US" dirty="0"/>
              <a:t> Quest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Reach 2023 – 1.6 Million</a:t>
            </a:r>
          </a:p>
        </p:txBody>
      </p:sp>
      <p:pic>
        <p:nvPicPr>
          <p:cNvPr id="16" name="Picture 15" descr="A large trailer with lights on it&#10;&#10;Description automatically generated">
            <a:extLst>
              <a:ext uri="{FF2B5EF4-FFF2-40B4-BE49-F238E27FC236}">
                <a16:creationId xmlns:a16="http://schemas.microsoft.com/office/drawing/2014/main" id="{FE92C4E8-3BB8-124D-D906-F83FC74B7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210016"/>
            <a:ext cx="1779486" cy="13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B78CF-71F8-7102-9C66-0145C55DF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4AED-F88F-41C3-EA16-67E34EEB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Teamwork Makes the Dream Work!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E5310-8B8C-F5EF-6830-D26C421DD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10185" indent="-210185"/>
            <a:r>
              <a:rPr lang="en-US" dirty="0"/>
              <a:t>Work as a Team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Review Photos / Content</a:t>
            </a:r>
          </a:p>
          <a:p>
            <a:pPr marL="210185" indent="-210185"/>
            <a:r>
              <a:rPr lang="en-US" dirty="0"/>
              <a:t>Utilize Your Employees 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They live and work in the communities you serve.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Create a contest for submissions- get creative! </a:t>
            </a:r>
          </a:p>
          <a:p>
            <a:pPr marL="210185" indent="-210185"/>
            <a:r>
              <a:rPr lang="en-US" dirty="0"/>
              <a:t>Create a Plan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Sports team sponsorships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Holiday Giving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Food Drives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Raise money for charitable donations</a:t>
            </a:r>
          </a:p>
          <a:p>
            <a:pPr marL="676529" lvl="2" indent="-154940">
              <a:buFont typeface="Courier New" panose="020B0604020202020204" pitchFamily="34" charset="0"/>
              <a:buChar char="o"/>
            </a:pPr>
            <a:r>
              <a:rPr lang="en-US" dirty="0"/>
              <a:t>Football Boards</a:t>
            </a:r>
          </a:p>
          <a:p>
            <a:pPr marL="676529" lvl="2" indent="-154940">
              <a:buFont typeface="Courier New" panose="020B0604020202020204" pitchFamily="34" charset="0"/>
              <a:buChar char="o"/>
            </a:pPr>
            <a:r>
              <a:rPr lang="en-US" dirty="0"/>
              <a:t>Pay to </a:t>
            </a:r>
            <a:r>
              <a:rPr lang="en-US"/>
              <a:t>wear jeans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DBCDC-C8FA-A4CD-1F5D-A30041C013C3}"/>
              </a:ext>
            </a:extLst>
          </p:cNvPr>
          <p:cNvSpPr txBox="1"/>
          <p:nvPr/>
        </p:nvSpPr>
        <p:spPr>
          <a:xfrm>
            <a:off x="10014121" y="6242736"/>
            <a:ext cx="17762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Emily</a:t>
            </a:r>
          </a:p>
        </p:txBody>
      </p:sp>
      <p:pic>
        <p:nvPicPr>
          <p:cNvPr id="6" name="Picture 5" descr="A group of people standing next to a cart full of boxes&#10;&#10;Description automatically generated">
            <a:extLst>
              <a:ext uri="{FF2B5EF4-FFF2-40B4-BE49-F238E27FC236}">
                <a16:creationId xmlns:a16="http://schemas.microsoft.com/office/drawing/2014/main" id="{333FD03A-90B4-588F-A894-5977DB74F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04" y="1492363"/>
            <a:ext cx="3087488" cy="2067449"/>
          </a:xfrm>
          <a:prstGeom prst="rect">
            <a:avLst/>
          </a:prstGeom>
        </p:spPr>
      </p:pic>
      <p:pic>
        <p:nvPicPr>
          <p:cNvPr id="10" name="Picture 9" descr="A young child playing baseball&#10;&#10;Description automatically generated">
            <a:extLst>
              <a:ext uri="{FF2B5EF4-FFF2-40B4-BE49-F238E27FC236}">
                <a16:creationId xmlns:a16="http://schemas.microsoft.com/office/drawing/2014/main" id="{6FBE1772-8A01-5604-25D5-24864DDB0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04" y="3666160"/>
            <a:ext cx="3098556" cy="20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3DE57-C72A-413B-D6E3-C1ACC61EB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1CF3-5CAB-8DF4-4A6F-452B126EF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Tell YOUR Story!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2A3D7-C915-D039-24F8-CF640DF01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10185" indent="-210185"/>
            <a:r>
              <a:rPr lang="en-US" dirty="0"/>
              <a:t>Use your Websites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Add A Community Page- a Blog Page</a:t>
            </a:r>
          </a:p>
          <a:p>
            <a:pPr marL="210185" indent="-210185"/>
            <a:r>
              <a:rPr lang="en-US" dirty="0"/>
              <a:t>Use local Papers</a:t>
            </a:r>
          </a:p>
          <a:p>
            <a:pPr marL="210185" indent="-210185"/>
            <a:r>
              <a:rPr lang="en-US" dirty="0"/>
              <a:t>When Sponsoring-Donating, Ask For A Share/Follow</a:t>
            </a:r>
          </a:p>
          <a:p>
            <a:pPr marL="210185" indent="-210185"/>
            <a:r>
              <a:rPr lang="en-US" dirty="0"/>
              <a:t>Social Media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Facebook, LinkedIn, Instagram, Twitter, TikTok</a:t>
            </a:r>
          </a:p>
          <a:p>
            <a:pPr marL="210185" indent="-210185"/>
            <a:r>
              <a:rPr lang="en-US" dirty="0"/>
              <a:t>Change the Way People Feel and Think About the Industry!</a:t>
            </a:r>
          </a:p>
          <a:p>
            <a:pPr marL="438785" lvl="1" indent="-154940">
              <a:buFont typeface="Courier New" panose="020B0604020202020204" pitchFamily="34" charset="0"/>
              <a:buChar char="o"/>
            </a:pPr>
            <a:r>
              <a:rPr lang="en-US" dirty="0"/>
              <a:t>Telling OUR story together </a:t>
            </a:r>
          </a:p>
          <a:p>
            <a:pPr marL="283845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E2904-1416-BEB9-24CA-FD6295740E81}"/>
              </a:ext>
            </a:extLst>
          </p:cNvPr>
          <p:cNvSpPr txBox="1"/>
          <p:nvPr/>
        </p:nvSpPr>
        <p:spPr>
          <a:xfrm>
            <a:off x="10014121" y="6242736"/>
            <a:ext cx="17762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Megan</a:t>
            </a:r>
          </a:p>
        </p:txBody>
      </p:sp>
      <p:pic>
        <p:nvPicPr>
          <p:cNvPr id="4" name="Picture 3" descr="Megaphone Clipart Images – Browse 7,369 Stock Photos ...">
            <a:extLst>
              <a:ext uri="{FF2B5EF4-FFF2-40B4-BE49-F238E27FC236}">
                <a16:creationId xmlns:a16="http://schemas.microsoft.com/office/drawing/2014/main" id="{6925D78D-35EC-0D19-84D2-5C3A50E23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0000">
            <a:off x="8168169" y="1418159"/>
            <a:ext cx="2915452" cy="235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EC9E49B7-4EF5-484D-A5C3-E44E8A0091EA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74F6EFD-5A76-4C77-A0A3-4BA9EAEE14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F2847D-96C7-4634-93AB-D232DDB6E5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18307F-863E-465D-9426-B14DA0CBD25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467</Words>
  <Application>Microsoft Macintosh PowerPoint</Application>
  <PresentationFormat>Widescreen</PresentationFormat>
  <Paragraphs>124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Corbel</vt:lpstr>
      <vt:lpstr>Courier New</vt:lpstr>
      <vt:lpstr>Wingdings</vt:lpstr>
      <vt:lpstr>Custom</vt:lpstr>
      <vt:lpstr>Community Engagement</vt:lpstr>
      <vt:lpstr>What You Can Expect:</vt:lpstr>
      <vt:lpstr>Why Community Outreach is Important</vt:lpstr>
      <vt:lpstr>Building Relationships</vt:lpstr>
      <vt:lpstr>Community Outreach - Carr Brothers</vt:lpstr>
      <vt:lpstr>Community Outreach- Stoneco Of Michigan</vt:lpstr>
      <vt:lpstr>Community Outreach - Rieth-Riley</vt:lpstr>
      <vt:lpstr>Teamwork Makes the Dream Work! </vt:lpstr>
      <vt:lpstr>Tell YOUR Story!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Naomi Carr</dc:creator>
  <cp:lastModifiedBy>Doug Needham</cp:lastModifiedBy>
  <cp:revision>298</cp:revision>
  <dcterms:created xsi:type="dcterms:W3CDTF">2024-01-30T15:02:55Z</dcterms:created>
  <dcterms:modified xsi:type="dcterms:W3CDTF">2024-02-08T16:45:27Z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