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04" r:id="rId2"/>
    <p:sldId id="320" r:id="rId3"/>
    <p:sldId id="322" r:id="rId4"/>
    <p:sldId id="321" r:id="rId5"/>
    <p:sldId id="298" r:id="rId6"/>
    <p:sldId id="309" r:id="rId7"/>
    <p:sldId id="299" r:id="rId8"/>
    <p:sldId id="323" r:id="rId9"/>
    <p:sldId id="300" r:id="rId10"/>
    <p:sldId id="314" r:id="rId11"/>
    <p:sldId id="303" r:id="rId12"/>
    <p:sldId id="324" r:id="rId13"/>
    <p:sldId id="311" r:id="rId14"/>
    <p:sldId id="297" r:id="rId15"/>
    <p:sldId id="315" r:id="rId16"/>
    <p:sldId id="312" r:id="rId17"/>
    <p:sldId id="284" r:id="rId18"/>
    <p:sldId id="301" r:id="rId19"/>
    <p:sldId id="328" r:id="rId20"/>
    <p:sldId id="327" r:id="rId21"/>
    <p:sldId id="258" r:id="rId22"/>
    <p:sldId id="286" r:id="rId23"/>
    <p:sldId id="317" r:id="rId24"/>
    <p:sldId id="307" r:id="rId25"/>
    <p:sldId id="308" r:id="rId26"/>
    <p:sldId id="326" r:id="rId27"/>
    <p:sldId id="325" r:id="rId28"/>
    <p:sldId id="296" r:id="rId29"/>
    <p:sldId id="313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68A"/>
    <a:srgbClr val="DDC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FC27E-C900-4044-8E1B-E649D8947D5F}" v="20" dt="2024-02-12T16:55:33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8DE43E-F6A8-18DB-C98D-8DC0C83A03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9DADD-3CC9-F621-E4CF-1B7A33EE8F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1F9EB-E9E0-4698-AC27-E99D478BC28D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53644-5321-8F2D-384C-E97B1E7043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FBB73-E27B-4B57-59FD-D7E8D1C857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BB228-4DF1-400B-B1A3-2EA3434CE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70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F1F24-1CDC-48C6-8EB5-1D118B492957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9B5F8-BA70-4423-B016-6EE922C32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7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D9B5F8-BA70-4423-B016-6EE922C32C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8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B6DF-6A3B-F1D5-2295-6866F752D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EC47A-8865-41FD-94FC-DB43784DC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59617-1803-ED9E-1537-B85FBEF7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45ACE-D38C-48DF-C8DB-E0EABB10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99F-E697-FB72-9A60-25E765C6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8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42514-5901-7E43-9443-93872CEB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3CAD9-B1B4-98D1-D6B2-4A3BB56B9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6C476-87B2-F1CE-C0AF-36AD591B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8F13-93E8-54EB-5380-9188C2D9A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81A74-6B2D-2D26-BB22-06BE43814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B4421-A2FE-1FF2-80C8-6B808B010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252CC-6A48-DD15-E036-B88C0A00D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235C7-A87A-CB31-1414-B951D76F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0FF4E-8D04-98F0-998B-06D275174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C32F4-078C-5520-F0E9-7798FDE2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4B35-F6AE-F7E5-5D8D-577C6F59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B33E5-256A-E71C-83FE-8B9D3DF7F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E4E02-D9CB-E876-5A33-E9931B547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7DCDD-881E-A20E-4C9A-2D39B812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A963-992C-F51F-A31E-B530A44D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1A54C-9BBB-05D5-F0F1-2957E8D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3A25-8E29-63A6-DB6C-D3E999974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19D79-C433-3A2C-5FDA-820D1ED3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458BA-6614-096F-7CE5-C0FE91A9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83BF-99BA-68CA-EDFD-775A1DB9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7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331D-88FC-A75A-4AC8-97BFBD68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3AE0-9D77-87AA-0F2F-8B3C4D981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D25B4-2B03-5117-F9E6-299374F77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573AE-B238-0719-E3B8-0B7F46D2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523E6-CD9B-3598-BFCC-3D988EE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06A0E-8B44-D655-5389-64049012D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314A-1CF5-8F1F-69D9-EEAAA869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6CBEB-E57A-16AA-3A8C-D4F8CCF53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6C749-A524-1204-F5FF-F29E8DB1C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5666B-037C-C61A-0076-E18E31789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87CCFE-4775-7EFA-E4E4-AF243F69D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0CDD1C-79CB-7D3C-44DD-66F24FBD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FAFEA-6F15-D03A-2EC9-E3432B4CB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8A29F5-34C8-61CD-E4D5-938A04EB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3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63B0-83AF-93B9-111A-8C1955C6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00C94B-424F-A847-5748-9F5F7165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F444F-D722-4CB2-50D8-C315A328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47230-5CB1-4AD5-4323-AEA8D157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8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6F4F30-B97D-365E-AA53-2E915543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C3019-4247-F18D-87E2-2701023C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08841-66C6-7BC5-272F-9EBAEE27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4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DDAF-D8C7-CFE9-BF80-EF34A7AA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10E22-44CB-1D38-ECCD-10F568AD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1AD73-A6EA-955F-510E-B4E23B7F1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9FB87-912A-ADD0-7D32-080976955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195AF-D751-9B51-0254-AB2EB6E5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EF896-AD6D-4CAF-3B32-C5CA5379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3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CB39-BE57-E29D-8171-E46AD713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C2519-90A3-5D32-E4F9-F253F7CDA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C474F-FEA5-448D-02C5-B3CC9F6D1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53F5D-A3D7-8915-F4E4-35F718CE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242C1-74AC-A11B-3FC0-794F340A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8A334-BF52-BAE2-E513-B60F3C83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7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D49277-C8AB-C140-413F-DFBC8B8C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216F1-59FB-BA03-9F86-B0FD808E1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03CF0-F489-EB87-27C5-AC0ADB2CE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BCE7D-FC4F-4A0D-9E29-B3ADC46259C6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A2EB5-9EEF-965D-B75D-5FD48BF27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7670A-4859-6330-CB0B-6BDC3FC5D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41B60-210F-4FBD-8ED0-F36587646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09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235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2838BF03-915D-45D9-5C92-CEDDAD4A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" y="1207"/>
            <a:ext cx="12176974" cy="68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0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F04A75-B758-269B-ECAC-8E2B1BC7E74E}"/>
              </a:ext>
            </a:extLst>
          </p:cNvPr>
          <p:cNvSpPr txBox="1">
            <a:spLocks/>
          </p:cNvSpPr>
          <p:nvPr/>
        </p:nvSpPr>
        <p:spPr>
          <a:xfrm>
            <a:off x="739346" y="1958846"/>
            <a:ext cx="11719354" cy="2940308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is nothing permanent except change.</a:t>
            </a:r>
          </a:p>
          <a:p>
            <a:endParaRPr lang="en-US" sz="8000" b="1" i="1" dirty="0">
              <a:solidFill>
                <a:srgbClr val="EED68A"/>
              </a:solidFill>
              <a:effectLst>
                <a:outerShdw blurRad="50800" dist="63714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- Heraclitus</a:t>
            </a: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F2E39A35-F71B-9647-3237-DB35C60EB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13EC96-58AE-CE20-B157-E9C5AF95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Change Successfully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07C80-E6D4-EDDB-4A3D-081344E0B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690688"/>
            <a:ext cx="89154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6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environment</a:t>
            </a:r>
          </a:p>
          <a:p>
            <a:pPr lvl="1"/>
            <a:r>
              <a:rPr lang="en-US" sz="32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Customers, competitors, vendors, obstacles</a:t>
            </a:r>
          </a:p>
          <a:p>
            <a:pPr lvl="1"/>
            <a:endParaRPr lang="en-US" sz="3200" i="1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your organization</a:t>
            </a:r>
          </a:p>
          <a:p>
            <a:pPr lvl="1"/>
            <a:r>
              <a:rPr lang="en-US" sz="28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People, processes, locations, communication</a:t>
            </a:r>
          </a:p>
          <a:p>
            <a:pPr lvl="1"/>
            <a:endParaRPr lang="en-US" sz="2800" i="1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yourself</a:t>
            </a:r>
          </a:p>
          <a:p>
            <a:pPr lvl="1"/>
            <a:r>
              <a:rPr lang="en-US" sz="32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for your people</a:t>
            </a:r>
          </a:p>
          <a:p>
            <a:pPr lvl="1"/>
            <a:endParaRPr lang="en-US" sz="3200" i="1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Strategic, Operational, Tactical</a:t>
            </a: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C230772C-8030-F9DE-F28D-58561451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B8A81-FBE9-5D9C-EE90-ED018BA3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44C5-1FFD-2401-7F89-9FE1AF65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51" y="1784592"/>
            <a:ext cx="5335929" cy="4951352"/>
          </a:xfrm>
        </p:spPr>
        <p:txBody>
          <a:bodyPr>
            <a:normAutofit lnSpcReduction="10000"/>
          </a:bodyPr>
          <a:lstStyle/>
          <a:p>
            <a:r>
              <a:rPr lang="en-US" sz="3900" dirty="0" err="1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VUCA</a:t>
            </a:r>
            <a:endParaRPr lang="en-US" sz="3900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Ambiguous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 for error is small, and the competition is always changing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to set the pace</a:t>
            </a:r>
          </a:p>
          <a:p>
            <a:pPr lvl="1"/>
            <a:endParaRPr lang="en-US" dirty="0"/>
          </a:p>
        </p:txBody>
      </p:sp>
      <p:pic>
        <p:nvPicPr>
          <p:cNvPr id="5" name="Picture 4" descr="A group of boats in the water&#10;&#10;Description automatically generated with low confidence">
            <a:extLst>
              <a:ext uri="{FF2B5EF4-FFF2-40B4-BE49-F238E27FC236}">
                <a16:creationId xmlns:a16="http://schemas.microsoft.com/office/drawing/2014/main" id="{070A8782-CE12-8B7B-873C-FD56BB777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0" y="2024729"/>
            <a:ext cx="6536748" cy="3051334"/>
          </a:xfrm>
          <a:prstGeom prst="rect">
            <a:avLst/>
          </a:prstGeom>
        </p:spPr>
      </p:pic>
      <p:pic>
        <p:nvPicPr>
          <p:cNvPr id="6" name="Picture 3" descr="Logo&#10;&#10;Description automatically generated">
            <a:extLst>
              <a:ext uri="{FF2B5EF4-FFF2-40B4-BE49-F238E27FC236}">
                <a16:creationId xmlns:a16="http://schemas.microsoft.com/office/drawing/2014/main" id="{2D202092-3247-B266-34AD-4D3263C6F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ilitary ship in the ocean&#10;&#10;Description automatically generated with low confidence">
            <a:extLst>
              <a:ext uri="{FF2B5EF4-FFF2-40B4-BE49-F238E27FC236}">
                <a16:creationId xmlns:a16="http://schemas.microsoft.com/office/drawing/2014/main" id="{5494BB5B-8F7E-631F-7FEF-B455CB51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5986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aser, darkness, light, night&#10;&#10;Description automatically generated">
            <a:extLst>
              <a:ext uri="{FF2B5EF4-FFF2-40B4-BE49-F238E27FC236}">
                <a16:creationId xmlns:a16="http://schemas.microsoft.com/office/drawing/2014/main" id="{8E32B606-2998-3436-C409-7E354866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2410"/>
            <a:ext cx="12192000" cy="78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1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weapon, outdoor, missile&#10;&#10;Description automatically generated">
            <a:extLst>
              <a:ext uri="{FF2B5EF4-FFF2-40B4-BE49-F238E27FC236}">
                <a16:creationId xmlns:a16="http://schemas.microsoft.com/office/drawing/2014/main" id="{0B8B6F5F-05BF-3D47-8E23-EDACAF53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6631" cy="4078224"/>
          </a:xfrm>
          <a:prstGeom prst="rect">
            <a:avLst/>
          </a:prstGeom>
        </p:spPr>
      </p:pic>
      <p:pic>
        <p:nvPicPr>
          <p:cNvPr id="7" name="Picture 6" descr="A picture containing outdoor, water, transport, person&#10;&#10;Description automatically generated">
            <a:extLst>
              <a:ext uri="{FF2B5EF4-FFF2-40B4-BE49-F238E27FC236}">
                <a16:creationId xmlns:a16="http://schemas.microsoft.com/office/drawing/2014/main" id="{F5B5CBB6-FDFF-E261-7EFB-720AE6B4E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631" y="0"/>
            <a:ext cx="6730434" cy="3787140"/>
          </a:xfrm>
          <a:prstGeom prst="rect">
            <a:avLst/>
          </a:prstGeom>
        </p:spPr>
      </p:pic>
      <p:pic>
        <p:nvPicPr>
          <p:cNvPr id="11" name="Picture 10" descr="A picture containing outdoor, water, navy, naval ship&#10;&#10;Description automatically generated">
            <a:extLst>
              <a:ext uri="{FF2B5EF4-FFF2-40B4-BE49-F238E27FC236}">
                <a16:creationId xmlns:a16="http://schemas.microsoft.com/office/drawing/2014/main" id="{4DB24710-42EF-5ACB-1CEA-C17397582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561" y="3505200"/>
            <a:ext cx="6396439" cy="3352800"/>
          </a:xfrm>
          <a:prstGeom prst="rect">
            <a:avLst/>
          </a:prstGeom>
        </p:spPr>
      </p:pic>
      <p:pic>
        <p:nvPicPr>
          <p:cNvPr id="13" name="Picture 12" descr="A picture containing outdoor, vehicle, water, aviation&#10;&#10;Description automatically generated">
            <a:extLst>
              <a:ext uri="{FF2B5EF4-FFF2-40B4-BE49-F238E27FC236}">
                <a16:creationId xmlns:a16="http://schemas.microsoft.com/office/drawing/2014/main" id="{32FB4116-DBF4-511C-9911-0EEBB06FA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52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7EE2C94-D030-E442-922B-359CE4FD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753" y="393107"/>
            <a:ext cx="8460493" cy="5650342"/>
          </a:xfrm>
          <a:prstGeom prst="rect">
            <a:avLst/>
          </a:prstGeo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B7FD849F-F545-F11B-88A3-245C9838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29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F04A75-B758-269B-ECAC-8E2B1BC7E74E}"/>
              </a:ext>
            </a:extLst>
          </p:cNvPr>
          <p:cNvSpPr txBox="1">
            <a:spLocks/>
          </p:cNvSpPr>
          <p:nvPr/>
        </p:nvSpPr>
        <p:spPr>
          <a:xfrm>
            <a:off x="739346" y="1958846"/>
            <a:ext cx="11719354" cy="2940308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Change before you have to.</a:t>
            </a:r>
          </a:p>
          <a:p>
            <a:endParaRPr lang="en-US" sz="8000" b="1" i="1" dirty="0">
              <a:solidFill>
                <a:srgbClr val="EED68A"/>
              </a:solidFill>
              <a:effectLst>
                <a:outerShdw blurRad="50800" dist="63714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- Jack Welch</a:t>
            </a: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2513821E-9DF0-8F71-8162-6FDA5E043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3C91C-0C67-985B-C7DD-BEF29487B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5" b="36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1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the water&#10;&#10;Description automatically generated">
            <a:extLst>
              <a:ext uri="{FF2B5EF4-FFF2-40B4-BE49-F238E27FC236}">
                <a16:creationId xmlns:a16="http://schemas.microsoft.com/office/drawing/2014/main" id="{B984939C-9500-A3CC-93A9-F33129BC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24" y="0"/>
            <a:ext cx="10981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06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ighter jets flying in the air&#10;&#10;Description automatically generated">
            <a:extLst>
              <a:ext uri="{FF2B5EF4-FFF2-40B4-BE49-F238E27FC236}">
                <a16:creationId xmlns:a16="http://schemas.microsoft.com/office/drawing/2014/main" id="{ABF5CFC9-558E-69CC-28EF-0F6A378F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0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4D19-00E6-53F4-AE5E-3ACDA46E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692" y="488692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 Like You Fight, </a:t>
            </a:r>
            <a:br>
              <a:rPr lang="en-US" sz="60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60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Fight Like You Train</a:t>
            </a:r>
            <a:endParaRPr lang="en-US" sz="4000" i="1" dirty="0">
              <a:solidFill>
                <a:srgbClr val="EED68A"/>
              </a:solidFill>
              <a:effectLst>
                <a:outerShdw blurRad="50800" dist="63714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7C4D0-1DF0-63D6-06F3-CE0697DA2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123" y="1917700"/>
            <a:ext cx="7274169" cy="457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EED68A"/>
                </a:solidFill>
              </a:rPr>
              <a:t>PBED</a:t>
            </a:r>
            <a:r>
              <a:rPr lang="en-US" dirty="0">
                <a:solidFill>
                  <a:srgbClr val="EED68A"/>
                </a:solidFill>
              </a:rPr>
              <a:t> process (plan, brief, execute, debrief) - every day, every mission, everyone</a:t>
            </a:r>
          </a:p>
          <a:p>
            <a:r>
              <a:rPr lang="en-US" dirty="0">
                <a:solidFill>
                  <a:srgbClr val="EED68A"/>
                </a:solidFill>
              </a:rPr>
              <a:t>Plan</a:t>
            </a:r>
          </a:p>
          <a:p>
            <a:pPr lvl="1"/>
            <a:r>
              <a:rPr lang="en-US" dirty="0">
                <a:solidFill>
                  <a:srgbClr val="EED68A"/>
                </a:solidFill>
              </a:rPr>
              <a:t>Mission Planning</a:t>
            </a:r>
          </a:p>
          <a:p>
            <a:pPr lvl="1"/>
            <a:r>
              <a:rPr lang="en-US" dirty="0">
                <a:solidFill>
                  <a:srgbClr val="EED68A"/>
                </a:solidFill>
              </a:rPr>
              <a:t>Delegation</a:t>
            </a:r>
          </a:p>
          <a:p>
            <a:r>
              <a:rPr lang="en-US" dirty="0">
                <a:solidFill>
                  <a:srgbClr val="EED68A"/>
                </a:solidFill>
              </a:rPr>
              <a:t>Brief</a:t>
            </a:r>
          </a:p>
          <a:p>
            <a:pPr lvl="1"/>
            <a:r>
              <a:rPr lang="en-US" dirty="0">
                <a:solidFill>
                  <a:srgbClr val="EED68A"/>
                </a:solidFill>
              </a:rPr>
              <a:t>Standardized briefing format</a:t>
            </a:r>
          </a:p>
          <a:p>
            <a:r>
              <a:rPr lang="en-US" dirty="0">
                <a:solidFill>
                  <a:srgbClr val="EED68A"/>
                </a:solidFill>
              </a:rPr>
              <a:t>Execute</a:t>
            </a:r>
          </a:p>
          <a:p>
            <a:r>
              <a:rPr lang="en-US" dirty="0">
                <a:solidFill>
                  <a:srgbClr val="EED68A"/>
                </a:solidFill>
              </a:rPr>
              <a:t>Debrief</a:t>
            </a:r>
          </a:p>
          <a:p>
            <a:pPr lvl="1"/>
            <a:r>
              <a:rPr lang="en-US" dirty="0">
                <a:solidFill>
                  <a:srgbClr val="EED68A"/>
                </a:solidFill>
              </a:rPr>
              <a:t>Everyone’s performance is scrutinized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CD1D0CF-9EB7-6EF8-A2E7-2F34D918E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21" t="8352" r="11161" b="251"/>
          <a:stretch/>
        </p:blipFill>
        <p:spPr>
          <a:xfrm>
            <a:off x="838200" y="1917700"/>
            <a:ext cx="2875613" cy="3034566"/>
          </a:xfrm>
          <a:prstGeom prst="rect">
            <a:avLst/>
          </a:prstGeom>
          <a:effectLst>
            <a:outerShdw blurRad="50800" dist="160807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CFEA0A2-6EAB-AC63-30BD-05DE1DA2B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74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CE5A92F-57B9-73DA-037C-BD881178AF4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en-US" sz="54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Crew Resource Management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E9C634-0732-282B-D26E-292E0FEDC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758" y="1825625"/>
            <a:ext cx="712904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err="1">
                <a:solidFill>
                  <a:srgbClr val="EED68A"/>
                </a:solidFill>
              </a:rPr>
              <a:t>MCSALAD</a:t>
            </a:r>
            <a:endParaRPr lang="en-US" i="1" dirty="0">
              <a:solidFill>
                <a:srgbClr val="EED68A"/>
              </a:solidFill>
            </a:endParaRPr>
          </a:p>
          <a:p>
            <a:r>
              <a:rPr lang="en-US" dirty="0">
                <a:solidFill>
                  <a:srgbClr val="EED68A"/>
                </a:solidFill>
              </a:rPr>
              <a:t>Mission Analysis</a:t>
            </a:r>
          </a:p>
          <a:p>
            <a:r>
              <a:rPr lang="en-US" dirty="0">
                <a:solidFill>
                  <a:srgbClr val="EED68A"/>
                </a:solidFill>
              </a:rPr>
              <a:t>Communication</a:t>
            </a:r>
          </a:p>
          <a:p>
            <a:r>
              <a:rPr lang="en-US" dirty="0">
                <a:solidFill>
                  <a:srgbClr val="EED68A"/>
                </a:solidFill>
              </a:rPr>
              <a:t>Situational Awareness</a:t>
            </a:r>
          </a:p>
          <a:p>
            <a:r>
              <a:rPr lang="en-US" dirty="0">
                <a:solidFill>
                  <a:srgbClr val="EED68A"/>
                </a:solidFill>
              </a:rPr>
              <a:t>Assertiveness</a:t>
            </a:r>
          </a:p>
          <a:p>
            <a:r>
              <a:rPr lang="en-US" dirty="0">
                <a:solidFill>
                  <a:srgbClr val="EED68A"/>
                </a:solidFill>
              </a:rPr>
              <a:t>Leadership</a:t>
            </a:r>
          </a:p>
          <a:p>
            <a:r>
              <a:rPr lang="en-US" dirty="0">
                <a:solidFill>
                  <a:srgbClr val="EED68A"/>
                </a:solidFill>
              </a:rPr>
              <a:t>Adaptability &amp; </a:t>
            </a:r>
            <a:r>
              <a:rPr lang="en-US" dirty="0" err="1">
                <a:solidFill>
                  <a:srgbClr val="EED68A"/>
                </a:solidFill>
              </a:rPr>
              <a:t>Flexiblity</a:t>
            </a:r>
            <a:endParaRPr lang="en-US" dirty="0">
              <a:solidFill>
                <a:srgbClr val="EED68A"/>
              </a:solidFill>
            </a:endParaRPr>
          </a:p>
          <a:p>
            <a:r>
              <a:rPr lang="en-US" dirty="0">
                <a:solidFill>
                  <a:srgbClr val="EED68A"/>
                </a:solidFill>
              </a:rPr>
              <a:t>Decision Making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D268A-418E-98C2-3A2D-A159C3970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7" r="17032"/>
          <a:stretch/>
        </p:blipFill>
        <p:spPr>
          <a:xfrm>
            <a:off x="726989" y="1909118"/>
            <a:ext cx="3036887" cy="3039763"/>
          </a:xfrm>
          <a:prstGeom prst="rect">
            <a:avLst/>
          </a:prstGeom>
          <a:effectLst>
            <a:outerShdw blurRad="50800" dist="139647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BF2635AA-6CBE-2B6E-23A8-98E0C752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B6A8-2684-EA8F-D5F1-E88F88F1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6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Culture vs. Climate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9F78-4F9E-6C2B-60D6-71E72760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286" y="1814050"/>
            <a:ext cx="674707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lvl="1"/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beliefs, values, norms, routines, traditions, perspectives</a:t>
            </a:r>
          </a:p>
          <a:p>
            <a:pPr lvl="1"/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to change</a:t>
            </a:r>
          </a:p>
          <a:p>
            <a:pPr lvl="1"/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Tailhook ‘91</a:t>
            </a:r>
          </a:p>
          <a:p>
            <a:pPr marL="457200" lvl="1" indent="0">
              <a:buNone/>
            </a:pPr>
            <a:endParaRPr lang="en-US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pPr lvl="1"/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Sense, feeling, or atmosphere people get in the organization on a day-to-day basis </a:t>
            </a:r>
          </a:p>
          <a:p>
            <a:pPr lvl="1"/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change quickly</a:t>
            </a:r>
          </a:p>
          <a:p>
            <a:pPr lvl="2"/>
            <a:r>
              <a:rPr lang="en-US" dirty="0" err="1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CloudFlare</a:t>
            </a:r>
            <a:endParaRPr lang="en-US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and feed off each other</a:t>
            </a:r>
          </a:p>
        </p:txBody>
      </p:sp>
      <p:pic>
        <p:nvPicPr>
          <p:cNvPr id="6" name="Picture 5" descr="A group of men in flight uniforms&#10;&#10;Description automatically generated with low confidence">
            <a:extLst>
              <a:ext uri="{FF2B5EF4-FFF2-40B4-BE49-F238E27FC236}">
                <a16:creationId xmlns:a16="http://schemas.microsoft.com/office/drawing/2014/main" id="{4E8E1752-2954-864E-9280-13651A2F6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5" y="2083442"/>
            <a:ext cx="4753155" cy="3202871"/>
          </a:xfrm>
          <a:prstGeom prst="rect">
            <a:avLst/>
          </a:prstGeom>
        </p:spPr>
      </p:pic>
      <p:pic>
        <p:nvPicPr>
          <p:cNvPr id="5" name="Picture 3" descr="Logo&#10;&#10;Description automatically generated">
            <a:extLst>
              <a:ext uri="{FF2B5EF4-FFF2-40B4-BE49-F238E27FC236}">
                <a16:creationId xmlns:a16="http://schemas.microsoft.com/office/drawing/2014/main" id="{034FE698-B22A-4EBE-5E03-3888966A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2D88-CAE5-BDAC-C6A2-1439F2247147}"/>
              </a:ext>
            </a:extLst>
          </p:cNvPr>
          <p:cNvSpPr txBox="1">
            <a:spLocks/>
          </p:cNvSpPr>
          <p:nvPr/>
        </p:nvSpPr>
        <p:spPr>
          <a:xfrm>
            <a:off x="739346" y="1958846"/>
            <a:ext cx="11719354" cy="2940308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Change begins at the end of your comfort zone.</a:t>
            </a:r>
          </a:p>
          <a:p>
            <a:endParaRPr lang="en-US" sz="8000" b="1" i="1" dirty="0">
              <a:solidFill>
                <a:srgbClr val="EED68A"/>
              </a:solidFill>
              <a:effectLst>
                <a:outerShdw blurRad="50800" dist="63714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- </a:t>
            </a:r>
            <a:r>
              <a:rPr lang="en-US" sz="7200" b="1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Roy T. Bennett</a:t>
            </a:r>
            <a:endParaRPr lang="en-US" sz="8000" b="1" i="1" dirty="0">
              <a:solidFill>
                <a:srgbClr val="EED68A"/>
              </a:solidFill>
              <a:effectLst>
                <a:outerShdw blurRad="50800" dist="63714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9DEC58A9-0F25-9383-188C-FFC9B8EE7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lane, sky, air force&#10;&#10;Description automatically generated">
            <a:extLst>
              <a:ext uri="{FF2B5EF4-FFF2-40B4-BE49-F238E27FC236}">
                <a16:creationId xmlns:a16="http://schemas.microsoft.com/office/drawing/2014/main" id="{17CA4981-E5D4-A746-835F-7D7C0058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8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door open&#10;&#10;Description automatically generated">
            <a:extLst>
              <a:ext uri="{FF2B5EF4-FFF2-40B4-BE49-F238E27FC236}">
                <a16:creationId xmlns:a16="http://schemas.microsoft.com/office/drawing/2014/main" id="{D3CC4A5A-D1A3-45C6-1F82-FFB94556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965" y="0"/>
            <a:ext cx="5122069" cy="6858000"/>
          </a:xfrm>
          <a:prstGeom prst="rect">
            <a:avLst/>
          </a:prstGeom>
        </p:spPr>
      </p:pic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E94FD25D-0E7F-FD57-9C0B-E1713F9D6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57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text&#10;&#10;Description automatically generated">
            <a:extLst>
              <a:ext uri="{FF2B5EF4-FFF2-40B4-BE49-F238E27FC236}">
                <a16:creationId xmlns:a16="http://schemas.microsoft.com/office/drawing/2014/main" id="{AEEB63B0-49B5-80D4-8093-5B690F605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7"/>
          <a:stretch/>
        </p:blipFill>
        <p:spPr>
          <a:xfrm>
            <a:off x="2489408" y="279400"/>
            <a:ext cx="7213183" cy="555384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D824BB-F610-4DF8-7959-3E9D1D041FDE}"/>
              </a:ext>
            </a:extLst>
          </p:cNvPr>
          <p:cNvSpPr txBox="1">
            <a:spLocks/>
          </p:cNvSpPr>
          <p:nvPr/>
        </p:nvSpPr>
        <p:spPr>
          <a:xfrm>
            <a:off x="2946837" y="6036972"/>
            <a:ext cx="6298324" cy="53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1400" dirty="0"/>
              <a:t>Table15.3: Dark-Side Personality Traits  </a:t>
            </a:r>
            <a:r>
              <a:rPr lang="en-US" altLang="en-US" sz="1200" dirty="0"/>
              <a:t>Source: Hogan Assessment Systems, </a:t>
            </a:r>
            <a:r>
              <a:rPr lang="en-US" altLang="en-US" sz="1200" i="1" dirty="0"/>
              <a:t>The Hogan Development Survey (Tulsa, OK: 2002).</a:t>
            </a:r>
            <a:endParaRPr lang="en-US" altLang="en-US" sz="1200" dirty="0"/>
          </a:p>
          <a:p>
            <a:pPr>
              <a:buFontTx/>
              <a:buNone/>
            </a:pPr>
            <a:endParaRPr lang="en-US" altLang="en-US" sz="2300" dirty="0"/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9D5065AF-B543-C732-5000-236730E7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4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D29049D2-9224-36FC-4D54-38D32061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80" y="1523999"/>
            <a:ext cx="8139040" cy="44668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F8945A-F500-3ED5-D3DC-35E8B5AA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i="1" dirty="0">
                <a:solidFill>
                  <a:srgbClr val="EED68A"/>
                </a:solidFill>
                <a:effectLst>
                  <a:outerShdw blurRad="50800" dist="63714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Driving Change - Kotter</a:t>
            </a:r>
            <a:endParaRPr lang="en-US" sz="5400" i="1" dirty="0"/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88C8217D-5855-5A07-AF2F-84D4B5D5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66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D44C5-1FFD-2401-7F89-9FE1AF65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900" dirty="0" err="1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VUCA</a:t>
            </a:r>
            <a:endParaRPr lang="en-US" sz="3900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Ambiguous					</a:t>
            </a:r>
          </a:p>
          <a:p>
            <a:pPr lvl="1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66845B-03BD-82A7-6F08-9ABED667E6F6}"/>
              </a:ext>
            </a:extLst>
          </p:cNvPr>
          <p:cNvSpPr txBox="1">
            <a:spLocks/>
          </p:cNvSpPr>
          <p:nvPr/>
        </p:nvSpPr>
        <p:spPr>
          <a:xfrm>
            <a:off x="838200" y="183016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900" dirty="0">
              <a:solidFill>
                <a:srgbClr val="EED6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Vision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Understanding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Clarity</a:t>
            </a:r>
          </a:p>
          <a:p>
            <a:pPr lvl="1"/>
            <a:r>
              <a:rPr lang="en-US" sz="3200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Agility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B8A81-FBE9-5D9C-EE90-ED018BA3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 dirty="0">
                <a:solidFill>
                  <a:srgbClr val="EED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Environment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04370E-F8BE-5C7E-AA7A-EF2CD36B1C6A}"/>
              </a:ext>
            </a:extLst>
          </p:cNvPr>
          <p:cNvCxnSpPr>
            <a:cxnSpLocks/>
          </p:cNvCxnSpPr>
          <p:nvPr/>
        </p:nvCxnSpPr>
        <p:spPr>
          <a:xfrm>
            <a:off x="3929220" y="2715614"/>
            <a:ext cx="3038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Logo&#10;&#10;Description automatically generated">
            <a:extLst>
              <a:ext uri="{FF2B5EF4-FFF2-40B4-BE49-F238E27FC236}">
                <a16:creationId xmlns:a16="http://schemas.microsoft.com/office/drawing/2014/main" id="{5A94AD22-CE58-6CA2-CC08-75A3FB84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4266"/>
            <a:ext cx="2743200" cy="125373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8B8605-83F5-1DCD-4645-943386063738}"/>
              </a:ext>
            </a:extLst>
          </p:cNvPr>
          <p:cNvCxnSpPr>
            <a:cxnSpLocks/>
          </p:cNvCxnSpPr>
          <p:nvPr/>
        </p:nvCxnSpPr>
        <p:spPr>
          <a:xfrm>
            <a:off x="3929220" y="3174743"/>
            <a:ext cx="3038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C77FAB-C874-698A-D5FD-B7D8F2ED5718}"/>
              </a:ext>
            </a:extLst>
          </p:cNvPr>
          <p:cNvCxnSpPr>
            <a:cxnSpLocks/>
          </p:cNvCxnSpPr>
          <p:nvPr/>
        </p:nvCxnSpPr>
        <p:spPr>
          <a:xfrm>
            <a:off x="3929220" y="3695604"/>
            <a:ext cx="3038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5E8B4B-9FE7-73E3-753A-3217F6B8CB8B}"/>
              </a:ext>
            </a:extLst>
          </p:cNvPr>
          <p:cNvCxnSpPr>
            <a:cxnSpLocks/>
          </p:cNvCxnSpPr>
          <p:nvPr/>
        </p:nvCxnSpPr>
        <p:spPr>
          <a:xfrm>
            <a:off x="3929220" y="4158591"/>
            <a:ext cx="3038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hip in the water&#10;&#10;Description automatically generated">
            <a:extLst>
              <a:ext uri="{FF2B5EF4-FFF2-40B4-BE49-F238E27FC236}">
                <a16:creationId xmlns:a16="http://schemas.microsoft.com/office/drawing/2014/main" id="{31F2FE16-6856-4E5D-6323-C119BF102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ground, airplane, air&#10;&#10;Description automatically generated">
            <a:extLst>
              <a:ext uri="{FF2B5EF4-FFF2-40B4-BE49-F238E27FC236}">
                <a16:creationId xmlns:a16="http://schemas.microsoft.com/office/drawing/2014/main" id="{F7299A2A-1736-6339-E133-8B0D8C9B7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435" y="0"/>
            <a:ext cx="129448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A2729-B63B-94E8-AF46-0763673CB5DF}"/>
              </a:ext>
            </a:extLst>
          </p:cNvPr>
          <p:cNvSpPr txBox="1"/>
          <p:nvPr/>
        </p:nvSpPr>
        <p:spPr>
          <a:xfrm>
            <a:off x="7010986" y="737020"/>
            <a:ext cx="4807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3121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tower with a round base&#10;&#10;Description automatically generated">
            <a:extLst>
              <a:ext uri="{FF2B5EF4-FFF2-40B4-BE49-F238E27FC236}">
                <a16:creationId xmlns:a16="http://schemas.microsoft.com/office/drawing/2014/main" id="{E97B99FA-286C-B29C-9C98-EB901A47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64" y="224180"/>
            <a:ext cx="4280453" cy="6420680"/>
          </a:xfrm>
          <a:prstGeom prst="rect">
            <a:avLst/>
          </a:prstGeom>
        </p:spPr>
      </p:pic>
      <p:pic>
        <p:nvPicPr>
          <p:cNvPr id="5" name="Picture 4" descr="A park with a tower and trees&#10;&#10;Description automatically generated">
            <a:extLst>
              <a:ext uri="{FF2B5EF4-FFF2-40B4-BE49-F238E27FC236}">
                <a16:creationId xmlns:a16="http://schemas.microsoft.com/office/drawing/2014/main" id="{EC4DBD22-F5B3-7618-A55E-A0347E556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285" y="224180"/>
            <a:ext cx="481965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the water&#10;&#10;Description automatically generated">
            <a:extLst>
              <a:ext uri="{FF2B5EF4-FFF2-40B4-BE49-F238E27FC236}">
                <a16:creationId xmlns:a16="http://schemas.microsoft.com/office/drawing/2014/main" id="{86503744-BBED-BB01-14F3-EEF21C44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896" y="265176"/>
            <a:ext cx="8522208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7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ound, photographic paper&#10;&#10;Description automatically generated">
            <a:extLst>
              <a:ext uri="{FF2B5EF4-FFF2-40B4-BE49-F238E27FC236}">
                <a16:creationId xmlns:a16="http://schemas.microsoft.com/office/drawing/2014/main" id="{8723B1A6-7199-A225-828F-5169AE485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transport, airplane, aircraft, outdoor&#10;&#10;Description automatically generated">
            <a:extLst>
              <a:ext uri="{FF2B5EF4-FFF2-40B4-BE49-F238E27FC236}">
                <a16:creationId xmlns:a16="http://schemas.microsoft.com/office/drawing/2014/main" id="{2E1AA255-5275-4D06-585B-3C709EC4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73498" cy="3276600"/>
          </a:xfrm>
          <a:prstGeom prst="rect">
            <a:avLst/>
          </a:prstGeom>
        </p:spPr>
      </p:pic>
      <p:pic>
        <p:nvPicPr>
          <p:cNvPr id="7" name="Picture 6" descr="An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8A2D6FAC-2DA8-DE7B-EBD5-D92102D2A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20187" y="2019300"/>
            <a:ext cx="4951625" cy="3429000"/>
          </a:xfrm>
          <a:prstGeom prst="rect">
            <a:avLst/>
          </a:prstGeom>
        </p:spPr>
      </p:pic>
      <p:pic>
        <p:nvPicPr>
          <p:cNvPr id="9" name="Picture 8" descr="A picture containing outdoor, snow, airplane, photographic paper&#10;&#10;Description automatically generated">
            <a:extLst>
              <a:ext uri="{FF2B5EF4-FFF2-40B4-BE49-F238E27FC236}">
                <a16:creationId xmlns:a16="http://schemas.microsoft.com/office/drawing/2014/main" id="{86A0496E-41CF-39F6-3664-6E0E68FC0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238" y="3581400"/>
            <a:ext cx="483376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craft, water, transport&#10;&#10;Description automatically generated">
            <a:extLst>
              <a:ext uri="{FF2B5EF4-FFF2-40B4-BE49-F238E27FC236}">
                <a16:creationId xmlns:a16="http://schemas.microsoft.com/office/drawing/2014/main" id="{6830F3E2-94F3-5B55-6114-DAADEED0C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16" y="-1"/>
            <a:ext cx="8741164" cy="6863179"/>
          </a:xfrm>
          <a:prstGeom prst="rect">
            <a:avLst/>
          </a:prstGeom>
        </p:spPr>
      </p:pic>
      <p:pic>
        <p:nvPicPr>
          <p:cNvPr id="4" name="Picture 3" descr="A large ship in the water&#10;&#10;Description automatically generated">
            <a:extLst>
              <a:ext uri="{FF2B5EF4-FFF2-40B4-BE49-F238E27FC236}">
                <a16:creationId xmlns:a16="http://schemas.microsoft.com/office/drawing/2014/main" id="{AAEBE4BA-0CE3-F010-B225-90E3A98F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9" y="0"/>
            <a:ext cx="10507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8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watercraft, ship, outdoor&#10;&#10;Description automatically generated">
            <a:extLst>
              <a:ext uri="{FF2B5EF4-FFF2-40B4-BE49-F238E27FC236}">
                <a16:creationId xmlns:a16="http://schemas.microsoft.com/office/drawing/2014/main" id="{355EDA60-6028-F474-C2F8-4D7C6308A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2" r="16092"/>
          <a:stretch/>
        </p:blipFill>
        <p:spPr>
          <a:xfrm>
            <a:off x="258417" y="0"/>
            <a:ext cx="5078894" cy="6858000"/>
          </a:xfrm>
          <a:prstGeom prst="rect">
            <a:avLst/>
          </a:prstGeom>
        </p:spPr>
      </p:pic>
      <p:pic>
        <p:nvPicPr>
          <p:cNvPr id="4" name="Picture 3" descr="Several ships in the water&#10;&#10;Description automatically generated">
            <a:extLst>
              <a:ext uri="{FF2B5EF4-FFF2-40B4-BE49-F238E27FC236}">
                <a16:creationId xmlns:a16="http://schemas.microsoft.com/office/drawing/2014/main" id="{0E775903-0BFA-7572-2415-75908C2C6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3" r="11648"/>
          <a:stretch/>
        </p:blipFill>
        <p:spPr>
          <a:xfrm>
            <a:off x="5622234" y="182880"/>
            <a:ext cx="6569766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8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ollution, explosion, water&#10;&#10;Description automatically generated">
            <a:extLst>
              <a:ext uri="{FF2B5EF4-FFF2-40B4-BE49-F238E27FC236}">
                <a16:creationId xmlns:a16="http://schemas.microsoft.com/office/drawing/2014/main" id="{63559C8F-1A0F-A952-FE86-FF23CA28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0"/>
            <a:ext cx="9411789" cy="68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186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288</Words>
  <Application>Microsoft Macintosh PowerPoint</Application>
  <PresentationFormat>Widescreen</PresentationFormat>
  <Paragraphs>75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Change Successfully</vt:lpstr>
      <vt:lpstr>Understanding the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 Like You Fight,                                Fight Like You Train</vt:lpstr>
      <vt:lpstr>Crew Resource Management</vt:lpstr>
      <vt:lpstr>Culture vs. Climate</vt:lpstr>
      <vt:lpstr>PowerPoint Presentation</vt:lpstr>
      <vt:lpstr>PowerPoint Presentation</vt:lpstr>
      <vt:lpstr>PowerPoint Presentation</vt:lpstr>
      <vt:lpstr>PowerPoint Presentation</vt:lpstr>
      <vt:lpstr>Driving Change - Kotter</vt:lpstr>
      <vt:lpstr>Understanding the Environment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Schwedtmann, Christopher</dc:creator>
  <cp:lastModifiedBy>Doug Needham</cp:lastModifiedBy>
  <cp:revision>8</cp:revision>
  <dcterms:created xsi:type="dcterms:W3CDTF">2023-01-10T21:08:00Z</dcterms:created>
  <dcterms:modified xsi:type="dcterms:W3CDTF">2024-02-13T12:48:08Z</dcterms:modified>
</cp:coreProperties>
</file>