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2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E6B4CF-7292-4B7E-9549-7DDBD260A6E6}" v="2" dt="2024-02-13T21:22:30.481"/>
    <p1510:client id="{E92CBC48-617D-42D2-BFE8-BC213DA7EA6B}" v="2" dt="2024-02-13T17:26:15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660" autoAdjust="0"/>
  </p:normalViewPr>
  <p:slideViewPr>
    <p:cSldViewPr snapToGrid="0">
      <p:cViewPr varScale="1">
        <p:scale>
          <a:sx n="100" d="100"/>
          <a:sy n="100" d="100"/>
        </p:scale>
        <p:origin x="1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F6292-350A-4A2A-A487-834905D3A4C7}" type="datetimeFigureOut">
              <a:rPr lang="en-US" smtClean="0"/>
              <a:t>2/14/24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13D5C-3CC6-4FEC-8A19-99768E5BA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5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3D5C-3CC6-4FEC-8A19-99768E5BAA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2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3D5C-3CC6-4FEC-8A19-99768E5BAA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7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3D5C-3CC6-4FEC-8A19-99768E5BAA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94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3D5C-3CC6-4FEC-8A19-99768E5BAA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14C3-CCC0-1584-9ADA-9C211DA93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69BF1-2B7D-512D-AF88-2F9776085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563B5-637A-1C16-D5AC-57BE221F3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7539-FFEF-4A1F-8049-2FB353B6407D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8B3C-C744-BA5F-8D95-B695C149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9BF2-167B-C033-2BED-4C8F01C6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C3CD-4D4D-4D0B-A30E-CF542257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6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65819-23C5-5663-E3B1-66025001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EA863-7E4B-57FC-F0FC-25A5472D1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95F54-D8E9-D33A-4A6E-F9E25535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7539-FFEF-4A1F-8049-2FB353B6407D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D69E7-DBA6-16B6-12C1-DFD62840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75308-FDC9-9A73-39B8-6BB29ABB6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C3CD-4D4D-4D0B-A30E-CF542257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2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F4B4BA-FD4D-7E4E-1208-FC4F1346F3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569BA-C864-E67B-CD85-EFF0833D3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D2898-BE9B-E3F0-B2D2-EA2154868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7539-FFEF-4A1F-8049-2FB353B6407D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196C4-6D88-5F5F-1E12-BD4ABC6B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FB808-FB27-5F42-D194-1FAE6D60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C3CD-4D4D-4D0B-A30E-CF542257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271C-DAB2-EB67-7D1D-1D03F2A9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A6057-49BD-9D96-B361-439D96271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B0D98-FFE3-ED77-F3F4-49E3F0997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7539-FFEF-4A1F-8049-2FB353B6407D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C9553-5616-7A2D-0786-054ADE323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4CF39-0056-6858-487F-ECB328B2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C3CD-4D4D-4D0B-A30E-CF542257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2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00AB-433F-B67A-2BA3-0D516415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34041-86B6-25AE-8A9A-671D89B32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5F998-2DBE-3DA9-56AE-F9EB1BE6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7539-FFEF-4A1F-8049-2FB353B6407D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5737D-C51F-1594-17A0-7F1337C4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56A96-3FD9-C575-852C-88D40588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C3CD-4D4D-4D0B-A30E-CF542257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7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87F21-D582-2FE5-F643-B3C32086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FC0A1-6CF3-552D-7EA4-CB8F817EB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8A6B0-7739-D6EC-A683-F720DCA55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85FBD-9B30-1495-DC9C-21F0769C6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7539-FFEF-4A1F-8049-2FB353B6407D}" type="datetimeFigureOut">
              <a:rPr lang="en-US" smtClean="0"/>
              <a:t>2/14/24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FEFEE-CE7E-B4C0-E0DF-3FE40AB4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FD58C-05DB-E019-ED92-7283688B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C3CD-4D4D-4D0B-A30E-CF542257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2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F06C-4168-3B12-5E01-B932C7CA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6D6A3-120F-1DC5-BA0B-CC1AE1D65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C948A-BB8E-0712-A314-E85A0F78A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64C3E-8158-5415-71FD-716547B8D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FA6BFD-6417-C3B7-75F1-BF26FAD3E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C04444-EC68-4870-278A-00FCCB63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7539-FFEF-4A1F-8049-2FB353B6407D}" type="datetimeFigureOut">
              <a:rPr lang="en-US" smtClean="0"/>
              <a:t>2/14/24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52A5CC-381E-78CA-E2F2-27C276EA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289EF2-C76E-C3E9-9F8E-E17B01E7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C3CD-4D4D-4D0B-A30E-CF542257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4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14251-A809-61D8-5A74-F1180441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425E1-0AC7-8FA3-5F8A-34ADA8F1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7539-FFEF-4A1F-8049-2FB353B6407D}" type="datetimeFigureOut">
              <a:rPr lang="en-US" smtClean="0"/>
              <a:t>2/14/24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1F254-63D5-4FFA-E7EA-62CFEF39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0189A-F7E5-808B-3E49-F5A65F19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C3CD-4D4D-4D0B-A30E-CF542257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2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EEB6B-3919-8140-600F-C5E35866C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7539-FFEF-4A1F-8049-2FB353B6407D}" type="datetimeFigureOut">
              <a:rPr lang="en-US" smtClean="0"/>
              <a:t>2/14/24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9FF7F-1A9C-9473-F2FA-7A6E22B9F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06C04-27EB-4441-623B-FD17B8FD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C3CD-4D4D-4D0B-A30E-CF542257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3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91F7A-729B-E0E7-D99A-23D51636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58145-3E8A-F746-8791-8F46FE7BF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F2876-B740-BBAE-FAAF-4162B02D9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E6CF3-7409-F4EF-2CDC-D639F6D2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7539-FFEF-4A1F-8049-2FB353B6407D}" type="datetimeFigureOut">
              <a:rPr lang="en-US" smtClean="0"/>
              <a:t>2/14/24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003AB-5D62-0A15-65A8-87AB0D4B0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16EFE-879A-44D2-23DA-426FC53F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C3CD-4D4D-4D0B-A30E-CF542257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72323-4612-EE9D-15B2-468C29D1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00F78-E8A0-0EC2-1EBC-3AA90168F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49463-D1D9-AEF7-3E28-ADFBE91F1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B5E90-39C1-FCC0-6906-DFF782ED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7539-FFEF-4A1F-8049-2FB353B6407D}" type="datetimeFigureOut">
              <a:rPr lang="en-US" smtClean="0"/>
              <a:t>2/14/24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0802F-4ABD-83F4-A3DB-E4A05C7D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356AD-DA89-5064-1290-E651003D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C3CD-4D4D-4D0B-A30E-CF542257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269233-083E-0652-1612-7C672929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D41B5-7ED7-24C1-9D88-DD62726CE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B0882-64CB-B3A0-B2F5-797711520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27539-FFEF-4A1F-8049-2FB353B6407D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C7E62-09B9-AA5E-E485-401785449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97CB9-96C1-9D5D-AE60-8F213B81B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9C3CD-4D4D-4D0B-A30E-CF542257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1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3E77-D98C-FF98-B10C-546021AEB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Michigan Aggregates Association 2024 Annual Conference</a:t>
            </a:r>
          </a:p>
        </p:txBody>
      </p:sp>
      <p:pic>
        <p:nvPicPr>
          <p:cNvPr id="5" name="Content Placeholder 4" descr="A close-up of a logo&#10;&#10;Description automatically generated">
            <a:extLst>
              <a:ext uri="{FF2B5EF4-FFF2-40B4-BE49-F238E27FC236}">
                <a16:creationId xmlns:a16="http://schemas.microsoft.com/office/drawing/2014/main" id="{3542C568-5496-D228-E05C-90412C74D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5303"/>
            <a:ext cx="9840286" cy="1470497"/>
          </a:xfrm>
        </p:spPr>
      </p:pic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151B9CCA-AA7C-E462-4469-0475AA1EF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213" y="5410899"/>
            <a:ext cx="1204901" cy="1204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0C86B4-FD55-08EA-7012-2181DC4EBF60}"/>
              </a:ext>
            </a:extLst>
          </p:cNvPr>
          <p:cNvSpPr txBox="1"/>
          <p:nvPr/>
        </p:nvSpPr>
        <p:spPr>
          <a:xfrm>
            <a:off x="597017" y="3023579"/>
            <a:ext cx="10997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National Pollutant Discharge Elimination System (NPDES) and Groundwater (GW) Permits</a:t>
            </a:r>
          </a:p>
        </p:txBody>
      </p:sp>
    </p:spTree>
    <p:extLst>
      <p:ext uri="{BB962C8B-B14F-4D97-AF65-F5344CB8AC3E}">
        <p14:creationId xmlns:p14="http://schemas.microsoft.com/office/powerpoint/2010/main" val="267314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21385-B8E1-BEEF-D352-ECF9AB2C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You Need A Wastewater Discharge Permit?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13073-FB31-B779-4793-103AB71C3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339" y="1561616"/>
            <a:ext cx="8276026" cy="3685156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you use water to wash/sort aggregate?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yes, then where does the wash/sort water discharge to?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Two Permit Categories for Wastewater Discharge: Groundwater or National Pollutant Discharge Elimination System (NPDES)</a:t>
            </a:r>
          </a:p>
          <a:p>
            <a:pPr lvl="1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Does the water discharge to a surface water as defined by EGLE?</a:t>
            </a:r>
            <a:b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The site requires a NPDES Discharge Permit</a:t>
            </a:r>
          </a:p>
          <a:p>
            <a:pPr lvl="1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Does the water discharge to groundwater through settling ponds or infiltration basin?</a:t>
            </a:r>
            <a:b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The site requires a Groundwater Discharge Permit</a:t>
            </a:r>
          </a:p>
        </p:txBody>
      </p:sp>
    </p:spTree>
    <p:extLst>
      <p:ext uri="{BB962C8B-B14F-4D97-AF65-F5344CB8AC3E}">
        <p14:creationId xmlns:p14="http://schemas.microsoft.com/office/powerpoint/2010/main" val="182671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AEC89-9E9A-DAA9-18D6-213A0890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 dirty="0"/>
              <a:t>Groundwater Permit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FEB8C-9EE7-563D-2AAE-55F0A160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en-US" sz="2000" dirty="0"/>
              <a:t>Part 22 Groundwater Rules under Part 31</a:t>
            </a:r>
          </a:p>
          <a:p>
            <a:r>
              <a:rPr lang="en-US" sz="2000" dirty="0"/>
              <a:t>Unless on-site pond is lined there would be discharge to groundwaters of </a:t>
            </a:r>
            <a:r>
              <a:rPr lang="en-US" sz="2000"/>
              <a:t>the state.</a:t>
            </a:r>
            <a:endParaRPr lang="en-US" sz="2000" dirty="0"/>
          </a:p>
          <a:p>
            <a:r>
              <a:rPr lang="en-US" sz="2000" dirty="0"/>
              <a:t>General Permit GW1540000</a:t>
            </a:r>
          </a:p>
          <a:p>
            <a:r>
              <a:rPr lang="en-US" sz="2000" dirty="0"/>
              <a:t>Effluent Limits</a:t>
            </a:r>
          </a:p>
          <a:p>
            <a:endParaRPr lang="en-US" sz="2000" dirty="0"/>
          </a:p>
        </p:txBody>
      </p:sp>
      <p:pic>
        <p:nvPicPr>
          <p:cNvPr id="5" name="Picture 4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097B0B70-D486-C04E-1A9C-C9AF42086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763595"/>
            <a:ext cx="6155141" cy="33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3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map of the state of michigan&#10;&#10;Description automatically generated">
            <a:extLst>
              <a:ext uri="{FF2B5EF4-FFF2-40B4-BE49-F238E27FC236}">
                <a16:creationId xmlns:a16="http://schemas.microsoft.com/office/drawing/2014/main" id="{A78C26A7-29B3-79FC-BC7E-017149041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16" y="328643"/>
            <a:ext cx="4919332" cy="6266666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4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C98AE-78F3-3AC3-E038-47B4F1E9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 dirty="0"/>
              <a:t>NPDES Permit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2B574-D130-C853-5FC8-964F6E896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en-US" sz="2000" dirty="0"/>
              <a:t>Part 31 of National Resource Environmental Protection Act (NREPA)</a:t>
            </a:r>
          </a:p>
          <a:p>
            <a:r>
              <a:rPr lang="en-US" sz="2000" dirty="0"/>
              <a:t>General Permit MIG490000</a:t>
            </a:r>
          </a:p>
          <a:p>
            <a:r>
              <a:rPr lang="en-US" sz="2000" dirty="0"/>
              <a:t>Water Quality Limits</a:t>
            </a:r>
          </a:p>
          <a:p>
            <a:endParaRPr lang="en-US" sz="2000" dirty="0"/>
          </a:p>
        </p:txBody>
      </p:sp>
      <p:pic>
        <p:nvPicPr>
          <p:cNvPr id="5" name="Picture 4" descr="A document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0A5C0A4F-F8EB-D1C2-1E3B-802938747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96" y="661916"/>
            <a:ext cx="5628262" cy="5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1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map of michigan with different colored squares&#10;&#10;Description automatically generated">
            <a:extLst>
              <a:ext uri="{FF2B5EF4-FFF2-40B4-BE49-F238E27FC236}">
                <a16:creationId xmlns:a16="http://schemas.microsoft.com/office/drawing/2014/main" id="{2E8C2D60-C529-EFA6-153E-9E21F2B0F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5" y="244482"/>
            <a:ext cx="4915785" cy="6242268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1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2BA53-C199-79B3-9721-7A18F2E4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Permit Compliance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6334B-5427-E295-6532-E795258C6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Maintain Site Records For 3 Years</a:t>
            </a:r>
          </a:p>
          <a:p>
            <a:r>
              <a:rPr lang="en-US"/>
              <a:t>If required, submit Discharge Monitoring Reports (DMRs)</a:t>
            </a:r>
          </a:p>
          <a:p>
            <a:r>
              <a:rPr lang="en-US"/>
              <a:t>Re-apply for Permit reissuance according to Permit instructions</a:t>
            </a:r>
          </a:p>
          <a:p>
            <a:r>
              <a:rPr lang="en-US"/>
              <a:t>If required, retain a certified operator. </a:t>
            </a:r>
          </a:p>
          <a:p>
            <a:pPr lvl="1"/>
            <a:r>
              <a:rPr lang="en-US"/>
              <a:t>Most only require A-1a (Special Classification) </a:t>
            </a:r>
          </a:p>
          <a:p>
            <a:pPr lvl="1"/>
            <a:r>
              <a:rPr lang="en-US"/>
              <a:t>Some require A-1b, A-1d, or others (Plain Clarification, Impoundment, etc.)</a:t>
            </a:r>
          </a:p>
        </p:txBody>
      </p:sp>
    </p:spTree>
    <p:extLst>
      <p:ext uri="{BB962C8B-B14F-4D97-AF65-F5344CB8AC3E}">
        <p14:creationId xmlns:p14="http://schemas.microsoft.com/office/powerpoint/2010/main" val="3782218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224</Words>
  <Application>Microsoft Macintosh PowerPoint</Application>
  <PresentationFormat>Widescreen</PresentationFormat>
  <Paragraphs>28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Michigan Aggregates Association 2024 Annual Conference</vt:lpstr>
      <vt:lpstr>Do You Need A Wastewater Discharge Permit?</vt:lpstr>
      <vt:lpstr>Groundwater Permit </vt:lpstr>
      <vt:lpstr>PowerPoint Presentation</vt:lpstr>
      <vt:lpstr>NPDES Permit</vt:lpstr>
      <vt:lpstr>PowerPoint Presentation</vt:lpstr>
      <vt:lpstr>Permit Compliance</vt:lpstr>
    </vt:vector>
  </TitlesOfParts>
  <Company>State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Aggregates Association 2024 Annual Conference</dc:title>
  <dc:creator>Burlingame, Daniel  (EGLE)</dc:creator>
  <cp:lastModifiedBy>Doug Needham</cp:lastModifiedBy>
  <cp:revision>4</cp:revision>
  <dcterms:created xsi:type="dcterms:W3CDTF">2024-02-13T15:58:48Z</dcterms:created>
  <dcterms:modified xsi:type="dcterms:W3CDTF">2024-02-14T12:07:38Z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46dfe0-534f-4c95-815c-5b1af86b9823_Enabled">
    <vt:lpwstr>true</vt:lpwstr>
  </property>
  <property fmtid="{D5CDD505-2E9C-101B-9397-08002B2CF9AE}" pid="3" name="MSIP_Label_2f46dfe0-534f-4c95-815c-5b1af86b9823_SetDate">
    <vt:lpwstr>2024-02-13T16:25:38Z</vt:lpwstr>
  </property>
  <property fmtid="{D5CDD505-2E9C-101B-9397-08002B2CF9AE}" pid="4" name="MSIP_Label_2f46dfe0-534f-4c95-815c-5b1af86b9823_Method">
    <vt:lpwstr>Privileged</vt:lpwstr>
  </property>
  <property fmtid="{D5CDD505-2E9C-101B-9397-08002B2CF9AE}" pid="5" name="MSIP_Label_2f46dfe0-534f-4c95-815c-5b1af86b9823_Name">
    <vt:lpwstr>2f46dfe0-534f-4c95-815c-5b1af86b9823</vt:lpwstr>
  </property>
  <property fmtid="{D5CDD505-2E9C-101B-9397-08002B2CF9AE}" pid="6" name="MSIP_Label_2f46dfe0-534f-4c95-815c-5b1af86b9823_SiteId">
    <vt:lpwstr>d5fb7087-3777-42ad-966a-892ef47225d1</vt:lpwstr>
  </property>
  <property fmtid="{D5CDD505-2E9C-101B-9397-08002B2CF9AE}" pid="7" name="MSIP_Label_2f46dfe0-534f-4c95-815c-5b1af86b9823_ActionId">
    <vt:lpwstr>1a98802b-8bd2-4739-b9a4-ea7ce14eea58</vt:lpwstr>
  </property>
  <property fmtid="{D5CDD505-2E9C-101B-9397-08002B2CF9AE}" pid="8" name="MSIP_Label_2f46dfe0-534f-4c95-815c-5b1af86b9823_ContentBits">
    <vt:lpwstr>0</vt:lpwstr>
  </property>
</Properties>
</file>