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0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1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81" r:id="rId2"/>
    <p:sldId id="364" r:id="rId3"/>
    <p:sldId id="312" r:id="rId4"/>
    <p:sldId id="270" r:id="rId5"/>
    <p:sldId id="314" r:id="rId6"/>
    <p:sldId id="360" r:id="rId7"/>
    <p:sldId id="309" r:id="rId8"/>
    <p:sldId id="307" r:id="rId9"/>
    <p:sldId id="318" r:id="rId10"/>
    <p:sldId id="320" r:id="rId11"/>
    <p:sldId id="358" r:id="rId12"/>
    <p:sldId id="349" r:id="rId13"/>
    <p:sldId id="322" r:id="rId14"/>
    <p:sldId id="326" r:id="rId15"/>
    <p:sldId id="340" r:id="rId16"/>
    <p:sldId id="332" r:id="rId17"/>
    <p:sldId id="333" r:id="rId18"/>
    <p:sldId id="334" r:id="rId19"/>
    <p:sldId id="361" r:id="rId20"/>
    <p:sldId id="362" r:id="rId21"/>
    <p:sldId id="363" r:id="rId22"/>
    <p:sldId id="337" r:id="rId23"/>
    <p:sldId id="35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B39ACF91-F786-4A8D-9430-D09A7C47ED87}">
          <p14:sldIdLst>
            <p14:sldId id="281"/>
            <p14:sldId id="364"/>
            <p14:sldId id="312"/>
          </p14:sldIdLst>
        </p14:section>
        <p14:section name="WHO WE ARE" id="{7FD3CE2B-1E47-4DD3-9A49-9D9B41349228}">
          <p14:sldIdLst>
            <p14:sldId id="270"/>
            <p14:sldId id="314"/>
            <p14:sldId id="360"/>
            <p14:sldId id="309"/>
          </p14:sldIdLst>
        </p14:section>
        <p14:section name="WHO WE SERVE" id="{B380DBCE-8121-4306-BA89-05B1B7E04B2D}">
          <p14:sldIdLst>
            <p14:sldId id="307"/>
          </p14:sldIdLst>
        </p14:section>
        <p14:section name="WHERE WE SERVE" id="{6A287EBB-7985-4FFB-9DBC-E51A28995AA5}">
          <p14:sldIdLst>
            <p14:sldId id="318"/>
          </p14:sldIdLst>
        </p14:section>
        <p14:section name="SERVICES CONTINUUM" id="{2C8DAFC3-BDC9-4D53-A9D6-763C2EB77028}">
          <p14:sldIdLst/>
        </p14:section>
        <p14:section name="SOLUTIONS/SERVICES" id="{0A30B4F0-DEA8-4537-ADD1-A62D741AB8B1}">
          <p14:sldIdLst>
            <p14:sldId id="320"/>
            <p14:sldId id="358"/>
            <p14:sldId id="349"/>
            <p14:sldId id="322"/>
            <p14:sldId id="326"/>
          </p14:sldIdLst>
        </p14:section>
        <p14:section name="Calculating Cost/Risk of MSDs" id="{97119518-A181-42C1-B9C0-E2C56953C4FB}">
          <p14:sldIdLst>
            <p14:sldId id="340"/>
            <p14:sldId id="332"/>
            <p14:sldId id="333"/>
            <p14:sldId id="334"/>
            <p14:sldId id="361"/>
            <p14:sldId id="362"/>
            <p14:sldId id="363"/>
            <p14:sldId id="337"/>
          </p14:sldIdLst>
        </p14:section>
        <p14:section name="Next Steps" id="{5394C934-1940-4E60-ADCE-336AE9246A6E}">
          <p14:sldIdLst/>
        </p14:section>
        <p14:section name="Thank You / End" id="{DF579224-24AA-462C-8FF8-F1DE10FA109A}">
          <p14:sldIdLst>
            <p14:sldId id="35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B6F58E8-163B-1A00-8652-6383FBCEFD6B}" name="Lauren Noens" initials="LN" userId="S::lnoens@wellworkforce.com::b1a78496-243b-48b1-8db3-1cb2b7609a0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97B2"/>
    <a:srgbClr val="3A4A9F"/>
    <a:srgbClr val="547A8D"/>
    <a:srgbClr val="8D999F"/>
    <a:srgbClr val="304C5A"/>
    <a:srgbClr val="0C13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6B9FFA6-14C7-482E-86F6-081A89383A13}" v="18" dt="2025-10-28T14:36:37.8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24" autoAdjust="0"/>
    <p:restoredTop sz="71703" autoAdjust="0"/>
  </p:normalViewPr>
  <p:slideViewPr>
    <p:cSldViewPr snapToGrid="0" showGuides="1">
      <p:cViewPr varScale="1">
        <p:scale>
          <a:sx n="52" d="100"/>
          <a:sy n="52" d="100"/>
        </p:scale>
        <p:origin x="1354" y="48"/>
      </p:cViewPr>
      <p:guideLst>
        <p:guide orient="horz" pos="2184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289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noens\AppData\Local\Microsoft\Windows\INetCache\Content.Outlook\B2MCZHEJ\For%20MI%20Paving%20presentaiotn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noens\AppData\Local\Microsoft\Windows\INetCache\Content.Outlook\B2MCZHEJ\For%20MI%20Paving%20presentaiotn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noens\AppData\Local\Microsoft\Windows\INetCache\Content.Outlook\B2MCZHEJ\For%20MI%20Paving%20presentaiotn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noens\AppData\Local\Microsoft\Windows\INetCache\Content.Outlook\B2MCZHEJ\For%20MI%20Paving%20presentaiotn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noens\AppData\Local\Microsoft\Windows\INetCache\Content.Outlook\B2MCZHEJ\For%20MI%20Paving%20presentaiotn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1"/>
                </a:solidFill>
                <a:latin typeface="+mj-lt"/>
              </a:rPr>
              <a:t>Large Distribution Center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OSHA Rate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Prior to FFW</c:v>
                </c:pt>
                <c:pt idx="1">
                  <c:v>Year 1</c:v>
                </c:pt>
                <c:pt idx="2">
                  <c:v>Year 2</c:v>
                </c:pt>
                <c:pt idx="3">
                  <c:v>Year 3</c:v>
                </c:pt>
                <c:pt idx="4">
                  <c:v>Year 4</c:v>
                </c:pt>
                <c:pt idx="5">
                  <c:v>Year 5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5.0999999999999996</c:v>
                </c:pt>
                <c:pt idx="1">
                  <c:v>2.6</c:v>
                </c:pt>
                <c:pt idx="2">
                  <c:v>1.1000000000000001</c:v>
                </c:pt>
                <c:pt idx="3">
                  <c:v>0.9</c:v>
                </c:pt>
                <c:pt idx="4">
                  <c:v>0.8</c:v>
                </c:pt>
                <c:pt idx="5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86-4848-A6DE-3482D9642B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9"/>
        <c:overlap val="-27"/>
        <c:axId val="514553776"/>
        <c:axId val="514554256"/>
      </c:barChart>
      <c:catAx>
        <c:axId val="514553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4554256"/>
        <c:crosses val="autoZero"/>
        <c:auto val="1"/>
        <c:lblAlgn val="ctr"/>
        <c:lblOffset val="100"/>
        <c:noMultiLvlLbl val="0"/>
      </c:catAx>
      <c:valAx>
        <c:axId val="514554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4553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Occupational Cases by Department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Sheet1!$B$33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475EAB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0"/>
                  <c:y val="-4.6296296296296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EF9-4C13-A737-FD5151E84C26}"/>
                </c:ext>
              </c:extLst>
            </c:dLbl>
            <c:dLbl>
              <c:idx val="1"/>
              <c:layout>
                <c:manualLayout>
                  <c:x val="0"/>
                  <c:y val="-6.01851851851852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EF9-4C13-A737-FD5151E84C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Sheet1!$A$34:$A$36</c:f>
              <c:strCache>
                <c:ptCount val="3"/>
                <c:pt idx="0">
                  <c:v>Paving</c:v>
                </c:pt>
                <c:pt idx="1">
                  <c:v>Plant</c:v>
                </c:pt>
                <c:pt idx="2">
                  <c:v>Unknown</c:v>
                </c:pt>
              </c:strCache>
            </c:strRef>
          </c:cat>
          <c:val>
            <c:numRef>
              <c:f>Sheet1!$B$34:$B$36</c:f>
              <c:numCache>
                <c:formatCode>General</c:formatCode>
                <c:ptCount val="3"/>
                <c:pt idx="0">
                  <c:v>6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EF9-4C13-A737-FD5151E84C26}"/>
            </c:ext>
          </c:extLst>
        </c:ser>
        <c:ser>
          <c:idx val="1"/>
          <c:order val="1"/>
          <c:tx>
            <c:strRef>
              <c:f>Sheet1!$C$33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28C0DA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9444444444444445E-2"/>
                  <c:y val="-4.16666666666666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EF9-4C13-A737-FD5151E84C26}"/>
                </c:ext>
              </c:extLst>
            </c:dLbl>
            <c:dLbl>
              <c:idx val="1"/>
              <c:layout>
                <c:manualLayout>
                  <c:x val="3.0555555555555555E-2"/>
                  <c:y val="-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EF9-4C13-A737-FD5151E84C26}"/>
                </c:ext>
              </c:extLst>
            </c:dLbl>
            <c:dLbl>
              <c:idx val="2"/>
              <c:layout>
                <c:manualLayout>
                  <c:x val="1.6666666666666666E-2"/>
                  <c:y val="-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EF9-4C13-A737-FD5151E84C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Sheet1!$A$34:$A$36</c:f>
              <c:strCache>
                <c:ptCount val="3"/>
                <c:pt idx="0">
                  <c:v>Paving</c:v>
                </c:pt>
                <c:pt idx="1">
                  <c:v>Plant</c:v>
                </c:pt>
                <c:pt idx="2">
                  <c:v>Unknown</c:v>
                </c:pt>
              </c:strCache>
            </c:strRef>
          </c:cat>
          <c:val>
            <c:numRef>
              <c:f>Sheet1!$C$34:$C$36</c:f>
              <c:numCache>
                <c:formatCode>General</c:formatCode>
                <c:ptCount val="3"/>
                <c:pt idx="0">
                  <c:v>29</c:v>
                </c:pt>
                <c:pt idx="1">
                  <c:v>1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EF9-4C13-A737-FD5151E84C2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39582944"/>
        <c:axId val="239576224"/>
        <c:axId val="0"/>
      </c:bar3DChart>
      <c:catAx>
        <c:axId val="239582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9576224"/>
        <c:crosses val="autoZero"/>
        <c:auto val="1"/>
        <c:lblAlgn val="ctr"/>
        <c:lblOffset val="100"/>
        <c:noMultiLvlLbl val="0"/>
      </c:catAx>
      <c:valAx>
        <c:axId val="239576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9582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Occupational Cases by Position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Sheet1!$B$38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475EAB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Sheet1!$A$39:$A$49</c:f>
              <c:strCache>
                <c:ptCount val="11"/>
                <c:pt idx="0">
                  <c:v>Laborer</c:v>
                </c:pt>
                <c:pt idx="1">
                  <c:v>Rolling Operator</c:v>
                </c:pt>
                <c:pt idx="2">
                  <c:v>Raker</c:v>
                </c:pt>
                <c:pt idx="3">
                  <c:v>Foreman</c:v>
                </c:pt>
                <c:pt idx="4">
                  <c:v>Paver Operator</c:v>
                </c:pt>
                <c:pt idx="5">
                  <c:v>Plant Operator</c:v>
                </c:pt>
                <c:pt idx="6">
                  <c:v>Screed Operator</c:v>
                </c:pt>
                <c:pt idx="7">
                  <c:v>Emusion Operator</c:v>
                </c:pt>
                <c:pt idx="8">
                  <c:v>Lab Tech</c:v>
                </c:pt>
                <c:pt idx="9">
                  <c:v>Polymer Operator</c:v>
                </c:pt>
                <c:pt idx="10">
                  <c:v>Loader Operator</c:v>
                </c:pt>
              </c:strCache>
            </c:strRef>
          </c:cat>
          <c:val>
            <c:numRef>
              <c:f>Sheet1!$B$39:$B$49</c:f>
              <c:numCache>
                <c:formatCode>General</c:formatCode>
                <c:ptCount val="11"/>
                <c:pt idx="0">
                  <c:v>8</c:v>
                </c:pt>
                <c:pt idx="1">
                  <c:v>8</c:v>
                </c:pt>
                <c:pt idx="2">
                  <c:v>6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DF-4284-B0C9-9C63749CC97E}"/>
            </c:ext>
          </c:extLst>
        </c:ser>
        <c:ser>
          <c:idx val="1"/>
          <c:order val="1"/>
          <c:tx>
            <c:strRef>
              <c:f>Sheet1!$C$38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28C0DA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Sheet1!$A$39:$A$49</c:f>
              <c:strCache>
                <c:ptCount val="11"/>
                <c:pt idx="0">
                  <c:v>Laborer</c:v>
                </c:pt>
                <c:pt idx="1">
                  <c:v>Rolling Operator</c:v>
                </c:pt>
                <c:pt idx="2">
                  <c:v>Raker</c:v>
                </c:pt>
                <c:pt idx="3">
                  <c:v>Foreman</c:v>
                </c:pt>
                <c:pt idx="4">
                  <c:v>Paver Operator</c:v>
                </c:pt>
                <c:pt idx="5">
                  <c:v>Plant Operator</c:v>
                </c:pt>
                <c:pt idx="6">
                  <c:v>Screed Operator</c:v>
                </c:pt>
                <c:pt idx="7">
                  <c:v>Emusion Operator</c:v>
                </c:pt>
                <c:pt idx="8">
                  <c:v>Lab Tech</c:v>
                </c:pt>
                <c:pt idx="9">
                  <c:v>Polymer Operator</c:v>
                </c:pt>
                <c:pt idx="10">
                  <c:v>Loader Operator</c:v>
                </c:pt>
              </c:strCache>
            </c:strRef>
          </c:cat>
          <c:val>
            <c:numRef>
              <c:f>Sheet1!$C$39:$C$49</c:f>
              <c:numCache>
                <c:formatCode>General</c:formatCode>
                <c:ptCount val="11"/>
                <c:pt idx="0">
                  <c:v>5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</c:v>
                </c:pt>
                <c:pt idx="9">
                  <c:v>0</c:v>
                </c:pt>
                <c:pt idx="1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1DF-4284-B0C9-9C63749CC97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39581504"/>
        <c:axId val="239582464"/>
        <c:axId val="0"/>
      </c:bar3DChart>
      <c:catAx>
        <c:axId val="239581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9582464"/>
        <c:crosses val="autoZero"/>
        <c:auto val="1"/>
        <c:lblAlgn val="ctr"/>
        <c:lblOffset val="100"/>
        <c:noMultiLvlLbl val="0"/>
      </c:catAx>
      <c:valAx>
        <c:axId val="239582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9581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0"/>
          <a:lstStyle/>
          <a:p>
            <a:pPr algn="ctr"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>
                <a:solidFill>
                  <a:schemeClr val="tx1"/>
                </a:solidFill>
                <a:latin typeface="+mj-lt"/>
              </a:rPr>
              <a:t>2023 Workplace Safety Index</a:t>
            </a:r>
          </a:p>
          <a:p>
            <a:pPr algn="ctr"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>
                <a:solidFill>
                  <a:schemeClr val="accent1"/>
                </a:solidFill>
                <a:latin typeface="+mn-lt"/>
              </a:rPr>
              <a:t>Total Cost (Billions)</a:t>
            </a:r>
          </a:p>
        </c:rich>
      </c:tx>
      <c:layout>
        <c:manualLayout>
          <c:xMode val="edge"/>
          <c:yMode val="edge"/>
          <c:x val="0.2382177385456074"/>
          <c:y val="2.6706237693926889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Total Cost (Billions)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2C1D1B05-404F-4922-9FCB-4BE3D34661F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976C-45A7-82F2-61D11277E4A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601F2C01-7FFB-48B9-B993-BB4FCEDDB9C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976C-45A7-82F2-61D11277E4A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547B9442-0DCC-4C92-86B2-532850AB199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976C-45A7-82F2-61D11277E4A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D9A3D3A6-4C2D-4727-9A60-4BC4DAAD3FE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976C-45A7-82F2-61D11277E4A4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26C2814F-10F4-4BB1-BC18-C880DCE61A5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976C-45A7-82F2-61D11277E4A4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5638F9A7-0601-44FA-8449-F78784175A8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976C-45A7-82F2-61D11277E4A4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260C552C-2B1A-4AEF-9B11-0DA016D55ED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976C-45A7-82F2-61D11277E4A4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4074D9F9-B8A2-4E74-8582-275EA6AE519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976C-45A7-82F2-61D11277E4A4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FC77543F-7E61-4D48-BFCE-52905A1BE0C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976C-45A7-82F2-61D11277E4A4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19E2DC90-E1D1-4436-8448-DE54C82A5A4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976C-45A7-82F2-61D11277E4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0" tIns="0" rIns="0" bIns="0" anchor="b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Sheet1!$B$2:$B$11</c:f>
              <c:strCache>
                <c:ptCount val="10"/>
                <c:pt idx="0">
                  <c:v>Overexertion</c:v>
                </c:pt>
                <c:pt idx="1">
                  <c:v>Falls (same level)</c:v>
                </c:pt>
                <c:pt idx="2">
                  <c:v>Falls (lower level)</c:v>
                </c:pt>
                <c:pt idx="3">
                  <c:v>Struck by object</c:v>
                </c:pt>
                <c:pt idx="4">
                  <c:v>Other exertions</c:v>
                </c:pt>
                <c:pt idx="5">
                  <c:v>Exposure to harmful substances</c:v>
                </c:pt>
                <c:pt idx="6">
                  <c:v>Roadway incidents</c:v>
                </c:pt>
                <c:pt idx="7">
                  <c:v>Caught in equipment</c:v>
                </c:pt>
                <c:pt idx="8">
                  <c:v>Slip or trip</c:v>
                </c:pt>
                <c:pt idx="9">
                  <c:v>Pedestrian vehicular incidents</c:v>
                </c:pt>
              </c:strCache>
            </c:strRef>
          </c:cat>
          <c:val>
            <c:numRef>
              <c:f>Sheet1!$C$2:$C$11</c:f>
              <c:numCache>
                <c:formatCode>0.0%</c:formatCode>
                <c:ptCount val="10"/>
                <c:pt idx="0">
                  <c:v>0.219</c:v>
                </c:pt>
                <c:pt idx="1">
                  <c:v>0.153</c:v>
                </c:pt>
                <c:pt idx="2">
                  <c:v>0.104</c:v>
                </c:pt>
                <c:pt idx="3">
                  <c:v>8.7999999999999995E-2</c:v>
                </c:pt>
                <c:pt idx="4">
                  <c:v>6.3E-2</c:v>
                </c:pt>
                <c:pt idx="5">
                  <c:v>5.7000000000000002E-2</c:v>
                </c:pt>
                <c:pt idx="6">
                  <c:v>4.3999999999999997E-2</c:v>
                </c:pt>
                <c:pt idx="7">
                  <c:v>3.4000000000000002E-2</c:v>
                </c:pt>
                <c:pt idx="8">
                  <c:v>3.3000000000000002E-2</c:v>
                </c:pt>
                <c:pt idx="9">
                  <c:v>2.7E-2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Sheet1!$A$2:$A$11</c15:f>
                <c15:dlblRangeCache>
                  <c:ptCount val="10"/>
                  <c:pt idx="0">
                    <c:v>$12.84 </c:v>
                  </c:pt>
                  <c:pt idx="1">
                    <c:v>$8.98 </c:v>
                  </c:pt>
                  <c:pt idx="2">
                    <c:v>$6.09 </c:v>
                  </c:pt>
                  <c:pt idx="3">
                    <c:v>$5.14 </c:v>
                  </c:pt>
                  <c:pt idx="4">
                    <c:v>$3.67 </c:v>
                  </c:pt>
                  <c:pt idx="5">
                    <c:v>$3.35 </c:v>
                  </c:pt>
                  <c:pt idx="6">
                    <c:v>$2.58 </c:v>
                  </c:pt>
                  <c:pt idx="7">
                    <c:v>$1.98 </c:v>
                  </c:pt>
                  <c:pt idx="8">
                    <c:v>$1.92 </c:v>
                  </c:pt>
                  <c:pt idx="9">
                    <c:v>$1.61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0-976C-45A7-82F2-61D11277E4A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3"/>
        <c:overlap val="-27"/>
        <c:axId val="79930768"/>
        <c:axId val="79928368"/>
      </c:barChart>
      <c:catAx>
        <c:axId val="79930768"/>
        <c:scaling>
          <c:orientation val="minMax"/>
        </c:scaling>
        <c:delete val="0"/>
        <c:axPos val="b"/>
        <c:numFmt formatCode="0.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156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928368"/>
        <c:crosses val="autoZero"/>
        <c:auto val="1"/>
        <c:lblAlgn val="ctr"/>
        <c:lblOffset val="100"/>
        <c:noMultiLvlLbl val="0"/>
      </c:catAx>
      <c:valAx>
        <c:axId val="79928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930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Manufacturing</a:t>
            </a:r>
            <a:endParaRPr lang="en-US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52236883796872646"/>
          <c:y val="0.15714176090994778"/>
          <c:w val="0.35708312195155734"/>
          <c:h val="0.8024051763704307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3940-4154-A54B-05A1FEE37EB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940-4154-A54B-05A1FEE37EB4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3940-4154-A54B-05A1FEE37EB4}"/>
              </c:ext>
            </c:extLst>
          </c:dPt>
          <c:dPt>
            <c:idx val="4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940-4154-A54B-05A1FEE37EB4}"/>
              </c:ext>
            </c:extLst>
          </c:dPt>
          <c:dLbls>
            <c:dLbl>
              <c:idx val="0"/>
              <c:layout>
                <c:manualLayout>
                  <c:x val="0"/>
                  <c:y val="3.3710496173156141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940-4154-A54B-05A1FEE37EB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Overexertion</c:v>
                </c:pt>
                <c:pt idx="1">
                  <c:v>Slips, trips and falls</c:v>
                </c:pt>
                <c:pt idx="2">
                  <c:v>Struck by an object</c:v>
                </c:pt>
                <c:pt idx="3">
                  <c:v>Repetitive motion</c:v>
                </c:pt>
                <c:pt idx="4">
                  <c:v>Caught-in or caught-between hazards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0.33</c:v>
                </c:pt>
                <c:pt idx="1">
                  <c:v>0.17</c:v>
                </c:pt>
                <c:pt idx="2">
                  <c:v>0.1</c:v>
                </c:pt>
                <c:pt idx="3">
                  <c:v>7.0000000000000007E-2</c:v>
                </c:pt>
                <c:pt idx="4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40-4154-A54B-05A1FEE37EB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8"/>
        <c:axId val="936217103"/>
        <c:axId val="936212783"/>
      </c:barChart>
      <c:catAx>
        <c:axId val="936217103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6212783"/>
        <c:crosses val="autoZero"/>
        <c:auto val="1"/>
        <c:lblAlgn val="ctr"/>
        <c:lblOffset val="100"/>
        <c:noMultiLvlLbl val="0"/>
      </c:catAx>
      <c:valAx>
        <c:axId val="936212783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9362171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Wholesale</a:t>
            </a:r>
            <a:endParaRPr lang="en-US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52236883796872646"/>
          <c:y val="0.15714176090994778"/>
          <c:w val="0.36328588569974141"/>
          <c:h val="0.8024051763704307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E219-4F00-9AFD-F4E6E39E4157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219-4F00-9AFD-F4E6E39E4157}"/>
              </c:ext>
            </c:extLst>
          </c:dPt>
          <c:dPt>
            <c:idx val="3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E219-4F00-9AFD-F4E6E39E4157}"/>
              </c:ext>
            </c:extLst>
          </c:dPt>
          <c:dPt>
            <c:idx val="4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219-4F00-9AFD-F4E6E39E4157}"/>
              </c:ext>
            </c:extLst>
          </c:dPt>
          <c:dLbls>
            <c:dLbl>
              <c:idx val="0"/>
              <c:layout>
                <c:manualLayout>
                  <c:x val="0"/>
                  <c:y val="3.3710496173156141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219-4F00-9AFD-F4E6E39E41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Overexertion</c:v>
                </c:pt>
                <c:pt idx="1">
                  <c:v>Slips, trips and falls</c:v>
                </c:pt>
                <c:pt idx="2">
                  <c:v>Struck by an object</c:v>
                </c:pt>
                <c:pt idx="3">
                  <c:v>Motor vehicle accidents</c:v>
                </c:pt>
                <c:pt idx="4">
                  <c:v>Caught-in or caught-between hazards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0.36</c:v>
                </c:pt>
                <c:pt idx="1">
                  <c:v>0.19</c:v>
                </c:pt>
                <c:pt idx="2">
                  <c:v>0.12</c:v>
                </c:pt>
                <c:pt idx="3">
                  <c:v>0.06</c:v>
                </c:pt>
                <c:pt idx="4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219-4F00-9AFD-F4E6E39E415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8"/>
        <c:axId val="936217103"/>
        <c:axId val="936212783"/>
      </c:barChart>
      <c:catAx>
        <c:axId val="936217103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6212783"/>
        <c:crosses val="autoZero"/>
        <c:auto val="1"/>
        <c:lblAlgn val="ctr"/>
        <c:lblOffset val="100"/>
        <c:noMultiLvlLbl val="0"/>
      </c:catAx>
      <c:valAx>
        <c:axId val="936212783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9362171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Manufacturing</a:t>
            </a:r>
            <a:endParaRPr lang="en-US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52236883796872646"/>
          <c:y val="0.1350764539719724"/>
          <c:w val="0.42781855621597259"/>
          <c:h val="0.8024051763704307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C13-4614-B758-03C0BE1E6DA2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C13-4614-B758-03C0BE1E6DA2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C13-4614-B758-03C0BE1E6DA2}"/>
              </c:ext>
            </c:extLst>
          </c:dPt>
          <c:dPt>
            <c:idx val="4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C13-4614-B758-03C0BE1E6DA2}"/>
              </c:ext>
            </c:extLst>
          </c:dPt>
          <c:dLbls>
            <c:dLbl>
              <c:idx val="0"/>
              <c:layout>
                <c:manualLayout>
                  <c:x val="0"/>
                  <c:y val="3.3710496173156141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C13-4614-B758-03C0BE1E6D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Strains and sprains</c:v>
                </c:pt>
                <c:pt idx="1">
                  <c:v>Fractures</c:v>
                </c:pt>
                <c:pt idx="2">
                  <c:v>Inflammation</c:v>
                </c:pt>
                <c:pt idx="3">
                  <c:v>Contusions</c:v>
                </c:pt>
                <c:pt idx="4">
                  <c:v>Dislocations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0.37</c:v>
                </c:pt>
                <c:pt idx="1">
                  <c:v>0.12</c:v>
                </c:pt>
                <c:pt idx="2">
                  <c:v>0.09</c:v>
                </c:pt>
                <c:pt idx="3">
                  <c:v>7.0000000000000007E-2</c:v>
                </c:pt>
                <c:pt idx="4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0C13-4614-B758-03C0BE1E6DA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8"/>
        <c:axId val="936217103"/>
        <c:axId val="936212783"/>
      </c:barChart>
      <c:catAx>
        <c:axId val="936217103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6212783"/>
        <c:crosses val="autoZero"/>
        <c:auto val="1"/>
        <c:lblAlgn val="ctr"/>
        <c:lblOffset val="100"/>
        <c:noMultiLvlLbl val="0"/>
      </c:catAx>
      <c:valAx>
        <c:axId val="936212783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9362171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Wholesale</a:t>
            </a:r>
            <a:endParaRPr lang="en-US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52236883796872646"/>
          <c:y val="0.1350764539719724"/>
          <c:w val="0.39574184344038449"/>
          <c:h val="0.8024051763704307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43F-49F7-AA49-1AF180B9D79B}"/>
              </c:ext>
            </c:extLst>
          </c:dPt>
          <c:dPt>
            <c:idx val="2"/>
            <c:invertIfNegative val="0"/>
            <c:bubble3D val="0"/>
            <c:spPr>
              <a:solidFill>
                <a:srgbClr val="304C5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43F-49F7-AA49-1AF180B9D79B}"/>
              </c:ext>
            </c:extLst>
          </c:dPt>
          <c:dPt>
            <c:idx val="3"/>
            <c:invertIfNegative val="0"/>
            <c:bubble3D val="0"/>
            <c:spPr>
              <a:solidFill>
                <a:srgbClr val="8D999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43F-49F7-AA49-1AF180B9D79B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43F-49F7-AA49-1AF180B9D79B}"/>
              </c:ext>
            </c:extLst>
          </c:dPt>
          <c:dLbls>
            <c:dLbl>
              <c:idx val="0"/>
              <c:layout>
                <c:manualLayout>
                  <c:x val="0"/>
                  <c:y val="3.3710496173156141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43F-49F7-AA49-1AF180B9D79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Strains and sprains</c:v>
                </c:pt>
                <c:pt idx="1">
                  <c:v>Fractures</c:v>
                </c:pt>
                <c:pt idx="2">
                  <c:v>Contusions</c:v>
                </c:pt>
                <c:pt idx="3">
                  <c:v>Dislocations</c:v>
                </c:pt>
                <c:pt idx="4">
                  <c:v>Inflammation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0.43</c:v>
                </c:pt>
                <c:pt idx="1">
                  <c:v>0.12</c:v>
                </c:pt>
                <c:pt idx="2">
                  <c:v>0.09</c:v>
                </c:pt>
                <c:pt idx="3">
                  <c:v>7.0000000000000007E-2</c:v>
                </c:pt>
                <c:pt idx="4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B43F-49F7-AA49-1AF180B9D79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8"/>
        <c:axId val="936217103"/>
        <c:axId val="936212783"/>
      </c:barChart>
      <c:catAx>
        <c:axId val="936217103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6212783"/>
        <c:crosses val="autoZero"/>
        <c:auto val="1"/>
        <c:lblAlgn val="ctr"/>
        <c:lblOffset val="100"/>
        <c:noMultiLvlLbl val="0"/>
      </c:catAx>
      <c:valAx>
        <c:axId val="936212783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9362171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Early Intervention Breakdown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475EAB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8.3333333333333332E-3"/>
                  <c:y val="-6.94444444444445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B03-4467-9A19-14D974E66212}"/>
                </c:ext>
              </c:extLst>
            </c:dLbl>
            <c:dLbl>
              <c:idx val="1"/>
              <c:layout>
                <c:manualLayout>
                  <c:x val="-5.0925337632079971E-17"/>
                  <c:y val="-2.77777777777778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B03-4467-9A19-14D974E66212}"/>
                </c:ext>
              </c:extLst>
            </c:dLbl>
            <c:dLbl>
              <c:idx val="2"/>
              <c:layout>
                <c:manualLayout>
                  <c:x val="-2.7777777777777779E-3"/>
                  <c:y val="-3.24074074074074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B03-4467-9A19-14D974E66212}"/>
                </c:ext>
              </c:extLst>
            </c:dLbl>
            <c:dLbl>
              <c:idx val="3"/>
              <c:layout>
                <c:manualLayout>
                  <c:x val="-5.5555555555555558E-3"/>
                  <c:y val="-4.6296296296296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B03-4467-9A19-14D974E66212}"/>
                </c:ext>
              </c:extLst>
            </c:dLbl>
            <c:dLbl>
              <c:idx val="4"/>
              <c:layout>
                <c:manualLayout>
                  <c:x val="-1.0185067526415994E-16"/>
                  <c:y val="-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B03-4467-9A19-14D974E6621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Employees seen for Early Intervention</c:v>
                </c:pt>
                <c:pt idx="1">
                  <c:v>Early Intervention Visits</c:v>
                </c:pt>
                <c:pt idx="2">
                  <c:v>Early Intervention Cases</c:v>
                </c:pt>
                <c:pt idx="3">
                  <c:v>Occupational Early Intervention Cases</c:v>
                </c:pt>
                <c:pt idx="4">
                  <c:v>Non-Occ Early Intervention Cases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216</c:v>
                </c:pt>
                <c:pt idx="1">
                  <c:v>1553</c:v>
                </c:pt>
                <c:pt idx="2">
                  <c:v>312</c:v>
                </c:pt>
                <c:pt idx="3">
                  <c:v>33</c:v>
                </c:pt>
                <c:pt idx="4">
                  <c:v>279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B03-4467-9A19-14D974E6621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28C0DA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3888888888888888E-2"/>
                  <c:y val="-2.3148148148148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B03-4467-9A19-14D974E66212}"/>
                </c:ext>
              </c:extLst>
            </c:dLbl>
            <c:dLbl>
              <c:idx val="1"/>
              <c:layout>
                <c:manualLayout>
                  <c:x val="2.7777777777777728E-2"/>
                  <c:y val="-2.77777777777778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B03-4467-9A19-14D974E66212}"/>
                </c:ext>
              </c:extLst>
            </c:dLbl>
            <c:dLbl>
              <c:idx val="2"/>
              <c:layout>
                <c:manualLayout>
                  <c:x val="1.9444444444444445E-2"/>
                  <c:y val="-1.3888888888888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B03-4467-9A19-14D974E66212}"/>
                </c:ext>
              </c:extLst>
            </c:dLbl>
            <c:dLbl>
              <c:idx val="3"/>
              <c:layout>
                <c:manualLayout>
                  <c:x val="2.5000000000000001E-2"/>
                  <c:y val="-2.3148148148148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B03-4467-9A19-14D974E66212}"/>
                </c:ext>
              </c:extLst>
            </c:dLbl>
            <c:dLbl>
              <c:idx val="4"/>
              <c:layout>
                <c:manualLayout>
                  <c:x val="4.1666666666666664E-2"/>
                  <c:y val="-1.85185185185185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B03-4467-9A19-14D974E6621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Employees seen for Early Intervention</c:v>
                </c:pt>
                <c:pt idx="1">
                  <c:v>Early Intervention Visits</c:v>
                </c:pt>
                <c:pt idx="2">
                  <c:v>Early Intervention Cases</c:v>
                </c:pt>
                <c:pt idx="3">
                  <c:v>Occupational Early Intervention Cases</c:v>
                </c:pt>
                <c:pt idx="4">
                  <c:v>Non-Occ Early Intervention Cases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131</c:v>
                </c:pt>
                <c:pt idx="1">
                  <c:v>955</c:v>
                </c:pt>
                <c:pt idx="2">
                  <c:v>182</c:v>
                </c:pt>
                <c:pt idx="3">
                  <c:v>8</c:v>
                </c:pt>
                <c:pt idx="4">
                  <c:v>174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3B03-4467-9A19-14D974E662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39489824"/>
        <c:axId val="239509024"/>
        <c:axId val="0"/>
      </c:bar3DChart>
      <c:catAx>
        <c:axId val="239489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9509024"/>
        <c:crosses val="autoZero"/>
        <c:auto val="1"/>
        <c:lblAlgn val="ctr"/>
        <c:lblOffset val="100"/>
        <c:noMultiLvlLbl val="0"/>
      </c:catAx>
      <c:valAx>
        <c:axId val="239509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9489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Services Breakdown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Sheet1!$B$8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475EAB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1.6666666666666666E-2"/>
                  <c:y val="-2.77777777777778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9F9-4757-A1C7-AC1585D30303}"/>
                </c:ext>
              </c:extLst>
            </c:dLbl>
            <c:dLbl>
              <c:idx val="3"/>
              <c:layout>
                <c:manualLayout>
                  <c:x val="-1.0185067526415994E-16"/>
                  <c:y val="-9.25925925925925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9F9-4757-A1C7-AC1585D303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Sheet1!$A$9:$A$14</c:f>
              <c:strCache>
                <c:ptCount val="6"/>
                <c:pt idx="0">
                  <c:v>Early Intervention</c:v>
                </c:pt>
                <c:pt idx="1">
                  <c:v>Ergonomic Observation</c:v>
                </c:pt>
                <c:pt idx="2">
                  <c:v>Ergomomic Recommendation Management</c:v>
                </c:pt>
                <c:pt idx="3">
                  <c:v>Training</c:v>
                </c:pt>
                <c:pt idx="4">
                  <c:v>Program Development</c:v>
                </c:pt>
                <c:pt idx="5">
                  <c:v>Onsite Interactions</c:v>
                </c:pt>
              </c:strCache>
            </c:strRef>
          </c:cat>
          <c:val>
            <c:numRef>
              <c:f>Sheet1!$B$9:$B$14</c:f>
              <c:numCache>
                <c:formatCode>0.0%</c:formatCode>
                <c:ptCount val="6"/>
                <c:pt idx="0">
                  <c:v>0.58299999999999996</c:v>
                </c:pt>
                <c:pt idx="1">
                  <c:v>4.8000000000000001E-2</c:v>
                </c:pt>
                <c:pt idx="2">
                  <c:v>2E-3</c:v>
                </c:pt>
                <c:pt idx="3">
                  <c:v>6.0000000000000001E-3</c:v>
                </c:pt>
                <c:pt idx="4">
                  <c:v>2.8000000000000001E-2</c:v>
                </c:pt>
                <c:pt idx="5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9F9-4757-A1C7-AC1585D30303}"/>
            </c:ext>
          </c:extLst>
        </c:ser>
        <c:ser>
          <c:idx val="1"/>
          <c:order val="1"/>
          <c:tx>
            <c:strRef>
              <c:f>Sheet1!$C$8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28C0DA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6111111111111163E-2"/>
                  <c:y val="-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9F9-4757-A1C7-AC1585D30303}"/>
                </c:ext>
              </c:extLst>
            </c:dLbl>
            <c:dLbl>
              <c:idx val="1"/>
              <c:layout>
                <c:manualLayout>
                  <c:x val="2.500000000000005E-2"/>
                  <c:y val="-4.16666666666667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9F9-4757-A1C7-AC1585D30303}"/>
                </c:ext>
              </c:extLst>
            </c:dLbl>
            <c:dLbl>
              <c:idx val="2"/>
              <c:layout>
                <c:manualLayout>
                  <c:x val="1.9444444444444344E-2"/>
                  <c:y val="-9.72222222222222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9F9-4757-A1C7-AC1585D30303}"/>
                </c:ext>
              </c:extLst>
            </c:dLbl>
            <c:dLbl>
              <c:idx val="3"/>
              <c:layout>
                <c:manualLayout>
                  <c:x val="8.3333333333333332E-3"/>
                  <c:y val="-8.33333333333333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9F9-4757-A1C7-AC1585D30303}"/>
                </c:ext>
              </c:extLst>
            </c:dLbl>
            <c:dLbl>
              <c:idx val="4"/>
              <c:layout>
                <c:manualLayout>
                  <c:x val="5.5555555555555558E-3"/>
                  <c:y val="-6.01851851851851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9F9-4757-A1C7-AC1585D30303}"/>
                </c:ext>
              </c:extLst>
            </c:dLbl>
            <c:dLbl>
              <c:idx val="5"/>
              <c:layout>
                <c:manualLayout>
                  <c:x val="1.1111111111111009E-2"/>
                  <c:y val="-8.33333333333333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9F9-4757-A1C7-AC1585D303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Sheet1!$A$9:$A$14</c:f>
              <c:strCache>
                <c:ptCount val="6"/>
                <c:pt idx="0">
                  <c:v>Early Intervention</c:v>
                </c:pt>
                <c:pt idx="1">
                  <c:v>Ergonomic Observation</c:v>
                </c:pt>
                <c:pt idx="2">
                  <c:v>Ergomomic Recommendation Management</c:v>
                </c:pt>
                <c:pt idx="3">
                  <c:v>Training</c:v>
                </c:pt>
                <c:pt idx="4">
                  <c:v>Program Development</c:v>
                </c:pt>
                <c:pt idx="5">
                  <c:v>Onsite Interactions</c:v>
                </c:pt>
              </c:strCache>
            </c:strRef>
          </c:cat>
          <c:val>
            <c:numRef>
              <c:f>Sheet1!$C$9:$C$14</c:f>
              <c:numCache>
                <c:formatCode>0.0%</c:formatCode>
                <c:ptCount val="6"/>
                <c:pt idx="0">
                  <c:v>0.55100000000000005</c:v>
                </c:pt>
                <c:pt idx="1">
                  <c:v>8.5000000000000006E-2</c:v>
                </c:pt>
                <c:pt idx="2">
                  <c:v>2E-3</c:v>
                </c:pt>
                <c:pt idx="3">
                  <c:v>0.01</c:v>
                </c:pt>
                <c:pt idx="4">
                  <c:v>5.0999999999999997E-2</c:v>
                </c:pt>
                <c:pt idx="5">
                  <c:v>0.28299999999999997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89F9-4757-A1C7-AC1585D3030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39565664"/>
        <c:axId val="239546464"/>
        <c:axId val="0"/>
      </c:bar3DChart>
      <c:catAx>
        <c:axId val="239565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9546464"/>
        <c:crosses val="autoZero"/>
        <c:auto val="1"/>
        <c:lblAlgn val="ctr"/>
        <c:lblOffset val="100"/>
        <c:noMultiLvlLbl val="0"/>
      </c:catAx>
      <c:valAx>
        <c:axId val="239546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9565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Occupational Complaints by Body Part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Sheet1!$B$17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475EAB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Sheet1!$A$18:$A$31</c:f>
              <c:strCache>
                <c:ptCount val="14"/>
                <c:pt idx="0">
                  <c:v>Ankle</c:v>
                </c:pt>
                <c:pt idx="1">
                  <c:v>Elbow</c:v>
                </c:pt>
                <c:pt idx="2">
                  <c:v>Hand</c:v>
                </c:pt>
                <c:pt idx="3">
                  <c:v>Lumbar</c:v>
                </c:pt>
                <c:pt idx="4">
                  <c:v>Other</c:v>
                </c:pt>
                <c:pt idx="5">
                  <c:v>Upper Extremity</c:v>
                </c:pt>
                <c:pt idx="6">
                  <c:v>Knee</c:v>
                </c:pt>
                <c:pt idx="7">
                  <c:v>Neck</c:v>
                </c:pt>
                <c:pt idx="8">
                  <c:v>Forearm</c:v>
                </c:pt>
                <c:pt idx="9">
                  <c:v>Hip</c:v>
                </c:pt>
                <c:pt idx="10">
                  <c:v>Lower Extremity</c:v>
                </c:pt>
                <c:pt idx="11">
                  <c:v>Shoulder</c:v>
                </c:pt>
                <c:pt idx="12">
                  <c:v>Thigh</c:v>
                </c:pt>
                <c:pt idx="13">
                  <c:v>Thoracic Spine</c:v>
                </c:pt>
              </c:strCache>
            </c:strRef>
          </c:cat>
          <c:val>
            <c:numRef>
              <c:f>Sheet1!$B$18:$B$31</c:f>
              <c:numCache>
                <c:formatCode>General</c:formatCode>
                <c:ptCount val="14"/>
                <c:pt idx="0">
                  <c:v>6</c:v>
                </c:pt>
                <c:pt idx="1">
                  <c:v>4</c:v>
                </c:pt>
                <c:pt idx="2">
                  <c:v>4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2</c:v>
                </c:pt>
                <c:pt idx="7">
                  <c:v>2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15-4707-88AB-E7F2267B2210}"/>
            </c:ext>
          </c:extLst>
        </c:ser>
        <c:ser>
          <c:idx val="1"/>
          <c:order val="1"/>
          <c:tx>
            <c:strRef>
              <c:f>Sheet1!$C$17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28C0DA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Sheet1!$A$18:$A$31</c:f>
              <c:strCache>
                <c:ptCount val="14"/>
                <c:pt idx="0">
                  <c:v>Ankle</c:v>
                </c:pt>
                <c:pt idx="1">
                  <c:v>Elbow</c:v>
                </c:pt>
                <c:pt idx="2">
                  <c:v>Hand</c:v>
                </c:pt>
                <c:pt idx="3">
                  <c:v>Lumbar</c:v>
                </c:pt>
                <c:pt idx="4">
                  <c:v>Other</c:v>
                </c:pt>
                <c:pt idx="5">
                  <c:v>Upper Extremity</c:v>
                </c:pt>
                <c:pt idx="6">
                  <c:v>Knee</c:v>
                </c:pt>
                <c:pt idx="7">
                  <c:v>Neck</c:v>
                </c:pt>
                <c:pt idx="8">
                  <c:v>Forearm</c:v>
                </c:pt>
                <c:pt idx="9">
                  <c:v>Hip</c:v>
                </c:pt>
                <c:pt idx="10">
                  <c:v>Lower Extremity</c:v>
                </c:pt>
                <c:pt idx="11">
                  <c:v>Shoulder</c:v>
                </c:pt>
                <c:pt idx="12">
                  <c:v>Thigh</c:v>
                </c:pt>
                <c:pt idx="13">
                  <c:v>Thoracic Spine</c:v>
                </c:pt>
              </c:strCache>
            </c:strRef>
          </c:cat>
          <c:val>
            <c:numRef>
              <c:f>Sheet1!$C$18:$C$31</c:f>
              <c:numCache>
                <c:formatCode>General</c:formatCode>
                <c:ptCount val="14"/>
                <c:pt idx="0">
                  <c:v>3</c:v>
                </c:pt>
                <c:pt idx="1">
                  <c:v>1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1</c:v>
                </c:pt>
                <c:pt idx="8">
                  <c:v>0</c:v>
                </c:pt>
                <c:pt idx="9">
                  <c:v>1</c:v>
                </c:pt>
                <c:pt idx="10">
                  <c:v>0</c:v>
                </c:pt>
                <c:pt idx="11">
                  <c:v>1</c:v>
                </c:pt>
                <c:pt idx="12">
                  <c:v>0</c:v>
                </c:pt>
                <c:pt idx="1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15-4707-88AB-E7F2267B221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39575264"/>
        <c:axId val="239554144"/>
        <c:axId val="0"/>
      </c:bar3DChart>
      <c:catAx>
        <c:axId val="239575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9554144"/>
        <c:crosses val="autoZero"/>
        <c:auto val="1"/>
        <c:lblAlgn val="ctr"/>
        <c:lblOffset val="100"/>
        <c:noMultiLvlLbl val="0"/>
      </c:catAx>
      <c:valAx>
        <c:axId val="239554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9575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A1FFCA9-DEF0-FDD7-8DA3-8C8547BDED2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7C871A-8C4F-E953-A103-08ECA8FAD84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011FF0-5E0A-4640-B43B-D93BBDC12C5A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6D08AA-7B21-3D13-3502-4276C7F069D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EDFD53-0666-61B6-048D-244B6965778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A066C3-D14E-46FC-AACC-5E7C1BA87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866479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1AE2A7-500F-40A3-8841-0B5A7B421D65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B7B920-5290-49DA-84C4-797ED372E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136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B7B920-5290-49DA-84C4-797ED372E92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5912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/>
              <a:t>Key trends</a:t>
            </a:r>
          </a:p>
          <a:p>
            <a:pPr lvl="2"/>
            <a:r>
              <a:rPr lang="en-US" dirty="0"/>
              <a:t>Aging Workforce</a:t>
            </a:r>
          </a:p>
          <a:p>
            <a:pPr lvl="2"/>
            <a:r>
              <a:rPr lang="en-US" dirty="0"/>
              <a:t>Turnover</a:t>
            </a:r>
          </a:p>
          <a:p>
            <a:pPr lvl="2"/>
            <a:r>
              <a:rPr lang="en-US" dirty="0"/>
              <a:t>Absenteeism</a:t>
            </a:r>
          </a:p>
          <a:p>
            <a:pPr lvl="2"/>
            <a:r>
              <a:rPr lang="en-US" dirty="0"/>
              <a:t>Bandwidth</a:t>
            </a:r>
          </a:p>
          <a:p>
            <a:pPr lvl="2"/>
            <a:r>
              <a:rPr lang="en-US" dirty="0"/>
              <a:t>Access to Healthcare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B7B920-5290-49DA-84C4-797ED372E92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9308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B7B920-5290-49DA-84C4-797ED372E92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1528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B7B920-5290-49DA-84C4-797ED372E92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709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Fill-in contact info here – add </a:t>
            </a:r>
            <a:r>
              <a:rPr lang="en-US" dirty="0" err="1"/>
              <a:t>linkedin</a:t>
            </a:r>
            <a:r>
              <a:rPr lang="en-US" dirty="0"/>
              <a:t> profile </a:t>
            </a:r>
            <a:r>
              <a:rPr lang="en-US" dirty="0" err="1"/>
              <a:t>url</a:t>
            </a:r>
            <a:r>
              <a:rPr lang="en-US" dirty="0"/>
              <a:t> to “in” icon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B7B920-5290-49DA-84C4-797ED372E92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683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6.sv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9.svg"/><Relationship Id="rId4" Type="http://schemas.openxmlformats.org/officeDocument/2006/relationships/image" Target="../media/image14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7" Type="http://schemas.openxmlformats.org/officeDocument/2006/relationships/image" Target="../media/image17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51.svg"/><Relationship Id="rId4" Type="http://schemas.openxmlformats.org/officeDocument/2006/relationships/image" Target="../media/image50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svg"/><Relationship Id="rId2" Type="http://schemas.openxmlformats.org/officeDocument/2006/relationships/image" Target="../media/image5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9.svg"/><Relationship Id="rId4" Type="http://schemas.openxmlformats.org/officeDocument/2006/relationships/image" Target="../media/image14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7" Type="http://schemas.openxmlformats.org/officeDocument/2006/relationships/image" Target="../media/image17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55.svg"/><Relationship Id="rId4" Type="http://schemas.openxmlformats.org/officeDocument/2006/relationships/image" Target="../media/image54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13.jp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6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56.png"/><Relationship Id="rId2" Type="http://schemas.openxmlformats.org/officeDocument/2006/relationships/image" Target="../media/image57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15.sv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1.png"/><Relationship Id="rId5" Type="http://schemas.openxmlformats.org/officeDocument/2006/relationships/image" Target="../media/image60.svg"/><Relationship Id="rId4" Type="http://schemas.openxmlformats.org/officeDocument/2006/relationships/image" Target="../media/image59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6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56.png"/><Relationship Id="rId2" Type="http://schemas.openxmlformats.org/officeDocument/2006/relationships/image" Target="../media/image6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15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13.jp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3" Type="http://schemas.openxmlformats.org/officeDocument/2006/relationships/image" Target="../media/image20.svg"/><Relationship Id="rId21" Type="http://schemas.openxmlformats.org/officeDocument/2006/relationships/image" Target="../media/image38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" Type="http://schemas.openxmlformats.org/officeDocument/2006/relationships/image" Target="../media/image19.png"/><Relationship Id="rId16" Type="http://schemas.openxmlformats.org/officeDocument/2006/relationships/image" Target="../media/image33.png"/><Relationship Id="rId20" Type="http://schemas.openxmlformats.org/officeDocument/2006/relationships/image" Target="../media/image3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24" Type="http://schemas.openxmlformats.org/officeDocument/2006/relationships/image" Target="../media/image17.sv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23" Type="http://schemas.openxmlformats.org/officeDocument/2006/relationships/image" Target="../media/image16.png"/><Relationship Id="rId10" Type="http://schemas.openxmlformats.org/officeDocument/2006/relationships/image" Target="../media/image27.png"/><Relationship Id="rId19" Type="http://schemas.openxmlformats.org/officeDocument/2006/relationships/image" Target="../media/image36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Relationship Id="rId22" Type="http://schemas.openxmlformats.org/officeDocument/2006/relationships/image" Target="../media/image3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D99BD30C-2925-D7FC-3676-494511F979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63" b="5162"/>
          <a:stretch/>
        </p:blipFill>
        <p:spPr>
          <a:xfrm>
            <a:off x="-2" y="0"/>
            <a:ext cx="12192003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4F4EF07-B774-FD65-CD7F-1A3DBE99F013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accent4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982377-7CDF-23FC-C65B-9A34C5C412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3759" y="2453322"/>
            <a:ext cx="10444480" cy="1249681"/>
          </a:xfr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FDEBEF-B860-1E17-27F1-1256876435B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73759" y="4099878"/>
            <a:ext cx="10444480" cy="1030922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accent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AA1E99FA-921F-0283-8FBA-D92BE782097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08144" y="1107161"/>
            <a:ext cx="3775709" cy="94928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192ADEC-A80C-19F8-F3F9-237C3B4D0AA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59820" y="5305362"/>
            <a:ext cx="4072359" cy="324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1100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3" orient="horz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15880-5D9E-6744-28F9-D2D0D6AE5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660842-D9AE-C803-E9C1-556D81DEFE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wrap="square"/>
          <a:lstStyle>
            <a:lvl1pPr>
              <a:spcAft>
                <a:spcPts val="600"/>
              </a:spcAft>
              <a:defRPr/>
            </a:lvl1pPr>
            <a:lvl2pPr marL="346075" indent="-228600"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34840C-31A6-4745-5A78-4E1CD94A0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31BE9-C0AB-4430-ADDF-A85453C3146E}" type="datetime3">
              <a:rPr lang="en-US" smtClean="0"/>
              <a:t>2 February 2026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3630DAD-8DE7-E7D4-CB2F-CB7C757EA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2026 Fit For Work. All Rights Reserved.   |   wellworkforce.com   |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1148FC0-FB0B-F47F-9E87-53CE9ED5A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156F2-522B-4173-8F49-2A7C80DCD98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8B3ACF9E-F55C-D64C-C57D-C9E50F01B4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1860" y="1615031"/>
            <a:ext cx="1190625" cy="9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51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B5B2F3F-2CDA-F96D-9DDE-C0DD183DF9DD}"/>
              </a:ext>
            </a:extLst>
          </p:cNvPr>
          <p:cNvSpPr>
            <a:spLocks/>
          </p:cNvSpPr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0C1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315880-5D9E-6744-28F9-D2D0D6AE5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660842-D9AE-C803-E9C1-556D81DEFE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wrap="square"/>
          <a:lstStyle>
            <a:lvl1pPr>
              <a:spcAft>
                <a:spcPts val="600"/>
              </a:spcAft>
              <a:defRPr>
                <a:solidFill>
                  <a:schemeClr val="bg1"/>
                </a:solidFill>
              </a:defRPr>
            </a:lvl1pPr>
            <a:lvl2pPr marL="346075" indent="-228600">
              <a:spcAft>
                <a:spcPts val="600"/>
              </a:spcAft>
              <a:defRPr>
                <a:solidFill>
                  <a:schemeClr val="bg1"/>
                </a:solidFill>
              </a:defRPr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34840C-31A6-4745-5A78-4E1CD94A0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9C01F9F-DF53-4613-AB54-6BB76E15A0AB}" type="datetime3">
              <a:rPr lang="en-US" smtClean="0"/>
              <a:t>2 February 2026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3630DAD-8DE7-E7D4-CB2F-CB7C757EA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© 2026 Fit For Work. All Rights Reserved.   |   wellworkforce.com   |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1148FC0-FB0B-F47F-9E87-53CE9ED5A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43156F2-522B-4173-8F49-2A7C80DCD98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8B3ACF9E-F55C-D64C-C57D-C9E50F01B4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1860" y="1615031"/>
            <a:ext cx="1190625" cy="9525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98D28B33-BF7F-6DBC-81D6-0C25F08FC8A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9600" y="6322637"/>
            <a:ext cx="739779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686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77D52-B625-D864-B9AF-06A814DEF0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75933" y="685800"/>
            <a:ext cx="5495827" cy="679556"/>
          </a:xfrm>
        </p:spPr>
        <p:txBody>
          <a:bodyPr lIns="0" tIns="0" rIns="0" bIns="0"/>
          <a:lstStyle>
            <a:lvl1pPr>
              <a:defRPr/>
            </a:lvl1pPr>
          </a:lstStyle>
          <a:p>
            <a:r>
              <a:rPr lang="en-US" dirty="0"/>
              <a:t>Service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E7E240-A551-D508-7083-B7DCE977F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EDDF6-18E8-4E4E-A15F-8F1C031DA357}" type="datetime3">
              <a:rPr lang="en-US" smtClean="0"/>
              <a:t>2 February 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58BB31-1495-2024-F768-54DE00313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2026 Fit For Work. All Rights Reserved.   |   wellworkforce.com   |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A392F9-0021-9E0B-34E3-4D5C9F889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156F2-522B-4173-8F49-2A7C80DCD98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CAFD97F-9D0B-8705-1063-063A6C79CA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989055"/>
            <a:ext cx="10947401" cy="3893271"/>
          </a:xfrm>
        </p:spPr>
        <p:txBody>
          <a:bodyPr wrap="square"/>
          <a:lstStyle>
            <a:lvl1pPr>
              <a:spcAft>
                <a:spcPts val="600"/>
              </a:spcAft>
              <a:defRPr/>
            </a:lvl1pPr>
            <a:lvl2pPr marL="346075" indent="-228600"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570503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 Sec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15880-5D9E-6744-28F9-D2D0D6AE5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770082"/>
            <a:ext cx="11355977" cy="729606"/>
          </a:xfrm>
        </p:spPr>
        <p:txBody>
          <a:bodyPr wrap="square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660842-D9AE-C803-E9C1-556D81DEFE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wrap="square"/>
          <a:lstStyle>
            <a:lvl1pPr>
              <a:spcAft>
                <a:spcPts val="600"/>
              </a:spcAft>
              <a:defRPr/>
            </a:lvl1pPr>
            <a:lvl2pPr marL="346075" indent="-228600"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69EB2C6-2B66-EAE9-B2A9-055EC5F365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406692"/>
            <a:ext cx="5715000" cy="199734"/>
          </a:xfrm>
        </p:spPr>
        <p:txBody>
          <a:bodyPr wrap="square" anchor="ctr"/>
          <a:lstStyle>
            <a:lvl1pPr>
              <a:defRPr sz="1600" spc="50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A741C11-B52D-4648-B656-2FCDE0EF7E9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52DEB36-7D65-4189-8B0D-0069AD028E01}" type="datetime3">
              <a:rPr lang="en-US" smtClean="0"/>
              <a:t>2 February 2026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06873383-FDD5-FF81-549F-4987616831E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© 2026 Fit For Work. All Rights Reserved.   |   wellworkforce.com   |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9381D9A-B66D-CA29-7822-5FB85EAE6A4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43156F2-522B-4173-8F49-2A7C80DCD98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13F14EF1-892F-7434-42C6-EA5147314B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1860" y="1615031"/>
            <a:ext cx="1190625" cy="9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7743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F7428-404E-9B64-9FDF-C85A8C42C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10C34D-966F-5F89-C5BC-F3A7A974DC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2002221"/>
            <a:ext cx="5410200" cy="4174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E0E4B2-4DDC-C2F1-851C-D10073A1AA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2002221"/>
            <a:ext cx="5410201" cy="4174742"/>
          </a:xfrm>
        </p:spPr>
        <p:txBody>
          <a:bodyPr wrap="square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23C0E7C3-EE39-76A4-0224-B214442E9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BEDA6-3396-4095-8FF8-CEA3CB7E30A2}" type="datetime3">
              <a:rPr lang="en-US" smtClean="0"/>
              <a:t>2 February 2026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D95C3F50-812A-7FF3-D3C2-117EA6B2A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2026 Fit For Work. All Rights Reserved.   |   wellworkforce.com   |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EAC6220-CDB4-672E-315A-5176F4986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156F2-522B-4173-8F49-2A7C80DCD98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19B4AFB5-FD28-43C4-9048-15DF96814A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1860" y="1615031"/>
            <a:ext cx="1190625" cy="9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5825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/ Image (Circ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F7428-404E-9B64-9FDF-C85A8C42C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10C34D-966F-5F89-C5BC-F3A7A974DC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599" y="1970689"/>
            <a:ext cx="6054271" cy="42062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FDD2B615-96C6-7222-42FD-635608C7291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24650" y="1500188"/>
            <a:ext cx="4857750" cy="4676775"/>
          </a:xfrm>
          <a:prstGeom prst="flowChartConnector">
            <a:avLst/>
          </a:prstGeom>
        </p:spPr>
        <p:txBody>
          <a:bodyPr/>
          <a:lstStyle>
            <a:lvl1pPr algn="ctr"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A6FE24-6FBB-8171-CE59-5A10DB77333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C63528A-2102-46D4-A392-1A6C5AD0DEEE}" type="datetime3">
              <a:rPr lang="en-US" smtClean="0"/>
              <a:t>2 February 2026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06B27F-F8EB-DA7F-FA85-FA0407A7E33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© 2026 Fit For Work. All Rights Reserved.   |   wellworkforce.com   |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44462DA-D6F3-D677-020B-29876F59B41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43156F2-522B-4173-8F49-2A7C80DCD98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1B226A6B-F8C7-A5B9-FC42-3C14ACC86A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1860" y="1615031"/>
            <a:ext cx="1190625" cy="9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2381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/ Content (Circ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F7428-404E-9B64-9FDF-C85A8C42C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10C34D-966F-5F89-C5BC-F3A7A974DC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28129" y="1954923"/>
            <a:ext cx="6054272" cy="42220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Picture Placeholder 12">
            <a:extLst>
              <a:ext uri="{FF2B5EF4-FFF2-40B4-BE49-F238E27FC236}">
                <a16:creationId xmlns:a16="http://schemas.microsoft.com/office/drawing/2014/main" id="{5DC3AF7F-025F-E931-B11C-4C89FA8F3DE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599" y="1821626"/>
            <a:ext cx="4523873" cy="4355337"/>
          </a:xfrm>
          <a:prstGeom prst="flowChartConnector">
            <a:avLst/>
          </a:prstGeom>
        </p:spPr>
        <p:txBody>
          <a:bodyPr/>
          <a:lstStyle>
            <a:lvl1pPr algn="ctr"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A2067D39-CEFE-B91B-4787-68CFEC3D96D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D7E2839-9767-4F7E-A920-7EC9F3636999}" type="datetime3">
              <a:rPr lang="en-US" smtClean="0"/>
              <a:t>2 February 2026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C7B48532-7978-1247-6A71-612E3A5B0FF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© 2026 Fit For Work. All Rights Reserved.   |   wellworkforce.com   |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A1F860A-6C33-959E-105D-D019FE83370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43156F2-522B-4173-8F49-2A7C80DCD98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30EF6306-F1DB-0FCD-3320-E02534D2D8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1860" y="1615031"/>
            <a:ext cx="1190625" cy="9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2217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/ Image (Squa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F7428-404E-9B64-9FDF-C85A8C42C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10C34D-966F-5F89-C5BC-F3A7A974DC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599" y="2034409"/>
            <a:ext cx="5676901" cy="414255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Picture Placeholder 12">
            <a:extLst>
              <a:ext uri="{FF2B5EF4-FFF2-40B4-BE49-F238E27FC236}">
                <a16:creationId xmlns:a16="http://schemas.microsoft.com/office/drawing/2014/main" id="{12A96959-63C8-D2F8-FE71-DD965177680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83401" y="1825625"/>
            <a:ext cx="4698999" cy="4113739"/>
          </a:xfrm>
          <a:prstGeom prst="roundRect">
            <a:avLst>
              <a:gd name="adj" fmla="val 3032"/>
            </a:avLst>
          </a:prstGeom>
        </p:spPr>
        <p:txBody>
          <a:bodyPr/>
          <a:lstStyle>
            <a:lvl1pPr algn="ctr"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24F27D-EEA7-7836-650C-7C7E8338713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EDF1EDF-7BC7-4B05-AEF0-C1EAEA8C9425}" type="datetime3">
              <a:rPr lang="en-US" smtClean="0"/>
              <a:t>2 February 2026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7A9748B2-7602-6B1C-4327-056791C0993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© 2026 Fit For Work. All Rights Reserved.   |   wellworkforce.com   |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C7D428A-C2BB-4314-DC6B-68B28084A32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A43156F2-522B-4173-8F49-2A7C80DCD98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27F64004-5535-F4C6-4427-A833050C7B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1860" y="1615031"/>
            <a:ext cx="1190625" cy="9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5077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/ Content (Squa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F7428-404E-9B64-9FDF-C85A8C42C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10C34D-966F-5F89-C5BC-F3A7A974DC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38091" y="2016126"/>
            <a:ext cx="5744309" cy="39232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Picture Placeholder 12">
            <a:extLst>
              <a:ext uri="{FF2B5EF4-FFF2-40B4-BE49-F238E27FC236}">
                <a16:creationId xmlns:a16="http://schemas.microsoft.com/office/drawing/2014/main" id="{EB0F64C0-7165-B963-A4DA-DF2BFB6E661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" y="1825625"/>
            <a:ext cx="4698999" cy="4113739"/>
          </a:xfrm>
          <a:prstGeom prst="roundRect">
            <a:avLst>
              <a:gd name="adj" fmla="val 3032"/>
            </a:avLst>
          </a:prstGeom>
        </p:spPr>
        <p:txBody>
          <a:bodyPr/>
          <a:lstStyle>
            <a:lvl1pPr algn="ctr"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EAECDA-0712-4276-8EB5-62B8F10C04C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36183A4-95BF-4FB8-8350-568FE37839C7}" type="datetime3">
              <a:rPr lang="en-US" smtClean="0"/>
              <a:t>2 February 2026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658EC926-6D61-745F-8FBE-54F06870CAC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© 2026 Fit For Work. All Rights Reserved.   |   wellworkforce.com   |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6198335-DEF6-EB86-6C3E-75D1F5902E3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43156F2-522B-4173-8F49-2A7C80DCD98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893F9C96-9C0B-14D6-BCE0-C64E4C558C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1860" y="1615031"/>
            <a:ext cx="1190625" cy="9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6580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3C6AE-B1A8-CC85-D6F6-E83728342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85800"/>
            <a:ext cx="10972800" cy="800101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F2D97F-7382-212F-E097-BEF28F8697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2017986"/>
            <a:ext cx="5387975" cy="640576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F7B246-CEA9-4A27-1E76-05A64EC5AB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782931"/>
            <a:ext cx="5387975" cy="34067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349847-BE9B-05F6-B1F8-8D9D34DB58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017986"/>
            <a:ext cx="5410200" cy="640576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6201AD-8EC2-9857-E7CB-140DF85B81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82931"/>
            <a:ext cx="5410200" cy="340673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9D71E9B4-ECB5-7352-96F0-6742D1AA7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D9234-D671-47D6-B22A-F3916A20CECC}" type="datetime3">
              <a:rPr lang="en-US" smtClean="0"/>
              <a:t>2 February 2026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96ED808-21FC-5E7E-1125-AFC596917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2026 Fit For Work. All Rights Reserved.   |   wellworkforce.com   |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00FE2A4C-94B9-7B35-5229-8481EDD6D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156F2-522B-4173-8F49-2A7C80DCD98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7E735E95-C9FB-A60F-4439-FC8595A504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1860" y="1615031"/>
            <a:ext cx="1190625" cy="9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819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4F4EF07-B774-FD65-CD7F-1A3DBE99F013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982377-7CDF-23FC-C65B-9A34C5C412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3759" y="2453322"/>
            <a:ext cx="10444480" cy="1249681"/>
          </a:xfr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FDEBEF-B860-1E17-27F1-1256876435B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73759" y="4099878"/>
            <a:ext cx="10444480" cy="1030922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accent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8A65823-F327-1EB3-517A-0474E135D1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08144" y="1107161"/>
            <a:ext cx="3775709" cy="94928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1FDA301-0F0C-21C3-6868-2D337DE1DE3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59820" y="5305362"/>
            <a:ext cx="4072359" cy="324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6064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3" orient="horz" pos="216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7FAAF-B7AA-6A71-8222-8BE628D7B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0E93611-F351-57E6-9DDE-403462DBA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07509-B35F-406A-A141-7A1429053BD1}" type="datetime3">
              <a:rPr lang="en-US" smtClean="0"/>
              <a:t>2 February 2026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DF58C40-C9D2-786B-2D5F-184435E74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2026 Fit For Work. All Rights Reserved.   |   wellworkforce.com   |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7E843D1-34C9-9D5D-4CDF-6FA4E9BD8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156F2-522B-4173-8F49-2A7C80DCD98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4FE6B24B-81A3-4CC7-58BF-CF6BF06431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1860" y="1615031"/>
            <a:ext cx="1190625" cy="9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6859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/ Photo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8FCFC09-E475-3E58-18CF-DFDC689CE9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" r="580"/>
          <a:stretch/>
        </p:blipFill>
        <p:spPr>
          <a:xfrm>
            <a:off x="-1" y="-8840"/>
            <a:ext cx="12192001" cy="686683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221511E-FFC9-F408-D25F-08655708C4B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6000">
                <a:schemeClr val="accent1">
                  <a:lumMod val="20000"/>
                  <a:alpha val="86000"/>
                </a:schemeClr>
              </a:gs>
              <a:gs pos="83000">
                <a:schemeClr val="tx1">
                  <a:alpha val="4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0A6C814-CD36-EF37-6219-22A80E2657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1" y="2106776"/>
            <a:ext cx="5965508" cy="1322224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  <a:latin typeface="+mj-lt"/>
              </a:defRPr>
            </a:lvl1pPr>
            <a:lvl2pPr marL="117475" indent="0">
              <a:buNone/>
              <a:defRPr/>
            </a:lvl2pPr>
            <a:lvl3pPr marL="339725" indent="0">
              <a:buFont typeface="Arial" panose="020B0604020202020204" pitchFamily="34" charset="0"/>
              <a:buNone/>
              <a:defRPr/>
            </a:lvl3pPr>
            <a:lvl4pPr marL="685800" indent="0">
              <a:buNone/>
              <a:defRPr/>
            </a:lvl4pPr>
            <a:lvl5pPr marL="919163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D2BCCA3-84AE-521F-DB4C-B94BFBF10A6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" y="3827122"/>
            <a:ext cx="5965825" cy="1577068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3E682C-D2BE-1049-E5AC-D708896131F2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911E97-5EF5-4902-AF46-9E1FCA34E12B}" type="datetime3">
              <a:rPr lang="en-US" smtClean="0"/>
              <a:t>2 February 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4DDE0D-5F3F-F6F8-0D6F-165EFA9AFFC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© 2026 Fit For Work. All Rights Reserved.   |   wellworkforce.com   |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1589A08-52E3-4A39-81DD-993FA224B74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43156F2-522B-4173-8F49-2A7C80DCD98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20FE0B7B-5F69-C9FD-D934-19BEFB0F0AB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9600" y="3589217"/>
            <a:ext cx="942975" cy="7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9083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40C7CA-21EB-0019-23BE-3DCF322CC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7815-C254-4413-8D5E-E5FFC50FCE7D}" type="datetime3">
              <a:rPr lang="en-US" smtClean="0"/>
              <a:t>2 February 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50EF17-D7D0-F8CA-B8F9-546117FD5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2026 Fit For Work. All Rights Reserved.   |   wellworkforce.com   |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762FEF-A320-A9E0-74D3-7D2A64AF2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156F2-522B-4173-8F49-2A7C80DCD98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999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/ Imag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3AA1618-46B5-F1E9-E1DA-DDB0C6555CC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1828800"/>
            <a:ext cx="4838700" cy="2080742"/>
          </a:xfrm>
        </p:spPr>
        <p:txBody>
          <a:bodyPr anchor="b"/>
          <a:lstStyle>
            <a:lvl1pPr>
              <a:lnSpc>
                <a:spcPct val="100000"/>
              </a:lnSpc>
              <a:defRPr sz="2600" i="1" spc="20" baseline="0">
                <a:latin typeface="Aptos Light" panose="020F0502020204030204" pitchFamily="34" charset="0"/>
              </a:defRPr>
            </a:lvl1pPr>
            <a:lvl2pPr marL="117475" indent="0">
              <a:buNone/>
              <a:defRPr/>
            </a:lvl2pPr>
          </a:lstStyle>
          <a:p>
            <a:pPr lvl="0"/>
            <a:r>
              <a:rPr lang="en-US" dirty="0"/>
              <a:t>“Lorem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.”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0A3D6137-1658-3DFD-2C19-F16C66AFBF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74332" y="986589"/>
            <a:ext cx="4869970" cy="4476075"/>
          </a:xfrm>
          <a:prstGeom prst="roundRect">
            <a:avLst>
              <a:gd name="adj" fmla="val 1947"/>
            </a:avLst>
          </a:prstGeom>
        </p:spPr>
        <p:txBody>
          <a:bodyPr/>
          <a:lstStyle>
            <a:lvl1pPr algn="ctr">
              <a:defRPr lang="en-US" sz="1800" dirty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C195993-048A-7E69-4FA0-E58F52D684C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6000" y="4530559"/>
            <a:ext cx="4838700" cy="438150"/>
          </a:xfrm>
        </p:spPr>
        <p:txBody>
          <a:bodyPr/>
          <a:lstStyle>
            <a:lvl1pPr>
              <a:defRPr sz="2200" b="0">
                <a:latin typeface="Aptos Display" panose="020B0004020202020204" pitchFamily="34" charset="0"/>
              </a:defRPr>
            </a:lvl1pPr>
          </a:lstStyle>
          <a:p>
            <a:pPr lvl="0"/>
            <a:r>
              <a:rPr lang="en-US" dirty="0"/>
              <a:t>[Quote Author]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1F9D0CCD-3CEC-F7C1-514A-A62815F3EC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19649" y="4184120"/>
            <a:ext cx="2095921" cy="71861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E995C7C0-48F6-398A-FB9B-0143C388969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8600" y="233611"/>
            <a:ext cx="820479" cy="820479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0036734-31EB-2E1D-C641-67BF4430CDC8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245469F9-C0B5-4BB2-B921-DCDCD69D11FA}" type="datetime3">
              <a:rPr lang="en-US" smtClean="0"/>
              <a:t>2 February 2026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B9D475F-812C-C88E-D175-A47893883EC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© 2026 Fit For Work. All Rights Reserved.   |   wellworkforce.com   |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6E2C298-5E0A-1604-87E0-1B543913191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43156F2-522B-4173-8F49-2A7C80DCD98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445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/ Image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7366D39-E175-2C65-800E-8D9898AF1F59}"/>
              </a:ext>
            </a:extLst>
          </p:cNvPr>
          <p:cNvSpPr>
            <a:spLocks/>
          </p:cNvSpPr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D1DF6E32-0EC9-4216-8104-90C07FC32B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600" y="233611"/>
            <a:ext cx="820479" cy="820479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3AA1618-46B5-F1E9-E1DA-DDB0C6555CC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1828800"/>
            <a:ext cx="4838700" cy="2080742"/>
          </a:xfrm>
        </p:spPr>
        <p:txBody>
          <a:bodyPr anchor="b"/>
          <a:lstStyle>
            <a:lvl1pPr>
              <a:lnSpc>
                <a:spcPct val="100000"/>
              </a:lnSpc>
              <a:defRPr sz="2600" i="1" spc="20" baseline="0">
                <a:solidFill>
                  <a:schemeClr val="bg1"/>
                </a:solidFill>
                <a:latin typeface="Aptos Light" panose="020F0502020204030204" pitchFamily="34" charset="0"/>
              </a:defRPr>
            </a:lvl1pPr>
            <a:lvl2pPr marL="117475" indent="0">
              <a:buNone/>
              <a:defRPr/>
            </a:lvl2pPr>
          </a:lstStyle>
          <a:p>
            <a:pPr lvl="0"/>
            <a:r>
              <a:rPr lang="en-US" dirty="0"/>
              <a:t>“Lorem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.”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0A3D6137-1658-3DFD-2C19-F16C66AFBF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74332" y="986589"/>
            <a:ext cx="4869970" cy="4476075"/>
          </a:xfrm>
          <a:prstGeom prst="roundRect">
            <a:avLst>
              <a:gd name="adj" fmla="val 1947"/>
            </a:avLst>
          </a:prstGeom>
        </p:spPr>
        <p:txBody>
          <a:bodyPr/>
          <a:lstStyle>
            <a:lvl1pPr algn="ctr">
              <a:defRPr lang="en-US" sz="1800" dirty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1F9D0CCD-3CEC-F7C1-514A-A62815F3ECE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19649" y="4184120"/>
            <a:ext cx="2095921" cy="71861"/>
          </a:xfrm>
          <a:prstGeom prst="rect">
            <a:avLst/>
          </a:prstGeom>
        </p:spPr>
      </p:pic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5AA6944D-3E5E-EA35-AEA8-F2A234B0C1B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6000" y="4530559"/>
            <a:ext cx="4838700" cy="438150"/>
          </a:xfrm>
        </p:spPr>
        <p:txBody>
          <a:bodyPr/>
          <a:lstStyle>
            <a:lvl1pPr>
              <a:defRPr sz="2200" b="0">
                <a:solidFill>
                  <a:schemeClr val="bg1">
                    <a:lumMod val="85000"/>
                  </a:schemeClr>
                </a:solidFill>
                <a:latin typeface="Aptos Display" panose="020B0004020202020204" pitchFamily="34" charset="0"/>
              </a:defRPr>
            </a:lvl1pPr>
          </a:lstStyle>
          <a:p>
            <a:pPr lvl="0"/>
            <a:r>
              <a:rPr lang="en-US" dirty="0"/>
              <a:t>[Quote Author]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DF59952C-2F83-CB96-DCE7-84727A53AAB4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B58E99-4D5E-4318-A867-9D5933D2E16A}" type="datetime3">
              <a:rPr lang="en-US" smtClean="0"/>
              <a:t>2 February 2026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6CFAFDD3-7D57-DD8B-51B4-53817858888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© 2026 Fit For Work. All Rights Reserved.   |   wellworkforce.com   |</a:t>
            </a:r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7F9531A-5272-0C4A-A5DC-F5733695B8A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43156F2-522B-4173-8F49-2A7C80DCD98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78F750D7-B227-1A58-7FAF-777492B8F2E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09600" y="6322637"/>
            <a:ext cx="739779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0853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3AA1618-46B5-F1E9-E1DA-DDB0C6555CC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18310" y="1474470"/>
            <a:ext cx="8755380" cy="2080742"/>
          </a:xfrm>
        </p:spPr>
        <p:txBody>
          <a:bodyPr anchor="b"/>
          <a:lstStyle>
            <a:lvl1pPr>
              <a:lnSpc>
                <a:spcPct val="100000"/>
              </a:lnSpc>
              <a:defRPr sz="2800" i="1" spc="20" baseline="0">
                <a:latin typeface="Aptos Light" panose="020F0502020204030204" pitchFamily="34" charset="0"/>
              </a:defRPr>
            </a:lvl1pPr>
            <a:lvl2pPr marL="117475" indent="0">
              <a:buNone/>
              <a:defRPr/>
            </a:lvl2pPr>
          </a:lstStyle>
          <a:p>
            <a:pPr lvl="0"/>
            <a:r>
              <a:rPr lang="en-US" dirty="0"/>
              <a:t>“Lorem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.”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C195993-048A-7E69-4FA0-E58F52D684C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18310" y="4176229"/>
            <a:ext cx="4838700" cy="438150"/>
          </a:xfrm>
        </p:spPr>
        <p:txBody>
          <a:bodyPr/>
          <a:lstStyle>
            <a:lvl1pPr>
              <a:defRPr sz="2200" b="0">
                <a:latin typeface="Aptos Display" panose="020B0004020202020204" pitchFamily="34" charset="0"/>
              </a:defRPr>
            </a:lvl1pPr>
          </a:lstStyle>
          <a:p>
            <a:pPr lvl="0"/>
            <a:r>
              <a:rPr lang="en-US" dirty="0"/>
              <a:t>[Quote Author]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C8D0E27F-1945-8688-7114-8A83A7B3D2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18310" y="3847611"/>
            <a:ext cx="1045599" cy="57032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766A3677-FC1B-47F5-D103-36A28520687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8600" y="233611"/>
            <a:ext cx="820479" cy="820479"/>
          </a:xfrm>
          <a:prstGeom prst="rect">
            <a:avLst/>
          </a:prstGeom>
        </p:spPr>
      </p:pic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9A8DA6CA-92A8-2E7E-901E-917086E9A955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5DD15FBA-8A98-4F9F-BDC0-3A00D730692B}" type="datetime3">
              <a:rPr lang="en-US" smtClean="0"/>
              <a:t>2 February 2026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432F1005-A138-EA84-8B5E-AFD6FE794A8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© 2026 Fit For Work. All Rights Reserved.   |   wellworkforce.com   |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0EB90BD1-02FA-DAD4-291E-6FAD37A6C03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43156F2-522B-4173-8F49-2A7C80DCD98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2700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BDB7B3D-E0F0-F3E0-B12C-F6900526DC6A}"/>
              </a:ext>
            </a:extLst>
          </p:cNvPr>
          <p:cNvSpPr>
            <a:spLocks/>
          </p:cNvSpPr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32C48D0-53C5-A79E-78D4-D15CD10592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600" y="233611"/>
            <a:ext cx="820479" cy="820479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3AA1618-46B5-F1E9-E1DA-DDB0C6555CC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18310" y="1474470"/>
            <a:ext cx="8755380" cy="2080742"/>
          </a:xfrm>
        </p:spPr>
        <p:txBody>
          <a:bodyPr anchor="b"/>
          <a:lstStyle>
            <a:lvl1pPr>
              <a:lnSpc>
                <a:spcPct val="100000"/>
              </a:lnSpc>
              <a:defRPr sz="2800" i="1" spc="20" baseline="0">
                <a:solidFill>
                  <a:schemeClr val="bg1"/>
                </a:solidFill>
                <a:latin typeface="Aptos Light" panose="020F0502020204030204" pitchFamily="34" charset="0"/>
              </a:defRPr>
            </a:lvl1pPr>
            <a:lvl2pPr marL="117475" indent="0">
              <a:buNone/>
              <a:defRPr/>
            </a:lvl2pPr>
          </a:lstStyle>
          <a:p>
            <a:pPr lvl="0"/>
            <a:r>
              <a:rPr lang="en-US" dirty="0"/>
              <a:t>“Lorem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.”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C195993-048A-7E69-4FA0-E58F52D684C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18310" y="4176229"/>
            <a:ext cx="4838700" cy="438150"/>
          </a:xfrm>
        </p:spPr>
        <p:txBody>
          <a:bodyPr/>
          <a:lstStyle>
            <a:lvl1pPr>
              <a:defRPr sz="2200" b="0">
                <a:solidFill>
                  <a:schemeClr val="bg1"/>
                </a:solidFill>
                <a:latin typeface="Aptos Display" panose="020B0004020202020204" pitchFamily="34" charset="0"/>
              </a:defRPr>
            </a:lvl1pPr>
          </a:lstStyle>
          <a:p>
            <a:pPr lvl="0"/>
            <a:r>
              <a:rPr lang="en-US" dirty="0"/>
              <a:t>[Quote Author]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C8D0E27F-1945-8688-7114-8A83A7B3D2E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63381" y="3847611"/>
            <a:ext cx="1045599" cy="57032"/>
          </a:xfrm>
          <a:prstGeom prst="rect">
            <a:avLst/>
          </a:prstGeom>
        </p:spPr>
      </p:pic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F91D7FF2-C9B1-B5FF-102D-4D73D296CD62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A38C33-9B23-4930-9D6F-85188FA474F7}" type="datetime3">
              <a:rPr lang="en-US" smtClean="0"/>
              <a:t>2 February 2026</a:t>
            </a:fld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F394C9F0-136B-6D56-D934-F37E02C401A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© 2026 Fit For Work. All Rights Reserved.   |   wellworkforce.com   |</a:t>
            </a:r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35F7D499-1315-1F16-5FF6-62306222017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43156F2-522B-4173-8F49-2A7C80DCD98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1A475DE5-5C1A-5050-7048-45A09CB1B07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09600" y="6322637"/>
            <a:ext cx="739779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3331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A8661-8E71-EC15-B2A1-364865E46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131C36-301A-C696-6605-140EE7357A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4F96FB-4734-AAD8-C946-D71CC86139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8B39A491-65C6-BC6A-0B1A-3A12DFBD1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740-111C-46EC-B21E-1CAA40D9ABA6}" type="datetime3">
              <a:rPr lang="en-US" smtClean="0"/>
              <a:t>2 February 2026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51D69D9-F3C4-0BDD-F139-D65AEEA88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2026 Fit For Work. All Rights Reserved.   |   wellworkforce.com   |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5922E3D-C1BE-BA61-2595-94B959BA1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156F2-522B-4173-8F49-2A7C80DCD98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9831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8217D-BF22-0044-17C9-3C33DB5A5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AD2DE9-A57C-08E0-199B-384DF4103C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45FD8D-DE11-4A80-8210-F6B972650E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FAFF33BD-8662-35E0-D791-A72FA5CFC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8AF88-9CB3-4279-8FE5-9B3E861E6ADF}" type="datetime3">
              <a:rPr lang="en-US" smtClean="0"/>
              <a:t>2 February 2026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E485AD1-B8C1-2C64-E56A-D44CABE16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2026 Fit For Work. All Rights Reserved.   |   wellworkforce.com   |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D5EA1D8-8F35-712F-A006-E223EEDE8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156F2-522B-4173-8F49-2A7C80DCD98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5110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8B26D-49BE-08B3-CB4B-56C94C47B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C32AEB-A972-413C-141E-EF941D09FA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187A07E-FC8A-FE99-303C-B6480EC6C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0556C-4470-4A2B-8C2D-7C09C8B1A09D}" type="datetime3">
              <a:rPr lang="en-US" smtClean="0"/>
              <a:t>2 February 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BD0BA4-C173-4665-1776-EAC34B098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2026 Fit For Work. All Rights Reserved.   |   wellworkforce.com   |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2F6FC3-B8E2-DE94-86EB-857D6AA6F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156F2-522B-4173-8F49-2A7C80DCD98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913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T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F7428-404E-9B64-9FDF-C85A8C42CB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10865" y="228600"/>
            <a:ext cx="6154711" cy="99459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Agenda</a:t>
            </a:r>
          </a:p>
        </p:txBody>
      </p:sp>
      <p:pic>
        <p:nvPicPr>
          <p:cNvPr id="30" name="Graphic 29">
            <a:extLst>
              <a:ext uri="{FF2B5EF4-FFF2-40B4-BE49-F238E27FC236}">
                <a16:creationId xmlns:a16="http://schemas.microsoft.com/office/drawing/2014/main" id="{802400BB-FEA6-F2D2-7268-4DAF78954E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80680" y="1301632"/>
            <a:ext cx="1600995" cy="8812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8F45D4D-BFF3-1B43-612A-7F8FFEF3F1A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9" r="15119"/>
          <a:stretch/>
        </p:blipFill>
        <p:spPr>
          <a:xfrm>
            <a:off x="-1" y="-314"/>
            <a:ext cx="5123543" cy="6858314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0FF6897B-68A8-F0AA-EFB4-3AC1ECE0083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5123542" cy="6858000"/>
          </a:xfrm>
          <a:prstGeom prst="rect">
            <a:avLst/>
          </a:prstGeom>
          <a:gradFill>
            <a:gsLst>
              <a:gs pos="6000">
                <a:schemeClr val="accent1">
                  <a:lumMod val="20000"/>
                  <a:alpha val="86000"/>
                </a:schemeClr>
              </a:gs>
              <a:gs pos="83000">
                <a:schemeClr val="tx1">
                  <a:alpha val="4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AE14802-7DFA-B78D-048B-953BF0C5433B}"/>
              </a:ext>
            </a:extLst>
          </p:cNvPr>
          <p:cNvSpPr/>
          <p:nvPr userDrawn="1"/>
        </p:nvSpPr>
        <p:spPr>
          <a:xfrm>
            <a:off x="4719047" y="1666185"/>
            <a:ext cx="803328" cy="80332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0" dirty="0">
                <a:latin typeface="+mj-lt"/>
              </a:rPr>
              <a:t>01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AD5754F8-A786-C46F-5556-7A3627CAB4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10865" y="1865817"/>
            <a:ext cx="5377835" cy="394776"/>
          </a:xfrm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+mj-lt"/>
              </a:defRPr>
            </a:lvl1pPr>
            <a:lvl2pPr marL="117475" indent="0">
              <a:buNone/>
              <a:defRPr/>
            </a:lvl2pPr>
            <a:lvl3pPr marL="339725" indent="0">
              <a:buFont typeface="Arial" panose="020B0604020202020204" pitchFamily="34" charset="0"/>
              <a:buNone/>
              <a:defRPr/>
            </a:lvl3pPr>
            <a:lvl4pPr marL="685800" indent="0">
              <a:buNone/>
              <a:defRPr/>
            </a:lvl4pPr>
            <a:lvl5pPr marL="919163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3719C6A-A15F-0BE1-7423-2ABBB6929EF7}"/>
              </a:ext>
            </a:extLst>
          </p:cNvPr>
          <p:cNvSpPr/>
          <p:nvPr userDrawn="1"/>
        </p:nvSpPr>
        <p:spPr>
          <a:xfrm>
            <a:off x="4719047" y="2733835"/>
            <a:ext cx="803328" cy="80332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0" dirty="0">
                <a:latin typeface="+mj-lt"/>
              </a:rPr>
              <a:t>02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DC6AC3B-C637-207D-D5D2-2262088F25BB}"/>
              </a:ext>
            </a:extLst>
          </p:cNvPr>
          <p:cNvSpPr/>
          <p:nvPr userDrawn="1"/>
        </p:nvSpPr>
        <p:spPr>
          <a:xfrm>
            <a:off x="4719047" y="3799241"/>
            <a:ext cx="803328" cy="80332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0" dirty="0">
                <a:latin typeface="+mj-lt"/>
              </a:rPr>
              <a:t>03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FD47D02-3A04-F778-DF8D-1690BACDCDE1}"/>
              </a:ext>
            </a:extLst>
          </p:cNvPr>
          <p:cNvSpPr/>
          <p:nvPr userDrawn="1"/>
        </p:nvSpPr>
        <p:spPr>
          <a:xfrm>
            <a:off x="4719046" y="4862162"/>
            <a:ext cx="803328" cy="80332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0" dirty="0">
                <a:latin typeface="+mj-lt"/>
              </a:rPr>
              <a:t>04</a:t>
            </a:r>
          </a:p>
        </p:txBody>
      </p:sp>
      <p:sp>
        <p:nvSpPr>
          <p:cNvPr id="33" name="Text Placeholder 8">
            <a:extLst>
              <a:ext uri="{FF2B5EF4-FFF2-40B4-BE49-F238E27FC236}">
                <a16:creationId xmlns:a16="http://schemas.microsoft.com/office/drawing/2014/main" id="{253FC86E-AB66-C330-AD63-44E6E4AF8B4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10864" y="2938111"/>
            <a:ext cx="5377835" cy="394776"/>
          </a:xfrm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+mj-lt"/>
              </a:defRPr>
            </a:lvl1pPr>
            <a:lvl2pPr marL="117475" indent="0">
              <a:buNone/>
              <a:defRPr/>
            </a:lvl2pPr>
            <a:lvl3pPr marL="339725" indent="0">
              <a:buFont typeface="Arial" panose="020B0604020202020204" pitchFamily="34" charset="0"/>
              <a:buNone/>
              <a:defRPr/>
            </a:lvl3pPr>
            <a:lvl4pPr marL="685800" indent="0">
              <a:buNone/>
              <a:defRPr/>
            </a:lvl4pPr>
            <a:lvl5pPr marL="919163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8">
            <a:extLst>
              <a:ext uri="{FF2B5EF4-FFF2-40B4-BE49-F238E27FC236}">
                <a16:creationId xmlns:a16="http://schemas.microsoft.com/office/drawing/2014/main" id="{881F7FA2-3BB6-F8A3-2B2E-F83C727D095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10864" y="4010405"/>
            <a:ext cx="5377835" cy="394776"/>
          </a:xfrm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+mj-lt"/>
              </a:defRPr>
            </a:lvl1pPr>
            <a:lvl2pPr marL="117475" indent="0">
              <a:buNone/>
              <a:defRPr/>
            </a:lvl2pPr>
            <a:lvl3pPr marL="339725" indent="0">
              <a:buFont typeface="Arial" panose="020B0604020202020204" pitchFamily="34" charset="0"/>
              <a:buNone/>
              <a:defRPr/>
            </a:lvl3pPr>
            <a:lvl4pPr marL="685800" indent="0">
              <a:buNone/>
              <a:defRPr/>
            </a:lvl4pPr>
            <a:lvl5pPr marL="919163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8">
            <a:extLst>
              <a:ext uri="{FF2B5EF4-FFF2-40B4-BE49-F238E27FC236}">
                <a16:creationId xmlns:a16="http://schemas.microsoft.com/office/drawing/2014/main" id="{164F6BB1-F03F-FFF3-20F9-84F53E39CF0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10864" y="5066438"/>
            <a:ext cx="5377835" cy="394776"/>
          </a:xfrm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+mj-lt"/>
              </a:defRPr>
            </a:lvl1pPr>
            <a:lvl2pPr marL="117475" indent="0">
              <a:buNone/>
              <a:defRPr/>
            </a:lvl2pPr>
            <a:lvl3pPr marL="339725" indent="0">
              <a:buFont typeface="Arial" panose="020B0604020202020204" pitchFamily="34" charset="0"/>
              <a:buNone/>
              <a:defRPr/>
            </a:lvl3pPr>
            <a:lvl4pPr marL="685800" indent="0">
              <a:buNone/>
              <a:defRPr/>
            </a:lvl4pPr>
            <a:lvl5pPr marL="919163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BF83BC77-5E65-C2BC-A97B-484CC2F0B92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51543" y="5422011"/>
            <a:ext cx="2983816" cy="750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317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FA4BE3-4A03-054B-6511-FDBFE7038E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589252-1A44-F61D-AAED-B0993E90BA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3BA39C-EF02-AB9A-D00D-5F5B4E54E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23DDF-2876-4CC5-9964-DA30FE2D648A}" type="datetime3">
              <a:rPr lang="en-US" smtClean="0"/>
              <a:t>2 February 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29B951-DA2A-338A-DFB4-A322AA299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2026 Fit For Work. All Rights Reserved.   |   wellworkforce.com   |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ADCCC0-6A45-CD80-FB95-BCED30D3C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156F2-522B-4173-8F49-2A7C80DCD98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8187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ropo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FEFEA74-723A-7E83-B99B-A4375215D867}"/>
              </a:ext>
            </a:extLst>
          </p:cNvPr>
          <p:cNvSpPr/>
          <p:nvPr userDrawn="1"/>
        </p:nvSpPr>
        <p:spPr>
          <a:xfrm>
            <a:off x="0" y="0"/>
            <a:ext cx="3996965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315880-5D9E-6744-28F9-D2D0D6AE5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660842-D9AE-C803-E9C1-556D81DEFE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4088" y="685800"/>
            <a:ext cx="7068312" cy="5491163"/>
          </a:xfrm>
        </p:spPr>
        <p:txBody>
          <a:bodyPr wrap="square"/>
          <a:lstStyle>
            <a:lvl1pPr>
              <a:spcAft>
                <a:spcPts val="600"/>
              </a:spcAft>
              <a:defRPr/>
            </a:lvl1pPr>
            <a:lvl2pPr marL="346075" indent="-228600"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34840C-31A6-4745-5A78-4E1CD94A0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F60DC-312B-4EA5-ACF7-0B8AE526E0FE}" type="datetime3">
              <a:rPr lang="en-US" smtClean="0"/>
              <a:t>2 February 2026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3630DAD-8DE7-E7D4-CB2F-CB7C757EA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2026 Fit For Work. All Rights Reserved.   |   wellworkforce.com   |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1148FC0-FB0B-F47F-9E87-53CE9ED5A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156F2-522B-4173-8F49-2A7C80DCD98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8B3ACF9E-F55C-D64C-C57D-C9E50F01B4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1860" y="1615031"/>
            <a:ext cx="1190625" cy="9525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3D275C35-A815-A72F-12C1-3B3D1D76ACB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9600" y="6322637"/>
            <a:ext cx="739779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6037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le Subtitle 1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7BE09-7C22-A10D-1761-7AC8B4F8A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85800"/>
            <a:ext cx="11355977" cy="70485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2066ACF3-23BD-1F35-1668-13C4A311C474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862639" y="4113245"/>
            <a:ext cx="2916237" cy="407901"/>
          </a:xfrm>
        </p:spPr>
        <p:txBody>
          <a:bodyPr/>
          <a:lstStyle>
            <a:lvl1pPr algn="ctr"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6" name="Text Placeholder 22">
            <a:extLst>
              <a:ext uri="{FF2B5EF4-FFF2-40B4-BE49-F238E27FC236}">
                <a16:creationId xmlns:a16="http://schemas.microsoft.com/office/drawing/2014/main" id="{6830DF4D-306A-2E20-2A26-DCD90758DD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37882" y="4113245"/>
            <a:ext cx="2916237" cy="407901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9" name="Text Placeholder 22">
            <a:extLst>
              <a:ext uri="{FF2B5EF4-FFF2-40B4-BE49-F238E27FC236}">
                <a16:creationId xmlns:a16="http://schemas.microsoft.com/office/drawing/2014/main" id="{C140BCB1-0059-F502-EB03-53224C70AEF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13124" y="4113245"/>
            <a:ext cx="2916237" cy="407901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AACE573-10B3-3BF5-B5CC-3F01EA02E4A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62013" y="4670425"/>
            <a:ext cx="2916237" cy="1377950"/>
          </a:xfrm>
        </p:spPr>
        <p:txBody>
          <a:bodyPr/>
          <a:lstStyle>
            <a:lvl1pPr algn="ctr">
              <a:defRPr sz="18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magna.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5BF148AA-8EAA-04DA-2E4D-896E924FD4E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34650" y="4670153"/>
            <a:ext cx="2916237" cy="1377950"/>
          </a:xfrm>
        </p:spPr>
        <p:txBody>
          <a:bodyPr/>
          <a:lstStyle>
            <a:lvl1pPr algn="ctr">
              <a:defRPr sz="18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magna.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63A38047-D65E-4F1F-4113-AC20BD1945B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418780" y="4670153"/>
            <a:ext cx="2916237" cy="1377950"/>
          </a:xfrm>
        </p:spPr>
        <p:txBody>
          <a:bodyPr/>
          <a:lstStyle>
            <a:lvl1pPr algn="ctr">
              <a:defRPr sz="18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magna.</a:t>
            </a:r>
          </a:p>
        </p:txBody>
      </p:sp>
      <p:sp>
        <p:nvSpPr>
          <p:cNvPr id="7" name="Picture Placeholder 12">
            <a:extLst>
              <a:ext uri="{FF2B5EF4-FFF2-40B4-BE49-F238E27FC236}">
                <a16:creationId xmlns:a16="http://schemas.microsoft.com/office/drawing/2014/main" id="{2060A65F-34EF-231B-F158-9CFFA85243F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024651" y="1427327"/>
            <a:ext cx="2590959" cy="2494433"/>
          </a:xfrm>
          <a:prstGeom prst="flowChartConnector">
            <a:avLst/>
          </a:prstGeom>
        </p:spPr>
        <p:txBody>
          <a:bodyPr/>
          <a:lstStyle>
            <a:lvl1pPr algn="ctr"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12">
            <a:extLst>
              <a:ext uri="{FF2B5EF4-FFF2-40B4-BE49-F238E27FC236}">
                <a16:creationId xmlns:a16="http://schemas.microsoft.com/office/drawing/2014/main" id="{395A29E9-7228-0DF9-4BF1-349C30538345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797288" y="1427327"/>
            <a:ext cx="2590959" cy="2494433"/>
          </a:xfrm>
          <a:prstGeom prst="flowChartConnector">
            <a:avLst/>
          </a:prstGeom>
        </p:spPr>
        <p:txBody>
          <a:bodyPr/>
          <a:lstStyle>
            <a:lvl1pPr algn="ctr"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12">
            <a:extLst>
              <a:ext uri="{FF2B5EF4-FFF2-40B4-BE49-F238E27FC236}">
                <a16:creationId xmlns:a16="http://schemas.microsoft.com/office/drawing/2014/main" id="{D28C1DA0-189B-26AC-1B3F-94342B8CB2DE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569925" y="1427327"/>
            <a:ext cx="2590959" cy="2494433"/>
          </a:xfrm>
          <a:prstGeom prst="flowChartConnector">
            <a:avLst/>
          </a:prstGeom>
        </p:spPr>
        <p:txBody>
          <a:bodyPr/>
          <a:lstStyle>
            <a:lvl1pPr algn="ctr"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E04A33E8-DDD0-8683-878C-E90C2E93C4A8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72B86053-5AFF-4F42-B038-2FAD4862C7F1}" type="datetime3">
              <a:rPr lang="en-US" smtClean="0"/>
              <a:t>2 February 2026</a:t>
            </a:fld>
            <a:endParaRPr lang="en-US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57DE41B8-D185-F578-5E11-F214B63F9DBE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© 2026 Fit For Work. All Rights Reserved.   |   wellworkforce.com   |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1CE9482E-761A-1BA6-17C5-B56FBEDD7D11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A43156F2-522B-4173-8F49-2A7C80DCD98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7429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le Subtitle 1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7BE09-7C22-A10D-1761-7AC8B4F8A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881" y="228599"/>
            <a:ext cx="11344519" cy="100724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2066ACF3-23BD-1F35-1668-13C4A311C474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237881" y="4113245"/>
            <a:ext cx="2536528" cy="407901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4DFDA71-950F-8B00-B38E-377319A5BF3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37882" y="4643438"/>
            <a:ext cx="2536528" cy="1392237"/>
          </a:xfrm>
        </p:spPr>
        <p:txBody>
          <a:bodyPr/>
          <a:lstStyle>
            <a:lvl1pPr algn="ctr">
              <a:defRPr sz="16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magna.</a:t>
            </a:r>
          </a:p>
        </p:txBody>
      </p:sp>
      <p:sp>
        <p:nvSpPr>
          <p:cNvPr id="16" name="Text Placeholder 22">
            <a:extLst>
              <a:ext uri="{FF2B5EF4-FFF2-40B4-BE49-F238E27FC236}">
                <a16:creationId xmlns:a16="http://schemas.microsoft.com/office/drawing/2014/main" id="{1BA0DEE4-65AD-B672-9D02-33CB2746FF7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91582" y="4113245"/>
            <a:ext cx="2536528" cy="407901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460CF731-198F-8EC2-E9F0-03848E0B6C2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91583" y="4643438"/>
            <a:ext cx="2536528" cy="1392237"/>
          </a:xfrm>
        </p:spPr>
        <p:txBody>
          <a:bodyPr/>
          <a:lstStyle>
            <a:lvl1pPr algn="ctr">
              <a:defRPr sz="16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magna.</a:t>
            </a:r>
          </a:p>
        </p:txBody>
      </p:sp>
      <p:sp>
        <p:nvSpPr>
          <p:cNvPr id="18" name="Text Placeholder 22">
            <a:extLst>
              <a:ext uri="{FF2B5EF4-FFF2-40B4-BE49-F238E27FC236}">
                <a16:creationId xmlns:a16="http://schemas.microsoft.com/office/drawing/2014/main" id="{5344C15B-1F4B-8F67-41EC-69902D586DB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54586" y="4113245"/>
            <a:ext cx="2536528" cy="407901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E0A5126F-1366-08D5-5A43-075D5D24085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54587" y="4643438"/>
            <a:ext cx="2536528" cy="1392237"/>
          </a:xfrm>
        </p:spPr>
        <p:txBody>
          <a:bodyPr/>
          <a:lstStyle>
            <a:lvl1pPr algn="ctr">
              <a:defRPr sz="16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magna.</a:t>
            </a:r>
          </a:p>
        </p:txBody>
      </p:sp>
      <p:sp>
        <p:nvSpPr>
          <p:cNvPr id="20" name="Text Placeholder 22">
            <a:extLst>
              <a:ext uri="{FF2B5EF4-FFF2-40B4-BE49-F238E27FC236}">
                <a16:creationId xmlns:a16="http://schemas.microsoft.com/office/drawing/2014/main" id="{61AD2D93-83A9-C8A0-A2A7-EAD7AFCBB68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417589" y="4113245"/>
            <a:ext cx="2536528" cy="407901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5FD6A663-6570-8587-19EE-1FFB9CE69BC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417590" y="4643438"/>
            <a:ext cx="2536528" cy="1392237"/>
          </a:xfrm>
        </p:spPr>
        <p:txBody>
          <a:bodyPr/>
          <a:lstStyle>
            <a:lvl1pPr algn="ctr">
              <a:defRPr sz="16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magna.</a:t>
            </a:r>
          </a:p>
        </p:txBody>
      </p:sp>
      <p:sp>
        <p:nvSpPr>
          <p:cNvPr id="6" name="Picture Placeholder 12">
            <a:extLst>
              <a:ext uri="{FF2B5EF4-FFF2-40B4-BE49-F238E27FC236}">
                <a16:creationId xmlns:a16="http://schemas.microsoft.com/office/drawing/2014/main" id="{FFE9F9B0-63B0-8F93-BFA0-6635A9DF2BE9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37882" y="1427328"/>
            <a:ext cx="2529028" cy="2434810"/>
          </a:xfrm>
          <a:prstGeom prst="flowChartConnector">
            <a:avLst/>
          </a:prstGeom>
        </p:spPr>
        <p:txBody>
          <a:bodyPr/>
          <a:lstStyle>
            <a:lvl1pPr algn="ctr"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12">
            <a:extLst>
              <a:ext uri="{FF2B5EF4-FFF2-40B4-BE49-F238E27FC236}">
                <a16:creationId xmlns:a16="http://schemas.microsoft.com/office/drawing/2014/main" id="{6594149C-2274-AB3E-64D6-64E7A341CBC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291582" y="1427328"/>
            <a:ext cx="2529028" cy="2434810"/>
          </a:xfrm>
          <a:prstGeom prst="flowChartConnector">
            <a:avLst/>
          </a:prstGeom>
        </p:spPr>
        <p:txBody>
          <a:bodyPr/>
          <a:lstStyle>
            <a:lvl1pPr algn="ctr"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Picture Placeholder 12">
            <a:extLst>
              <a:ext uri="{FF2B5EF4-FFF2-40B4-BE49-F238E27FC236}">
                <a16:creationId xmlns:a16="http://schemas.microsoft.com/office/drawing/2014/main" id="{118C5591-9D42-DB89-E1DE-EA0D73F60A08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329769" y="1427326"/>
            <a:ext cx="2529028" cy="2434810"/>
          </a:xfrm>
          <a:prstGeom prst="flowChartConnector">
            <a:avLst/>
          </a:prstGeom>
        </p:spPr>
        <p:txBody>
          <a:bodyPr/>
          <a:lstStyle>
            <a:lvl1pPr algn="ctr"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12">
            <a:extLst>
              <a:ext uri="{FF2B5EF4-FFF2-40B4-BE49-F238E27FC236}">
                <a16:creationId xmlns:a16="http://schemas.microsoft.com/office/drawing/2014/main" id="{06031095-39A1-9F18-BEE8-1E3F42251E28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417589" y="1427326"/>
            <a:ext cx="2529028" cy="2434810"/>
          </a:xfrm>
          <a:prstGeom prst="flowChartConnector">
            <a:avLst/>
          </a:prstGeom>
        </p:spPr>
        <p:txBody>
          <a:bodyPr/>
          <a:lstStyle>
            <a:lvl1pPr algn="ctr"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2CB8B3D8-DB9F-9F22-AF29-25176C13792E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fld id="{7E5B919E-B430-4271-8FC5-7720054F686A}" type="datetime3">
              <a:rPr lang="en-US" smtClean="0"/>
              <a:t>2 February 2026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A3BAA7D-AC35-C9D9-1AFB-29CDF17C5D0A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en-US"/>
              <a:t>© 2026 Fit For Work. All Rights Reserved.   |   wellworkforce.com   |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31AD16D8-945D-47F6-002A-716302B25AE9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A43156F2-522B-4173-8F49-2A7C80DCD98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2117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sho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7BE09-7C22-A10D-1761-7AC8B4F8A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228599"/>
            <a:ext cx="10972801" cy="100724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2066ACF3-23BD-1F35-1668-13C4A311C474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609601" y="3806847"/>
            <a:ext cx="2429200" cy="345045"/>
          </a:xfrm>
        </p:spPr>
        <p:txBody>
          <a:bodyPr/>
          <a:lstStyle>
            <a:lvl1pPr algn="ctr"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AACE573-10B3-3BF5-B5CC-3F01EA02E4A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9600" y="4298878"/>
            <a:ext cx="2429201" cy="1007243"/>
          </a:xfrm>
        </p:spPr>
        <p:txBody>
          <a:bodyPr/>
          <a:lstStyle>
            <a:lvl1pPr algn="ctr">
              <a:spcBef>
                <a:spcPts val="0"/>
              </a:spcBef>
              <a:defRPr sz="1800" b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  <a:p>
            <a:pPr lvl="0"/>
            <a:r>
              <a:rPr lang="en-US" dirty="0"/>
              <a:t>Position</a:t>
            </a:r>
          </a:p>
          <a:p>
            <a:pPr lvl="0"/>
            <a:r>
              <a:rPr lang="en-US" dirty="0"/>
              <a:t>Region</a:t>
            </a:r>
          </a:p>
        </p:txBody>
      </p:sp>
      <p:sp>
        <p:nvSpPr>
          <p:cNvPr id="19" name="Text Placeholder 22">
            <a:extLst>
              <a:ext uri="{FF2B5EF4-FFF2-40B4-BE49-F238E27FC236}">
                <a16:creationId xmlns:a16="http://schemas.microsoft.com/office/drawing/2014/main" id="{D190B394-F8F5-71D8-FD65-F1059FF7182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34873" y="3806847"/>
            <a:ext cx="2429200" cy="345045"/>
          </a:xfrm>
        </p:spPr>
        <p:txBody>
          <a:bodyPr/>
          <a:lstStyle>
            <a:lvl1pPr algn="ctr"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AE26BE59-3C81-948B-C213-272F7624200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434873" y="4298878"/>
            <a:ext cx="2429201" cy="1007243"/>
          </a:xfrm>
        </p:spPr>
        <p:txBody>
          <a:bodyPr/>
          <a:lstStyle>
            <a:lvl1pPr algn="ctr">
              <a:spcBef>
                <a:spcPts val="0"/>
              </a:spcBef>
              <a:defRPr sz="1800" b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  <a:p>
            <a:pPr lvl="0"/>
            <a:r>
              <a:rPr lang="en-US" dirty="0"/>
              <a:t>Position</a:t>
            </a:r>
          </a:p>
          <a:p>
            <a:pPr lvl="0"/>
            <a:r>
              <a:rPr lang="en-US" dirty="0"/>
              <a:t>Region</a:t>
            </a:r>
          </a:p>
        </p:txBody>
      </p:sp>
      <p:sp>
        <p:nvSpPr>
          <p:cNvPr id="22" name="Text Placeholder 22">
            <a:extLst>
              <a:ext uri="{FF2B5EF4-FFF2-40B4-BE49-F238E27FC236}">
                <a16:creationId xmlns:a16="http://schemas.microsoft.com/office/drawing/2014/main" id="{BE484398-5C34-6C09-AF0A-6D81426AE8A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27926" y="3806847"/>
            <a:ext cx="2429200" cy="345045"/>
          </a:xfrm>
        </p:spPr>
        <p:txBody>
          <a:bodyPr/>
          <a:lstStyle>
            <a:lvl1pPr algn="ctr"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14C56098-F6FB-AB5B-AAC8-98891593D94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27926" y="4298878"/>
            <a:ext cx="2429201" cy="1007243"/>
          </a:xfrm>
        </p:spPr>
        <p:txBody>
          <a:bodyPr/>
          <a:lstStyle>
            <a:lvl1pPr algn="ctr">
              <a:spcBef>
                <a:spcPts val="0"/>
              </a:spcBef>
              <a:defRPr sz="1800" b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  <a:p>
            <a:pPr lvl="0"/>
            <a:r>
              <a:rPr lang="en-US" dirty="0"/>
              <a:t>Position</a:t>
            </a:r>
          </a:p>
          <a:p>
            <a:pPr lvl="0"/>
            <a:r>
              <a:rPr lang="en-US" dirty="0"/>
              <a:t>Region</a:t>
            </a:r>
          </a:p>
        </p:txBody>
      </p: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ACE21328-36C4-D77A-1AD5-FDA8CF91E70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53199" y="3806847"/>
            <a:ext cx="2429200" cy="345045"/>
          </a:xfrm>
        </p:spPr>
        <p:txBody>
          <a:bodyPr/>
          <a:lstStyle>
            <a:lvl1pPr algn="ctr"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ADFB037E-865F-D5C5-2C5F-AB4E91C936F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153199" y="4298878"/>
            <a:ext cx="2429201" cy="1007243"/>
          </a:xfrm>
        </p:spPr>
        <p:txBody>
          <a:bodyPr/>
          <a:lstStyle>
            <a:lvl1pPr algn="ctr">
              <a:spcBef>
                <a:spcPts val="0"/>
              </a:spcBef>
              <a:defRPr sz="1800" b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  <a:p>
            <a:pPr lvl="0"/>
            <a:r>
              <a:rPr lang="en-US" dirty="0"/>
              <a:t>Position</a:t>
            </a:r>
          </a:p>
          <a:p>
            <a:pPr lvl="0"/>
            <a:r>
              <a:rPr lang="en-US" dirty="0"/>
              <a:t>Region</a:t>
            </a:r>
          </a:p>
        </p:txBody>
      </p:sp>
      <p:sp>
        <p:nvSpPr>
          <p:cNvPr id="33" name="Picture Placeholder 12">
            <a:extLst>
              <a:ext uri="{FF2B5EF4-FFF2-40B4-BE49-F238E27FC236}">
                <a16:creationId xmlns:a16="http://schemas.microsoft.com/office/drawing/2014/main" id="{548633B1-6689-FFFF-D0B0-0204E6CE3BC7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002297" y="1943421"/>
            <a:ext cx="1654070" cy="1592448"/>
          </a:xfrm>
          <a:prstGeom prst="flowChartConnector">
            <a:avLst/>
          </a:prstGeom>
        </p:spPr>
        <p:txBody>
          <a:bodyPr/>
          <a:lstStyle>
            <a:lvl1pPr algn="ctr"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2">
            <a:extLst>
              <a:ext uri="{FF2B5EF4-FFF2-40B4-BE49-F238E27FC236}">
                <a16:creationId xmlns:a16="http://schemas.microsoft.com/office/drawing/2014/main" id="{8F459461-E3DD-3D0B-4EFE-56F8DE415EB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822438" y="1943421"/>
            <a:ext cx="1654070" cy="1592448"/>
          </a:xfrm>
          <a:prstGeom prst="flowChartConnector">
            <a:avLst/>
          </a:prstGeom>
        </p:spPr>
        <p:txBody>
          <a:bodyPr/>
          <a:lstStyle>
            <a:lvl1pPr algn="ctr"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2">
            <a:extLst>
              <a:ext uri="{FF2B5EF4-FFF2-40B4-BE49-F238E27FC236}">
                <a16:creationId xmlns:a16="http://schemas.microsoft.com/office/drawing/2014/main" id="{2EEA3DFE-3438-766A-FCE8-A97BB7D772B1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715491" y="1943421"/>
            <a:ext cx="1654070" cy="1592448"/>
          </a:xfrm>
          <a:prstGeom prst="flowChartConnector">
            <a:avLst/>
          </a:prstGeom>
        </p:spPr>
        <p:txBody>
          <a:bodyPr/>
          <a:lstStyle>
            <a:lvl1pPr algn="ctr"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2">
            <a:extLst>
              <a:ext uri="{FF2B5EF4-FFF2-40B4-BE49-F238E27FC236}">
                <a16:creationId xmlns:a16="http://schemas.microsoft.com/office/drawing/2014/main" id="{93BF92FB-391C-D27A-19F4-2C8E1CBCF395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540764" y="1943421"/>
            <a:ext cx="1654070" cy="1592448"/>
          </a:xfrm>
          <a:prstGeom prst="flowChartConnector">
            <a:avLst/>
          </a:prstGeom>
        </p:spPr>
        <p:txBody>
          <a:bodyPr/>
          <a:lstStyle>
            <a:lvl1pPr algn="ctr"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AEE696A-351C-B5F1-375C-4BDE6C69274D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97BD1A00-BE99-45F0-8A85-3FE704B9F9C0}" type="datetime3">
              <a:rPr lang="en-US" smtClean="0"/>
              <a:t>2 February 2026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243C2D4-4459-D882-0FEC-AA14E632A288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en-US"/>
              <a:t>© 2026 Fit For Work. All Rights Reserved.   |   wellworkforce.com   |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B314A4F-42D3-1424-1E24-6264A368C7CD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A43156F2-522B-4173-8F49-2A7C80DCD98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4729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/ Business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23CEBBF-D838-42CA-B79A-E572730A5B4F}"/>
              </a:ext>
            </a:extLst>
          </p:cNvPr>
          <p:cNvSpPr>
            <a:spLocks/>
          </p:cNvSpPr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0C1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535D4F67-30C1-B814-9221-BFC189824F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600" y="233611"/>
            <a:ext cx="820479" cy="820479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4FA25799-7B5F-7F1C-D60D-3F7DFEBDD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2509520"/>
            <a:ext cx="6427693" cy="1376589"/>
          </a:xfrm>
        </p:spPr>
        <p:txBody>
          <a:bodyPr anchor="b" anchorCtr="0">
            <a:noAutofit/>
          </a:bodyPr>
          <a:lstStyle>
            <a:lvl1pPr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FEB2895-0A7F-A28D-A1E2-9560EFD989C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1" y="4092735"/>
            <a:ext cx="6427694" cy="1482566"/>
          </a:xfrm>
        </p:spPr>
        <p:txBody>
          <a:bodyPr/>
          <a:lstStyle>
            <a:lvl1pPr>
              <a:defRPr lang="en-US" dirty="0" smtClean="0">
                <a:solidFill>
                  <a:schemeClr val="bg1"/>
                </a:solidFill>
              </a:defRPr>
            </a:lvl1pPr>
            <a:lvl2pPr marL="117475" indent="0">
              <a:buFont typeface="Arial" panose="020B0604020202020204" pitchFamily="34" charset="0"/>
              <a:buNone/>
              <a:defRPr sz="2000">
                <a:solidFill>
                  <a:srgbClr val="9197B2"/>
                </a:solidFill>
              </a:defRPr>
            </a:lvl2pPr>
            <a:lvl3pPr marL="339725" indent="0">
              <a:buSzPct val="100000"/>
              <a:buFont typeface="Arial" panose="020B0604020202020204" pitchFamily="34" charset="0"/>
              <a:buNone/>
              <a:defRPr sz="1800">
                <a:solidFill>
                  <a:schemeClr val="bg2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Text Placeholder 22">
            <a:extLst>
              <a:ext uri="{FF2B5EF4-FFF2-40B4-BE49-F238E27FC236}">
                <a16:creationId xmlns:a16="http://schemas.microsoft.com/office/drawing/2014/main" id="{A9DA7AEF-6910-39B9-A673-7154865FCA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26507" y="3160169"/>
            <a:ext cx="2796987" cy="345045"/>
          </a:xfrm>
        </p:spPr>
        <p:txBody>
          <a:bodyPr/>
          <a:lstStyle>
            <a:lvl1pPr algn="ctr"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11AB6740-D5CB-BF32-32CF-F72BF8D28B3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126507" y="3652200"/>
            <a:ext cx="2796987" cy="1689192"/>
          </a:xfrm>
        </p:spPr>
        <p:txBody>
          <a:bodyPr/>
          <a:lstStyle>
            <a:lvl1pPr algn="ctr">
              <a:spcBef>
                <a:spcPts val="0"/>
              </a:spcBef>
              <a:spcAft>
                <a:spcPts val="800"/>
              </a:spcAft>
              <a:defRPr sz="1800" b="0">
                <a:solidFill>
                  <a:schemeClr val="bg1"/>
                </a:solidFill>
                <a:latin typeface="Aptos Light" panose="020B00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  <a:p>
            <a:pPr lvl="0"/>
            <a:r>
              <a:rPr lang="en-US" dirty="0"/>
              <a:t>Position</a:t>
            </a:r>
          </a:p>
          <a:p>
            <a:pPr lvl="0"/>
            <a:r>
              <a:rPr lang="en-US" dirty="0"/>
              <a:t>Region</a:t>
            </a:r>
          </a:p>
          <a:p>
            <a:pPr lvl="0"/>
            <a:r>
              <a:rPr lang="en-US" dirty="0"/>
              <a:t>Phone</a:t>
            </a:r>
          </a:p>
          <a:p>
            <a:pPr lvl="0"/>
            <a:r>
              <a:rPr lang="en-US" dirty="0"/>
              <a:t>name@worksteps.com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3D92212-71C6-5CCF-9179-CAB90CE9A8D1}"/>
              </a:ext>
            </a:extLst>
          </p:cNvPr>
          <p:cNvSpPr/>
          <p:nvPr userDrawn="1"/>
        </p:nvSpPr>
        <p:spPr>
          <a:xfrm>
            <a:off x="7696200" y="983699"/>
            <a:ext cx="3657600" cy="5188501"/>
          </a:xfrm>
          <a:prstGeom prst="roundRect">
            <a:avLst>
              <a:gd name="adj" fmla="val 2431"/>
            </a:avLst>
          </a:prstGeom>
          <a:noFill/>
          <a:ln w="12700">
            <a:solidFill>
              <a:srgbClr val="9197B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icture Placeholder 12">
            <a:extLst>
              <a:ext uri="{FF2B5EF4-FFF2-40B4-BE49-F238E27FC236}">
                <a16:creationId xmlns:a16="http://schemas.microsoft.com/office/drawing/2014/main" id="{2E9FC8CC-1842-B1E3-4684-EE2AD7CE6C9C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693623" y="1292115"/>
            <a:ext cx="1653542" cy="1591940"/>
          </a:xfrm>
          <a:prstGeom prst="flowChartConnector">
            <a:avLst/>
          </a:prstGeom>
        </p:spPr>
        <p:txBody>
          <a:bodyPr/>
          <a:lstStyle>
            <a:lvl1pPr algn="ctr"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DBD53D3B-7844-4609-7E14-1E2669D15AF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8200" y="1461685"/>
            <a:ext cx="3048000" cy="7663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EBA4146-D964-5A23-B947-A8CFFADA719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5916444"/>
            <a:ext cx="3213847" cy="255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1499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8" userDrawn="1">
          <p15:clr>
            <a:srgbClr val="FBAE40"/>
          </p15:clr>
        </p15:guide>
        <p15:guide id="2" pos="7152" userDrawn="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/ Business Card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1">
            <a:extLst>
              <a:ext uri="{FF2B5EF4-FFF2-40B4-BE49-F238E27FC236}">
                <a16:creationId xmlns:a16="http://schemas.microsoft.com/office/drawing/2014/main" id="{6DEEB4AD-9545-C5AB-A445-033EA8968C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" r="478"/>
          <a:stretch/>
        </p:blipFill>
        <p:spPr>
          <a:xfrm>
            <a:off x="0" y="5404"/>
            <a:ext cx="12192000" cy="685259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6DDF549-EF46-4C5E-D17C-642D97D8603F}"/>
              </a:ext>
            </a:extLst>
          </p:cNvPr>
          <p:cNvSpPr>
            <a:spLocks/>
          </p:cNvSpPr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0C133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535D4F67-30C1-B814-9221-BFC189824F0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8600" y="233611"/>
            <a:ext cx="820479" cy="820479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4FA25799-7B5F-7F1C-D60D-3F7DFEBDD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2509520"/>
            <a:ext cx="6427693" cy="1376589"/>
          </a:xfrm>
        </p:spPr>
        <p:txBody>
          <a:bodyPr anchor="b" anchorCtr="0">
            <a:noAutofit/>
          </a:bodyPr>
          <a:lstStyle>
            <a:lvl1pPr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FEB2895-0A7F-A28D-A1E2-9560EFD989C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1" y="4092735"/>
            <a:ext cx="6427694" cy="1482566"/>
          </a:xfrm>
        </p:spPr>
        <p:txBody>
          <a:bodyPr/>
          <a:lstStyle>
            <a:lvl1pPr>
              <a:defRPr lang="en-US" dirty="0" smtClean="0">
                <a:solidFill>
                  <a:schemeClr val="bg1"/>
                </a:solidFill>
              </a:defRPr>
            </a:lvl1pPr>
            <a:lvl2pPr marL="117475" indent="0">
              <a:buFont typeface="Arial" panose="020B0604020202020204" pitchFamily="34" charset="0"/>
              <a:buNone/>
              <a:defRPr sz="2000">
                <a:solidFill>
                  <a:srgbClr val="9197B2"/>
                </a:solidFill>
              </a:defRPr>
            </a:lvl2pPr>
            <a:lvl3pPr marL="339725" indent="0">
              <a:buSzPct val="100000"/>
              <a:buFont typeface="Arial" panose="020B0604020202020204" pitchFamily="34" charset="0"/>
              <a:buNone/>
              <a:defRPr sz="1800">
                <a:solidFill>
                  <a:schemeClr val="bg2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Text Placeholder 22">
            <a:extLst>
              <a:ext uri="{FF2B5EF4-FFF2-40B4-BE49-F238E27FC236}">
                <a16:creationId xmlns:a16="http://schemas.microsoft.com/office/drawing/2014/main" id="{A9DA7AEF-6910-39B9-A673-7154865FCA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26507" y="3160169"/>
            <a:ext cx="2796987" cy="345045"/>
          </a:xfrm>
        </p:spPr>
        <p:txBody>
          <a:bodyPr/>
          <a:lstStyle>
            <a:lvl1pPr algn="ctr"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11AB6740-D5CB-BF32-32CF-F72BF8D28B3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126507" y="3652200"/>
            <a:ext cx="2796987" cy="1689192"/>
          </a:xfrm>
        </p:spPr>
        <p:txBody>
          <a:bodyPr/>
          <a:lstStyle>
            <a:lvl1pPr algn="ctr">
              <a:spcBef>
                <a:spcPts val="0"/>
              </a:spcBef>
              <a:spcAft>
                <a:spcPts val="800"/>
              </a:spcAft>
              <a:defRPr sz="1800" b="0">
                <a:solidFill>
                  <a:schemeClr val="bg1"/>
                </a:solidFill>
                <a:latin typeface="Aptos Light" panose="020B00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  <a:p>
            <a:pPr lvl="0"/>
            <a:r>
              <a:rPr lang="en-US" dirty="0"/>
              <a:t>Position</a:t>
            </a:r>
          </a:p>
          <a:p>
            <a:pPr lvl="0"/>
            <a:r>
              <a:rPr lang="en-US" dirty="0"/>
              <a:t>Region</a:t>
            </a:r>
          </a:p>
          <a:p>
            <a:pPr lvl="0"/>
            <a:r>
              <a:rPr lang="en-US" dirty="0"/>
              <a:t>Phone</a:t>
            </a:r>
          </a:p>
          <a:p>
            <a:pPr lvl="0"/>
            <a:r>
              <a:rPr lang="en-US" dirty="0"/>
              <a:t>name@worksteps.com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3D92212-71C6-5CCF-9179-CAB90CE9A8D1}"/>
              </a:ext>
            </a:extLst>
          </p:cNvPr>
          <p:cNvSpPr/>
          <p:nvPr userDrawn="1"/>
        </p:nvSpPr>
        <p:spPr>
          <a:xfrm>
            <a:off x="7696200" y="983699"/>
            <a:ext cx="3657600" cy="5188501"/>
          </a:xfrm>
          <a:prstGeom prst="roundRect">
            <a:avLst>
              <a:gd name="adj" fmla="val 2431"/>
            </a:avLst>
          </a:prstGeom>
          <a:noFill/>
          <a:ln w="12700">
            <a:solidFill>
              <a:srgbClr val="9197B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12">
            <a:extLst>
              <a:ext uri="{FF2B5EF4-FFF2-40B4-BE49-F238E27FC236}">
                <a16:creationId xmlns:a16="http://schemas.microsoft.com/office/drawing/2014/main" id="{3AC6EC95-2DE7-AAC8-C9E0-8355BAD2F410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693623" y="1292115"/>
            <a:ext cx="1653542" cy="1591940"/>
          </a:xfrm>
          <a:prstGeom prst="flowChartConnector">
            <a:avLst/>
          </a:prstGeom>
        </p:spPr>
        <p:txBody>
          <a:bodyPr/>
          <a:lstStyle>
            <a:lvl1pPr algn="ctr"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E0E38F0C-6D27-290E-D9CD-0B49D3326D9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8200" y="1461685"/>
            <a:ext cx="3048000" cy="76632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3E7E30D-03BC-ACDD-F11B-0718696C9A2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5916444"/>
            <a:ext cx="3213847" cy="255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2207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8" userDrawn="1">
          <p15:clr>
            <a:srgbClr val="FBAE40"/>
          </p15:clr>
        </p15:guide>
        <p15:guide id="2" pos="7152" userDrawn="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/ Business Card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123CEBBF-D838-42CA-B79A-E572730A5B4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0C1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535D4F67-30C1-B814-9221-BFC189824F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600" y="233611"/>
            <a:ext cx="820479" cy="820479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4FA25799-7B5F-7F1C-D60D-3F7DFEBDD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2509520"/>
            <a:ext cx="6427693" cy="1376589"/>
          </a:xfrm>
        </p:spPr>
        <p:txBody>
          <a:bodyPr anchor="b" anchorCtr="0">
            <a:noAutofit/>
          </a:bodyPr>
          <a:lstStyle>
            <a:lvl1pPr>
              <a:defRPr sz="5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FEB2895-0A7F-A28D-A1E2-9560EFD989C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1" y="4092735"/>
            <a:ext cx="6427694" cy="1482566"/>
          </a:xfrm>
        </p:spPr>
        <p:txBody>
          <a:bodyPr/>
          <a:lstStyle>
            <a:lvl1pPr>
              <a:defRPr lang="en-US" dirty="0" smtClean="0">
                <a:solidFill>
                  <a:schemeClr val="tx1"/>
                </a:solidFill>
              </a:defRPr>
            </a:lvl1pPr>
            <a:lvl2pPr marL="117475" indent="0">
              <a:buFont typeface="Arial" panose="020B0604020202020204" pitchFamily="34" charset="0"/>
              <a:buNone/>
              <a:defRPr sz="2000">
                <a:solidFill>
                  <a:schemeClr val="tx2"/>
                </a:solidFill>
              </a:defRPr>
            </a:lvl2pPr>
            <a:lvl3pPr marL="339725" indent="0">
              <a:buSzPct val="100000"/>
              <a:buFont typeface="Arial" panose="020B0604020202020204" pitchFamily="34" charset="0"/>
              <a:buNone/>
              <a:defRPr sz="1800">
                <a:solidFill>
                  <a:schemeClr val="bg2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Text Placeholder 22">
            <a:extLst>
              <a:ext uri="{FF2B5EF4-FFF2-40B4-BE49-F238E27FC236}">
                <a16:creationId xmlns:a16="http://schemas.microsoft.com/office/drawing/2014/main" id="{A9DA7AEF-6910-39B9-A673-7154865FCA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26507" y="3160169"/>
            <a:ext cx="2796987" cy="345045"/>
          </a:xfrm>
        </p:spPr>
        <p:txBody>
          <a:bodyPr/>
          <a:lstStyle>
            <a:lvl1pPr algn="ctr"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11AB6740-D5CB-BF32-32CF-F72BF8D28B3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126507" y="3652200"/>
            <a:ext cx="2796987" cy="1689192"/>
          </a:xfrm>
        </p:spPr>
        <p:txBody>
          <a:bodyPr/>
          <a:lstStyle>
            <a:lvl1pPr algn="ctr">
              <a:spcBef>
                <a:spcPts val="0"/>
              </a:spcBef>
              <a:spcAft>
                <a:spcPts val="800"/>
              </a:spcAft>
              <a:defRPr sz="1800" b="0">
                <a:solidFill>
                  <a:schemeClr val="tx2"/>
                </a:solidFill>
                <a:latin typeface="Aptos Light" panose="020B00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  <a:p>
            <a:pPr lvl="0"/>
            <a:r>
              <a:rPr lang="en-US" dirty="0"/>
              <a:t>Position</a:t>
            </a:r>
          </a:p>
          <a:p>
            <a:pPr lvl="0"/>
            <a:r>
              <a:rPr lang="en-US" dirty="0"/>
              <a:t>Region</a:t>
            </a:r>
          </a:p>
          <a:p>
            <a:pPr lvl="0"/>
            <a:r>
              <a:rPr lang="en-US" dirty="0"/>
              <a:t>Phone</a:t>
            </a:r>
          </a:p>
          <a:p>
            <a:pPr lvl="0"/>
            <a:r>
              <a:rPr lang="en-US" dirty="0"/>
              <a:t>name@worksteps.com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3D92212-71C6-5CCF-9179-CAB90CE9A8D1}"/>
              </a:ext>
            </a:extLst>
          </p:cNvPr>
          <p:cNvSpPr/>
          <p:nvPr userDrawn="1"/>
        </p:nvSpPr>
        <p:spPr>
          <a:xfrm>
            <a:off x="7696200" y="983699"/>
            <a:ext cx="3657600" cy="5188501"/>
          </a:xfrm>
          <a:prstGeom prst="roundRect">
            <a:avLst>
              <a:gd name="adj" fmla="val 2431"/>
            </a:avLst>
          </a:prstGeom>
          <a:noFill/>
          <a:ln w="12700">
            <a:solidFill>
              <a:srgbClr val="9197B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icture Placeholder 12">
            <a:extLst>
              <a:ext uri="{FF2B5EF4-FFF2-40B4-BE49-F238E27FC236}">
                <a16:creationId xmlns:a16="http://schemas.microsoft.com/office/drawing/2014/main" id="{35608D8C-EBA8-B278-7277-8935AF2B071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693623" y="1281093"/>
            <a:ext cx="1653542" cy="1591940"/>
          </a:xfrm>
          <a:prstGeom prst="flowChartConnector">
            <a:avLst/>
          </a:prstGeom>
        </p:spPr>
        <p:txBody>
          <a:bodyPr/>
          <a:lstStyle>
            <a:lvl1pPr algn="ctr"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8FD504CC-1DBE-614E-CD40-C8BEFC8F375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8200" y="1461685"/>
            <a:ext cx="3040588" cy="766326"/>
          </a:xfrm>
          <a:prstGeom prst="rect">
            <a:avLst/>
          </a:prstGeom>
        </p:spPr>
      </p:pic>
      <p:pic>
        <p:nvPicPr>
          <p:cNvPr id="11" name="Picture 10" descr="A black and white text&#10;&#10;Description automatically generated">
            <a:extLst>
              <a:ext uri="{FF2B5EF4-FFF2-40B4-BE49-F238E27FC236}">
                <a16:creationId xmlns:a16="http://schemas.microsoft.com/office/drawing/2014/main" id="{60B4FE66-E44F-0F0A-45B6-9828BD54DD2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367936"/>
            <a:ext cx="1509074" cy="80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4667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8" userDrawn="1">
          <p15:clr>
            <a:srgbClr val="FBAE40"/>
          </p15:clr>
        </p15:guide>
        <p15:guide id="2" pos="7152" userDrawn="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/ 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23CEBBF-D838-42CA-B79A-E572730A5B4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0C1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535D4F67-30C1-B814-9221-BFC189824F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600" y="233611"/>
            <a:ext cx="820479" cy="820479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4FA25799-7B5F-7F1C-D60D-3F7DFEBDD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2509520"/>
            <a:ext cx="11127376" cy="1376589"/>
          </a:xfrm>
        </p:spPr>
        <p:txBody>
          <a:bodyPr anchor="b" anchorCtr="0">
            <a:noAutofit/>
          </a:bodyPr>
          <a:lstStyle>
            <a:lvl1pPr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FEB2895-0A7F-A28D-A1E2-9560EFD989C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4092735"/>
            <a:ext cx="11125200" cy="1482566"/>
          </a:xfrm>
        </p:spPr>
        <p:txBody>
          <a:bodyPr/>
          <a:lstStyle>
            <a:lvl1pPr>
              <a:defRPr lang="en-US" dirty="0" smtClean="0">
                <a:solidFill>
                  <a:schemeClr val="bg1"/>
                </a:solidFill>
              </a:defRPr>
            </a:lvl1pPr>
            <a:lvl2pPr marL="117475" indent="0">
              <a:buFont typeface="Arial" panose="020B0604020202020204" pitchFamily="34" charset="0"/>
              <a:buNone/>
              <a:defRPr sz="2000">
                <a:solidFill>
                  <a:srgbClr val="9197B2"/>
                </a:solidFill>
              </a:defRPr>
            </a:lvl2pPr>
            <a:lvl3pPr marL="339725" indent="0">
              <a:buSzPct val="100000"/>
              <a:buFont typeface="Arial" panose="020B0604020202020204" pitchFamily="34" charset="0"/>
              <a:buNone/>
              <a:defRPr sz="1800">
                <a:solidFill>
                  <a:schemeClr val="bg2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2E0E5DE-4DAB-4AAC-1D7F-A1722304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8200" y="1461685"/>
            <a:ext cx="3048000" cy="7663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A678A22-14FA-AF55-94C0-8FA1253F04A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5916444"/>
            <a:ext cx="3213847" cy="255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7206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8" userDrawn="1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/ Questions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>
            <a:extLst>
              <a:ext uri="{FF2B5EF4-FFF2-40B4-BE49-F238E27FC236}">
                <a16:creationId xmlns:a16="http://schemas.microsoft.com/office/drawing/2014/main" id="{4027BBF5-9E0A-B749-69A4-BB9DE656F8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4" r="4594"/>
          <a:stretch/>
        </p:blipFill>
        <p:spPr>
          <a:xfrm>
            <a:off x="0" y="5404"/>
            <a:ext cx="12192000" cy="685259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23CEBBF-D838-42CA-B79A-E572730A5B4F}"/>
              </a:ext>
            </a:extLst>
          </p:cNvPr>
          <p:cNvSpPr>
            <a:spLocks/>
          </p:cNvSpPr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0C133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285F4E13-195D-56EE-1596-7BAAB4EF250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8600" y="233611"/>
            <a:ext cx="820479" cy="820479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4FA25799-7B5F-7F1C-D60D-3F7DFEBDD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2509520"/>
            <a:ext cx="11127376" cy="1376589"/>
          </a:xfrm>
        </p:spPr>
        <p:txBody>
          <a:bodyPr anchor="b" anchorCtr="0">
            <a:noAutofit/>
          </a:bodyPr>
          <a:lstStyle>
            <a:lvl1pPr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70C429DE-F2E7-4DF1-5244-549F68888C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4092735"/>
            <a:ext cx="11125200" cy="1482566"/>
          </a:xfrm>
        </p:spPr>
        <p:txBody>
          <a:bodyPr/>
          <a:lstStyle>
            <a:lvl1pPr>
              <a:defRPr lang="en-US" dirty="0" smtClean="0">
                <a:solidFill>
                  <a:schemeClr val="bg1"/>
                </a:solidFill>
              </a:defRPr>
            </a:lvl1pPr>
            <a:lvl2pPr marL="117475" indent="0">
              <a:buFont typeface="Arial" panose="020B0604020202020204" pitchFamily="34" charset="0"/>
              <a:buNone/>
              <a:defRPr sz="2000">
                <a:solidFill>
                  <a:srgbClr val="9197B2"/>
                </a:solidFill>
              </a:defRPr>
            </a:lvl2pPr>
            <a:lvl3pPr marL="339725" indent="0">
              <a:buSzPct val="100000"/>
              <a:buFont typeface="Arial" panose="020B0604020202020204" pitchFamily="34" charset="0"/>
              <a:buNone/>
              <a:defRPr sz="1800">
                <a:solidFill>
                  <a:schemeClr val="bg2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7CEE0B71-8B14-B63D-FEE4-D91114702CE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8200" y="1461685"/>
            <a:ext cx="3048000" cy="7663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98F268E-2492-D458-9DEB-DB4E5D0D6832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5916444"/>
            <a:ext cx="3213847" cy="255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562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TOC w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F7428-404E-9B64-9FDF-C85A8C42CB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10865" y="228600"/>
            <a:ext cx="6154711" cy="99459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Agenda</a:t>
            </a:r>
          </a:p>
        </p:txBody>
      </p:sp>
      <p:pic>
        <p:nvPicPr>
          <p:cNvPr id="30" name="Graphic 29">
            <a:extLst>
              <a:ext uri="{FF2B5EF4-FFF2-40B4-BE49-F238E27FC236}">
                <a16:creationId xmlns:a16="http://schemas.microsoft.com/office/drawing/2014/main" id="{802400BB-FEA6-F2D2-7268-4DAF78954E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80680" y="1301632"/>
            <a:ext cx="1600995" cy="8812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8F45D4D-BFF3-1B43-612A-7F8FFEF3F1A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9" r="15119"/>
          <a:stretch/>
        </p:blipFill>
        <p:spPr>
          <a:xfrm>
            <a:off x="-1" y="-314"/>
            <a:ext cx="5123543" cy="6858314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0FF6897B-68A8-F0AA-EFB4-3AC1ECE0083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5123542" cy="6858000"/>
          </a:xfrm>
          <a:prstGeom prst="rect">
            <a:avLst/>
          </a:prstGeom>
          <a:gradFill>
            <a:gsLst>
              <a:gs pos="6000">
                <a:schemeClr val="accent1">
                  <a:lumMod val="20000"/>
                  <a:alpha val="86000"/>
                </a:schemeClr>
              </a:gs>
              <a:gs pos="83000">
                <a:schemeClr val="tx1">
                  <a:alpha val="4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AE14802-7DFA-B78D-048B-953BF0C5433B}"/>
              </a:ext>
            </a:extLst>
          </p:cNvPr>
          <p:cNvSpPr/>
          <p:nvPr userDrawn="1"/>
        </p:nvSpPr>
        <p:spPr>
          <a:xfrm>
            <a:off x="4719047" y="1666185"/>
            <a:ext cx="803328" cy="80332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0" dirty="0">
                <a:latin typeface="+mj-lt"/>
              </a:rPr>
              <a:t>01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AD5754F8-A786-C46F-5556-7A3627CAB4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10865" y="1666185"/>
            <a:ext cx="5377835" cy="394776"/>
          </a:xfrm>
        </p:spPr>
        <p:txBody>
          <a:bodyPr anchor="b"/>
          <a:lstStyle>
            <a:lvl1pPr>
              <a:defRPr sz="2000">
                <a:solidFill>
                  <a:schemeClr val="tx1"/>
                </a:solidFill>
                <a:latin typeface="+mj-lt"/>
              </a:defRPr>
            </a:lvl1pPr>
            <a:lvl2pPr marL="117475" indent="0">
              <a:buNone/>
              <a:defRPr/>
            </a:lvl2pPr>
            <a:lvl3pPr marL="339725" indent="0">
              <a:buFont typeface="Arial" panose="020B0604020202020204" pitchFamily="34" charset="0"/>
              <a:buNone/>
              <a:defRPr/>
            </a:lvl3pPr>
            <a:lvl4pPr marL="685800" indent="0">
              <a:buNone/>
              <a:defRPr/>
            </a:lvl4pPr>
            <a:lvl5pPr marL="919163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A584D49D-66B2-65CB-B737-6A81F6D9DB3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10865" y="2152717"/>
            <a:ext cx="5377835" cy="665609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tx2"/>
                </a:solidFill>
                <a:latin typeface="Aptos Light" panose="020B0004020202020204" pitchFamily="34" charset="0"/>
              </a:defRPr>
            </a:lvl1pPr>
          </a:lstStyle>
          <a:p>
            <a:pPr lvl="0"/>
            <a:r>
              <a:rPr lang="en-US" dirty="0"/>
              <a:t>Agenda item description</a:t>
            </a:r>
          </a:p>
          <a:p>
            <a:pPr lvl="0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3719C6A-A15F-0BE1-7423-2ABBB6929EF7}"/>
              </a:ext>
            </a:extLst>
          </p:cNvPr>
          <p:cNvSpPr/>
          <p:nvPr userDrawn="1"/>
        </p:nvSpPr>
        <p:spPr>
          <a:xfrm>
            <a:off x="4719047" y="2950896"/>
            <a:ext cx="803328" cy="80332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0" dirty="0">
                <a:latin typeface="+mj-lt"/>
              </a:rPr>
              <a:t>02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DFF28DCA-FB31-C147-4280-FF8CCC48512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10866" y="2950896"/>
            <a:ext cx="5377834" cy="394776"/>
          </a:xfrm>
        </p:spPr>
        <p:txBody>
          <a:bodyPr anchor="b"/>
          <a:lstStyle>
            <a:lvl1pPr>
              <a:defRPr sz="2000">
                <a:solidFill>
                  <a:schemeClr val="tx1"/>
                </a:solidFill>
                <a:latin typeface="+mj-lt"/>
              </a:defRPr>
            </a:lvl1pPr>
            <a:lvl2pPr marL="117475" indent="0">
              <a:buNone/>
              <a:defRPr/>
            </a:lvl2pPr>
            <a:lvl3pPr marL="339725" indent="0">
              <a:buFont typeface="Arial" panose="020B0604020202020204" pitchFamily="34" charset="0"/>
              <a:buNone/>
              <a:defRPr/>
            </a:lvl3pPr>
            <a:lvl4pPr marL="685800" indent="0">
              <a:buNone/>
              <a:defRPr/>
            </a:lvl4pPr>
            <a:lvl5pPr marL="919163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9536E863-EB7E-6A62-3547-46D192F66C8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10865" y="3437428"/>
            <a:ext cx="5377835" cy="665609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tx2"/>
                </a:solidFill>
                <a:latin typeface="Aptos Light" panose="020B0004020202020204" pitchFamily="34" charset="0"/>
              </a:defRPr>
            </a:lvl1pPr>
          </a:lstStyle>
          <a:p>
            <a:pPr lvl="0"/>
            <a:r>
              <a:rPr lang="en-US" dirty="0"/>
              <a:t>Agenda item description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DC6AC3B-C637-207D-D5D2-2262088F25BB}"/>
              </a:ext>
            </a:extLst>
          </p:cNvPr>
          <p:cNvSpPr/>
          <p:nvPr userDrawn="1"/>
        </p:nvSpPr>
        <p:spPr>
          <a:xfrm>
            <a:off x="4719047" y="4233363"/>
            <a:ext cx="803328" cy="80332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0" dirty="0">
                <a:latin typeface="+mj-lt"/>
              </a:rPr>
              <a:t>03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FAE3ECAF-2EB8-2E6C-F530-A6B7617FB6C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810866" y="4233363"/>
            <a:ext cx="5377834" cy="394776"/>
          </a:xfrm>
        </p:spPr>
        <p:txBody>
          <a:bodyPr anchor="b"/>
          <a:lstStyle>
            <a:lvl1pPr>
              <a:defRPr sz="2000">
                <a:solidFill>
                  <a:schemeClr val="tx1"/>
                </a:solidFill>
                <a:latin typeface="+mj-lt"/>
              </a:defRPr>
            </a:lvl1pPr>
            <a:lvl2pPr marL="117475" indent="0">
              <a:buNone/>
              <a:defRPr/>
            </a:lvl2pPr>
            <a:lvl3pPr marL="339725" indent="0">
              <a:buFont typeface="Arial" panose="020B0604020202020204" pitchFamily="34" charset="0"/>
              <a:buNone/>
              <a:defRPr/>
            </a:lvl3pPr>
            <a:lvl4pPr marL="685800" indent="0">
              <a:buNone/>
              <a:defRPr/>
            </a:lvl4pPr>
            <a:lvl5pPr marL="919163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8F3D5F6F-E566-288C-ABF5-B407AE69640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10865" y="4719895"/>
            <a:ext cx="5377835" cy="665609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tx2"/>
                </a:solidFill>
                <a:latin typeface="Aptos Light" panose="020B0004020202020204" pitchFamily="34" charset="0"/>
              </a:defRPr>
            </a:lvl1pPr>
          </a:lstStyle>
          <a:p>
            <a:pPr lvl="0"/>
            <a:r>
              <a:rPr lang="en-US" dirty="0"/>
              <a:t>Agenda item description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FD47D02-3A04-F778-DF8D-1690BACDCDE1}"/>
              </a:ext>
            </a:extLst>
          </p:cNvPr>
          <p:cNvSpPr/>
          <p:nvPr userDrawn="1"/>
        </p:nvSpPr>
        <p:spPr>
          <a:xfrm>
            <a:off x="4719046" y="5477260"/>
            <a:ext cx="803328" cy="80332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0" dirty="0">
                <a:latin typeface="+mj-lt"/>
              </a:rPr>
              <a:t>04</a:t>
            </a:r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E7679E82-EBBF-7488-81E0-ADB528E5F4A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810865" y="5477260"/>
            <a:ext cx="5377834" cy="394776"/>
          </a:xfrm>
        </p:spPr>
        <p:txBody>
          <a:bodyPr anchor="b"/>
          <a:lstStyle>
            <a:lvl1pPr>
              <a:defRPr sz="2000">
                <a:solidFill>
                  <a:schemeClr val="tx1"/>
                </a:solidFill>
                <a:latin typeface="+mj-lt"/>
              </a:defRPr>
            </a:lvl1pPr>
            <a:lvl2pPr marL="117475" indent="0">
              <a:buNone/>
              <a:defRPr/>
            </a:lvl2pPr>
            <a:lvl3pPr marL="339725" indent="0">
              <a:buFont typeface="Arial" panose="020B0604020202020204" pitchFamily="34" charset="0"/>
              <a:buNone/>
              <a:defRPr/>
            </a:lvl3pPr>
            <a:lvl4pPr marL="685800" indent="0">
              <a:buNone/>
              <a:defRPr/>
            </a:lvl4pPr>
            <a:lvl5pPr marL="919163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4">
            <a:extLst>
              <a:ext uri="{FF2B5EF4-FFF2-40B4-BE49-F238E27FC236}">
                <a16:creationId xmlns:a16="http://schemas.microsoft.com/office/drawing/2014/main" id="{9741BA98-CDB5-3336-96BC-AACEEEF8F0A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810864" y="5963792"/>
            <a:ext cx="5377835" cy="665609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tx2"/>
                </a:solidFill>
                <a:latin typeface="Aptos Light" panose="020B0004020202020204" pitchFamily="34" charset="0"/>
              </a:defRPr>
            </a:lvl1pPr>
          </a:lstStyle>
          <a:p>
            <a:pPr lvl="0"/>
            <a:r>
              <a:rPr lang="en-US" dirty="0"/>
              <a:t>Agenda item description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6D55B3A6-CD33-1401-BE9A-4DD737950F3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51543" y="5422011"/>
            <a:ext cx="2983816" cy="750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051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3350068-C042-C8B6-E545-3684E994620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395367-85EA-3424-64CB-D331E2D97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78841"/>
            <a:ext cx="11125200" cy="1850159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AFDFE2-EEEA-CF72-6853-AC724BEA1E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778972"/>
            <a:ext cx="111252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C7D3DF3-0D30-2504-E907-B3E38C26DD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600" y="233611"/>
            <a:ext cx="820479" cy="820479"/>
          </a:xfrm>
          <a:prstGeom prst="rect">
            <a:avLst/>
          </a:prstGeom>
        </p:spPr>
      </p:pic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64752A8D-3EEA-FD61-D472-A95A34C93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89F102-E0C3-4224-947D-716091E7A886}" type="datetime3">
              <a:rPr lang="en-US" smtClean="0"/>
              <a:t>2 February 2026</a:t>
            </a:fld>
            <a:endParaRPr lang="en-US" dirty="0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10704AC5-232D-6B7B-68DA-5114EFB76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© 2026 Fit For Work. All Rights Reserved.   |   wellworkforce.com   |</a:t>
            </a:r>
            <a:endParaRPr lang="en-US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BF1268C9-B6B3-B59E-BEA5-0C19FD7C4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43156F2-522B-4173-8F49-2A7C80DCD98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8B9B1657-ECA0-DA41-832B-30D401D45BC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9600" y="6322637"/>
            <a:ext cx="739779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7086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0971B97-9A23-C94C-739D-80C7050E1A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" r="51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3350068-C042-C8B6-E545-3684E9946200}"/>
              </a:ext>
            </a:extLst>
          </p:cNvPr>
          <p:cNvSpPr>
            <a:spLocks/>
          </p:cNvSpPr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1">
              <a:lumMod val="75000"/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395367-85EA-3424-64CB-D331E2D97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78841"/>
            <a:ext cx="11125200" cy="1850159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AFDFE2-EEEA-CF72-6853-AC724BEA1E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778972"/>
            <a:ext cx="111252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3FF02484-2414-7CE3-2A60-495B92CE0AE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8600" y="233611"/>
            <a:ext cx="820479" cy="820479"/>
          </a:xfrm>
          <a:prstGeom prst="rect">
            <a:avLst/>
          </a:prstGeom>
        </p:spPr>
      </p:pic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7D08D917-62C7-CAB0-A41D-B0371E7F1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C80AEA-042D-40C3-88A4-17AC0BDE34E7}" type="datetime3">
              <a:rPr lang="en-US" smtClean="0"/>
              <a:t>2 February 2026</a:t>
            </a:fld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F5F67DC9-010D-F875-E766-2F07492B4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© 2026 Fit For Work. All Rights Reserved.   |   wellworkforce.com   |</a:t>
            </a:r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39845A3-0230-4D56-7A55-5ED18109C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43156F2-522B-4173-8F49-2A7C80DCD98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D024592F-DEA5-5241-D378-3AE66EB0866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9600" y="6322637"/>
            <a:ext cx="739779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5971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3350068-C042-C8B6-E545-3684E9946200}"/>
              </a:ext>
            </a:extLst>
          </p:cNvPr>
          <p:cNvSpPr>
            <a:spLocks/>
          </p:cNvSpPr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395367-85EA-3424-64CB-D331E2D97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78841"/>
            <a:ext cx="11125200" cy="1850159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AFDFE2-EEEA-CF72-6853-AC724BEA1E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778972"/>
            <a:ext cx="111252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C7D3DF3-0D30-2504-E907-B3E38C26DD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600" y="233611"/>
            <a:ext cx="820479" cy="820479"/>
          </a:xfrm>
          <a:prstGeom prst="rect">
            <a:avLst/>
          </a:prstGeom>
        </p:spPr>
      </p:pic>
      <p:sp>
        <p:nvSpPr>
          <p:cNvPr id="5" name="Date Placeholder 10">
            <a:extLst>
              <a:ext uri="{FF2B5EF4-FFF2-40B4-BE49-F238E27FC236}">
                <a16:creationId xmlns:a16="http://schemas.microsoft.com/office/drawing/2014/main" id="{49888E3C-34F9-3334-24A7-553DA14567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28128" y="6438900"/>
            <a:ext cx="1135743" cy="19050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0930CE8-C77F-483B-AB2D-9B7BB470B6DE}" type="datetime3">
              <a:rPr lang="en-US" smtClean="0"/>
              <a:t>2 February 2026</a:t>
            </a:fld>
            <a:endParaRPr lang="en-US" dirty="0"/>
          </a:p>
        </p:txBody>
      </p:sp>
      <p:sp>
        <p:nvSpPr>
          <p:cNvPr id="6" name="Footer Placeholder 12">
            <a:extLst>
              <a:ext uri="{FF2B5EF4-FFF2-40B4-BE49-F238E27FC236}">
                <a16:creationId xmlns:a16="http://schemas.microsoft.com/office/drawing/2014/main" id="{1D2ADD61-536C-77C3-05F7-C610A70F4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87884" y="6438899"/>
            <a:ext cx="4145280" cy="19050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© 2026 Fit For Work. All Rights Reserved.   |   wellworkforce.com   |</a:t>
            </a:r>
            <a:endParaRPr lang="en-US" dirty="0"/>
          </a:p>
        </p:txBody>
      </p:sp>
      <p:sp>
        <p:nvSpPr>
          <p:cNvPr id="8" name="Slide Number Placeholder 13">
            <a:extLst>
              <a:ext uri="{FF2B5EF4-FFF2-40B4-BE49-F238E27FC236}">
                <a16:creationId xmlns:a16="http://schemas.microsoft.com/office/drawing/2014/main" id="{2098FBFA-4049-4D5F-25F7-A02C8F7BE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33164" y="6438899"/>
            <a:ext cx="223836" cy="19050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43156F2-522B-4173-8F49-2A7C80DCD98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4827B779-49D8-A83B-69B3-A284A766CDF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9600" y="6322637"/>
            <a:ext cx="739779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7339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8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rtners Gro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3350068-C042-C8B6-E545-3684E9946200}"/>
              </a:ext>
            </a:extLst>
          </p:cNvPr>
          <p:cNvSpPr>
            <a:spLocks/>
          </p:cNvSpPr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C7D3DF3-0D30-2504-E907-B3E38C26DD3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600" y="233611"/>
            <a:ext cx="820479" cy="820479"/>
          </a:xfrm>
          <a:prstGeom prst="rect">
            <a:avLst/>
          </a:prstGeom>
        </p:spPr>
      </p:pic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7F03D5F0-63F3-4213-00B2-D3DD889308C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74292" y="5332949"/>
            <a:ext cx="9829209" cy="654127"/>
          </a:xfrm>
        </p:spPr>
        <p:txBody>
          <a:bodyPr anchor="ctr"/>
          <a:lstStyle>
            <a:lvl1pPr algn="ctr">
              <a:defRPr sz="2400">
                <a:solidFill>
                  <a:schemeClr val="bg1"/>
                </a:solidFill>
              </a:defRPr>
            </a:lvl1pPr>
            <a:lvl2pPr marL="117475" indent="0">
              <a:buNone/>
              <a:defRPr/>
            </a:lvl2pPr>
          </a:lstStyle>
          <a:p>
            <a:pPr lvl="0"/>
            <a:r>
              <a:rPr lang="en-US" dirty="0"/>
              <a:t>Over 30k Clients &amp; Over 2k Employees, Team Members and Experts</a:t>
            </a:r>
          </a:p>
        </p:txBody>
      </p:sp>
    </p:spTree>
    <p:extLst>
      <p:ext uri="{BB962C8B-B14F-4D97-AF65-F5344CB8AC3E}">
        <p14:creationId xmlns:p14="http://schemas.microsoft.com/office/powerpoint/2010/main" val="11032479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8" userDrawn="1">
          <p15:clr>
            <a:srgbClr val="FBAE40"/>
          </p15:clr>
        </p15:guide>
        <p15:guide id="2" pos="7152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artners Gro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3350068-C042-C8B6-E545-3684E994620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C7D3DF3-0D30-2504-E907-B3E38C26DD3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600" y="233611"/>
            <a:ext cx="820479" cy="820479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43FD8E1B-417B-01D5-86D6-9548AACA78FA}"/>
              </a:ext>
            </a:extLst>
          </p:cNvPr>
          <p:cNvGrpSpPr/>
          <p:nvPr userDrawn="1"/>
        </p:nvGrpSpPr>
        <p:grpSpPr>
          <a:xfrm>
            <a:off x="2092242" y="1824185"/>
            <a:ext cx="8007516" cy="3899971"/>
            <a:chOff x="2028640" y="1428530"/>
            <a:chExt cx="8484219" cy="4132144"/>
          </a:xfrm>
        </p:grpSpPr>
        <p:pic>
          <p:nvPicPr>
            <p:cNvPr id="2" name="Picture 1" descr="A white text on a black background&#10;&#10;Description automatically generated">
              <a:extLst>
                <a:ext uri="{FF2B5EF4-FFF2-40B4-BE49-F238E27FC236}">
                  <a16:creationId xmlns:a16="http://schemas.microsoft.com/office/drawing/2014/main" id="{9FE90AA2-993D-62BD-49FE-2DC0AF57F5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8640" y="1546420"/>
              <a:ext cx="1085601" cy="479474"/>
            </a:xfrm>
            <a:prstGeom prst="rect">
              <a:avLst/>
            </a:prstGeom>
          </p:spPr>
        </p:pic>
        <p:pic>
          <p:nvPicPr>
            <p:cNvPr id="3" name="Picture 2" descr="A logo with leaves and waves&#10;&#10;Description automatically generated">
              <a:extLst>
                <a:ext uri="{FF2B5EF4-FFF2-40B4-BE49-F238E27FC236}">
                  <a16:creationId xmlns:a16="http://schemas.microsoft.com/office/drawing/2014/main" id="{6601181F-FE57-B923-73F3-CC86AFF5660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8140" y="1450058"/>
              <a:ext cx="905226" cy="646332"/>
            </a:xfrm>
            <a:prstGeom prst="rect">
              <a:avLst/>
            </a:prstGeom>
          </p:spPr>
        </p:pic>
        <p:pic>
          <p:nvPicPr>
            <p:cNvPr id="4" name="Picture 3" descr="A black and white logo&#10;&#10;Description automatically generated">
              <a:extLst>
                <a:ext uri="{FF2B5EF4-FFF2-40B4-BE49-F238E27FC236}">
                  <a16:creationId xmlns:a16="http://schemas.microsoft.com/office/drawing/2014/main" id="{39BC36AB-448D-2ACC-1386-9746AAE9F5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3785" y="1581598"/>
              <a:ext cx="857754" cy="383252"/>
            </a:xfrm>
            <a:prstGeom prst="rect">
              <a:avLst/>
            </a:prstGeom>
          </p:spPr>
        </p:pic>
        <p:pic>
          <p:nvPicPr>
            <p:cNvPr id="5" name="Picture 4" descr="A black and white logo&#10;&#10;Description automatically generated">
              <a:extLst>
                <a:ext uri="{FF2B5EF4-FFF2-40B4-BE49-F238E27FC236}">
                  <a16:creationId xmlns:a16="http://schemas.microsoft.com/office/drawing/2014/main" id="{6C3F860A-3EE8-8D40-B10A-4650285349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3698" y="1546420"/>
              <a:ext cx="1473396" cy="421392"/>
            </a:xfrm>
            <a:prstGeom prst="rect">
              <a:avLst/>
            </a:prstGeom>
          </p:spPr>
        </p:pic>
        <p:pic>
          <p:nvPicPr>
            <p:cNvPr id="6" name="Picture 5" descr="A logo with black text&#10;&#10;Description automatically generated">
              <a:extLst>
                <a:ext uri="{FF2B5EF4-FFF2-40B4-BE49-F238E27FC236}">
                  <a16:creationId xmlns:a16="http://schemas.microsoft.com/office/drawing/2014/main" id="{B1823D61-1985-AA37-015B-4F9D4921C3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9252" y="1428530"/>
              <a:ext cx="545201" cy="667002"/>
            </a:xfrm>
            <a:prstGeom prst="rect">
              <a:avLst/>
            </a:prstGeom>
          </p:spPr>
        </p:pic>
        <p:pic>
          <p:nvPicPr>
            <p:cNvPr id="8" name="Picture 7" descr="A white letter on a black background&#10;&#10;Description automatically generated">
              <a:extLst>
                <a:ext uri="{FF2B5EF4-FFF2-40B4-BE49-F238E27FC236}">
                  <a16:creationId xmlns:a16="http://schemas.microsoft.com/office/drawing/2014/main" id="{000A88DA-21BA-39D7-0D1E-508C3777728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2456" y="2868886"/>
              <a:ext cx="1135725" cy="318877"/>
            </a:xfrm>
            <a:prstGeom prst="rect">
              <a:avLst/>
            </a:prstGeom>
          </p:spPr>
        </p:pic>
        <p:pic>
          <p:nvPicPr>
            <p:cNvPr id="11" name="Picture 10" descr="A black and white logo&#10;&#10;Description automatically generated">
              <a:extLst>
                <a:ext uri="{FF2B5EF4-FFF2-40B4-BE49-F238E27FC236}">
                  <a16:creationId xmlns:a16="http://schemas.microsoft.com/office/drawing/2014/main" id="{D89DFC03-668C-904A-5909-91CE3F306B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9692" y="2919469"/>
              <a:ext cx="1432616" cy="217711"/>
            </a:xfrm>
            <a:prstGeom prst="rect">
              <a:avLst/>
            </a:prstGeom>
          </p:spPr>
        </p:pic>
        <p:pic>
          <p:nvPicPr>
            <p:cNvPr id="17" name="Picture 16" descr="A white text on a black background&#10;&#10;Description automatically generated">
              <a:extLst>
                <a:ext uri="{FF2B5EF4-FFF2-40B4-BE49-F238E27FC236}">
                  <a16:creationId xmlns:a16="http://schemas.microsoft.com/office/drawing/2014/main" id="{CC6FEE26-F646-041A-11FB-1DFBDFEA428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1261" y="2917101"/>
              <a:ext cx="1108327" cy="222446"/>
            </a:xfrm>
            <a:prstGeom prst="rect">
              <a:avLst/>
            </a:prstGeom>
          </p:spPr>
        </p:pic>
        <p:pic>
          <p:nvPicPr>
            <p:cNvPr id="18" name="Picture 17" descr="A white text on a black background&#10;&#10;Description automatically generated">
              <a:extLst>
                <a:ext uri="{FF2B5EF4-FFF2-40B4-BE49-F238E27FC236}">
                  <a16:creationId xmlns:a16="http://schemas.microsoft.com/office/drawing/2014/main" id="{8FA606E3-E307-EBD3-CEAD-3E79DDE5A6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07782" y="2922815"/>
              <a:ext cx="1405077" cy="211019"/>
            </a:xfrm>
            <a:prstGeom prst="rect">
              <a:avLst/>
            </a:prstGeom>
          </p:spPr>
        </p:pic>
        <p:pic>
          <p:nvPicPr>
            <p:cNvPr id="19" name="Picture 18" descr="A white banner with black text&#10;&#10;Description automatically generated">
              <a:extLst>
                <a:ext uri="{FF2B5EF4-FFF2-40B4-BE49-F238E27FC236}">
                  <a16:creationId xmlns:a16="http://schemas.microsoft.com/office/drawing/2014/main" id="{A1FBD32F-A53B-C4B5-D254-F4DE1CE167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1614" y="3855595"/>
              <a:ext cx="803033" cy="505339"/>
            </a:xfrm>
            <a:prstGeom prst="rect">
              <a:avLst/>
            </a:prstGeom>
          </p:spPr>
        </p:pic>
        <p:pic>
          <p:nvPicPr>
            <p:cNvPr id="20" name="Picture 19" descr="A white letter on a black background&#10;&#10;Description automatically generated">
              <a:extLst>
                <a:ext uri="{FF2B5EF4-FFF2-40B4-BE49-F238E27FC236}">
                  <a16:creationId xmlns:a16="http://schemas.microsoft.com/office/drawing/2014/main" id="{75C260CC-2A1D-B719-1584-7D1716021C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1071" y="4001745"/>
              <a:ext cx="1224363" cy="213039"/>
            </a:xfrm>
            <a:prstGeom prst="rect">
              <a:avLst/>
            </a:prstGeom>
          </p:spPr>
        </p:pic>
        <p:pic>
          <p:nvPicPr>
            <p:cNvPr id="21" name="Picture 20" descr="A white oval with black text&#10;&#10;Description automatically generated">
              <a:extLst>
                <a:ext uri="{FF2B5EF4-FFF2-40B4-BE49-F238E27FC236}">
                  <a16:creationId xmlns:a16="http://schemas.microsoft.com/office/drawing/2014/main" id="{540EE5C9-8321-B574-E0B4-6DB0E51ACA2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1858" y="3693642"/>
              <a:ext cx="1069992" cy="829244"/>
            </a:xfrm>
            <a:prstGeom prst="rect">
              <a:avLst/>
            </a:prstGeom>
          </p:spPr>
        </p:pic>
        <p:pic>
          <p:nvPicPr>
            <p:cNvPr id="22" name="Picture 21" descr="A black and white logo&#10;&#10;Description automatically generated">
              <a:extLst>
                <a:ext uri="{FF2B5EF4-FFF2-40B4-BE49-F238E27FC236}">
                  <a16:creationId xmlns:a16="http://schemas.microsoft.com/office/drawing/2014/main" id="{A15AA9D7-9C14-D158-F275-2DD6EA3FCB6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8274" y="3993480"/>
              <a:ext cx="1215864" cy="229568"/>
            </a:xfrm>
            <a:prstGeom prst="rect">
              <a:avLst/>
            </a:prstGeom>
          </p:spPr>
        </p:pic>
        <p:pic>
          <p:nvPicPr>
            <p:cNvPr id="23" name="Picture 22" descr="A white text on a black background&#10;&#10;Description automatically generated">
              <a:extLst>
                <a:ext uri="{FF2B5EF4-FFF2-40B4-BE49-F238E27FC236}">
                  <a16:creationId xmlns:a16="http://schemas.microsoft.com/office/drawing/2014/main" id="{03290559-1C4E-5CD8-6F99-2688FCA2DB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9113" y="5074636"/>
              <a:ext cx="777611" cy="405913"/>
            </a:xfrm>
            <a:prstGeom prst="rect">
              <a:avLst/>
            </a:prstGeom>
          </p:spPr>
        </p:pic>
        <p:pic>
          <p:nvPicPr>
            <p:cNvPr id="24" name="Picture 23" descr="A white letter on a black background&#10;&#10;Description automatically generated">
              <a:extLst>
                <a:ext uri="{FF2B5EF4-FFF2-40B4-BE49-F238E27FC236}">
                  <a16:creationId xmlns:a16="http://schemas.microsoft.com/office/drawing/2014/main" id="{6E3D836A-1CB6-0A5B-4E19-F126700FB35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30561" y="4002755"/>
              <a:ext cx="1282298" cy="211019"/>
            </a:xfrm>
            <a:prstGeom prst="rect">
              <a:avLst/>
            </a:prstGeom>
          </p:spPr>
        </p:pic>
        <p:pic>
          <p:nvPicPr>
            <p:cNvPr id="25" name="Picture 24" descr="A black and white logo&#10;&#10;Description automatically generated">
              <a:extLst>
                <a:ext uri="{FF2B5EF4-FFF2-40B4-BE49-F238E27FC236}">
                  <a16:creationId xmlns:a16="http://schemas.microsoft.com/office/drawing/2014/main" id="{55F2F7E3-D864-827B-7AF5-7878C855BC8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0638" y="4994510"/>
              <a:ext cx="566164" cy="566164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C0DEA012-3ECD-6D8A-6F27-808F3127E89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9035" y="5157640"/>
              <a:ext cx="1276088" cy="239905"/>
            </a:xfrm>
            <a:prstGeom prst="rect">
              <a:avLst/>
            </a:prstGeom>
          </p:spPr>
        </p:pic>
        <p:pic>
          <p:nvPicPr>
            <p:cNvPr id="27" name="Picture 26" descr="A black and white logo&#10;&#10;Description automatically generated">
              <a:extLst>
                <a:ext uri="{FF2B5EF4-FFF2-40B4-BE49-F238E27FC236}">
                  <a16:creationId xmlns:a16="http://schemas.microsoft.com/office/drawing/2014/main" id="{A699861F-0BFC-FCF2-A0F0-8819AD9C15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0119" y="4994510"/>
              <a:ext cx="548208" cy="548208"/>
            </a:xfrm>
            <a:prstGeom prst="rect">
              <a:avLst/>
            </a:prstGeom>
          </p:spPr>
        </p:pic>
        <p:pic>
          <p:nvPicPr>
            <p:cNvPr id="29" name="Picture 28" descr="A black and white logo&#10;&#10;Description automatically generated">
              <a:extLst>
                <a:ext uri="{FF2B5EF4-FFF2-40B4-BE49-F238E27FC236}">
                  <a16:creationId xmlns:a16="http://schemas.microsoft.com/office/drawing/2014/main" id="{0DD0E882-285D-B548-7AAC-2266989161F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3194" y="2820058"/>
              <a:ext cx="775377" cy="416532"/>
            </a:xfrm>
            <a:prstGeom prst="rect">
              <a:avLst/>
            </a:prstGeom>
          </p:spPr>
        </p:pic>
      </p:grpSp>
      <p:sp>
        <p:nvSpPr>
          <p:cNvPr id="31" name="Title 30">
            <a:extLst>
              <a:ext uri="{FF2B5EF4-FFF2-40B4-BE49-F238E27FC236}">
                <a16:creationId xmlns:a16="http://schemas.microsoft.com/office/drawing/2014/main" id="{20E77BEC-0FFF-BE05-2EB1-6885557943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Our Clients:</a:t>
            </a:r>
          </a:p>
        </p:txBody>
      </p:sp>
      <p:sp>
        <p:nvSpPr>
          <p:cNvPr id="32" name="Date Placeholder 31">
            <a:extLst>
              <a:ext uri="{FF2B5EF4-FFF2-40B4-BE49-F238E27FC236}">
                <a16:creationId xmlns:a16="http://schemas.microsoft.com/office/drawing/2014/main" id="{52DBB7CD-43A5-4F17-0A25-D01113A82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2CE3A2E-0F60-44C7-88F5-D2D4FA2C731F}" type="datetime3">
              <a:rPr lang="en-US" smtClean="0"/>
              <a:t>2 February 2026</a:t>
            </a:fld>
            <a:endParaRPr lang="en-US" dirty="0"/>
          </a:p>
        </p:txBody>
      </p:sp>
      <p:sp>
        <p:nvSpPr>
          <p:cNvPr id="35" name="Footer Placeholder 34">
            <a:extLst>
              <a:ext uri="{FF2B5EF4-FFF2-40B4-BE49-F238E27FC236}">
                <a16:creationId xmlns:a16="http://schemas.microsoft.com/office/drawing/2014/main" id="{EE1BF8FF-4D36-42E3-FCB8-8D1B956DC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© 2026 Fit For Work. All Rights Reserved.   |   wellworkforce.com   |</a:t>
            </a:r>
            <a:endParaRPr lang="en-US" dirty="0"/>
          </a:p>
        </p:txBody>
      </p:sp>
      <p:sp>
        <p:nvSpPr>
          <p:cNvPr id="38" name="Slide Number Placeholder 37">
            <a:extLst>
              <a:ext uri="{FF2B5EF4-FFF2-40B4-BE49-F238E27FC236}">
                <a16:creationId xmlns:a16="http://schemas.microsoft.com/office/drawing/2014/main" id="{BAE069C5-23C0-D9E4-07C3-9C6D36219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43156F2-522B-4173-8F49-2A7C80DCD98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AE9BAC15-0056-E812-0A89-CEC4F833477F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609600" y="6322637"/>
            <a:ext cx="739779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6595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8" userDrawn="1">
          <p15:clr>
            <a:srgbClr val="FBAE40"/>
          </p15:clr>
        </p15:guide>
        <p15:guide id="2" pos="715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image" Target="../media/image2.sv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45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image" Target="../media/image4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image" Target="../media/image3.pn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image" Target="../media/image6.svg"/><Relationship Id="rId20" Type="http://schemas.openxmlformats.org/officeDocument/2006/relationships/slideLayout" Target="../slideLayouts/slideLayout20.xml"/><Relationship Id="rId41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9D54D8-2B26-593C-3651-6A45F1E34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85800"/>
            <a:ext cx="10972801" cy="813888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8CFBD9-301D-A20A-F820-C94047371F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599" y="1998481"/>
            <a:ext cx="10947401" cy="417848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DE8E24-9E66-0D2B-D96A-1CF32B9B21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28128" y="6438900"/>
            <a:ext cx="1135743" cy="19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44FDDF-160A-44A3-AA33-806315929F74}" type="datetime3">
              <a:rPr lang="en-US" smtClean="0"/>
              <a:t>2 February 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6DF5FB-1096-21CD-DC25-4F79067730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87884" y="6438899"/>
            <a:ext cx="4145280" cy="190501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 b="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© 2026 Fit For Work. All Rights Reserved.   |   wellworkforce.com   |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BEB5D0-364A-AEBC-DC77-A1417AEED9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33164" y="6438899"/>
            <a:ext cx="223836" cy="190501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 b="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43156F2-522B-4173-8F49-2A7C80DCD98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8088B9B8-B521-BE43-D984-510B2FBC0512}"/>
              </a:ext>
            </a:extLst>
          </p:cNvPr>
          <p:cNvPicPr>
            <a:picLocks noChangeAspect="1"/>
          </p:cNvPicPr>
          <p:nvPr userDrawn="1"/>
        </p:nvPicPr>
        <p:blipFill>
          <a:blip r:embed="rId41">
            <a:extLs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609600" y="6325386"/>
            <a:ext cx="738810" cy="30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129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1" r:id="rId2"/>
    <p:sldLayoutId id="2147483675" r:id="rId3"/>
    <p:sldLayoutId id="2147483677" r:id="rId4"/>
    <p:sldLayoutId id="2147483651" r:id="rId5"/>
    <p:sldLayoutId id="2147483662" r:id="rId6"/>
    <p:sldLayoutId id="2147483687" r:id="rId7"/>
    <p:sldLayoutId id="2147483679" r:id="rId8"/>
    <p:sldLayoutId id="2147483685" r:id="rId9"/>
    <p:sldLayoutId id="2147483650" r:id="rId10"/>
    <p:sldLayoutId id="2147483688" r:id="rId11"/>
    <p:sldLayoutId id="2147483686" r:id="rId12"/>
    <p:sldLayoutId id="2147483678" r:id="rId13"/>
    <p:sldLayoutId id="2147483652" r:id="rId14"/>
    <p:sldLayoutId id="2147483666" r:id="rId15"/>
    <p:sldLayoutId id="2147483667" r:id="rId16"/>
    <p:sldLayoutId id="2147483668" r:id="rId17"/>
    <p:sldLayoutId id="2147483669" r:id="rId18"/>
    <p:sldLayoutId id="2147483653" r:id="rId19"/>
    <p:sldLayoutId id="2147483654" r:id="rId20"/>
    <p:sldLayoutId id="2147483676" r:id="rId21"/>
    <p:sldLayoutId id="2147483655" r:id="rId22"/>
    <p:sldLayoutId id="2147483670" r:id="rId23"/>
    <p:sldLayoutId id="2147483682" r:id="rId24"/>
    <p:sldLayoutId id="2147483683" r:id="rId25"/>
    <p:sldLayoutId id="2147483684" r:id="rId26"/>
    <p:sldLayoutId id="2147483656" r:id="rId27"/>
    <p:sldLayoutId id="2147483657" r:id="rId28"/>
    <p:sldLayoutId id="2147483658" r:id="rId29"/>
    <p:sldLayoutId id="2147483659" r:id="rId30"/>
    <p:sldLayoutId id="2147483689" r:id="rId31"/>
    <p:sldLayoutId id="2147483663" r:id="rId32"/>
    <p:sldLayoutId id="2147483664" r:id="rId33"/>
    <p:sldLayoutId id="2147483671" r:id="rId34"/>
    <p:sldLayoutId id="2147483672" r:id="rId35"/>
    <p:sldLayoutId id="2147483673" r:id="rId36"/>
    <p:sldLayoutId id="2147483674" r:id="rId37"/>
    <p:sldLayoutId id="2147483660" r:id="rId38"/>
    <p:sldLayoutId id="2147483661" r:id="rId3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400" kern="1200" smtClean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spcAft>
          <a:spcPts val="600"/>
        </a:spcAft>
        <a:buClr>
          <a:schemeClr val="accent2"/>
        </a:buClr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346075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chemeClr val="accent2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568325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chemeClr val="accent2"/>
        </a:buClr>
        <a:buSzPct val="100000"/>
        <a:buFontTx/>
        <a:buBlip>
          <a:blip r:embed="rId43">
            <a:extLst>
              <a:ext uri="{96DAC541-7B7A-43D3-8B79-37D633B846F1}">
                <asvg:svgBlip xmlns:asvg="http://schemas.microsoft.com/office/drawing/2016/SVG/main" r:embed="rId44"/>
              </a:ext>
            </a:extLst>
          </a:blip>
        </a:buBlip>
        <a:defRPr sz="20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1147763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chemeClr val="accent2"/>
        </a:buClr>
        <a:buFontTx/>
        <a:buBlip>
          <a:blip r:embed="rId45">
            <a:extLst>
              <a:ext uri="{96DAC541-7B7A-43D3-8B79-37D633B846F1}">
                <asvg:svgBlip xmlns:asvg="http://schemas.microsoft.com/office/drawing/2016/SVG/main" r:embed="rId46"/>
              </a:ext>
            </a:extLst>
          </a:blip>
        </a:buBlip>
        <a:defRPr sz="20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2" userDrawn="1">
          <p15:clr>
            <a:srgbClr val="F26B43"/>
          </p15:clr>
        </p15:guide>
        <p15:guide id="2" pos="384" userDrawn="1">
          <p15:clr>
            <a:srgbClr val="F26B43"/>
          </p15:clr>
        </p15:guide>
        <p15:guide id="3" pos="7296" userDrawn="1">
          <p15:clr>
            <a:srgbClr val="F26B43"/>
          </p15:clr>
        </p15:guide>
        <p15:guide id="4" orient="horz" pos="4176">
          <p15:clr>
            <a:srgbClr val="F26B43"/>
          </p15:clr>
        </p15:guide>
        <p15:guide id="5" orient="horz" pos="3888" userDrawn="1">
          <p15:clr>
            <a:srgbClr val="F26B43"/>
          </p15:clr>
        </p15:guide>
        <p15:guide id="6" pos="3840">
          <p15:clr>
            <a:srgbClr val="F26B43"/>
          </p15:clr>
        </p15:guide>
        <p15:guide id="7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7" Type="http://schemas.openxmlformats.org/officeDocument/2006/relationships/image" Target="../media/image97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96.sv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7.svg"/><Relationship Id="rId5" Type="http://schemas.openxmlformats.org/officeDocument/2006/relationships/image" Target="../media/image5.png"/><Relationship Id="rId4" Type="http://schemas.openxmlformats.org/officeDocument/2006/relationships/image" Target="../media/image96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7.svg"/><Relationship Id="rId5" Type="http://schemas.openxmlformats.org/officeDocument/2006/relationships/image" Target="../media/image5.png"/><Relationship Id="rId4" Type="http://schemas.openxmlformats.org/officeDocument/2006/relationships/image" Target="../media/image96.sv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96.svg"/><Relationship Id="rId7" Type="http://schemas.openxmlformats.org/officeDocument/2006/relationships/image" Target="../media/image102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01.png"/><Relationship Id="rId5" Type="http://schemas.openxmlformats.org/officeDocument/2006/relationships/image" Target="../media/image97.svg"/><Relationship Id="rId4" Type="http://schemas.openxmlformats.org/officeDocument/2006/relationships/image" Target="../media/image5.png"/><Relationship Id="rId9" Type="http://schemas.openxmlformats.org/officeDocument/2006/relationships/image" Target="../media/image104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business.libertymutual.com/wp-content/uploads/2023/07/WSI_1000_2023.pdf" TargetMode="Externa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image" Target="../media/image3.png"/><Relationship Id="rId7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97.svg"/><Relationship Id="rId5" Type="http://schemas.openxmlformats.org/officeDocument/2006/relationships/image" Target="../media/image5.png"/><Relationship Id="rId4" Type="http://schemas.openxmlformats.org/officeDocument/2006/relationships/image" Target="../media/image96.svg"/><Relationship Id="rId9" Type="http://schemas.openxmlformats.org/officeDocument/2006/relationships/chart" Target="../charts/char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3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image" Target="../media/image67.svg"/><Relationship Id="rId7" Type="http://schemas.openxmlformats.org/officeDocument/2006/relationships/image" Target="../media/image106.sv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05.png"/><Relationship Id="rId5" Type="http://schemas.openxmlformats.org/officeDocument/2006/relationships/image" Target="../media/image69.svg"/><Relationship Id="rId4" Type="http://schemas.openxmlformats.org/officeDocument/2006/relationships/image" Target="../media/image68.png"/><Relationship Id="rId9" Type="http://schemas.openxmlformats.org/officeDocument/2006/relationships/image" Target="../media/image108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sv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9.svg"/><Relationship Id="rId5" Type="http://schemas.openxmlformats.org/officeDocument/2006/relationships/image" Target="../media/image68.png"/><Relationship Id="rId10" Type="http://schemas.openxmlformats.org/officeDocument/2006/relationships/image" Target="../media/image73.svg"/><Relationship Id="rId4" Type="http://schemas.openxmlformats.org/officeDocument/2006/relationships/image" Target="../media/image67.svg"/><Relationship Id="rId9" Type="http://schemas.openxmlformats.org/officeDocument/2006/relationships/image" Target="../media/image7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svg"/><Relationship Id="rId13" Type="http://schemas.openxmlformats.org/officeDocument/2006/relationships/image" Target="../media/image82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12" Type="http://schemas.openxmlformats.org/officeDocument/2006/relationships/image" Target="../media/image81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7.svg"/><Relationship Id="rId11" Type="http://schemas.openxmlformats.org/officeDocument/2006/relationships/image" Target="../media/image80.png"/><Relationship Id="rId5" Type="http://schemas.openxmlformats.org/officeDocument/2006/relationships/image" Target="../media/image76.png"/><Relationship Id="rId10" Type="http://schemas.openxmlformats.org/officeDocument/2006/relationships/image" Target="../media/image9.svg"/><Relationship Id="rId4" Type="http://schemas.openxmlformats.org/officeDocument/2006/relationships/image" Target="../media/image75.sv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sv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sv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91.svg"/><Relationship Id="rId4" Type="http://schemas.openxmlformats.org/officeDocument/2006/relationships/image" Target="../media/image9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ndustry Partners | Command Alkon Partners">
            <a:extLst>
              <a:ext uri="{FF2B5EF4-FFF2-40B4-BE49-F238E27FC236}">
                <a16:creationId xmlns:a16="http://schemas.microsoft.com/office/drawing/2014/main" id="{374BFDF4-7ABD-CBCD-3E27-A3A287443F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624" y="2450592"/>
            <a:ext cx="3456051" cy="2426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34145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val 36">
            <a:extLst>
              <a:ext uri="{FF2B5EF4-FFF2-40B4-BE49-F238E27FC236}">
                <a16:creationId xmlns:a16="http://schemas.microsoft.com/office/drawing/2014/main" id="{9187CFCC-7C3C-0D55-7F83-4DB08A6F7F0E}"/>
              </a:ext>
            </a:extLst>
          </p:cNvPr>
          <p:cNvSpPr/>
          <p:nvPr/>
        </p:nvSpPr>
        <p:spPr>
          <a:xfrm>
            <a:off x="609600" y="515352"/>
            <a:ext cx="1020452" cy="1020452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375669AB-9624-09AE-2811-07F9D3C043D2}"/>
              </a:ext>
            </a:extLst>
          </p:cNvPr>
          <p:cNvSpPr/>
          <p:nvPr/>
        </p:nvSpPr>
        <p:spPr>
          <a:xfrm>
            <a:off x="7983273" y="742950"/>
            <a:ext cx="3610370" cy="5372100"/>
          </a:xfrm>
          <a:prstGeom prst="roundRect">
            <a:avLst>
              <a:gd name="adj" fmla="val 2302"/>
            </a:avLst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64">
            <a:extLst>
              <a:ext uri="{FF2B5EF4-FFF2-40B4-BE49-F238E27FC236}">
                <a16:creationId xmlns:a16="http://schemas.microsoft.com/office/drawing/2014/main" id="{B26DC78D-D3EA-3D3C-74DA-A4CA10DFB47F}"/>
              </a:ext>
            </a:extLst>
          </p:cNvPr>
          <p:cNvSpPr/>
          <p:nvPr/>
        </p:nvSpPr>
        <p:spPr>
          <a:xfrm>
            <a:off x="635885" y="4613688"/>
            <a:ext cx="6103834" cy="1108459"/>
          </a:xfrm>
          <a:prstGeom prst="roundRect">
            <a:avLst>
              <a:gd name="adj" fmla="val 11262"/>
            </a:avLst>
          </a:prstGeom>
          <a:solidFill>
            <a:schemeClr val="tx1">
              <a:lumMod val="10000"/>
              <a:lumOff val="90000"/>
            </a:schemeClr>
          </a:solidFill>
          <a:ln w="12700">
            <a:noFill/>
          </a:ln>
          <a:effectLst>
            <a:outerShdw blurRad="127000" dist="50800" dir="5400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44083"/>
            <a:endParaRPr lang="en-US" sz="1154" err="1">
              <a:solidFill>
                <a:srgbClr val="FFFFFF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A6F241-1839-118E-D906-48E807A52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5934" y="685800"/>
            <a:ext cx="4592224" cy="679556"/>
          </a:xfrm>
        </p:spPr>
        <p:txBody>
          <a:bodyPr/>
          <a:lstStyle/>
          <a:p>
            <a:r>
              <a:rPr lang="en-US" dirty="0"/>
              <a:t>Early Intervention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F62881-809F-B828-90B2-144B08BEE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F1EEF-826B-4B41-9CDD-6C5BA2DEF95C}" type="datetime3">
              <a:rPr lang="en-US" smtClean="0"/>
              <a:t>2 February 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E2C84-BDFC-17B2-C33A-F06EB4AE0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2026 Fit For Work. All Rights Reserved.   |   wellworkforce.com   |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0555FD-D3D1-701F-5649-8A93B541E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156F2-522B-4173-8F49-2A7C80DCD986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84C80-0D35-84A4-33DA-AFCADA9D5B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solidFill>
                  <a:schemeClr val="accent2"/>
                </a:solidFill>
              </a:rPr>
              <a:t>Focus on Three Leading Indicators:</a:t>
            </a:r>
          </a:p>
        </p:txBody>
      </p:sp>
      <p:pic>
        <p:nvPicPr>
          <p:cNvPr id="8" name="Picture 7" descr="A blue and purple outline of a person&#10;&#10;Description automatically generated">
            <a:extLst>
              <a:ext uri="{FF2B5EF4-FFF2-40B4-BE49-F238E27FC236}">
                <a16:creationId xmlns:a16="http://schemas.microsoft.com/office/drawing/2014/main" id="{8D6AF44F-9F27-C6BE-C6E8-CCF1E74D80F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09" y="654161"/>
            <a:ext cx="742834" cy="74283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A552F78-BFF2-5094-9C94-C2655A234430}"/>
              </a:ext>
            </a:extLst>
          </p:cNvPr>
          <p:cNvSpPr txBox="1"/>
          <p:nvPr/>
        </p:nvSpPr>
        <p:spPr>
          <a:xfrm>
            <a:off x="8480388" y="1891404"/>
            <a:ext cx="261613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accent1"/>
                </a:solidFill>
                <a:latin typeface="Aptos ExtraBold" panose="020B0004020202020204" pitchFamily="34" charset="0"/>
              </a:rPr>
              <a:t>50%</a:t>
            </a:r>
          </a:p>
          <a:p>
            <a:pPr algn="ctr"/>
            <a:r>
              <a:rPr lang="en-US" dirty="0">
                <a:solidFill>
                  <a:schemeClr val="tx2"/>
                </a:solidFill>
              </a:rPr>
              <a:t>Reduction in Injuries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3BCEF1-865D-D20D-8D49-A2F884929021}"/>
              </a:ext>
            </a:extLst>
          </p:cNvPr>
          <p:cNvSpPr txBox="1"/>
          <p:nvPr/>
        </p:nvSpPr>
        <p:spPr>
          <a:xfrm>
            <a:off x="8480389" y="3183411"/>
            <a:ext cx="261613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accent1"/>
                </a:solidFill>
                <a:latin typeface="Aptos ExtraBold" panose="020B0004020202020204" pitchFamily="34" charset="0"/>
              </a:rPr>
              <a:t>50%</a:t>
            </a:r>
          </a:p>
          <a:p>
            <a:pPr algn="ctr"/>
            <a:r>
              <a:rPr lang="en-US" dirty="0">
                <a:solidFill>
                  <a:schemeClr val="tx2"/>
                </a:solidFill>
              </a:rPr>
              <a:t>Average cost savings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4558BF-B430-A2CE-558A-B7AA4FC65D75}"/>
              </a:ext>
            </a:extLst>
          </p:cNvPr>
          <p:cNvSpPr txBox="1"/>
          <p:nvPr/>
        </p:nvSpPr>
        <p:spPr>
          <a:xfrm>
            <a:off x="8183293" y="4475419"/>
            <a:ext cx="32103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accent1"/>
                </a:solidFill>
                <a:latin typeface="Aptos ExtraBold" panose="020B0004020202020204" pitchFamily="34" charset="0"/>
              </a:rPr>
              <a:t>30%</a:t>
            </a:r>
          </a:p>
          <a:p>
            <a:pPr algn="ctr"/>
            <a:r>
              <a:rPr lang="en-US" dirty="0">
                <a:solidFill>
                  <a:schemeClr val="tx2"/>
                </a:solidFill>
              </a:rPr>
              <a:t>Reduction in non-work-related sprain strain costs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A4E250F-7802-12B3-37C9-F2B4125151BC}"/>
              </a:ext>
            </a:extLst>
          </p:cNvPr>
          <p:cNvSpPr txBox="1"/>
          <p:nvPr/>
        </p:nvSpPr>
        <p:spPr>
          <a:xfrm>
            <a:off x="1006294" y="4798585"/>
            <a:ext cx="5363015" cy="73866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Thousands of one-on-one preventative interactions per year – ONSITE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D3D4394-B36F-4578-9142-C904AE9A174A}"/>
              </a:ext>
            </a:extLst>
          </p:cNvPr>
          <p:cNvGrpSpPr/>
          <p:nvPr/>
        </p:nvGrpSpPr>
        <p:grpSpPr>
          <a:xfrm>
            <a:off x="635885" y="2662797"/>
            <a:ext cx="1782322" cy="1650326"/>
            <a:chOff x="635885" y="2662797"/>
            <a:chExt cx="1782322" cy="1650326"/>
          </a:xfrm>
        </p:grpSpPr>
        <p:sp>
          <p:nvSpPr>
            <p:cNvPr id="18" name="Rounded Rectangle 18">
              <a:extLst>
                <a:ext uri="{FF2B5EF4-FFF2-40B4-BE49-F238E27FC236}">
                  <a16:creationId xmlns:a16="http://schemas.microsoft.com/office/drawing/2014/main" id="{ADDB505C-1A1A-771C-F2C7-62935EECF4EE}"/>
                </a:ext>
              </a:extLst>
            </p:cNvPr>
            <p:cNvSpPr/>
            <p:nvPr/>
          </p:nvSpPr>
          <p:spPr>
            <a:xfrm>
              <a:off x="635885" y="2662797"/>
              <a:ext cx="1782322" cy="1650326"/>
            </a:xfrm>
            <a:prstGeom prst="roundRect">
              <a:avLst>
                <a:gd name="adj" fmla="val 5388"/>
              </a:avLst>
            </a:prstGeom>
            <a:solidFill>
              <a:schemeClr val="bg1"/>
            </a:solidFill>
            <a:ln>
              <a:noFill/>
            </a:ln>
            <a:effectLst>
              <a:outerShdw blurRad="127000" dist="63500" dir="5400000" algn="ctr" rotWithShape="0">
                <a:srgbClr val="000000">
                  <a:alpha val="2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44083"/>
              <a:endParaRPr lang="en-US" sz="1662">
                <a:solidFill>
                  <a:srgbClr val="FFFFFF"/>
                </a:solidFill>
                <a:latin typeface="Lato"/>
              </a:endParaRPr>
            </a:p>
          </p:txBody>
        </p:sp>
        <p:sp>
          <p:nvSpPr>
            <p:cNvPr id="19" name="Round Same Side Corner Rectangle 4">
              <a:extLst>
                <a:ext uri="{FF2B5EF4-FFF2-40B4-BE49-F238E27FC236}">
                  <a16:creationId xmlns:a16="http://schemas.microsoft.com/office/drawing/2014/main" id="{871FC555-15F1-2980-BA14-4DCE0994C368}"/>
                </a:ext>
              </a:extLst>
            </p:cNvPr>
            <p:cNvSpPr txBox="1"/>
            <p:nvPr/>
          </p:nvSpPr>
          <p:spPr>
            <a:xfrm>
              <a:off x="672528" y="3879610"/>
              <a:ext cx="1709036" cy="2722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1" algn="ctr" defTabSz="656509">
                <a:spcBef>
                  <a:spcPct val="0"/>
                </a:spcBef>
              </a:pPr>
              <a:r>
                <a:rPr lang="en-US" dirty="0">
                  <a:solidFill>
                    <a:schemeClr val="tx2"/>
                  </a:solidFill>
                </a:rPr>
                <a:t>Early Soreness</a:t>
              </a:r>
            </a:p>
          </p:txBody>
        </p:sp>
        <p:pic>
          <p:nvPicPr>
            <p:cNvPr id="20" name="Picture 19" descr="A picture containing graphics, design&#10;&#10;Description automatically generated">
              <a:extLst>
                <a:ext uri="{FF2B5EF4-FFF2-40B4-BE49-F238E27FC236}">
                  <a16:creationId xmlns:a16="http://schemas.microsoft.com/office/drawing/2014/main" id="{58CF92D4-1A3F-D417-DB2F-B777994BA9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755" y="2813358"/>
              <a:ext cx="980582" cy="980580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2D27993-1C9B-8CC0-ACF1-B6D6A0915802}"/>
              </a:ext>
            </a:extLst>
          </p:cNvPr>
          <p:cNvGrpSpPr/>
          <p:nvPr/>
        </p:nvGrpSpPr>
        <p:grpSpPr>
          <a:xfrm>
            <a:off x="2796641" y="2662797"/>
            <a:ext cx="1782322" cy="1650326"/>
            <a:chOff x="2677960" y="2662797"/>
            <a:chExt cx="1782322" cy="1650326"/>
          </a:xfrm>
        </p:grpSpPr>
        <p:sp>
          <p:nvSpPr>
            <p:cNvPr id="23" name="Rounded Rectangle 18">
              <a:extLst>
                <a:ext uri="{FF2B5EF4-FFF2-40B4-BE49-F238E27FC236}">
                  <a16:creationId xmlns:a16="http://schemas.microsoft.com/office/drawing/2014/main" id="{4A1260FA-8770-C87A-0EEF-64B9A61A34CC}"/>
                </a:ext>
              </a:extLst>
            </p:cNvPr>
            <p:cNvSpPr/>
            <p:nvPr/>
          </p:nvSpPr>
          <p:spPr>
            <a:xfrm>
              <a:off x="2677960" y="2662797"/>
              <a:ext cx="1782322" cy="1650326"/>
            </a:xfrm>
            <a:prstGeom prst="roundRect">
              <a:avLst>
                <a:gd name="adj" fmla="val 5388"/>
              </a:avLst>
            </a:prstGeom>
            <a:solidFill>
              <a:schemeClr val="bg1"/>
            </a:solidFill>
            <a:ln>
              <a:noFill/>
            </a:ln>
            <a:effectLst>
              <a:outerShdw blurRad="127000" dist="63500" dir="5400000" algn="ctr" rotWithShape="0">
                <a:srgbClr val="000000">
                  <a:alpha val="2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44083"/>
              <a:endParaRPr lang="en-US" sz="1662">
                <a:solidFill>
                  <a:srgbClr val="FFFFFF"/>
                </a:solidFill>
                <a:latin typeface="Lato"/>
              </a:endParaRPr>
            </a:p>
          </p:txBody>
        </p:sp>
        <p:sp>
          <p:nvSpPr>
            <p:cNvPr id="24" name="Round Same Side Corner Rectangle 4">
              <a:extLst>
                <a:ext uri="{FF2B5EF4-FFF2-40B4-BE49-F238E27FC236}">
                  <a16:creationId xmlns:a16="http://schemas.microsoft.com/office/drawing/2014/main" id="{ED27B6F6-BB8A-6987-7331-BEDE7A7AE71A}"/>
                </a:ext>
              </a:extLst>
            </p:cNvPr>
            <p:cNvSpPr txBox="1"/>
            <p:nvPr/>
          </p:nvSpPr>
          <p:spPr>
            <a:xfrm>
              <a:off x="2714603" y="3879610"/>
              <a:ext cx="1709036" cy="2722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1" algn="ctr" defTabSz="656509">
                <a:spcBef>
                  <a:spcPct val="0"/>
                </a:spcBef>
              </a:pPr>
              <a:r>
                <a:rPr lang="en-US" dirty="0">
                  <a:solidFill>
                    <a:schemeClr val="tx2"/>
                  </a:solidFill>
                </a:rPr>
                <a:t>Ergonomics</a:t>
              </a: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1D1A8799-BA0F-AFFA-F7F3-A595CEF9AE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078831" y="2813358"/>
              <a:ext cx="980580" cy="980580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EC0E386-FE6C-A297-EE97-C7F78DBB03D2}"/>
              </a:ext>
            </a:extLst>
          </p:cNvPr>
          <p:cNvGrpSpPr/>
          <p:nvPr/>
        </p:nvGrpSpPr>
        <p:grpSpPr>
          <a:xfrm>
            <a:off x="4957397" y="2662797"/>
            <a:ext cx="1782322" cy="1650326"/>
            <a:chOff x="4722479" y="2662797"/>
            <a:chExt cx="1782322" cy="1650326"/>
          </a:xfrm>
        </p:grpSpPr>
        <p:sp>
          <p:nvSpPr>
            <p:cNvPr id="27" name="Rounded Rectangle 18">
              <a:extLst>
                <a:ext uri="{FF2B5EF4-FFF2-40B4-BE49-F238E27FC236}">
                  <a16:creationId xmlns:a16="http://schemas.microsoft.com/office/drawing/2014/main" id="{21AD2DAE-4977-B6EF-ECDE-8A3F7B9DE67C}"/>
                </a:ext>
              </a:extLst>
            </p:cNvPr>
            <p:cNvSpPr/>
            <p:nvPr/>
          </p:nvSpPr>
          <p:spPr>
            <a:xfrm>
              <a:off x="4722479" y="2662797"/>
              <a:ext cx="1782322" cy="1650326"/>
            </a:xfrm>
            <a:prstGeom prst="roundRect">
              <a:avLst>
                <a:gd name="adj" fmla="val 5388"/>
              </a:avLst>
            </a:prstGeom>
            <a:solidFill>
              <a:schemeClr val="bg1"/>
            </a:solidFill>
            <a:ln>
              <a:noFill/>
            </a:ln>
            <a:effectLst>
              <a:outerShdw blurRad="127000" dist="63500" dir="5400000" algn="ctr" rotWithShape="0">
                <a:srgbClr val="000000">
                  <a:alpha val="2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44083"/>
              <a:endParaRPr lang="en-US" sz="1662">
                <a:solidFill>
                  <a:srgbClr val="FFFFFF"/>
                </a:solidFill>
                <a:latin typeface="Lato"/>
              </a:endParaRPr>
            </a:p>
          </p:txBody>
        </p:sp>
        <p:sp>
          <p:nvSpPr>
            <p:cNvPr id="28" name="Round Same Side Corner Rectangle 4">
              <a:extLst>
                <a:ext uri="{FF2B5EF4-FFF2-40B4-BE49-F238E27FC236}">
                  <a16:creationId xmlns:a16="http://schemas.microsoft.com/office/drawing/2014/main" id="{966D9DFB-61BF-9BF2-AB49-01AF30F897DF}"/>
                </a:ext>
              </a:extLst>
            </p:cNvPr>
            <p:cNvSpPr txBox="1"/>
            <p:nvPr/>
          </p:nvSpPr>
          <p:spPr>
            <a:xfrm>
              <a:off x="4759122" y="3879610"/>
              <a:ext cx="1709036" cy="2722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1" algn="ctr" defTabSz="656509">
                <a:spcBef>
                  <a:spcPct val="0"/>
                </a:spcBef>
              </a:pPr>
              <a:r>
                <a:rPr lang="en-US" dirty="0">
                  <a:solidFill>
                    <a:schemeClr val="tx2"/>
                  </a:solidFill>
                </a:rPr>
                <a:t>Behaviors</a:t>
              </a:r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40DEBCE9-7E3F-F4C1-E5B7-6FB423AC63B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123350" y="2813358"/>
              <a:ext cx="980580" cy="980580"/>
            </a:xfrm>
            <a:prstGeom prst="rect">
              <a:avLst/>
            </a:prstGeom>
          </p:spPr>
        </p:pic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7228F01B-27F6-7A82-961E-6EF3FE89C38D}"/>
              </a:ext>
            </a:extLst>
          </p:cNvPr>
          <p:cNvSpPr txBox="1"/>
          <p:nvPr/>
        </p:nvSpPr>
        <p:spPr>
          <a:xfrm>
            <a:off x="8231317" y="910924"/>
            <a:ext cx="311427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+mj-lt"/>
              </a:rPr>
              <a:t>Results Across Our Customers Through Proactive Injury Prevention</a:t>
            </a:r>
          </a:p>
        </p:txBody>
      </p:sp>
    </p:spTree>
    <p:extLst>
      <p:ext uri="{BB962C8B-B14F-4D97-AF65-F5344CB8AC3E}">
        <p14:creationId xmlns:p14="http://schemas.microsoft.com/office/powerpoint/2010/main" val="37430001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val 36">
            <a:extLst>
              <a:ext uri="{FF2B5EF4-FFF2-40B4-BE49-F238E27FC236}">
                <a16:creationId xmlns:a16="http://schemas.microsoft.com/office/drawing/2014/main" id="{9187CFCC-7C3C-0D55-7F83-4DB08A6F7F0E}"/>
              </a:ext>
            </a:extLst>
          </p:cNvPr>
          <p:cNvSpPr/>
          <p:nvPr/>
        </p:nvSpPr>
        <p:spPr>
          <a:xfrm>
            <a:off x="609600" y="515352"/>
            <a:ext cx="1020452" cy="1020452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A6F241-1839-118E-D906-48E807A52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5934" y="685800"/>
            <a:ext cx="4592224" cy="679556"/>
          </a:xfrm>
        </p:spPr>
        <p:txBody>
          <a:bodyPr/>
          <a:lstStyle/>
          <a:p>
            <a:r>
              <a:rPr lang="en-US" dirty="0"/>
              <a:t>Early Intervention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F62881-809F-B828-90B2-144B08BEE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3BAAC-53AC-4A31-9EA7-EECA8CB07D4E}" type="datetime3">
              <a:rPr lang="en-US" smtClean="0"/>
              <a:t>2 February 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E2C84-BDFC-17B2-C33A-F06EB4AE0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2026 Fit For Work. All Rights Reserved.   |   wellworkforce.com   |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0555FD-D3D1-701F-5649-8A93B541E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156F2-522B-4173-8F49-2A7C80DCD986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8" name="Picture 7" descr="A blue and purple outline of a person&#10;&#10;Description automatically generated">
            <a:extLst>
              <a:ext uri="{FF2B5EF4-FFF2-40B4-BE49-F238E27FC236}">
                <a16:creationId xmlns:a16="http://schemas.microsoft.com/office/drawing/2014/main" id="{8D6AF44F-9F27-C6BE-C6E8-CCF1E74D80F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09" y="654161"/>
            <a:ext cx="742834" cy="742834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A4714A6-0938-D288-55F1-9A29B5C13181}"/>
              </a:ext>
            </a:extLst>
          </p:cNvPr>
          <p:cNvSpPr txBox="1">
            <a:spLocks/>
          </p:cNvSpPr>
          <p:nvPr/>
        </p:nvSpPr>
        <p:spPr>
          <a:xfrm>
            <a:off x="609599" y="1989055"/>
            <a:ext cx="6765562" cy="389327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607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6832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chemeClr val="accent2"/>
              </a:buClr>
              <a:buSzPct val="100000"/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114776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chemeClr val="accent2"/>
              </a:buClr>
              <a:buFontTx/>
              <a:buBlip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</a:buBlip>
              <a:defRPr sz="24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+mj-lt"/>
              </a:rPr>
              <a:t>Ensuring Your Success</a:t>
            </a:r>
          </a:p>
          <a:p>
            <a:pPr lvl="1"/>
            <a:r>
              <a:rPr lang="en-US" sz="2000" dirty="0"/>
              <a:t>Providing On-Site Proactive Injury Prevention</a:t>
            </a:r>
          </a:p>
          <a:p>
            <a:pPr lvl="1"/>
            <a:r>
              <a:rPr lang="en-US" sz="2000" dirty="0"/>
              <a:t>Delivering Unmatched Expertise</a:t>
            </a:r>
          </a:p>
          <a:p>
            <a:pPr lvl="1"/>
            <a:r>
              <a:rPr lang="en-US" sz="2000" dirty="0"/>
              <a:t>Offering Complete Scalability</a:t>
            </a:r>
          </a:p>
          <a:p>
            <a:pPr lvl="1"/>
            <a:r>
              <a:rPr lang="en-US" sz="2000" dirty="0"/>
              <a:t>Infusing Latest Pain Science Research</a:t>
            </a:r>
          </a:p>
          <a:p>
            <a:pPr lvl="1"/>
            <a:r>
              <a:rPr lang="en-US" sz="2000" dirty="0"/>
              <a:t>Providing Dedicated Customer Experience Contact</a:t>
            </a:r>
          </a:p>
          <a:p>
            <a:pPr lvl="1"/>
            <a:r>
              <a:rPr lang="en-US" sz="2000" dirty="0"/>
              <a:t>Documenting Interactions in HIPAA-Compliant Portal</a:t>
            </a:r>
          </a:p>
          <a:p>
            <a:pPr lvl="1"/>
            <a:r>
              <a:rPr lang="en-US" sz="2000" dirty="0"/>
              <a:t>Sharing Weekly Symptom Reports/Quarterly ROI Reports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A9C44A2-DA42-37D3-FF60-111C7B417E89}"/>
              </a:ext>
            </a:extLst>
          </p:cNvPr>
          <p:cNvGrpSpPr/>
          <p:nvPr/>
        </p:nvGrpSpPr>
        <p:grpSpPr>
          <a:xfrm>
            <a:off x="7513971" y="685799"/>
            <a:ext cx="4068430" cy="5617465"/>
            <a:chOff x="7229435" y="685799"/>
            <a:chExt cx="4352965" cy="5621305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22E07F1A-ED8E-39A1-1069-C05104135505}"/>
                </a:ext>
              </a:extLst>
            </p:cNvPr>
            <p:cNvSpPr/>
            <p:nvPr/>
          </p:nvSpPr>
          <p:spPr>
            <a:xfrm>
              <a:off x="7229435" y="685799"/>
              <a:ext cx="4352965" cy="5621305"/>
            </a:xfrm>
            <a:prstGeom prst="roundRect">
              <a:avLst>
                <a:gd name="adj" fmla="val 2302"/>
              </a:avLst>
            </a:prstGeom>
            <a:solidFill>
              <a:schemeClr val="bg1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B08F9D9-7E34-FCCE-D88D-4DE38E42FB48}"/>
                </a:ext>
              </a:extLst>
            </p:cNvPr>
            <p:cNvSpPr txBox="1"/>
            <p:nvPr/>
          </p:nvSpPr>
          <p:spPr>
            <a:xfrm>
              <a:off x="7785100" y="1070339"/>
              <a:ext cx="3251199" cy="369332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endParaRPr lang="en-US" sz="2400" b="1" dirty="0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13" name="Content Placeholder 2">
              <a:extLst>
                <a:ext uri="{FF2B5EF4-FFF2-40B4-BE49-F238E27FC236}">
                  <a16:creationId xmlns:a16="http://schemas.microsoft.com/office/drawing/2014/main" id="{F522363F-CF54-C6E0-32D0-2AECA2CE8156}"/>
                </a:ext>
              </a:extLst>
            </p:cNvPr>
            <p:cNvSpPr txBox="1">
              <a:spLocks/>
            </p:cNvSpPr>
            <p:nvPr/>
          </p:nvSpPr>
          <p:spPr>
            <a:xfrm>
              <a:off x="7631885" y="924432"/>
              <a:ext cx="3548063" cy="5012886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600"/>
                </a:spcAft>
                <a:buClr>
                  <a:schemeClr val="accent2"/>
                </a:buClr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6075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600"/>
                </a:spcAft>
                <a:buClr>
                  <a:schemeClr val="accent2"/>
                </a:buClr>
                <a:buSzPct val="100000"/>
                <a:buFont typeface="Arial" panose="020B0604020202020204" pitchFamily="34" charset="0"/>
                <a:buChar char="•"/>
                <a:defRPr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568325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600"/>
                </a:spcAft>
                <a:buClr>
                  <a:schemeClr val="accent2"/>
                </a:buClr>
                <a:buSzPct val="100000"/>
                <a:buFontTx/>
                <a:buBlip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</a:buBlip>
                <a:defRPr sz="24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3pPr>
              <a:lvl4pPr marL="914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sz="24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4pPr>
              <a:lvl5pPr marL="1147763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600"/>
                </a:spcAft>
                <a:buClr>
                  <a:schemeClr val="accent2"/>
                </a:buClr>
                <a:buFontTx/>
                <a:buBlip>
                  <a:blip r:embed="rId6">
                    <a:extLst>
                      <a:ext uri="{96DAC541-7B7A-43D3-8B79-37D633B846F1}">
                        <asvg:svgBlip xmlns:asvg="http://schemas.microsoft.com/office/drawing/2016/SVG/main" r:embed="rId7"/>
                      </a:ext>
                    </a:extLst>
                  </a:blip>
                </a:buBlip>
                <a:defRPr sz="2400" kern="1200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ptos ExtraBold" panose="020B0004020202020204" pitchFamily="34" charset="0"/>
                </a:rPr>
                <a:t>70% 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+mn-cs"/>
                </a:rPr>
                <a:t>Proactive Care, 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ptos ExtraBold" panose="020B0004020202020204" pitchFamily="34" charset="0"/>
                </a:rPr>
                <a:t>30% 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+mn-cs"/>
                </a:rPr>
                <a:t>Reactive Care </a:t>
              </a:r>
            </a:p>
            <a:p>
              <a:pPr>
                <a:lnSpc>
                  <a:spcPct val="100000"/>
                </a:lnSpc>
                <a:spcBef>
                  <a:spcPts val="1200"/>
                </a:spcBef>
                <a:buClrTx/>
                <a:defRPr/>
              </a:pPr>
              <a:r>
                <a:rPr lang="en-US" sz="2000" b="1" dirty="0">
                  <a:solidFill>
                    <a:schemeClr val="tx2"/>
                  </a:solidFill>
                  <a:latin typeface="+mj-lt"/>
                </a:rPr>
                <a:t>Proactive Care</a:t>
              </a:r>
            </a:p>
            <a:p>
              <a:pPr marL="228600" marR="0" lvl="4" fontAlgn="auto">
                <a:buSzTx/>
                <a:tabLst/>
                <a:defRPr/>
              </a:pPr>
              <a:r>
                <a:rPr lang="en-US" sz="1600" dirty="0">
                  <a:solidFill>
                    <a:schemeClr val="tx2"/>
                  </a:solidFill>
                </a:rPr>
                <a:t>On-floor Ergonomic Observations and Interactions</a:t>
              </a:r>
            </a:p>
            <a:p>
              <a:pPr marL="228600" lvl="4"/>
              <a:r>
                <a:rPr lang="en-US" sz="1600" dirty="0">
                  <a:solidFill>
                    <a:schemeClr val="tx2"/>
                  </a:solidFill>
                </a:rPr>
                <a:t>Pre-shift Warm-ups</a:t>
              </a:r>
            </a:p>
            <a:p>
              <a:pPr marL="228600" lvl="4"/>
              <a:r>
                <a:rPr lang="en-US" sz="1600" dirty="0">
                  <a:solidFill>
                    <a:schemeClr val="tx2"/>
                  </a:solidFill>
                </a:rPr>
                <a:t>Lifting Labs</a:t>
              </a:r>
            </a:p>
            <a:p>
              <a:pPr marL="228600" lvl="4"/>
              <a:r>
                <a:rPr lang="en-US" sz="1600" dirty="0">
                  <a:solidFill>
                    <a:schemeClr val="tx2"/>
                  </a:solidFill>
                </a:rPr>
                <a:t>New-hire Orientation</a:t>
              </a:r>
            </a:p>
            <a:p>
              <a:pPr marL="0" lvl="4" indent="0">
                <a:spcBef>
                  <a:spcPts val="600"/>
                </a:spcBef>
                <a:buNone/>
              </a:pPr>
              <a:r>
                <a:rPr lang="en-US" sz="2000" b="1" dirty="0">
                  <a:solidFill>
                    <a:schemeClr val="tx2"/>
                  </a:solidFill>
                  <a:latin typeface="+mj-lt"/>
                </a:rPr>
                <a:t>Reactive Care</a:t>
              </a:r>
            </a:p>
            <a:p>
              <a:pPr marL="228600" lvl="4"/>
              <a:r>
                <a:rPr lang="en-US" sz="1600" dirty="0">
                  <a:solidFill>
                    <a:schemeClr val="tx2"/>
                  </a:solidFill>
                </a:rPr>
                <a:t>1-on-1 OSHA First Aid</a:t>
              </a:r>
            </a:p>
            <a:p>
              <a:pPr marL="228600" lvl="4"/>
              <a:r>
                <a:rPr lang="en-US" sz="1600" dirty="0">
                  <a:solidFill>
                    <a:schemeClr val="tx2"/>
                  </a:solidFill>
                </a:rPr>
                <a:t>Massage/Trigger Release</a:t>
              </a:r>
            </a:p>
            <a:p>
              <a:pPr marL="228600" lvl="4"/>
              <a:r>
                <a:rPr lang="en-US" sz="1600" dirty="0">
                  <a:solidFill>
                    <a:schemeClr val="tx2"/>
                  </a:solidFill>
                </a:rPr>
                <a:t>Hot/Cold Compress</a:t>
              </a:r>
            </a:p>
            <a:p>
              <a:pPr marL="228600" lvl="4"/>
              <a:r>
                <a:rPr lang="en-US" sz="1600" dirty="0">
                  <a:solidFill>
                    <a:schemeClr val="tx2"/>
                  </a:solidFill>
                </a:rPr>
                <a:t>Biofreeze</a:t>
              </a:r>
            </a:p>
            <a:p>
              <a:pPr marL="228600" lvl="4"/>
              <a:r>
                <a:rPr lang="en-US" sz="1600" dirty="0">
                  <a:solidFill>
                    <a:schemeClr val="tx2"/>
                  </a:solidFill>
                </a:rPr>
                <a:t>Kinesiology Tape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033236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35762-DD2A-FB23-C2CC-5653C3A3F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85800"/>
            <a:ext cx="10972801" cy="813888"/>
          </a:xfrm>
        </p:spPr>
        <p:txBody>
          <a:bodyPr/>
          <a:lstStyle/>
          <a:p>
            <a:r>
              <a:rPr lang="en-US"/>
              <a:t>Early Intervention: Proven Results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B3D518-0EDD-65D7-3576-43856D24A4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28128" y="6438900"/>
            <a:ext cx="1135743" cy="190501"/>
          </a:xfrm>
        </p:spPr>
        <p:txBody>
          <a:bodyPr/>
          <a:lstStyle/>
          <a:p>
            <a:fld id="{79028D8A-2700-4764-BAA8-C89581A11324}" type="datetime3">
              <a:rPr lang="en-US" smtClean="0"/>
              <a:t>2 February 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D31A1-EACC-378C-B66F-BF74C4992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87884" y="6438899"/>
            <a:ext cx="4145280" cy="190501"/>
          </a:xfrm>
        </p:spPr>
        <p:txBody>
          <a:bodyPr/>
          <a:lstStyle/>
          <a:p>
            <a:r>
              <a:rPr lang="en-US"/>
              <a:t>© 2026 Fit For Work. All Rights Reserved.   |   wellworkforce.com   |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A5D33-36B6-DFD7-C23E-89560DC60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33164" y="6438899"/>
            <a:ext cx="223836" cy="190501"/>
          </a:xfrm>
        </p:spPr>
        <p:txBody>
          <a:bodyPr/>
          <a:lstStyle/>
          <a:p>
            <a:fld id="{A43156F2-522B-4173-8F49-2A7C80DCD986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4E14CB40-407A-F30E-00FF-CC8A9275B82C}"/>
              </a:ext>
            </a:extLst>
          </p:cNvPr>
          <p:cNvGraphicFramePr/>
          <p:nvPr/>
        </p:nvGraphicFramePr>
        <p:xfrm>
          <a:off x="2328862" y="1812662"/>
          <a:ext cx="7534276" cy="41214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E88FB741-72BE-A69B-9E1F-DC41EC821A59}"/>
              </a:ext>
            </a:extLst>
          </p:cNvPr>
          <p:cNvGrpSpPr/>
          <p:nvPr/>
        </p:nvGrpSpPr>
        <p:grpSpPr>
          <a:xfrm>
            <a:off x="7774823" y="2260500"/>
            <a:ext cx="1735110" cy="1682684"/>
            <a:chOff x="7774823" y="2260500"/>
            <a:chExt cx="1735110" cy="168268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AF3868A-2EC1-FD76-34B2-523ED1751504}"/>
                </a:ext>
              </a:extLst>
            </p:cNvPr>
            <p:cNvSpPr/>
            <p:nvPr/>
          </p:nvSpPr>
          <p:spPr>
            <a:xfrm>
              <a:off x="7774823" y="2260500"/>
              <a:ext cx="1735110" cy="168268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44083"/>
              <a:endParaRPr lang="en-US" sz="1662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626E7D1-0ACE-8954-195A-A2CF2F3D1107}"/>
                </a:ext>
              </a:extLst>
            </p:cNvPr>
            <p:cNvSpPr txBox="1"/>
            <p:nvPr/>
          </p:nvSpPr>
          <p:spPr>
            <a:xfrm>
              <a:off x="7957859" y="2526581"/>
              <a:ext cx="1369038" cy="1058431"/>
            </a:xfrm>
            <a:prstGeom prst="rect">
              <a:avLst/>
            </a:prstGeom>
            <a:noFill/>
          </p:spPr>
          <p:txBody>
            <a:bodyPr wrap="square" rtlCol="0" anchor="ctr" anchorCtr="1">
              <a:spAutoFit/>
            </a:bodyPr>
            <a:lstStyle/>
            <a:p>
              <a:pPr algn="ctr"/>
              <a:r>
                <a:rPr lang="en-US" sz="4800" b="1">
                  <a:solidFill>
                    <a:schemeClr val="accent2"/>
                  </a:solidFill>
                  <a:latin typeface="Aptos ExtraBold" panose="020B0004020202020204" pitchFamily="34" charset="0"/>
                </a:rPr>
                <a:t>84%</a:t>
              </a:r>
            </a:p>
            <a:p>
              <a:pPr algn="ctr">
                <a:lnSpc>
                  <a:spcPts val="1700"/>
                </a:lnSpc>
              </a:pPr>
              <a:r>
                <a:rPr lang="en-US">
                  <a:solidFill>
                    <a:schemeClr val="tx2"/>
                  </a:solidFill>
                </a:rPr>
                <a:t>Reduction</a:t>
              </a:r>
            </a:p>
          </p:txBody>
        </p:sp>
      </p:grp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1C831034-3FB8-AE5C-3A1F-3533735EA39A}"/>
              </a:ext>
            </a:extLst>
          </p:cNvPr>
          <p:cNvSpPr/>
          <p:nvPr/>
        </p:nvSpPr>
        <p:spPr>
          <a:xfrm>
            <a:off x="3233737" y="2049330"/>
            <a:ext cx="6196013" cy="2141670"/>
          </a:xfrm>
          <a:custGeom>
            <a:avLst/>
            <a:gdLst>
              <a:gd name="connsiteX0" fmla="*/ 0 w 5724525"/>
              <a:gd name="connsiteY0" fmla="*/ 0 h 2105025"/>
              <a:gd name="connsiteX1" fmla="*/ 1152525 w 5724525"/>
              <a:gd name="connsiteY1" fmla="*/ 1133475 h 2105025"/>
              <a:gd name="connsiteX2" fmla="*/ 2257425 w 5724525"/>
              <a:gd name="connsiteY2" fmla="*/ 1762125 h 2105025"/>
              <a:gd name="connsiteX3" fmla="*/ 3819525 w 5724525"/>
              <a:gd name="connsiteY3" fmla="*/ 2066925 h 2105025"/>
              <a:gd name="connsiteX4" fmla="*/ 5724525 w 5724525"/>
              <a:gd name="connsiteY4" fmla="*/ 2105025 h 2105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24525" h="2105025">
                <a:moveTo>
                  <a:pt x="0" y="0"/>
                </a:moveTo>
                <a:cubicBezTo>
                  <a:pt x="388144" y="419894"/>
                  <a:pt x="776288" y="839788"/>
                  <a:pt x="1152525" y="1133475"/>
                </a:cubicBezTo>
                <a:cubicBezTo>
                  <a:pt x="1528762" y="1427162"/>
                  <a:pt x="1812925" y="1606550"/>
                  <a:pt x="2257425" y="1762125"/>
                </a:cubicBezTo>
                <a:cubicBezTo>
                  <a:pt x="2701925" y="1917700"/>
                  <a:pt x="3241675" y="2009775"/>
                  <a:pt x="3819525" y="2066925"/>
                </a:cubicBezTo>
                <a:cubicBezTo>
                  <a:pt x="4397375" y="2124075"/>
                  <a:pt x="5511800" y="2093913"/>
                  <a:pt x="5724525" y="2105025"/>
                </a:cubicBezTo>
              </a:path>
            </a:pathLst>
          </a:custGeom>
          <a:noFill/>
          <a:ln w="19050">
            <a:solidFill>
              <a:schemeClr val="accent2"/>
            </a:solidFill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3877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6F241-1839-118E-D906-48E807A52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Ergonomics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F62881-809F-B828-90B2-144B08BEE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5AE6E-0210-4CFB-97C4-3D9956115C69}" type="datetime3">
              <a:rPr lang="en-US" smtClean="0"/>
              <a:t>2 February 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E2C84-BDFC-17B2-C33A-F06EB4AE0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2026 Fit For Work. All Rights Reserved.   |   wellworkforce.com   |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0555FD-D3D1-701F-5649-8A93B541E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156F2-522B-4173-8F49-2A7C80DCD986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84C80-0D35-84A4-33DA-AFCADA9D5B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850246"/>
            <a:ext cx="6578285" cy="4353593"/>
          </a:xfrm>
        </p:spPr>
        <p:txBody>
          <a:bodyPr/>
          <a:lstStyle/>
          <a:p>
            <a:r>
              <a:rPr lang="en-US" sz="2400" dirty="0">
                <a:latin typeface="+mj-lt"/>
              </a:rPr>
              <a:t>Ensuring Your Success</a:t>
            </a:r>
          </a:p>
          <a:p>
            <a:pPr lvl="1"/>
            <a:r>
              <a:rPr lang="en-US" sz="2000" dirty="0"/>
              <a:t>Industrial Ergonomics</a:t>
            </a:r>
          </a:p>
          <a:p>
            <a:pPr lvl="1"/>
            <a:r>
              <a:rPr lang="en-US" sz="2000" dirty="0"/>
              <a:t>Ergonomic Risk Assessment</a:t>
            </a:r>
          </a:p>
          <a:p>
            <a:pPr lvl="1"/>
            <a:r>
              <a:rPr lang="en-US" sz="2000" dirty="0"/>
              <a:t>Physical Demands Analysis (PDA)</a:t>
            </a:r>
          </a:p>
          <a:p>
            <a:pPr lvl="1"/>
            <a:r>
              <a:rPr lang="en-US" sz="2000" dirty="0"/>
              <a:t>Functional Job Descriptions &amp; Job-Specific Testing</a:t>
            </a:r>
          </a:p>
          <a:p>
            <a:pPr lvl="1"/>
            <a:r>
              <a:rPr lang="en-US" sz="2000" dirty="0"/>
              <a:t>Job Rotation Recommendations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600"/>
              </a:spcBef>
              <a:spcAft>
                <a:spcPts val="600"/>
              </a:spcAft>
              <a:buClr>
                <a:srgbClr val="05C3DE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B272D"/>
                </a:solidFill>
                <a:effectLst/>
                <a:uLnTx/>
                <a:uFillTx/>
                <a:latin typeface="Aptos SemiBold"/>
                <a:ea typeface="+mn-ea"/>
                <a:cs typeface="+mn-cs"/>
              </a:rPr>
              <a:t>Better Together with</a:t>
            </a:r>
          </a:p>
          <a:p>
            <a:pPr lvl="1"/>
            <a:r>
              <a:rPr lang="en-US" dirty="0"/>
              <a:t>Physical Demands Analysis (PDA)</a:t>
            </a:r>
          </a:p>
          <a:p>
            <a:pPr lvl="1"/>
            <a:r>
              <a:rPr lang="en-US" dirty="0"/>
              <a:t>Return to Work</a:t>
            </a:r>
          </a:p>
          <a:p>
            <a:pPr lvl="1"/>
            <a:r>
              <a:rPr lang="en-US" dirty="0"/>
              <a:t>Industrial Ergonomics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1B272D"/>
              </a:solidFill>
              <a:effectLst/>
              <a:uLnTx/>
              <a:uFillTx/>
              <a:latin typeface="Aptos SemiBold"/>
              <a:ea typeface="+mn-ea"/>
              <a:cs typeface="+mn-cs"/>
            </a:endParaRPr>
          </a:p>
          <a:p>
            <a:pPr marL="117475" lvl="1" indent="0">
              <a:buNone/>
            </a:pPr>
            <a:endParaRPr lang="en-US" sz="20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4382CCA-FCFD-48E1-0D9D-D72E94D8EAE6}"/>
              </a:ext>
            </a:extLst>
          </p:cNvPr>
          <p:cNvSpPr/>
          <p:nvPr/>
        </p:nvSpPr>
        <p:spPr>
          <a:xfrm>
            <a:off x="609600" y="515352"/>
            <a:ext cx="1020452" cy="1020452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5B0CC38-569D-A647-7A4D-AED9FD5816A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9834" y="654161"/>
            <a:ext cx="742834" cy="742834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30EB8690-AAEE-0F71-CF32-9566E7C5A5AE}"/>
              </a:ext>
            </a:extLst>
          </p:cNvPr>
          <p:cNvGrpSpPr/>
          <p:nvPr/>
        </p:nvGrpSpPr>
        <p:grpSpPr>
          <a:xfrm>
            <a:off x="7433765" y="685800"/>
            <a:ext cx="4148635" cy="5486400"/>
            <a:chOff x="7433765" y="685800"/>
            <a:chExt cx="4148635" cy="5486400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4CA632EB-A5D5-ECF5-4442-B71C475282AB}"/>
                </a:ext>
              </a:extLst>
            </p:cNvPr>
            <p:cNvSpPr/>
            <p:nvPr/>
          </p:nvSpPr>
          <p:spPr>
            <a:xfrm>
              <a:off x="7433765" y="685800"/>
              <a:ext cx="4148635" cy="5486400"/>
            </a:xfrm>
            <a:prstGeom prst="roundRect">
              <a:avLst>
                <a:gd name="adj" fmla="val 2302"/>
              </a:avLst>
            </a:prstGeom>
            <a:solidFill>
              <a:schemeClr val="bg1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FA0DC69-46E1-5154-ED6F-1AB34C4244A3}"/>
                </a:ext>
              </a:extLst>
            </p:cNvPr>
            <p:cNvSpPr txBox="1"/>
            <p:nvPr/>
          </p:nvSpPr>
          <p:spPr>
            <a:xfrm>
              <a:off x="7785100" y="1032838"/>
              <a:ext cx="3251199" cy="738664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+mj-lt"/>
                </a:rPr>
                <a:t>Choose the Right Service for Your Needs</a:t>
              </a:r>
            </a:p>
          </p:txBody>
        </p:sp>
        <p:sp>
          <p:nvSpPr>
            <p:cNvPr id="15" name="Content Placeholder 2">
              <a:extLst>
                <a:ext uri="{FF2B5EF4-FFF2-40B4-BE49-F238E27FC236}">
                  <a16:creationId xmlns:a16="http://schemas.microsoft.com/office/drawing/2014/main" id="{AE3247CF-1501-606D-785B-9955C6C7F8C7}"/>
                </a:ext>
              </a:extLst>
            </p:cNvPr>
            <p:cNvSpPr txBox="1">
              <a:spLocks/>
            </p:cNvSpPr>
            <p:nvPr/>
          </p:nvSpPr>
          <p:spPr>
            <a:xfrm>
              <a:off x="7785101" y="1961277"/>
              <a:ext cx="3548064" cy="3714899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600"/>
                </a:spcAft>
                <a:buClr>
                  <a:schemeClr val="accent2"/>
                </a:buClr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6075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600"/>
                </a:spcAft>
                <a:buClr>
                  <a:schemeClr val="accent2"/>
                </a:buClr>
                <a:buSzPct val="100000"/>
                <a:buFont typeface="Arial" panose="020B0604020202020204" pitchFamily="34" charset="0"/>
                <a:buChar char="•"/>
                <a:defRPr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568325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600"/>
                </a:spcAft>
                <a:buClr>
                  <a:schemeClr val="accent2"/>
                </a:buClr>
                <a:buSzPct val="100000"/>
                <a:buFontTx/>
                <a:buBlip>
                  <a:blip r:embed="rId3">
                    <a:extLst>
                      <a:ext uri="{96DAC541-7B7A-43D3-8B79-37D633B846F1}">
                        <asvg:svgBlip xmlns:asvg="http://schemas.microsoft.com/office/drawing/2016/SVG/main" r:embed="rId4"/>
                      </a:ext>
                    </a:extLst>
                  </a:blip>
                </a:buBlip>
                <a:defRPr sz="24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3pPr>
              <a:lvl4pPr marL="914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sz="24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4pPr>
              <a:lvl5pPr marL="1147763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600"/>
                </a:spcAft>
                <a:buClr>
                  <a:schemeClr val="accent2"/>
                </a:buClr>
                <a:buFontTx/>
                <a:buBlip>
                  <a:blip r:embed="rId5">
                    <a:extLst>
                      <a:ext uri="{96DAC541-7B7A-43D3-8B79-37D633B846F1}">
                        <asvg:svgBlip xmlns:asvg="http://schemas.microsoft.com/office/drawing/2016/SVG/main" r:embed="rId6"/>
                      </a:ext>
                    </a:extLst>
                  </a:blip>
                </a:buBlip>
                <a:defRPr sz="2400" kern="1200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4" indent="0">
                <a:buNone/>
              </a:pPr>
              <a:r>
                <a:rPr lang="en-US" sz="1800" dirty="0">
                  <a:solidFill>
                    <a:schemeClr val="tx2"/>
                  </a:solidFill>
                  <a:latin typeface="+mj-lt"/>
                </a:rPr>
                <a:t>Project-based</a:t>
              </a:r>
              <a:r>
                <a:rPr lang="en-US" sz="1800" dirty="0">
                  <a:solidFill>
                    <a:schemeClr val="tx2"/>
                  </a:solidFill>
                </a:rPr>
                <a:t> services are billed per project and ideal for:</a:t>
              </a:r>
            </a:p>
            <a:p>
              <a:pPr marL="228600" lvl="4"/>
              <a:r>
                <a:rPr lang="en-US" sz="1600" dirty="0">
                  <a:solidFill>
                    <a:schemeClr val="tx2"/>
                  </a:solidFill>
                </a:rPr>
                <a:t>Focused projects or needs</a:t>
              </a:r>
            </a:p>
            <a:p>
              <a:pPr marL="228600" lvl="4"/>
              <a:r>
                <a:rPr lang="en-US" sz="1600" dirty="0">
                  <a:solidFill>
                    <a:schemeClr val="tx2"/>
                  </a:solidFill>
                </a:rPr>
                <a:t>Time-sensitive issues</a:t>
              </a:r>
            </a:p>
            <a:p>
              <a:pPr marL="228600" lvl="4"/>
              <a:r>
                <a:rPr lang="en-US" sz="1600" dirty="0">
                  <a:solidFill>
                    <a:schemeClr val="tx2"/>
                  </a:solidFill>
                </a:rPr>
                <a:t>Swift deliverables</a:t>
              </a:r>
            </a:p>
            <a:p>
              <a:pPr marL="0" lvl="4" indent="0">
                <a:spcBef>
                  <a:spcPts val="1000"/>
                </a:spcBef>
                <a:buNone/>
              </a:pPr>
              <a:r>
                <a:rPr lang="en-US" sz="1800" dirty="0">
                  <a:solidFill>
                    <a:schemeClr val="tx2"/>
                  </a:solidFill>
                  <a:latin typeface="+mj-lt"/>
                </a:rPr>
                <a:t>Subscription-based</a:t>
              </a:r>
              <a:r>
                <a:rPr lang="en-US" sz="1800" dirty="0">
                  <a:solidFill>
                    <a:schemeClr val="tx2"/>
                  </a:solidFill>
                </a:rPr>
                <a:t> services are billed monthly and ideal for:</a:t>
              </a:r>
            </a:p>
            <a:p>
              <a:pPr marL="228600" lvl="4"/>
              <a:r>
                <a:rPr lang="en-US" sz="1600" dirty="0">
                  <a:solidFill>
                    <a:schemeClr val="tx2"/>
                  </a:solidFill>
                </a:rPr>
                <a:t>Various service requirements</a:t>
              </a:r>
            </a:p>
            <a:p>
              <a:pPr marL="228600" lvl="4"/>
              <a:r>
                <a:rPr lang="en-US" sz="1600" dirty="0">
                  <a:solidFill>
                    <a:schemeClr val="tx2"/>
                  </a:solidFill>
                </a:rPr>
                <a:t>Ongoing need for deliverables</a:t>
              </a:r>
            </a:p>
            <a:p>
              <a:pPr marL="228600" lvl="4"/>
              <a:r>
                <a:rPr lang="en-US" sz="1600" dirty="0">
                  <a:solidFill>
                    <a:schemeClr val="tx2"/>
                  </a:solidFill>
                </a:rPr>
                <a:t>On-demand access to an ergonomist</a:t>
              </a:r>
            </a:p>
            <a:p>
              <a:pPr marL="228600" lvl="4"/>
              <a:r>
                <a:rPr lang="en-US" sz="1600" dirty="0">
                  <a:solidFill>
                    <a:schemeClr val="tx2"/>
                  </a:solidFill>
                </a:rPr>
                <a:t>Consistent quarterly deliverables</a:t>
              </a: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9F5B8F9F-BC12-6F96-7C8E-483D4553B43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304" y="4386394"/>
            <a:ext cx="2099824" cy="49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027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6F241-1839-118E-D906-48E807A52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5933" y="685800"/>
            <a:ext cx="5067791" cy="679556"/>
          </a:xfrm>
        </p:spPr>
        <p:txBody>
          <a:bodyPr/>
          <a:lstStyle/>
          <a:p>
            <a:r>
              <a:rPr lang="en-US" dirty="0"/>
              <a:t>Employee Testing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F62881-809F-B828-90B2-144B08BEE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A0FE2-125B-4826-9235-CF66902AD00C}" type="datetime3">
              <a:rPr lang="en-US" smtClean="0"/>
              <a:t>2 February 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E2C84-BDFC-17B2-C33A-F06EB4AE0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2026 Fit For Work. All Rights Reserved.   |   wellworkforce.com   |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0555FD-D3D1-701F-5649-8A93B541E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156F2-522B-4173-8F49-2A7C80DCD986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AB88C86-0799-11B1-C21C-27F7FF32F812}"/>
              </a:ext>
            </a:extLst>
          </p:cNvPr>
          <p:cNvSpPr/>
          <p:nvPr/>
        </p:nvSpPr>
        <p:spPr>
          <a:xfrm>
            <a:off x="609600" y="515352"/>
            <a:ext cx="1020452" cy="1020452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ABB4D29-FF40-FDA5-3986-A574943C57E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8409" y="654161"/>
            <a:ext cx="742834" cy="742834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548AF71-E491-9438-682A-7BF8CE406C9D}"/>
              </a:ext>
            </a:extLst>
          </p:cNvPr>
          <p:cNvSpPr/>
          <p:nvPr/>
        </p:nvSpPr>
        <p:spPr>
          <a:xfrm>
            <a:off x="7972030" y="685800"/>
            <a:ext cx="3610370" cy="5486400"/>
          </a:xfrm>
          <a:prstGeom prst="roundRect">
            <a:avLst>
              <a:gd name="adj" fmla="val 2302"/>
            </a:avLst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4344B82-10B3-B84A-0EAE-F8EEA239EA29}"/>
              </a:ext>
            </a:extLst>
          </p:cNvPr>
          <p:cNvSpPr txBox="1"/>
          <p:nvPr/>
        </p:nvSpPr>
        <p:spPr>
          <a:xfrm>
            <a:off x="8469145" y="942053"/>
            <a:ext cx="26161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accent1"/>
                </a:solidFill>
                <a:latin typeface="Aptos ExtraBold" panose="020B0004020202020204" pitchFamily="34" charset="0"/>
              </a:rPr>
              <a:t>1,000+</a:t>
            </a:r>
          </a:p>
          <a:p>
            <a:pPr algn="ctr"/>
            <a:r>
              <a:rPr lang="en-US" dirty="0">
                <a:solidFill>
                  <a:schemeClr val="tx2"/>
                </a:solidFill>
                <a:latin typeface="+mj-lt"/>
              </a:rPr>
              <a:t>Testing locations 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across the United States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36DBCB-12C5-2D13-1022-DE844B15BFC5}"/>
              </a:ext>
            </a:extLst>
          </p:cNvPr>
          <p:cNvSpPr txBox="1"/>
          <p:nvPr/>
        </p:nvSpPr>
        <p:spPr>
          <a:xfrm>
            <a:off x="8160565" y="2457730"/>
            <a:ext cx="323329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accent1"/>
                </a:solidFill>
                <a:latin typeface="Aptos ExtraBold" panose="020B0004020202020204" pitchFamily="34" charset="0"/>
              </a:rPr>
              <a:t>40-50%</a:t>
            </a:r>
          </a:p>
          <a:p>
            <a:pPr algn="ctr"/>
            <a:r>
              <a:rPr lang="en-US" dirty="0">
                <a:solidFill>
                  <a:schemeClr val="tx2"/>
                </a:solidFill>
                <a:latin typeface="+mj-lt"/>
              </a:rPr>
              <a:t>Reduction in musculoskeletal injuries </a:t>
            </a:r>
            <a:r>
              <a:rPr lang="en-US" dirty="0">
                <a:solidFill>
                  <a:schemeClr val="tx2"/>
                </a:solidFill>
              </a:rPr>
              <a:t>in the first year following implementation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2BC39FD-E9D2-3E23-5EE3-D16040046FAE}"/>
              </a:ext>
            </a:extLst>
          </p:cNvPr>
          <p:cNvSpPr txBox="1"/>
          <p:nvPr/>
        </p:nvSpPr>
        <p:spPr>
          <a:xfrm>
            <a:off x="8094573" y="4253073"/>
            <a:ext cx="336527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accent1"/>
                </a:solidFill>
                <a:latin typeface="Aptos ExtraBold" panose="020B0004020202020204" pitchFamily="34" charset="0"/>
              </a:rPr>
              <a:t>0</a:t>
            </a:r>
          </a:p>
          <a:p>
            <a:pPr algn="ctr"/>
            <a:r>
              <a:rPr lang="en-US" dirty="0">
                <a:solidFill>
                  <a:schemeClr val="tx2"/>
                </a:solidFill>
                <a:latin typeface="+mj-lt"/>
              </a:rPr>
              <a:t>Successful EEOC or ADA challenges </a:t>
            </a:r>
            <a:r>
              <a:rPr lang="en-US" dirty="0">
                <a:solidFill>
                  <a:schemeClr val="tx2"/>
                </a:solidFill>
              </a:rPr>
              <a:t>in nearly 40 years with millions of completed tests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4E0D35E2-5224-E82F-403B-562AE9815772}"/>
              </a:ext>
            </a:extLst>
          </p:cNvPr>
          <p:cNvSpPr txBox="1">
            <a:spLocks/>
          </p:cNvSpPr>
          <p:nvPr/>
        </p:nvSpPr>
        <p:spPr>
          <a:xfrm>
            <a:off x="609599" y="1989055"/>
            <a:ext cx="6578285" cy="389327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607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6832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chemeClr val="accent2"/>
              </a:buClr>
              <a:buSzPct val="100000"/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114776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chemeClr val="accent2"/>
              </a:buClr>
              <a:buFontTx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  <a:defRPr sz="24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latin typeface="+mj-lt"/>
              </a:rPr>
              <a:t>Ensuring Your Success</a:t>
            </a:r>
          </a:p>
          <a:p>
            <a:endParaRPr lang="en-US" sz="2400" dirty="0">
              <a:latin typeface="+mj-lt"/>
            </a:endParaRPr>
          </a:p>
          <a:p>
            <a:pPr lvl="1"/>
            <a:r>
              <a:rPr lang="en-US" sz="2000" dirty="0"/>
              <a:t>Post-Offer Comprehensive Test</a:t>
            </a:r>
          </a:p>
          <a:p>
            <a:pPr lvl="1"/>
            <a:r>
              <a:rPr lang="en-US" sz="2000" dirty="0"/>
              <a:t>Physical Agility Test (Post-Offer)</a:t>
            </a:r>
          </a:p>
          <a:p>
            <a:pPr lvl="1"/>
            <a:r>
              <a:rPr lang="en-US" sz="2000" dirty="0"/>
              <a:t>Fit For Duty Testing (Post-Employment)</a:t>
            </a:r>
          </a:p>
          <a:p>
            <a:pPr lvl="1"/>
            <a:r>
              <a:rPr lang="en-US" sz="2000" dirty="0"/>
              <a:t>Unmatched Legal Compliance</a:t>
            </a:r>
          </a:p>
          <a:p>
            <a:pPr lvl="1"/>
            <a:r>
              <a:rPr lang="en-US" sz="2000" dirty="0"/>
              <a:t>PAVE™ Validation</a:t>
            </a:r>
          </a:p>
        </p:txBody>
      </p:sp>
    </p:spTree>
    <p:extLst>
      <p:ext uri="{BB962C8B-B14F-4D97-AF65-F5344CB8AC3E}">
        <p14:creationId xmlns:p14="http://schemas.microsoft.com/office/powerpoint/2010/main" val="5148501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F4A13-26AE-7626-879C-38B6473D1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Calculating Costs / Risk of MSDs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31B422-846A-C2CD-2330-6E4B428E8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79311-EA04-47D4-AED2-68123CC9516D}" type="datetime3">
              <a:rPr lang="en-US" smtClean="0"/>
              <a:t>2 February 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F8D4E9-BECD-78F4-4536-ECB122D6F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2026 Fit For Work. All Rights Reserved.   |   wellworkforce.com   |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E20D55-810A-5A64-C278-BDADEA7CC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156F2-522B-4173-8F49-2A7C80DCD986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2074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D729E-2088-9D9E-68DD-9272F843C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Calculating Cost/Risk of MSDs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33AF34-71AF-60F1-D43F-46DFDFA0D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BBFF9-DDBF-4A54-810E-813E193963EA}" type="datetime3">
              <a:rPr lang="en-US" smtClean="0"/>
              <a:t>2 February 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1B1E3A-C82B-13EB-B194-A0FD0FBFC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2026 Fit For Work. All Rights Reserved.   |   wellworkforce.com   |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C680D2-8B9A-8F8F-E1A2-F600551DE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156F2-522B-4173-8F49-2A7C80DCD986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8C3671C-12C7-1484-503C-23DD4660E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938981"/>
            <a:ext cx="5602665" cy="240015"/>
          </a:xfrm>
        </p:spPr>
        <p:txBody>
          <a:bodyPr lIns="0" tIns="0" rIns="0" bIns="0"/>
          <a:lstStyle/>
          <a:p>
            <a:r>
              <a:rPr lang="en-US" sz="2000" dirty="0">
                <a:solidFill>
                  <a:schemeClr val="tx2"/>
                </a:solidFill>
                <a:latin typeface="+mj-lt"/>
              </a:rPr>
              <a:t>Most common causes of workplace injuries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58DCA2F-9361-285B-F1D1-4B21CE248318}"/>
              </a:ext>
            </a:extLst>
          </p:cNvPr>
          <p:cNvSpPr txBox="1">
            <a:spLocks/>
          </p:cNvSpPr>
          <p:nvPr/>
        </p:nvSpPr>
        <p:spPr>
          <a:xfrm>
            <a:off x="6997641" y="1938980"/>
            <a:ext cx="3955037" cy="24001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607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6832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chemeClr val="accent2"/>
              </a:buClr>
              <a:buSzPct val="10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114776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chemeClr val="accent2"/>
              </a:buClr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24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2"/>
                </a:solidFill>
                <a:latin typeface="+mj-lt"/>
              </a:rPr>
              <a:t>Most common body parts injured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F16394-4385-0E86-63F8-AB838DE9AB89}"/>
              </a:ext>
            </a:extLst>
          </p:cNvPr>
          <p:cNvSpPr txBox="1"/>
          <p:nvPr/>
        </p:nvSpPr>
        <p:spPr>
          <a:xfrm>
            <a:off x="1424633" y="2620969"/>
            <a:ext cx="1126912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3200" b="1" dirty="0">
                <a:solidFill>
                  <a:schemeClr val="accent1"/>
                </a:solidFill>
              </a:rPr>
              <a:t>29%</a:t>
            </a:r>
          </a:p>
          <a:p>
            <a:pPr>
              <a:lnSpc>
                <a:spcPts val="1800"/>
              </a:lnSpc>
            </a:pPr>
            <a:r>
              <a:rPr lang="en-US" sz="1600" dirty="0">
                <a:solidFill>
                  <a:schemeClr val="tx2"/>
                </a:solidFill>
              </a:rPr>
              <a:t>Overexertion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37D6091-46E3-5427-8AC1-8B7E281C85F3}"/>
              </a:ext>
            </a:extLst>
          </p:cNvPr>
          <p:cNvSpPr txBox="1"/>
          <p:nvPr/>
        </p:nvSpPr>
        <p:spPr>
          <a:xfrm>
            <a:off x="1424633" y="3831848"/>
            <a:ext cx="1724511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3200" b="1" dirty="0">
                <a:solidFill>
                  <a:schemeClr val="accent1"/>
                </a:solidFill>
              </a:rPr>
              <a:t>23%</a:t>
            </a:r>
          </a:p>
          <a:p>
            <a:pPr>
              <a:lnSpc>
                <a:spcPts val="1800"/>
              </a:lnSpc>
            </a:pPr>
            <a:r>
              <a:rPr lang="en-US" sz="1600" dirty="0">
                <a:solidFill>
                  <a:schemeClr val="tx2"/>
                </a:solidFill>
              </a:rPr>
              <a:t>Slips, trips and falls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20692B2-0336-96DD-2190-DB7CEF63BDD3}"/>
              </a:ext>
            </a:extLst>
          </p:cNvPr>
          <p:cNvSpPr txBox="1"/>
          <p:nvPr/>
        </p:nvSpPr>
        <p:spPr>
          <a:xfrm>
            <a:off x="1424633" y="4953874"/>
            <a:ext cx="1685974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3200" b="1" dirty="0">
                <a:solidFill>
                  <a:schemeClr val="accent1"/>
                </a:solidFill>
              </a:rPr>
              <a:t>13%</a:t>
            </a:r>
          </a:p>
          <a:p>
            <a:pPr>
              <a:lnSpc>
                <a:spcPts val="1800"/>
              </a:lnSpc>
            </a:pPr>
            <a:r>
              <a:rPr lang="en-US" sz="1600" dirty="0">
                <a:solidFill>
                  <a:schemeClr val="tx2"/>
                </a:solidFill>
              </a:rPr>
              <a:t>Struck by an object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9E4753-2C91-DF1C-BF56-0EB70D415BF5}"/>
              </a:ext>
            </a:extLst>
          </p:cNvPr>
          <p:cNvSpPr txBox="1"/>
          <p:nvPr/>
        </p:nvSpPr>
        <p:spPr>
          <a:xfrm>
            <a:off x="4732153" y="2618289"/>
            <a:ext cx="1687000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3200" b="1" dirty="0">
                <a:solidFill>
                  <a:schemeClr val="accent1"/>
                </a:solidFill>
              </a:rPr>
              <a:t>38%</a:t>
            </a:r>
          </a:p>
          <a:p>
            <a:pPr>
              <a:lnSpc>
                <a:spcPts val="1800"/>
              </a:lnSpc>
            </a:pPr>
            <a:r>
              <a:rPr lang="en-US" sz="1600" dirty="0">
                <a:solidFill>
                  <a:schemeClr val="tx2"/>
                </a:solidFill>
              </a:rPr>
              <a:t>Strains and sprains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D8BE0C0-C9C8-25F0-87F5-8AF2F6B53733}"/>
              </a:ext>
            </a:extLst>
          </p:cNvPr>
          <p:cNvSpPr txBox="1"/>
          <p:nvPr/>
        </p:nvSpPr>
        <p:spPr>
          <a:xfrm>
            <a:off x="4732153" y="3829168"/>
            <a:ext cx="838884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3200" b="1" dirty="0">
                <a:solidFill>
                  <a:schemeClr val="accent1"/>
                </a:solidFill>
              </a:rPr>
              <a:t>13%</a:t>
            </a:r>
          </a:p>
          <a:p>
            <a:pPr>
              <a:lnSpc>
                <a:spcPts val="1800"/>
              </a:lnSpc>
            </a:pPr>
            <a:r>
              <a:rPr lang="en-US" sz="1600" dirty="0">
                <a:solidFill>
                  <a:schemeClr val="tx2"/>
                </a:solidFill>
              </a:rPr>
              <a:t>Fractures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5D1F6A-87EA-3FF7-9AD0-39F4C35E1312}"/>
              </a:ext>
            </a:extLst>
          </p:cNvPr>
          <p:cNvSpPr txBox="1"/>
          <p:nvPr/>
        </p:nvSpPr>
        <p:spPr>
          <a:xfrm>
            <a:off x="4732153" y="4951194"/>
            <a:ext cx="1027525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3200" b="1" dirty="0">
                <a:solidFill>
                  <a:schemeClr val="accent1"/>
                </a:solidFill>
              </a:rPr>
              <a:t>8%</a:t>
            </a:r>
          </a:p>
          <a:p>
            <a:pPr>
              <a:lnSpc>
                <a:spcPts val="1800"/>
              </a:lnSpc>
            </a:pPr>
            <a:r>
              <a:rPr lang="en-US" sz="1600" dirty="0">
                <a:solidFill>
                  <a:schemeClr val="tx2"/>
                </a:solidFill>
              </a:rPr>
              <a:t>Contusions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EC5A9BA-E2B7-E311-212B-35D54085D968}"/>
              </a:ext>
            </a:extLst>
          </p:cNvPr>
          <p:cNvSpPr txBox="1"/>
          <p:nvPr/>
        </p:nvSpPr>
        <p:spPr>
          <a:xfrm>
            <a:off x="9276499" y="2757169"/>
            <a:ext cx="1024319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3200" b="1" dirty="0">
                <a:solidFill>
                  <a:schemeClr val="accent1"/>
                </a:solidFill>
              </a:rPr>
              <a:t>12%</a:t>
            </a:r>
          </a:p>
          <a:p>
            <a:pPr>
              <a:lnSpc>
                <a:spcPts val="1800"/>
              </a:lnSpc>
            </a:pPr>
            <a:r>
              <a:rPr lang="en-US" sz="1600" dirty="0">
                <a:solidFill>
                  <a:schemeClr val="tx2"/>
                </a:solidFill>
              </a:rPr>
              <a:t>Shoulder(s)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9285D22-9B38-436E-F786-881B348760EF}"/>
              </a:ext>
            </a:extLst>
          </p:cNvPr>
          <p:cNvSpPr txBox="1"/>
          <p:nvPr/>
        </p:nvSpPr>
        <p:spPr>
          <a:xfrm>
            <a:off x="9276498" y="3564396"/>
            <a:ext cx="1009635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3200" b="1" dirty="0">
                <a:solidFill>
                  <a:schemeClr val="accent1"/>
                </a:solidFill>
              </a:rPr>
              <a:t>13%</a:t>
            </a:r>
          </a:p>
          <a:p>
            <a:pPr>
              <a:lnSpc>
                <a:spcPts val="1800"/>
              </a:lnSpc>
            </a:pPr>
            <a:r>
              <a:rPr lang="en-US" sz="1600" dirty="0">
                <a:solidFill>
                  <a:schemeClr val="tx2"/>
                </a:solidFill>
              </a:rPr>
              <a:t>Lower back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4F3C0D9-9202-A0D9-089B-3F600CFEF503}"/>
              </a:ext>
            </a:extLst>
          </p:cNvPr>
          <p:cNvSpPr txBox="1"/>
          <p:nvPr/>
        </p:nvSpPr>
        <p:spPr>
          <a:xfrm>
            <a:off x="9247831" y="4371623"/>
            <a:ext cx="783869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3200" b="1" dirty="0">
                <a:solidFill>
                  <a:schemeClr val="accent1"/>
                </a:solidFill>
              </a:rPr>
              <a:t>10%</a:t>
            </a:r>
          </a:p>
          <a:p>
            <a:pPr>
              <a:lnSpc>
                <a:spcPts val="1800"/>
              </a:lnSpc>
            </a:pPr>
            <a:r>
              <a:rPr lang="en-US" sz="1600" dirty="0">
                <a:solidFill>
                  <a:schemeClr val="tx2"/>
                </a:solidFill>
              </a:rPr>
              <a:t>Knee(s)</a:t>
            </a: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5CCD5E8E-7463-E77F-F17E-8FC0D56D5DFC}"/>
              </a:ext>
            </a:extLst>
          </p:cNvPr>
          <p:cNvGrpSpPr/>
          <p:nvPr/>
        </p:nvGrpSpPr>
        <p:grpSpPr>
          <a:xfrm>
            <a:off x="698690" y="2583099"/>
            <a:ext cx="466175" cy="760529"/>
            <a:chOff x="698690" y="2583099"/>
            <a:chExt cx="466175" cy="760529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2ABEA00-B828-127C-10D2-E58D05DFB650}"/>
                </a:ext>
              </a:extLst>
            </p:cNvPr>
            <p:cNvSpPr/>
            <p:nvPr/>
          </p:nvSpPr>
          <p:spPr>
            <a:xfrm>
              <a:off x="1041184" y="2694794"/>
              <a:ext cx="123681" cy="123681"/>
            </a:xfrm>
            <a:custGeom>
              <a:avLst/>
              <a:gdLst>
                <a:gd name="connsiteX0" fmla="*/ 61841 w 123681"/>
                <a:gd name="connsiteY0" fmla="*/ 123682 h 123681"/>
                <a:gd name="connsiteX1" fmla="*/ 0 w 123681"/>
                <a:gd name="connsiteY1" fmla="*/ 61841 h 123681"/>
                <a:gd name="connsiteX2" fmla="*/ 61841 w 123681"/>
                <a:gd name="connsiteY2" fmla="*/ 0 h 123681"/>
                <a:gd name="connsiteX3" fmla="*/ 123682 w 123681"/>
                <a:gd name="connsiteY3" fmla="*/ 61841 h 123681"/>
                <a:gd name="connsiteX4" fmla="*/ 61841 w 123681"/>
                <a:gd name="connsiteY4" fmla="*/ 123682 h 123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681" h="123681">
                  <a:moveTo>
                    <a:pt x="61841" y="123682"/>
                  </a:moveTo>
                  <a:cubicBezTo>
                    <a:pt x="27726" y="123682"/>
                    <a:pt x="0" y="95955"/>
                    <a:pt x="0" y="61841"/>
                  </a:cubicBezTo>
                  <a:cubicBezTo>
                    <a:pt x="0" y="27726"/>
                    <a:pt x="27726" y="0"/>
                    <a:pt x="61841" y="0"/>
                  </a:cubicBezTo>
                  <a:cubicBezTo>
                    <a:pt x="95955" y="0"/>
                    <a:pt x="123682" y="27726"/>
                    <a:pt x="123682" y="61841"/>
                  </a:cubicBezTo>
                  <a:cubicBezTo>
                    <a:pt x="123682" y="95955"/>
                    <a:pt x="95955" y="123682"/>
                    <a:pt x="61841" y="123682"/>
                  </a:cubicBezTo>
                  <a:close/>
                </a:path>
              </a:pathLst>
            </a:custGeom>
            <a:noFill/>
            <a:ln w="26334" cap="rnd">
              <a:solidFill>
                <a:srgbClr val="485CC7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9AD2899-FB77-0E1B-1D63-33342DE0DF2F}"/>
                </a:ext>
              </a:extLst>
            </p:cNvPr>
            <p:cNvSpPr/>
            <p:nvPr/>
          </p:nvSpPr>
          <p:spPr>
            <a:xfrm>
              <a:off x="698690" y="2783508"/>
              <a:ext cx="315622" cy="560120"/>
            </a:xfrm>
            <a:custGeom>
              <a:avLst/>
              <a:gdLst>
                <a:gd name="connsiteX0" fmla="*/ 287239 w 315622"/>
                <a:gd name="connsiteY0" fmla="*/ 106490 h 560120"/>
                <a:gd name="connsiteX1" fmla="*/ 307853 w 315622"/>
                <a:gd name="connsiteY1" fmla="*/ 28383 h 560120"/>
                <a:gd name="connsiteX2" fmla="*/ 229745 w 315622"/>
                <a:gd name="connsiteY2" fmla="*/ 7769 h 560120"/>
                <a:gd name="connsiteX3" fmla="*/ 28681 w 315622"/>
                <a:gd name="connsiteY3" fmla="*/ 123877 h 560120"/>
                <a:gd name="connsiteX4" fmla="*/ 2074 w 315622"/>
                <a:gd name="connsiteY4" fmla="*/ 159177 h 560120"/>
                <a:gd name="connsiteX5" fmla="*/ 7804 w 315622"/>
                <a:gd name="connsiteY5" fmla="*/ 202972 h 560120"/>
                <a:gd name="connsiteX6" fmla="*/ 13006 w 315622"/>
                <a:gd name="connsiteY6" fmla="*/ 210349 h 560120"/>
                <a:gd name="connsiteX7" fmla="*/ 87821 w 315622"/>
                <a:gd name="connsiteY7" fmla="*/ 339101 h 560120"/>
                <a:gd name="connsiteX8" fmla="*/ 87821 w 315622"/>
                <a:gd name="connsiteY8" fmla="*/ 503022 h 560120"/>
                <a:gd name="connsiteX9" fmla="*/ 130234 w 315622"/>
                <a:gd name="connsiteY9" fmla="*/ 560121 h 560120"/>
                <a:gd name="connsiteX10" fmla="*/ 177125 w 315622"/>
                <a:gd name="connsiteY10" fmla="*/ 504142 h 560120"/>
                <a:gd name="connsiteX11" fmla="*/ 177125 w 315622"/>
                <a:gd name="connsiteY11" fmla="*/ 327576 h 560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5622" h="560120">
                  <a:moveTo>
                    <a:pt x="287239" y="106490"/>
                  </a:moveTo>
                  <a:cubicBezTo>
                    <a:pt x="314505" y="90618"/>
                    <a:pt x="323725" y="55648"/>
                    <a:pt x="307853" y="28383"/>
                  </a:cubicBezTo>
                  <a:cubicBezTo>
                    <a:pt x="291981" y="1117"/>
                    <a:pt x="257011" y="-8103"/>
                    <a:pt x="229745" y="7769"/>
                  </a:cubicBezTo>
                  <a:cubicBezTo>
                    <a:pt x="229745" y="7769"/>
                    <a:pt x="31315" y="122296"/>
                    <a:pt x="28681" y="123877"/>
                  </a:cubicBezTo>
                  <a:cubicBezTo>
                    <a:pt x="14916" y="131846"/>
                    <a:pt x="5696" y="144820"/>
                    <a:pt x="2074" y="159177"/>
                  </a:cubicBezTo>
                  <a:cubicBezTo>
                    <a:pt x="-1878" y="173468"/>
                    <a:pt x="-297" y="189208"/>
                    <a:pt x="7804" y="202972"/>
                  </a:cubicBezTo>
                  <a:cubicBezTo>
                    <a:pt x="9318" y="205673"/>
                    <a:pt x="11096" y="208109"/>
                    <a:pt x="13006" y="210349"/>
                  </a:cubicBezTo>
                  <a:lnTo>
                    <a:pt x="87821" y="339101"/>
                  </a:lnTo>
                  <a:lnTo>
                    <a:pt x="87821" y="503022"/>
                  </a:lnTo>
                  <a:cubicBezTo>
                    <a:pt x="87821" y="534568"/>
                    <a:pt x="98688" y="560121"/>
                    <a:pt x="130234" y="560121"/>
                  </a:cubicBezTo>
                  <a:cubicBezTo>
                    <a:pt x="167312" y="560121"/>
                    <a:pt x="177125" y="535688"/>
                    <a:pt x="177125" y="504142"/>
                  </a:cubicBezTo>
                  <a:lnTo>
                    <a:pt x="177125" y="327576"/>
                  </a:lnTo>
                </a:path>
              </a:pathLst>
            </a:custGeom>
            <a:noFill/>
            <a:ln w="26334" cap="rnd">
              <a:solidFill>
                <a:srgbClr val="485CC7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E6A7CC5-425F-E01A-3F88-C5E570EAE9E4}"/>
                </a:ext>
              </a:extLst>
            </p:cNvPr>
            <p:cNvSpPr/>
            <p:nvPr/>
          </p:nvSpPr>
          <p:spPr>
            <a:xfrm>
              <a:off x="828971" y="2875048"/>
              <a:ext cx="156958" cy="232299"/>
            </a:xfrm>
            <a:custGeom>
              <a:avLst/>
              <a:gdLst>
                <a:gd name="connsiteX0" fmla="*/ 54285 w 156958"/>
                <a:gd name="connsiteY0" fmla="*/ 0 h 232299"/>
                <a:gd name="connsiteX1" fmla="*/ 15890 w 156958"/>
                <a:gd name="connsiteY1" fmla="*/ 36156 h 232299"/>
                <a:gd name="connsiteX2" fmla="*/ 4431 w 156958"/>
                <a:gd name="connsiteY2" fmla="*/ 56309 h 232299"/>
                <a:gd name="connsiteX3" fmla="*/ 3048 w 156958"/>
                <a:gd name="connsiteY3" fmla="*/ 65331 h 232299"/>
                <a:gd name="connsiteX4" fmla="*/ 18 w 156958"/>
                <a:gd name="connsiteY4" fmla="*/ 191581 h 232299"/>
                <a:gd name="connsiteX5" fmla="*/ 38348 w 156958"/>
                <a:gd name="connsiteY5" fmla="*/ 232282 h 232299"/>
                <a:gd name="connsiteX6" fmla="*/ 79048 w 156958"/>
                <a:gd name="connsiteY6" fmla="*/ 193952 h 232299"/>
                <a:gd name="connsiteX7" fmla="*/ 81617 w 156958"/>
                <a:gd name="connsiteY7" fmla="*/ 82915 h 232299"/>
                <a:gd name="connsiteX8" fmla="*/ 156958 w 156958"/>
                <a:gd name="connsiteY8" fmla="*/ 14950 h 232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958" h="232299">
                  <a:moveTo>
                    <a:pt x="54285" y="0"/>
                  </a:moveTo>
                  <a:lnTo>
                    <a:pt x="15890" y="36156"/>
                  </a:lnTo>
                  <a:cubicBezTo>
                    <a:pt x="9897" y="41820"/>
                    <a:pt x="6077" y="48867"/>
                    <a:pt x="4431" y="56309"/>
                  </a:cubicBezTo>
                  <a:cubicBezTo>
                    <a:pt x="3641" y="59206"/>
                    <a:pt x="3114" y="62236"/>
                    <a:pt x="3048" y="65331"/>
                  </a:cubicBezTo>
                  <a:lnTo>
                    <a:pt x="18" y="191581"/>
                  </a:lnTo>
                  <a:cubicBezTo>
                    <a:pt x="-640" y="213380"/>
                    <a:pt x="16549" y="231623"/>
                    <a:pt x="38348" y="232282"/>
                  </a:cubicBezTo>
                  <a:cubicBezTo>
                    <a:pt x="60147" y="232940"/>
                    <a:pt x="78389" y="215751"/>
                    <a:pt x="79048" y="193952"/>
                  </a:cubicBezTo>
                  <a:lnTo>
                    <a:pt x="81617" y="82915"/>
                  </a:lnTo>
                  <a:lnTo>
                    <a:pt x="156958" y="14950"/>
                  </a:lnTo>
                </a:path>
              </a:pathLst>
            </a:custGeom>
            <a:noFill/>
            <a:ln w="26334" cap="rnd">
              <a:solidFill>
                <a:srgbClr val="485CC7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3ED7DDB-792A-3A3F-20E8-78FA85FE003C}"/>
                </a:ext>
              </a:extLst>
            </p:cNvPr>
            <p:cNvSpPr/>
            <p:nvPr/>
          </p:nvSpPr>
          <p:spPr>
            <a:xfrm>
              <a:off x="1028013" y="2605623"/>
              <a:ext cx="20350" cy="42676"/>
            </a:xfrm>
            <a:custGeom>
              <a:avLst/>
              <a:gdLst>
                <a:gd name="connsiteX0" fmla="*/ 20350 w 20350"/>
                <a:gd name="connsiteY0" fmla="*/ 42676 h 42676"/>
                <a:gd name="connsiteX1" fmla="*/ 0 w 20350"/>
                <a:gd name="connsiteY1" fmla="*/ 0 h 42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350" h="42676">
                  <a:moveTo>
                    <a:pt x="20350" y="42676"/>
                  </a:moveTo>
                  <a:lnTo>
                    <a:pt x="0" y="0"/>
                  </a:lnTo>
                </a:path>
              </a:pathLst>
            </a:custGeom>
            <a:ln w="26334" cap="rnd">
              <a:solidFill>
                <a:srgbClr val="05C3DE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8470F61-7C6D-A172-BBF2-E1D23DDA45C5}"/>
                </a:ext>
              </a:extLst>
            </p:cNvPr>
            <p:cNvSpPr/>
            <p:nvPr/>
          </p:nvSpPr>
          <p:spPr>
            <a:xfrm>
              <a:off x="1099864" y="2583099"/>
              <a:ext cx="1778" cy="47220"/>
            </a:xfrm>
            <a:custGeom>
              <a:avLst/>
              <a:gdLst>
                <a:gd name="connsiteX0" fmla="*/ 1778 w 1778"/>
                <a:gd name="connsiteY0" fmla="*/ 47220 h 47220"/>
                <a:gd name="connsiteX1" fmla="*/ 0 w 1778"/>
                <a:gd name="connsiteY1" fmla="*/ 0 h 4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78" h="47220">
                  <a:moveTo>
                    <a:pt x="1778" y="47220"/>
                  </a:moveTo>
                  <a:lnTo>
                    <a:pt x="0" y="0"/>
                  </a:lnTo>
                </a:path>
              </a:pathLst>
            </a:custGeom>
            <a:ln w="26334" cap="rnd">
              <a:solidFill>
                <a:srgbClr val="05C3DE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8A1181-9E36-8AFD-4856-47EA7634D49C}"/>
                </a:ext>
              </a:extLst>
            </p:cNvPr>
            <p:cNvSpPr/>
            <p:nvPr/>
          </p:nvSpPr>
          <p:spPr>
            <a:xfrm>
              <a:off x="965316" y="2647311"/>
              <a:ext cx="35563" cy="31085"/>
            </a:xfrm>
            <a:custGeom>
              <a:avLst/>
              <a:gdLst>
                <a:gd name="connsiteX0" fmla="*/ 35563 w 35563"/>
                <a:gd name="connsiteY0" fmla="*/ 31085 h 31085"/>
                <a:gd name="connsiteX1" fmla="*/ 0 w 35563"/>
                <a:gd name="connsiteY1" fmla="*/ 0 h 31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563" h="31085">
                  <a:moveTo>
                    <a:pt x="35563" y="31085"/>
                  </a:moveTo>
                  <a:lnTo>
                    <a:pt x="0" y="0"/>
                  </a:lnTo>
                </a:path>
              </a:pathLst>
            </a:custGeom>
            <a:ln w="26334" cap="rnd">
              <a:solidFill>
                <a:srgbClr val="05C3DE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0" name="Graphic 21">
            <a:extLst>
              <a:ext uri="{FF2B5EF4-FFF2-40B4-BE49-F238E27FC236}">
                <a16:creationId xmlns:a16="http://schemas.microsoft.com/office/drawing/2014/main" id="{CA3ED70D-D5A9-44D3-FB88-66536EA9272B}"/>
              </a:ext>
            </a:extLst>
          </p:cNvPr>
          <p:cNvGrpSpPr/>
          <p:nvPr/>
        </p:nvGrpSpPr>
        <p:grpSpPr>
          <a:xfrm>
            <a:off x="675958" y="3823141"/>
            <a:ext cx="550748" cy="650330"/>
            <a:chOff x="675958" y="3823141"/>
            <a:chExt cx="550748" cy="650330"/>
          </a:xfrm>
          <a:noFill/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59B45AB-33D2-4CB8-1713-57032EFB98E6}"/>
                </a:ext>
              </a:extLst>
            </p:cNvPr>
            <p:cNvSpPr/>
            <p:nvPr/>
          </p:nvSpPr>
          <p:spPr>
            <a:xfrm>
              <a:off x="833797" y="4189049"/>
              <a:ext cx="175129" cy="284422"/>
            </a:xfrm>
            <a:custGeom>
              <a:avLst/>
              <a:gdLst>
                <a:gd name="connsiteX0" fmla="*/ 101224 w 175129"/>
                <a:gd name="connsiteY0" fmla="*/ 12250 h 284422"/>
                <a:gd name="connsiteX1" fmla="*/ 139422 w 175129"/>
                <a:gd name="connsiteY1" fmla="*/ 54991 h 284422"/>
                <a:gd name="connsiteX2" fmla="*/ 149103 w 175129"/>
                <a:gd name="connsiteY2" fmla="*/ 79227 h 284422"/>
                <a:gd name="connsiteX3" fmla="*/ 174590 w 175129"/>
                <a:gd name="connsiteY3" fmla="*/ 245321 h 284422"/>
                <a:gd name="connsiteX4" fmla="*/ 161287 w 175129"/>
                <a:gd name="connsiteY4" fmla="*/ 278053 h 284422"/>
                <a:gd name="connsiteX5" fmla="*/ 147983 w 175129"/>
                <a:gd name="connsiteY5" fmla="*/ 284112 h 284422"/>
                <a:gd name="connsiteX6" fmla="*/ 109193 w 175129"/>
                <a:gd name="connsiteY6" fmla="*/ 256254 h 284422"/>
                <a:gd name="connsiteX7" fmla="*/ 83706 w 175129"/>
                <a:gd name="connsiteY7" fmla="*/ 92596 h 284422"/>
                <a:gd name="connsiteX8" fmla="*/ 0 w 175129"/>
                <a:gd name="connsiteY8" fmla="*/ 0 h 284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5129" h="284422">
                  <a:moveTo>
                    <a:pt x="101224" y="12250"/>
                  </a:moveTo>
                  <a:lnTo>
                    <a:pt x="139422" y="54991"/>
                  </a:lnTo>
                  <a:cubicBezTo>
                    <a:pt x="145481" y="61050"/>
                    <a:pt x="149103" y="69546"/>
                    <a:pt x="149103" y="79227"/>
                  </a:cubicBezTo>
                  <a:lnTo>
                    <a:pt x="174590" y="245321"/>
                  </a:lnTo>
                  <a:cubicBezTo>
                    <a:pt x="177027" y="258625"/>
                    <a:pt x="170968" y="270809"/>
                    <a:pt x="161287" y="278053"/>
                  </a:cubicBezTo>
                  <a:cubicBezTo>
                    <a:pt x="157664" y="280490"/>
                    <a:pt x="152791" y="282926"/>
                    <a:pt x="147983" y="284112"/>
                  </a:cubicBezTo>
                  <a:cubicBezTo>
                    <a:pt x="129806" y="286549"/>
                    <a:pt x="112815" y="274431"/>
                    <a:pt x="109193" y="256254"/>
                  </a:cubicBezTo>
                  <a:lnTo>
                    <a:pt x="83706" y="92596"/>
                  </a:lnTo>
                  <a:lnTo>
                    <a:pt x="0" y="0"/>
                  </a:lnTo>
                </a:path>
              </a:pathLst>
            </a:custGeom>
            <a:noFill/>
            <a:ln w="26334" cap="rnd">
              <a:solidFill>
                <a:srgbClr val="485CC7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00F5FE90-1FCB-DFB5-FD7D-5CF2A9EBD89F}"/>
                </a:ext>
              </a:extLst>
            </p:cNvPr>
            <p:cNvSpPr/>
            <p:nvPr/>
          </p:nvSpPr>
          <p:spPr>
            <a:xfrm>
              <a:off x="675958" y="3919640"/>
              <a:ext cx="475832" cy="353883"/>
            </a:xfrm>
            <a:custGeom>
              <a:avLst/>
              <a:gdLst>
                <a:gd name="connsiteX0" fmla="*/ 245694 w 475832"/>
                <a:gd name="connsiteY0" fmla="*/ 201641 h 353883"/>
                <a:gd name="connsiteX1" fmla="*/ 192744 w 475832"/>
                <a:gd name="connsiteY1" fmla="*/ 87838 h 353883"/>
                <a:gd name="connsiteX2" fmla="*/ 246681 w 475832"/>
                <a:gd name="connsiteY2" fmla="*/ 92712 h 353883"/>
                <a:gd name="connsiteX3" fmla="*/ 329070 w 475832"/>
                <a:gd name="connsiteY3" fmla="*/ 68213 h 353883"/>
                <a:gd name="connsiteX4" fmla="*/ 356533 w 475832"/>
                <a:gd name="connsiteY4" fmla="*/ 45623 h 353883"/>
                <a:gd name="connsiteX5" fmla="*/ 357521 w 475832"/>
                <a:gd name="connsiteY5" fmla="*/ 8348 h 353883"/>
                <a:gd name="connsiteX6" fmla="*/ 356533 w 475832"/>
                <a:gd name="connsiteY6" fmla="*/ 7360 h 353883"/>
                <a:gd name="connsiteX7" fmla="*/ 320245 w 475832"/>
                <a:gd name="connsiteY7" fmla="*/ 7360 h 353883"/>
                <a:gd name="connsiteX8" fmla="*/ 292782 w 475832"/>
                <a:gd name="connsiteY8" fmla="*/ 27973 h 353883"/>
                <a:gd name="connsiteX9" fmla="*/ 248657 w 475832"/>
                <a:gd name="connsiteY9" fmla="*/ 38774 h 353883"/>
                <a:gd name="connsiteX10" fmla="*/ 196695 w 475832"/>
                <a:gd name="connsiteY10" fmla="*/ 28961 h 353883"/>
                <a:gd name="connsiteX11" fmla="*/ 138806 w 475832"/>
                <a:gd name="connsiteY11" fmla="*/ 35810 h 353883"/>
                <a:gd name="connsiteX12" fmla="*/ 87832 w 475832"/>
                <a:gd name="connsiteY12" fmla="*/ 58400 h 353883"/>
                <a:gd name="connsiteX13" fmla="*/ 50556 w 475832"/>
                <a:gd name="connsiteY13" fmla="*/ 86850 h 353883"/>
                <a:gd name="connsiteX14" fmla="*/ 10317 w 475832"/>
                <a:gd name="connsiteY14" fmla="*/ 135915 h 353883"/>
                <a:gd name="connsiteX15" fmla="*/ 504 w 475832"/>
                <a:gd name="connsiteY15" fmla="*/ 171215 h 353883"/>
                <a:gd name="connsiteX16" fmla="*/ 9329 w 475832"/>
                <a:gd name="connsiteY16" fmla="*/ 241815 h 353883"/>
                <a:gd name="connsiteX17" fmla="*/ 40743 w 475832"/>
                <a:gd name="connsiteY17" fmla="*/ 261440 h 353883"/>
                <a:gd name="connsiteX18" fmla="*/ 55429 w 475832"/>
                <a:gd name="connsiteY18" fmla="*/ 251627 h 353883"/>
                <a:gd name="connsiteX19" fmla="*/ 60303 w 475832"/>
                <a:gd name="connsiteY19" fmla="*/ 230026 h 353883"/>
                <a:gd name="connsiteX20" fmla="*/ 53454 w 475832"/>
                <a:gd name="connsiteY20" fmla="*/ 191762 h 353883"/>
                <a:gd name="connsiteX21" fmla="*/ 63267 w 475832"/>
                <a:gd name="connsiteY21" fmla="*/ 153499 h 353883"/>
                <a:gd name="connsiteX22" fmla="*/ 88754 w 475832"/>
                <a:gd name="connsiteY22" fmla="*/ 123072 h 353883"/>
                <a:gd name="connsiteX23" fmla="*/ 154480 w 475832"/>
                <a:gd name="connsiteY23" fmla="*/ 263350 h 353883"/>
                <a:gd name="connsiteX24" fmla="*/ 197617 w 475832"/>
                <a:gd name="connsiteY24" fmla="*/ 280012 h 353883"/>
                <a:gd name="connsiteX25" fmla="*/ 329399 w 475832"/>
                <a:gd name="connsiteY25" fmla="*/ 272175 h 353883"/>
                <a:gd name="connsiteX26" fmla="*/ 402699 w 475832"/>
                <a:gd name="connsiteY26" fmla="*/ 334872 h 353883"/>
                <a:gd name="connsiteX27" fmla="*/ 467306 w 475832"/>
                <a:gd name="connsiteY27" fmla="*/ 344948 h 353883"/>
                <a:gd name="connsiteX28" fmla="*/ 450644 w 475832"/>
                <a:gd name="connsiteY28" fmla="*/ 283964 h 353883"/>
                <a:gd name="connsiteX29" fmla="*/ 370231 w 475832"/>
                <a:gd name="connsiteY29" fmla="*/ 211388 h 353883"/>
                <a:gd name="connsiteX30" fmla="*/ 325118 w 475832"/>
                <a:gd name="connsiteY30" fmla="*/ 196702 h 353883"/>
                <a:gd name="connsiteX31" fmla="*/ 245694 w 475832"/>
                <a:gd name="connsiteY31" fmla="*/ 201575 h 353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75832" h="353883">
                  <a:moveTo>
                    <a:pt x="245694" y="201641"/>
                  </a:moveTo>
                  <a:lnTo>
                    <a:pt x="192744" y="87838"/>
                  </a:lnTo>
                  <a:lnTo>
                    <a:pt x="246681" y="92712"/>
                  </a:lnTo>
                  <a:cubicBezTo>
                    <a:pt x="276120" y="95675"/>
                    <a:pt x="305559" y="86850"/>
                    <a:pt x="329070" y="68213"/>
                  </a:cubicBezTo>
                  <a:lnTo>
                    <a:pt x="356533" y="45623"/>
                  </a:lnTo>
                  <a:cubicBezTo>
                    <a:pt x="367333" y="35810"/>
                    <a:pt x="367333" y="19148"/>
                    <a:pt x="357521" y="8348"/>
                  </a:cubicBezTo>
                  <a:lnTo>
                    <a:pt x="356533" y="7360"/>
                  </a:lnTo>
                  <a:cubicBezTo>
                    <a:pt x="346720" y="-2453"/>
                    <a:pt x="330058" y="-2453"/>
                    <a:pt x="320245" y="7360"/>
                  </a:cubicBezTo>
                  <a:lnTo>
                    <a:pt x="292782" y="27973"/>
                  </a:lnTo>
                  <a:cubicBezTo>
                    <a:pt x="280006" y="37786"/>
                    <a:pt x="264331" y="41738"/>
                    <a:pt x="248657" y="38774"/>
                  </a:cubicBezTo>
                  <a:lnTo>
                    <a:pt x="196695" y="28961"/>
                  </a:lnTo>
                  <a:cubicBezTo>
                    <a:pt x="177069" y="25010"/>
                    <a:pt x="157444" y="27973"/>
                    <a:pt x="138806" y="35810"/>
                  </a:cubicBezTo>
                  <a:lnTo>
                    <a:pt x="87832" y="58400"/>
                  </a:lnTo>
                  <a:cubicBezTo>
                    <a:pt x="73145" y="64261"/>
                    <a:pt x="60369" y="74074"/>
                    <a:pt x="50556" y="86850"/>
                  </a:cubicBezTo>
                  <a:lnTo>
                    <a:pt x="10317" y="135915"/>
                  </a:lnTo>
                  <a:cubicBezTo>
                    <a:pt x="2480" y="145728"/>
                    <a:pt x="-1472" y="158504"/>
                    <a:pt x="504" y="171215"/>
                  </a:cubicBezTo>
                  <a:lnTo>
                    <a:pt x="9329" y="241815"/>
                  </a:lnTo>
                  <a:cubicBezTo>
                    <a:pt x="12292" y="255579"/>
                    <a:pt x="26979" y="264404"/>
                    <a:pt x="40743" y="261440"/>
                  </a:cubicBezTo>
                  <a:cubicBezTo>
                    <a:pt x="46604" y="260452"/>
                    <a:pt x="52532" y="256567"/>
                    <a:pt x="55429" y="251627"/>
                  </a:cubicBezTo>
                  <a:cubicBezTo>
                    <a:pt x="60303" y="245766"/>
                    <a:pt x="62279" y="237863"/>
                    <a:pt x="60303" y="230026"/>
                  </a:cubicBezTo>
                  <a:lnTo>
                    <a:pt x="53454" y="191762"/>
                  </a:lnTo>
                  <a:cubicBezTo>
                    <a:pt x="51478" y="177998"/>
                    <a:pt x="54442" y="164299"/>
                    <a:pt x="63267" y="153499"/>
                  </a:cubicBezTo>
                  <a:lnTo>
                    <a:pt x="88754" y="123072"/>
                  </a:lnTo>
                  <a:lnTo>
                    <a:pt x="154480" y="263350"/>
                  </a:lnTo>
                  <a:cubicBezTo>
                    <a:pt x="163305" y="278036"/>
                    <a:pt x="180955" y="285939"/>
                    <a:pt x="197617" y="280012"/>
                  </a:cubicBezTo>
                  <a:lnTo>
                    <a:pt x="329399" y="272175"/>
                  </a:lnTo>
                  <a:lnTo>
                    <a:pt x="402699" y="334872"/>
                  </a:lnTo>
                  <a:cubicBezTo>
                    <a:pt x="416068" y="348241"/>
                    <a:pt x="448076" y="364245"/>
                    <a:pt x="467306" y="344948"/>
                  </a:cubicBezTo>
                  <a:cubicBezTo>
                    <a:pt x="489566" y="322688"/>
                    <a:pt x="462564" y="294567"/>
                    <a:pt x="450644" y="283964"/>
                  </a:cubicBezTo>
                  <a:lnTo>
                    <a:pt x="370231" y="211388"/>
                  </a:lnTo>
                  <a:cubicBezTo>
                    <a:pt x="358443" y="200587"/>
                    <a:pt x="341781" y="194726"/>
                    <a:pt x="325118" y="196702"/>
                  </a:cubicBezTo>
                  <a:lnTo>
                    <a:pt x="245694" y="201575"/>
                  </a:lnTo>
                  <a:close/>
                </a:path>
              </a:pathLst>
            </a:custGeom>
            <a:noFill/>
            <a:ln w="26334" cap="rnd">
              <a:solidFill>
                <a:srgbClr val="485CC7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2B1554E1-56FF-5DC6-D28A-120B035C648D}"/>
                </a:ext>
              </a:extLst>
            </p:cNvPr>
            <p:cNvSpPr/>
            <p:nvPr/>
          </p:nvSpPr>
          <p:spPr>
            <a:xfrm>
              <a:off x="702937" y="3823141"/>
              <a:ext cx="107875" cy="107875"/>
            </a:xfrm>
            <a:custGeom>
              <a:avLst/>
              <a:gdLst>
                <a:gd name="connsiteX0" fmla="*/ 107876 w 107875"/>
                <a:gd name="connsiteY0" fmla="*/ 53938 h 107875"/>
                <a:gd name="connsiteX1" fmla="*/ 53938 w 107875"/>
                <a:gd name="connsiteY1" fmla="*/ 107876 h 107875"/>
                <a:gd name="connsiteX2" fmla="*/ 0 w 107875"/>
                <a:gd name="connsiteY2" fmla="*/ 53938 h 107875"/>
                <a:gd name="connsiteX3" fmla="*/ 53938 w 107875"/>
                <a:gd name="connsiteY3" fmla="*/ 0 h 107875"/>
                <a:gd name="connsiteX4" fmla="*/ 107876 w 107875"/>
                <a:gd name="connsiteY4" fmla="*/ 53938 h 107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75" h="107875">
                  <a:moveTo>
                    <a:pt x="107876" y="53938"/>
                  </a:moveTo>
                  <a:cubicBezTo>
                    <a:pt x="107876" y="83727"/>
                    <a:pt x="83727" y="107876"/>
                    <a:pt x="53938" y="107876"/>
                  </a:cubicBezTo>
                  <a:cubicBezTo>
                    <a:pt x="24149" y="107876"/>
                    <a:pt x="0" y="83727"/>
                    <a:pt x="0" y="53938"/>
                  </a:cubicBezTo>
                  <a:cubicBezTo>
                    <a:pt x="0" y="24149"/>
                    <a:pt x="24149" y="0"/>
                    <a:pt x="53938" y="0"/>
                  </a:cubicBezTo>
                  <a:cubicBezTo>
                    <a:pt x="83727" y="0"/>
                    <a:pt x="107876" y="24149"/>
                    <a:pt x="107876" y="53938"/>
                  </a:cubicBezTo>
                  <a:close/>
                </a:path>
              </a:pathLst>
            </a:custGeom>
            <a:noFill/>
            <a:ln w="26334" cap="rnd">
              <a:solidFill>
                <a:srgbClr val="485CC7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B7D5E5D1-FC58-C667-B9E6-DA0036A2C7AB}"/>
                </a:ext>
              </a:extLst>
            </p:cNvPr>
            <p:cNvSpPr/>
            <p:nvPr/>
          </p:nvSpPr>
          <p:spPr>
            <a:xfrm>
              <a:off x="693124" y="4381223"/>
              <a:ext cx="177553" cy="6585"/>
            </a:xfrm>
            <a:custGeom>
              <a:avLst/>
              <a:gdLst>
                <a:gd name="connsiteX0" fmla="*/ 177553 w 177553"/>
                <a:gd name="connsiteY0" fmla="*/ 0 h 6585"/>
                <a:gd name="connsiteX1" fmla="*/ 0 w 177553"/>
                <a:gd name="connsiteY1" fmla="*/ 0 h 6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7553" h="6585">
                  <a:moveTo>
                    <a:pt x="177553" y="0"/>
                  </a:moveTo>
                  <a:lnTo>
                    <a:pt x="0" y="0"/>
                  </a:lnTo>
                </a:path>
              </a:pathLst>
            </a:custGeom>
            <a:noFill/>
            <a:ln w="26334" cap="rnd">
              <a:solidFill>
                <a:srgbClr val="05C3DE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BFEA7F56-DB20-666F-2958-3FC2037B880A}"/>
                </a:ext>
              </a:extLst>
            </p:cNvPr>
            <p:cNvSpPr/>
            <p:nvPr/>
          </p:nvSpPr>
          <p:spPr>
            <a:xfrm>
              <a:off x="712750" y="4431275"/>
              <a:ext cx="177553" cy="6585"/>
            </a:xfrm>
            <a:custGeom>
              <a:avLst/>
              <a:gdLst>
                <a:gd name="connsiteX0" fmla="*/ 177553 w 177553"/>
                <a:gd name="connsiteY0" fmla="*/ 0 h 6585"/>
                <a:gd name="connsiteX1" fmla="*/ 0 w 177553"/>
                <a:gd name="connsiteY1" fmla="*/ 0 h 6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7553" h="6585">
                  <a:moveTo>
                    <a:pt x="177553" y="0"/>
                  </a:moveTo>
                  <a:lnTo>
                    <a:pt x="0" y="0"/>
                  </a:lnTo>
                </a:path>
              </a:pathLst>
            </a:custGeom>
            <a:noFill/>
            <a:ln w="26334" cap="rnd">
              <a:solidFill>
                <a:srgbClr val="05C3DE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10680F6F-5A9C-AC95-4C48-2321122D6E3A}"/>
                </a:ext>
              </a:extLst>
            </p:cNvPr>
            <p:cNvSpPr/>
            <p:nvPr/>
          </p:nvSpPr>
          <p:spPr>
            <a:xfrm>
              <a:off x="1127656" y="4089933"/>
              <a:ext cx="31414" cy="46100"/>
            </a:xfrm>
            <a:custGeom>
              <a:avLst/>
              <a:gdLst>
                <a:gd name="connsiteX0" fmla="*/ 31414 w 31414"/>
                <a:gd name="connsiteY0" fmla="*/ 0 h 46100"/>
                <a:gd name="connsiteX1" fmla="*/ 0 w 31414"/>
                <a:gd name="connsiteY1" fmla="*/ 46101 h 46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414" h="46100">
                  <a:moveTo>
                    <a:pt x="31414" y="0"/>
                  </a:moveTo>
                  <a:lnTo>
                    <a:pt x="0" y="46101"/>
                  </a:lnTo>
                </a:path>
              </a:pathLst>
            </a:custGeom>
            <a:noFill/>
            <a:ln w="26334" cap="rnd">
              <a:solidFill>
                <a:srgbClr val="05C3DE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5CAD95EB-2BC3-AEB2-9664-C0923CC40006}"/>
                </a:ext>
              </a:extLst>
            </p:cNvPr>
            <p:cNvSpPr/>
            <p:nvPr/>
          </p:nvSpPr>
          <p:spPr>
            <a:xfrm>
              <a:off x="1164932" y="4106595"/>
              <a:ext cx="46100" cy="45112"/>
            </a:xfrm>
            <a:custGeom>
              <a:avLst/>
              <a:gdLst>
                <a:gd name="connsiteX0" fmla="*/ 46101 w 46100"/>
                <a:gd name="connsiteY0" fmla="*/ 0 h 45112"/>
                <a:gd name="connsiteX1" fmla="*/ 0 w 46100"/>
                <a:gd name="connsiteY1" fmla="*/ 45113 h 45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6100" h="45112">
                  <a:moveTo>
                    <a:pt x="46101" y="0"/>
                  </a:moveTo>
                  <a:lnTo>
                    <a:pt x="0" y="45113"/>
                  </a:lnTo>
                </a:path>
              </a:pathLst>
            </a:custGeom>
            <a:noFill/>
            <a:ln w="26334" cap="rnd">
              <a:solidFill>
                <a:srgbClr val="05C3DE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A6A1797B-41FF-3380-2168-11CDD06295E5}"/>
                </a:ext>
              </a:extLst>
            </p:cNvPr>
            <p:cNvSpPr/>
            <p:nvPr/>
          </p:nvSpPr>
          <p:spPr>
            <a:xfrm>
              <a:off x="1180606" y="4158557"/>
              <a:ext cx="46100" cy="30426"/>
            </a:xfrm>
            <a:custGeom>
              <a:avLst/>
              <a:gdLst>
                <a:gd name="connsiteX0" fmla="*/ 46101 w 46100"/>
                <a:gd name="connsiteY0" fmla="*/ 0 h 30426"/>
                <a:gd name="connsiteX1" fmla="*/ 0 w 46100"/>
                <a:gd name="connsiteY1" fmla="*/ 30426 h 30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6100" h="30426">
                  <a:moveTo>
                    <a:pt x="46101" y="0"/>
                  </a:moveTo>
                  <a:lnTo>
                    <a:pt x="0" y="30426"/>
                  </a:lnTo>
                </a:path>
              </a:pathLst>
            </a:custGeom>
            <a:noFill/>
            <a:ln w="26334" cap="rnd">
              <a:solidFill>
                <a:srgbClr val="05C3DE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6307456C-4010-5ABE-AAAA-AF90FEE489CA}"/>
              </a:ext>
            </a:extLst>
          </p:cNvPr>
          <p:cNvGrpSpPr/>
          <p:nvPr/>
        </p:nvGrpSpPr>
        <p:grpSpPr>
          <a:xfrm>
            <a:off x="689555" y="4859682"/>
            <a:ext cx="489799" cy="720554"/>
            <a:chOff x="689555" y="4859682"/>
            <a:chExt cx="489799" cy="720554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77A5B05A-4AEE-246D-DBCB-24AE45CC07E4}"/>
                </a:ext>
              </a:extLst>
            </p:cNvPr>
            <p:cNvSpPr/>
            <p:nvPr/>
          </p:nvSpPr>
          <p:spPr>
            <a:xfrm rot="15364201">
              <a:off x="891553" y="5039768"/>
              <a:ext cx="92662" cy="185390"/>
            </a:xfrm>
            <a:custGeom>
              <a:avLst/>
              <a:gdLst>
                <a:gd name="connsiteX0" fmla="*/ 0 w 92662"/>
                <a:gd name="connsiteY0" fmla="*/ 0 h 185390"/>
                <a:gd name="connsiteX1" fmla="*/ 92662 w 92662"/>
                <a:gd name="connsiteY1" fmla="*/ 0 h 185390"/>
                <a:gd name="connsiteX2" fmla="*/ 92662 w 92662"/>
                <a:gd name="connsiteY2" fmla="*/ 185391 h 185390"/>
                <a:gd name="connsiteX3" fmla="*/ 0 w 92662"/>
                <a:gd name="connsiteY3" fmla="*/ 185391 h 185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662" h="185390">
                  <a:moveTo>
                    <a:pt x="0" y="0"/>
                  </a:moveTo>
                  <a:lnTo>
                    <a:pt x="92662" y="0"/>
                  </a:lnTo>
                  <a:lnTo>
                    <a:pt x="92662" y="185391"/>
                  </a:lnTo>
                  <a:lnTo>
                    <a:pt x="0" y="185391"/>
                  </a:lnTo>
                  <a:close/>
                </a:path>
              </a:pathLst>
            </a:custGeom>
            <a:noFill/>
            <a:ln w="26334" cap="rnd">
              <a:solidFill>
                <a:srgbClr val="485CC7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26DFBD49-1B41-4963-9B0B-6780EBAAEE80}"/>
                </a:ext>
              </a:extLst>
            </p:cNvPr>
            <p:cNvSpPr/>
            <p:nvPr/>
          </p:nvSpPr>
          <p:spPr>
            <a:xfrm>
              <a:off x="1029725" y="4935880"/>
              <a:ext cx="54332" cy="78371"/>
            </a:xfrm>
            <a:custGeom>
              <a:avLst/>
              <a:gdLst>
                <a:gd name="connsiteX0" fmla="*/ 0 w 54332"/>
                <a:gd name="connsiteY0" fmla="*/ 78371 h 78371"/>
                <a:gd name="connsiteX1" fmla="*/ 54333 w 54332"/>
                <a:gd name="connsiteY1" fmla="*/ 0 h 78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332" h="78371">
                  <a:moveTo>
                    <a:pt x="0" y="78371"/>
                  </a:moveTo>
                  <a:lnTo>
                    <a:pt x="54333" y="0"/>
                  </a:lnTo>
                </a:path>
              </a:pathLst>
            </a:custGeom>
            <a:noFill/>
            <a:ln w="26334" cap="rnd">
              <a:solidFill>
                <a:srgbClr val="05C3DE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1F5620EA-B2EF-F612-18B4-CB44FD1BB9BC}"/>
                </a:ext>
              </a:extLst>
            </p:cNvPr>
            <p:cNvSpPr/>
            <p:nvPr/>
          </p:nvSpPr>
          <p:spPr>
            <a:xfrm>
              <a:off x="912168" y="4859682"/>
              <a:ext cx="108665" cy="156742"/>
            </a:xfrm>
            <a:custGeom>
              <a:avLst/>
              <a:gdLst>
                <a:gd name="connsiteX0" fmla="*/ 0 w 108665"/>
                <a:gd name="connsiteY0" fmla="*/ 156742 h 156742"/>
                <a:gd name="connsiteX1" fmla="*/ 108666 w 108665"/>
                <a:gd name="connsiteY1" fmla="*/ 0 h 156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8665" h="156742">
                  <a:moveTo>
                    <a:pt x="0" y="156742"/>
                  </a:moveTo>
                  <a:lnTo>
                    <a:pt x="108666" y="0"/>
                  </a:lnTo>
                </a:path>
              </a:pathLst>
            </a:custGeom>
            <a:noFill/>
            <a:ln w="26334" cap="rnd">
              <a:solidFill>
                <a:srgbClr val="05C3DE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D7EC913D-495A-32ED-A4D7-01D2D8936493}"/>
                </a:ext>
              </a:extLst>
            </p:cNvPr>
            <p:cNvSpPr/>
            <p:nvPr/>
          </p:nvSpPr>
          <p:spPr>
            <a:xfrm>
              <a:off x="1093080" y="4969665"/>
              <a:ext cx="86274" cy="124405"/>
            </a:xfrm>
            <a:custGeom>
              <a:avLst/>
              <a:gdLst>
                <a:gd name="connsiteX0" fmla="*/ 0 w 86274"/>
                <a:gd name="connsiteY0" fmla="*/ 124406 h 124405"/>
                <a:gd name="connsiteX1" fmla="*/ 86274 w 86274"/>
                <a:gd name="connsiteY1" fmla="*/ 0 h 124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6274" h="124405">
                  <a:moveTo>
                    <a:pt x="0" y="124406"/>
                  </a:moveTo>
                  <a:lnTo>
                    <a:pt x="86274" y="0"/>
                  </a:lnTo>
                </a:path>
              </a:pathLst>
            </a:custGeom>
            <a:noFill/>
            <a:ln w="26334" cap="rnd">
              <a:solidFill>
                <a:srgbClr val="05C3DE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DA7D7F93-75E3-5E7B-F578-9A2412D1ED61}"/>
                </a:ext>
              </a:extLst>
            </p:cNvPr>
            <p:cNvSpPr/>
            <p:nvPr/>
          </p:nvSpPr>
          <p:spPr>
            <a:xfrm>
              <a:off x="809298" y="5295399"/>
              <a:ext cx="115910" cy="115910"/>
            </a:xfrm>
            <a:custGeom>
              <a:avLst/>
              <a:gdLst>
                <a:gd name="connsiteX0" fmla="*/ 115910 w 115910"/>
                <a:gd name="connsiteY0" fmla="*/ 57955 h 115910"/>
                <a:gd name="connsiteX1" fmla="*/ 57955 w 115910"/>
                <a:gd name="connsiteY1" fmla="*/ 115910 h 115910"/>
                <a:gd name="connsiteX2" fmla="*/ 0 w 115910"/>
                <a:gd name="connsiteY2" fmla="*/ 57955 h 115910"/>
                <a:gd name="connsiteX3" fmla="*/ 57955 w 115910"/>
                <a:gd name="connsiteY3" fmla="*/ 0 h 115910"/>
                <a:gd name="connsiteX4" fmla="*/ 115910 w 115910"/>
                <a:gd name="connsiteY4" fmla="*/ 57955 h 115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910" h="115910">
                  <a:moveTo>
                    <a:pt x="115910" y="57955"/>
                  </a:moveTo>
                  <a:cubicBezTo>
                    <a:pt x="115910" y="89963"/>
                    <a:pt x="89963" y="115910"/>
                    <a:pt x="57955" y="115910"/>
                  </a:cubicBezTo>
                  <a:cubicBezTo>
                    <a:pt x="25947" y="115910"/>
                    <a:pt x="0" y="89963"/>
                    <a:pt x="0" y="57955"/>
                  </a:cubicBezTo>
                  <a:cubicBezTo>
                    <a:pt x="0" y="25947"/>
                    <a:pt x="25947" y="0"/>
                    <a:pt x="57955" y="0"/>
                  </a:cubicBezTo>
                  <a:cubicBezTo>
                    <a:pt x="89963" y="0"/>
                    <a:pt x="115910" y="25947"/>
                    <a:pt x="115910" y="57955"/>
                  </a:cubicBezTo>
                  <a:close/>
                </a:path>
              </a:pathLst>
            </a:custGeom>
            <a:noFill/>
            <a:ln w="26334" cap="rnd">
              <a:solidFill>
                <a:srgbClr val="485CC7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170A9BB2-2641-ADA6-D642-DCA869B2891E}"/>
                </a:ext>
              </a:extLst>
            </p:cNvPr>
            <p:cNvSpPr/>
            <p:nvPr/>
          </p:nvSpPr>
          <p:spPr>
            <a:xfrm>
              <a:off x="689555" y="5268736"/>
              <a:ext cx="455512" cy="311500"/>
            </a:xfrm>
            <a:custGeom>
              <a:avLst/>
              <a:gdLst>
                <a:gd name="connsiteX0" fmla="*/ 56980 w 455512"/>
                <a:gd name="connsiteY0" fmla="*/ 311434 h 311500"/>
                <a:gd name="connsiteX1" fmla="*/ 99260 w 455512"/>
                <a:gd name="connsiteY1" fmla="*/ 271393 h 311500"/>
                <a:gd name="connsiteX2" fmla="*/ 99260 w 455512"/>
                <a:gd name="connsiteY2" fmla="*/ 311434 h 311500"/>
                <a:gd name="connsiteX3" fmla="*/ 320544 w 455512"/>
                <a:gd name="connsiteY3" fmla="*/ 311434 h 311500"/>
                <a:gd name="connsiteX4" fmla="*/ 295847 w 455512"/>
                <a:gd name="connsiteY4" fmla="*/ 222526 h 311500"/>
                <a:gd name="connsiteX5" fmla="*/ 439286 w 455512"/>
                <a:gd name="connsiteY5" fmla="*/ 156207 h 311500"/>
                <a:gd name="connsiteX6" fmla="*/ 455421 w 455512"/>
                <a:gd name="connsiteY6" fmla="*/ 128349 h 311500"/>
                <a:gd name="connsiteX7" fmla="*/ 455224 w 455512"/>
                <a:gd name="connsiteY7" fmla="*/ 126702 h 311500"/>
                <a:gd name="connsiteX8" fmla="*/ 454565 w 455512"/>
                <a:gd name="connsiteY8" fmla="*/ 123475 h 311500"/>
                <a:gd name="connsiteX9" fmla="*/ 453248 w 455512"/>
                <a:gd name="connsiteY9" fmla="*/ 119524 h 311500"/>
                <a:gd name="connsiteX10" fmla="*/ 453050 w 455512"/>
                <a:gd name="connsiteY10" fmla="*/ 118799 h 311500"/>
                <a:gd name="connsiteX11" fmla="*/ 452919 w 455512"/>
                <a:gd name="connsiteY11" fmla="*/ 118668 h 311500"/>
                <a:gd name="connsiteX12" fmla="*/ 445542 w 455512"/>
                <a:gd name="connsiteY12" fmla="*/ 108855 h 311500"/>
                <a:gd name="connsiteX13" fmla="*/ 324495 w 455512"/>
                <a:gd name="connsiteY13" fmla="*/ 6643 h 311500"/>
                <a:gd name="connsiteX14" fmla="*/ 284915 w 455512"/>
                <a:gd name="connsiteY14" fmla="*/ 10068 h 311500"/>
                <a:gd name="connsiteX15" fmla="*/ 288207 w 455512"/>
                <a:gd name="connsiteY15" fmla="*/ 49648 h 311500"/>
                <a:gd name="connsiteX16" fmla="*/ 375733 w 455512"/>
                <a:gd name="connsiteY16" fmla="*/ 123541 h 311500"/>
                <a:gd name="connsiteX17" fmla="*/ 277999 w 455512"/>
                <a:gd name="connsiteY17" fmla="*/ 168786 h 311500"/>
                <a:gd name="connsiteX18" fmla="*/ 99326 w 455512"/>
                <a:gd name="connsiteY18" fmla="*/ 198554 h 311500"/>
                <a:gd name="connsiteX19" fmla="*/ 99326 w 455512"/>
                <a:gd name="connsiteY19" fmla="*/ 199080 h 311500"/>
                <a:gd name="connsiteX20" fmla="*/ 87340 w 455512"/>
                <a:gd name="connsiteY20" fmla="*/ 205337 h 311500"/>
                <a:gd name="connsiteX21" fmla="*/ 9430 w 455512"/>
                <a:gd name="connsiteY21" fmla="*/ 279032 h 311500"/>
                <a:gd name="connsiteX22" fmla="*/ 2449 w 455512"/>
                <a:gd name="connsiteY22" fmla="*/ 311500 h 311500"/>
                <a:gd name="connsiteX23" fmla="*/ 56980 w 455512"/>
                <a:gd name="connsiteY23" fmla="*/ 311500 h 31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55512" h="311500">
                  <a:moveTo>
                    <a:pt x="56980" y="311434"/>
                  </a:moveTo>
                  <a:lnTo>
                    <a:pt x="99260" y="271393"/>
                  </a:lnTo>
                  <a:lnTo>
                    <a:pt x="99260" y="311434"/>
                  </a:lnTo>
                  <a:lnTo>
                    <a:pt x="320544" y="311434"/>
                  </a:lnTo>
                  <a:lnTo>
                    <a:pt x="295847" y="222526"/>
                  </a:lnTo>
                  <a:lnTo>
                    <a:pt x="439286" y="156207"/>
                  </a:lnTo>
                  <a:cubicBezTo>
                    <a:pt x="450218" y="151136"/>
                    <a:pt x="456343" y="139808"/>
                    <a:pt x="455421" y="128349"/>
                  </a:cubicBezTo>
                  <a:cubicBezTo>
                    <a:pt x="455355" y="127756"/>
                    <a:pt x="455289" y="127295"/>
                    <a:pt x="455224" y="126702"/>
                  </a:cubicBezTo>
                  <a:cubicBezTo>
                    <a:pt x="455092" y="125649"/>
                    <a:pt x="454894" y="124529"/>
                    <a:pt x="454565" y="123475"/>
                  </a:cubicBezTo>
                  <a:cubicBezTo>
                    <a:pt x="454302" y="122158"/>
                    <a:pt x="453775" y="120841"/>
                    <a:pt x="453248" y="119524"/>
                  </a:cubicBezTo>
                  <a:cubicBezTo>
                    <a:pt x="453182" y="119326"/>
                    <a:pt x="453116" y="119129"/>
                    <a:pt x="453050" y="118799"/>
                  </a:cubicBezTo>
                  <a:cubicBezTo>
                    <a:pt x="452984" y="118799"/>
                    <a:pt x="452984" y="118734"/>
                    <a:pt x="452919" y="118668"/>
                  </a:cubicBezTo>
                  <a:cubicBezTo>
                    <a:pt x="451272" y="114980"/>
                    <a:pt x="448901" y="111621"/>
                    <a:pt x="445542" y="108855"/>
                  </a:cubicBezTo>
                  <a:lnTo>
                    <a:pt x="324495" y="6643"/>
                  </a:lnTo>
                  <a:cubicBezTo>
                    <a:pt x="312641" y="-3433"/>
                    <a:pt x="294859" y="-1853"/>
                    <a:pt x="284915" y="10068"/>
                  </a:cubicBezTo>
                  <a:cubicBezTo>
                    <a:pt x="274838" y="21922"/>
                    <a:pt x="276353" y="39704"/>
                    <a:pt x="288207" y="49648"/>
                  </a:cubicBezTo>
                  <a:lnTo>
                    <a:pt x="375733" y="123541"/>
                  </a:lnTo>
                  <a:lnTo>
                    <a:pt x="277999" y="168786"/>
                  </a:lnTo>
                  <a:lnTo>
                    <a:pt x="99326" y="198554"/>
                  </a:lnTo>
                  <a:lnTo>
                    <a:pt x="99326" y="199080"/>
                  </a:lnTo>
                  <a:cubicBezTo>
                    <a:pt x="94980" y="200134"/>
                    <a:pt x="90897" y="202110"/>
                    <a:pt x="87340" y="205337"/>
                  </a:cubicBezTo>
                  <a:lnTo>
                    <a:pt x="9430" y="279032"/>
                  </a:lnTo>
                  <a:cubicBezTo>
                    <a:pt x="12" y="287396"/>
                    <a:pt x="-2424" y="300634"/>
                    <a:pt x="2449" y="311500"/>
                  </a:cubicBezTo>
                  <a:lnTo>
                    <a:pt x="56980" y="311500"/>
                  </a:lnTo>
                  <a:close/>
                </a:path>
              </a:pathLst>
            </a:custGeom>
            <a:noFill/>
            <a:ln w="26334" cap="rnd">
              <a:solidFill>
                <a:srgbClr val="485CC7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94E77D2E-98E2-4884-1773-084B8E6316DC}"/>
              </a:ext>
            </a:extLst>
          </p:cNvPr>
          <p:cNvGrpSpPr/>
          <p:nvPr/>
        </p:nvGrpSpPr>
        <p:grpSpPr>
          <a:xfrm>
            <a:off x="3832218" y="3866855"/>
            <a:ext cx="656341" cy="649064"/>
            <a:chOff x="3832218" y="3866855"/>
            <a:chExt cx="656341" cy="649064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B8FC2704-577E-B833-085F-B79ED2959FE9}"/>
                </a:ext>
              </a:extLst>
            </p:cNvPr>
            <p:cNvSpPr/>
            <p:nvPr/>
          </p:nvSpPr>
          <p:spPr>
            <a:xfrm>
              <a:off x="3832218" y="3945177"/>
              <a:ext cx="584852" cy="570742"/>
            </a:xfrm>
            <a:custGeom>
              <a:avLst/>
              <a:gdLst>
                <a:gd name="connsiteX0" fmla="*/ 584853 w 584852"/>
                <a:gd name="connsiteY0" fmla="*/ 522979 h 570742"/>
                <a:gd name="connsiteX1" fmla="*/ 583470 w 584852"/>
                <a:gd name="connsiteY1" fmla="*/ 528841 h 570742"/>
                <a:gd name="connsiteX2" fmla="*/ 569969 w 584852"/>
                <a:gd name="connsiteY2" fmla="*/ 552945 h 570742"/>
                <a:gd name="connsiteX3" fmla="*/ 568718 w 584852"/>
                <a:gd name="connsiteY3" fmla="*/ 554196 h 570742"/>
                <a:gd name="connsiteX4" fmla="*/ 488898 w 584852"/>
                <a:gd name="connsiteY4" fmla="*/ 554196 h 570742"/>
                <a:gd name="connsiteX5" fmla="*/ 473487 w 584852"/>
                <a:gd name="connsiteY5" fmla="*/ 503024 h 570742"/>
                <a:gd name="connsiteX6" fmla="*/ 479151 w 584852"/>
                <a:gd name="connsiteY6" fmla="*/ 475298 h 570742"/>
                <a:gd name="connsiteX7" fmla="*/ 99083 w 584852"/>
                <a:gd name="connsiteY7" fmla="*/ 95297 h 570742"/>
                <a:gd name="connsiteX8" fmla="*/ 58844 w 584852"/>
                <a:gd name="connsiteY8" fmla="*/ 105175 h 570742"/>
                <a:gd name="connsiteX9" fmla="*/ 13534 w 584852"/>
                <a:gd name="connsiteY9" fmla="*/ 93387 h 570742"/>
                <a:gd name="connsiteX10" fmla="*/ 13534 w 584852"/>
                <a:gd name="connsiteY10" fmla="*/ 28056 h 570742"/>
                <a:gd name="connsiteX11" fmla="*/ 19724 w 584852"/>
                <a:gd name="connsiteY11" fmla="*/ 21865 h 570742"/>
                <a:gd name="connsiteX12" fmla="*/ 19856 w 584852"/>
                <a:gd name="connsiteY12" fmla="*/ 21733 h 570742"/>
                <a:gd name="connsiteX13" fmla="*/ 46199 w 584852"/>
                <a:gd name="connsiteY13" fmla="*/ 11064 h 570742"/>
                <a:gd name="connsiteX14" fmla="*/ 97239 w 584852"/>
                <a:gd name="connsiteY14" fmla="*/ 0 h 570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4852" h="570742">
                  <a:moveTo>
                    <a:pt x="584853" y="522979"/>
                  </a:moveTo>
                  <a:lnTo>
                    <a:pt x="583470" y="528841"/>
                  </a:lnTo>
                  <a:cubicBezTo>
                    <a:pt x="581297" y="537995"/>
                    <a:pt x="576621" y="546293"/>
                    <a:pt x="569969" y="552945"/>
                  </a:cubicBezTo>
                  <a:lnTo>
                    <a:pt x="568718" y="554196"/>
                  </a:lnTo>
                  <a:cubicBezTo>
                    <a:pt x="546655" y="576258"/>
                    <a:pt x="510960" y="576258"/>
                    <a:pt x="488898" y="554196"/>
                  </a:cubicBezTo>
                  <a:cubicBezTo>
                    <a:pt x="475529" y="540827"/>
                    <a:pt x="469733" y="521596"/>
                    <a:pt x="473487" y="503024"/>
                  </a:cubicBezTo>
                  <a:lnTo>
                    <a:pt x="479151" y="475298"/>
                  </a:lnTo>
                  <a:lnTo>
                    <a:pt x="99083" y="95297"/>
                  </a:lnTo>
                  <a:lnTo>
                    <a:pt x="58844" y="105175"/>
                  </a:lnTo>
                  <a:cubicBezTo>
                    <a:pt x="42709" y="109785"/>
                    <a:pt x="25388" y="105241"/>
                    <a:pt x="13534" y="93387"/>
                  </a:cubicBezTo>
                  <a:cubicBezTo>
                    <a:pt x="-4511" y="75342"/>
                    <a:pt x="-4511" y="46101"/>
                    <a:pt x="13534" y="28056"/>
                  </a:cubicBezTo>
                  <a:lnTo>
                    <a:pt x="19724" y="21865"/>
                  </a:lnTo>
                  <a:cubicBezTo>
                    <a:pt x="19724" y="21865"/>
                    <a:pt x="19856" y="21733"/>
                    <a:pt x="19856" y="21733"/>
                  </a:cubicBezTo>
                  <a:cubicBezTo>
                    <a:pt x="26837" y="14818"/>
                    <a:pt x="36387" y="10998"/>
                    <a:pt x="46199" y="11064"/>
                  </a:cubicBezTo>
                  <a:cubicBezTo>
                    <a:pt x="55551" y="11064"/>
                    <a:pt x="84265" y="12974"/>
                    <a:pt x="97239" y="0"/>
                  </a:cubicBezTo>
                </a:path>
              </a:pathLst>
            </a:custGeom>
            <a:noFill/>
            <a:ln w="26334" cap="rnd">
              <a:solidFill>
                <a:srgbClr val="485CC7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F11BC8B1-FD09-F29F-B6C0-B126BF0AF8DA}"/>
                </a:ext>
              </a:extLst>
            </p:cNvPr>
            <p:cNvSpPr/>
            <p:nvPr/>
          </p:nvSpPr>
          <p:spPr>
            <a:xfrm>
              <a:off x="4224699" y="4177656"/>
              <a:ext cx="263860" cy="252302"/>
            </a:xfrm>
            <a:custGeom>
              <a:avLst/>
              <a:gdLst>
                <a:gd name="connsiteX0" fmla="*/ 0 w 263860"/>
                <a:gd name="connsiteY0" fmla="*/ 0 h 252302"/>
                <a:gd name="connsiteX1" fmla="*/ 164777 w 263860"/>
                <a:gd name="connsiteY1" fmla="*/ 164711 h 252302"/>
                <a:gd name="connsiteX2" fmla="*/ 205016 w 263860"/>
                <a:gd name="connsiteY2" fmla="*/ 154832 h 252302"/>
                <a:gd name="connsiteX3" fmla="*/ 250327 w 263860"/>
                <a:gd name="connsiteY3" fmla="*/ 166621 h 252302"/>
                <a:gd name="connsiteX4" fmla="*/ 250327 w 263860"/>
                <a:gd name="connsiteY4" fmla="*/ 231952 h 252302"/>
                <a:gd name="connsiteX5" fmla="*/ 247693 w 263860"/>
                <a:gd name="connsiteY5" fmla="*/ 234587 h 252302"/>
                <a:gd name="connsiteX6" fmla="*/ 247561 w 263860"/>
                <a:gd name="connsiteY6" fmla="*/ 234718 h 252302"/>
                <a:gd name="connsiteX7" fmla="*/ 221218 w 263860"/>
                <a:gd name="connsiteY7" fmla="*/ 245387 h 252302"/>
                <a:gd name="connsiteX8" fmla="*/ 173009 w 263860"/>
                <a:gd name="connsiteY8" fmla="*/ 252302 h 252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3860" h="252302">
                  <a:moveTo>
                    <a:pt x="0" y="0"/>
                  </a:moveTo>
                  <a:lnTo>
                    <a:pt x="164777" y="164711"/>
                  </a:lnTo>
                  <a:lnTo>
                    <a:pt x="205016" y="154832"/>
                  </a:lnTo>
                  <a:cubicBezTo>
                    <a:pt x="221152" y="150222"/>
                    <a:pt x="238472" y="154767"/>
                    <a:pt x="250327" y="166621"/>
                  </a:cubicBezTo>
                  <a:cubicBezTo>
                    <a:pt x="268372" y="184666"/>
                    <a:pt x="268372" y="213907"/>
                    <a:pt x="250327" y="231952"/>
                  </a:cubicBezTo>
                  <a:lnTo>
                    <a:pt x="247693" y="234587"/>
                  </a:lnTo>
                  <a:cubicBezTo>
                    <a:pt x="247693" y="234587"/>
                    <a:pt x="247561" y="234718"/>
                    <a:pt x="247561" y="234718"/>
                  </a:cubicBezTo>
                  <a:cubicBezTo>
                    <a:pt x="240580" y="241633"/>
                    <a:pt x="231030" y="245453"/>
                    <a:pt x="221218" y="245387"/>
                  </a:cubicBezTo>
                  <a:cubicBezTo>
                    <a:pt x="211866" y="245387"/>
                    <a:pt x="186049" y="239328"/>
                    <a:pt x="173009" y="252302"/>
                  </a:cubicBezTo>
                </a:path>
              </a:pathLst>
            </a:custGeom>
            <a:noFill/>
            <a:ln w="26334" cap="rnd">
              <a:solidFill>
                <a:srgbClr val="485CC7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052B38D-CBD9-6FC8-27E4-AD494CC7F141}"/>
                </a:ext>
              </a:extLst>
            </p:cNvPr>
            <p:cNvSpPr/>
            <p:nvPr/>
          </p:nvSpPr>
          <p:spPr>
            <a:xfrm>
              <a:off x="3903707" y="3866855"/>
              <a:ext cx="265473" cy="255216"/>
            </a:xfrm>
            <a:custGeom>
              <a:avLst/>
              <a:gdLst>
                <a:gd name="connsiteX0" fmla="*/ 0 w 265473"/>
                <a:gd name="connsiteY0" fmla="*/ 47764 h 255216"/>
                <a:gd name="connsiteX1" fmla="*/ 1383 w 265473"/>
                <a:gd name="connsiteY1" fmla="*/ 41902 h 255216"/>
                <a:gd name="connsiteX2" fmla="*/ 14884 w 265473"/>
                <a:gd name="connsiteY2" fmla="*/ 17798 h 255216"/>
                <a:gd name="connsiteX3" fmla="*/ 16135 w 265473"/>
                <a:gd name="connsiteY3" fmla="*/ 16547 h 255216"/>
                <a:gd name="connsiteX4" fmla="*/ 95955 w 265473"/>
                <a:gd name="connsiteY4" fmla="*/ 16547 h 255216"/>
                <a:gd name="connsiteX5" fmla="*/ 111366 w 265473"/>
                <a:gd name="connsiteY5" fmla="*/ 67719 h 255216"/>
                <a:gd name="connsiteX6" fmla="*/ 105702 w 265473"/>
                <a:gd name="connsiteY6" fmla="*/ 95445 h 255216"/>
                <a:gd name="connsiteX7" fmla="*/ 265474 w 265473"/>
                <a:gd name="connsiteY7" fmla="*/ 255217 h 255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5473" h="255216">
                  <a:moveTo>
                    <a:pt x="0" y="47764"/>
                  </a:moveTo>
                  <a:lnTo>
                    <a:pt x="1383" y="41902"/>
                  </a:lnTo>
                  <a:cubicBezTo>
                    <a:pt x="3556" y="32748"/>
                    <a:pt x="8232" y="24450"/>
                    <a:pt x="14884" y="17798"/>
                  </a:cubicBezTo>
                  <a:lnTo>
                    <a:pt x="16135" y="16547"/>
                  </a:lnTo>
                  <a:cubicBezTo>
                    <a:pt x="38198" y="-5516"/>
                    <a:pt x="73893" y="-5516"/>
                    <a:pt x="95955" y="16547"/>
                  </a:cubicBezTo>
                  <a:cubicBezTo>
                    <a:pt x="109324" y="29916"/>
                    <a:pt x="115120" y="49147"/>
                    <a:pt x="111366" y="67719"/>
                  </a:cubicBezTo>
                  <a:lnTo>
                    <a:pt x="105702" y="95445"/>
                  </a:lnTo>
                  <a:lnTo>
                    <a:pt x="265474" y="255217"/>
                  </a:lnTo>
                </a:path>
              </a:pathLst>
            </a:custGeom>
            <a:noFill/>
            <a:ln w="26334" cap="rnd">
              <a:solidFill>
                <a:srgbClr val="485CC7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907249B9-5A37-212A-78EE-4B00B2CD3914}"/>
                </a:ext>
              </a:extLst>
            </p:cNvPr>
            <p:cNvSpPr/>
            <p:nvPr/>
          </p:nvSpPr>
          <p:spPr>
            <a:xfrm>
              <a:off x="4097066" y="4138799"/>
              <a:ext cx="98523" cy="33192"/>
            </a:xfrm>
            <a:custGeom>
              <a:avLst/>
              <a:gdLst>
                <a:gd name="connsiteX0" fmla="*/ 98524 w 98523"/>
                <a:gd name="connsiteY0" fmla="*/ 9681 h 33192"/>
                <a:gd name="connsiteX1" fmla="*/ 78239 w 98523"/>
                <a:gd name="connsiteY1" fmla="*/ 33192 h 33192"/>
                <a:gd name="connsiteX2" fmla="*/ 43730 w 98523"/>
                <a:gd name="connsiteY2" fmla="*/ 33192 h 33192"/>
                <a:gd name="connsiteX3" fmla="*/ 16596 w 98523"/>
                <a:gd name="connsiteY3" fmla="*/ 0 h 33192"/>
                <a:gd name="connsiteX4" fmla="*/ 0 w 98523"/>
                <a:gd name="connsiteY4" fmla="*/ 5532 h 33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523" h="33192">
                  <a:moveTo>
                    <a:pt x="98524" y="9681"/>
                  </a:moveTo>
                  <a:lnTo>
                    <a:pt x="78239" y="33192"/>
                  </a:lnTo>
                  <a:lnTo>
                    <a:pt x="43730" y="33192"/>
                  </a:lnTo>
                  <a:lnTo>
                    <a:pt x="16596" y="0"/>
                  </a:lnTo>
                  <a:lnTo>
                    <a:pt x="0" y="5532"/>
                  </a:lnTo>
                </a:path>
              </a:pathLst>
            </a:custGeom>
            <a:noFill/>
            <a:ln w="26334" cap="rnd">
              <a:solidFill>
                <a:srgbClr val="05C3DE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A262355B-7814-78F7-B55D-DC17260CE8C9}"/>
                </a:ext>
              </a:extLst>
            </p:cNvPr>
            <p:cNvSpPr/>
            <p:nvPr/>
          </p:nvSpPr>
          <p:spPr>
            <a:xfrm>
              <a:off x="4175305" y="4172058"/>
              <a:ext cx="20811" cy="78634"/>
            </a:xfrm>
            <a:custGeom>
              <a:avLst/>
              <a:gdLst>
                <a:gd name="connsiteX0" fmla="*/ 0 w 20811"/>
                <a:gd name="connsiteY0" fmla="*/ 0 h 78634"/>
                <a:gd name="connsiteX1" fmla="*/ 15082 w 20811"/>
                <a:gd name="connsiteY1" fmla="*/ 37934 h 78634"/>
                <a:gd name="connsiteX2" fmla="*/ 7311 w 20811"/>
                <a:gd name="connsiteY2" fmla="*/ 63421 h 78634"/>
                <a:gd name="connsiteX3" fmla="*/ 20811 w 20811"/>
                <a:gd name="connsiteY3" fmla="*/ 78635 h 78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811" h="78634">
                  <a:moveTo>
                    <a:pt x="0" y="0"/>
                  </a:moveTo>
                  <a:lnTo>
                    <a:pt x="15082" y="37934"/>
                  </a:lnTo>
                  <a:lnTo>
                    <a:pt x="7311" y="63421"/>
                  </a:lnTo>
                  <a:lnTo>
                    <a:pt x="20811" y="78635"/>
                  </a:lnTo>
                </a:path>
              </a:pathLst>
            </a:custGeom>
            <a:noFill/>
            <a:ln w="26334" cap="rnd">
              <a:solidFill>
                <a:srgbClr val="05C3DE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4E141BB-F516-3EBD-69AD-3B1988C28F21}"/>
                </a:ext>
              </a:extLst>
            </p:cNvPr>
            <p:cNvSpPr/>
            <p:nvPr/>
          </p:nvSpPr>
          <p:spPr>
            <a:xfrm>
              <a:off x="4196117" y="4000102"/>
              <a:ext cx="39778" cy="58416"/>
            </a:xfrm>
            <a:custGeom>
              <a:avLst/>
              <a:gdLst>
                <a:gd name="connsiteX0" fmla="*/ 39778 w 39778"/>
                <a:gd name="connsiteY0" fmla="*/ 0 h 58416"/>
                <a:gd name="connsiteX1" fmla="*/ 0 w 39778"/>
                <a:gd name="connsiteY1" fmla="*/ 58416 h 58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778" h="58416">
                  <a:moveTo>
                    <a:pt x="39778" y="0"/>
                  </a:moveTo>
                  <a:lnTo>
                    <a:pt x="0" y="58416"/>
                  </a:lnTo>
                </a:path>
              </a:pathLst>
            </a:custGeom>
            <a:noFill/>
            <a:ln w="26334" cap="rnd">
              <a:solidFill>
                <a:srgbClr val="05C3DE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CC17B8BB-CA06-CDD7-F522-EF3DE5C7D590}"/>
                </a:ext>
              </a:extLst>
            </p:cNvPr>
            <p:cNvSpPr/>
            <p:nvPr/>
          </p:nvSpPr>
          <p:spPr>
            <a:xfrm>
              <a:off x="4245378" y="4026841"/>
              <a:ext cx="73827" cy="72312"/>
            </a:xfrm>
            <a:custGeom>
              <a:avLst/>
              <a:gdLst>
                <a:gd name="connsiteX0" fmla="*/ 73827 w 73827"/>
                <a:gd name="connsiteY0" fmla="*/ 0 h 72312"/>
                <a:gd name="connsiteX1" fmla="*/ 0 w 73827"/>
                <a:gd name="connsiteY1" fmla="*/ 72312 h 72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827" h="72312">
                  <a:moveTo>
                    <a:pt x="73827" y="0"/>
                  </a:moveTo>
                  <a:lnTo>
                    <a:pt x="0" y="72312"/>
                  </a:lnTo>
                </a:path>
              </a:pathLst>
            </a:custGeom>
            <a:noFill/>
            <a:ln w="26334" cap="rnd">
              <a:solidFill>
                <a:srgbClr val="05C3DE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80D7EC7A-9BC0-768F-9F01-91B8B9774B18}"/>
                </a:ext>
              </a:extLst>
            </p:cNvPr>
            <p:cNvSpPr/>
            <p:nvPr/>
          </p:nvSpPr>
          <p:spPr>
            <a:xfrm>
              <a:off x="4282325" y="4110151"/>
              <a:ext cx="62038" cy="40963"/>
            </a:xfrm>
            <a:custGeom>
              <a:avLst/>
              <a:gdLst>
                <a:gd name="connsiteX0" fmla="*/ 62039 w 62038"/>
                <a:gd name="connsiteY0" fmla="*/ 0 h 40963"/>
                <a:gd name="connsiteX1" fmla="*/ 0 w 62038"/>
                <a:gd name="connsiteY1" fmla="*/ 40964 h 40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2038" h="40963">
                  <a:moveTo>
                    <a:pt x="62039" y="0"/>
                  </a:moveTo>
                  <a:lnTo>
                    <a:pt x="0" y="40964"/>
                  </a:lnTo>
                </a:path>
              </a:pathLst>
            </a:custGeom>
            <a:noFill/>
            <a:ln w="26334" cap="rnd">
              <a:solidFill>
                <a:srgbClr val="05C3DE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610F6445-B137-E36A-3DE9-1AA79EF94189}"/>
              </a:ext>
            </a:extLst>
          </p:cNvPr>
          <p:cNvGrpSpPr/>
          <p:nvPr/>
        </p:nvGrpSpPr>
        <p:grpSpPr>
          <a:xfrm>
            <a:off x="7338404" y="2887825"/>
            <a:ext cx="1819528" cy="1791998"/>
            <a:chOff x="7338404" y="2887825"/>
            <a:chExt cx="1819528" cy="1791998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080C6D58-2BFF-3A4C-D1C8-7949F33B1501}"/>
                </a:ext>
              </a:extLst>
            </p:cNvPr>
            <p:cNvGrpSpPr/>
            <p:nvPr/>
          </p:nvGrpSpPr>
          <p:grpSpPr>
            <a:xfrm>
              <a:off x="7338404" y="2887825"/>
              <a:ext cx="1604369" cy="1790483"/>
              <a:chOff x="7338404" y="2887825"/>
              <a:chExt cx="1604369" cy="1790483"/>
            </a:xfrm>
          </p:grpSpPr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58DE97B5-B993-E8C3-3333-162ED5A23ADE}"/>
                  </a:ext>
                </a:extLst>
              </p:cNvPr>
              <p:cNvSpPr/>
              <p:nvPr/>
            </p:nvSpPr>
            <p:spPr>
              <a:xfrm>
                <a:off x="7994351" y="2887825"/>
                <a:ext cx="292541" cy="292541"/>
              </a:xfrm>
              <a:custGeom>
                <a:avLst/>
                <a:gdLst>
                  <a:gd name="connsiteX0" fmla="*/ 146271 w 292541"/>
                  <a:gd name="connsiteY0" fmla="*/ 0 h 292541"/>
                  <a:gd name="connsiteX1" fmla="*/ 0 w 292541"/>
                  <a:gd name="connsiteY1" fmla="*/ 146271 h 292541"/>
                  <a:gd name="connsiteX2" fmla="*/ 146271 w 292541"/>
                  <a:gd name="connsiteY2" fmla="*/ 292542 h 292541"/>
                  <a:gd name="connsiteX3" fmla="*/ 292542 w 292541"/>
                  <a:gd name="connsiteY3" fmla="*/ 146271 h 292541"/>
                  <a:gd name="connsiteX4" fmla="*/ 146271 w 292541"/>
                  <a:gd name="connsiteY4" fmla="*/ 0 h 292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2541" h="292541">
                    <a:moveTo>
                      <a:pt x="146271" y="0"/>
                    </a:moveTo>
                    <a:cubicBezTo>
                      <a:pt x="65528" y="0"/>
                      <a:pt x="0" y="65463"/>
                      <a:pt x="0" y="146271"/>
                    </a:cubicBezTo>
                    <a:cubicBezTo>
                      <a:pt x="0" y="227079"/>
                      <a:pt x="65463" y="292542"/>
                      <a:pt x="146271" y="292542"/>
                    </a:cubicBezTo>
                    <a:cubicBezTo>
                      <a:pt x="227079" y="292542"/>
                      <a:pt x="292542" y="227079"/>
                      <a:pt x="292542" y="146271"/>
                    </a:cubicBezTo>
                    <a:cubicBezTo>
                      <a:pt x="292542" y="65463"/>
                      <a:pt x="227079" y="0"/>
                      <a:pt x="146271" y="0"/>
                    </a:cubicBezTo>
                    <a:close/>
                  </a:path>
                </a:pathLst>
              </a:custGeom>
              <a:noFill/>
              <a:ln w="38100" cap="rnd">
                <a:solidFill>
                  <a:srgbClr val="485CC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0EBC748D-DEC7-274F-3F1E-8E5A9E7E1711}"/>
                  </a:ext>
                </a:extLst>
              </p:cNvPr>
              <p:cNvSpPr/>
              <p:nvPr/>
            </p:nvSpPr>
            <p:spPr>
              <a:xfrm>
                <a:off x="7338404" y="3277836"/>
                <a:ext cx="1604369" cy="1400472"/>
              </a:xfrm>
              <a:custGeom>
                <a:avLst/>
                <a:gdLst>
                  <a:gd name="connsiteX0" fmla="*/ 572768 w 1604369"/>
                  <a:gd name="connsiteY0" fmla="*/ 1400473 h 1400472"/>
                  <a:gd name="connsiteX1" fmla="*/ 572768 w 1604369"/>
                  <a:gd name="connsiteY1" fmla="*/ 505263 h 1400472"/>
                  <a:gd name="connsiteX2" fmla="*/ 492026 w 1604369"/>
                  <a:gd name="connsiteY2" fmla="*/ 168465 h 1400472"/>
                  <a:gd name="connsiteX3" fmla="*/ 84233 w 1604369"/>
                  <a:gd name="connsiteY3" fmla="*/ 168465 h 1400472"/>
                  <a:gd name="connsiteX4" fmla="*/ 0 w 1604369"/>
                  <a:gd name="connsiteY4" fmla="*/ 84233 h 1400472"/>
                  <a:gd name="connsiteX5" fmla="*/ 0 w 1604369"/>
                  <a:gd name="connsiteY5" fmla="*/ 84233 h 1400472"/>
                  <a:gd name="connsiteX6" fmla="*/ 84233 w 1604369"/>
                  <a:gd name="connsiteY6" fmla="*/ 0 h 1400472"/>
                  <a:gd name="connsiteX7" fmla="*/ 1520136 w 1604369"/>
                  <a:gd name="connsiteY7" fmla="*/ 0 h 1400472"/>
                  <a:gd name="connsiteX8" fmla="*/ 1604369 w 1604369"/>
                  <a:gd name="connsiteY8" fmla="*/ 84233 h 1400472"/>
                  <a:gd name="connsiteX9" fmla="*/ 1604369 w 1604369"/>
                  <a:gd name="connsiteY9" fmla="*/ 84233 h 1400472"/>
                  <a:gd name="connsiteX10" fmla="*/ 1520136 w 1604369"/>
                  <a:gd name="connsiteY10" fmla="*/ 168465 h 1400472"/>
                  <a:gd name="connsiteX11" fmla="*/ 1112344 w 1604369"/>
                  <a:gd name="connsiteY11" fmla="*/ 168465 h 1400472"/>
                  <a:gd name="connsiteX12" fmla="*/ 1031601 w 1604369"/>
                  <a:gd name="connsiteY12" fmla="*/ 505263 h 1400472"/>
                  <a:gd name="connsiteX13" fmla="*/ 1031601 w 1604369"/>
                  <a:gd name="connsiteY13" fmla="*/ 1400473 h 1400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04369" h="1400472">
                    <a:moveTo>
                      <a:pt x="572768" y="1400473"/>
                    </a:moveTo>
                    <a:lnTo>
                      <a:pt x="572768" y="505263"/>
                    </a:lnTo>
                    <a:cubicBezTo>
                      <a:pt x="572768" y="505263"/>
                      <a:pt x="492026" y="168465"/>
                      <a:pt x="492026" y="168465"/>
                    </a:cubicBezTo>
                    <a:lnTo>
                      <a:pt x="84233" y="168465"/>
                    </a:lnTo>
                    <a:cubicBezTo>
                      <a:pt x="37737" y="168465"/>
                      <a:pt x="0" y="130794"/>
                      <a:pt x="0" y="84233"/>
                    </a:cubicBezTo>
                    <a:lnTo>
                      <a:pt x="0" y="84233"/>
                    </a:lnTo>
                    <a:cubicBezTo>
                      <a:pt x="0" y="37737"/>
                      <a:pt x="37671" y="0"/>
                      <a:pt x="84233" y="0"/>
                    </a:cubicBezTo>
                    <a:lnTo>
                      <a:pt x="1520136" y="0"/>
                    </a:lnTo>
                    <a:cubicBezTo>
                      <a:pt x="1566633" y="0"/>
                      <a:pt x="1604369" y="37671"/>
                      <a:pt x="1604369" y="84233"/>
                    </a:cubicBezTo>
                    <a:lnTo>
                      <a:pt x="1604369" y="84233"/>
                    </a:lnTo>
                    <a:cubicBezTo>
                      <a:pt x="1604369" y="130728"/>
                      <a:pt x="1566699" y="168465"/>
                      <a:pt x="1520136" y="168465"/>
                    </a:cubicBezTo>
                    <a:lnTo>
                      <a:pt x="1112344" y="168465"/>
                    </a:lnTo>
                    <a:lnTo>
                      <a:pt x="1031601" y="505263"/>
                    </a:lnTo>
                    <a:lnTo>
                      <a:pt x="1031601" y="1400473"/>
                    </a:lnTo>
                  </a:path>
                </a:pathLst>
              </a:custGeom>
              <a:noFill/>
              <a:ln w="38100" cap="rnd">
                <a:solidFill>
                  <a:srgbClr val="485CC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F29FF913-B96E-B480-A21C-AC16E4474B2F}"/>
                  </a:ext>
                </a:extLst>
              </p:cNvPr>
              <p:cNvSpPr/>
              <p:nvPr/>
            </p:nvSpPr>
            <p:spPr>
              <a:xfrm>
                <a:off x="8140622" y="4119898"/>
                <a:ext cx="6585" cy="558410"/>
              </a:xfrm>
              <a:custGeom>
                <a:avLst/>
                <a:gdLst>
                  <a:gd name="connsiteX0" fmla="*/ 0 w 6585"/>
                  <a:gd name="connsiteY0" fmla="*/ 0 h 558410"/>
                  <a:gd name="connsiteX1" fmla="*/ 0 w 6585"/>
                  <a:gd name="connsiteY1" fmla="*/ 558411 h 5584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85" h="558410">
                    <a:moveTo>
                      <a:pt x="0" y="0"/>
                    </a:moveTo>
                    <a:lnTo>
                      <a:pt x="0" y="558411"/>
                    </a:lnTo>
                  </a:path>
                </a:pathLst>
              </a:custGeom>
              <a:ln w="32917" cap="rnd">
                <a:solidFill>
                  <a:srgbClr val="485CC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7E9F992E-BEA5-802E-8034-9B765C6572EE}"/>
                </a:ext>
              </a:extLst>
            </p:cNvPr>
            <p:cNvGrpSpPr/>
            <p:nvPr/>
          </p:nvGrpSpPr>
          <p:grpSpPr>
            <a:xfrm>
              <a:off x="8220244" y="4359029"/>
              <a:ext cx="937688" cy="320794"/>
              <a:chOff x="8220244" y="4359029"/>
              <a:chExt cx="937688" cy="320794"/>
            </a:xfrm>
          </p:grpSpPr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CD1DE9A5-AC5F-4267-820B-FDA4345ADA5C}"/>
                  </a:ext>
                </a:extLst>
              </p:cNvPr>
              <p:cNvSpPr/>
              <p:nvPr/>
            </p:nvSpPr>
            <p:spPr>
              <a:xfrm>
                <a:off x="8296376" y="4423899"/>
                <a:ext cx="861556" cy="255924"/>
              </a:xfrm>
              <a:custGeom>
                <a:avLst/>
                <a:gdLst>
                  <a:gd name="connsiteX0" fmla="*/ 0 w 861556"/>
                  <a:gd name="connsiteY0" fmla="*/ 0 h 255924"/>
                  <a:gd name="connsiteX1" fmla="*/ 378816 w 861556"/>
                  <a:gd name="connsiteY1" fmla="*/ 255925 h 255924"/>
                  <a:gd name="connsiteX2" fmla="*/ 861556 w 861556"/>
                  <a:gd name="connsiteY2" fmla="*/ 255925 h 255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61556" h="255924">
                    <a:moveTo>
                      <a:pt x="0" y="0"/>
                    </a:moveTo>
                    <a:lnTo>
                      <a:pt x="378816" y="255925"/>
                    </a:lnTo>
                    <a:lnTo>
                      <a:pt x="861556" y="255925"/>
                    </a:lnTo>
                  </a:path>
                </a:pathLst>
              </a:custGeom>
              <a:noFill/>
              <a:ln w="32917" cap="rnd">
                <a:solidFill>
                  <a:srgbClr val="05C3DE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60901644-F95E-D877-F3CC-4808720F9862}"/>
                  </a:ext>
                </a:extLst>
              </p:cNvPr>
              <p:cNvSpPr/>
              <p:nvPr/>
            </p:nvSpPr>
            <p:spPr>
              <a:xfrm>
                <a:off x="8220244" y="4359029"/>
                <a:ext cx="83244" cy="83244"/>
              </a:xfrm>
              <a:custGeom>
                <a:avLst/>
                <a:gdLst>
                  <a:gd name="connsiteX0" fmla="*/ 83245 w 83244"/>
                  <a:gd name="connsiteY0" fmla="*/ 41622 h 83244"/>
                  <a:gd name="connsiteX1" fmla="*/ 41623 w 83244"/>
                  <a:gd name="connsiteY1" fmla="*/ 83245 h 83244"/>
                  <a:gd name="connsiteX2" fmla="*/ 1 w 83244"/>
                  <a:gd name="connsiteY2" fmla="*/ 41622 h 83244"/>
                  <a:gd name="connsiteX3" fmla="*/ 41623 w 83244"/>
                  <a:gd name="connsiteY3" fmla="*/ 0 h 83244"/>
                  <a:gd name="connsiteX4" fmla="*/ 83245 w 83244"/>
                  <a:gd name="connsiteY4" fmla="*/ 41622 h 83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244" h="83244">
                    <a:moveTo>
                      <a:pt x="83245" y="41622"/>
                    </a:moveTo>
                    <a:cubicBezTo>
                      <a:pt x="83245" y="64610"/>
                      <a:pt x="64610" y="83245"/>
                      <a:pt x="41623" y="83245"/>
                    </a:cubicBezTo>
                    <a:cubicBezTo>
                      <a:pt x="18635" y="83245"/>
                      <a:pt x="1" y="64610"/>
                      <a:pt x="1" y="41622"/>
                    </a:cubicBezTo>
                    <a:cubicBezTo>
                      <a:pt x="1" y="18635"/>
                      <a:pt x="18636" y="0"/>
                      <a:pt x="41623" y="0"/>
                    </a:cubicBezTo>
                    <a:cubicBezTo>
                      <a:pt x="64611" y="0"/>
                      <a:pt x="83245" y="18635"/>
                      <a:pt x="83245" y="41622"/>
                    </a:cubicBezTo>
                    <a:close/>
                  </a:path>
                </a:pathLst>
              </a:custGeom>
              <a:noFill/>
              <a:ln w="32917" cap="rnd">
                <a:solidFill>
                  <a:srgbClr val="05C3DE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A949B85F-84CE-BBE5-833B-8B436615070B}"/>
                </a:ext>
              </a:extLst>
            </p:cNvPr>
            <p:cNvGrpSpPr/>
            <p:nvPr/>
          </p:nvGrpSpPr>
          <p:grpSpPr>
            <a:xfrm>
              <a:off x="8301974" y="3034095"/>
              <a:ext cx="855958" cy="355370"/>
              <a:chOff x="8301974" y="3034095"/>
              <a:chExt cx="855958" cy="355370"/>
            </a:xfrm>
          </p:grpSpPr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58BD4324-F6B4-59E8-4D3C-0B062E056728}"/>
                  </a:ext>
                </a:extLst>
              </p:cNvPr>
              <p:cNvSpPr/>
              <p:nvPr/>
            </p:nvSpPr>
            <p:spPr>
              <a:xfrm>
                <a:off x="8366055" y="3034095"/>
                <a:ext cx="791877" cy="279238"/>
              </a:xfrm>
              <a:custGeom>
                <a:avLst/>
                <a:gdLst>
                  <a:gd name="connsiteX0" fmla="*/ 791878 w 791877"/>
                  <a:gd name="connsiteY0" fmla="*/ 0 h 279238"/>
                  <a:gd name="connsiteX1" fmla="*/ 198562 w 791877"/>
                  <a:gd name="connsiteY1" fmla="*/ 0 h 279238"/>
                  <a:gd name="connsiteX2" fmla="*/ 0 w 791877"/>
                  <a:gd name="connsiteY2" fmla="*/ 279238 h 279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1877" h="279238">
                    <a:moveTo>
                      <a:pt x="791878" y="0"/>
                    </a:moveTo>
                    <a:lnTo>
                      <a:pt x="198562" y="0"/>
                    </a:lnTo>
                    <a:lnTo>
                      <a:pt x="0" y="279238"/>
                    </a:lnTo>
                  </a:path>
                </a:pathLst>
              </a:custGeom>
              <a:noFill/>
              <a:ln w="32917" cap="rnd">
                <a:solidFill>
                  <a:srgbClr val="05C3DE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F48A6F4A-E572-678E-632F-49B34D39FF95}"/>
                  </a:ext>
                </a:extLst>
              </p:cNvPr>
              <p:cNvSpPr/>
              <p:nvPr/>
            </p:nvSpPr>
            <p:spPr>
              <a:xfrm>
                <a:off x="8301974" y="3306221"/>
                <a:ext cx="83244" cy="83244"/>
              </a:xfrm>
              <a:custGeom>
                <a:avLst/>
                <a:gdLst>
                  <a:gd name="connsiteX0" fmla="*/ 83244 w 83244"/>
                  <a:gd name="connsiteY0" fmla="*/ 41622 h 83244"/>
                  <a:gd name="connsiteX1" fmla="*/ 41622 w 83244"/>
                  <a:gd name="connsiteY1" fmla="*/ 83245 h 83244"/>
                  <a:gd name="connsiteX2" fmla="*/ 0 w 83244"/>
                  <a:gd name="connsiteY2" fmla="*/ 41622 h 83244"/>
                  <a:gd name="connsiteX3" fmla="*/ 41622 w 83244"/>
                  <a:gd name="connsiteY3" fmla="*/ 0 h 83244"/>
                  <a:gd name="connsiteX4" fmla="*/ 83244 w 83244"/>
                  <a:gd name="connsiteY4" fmla="*/ 41622 h 83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244" h="83244">
                    <a:moveTo>
                      <a:pt x="83244" y="41622"/>
                    </a:moveTo>
                    <a:cubicBezTo>
                      <a:pt x="83244" y="64610"/>
                      <a:pt x="64609" y="83245"/>
                      <a:pt x="41622" y="83245"/>
                    </a:cubicBezTo>
                    <a:cubicBezTo>
                      <a:pt x="18635" y="83245"/>
                      <a:pt x="0" y="64610"/>
                      <a:pt x="0" y="41622"/>
                    </a:cubicBezTo>
                    <a:cubicBezTo>
                      <a:pt x="0" y="18635"/>
                      <a:pt x="18636" y="0"/>
                      <a:pt x="41622" y="0"/>
                    </a:cubicBezTo>
                    <a:cubicBezTo>
                      <a:pt x="64610" y="0"/>
                      <a:pt x="83244" y="18635"/>
                      <a:pt x="83244" y="41622"/>
                    </a:cubicBezTo>
                    <a:close/>
                  </a:path>
                </a:pathLst>
              </a:custGeom>
              <a:noFill/>
              <a:ln w="32917" cap="rnd">
                <a:solidFill>
                  <a:srgbClr val="05C3DE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8D8F7E72-CAF8-AC2E-3C18-4F838A267884}"/>
                </a:ext>
              </a:extLst>
            </p:cNvPr>
            <p:cNvGrpSpPr/>
            <p:nvPr/>
          </p:nvGrpSpPr>
          <p:grpSpPr>
            <a:xfrm>
              <a:off x="8125277" y="3718361"/>
              <a:ext cx="1032655" cy="198496"/>
              <a:chOff x="8125277" y="3718361"/>
              <a:chExt cx="1032655" cy="198496"/>
            </a:xfrm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4EE85FC3-70E9-624F-EC9A-C5105B6913F0}"/>
                  </a:ext>
                </a:extLst>
              </p:cNvPr>
              <p:cNvSpPr/>
              <p:nvPr/>
            </p:nvSpPr>
            <p:spPr>
              <a:xfrm>
                <a:off x="8204767" y="3777238"/>
                <a:ext cx="953165" cy="139619"/>
              </a:xfrm>
              <a:custGeom>
                <a:avLst/>
                <a:gdLst>
                  <a:gd name="connsiteX0" fmla="*/ 953165 w 953165"/>
                  <a:gd name="connsiteY0" fmla="*/ 139619 h 139619"/>
                  <a:gd name="connsiteX1" fmla="*/ 476550 w 953165"/>
                  <a:gd name="connsiteY1" fmla="*/ 139619 h 139619"/>
                  <a:gd name="connsiteX2" fmla="*/ 0 w 953165"/>
                  <a:gd name="connsiteY2" fmla="*/ 0 h 139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3165" h="139619">
                    <a:moveTo>
                      <a:pt x="953165" y="139619"/>
                    </a:moveTo>
                    <a:lnTo>
                      <a:pt x="476550" y="139619"/>
                    </a:lnTo>
                    <a:lnTo>
                      <a:pt x="0" y="0"/>
                    </a:lnTo>
                  </a:path>
                </a:pathLst>
              </a:custGeom>
              <a:noFill/>
              <a:ln w="32917" cap="rnd">
                <a:solidFill>
                  <a:srgbClr val="05C3DE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B47FACD6-DD1E-119A-1EB9-337E6A447021}"/>
                  </a:ext>
                </a:extLst>
              </p:cNvPr>
              <p:cNvSpPr/>
              <p:nvPr/>
            </p:nvSpPr>
            <p:spPr>
              <a:xfrm>
                <a:off x="8125277" y="3718361"/>
                <a:ext cx="83244" cy="83244"/>
              </a:xfrm>
              <a:custGeom>
                <a:avLst/>
                <a:gdLst>
                  <a:gd name="connsiteX0" fmla="*/ 83245 w 83244"/>
                  <a:gd name="connsiteY0" fmla="*/ 41622 h 83244"/>
                  <a:gd name="connsiteX1" fmla="*/ 41623 w 83244"/>
                  <a:gd name="connsiteY1" fmla="*/ 83245 h 83244"/>
                  <a:gd name="connsiteX2" fmla="*/ 1 w 83244"/>
                  <a:gd name="connsiteY2" fmla="*/ 41622 h 83244"/>
                  <a:gd name="connsiteX3" fmla="*/ 41623 w 83244"/>
                  <a:gd name="connsiteY3" fmla="*/ 0 h 83244"/>
                  <a:gd name="connsiteX4" fmla="*/ 83245 w 83244"/>
                  <a:gd name="connsiteY4" fmla="*/ 41622 h 83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244" h="83244">
                    <a:moveTo>
                      <a:pt x="83245" y="41622"/>
                    </a:moveTo>
                    <a:cubicBezTo>
                      <a:pt x="83245" y="64610"/>
                      <a:pt x="64610" y="83245"/>
                      <a:pt x="41623" y="83245"/>
                    </a:cubicBezTo>
                    <a:cubicBezTo>
                      <a:pt x="18635" y="83245"/>
                      <a:pt x="1" y="64610"/>
                      <a:pt x="1" y="41622"/>
                    </a:cubicBezTo>
                    <a:cubicBezTo>
                      <a:pt x="1" y="18635"/>
                      <a:pt x="18636" y="0"/>
                      <a:pt x="41623" y="0"/>
                    </a:cubicBezTo>
                    <a:cubicBezTo>
                      <a:pt x="64610" y="0"/>
                      <a:pt x="83245" y="18635"/>
                      <a:pt x="83245" y="41622"/>
                    </a:cubicBezTo>
                    <a:close/>
                  </a:path>
                </a:pathLst>
              </a:custGeom>
              <a:noFill/>
              <a:ln w="32917" cap="rnd">
                <a:solidFill>
                  <a:srgbClr val="05C3DE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7" name="Graphic 6">
            <a:extLst>
              <a:ext uri="{FF2B5EF4-FFF2-40B4-BE49-F238E27FC236}">
                <a16:creationId xmlns:a16="http://schemas.microsoft.com/office/drawing/2014/main" id="{6BF9236C-0E4E-D81D-63D0-A5E81E034A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84500" y="2624787"/>
            <a:ext cx="723653" cy="742697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72E6E12E-8475-20CF-B3D5-D821A0E3564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874814" y="4951194"/>
            <a:ext cx="621792" cy="62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5989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06CBA-3A7A-AE8E-753D-E7E94B17B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Calculating Cost/Risk of MSDs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A1F8BF81-5AB9-1F8C-E3FC-50723E0BB5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5186940"/>
              </p:ext>
            </p:extLst>
          </p:nvPr>
        </p:nvGraphicFramePr>
        <p:xfrm>
          <a:off x="609599" y="1844592"/>
          <a:ext cx="7553325" cy="4155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6B0C71-61A5-EB35-BBDA-64DD69763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D2C79-B860-4DC9-88C8-12AD4A16A21B}" type="datetime3">
              <a:rPr lang="en-US" smtClean="0"/>
              <a:t>2 February 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EAF723-6B01-2FBB-20D3-473E661E2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2026 Fit For Work. All Rights Reserved.   |   wellworkforce.com   |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58B661-591F-F2C6-E4ED-71732AF8E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156F2-522B-4173-8F49-2A7C80DCD986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DC6DDB-968E-5045-DA8C-D6AB4E2D6117}"/>
              </a:ext>
            </a:extLst>
          </p:cNvPr>
          <p:cNvSpPr txBox="1"/>
          <p:nvPr/>
        </p:nvSpPr>
        <p:spPr>
          <a:xfrm>
            <a:off x="8382000" y="2062857"/>
            <a:ext cx="3175000" cy="1960811"/>
          </a:xfrm>
          <a:prstGeom prst="roundRect">
            <a:avLst>
              <a:gd name="adj" fmla="val 3757"/>
            </a:avLst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  <a:effectLst>
            <a:softEdge rad="0"/>
          </a:effectLst>
        </p:spPr>
        <p:txBody>
          <a:bodyPr wrap="square" lIns="182880" tIns="182880" rIns="182880" bIns="182880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495257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Total cost of top 10 most </a:t>
            </a:r>
            <a:r>
              <a:rPr lang="en-US" sz="2000" dirty="0">
                <a:solidFill>
                  <a:srgbClr val="495257"/>
                </a:solidFill>
                <a:latin typeface="Aptos"/>
              </a:rPr>
              <a:t>disabling workplace injuries in 2023:</a:t>
            </a:r>
          </a:p>
          <a:p>
            <a:r>
              <a:rPr lang="en-US" sz="3600" b="1" dirty="0">
                <a:solidFill>
                  <a:schemeClr val="accent1"/>
                </a:solidFill>
                <a:latin typeface="Aptos ExtraBold" panose="020B0004020202020204" pitchFamily="34" charset="0"/>
              </a:rPr>
              <a:t>$48.15B</a:t>
            </a:r>
            <a:endParaRPr lang="en-US" sz="2400" dirty="0">
              <a:solidFill>
                <a:schemeClr val="accent1"/>
              </a:solidFill>
              <a:latin typeface="Aptos ExtraBold" panose="020B00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B559A2-6491-62EC-8329-A5850072C2EE}"/>
              </a:ext>
            </a:extLst>
          </p:cNvPr>
          <p:cNvSpPr txBox="1"/>
          <p:nvPr/>
        </p:nvSpPr>
        <p:spPr>
          <a:xfrm>
            <a:off x="1654745" y="6002923"/>
            <a:ext cx="546303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Source: </a:t>
            </a:r>
            <a:r>
              <a:rPr lang="en-US" sz="1100" dirty="0">
                <a:solidFill>
                  <a:schemeClr val="tx2">
                    <a:lumMod val="60000"/>
                    <a:lumOff val="4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Liberty Mutual 2023 Workplace Safety Index</a:t>
            </a:r>
            <a:r>
              <a:rPr lang="en-US" sz="1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Risk Control Services Annual Report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43524E9-616A-2D04-5F35-8277609DBFC2}"/>
              </a:ext>
            </a:extLst>
          </p:cNvPr>
          <p:cNvSpPr txBox="1"/>
          <p:nvPr/>
        </p:nvSpPr>
        <p:spPr>
          <a:xfrm>
            <a:off x="8381999" y="4228648"/>
            <a:ext cx="3175000" cy="1647081"/>
          </a:xfrm>
          <a:prstGeom prst="roundRect">
            <a:avLst>
              <a:gd name="adj" fmla="val 3757"/>
            </a:avLst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  <a:effectLst>
            <a:softEdge rad="0"/>
          </a:effectLst>
        </p:spPr>
        <p:txBody>
          <a:bodyPr wrap="square" lIns="182880" tIns="182880" rIns="182880" bIns="182880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495257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Total cost of workplace </a:t>
            </a:r>
            <a:b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495257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</a:b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495257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injuries in 2023</a:t>
            </a:r>
            <a:r>
              <a:rPr lang="en-US" sz="2000" dirty="0">
                <a:solidFill>
                  <a:srgbClr val="495257"/>
                </a:solidFill>
                <a:latin typeface="Aptos"/>
              </a:rPr>
              <a:t>:</a:t>
            </a:r>
          </a:p>
          <a:p>
            <a:r>
              <a:rPr lang="en-US" sz="3600" b="1" dirty="0">
                <a:solidFill>
                  <a:schemeClr val="accent1"/>
                </a:solidFill>
                <a:latin typeface="Aptos ExtraBold" panose="020B0004020202020204" pitchFamily="34" charset="0"/>
              </a:rPr>
              <a:t>$58.61B</a:t>
            </a:r>
            <a:endParaRPr lang="en-US" sz="2400" dirty="0">
              <a:solidFill>
                <a:schemeClr val="accent1"/>
              </a:solidFill>
              <a:latin typeface="Aptos ExtraBold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6220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463D0920-3720-58B8-4A6D-792BA3E9D0F7}"/>
              </a:ext>
            </a:extLst>
          </p:cNvPr>
          <p:cNvSpPr txBox="1"/>
          <p:nvPr/>
        </p:nvSpPr>
        <p:spPr>
          <a:xfrm>
            <a:off x="604840" y="5573370"/>
            <a:ext cx="3846794" cy="501978"/>
          </a:xfrm>
          <a:prstGeom prst="roundRect">
            <a:avLst>
              <a:gd name="adj" fmla="val 0"/>
            </a:avLst>
          </a:prstGeom>
          <a:noFill/>
          <a:ln w="19050">
            <a:noFill/>
          </a:ln>
          <a:effectLst>
            <a:softEdge rad="0"/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B272D"/>
                </a:solidFill>
                <a:effectLst/>
                <a:uLnTx/>
                <a:uFillTx/>
                <a:latin typeface="Aptos SemiBold"/>
                <a:ea typeface="+mn-ea"/>
                <a:cs typeface="+mn-cs"/>
              </a:rPr>
              <a:t>Estimated Costs of Occupational Injuries</a:t>
            </a:r>
          </a:p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95257">
                    <a:lumMod val="60000"/>
                    <a:lumOff val="40000"/>
                  </a:srgb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Based on the OSHA </a:t>
            </a:r>
            <a:r>
              <a:rPr lang="en-US" sz="1200" dirty="0">
                <a:solidFill>
                  <a:srgbClr val="495257">
                    <a:lumMod val="60000"/>
                    <a:lumOff val="40000"/>
                  </a:srgbClr>
                </a:solidFill>
                <a:latin typeface="Aptos"/>
              </a:rPr>
              <a:t>$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95257">
                    <a:lumMod val="60000"/>
                    <a:lumOff val="40000"/>
                  </a:srgb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afety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95257">
                    <a:lumMod val="60000"/>
                    <a:lumOff val="40000"/>
                  </a:srgb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 Pays Program Cost Calculator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C5F84A-94E4-BF88-D16D-C3D6CD524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Calculating Cost/Risk of MSDs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4C8DC0-BF88-A8A4-CC3B-7B7FBEA62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CBF15-6EB6-49E6-BDD9-1AAD77154CE6}" type="datetime3">
              <a:rPr lang="en-US" smtClean="0"/>
              <a:t>2 February 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B62C6F-1B0B-29AD-0E51-61ED7489C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2026 Fit For Work. All Rights Reserved.   |   wellworkforce.com   |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5EE0B7-FCF9-B39C-6753-EC397CF06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156F2-522B-4173-8F49-2A7C80DCD986}" type="slidenum">
              <a:rPr lang="en-US" smtClean="0"/>
              <a:pPr/>
              <a:t>18</a:t>
            </a:fld>
            <a:endParaRPr lang="en-US" dirty="0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009EABC2-3883-F556-0352-0565425D74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6677253"/>
              </p:ext>
            </p:extLst>
          </p:nvPr>
        </p:nvGraphicFramePr>
        <p:xfrm>
          <a:off x="493335" y="2319270"/>
          <a:ext cx="2887745" cy="296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C4AB16A-3983-620F-9EE7-B0784B3EE0F6}"/>
              </a:ext>
            </a:extLst>
          </p:cNvPr>
          <p:cNvSpPr txBox="1">
            <a:spLocks/>
          </p:cNvSpPr>
          <p:nvPr/>
        </p:nvSpPr>
        <p:spPr>
          <a:xfrm>
            <a:off x="609600" y="1918164"/>
            <a:ext cx="5370138" cy="2400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607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6832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chemeClr val="accent2"/>
              </a:buClr>
              <a:buSzPct val="100000"/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114776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chemeClr val="accent2"/>
              </a:buClr>
              <a:buFontTx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  <a:defRPr sz="24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latin typeface="+mj-lt"/>
              </a:rPr>
              <a:t>Most common causes of injuries by industry</a:t>
            </a:r>
          </a:p>
        </p:txBody>
      </p:sp>
      <p:graphicFrame>
        <p:nvGraphicFramePr>
          <p:cNvPr id="14" name="Content Placeholder 8">
            <a:extLst>
              <a:ext uri="{FF2B5EF4-FFF2-40B4-BE49-F238E27FC236}">
                <a16:creationId xmlns:a16="http://schemas.microsoft.com/office/drawing/2014/main" id="{B817D15B-8FCB-9F5D-5FF9-0F6A3BC6956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5509648"/>
              </p:ext>
            </p:extLst>
          </p:nvPr>
        </p:nvGraphicFramePr>
        <p:xfrm>
          <a:off x="3208255" y="2319270"/>
          <a:ext cx="2887745" cy="296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5" name="Content Placeholder 8">
            <a:extLst>
              <a:ext uri="{FF2B5EF4-FFF2-40B4-BE49-F238E27FC236}">
                <a16:creationId xmlns:a16="http://schemas.microsoft.com/office/drawing/2014/main" id="{6AE160D3-5C9E-E311-77BC-22E01A0DE3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1814841"/>
              </p:ext>
            </p:extLst>
          </p:nvPr>
        </p:nvGraphicFramePr>
        <p:xfrm>
          <a:off x="6286500" y="2319270"/>
          <a:ext cx="2580981" cy="2961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2EB67463-F08A-C1E0-1D59-E886A071E663}"/>
              </a:ext>
            </a:extLst>
          </p:cNvPr>
          <p:cNvSpPr txBox="1">
            <a:spLocks/>
          </p:cNvSpPr>
          <p:nvPr/>
        </p:nvSpPr>
        <p:spPr>
          <a:xfrm>
            <a:off x="6066148" y="1918164"/>
            <a:ext cx="5602665" cy="2400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607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6832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chemeClr val="accent2"/>
              </a:buClr>
              <a:buSzPct val="100000"/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114776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chemeClr val="accent2"/>
              </a:buClr>
              <a:buFontTx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  <a:defRPr sz="24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latin typeface="+mj-lt"/>
              </a:rPr>
              <a:t>Most common injuries by industry</a:t>
            </a:r>
          </a:p>
        </p:txBody>
      </p:sp>
      <p:graphicFrame>
        <p:nvGraphicFramePr>
          <p:cNvPr id="18" name="Content Placeholder 8">
            <a:extLst>
              <a:ext uri="{FF2B5EF4-FFF2-40B4-BE49-F238E27FC236}">
                <a16:creationId xmlns:a16="http://schemas.microsoft.com/office/drawing/2014/main" id="{4EF44D09-B8AE-2137-B34E-0DB31EB44A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54949"/>
              </p:ext>
            </p:extLst>
          </p:nvPr>
        </p:nvGraphicFramePr>
        <p:xfrm>
          <a:off x="8864101" y="2319270"/>
          <a:ext cx="2580981" cy="2961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14B599-2694-E18E-1246-B36C31066C52}"/>
              </a:ext>
            </a:extLst>
          </p:cNvPr>
          <p:cNvSpPr txBox="1">
            <a:spLocks/>
          </p:cNvSpPr>
          <p:nvPr/>
        </p:nvSpPr>
        <p:spPr>
          <a:xfrm>
            <a:off x="609599" y="7207155"/>
            <a:ext cx="3842034" cy="7427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607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6832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chemeClr val="accent2"/>
              </a:buClr>
              <a:buSzPct val="100000"/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114776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chemeClr val="accent2"/>
              </a:buClr>
              <a:buFontTx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  <a:defRPr sz="24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latin typeface="+mj-lt"/>
              </a:rPr>
              <a:t>Estimated Costs of </a:t>
            </a:r>
            <a:br>
              <a:rPr lang="en-US" sz="1800" dirty="0">
                <a:latin typeface="+mj-lt"/>
              </a:rPr>
            </a:br>
            <a:r>
              <a:rPr lang="en-US" sz="1800" dirty="0">
                <a:latin typeface="+mj-lt"/>
              </a:rPr>
              <a:t>Occupational Injuries/Illnesses</a:t>
            </a:r>
          </a:p>
          <a:p>
            <a:pPr>
              <a:spcBef>
                <a:spcPts val="0"/>
              </a:spcBef>
            </a:pPr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Based on the OSHA $</a:t>
            </a:r>
            <a:r>
              <a:rPr lang="en-US" sz="1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afety</a:t>
            </a:r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Pays Program Cost Calculator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07B129-1F7F-DF9F-D161-CC0B0FDD2BAE}"/>
              </a:ext>
            </a:extLst>
          </p:cNvPr>
          <p:cNvSpPr txBox="1"/>
          <p:nvPr/>
        </p:nvSpPr>
        <p:spPr>
          <a:xfrm>
            <a:off x="8639365" y="5573370"/>
            <a:ext cx="1125181" cy="586145"/>
          </a:xfrm>
          <a:prstGeom prst="roundRect">
            <a:avLst>
              <a:gd name="adj" fmla="val 0"/>
            </a:avLst>
          </a:prstGeom>
          <a:noFill/>
          <a:ln w="19050">
            <a:noFill/>
          </a:ln>
          <a:effectLst>
            <a:softEdge rad="0"/>
          </a:effectLst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+mn-cs"/>
              </a:rPr>
              <a:t>Sprains: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ptos ExtraBold" panose="020B0004020202020204" pitchFamily="34" charset="0"/>
              </a:rPr>
              <a:t>$30,487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ptos ExtraBold" panose="020B00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74E95C-C364-891F-4D0D-7C485A2718A6}"/>
              </a:ext>
            </a:extLst>
          </p:cNvPr>
          <p:cNvSpPr txBox="1"/>
          <p:nvPr/>
        </p:nvSpPr>
        <p:spPr>
          <a:xfrm>
            <a:off x="10207983" y="5573370"/>
            <a:ext cx="1125181" cy="586145"/>
          </a:xfrm>
          <a:prstGeom prst="roundRect">
            <a:avLst>
              <a:gd name="adj" fmla="val 0"/>
            </a:avLst>
          </a:prstGeom>
          <a:noFill/>
          <a:ln w="19050">
            <a:noFill/>
          </a:ln>
          <a:effectLst>
            <a:softEdge rad="0"/>
          </a:effectLst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+mn-cs"/>
              </a:rPr>
              <a:t>Strains: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ptos ExtraBold" panose="020B0004020202020204" pitchFamily="34" charset="0"/>
              </a:rPr>
              <a:t>$32,023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ptos ExtraBold" panose="020B00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95B790-17CB-393C-4EFF-CA5261921F8E}"/>
              </a:ext>
            </a:extLst>
          </p:cNvPr>
          <p:cNvSpPr txBox="1"/>
          <p:nvPr/>
        </p:nvSpPr>
        <p:spPr>
          <a:xfrm>
            <a:off x="7070746" y="5573370"/>
            <a:ext cx="1125181" cy="586145"/>
          </a:xfrm>
          <a:prstGeom prst="roundRect">
            <a:avLst>
              <a:gd name="adj" fmla="val 0"/>
            </a:avLst>
          </a:prstGeom>
          <a:noFill/>
          <a:ln w="19050">
            <a:noFill/>
          </a:ln>
          <a:effectLst>
            <a:softEdge rad="0"/>
          </a:effectLst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+mn-cs"/>
              </a:rPr>
              <a:t>Hernia: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ptos ExtraBold" panose="020B0004020202020204" pitchFamily="34" charset="0"/>
              </a:rPr>
              <a:t>$20,940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ptos ExtraBold" panose="020B00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1778FDD-995E-C1BA-96A0-5EE1AE0244D8}"/>
              </a:ext>
            </a:extLst>
          </p:cNvPr>
          <p:cNvSpPr txBox="1"/>
          <p:nvPr/>
        </p:nvSpPr>
        <p:spPr>
          <a:xfrm>
            <a:off x="4887408" y="5573370"/>
            <a:ext cx="1739900" cy="586145"/>
          </a:xfrm>
          <a:prstGeom prst="roundRect">
            <a:avLst>
              <a:gd name="adj" fmla="val 0"/>
            </a:avLst>
          </a:prstGeom>
          <a:noFill/>
          <a:ln w="19050">
            <a:noFill/>
          </a:ln>
          <a:effectLst>
            <a:softEdge rad="0"/>
          </a:effectLst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+mn-cs"/>
              </a:rPr>
              <a:t>Carpal Tunnel Syndrome: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ptos ExtraBold" panose="020B0004020202020204" pitchFamily="34" charset="0"/>
              </a:rPr>
              <a:t>$30,930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ptos ExtraBold" panose="020B0004020202020204" pitchFamily="34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1D16A17-1322-169C-3EE3-6210CF31C46D}"/>
              </a:ext>
            </a:extLst>
          </p:cNvPr>
          <p:cNvCxnSpPr>
            <a:cxnSpLocks/>
          </p:cNvCxnSpPr>
          <p:nvPr/>
        </p:nvCxnSpPr>
        <p:spPr>
          <a:xfrm>
            <a:off x="609600" y="5435684"/>
            <a:ext cx="10972800" cy="0"/>
          </a:xfrm>
          <a:prstGeom prst="line">
            <a:avLst/>
          </a:prstGeom>
          <a:ln w="158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00340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8F020-9EEA-FADA-B015-18758318C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Industry Case Study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B79457-B844-0E95-CAD3-831AC8792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3934C-D0D4-4477-BED8-AF7177674B40}" type="datetime3">
              <a:rPr lang="en-US" smtClean="0"/>
              <a:t>2 February 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6FA471-8783-0DE1-419F-09E086FBB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2026 Fit For Work. All Rights Reserved.   |   wellworkforce.com   |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A93B5B-82AE-9B12-D998-3C0737DEF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156F2-522B-4173-8F49-2A7C80DCD986}" type="slidenum">
              <a:rPr lang="en-US" smtClean="0"/>
              <a:pPr/>
              <a:t>19</a:t>
            </a:fld>
            <a:endParaRPr lang="en-US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0D28A12C-ECC8-CE2C-FC8D-1C7C983D61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9158599"/>
              </p:ext>
            </p:extLst>
          </p:nvPr>
        </p:nvGraphicFramePr>
        <p:xfrm>
          <a:off x="515110" y="1988032"/>
          <a:ext cx="5562600" cy="31538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EC975BF7-E062-3E33-6DFD-1168581531E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2133481"/>
              </p:ext>
            </p:extLst>
          </p:nvPr>
        </p:nvGraphicFramePr>
        <p:xfrm>
          <a:off x="6160479" y="1988032"/>
          <a:ext cx="5562600" cy="31538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8083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4BA04-B786-3D64-6AF5-CFB15439B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Presenters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E7ABF4-7FEA-9BDA-4C83-8BAFE7708E4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sz="2800" b="1" dirty="0"/>
              <a:t>Tim Lazich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93DA8AB-6D28-CC4A-E696-99B5CE7D345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Business Development Director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2E03694-4243-DF8F-DCE8-004C7874C5D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sz="2800" b="1" dirty="0"/>
              <a:t>Kyle Wilson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30A61A8-F807-4D26-C764-6CEB565A76F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/>
              <a:t>Area Manager</a:t>
            </a:r>
          </a:p>
        </p:txBody>
      </p:sp>
      <p:pic>
        <p:nvPicPr>
          <p:cNvPr id="33" name="Picture Placeholder 32">
            <a:extLst>
              <a:ext uri="{FF2B5EF4-FFF2-40B4-BE49-F238E27FC236}">
                <a16:creationId xmlns:a16="http://schemas.microsoft.com/office/drawing/2014/main" id="{31AB3116-85B9-2221-F531-2569AA90EB2B}"/>
              </a:ext>
            </a:extLst>
          </p:cNvPr>
          <p:cNvPicPr>
            <a:picLocks noGrp="1" noChangeAspect="1"/>
          </p:cNvPicPr>
          <p:nvPr>
            <p:ph type="pic" sz="quarter" idx="28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1" b="1871"/>
          <a:stretch>
            <a:fillRect/>
          </a:stretch>
        </p:blipFill>
        <p:spPr/>
      </p:pic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283D5636-04C0-AA70-B2B5-D64751B6CB9F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83AE8F90-57DE-4C35-B044-651DC881C03E}" type="datetime3">
              <a:rPr lang="en-US" smtClean="0"/>
              <a:t>2 February 2026</a:t>
            </a:fld>
            <a:endParaRPr lang="en-US" dirty="0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05E7B64B-A907-71BF-8080-6B1A49316E14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en-US"/>
              <a:t>© 2026 Fit For Work. All Rights Reserved.   |   wellworkforce.com   |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FB733EAE-C04F-D243-7CFC-009693ACEBE9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A43156F2-522B-4173-8F49-2A7C80DCD986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30" name="Picture Placeholder 8" descr="A person in a suit&#10;&#10;Description automatically generated">
            <a:extLst>
              <a:ext uri="{FF2B5EF4-FFF2-40B4-BE49-F238E27FC236}">
                <a16:creationId xmlns:a16="http://schemas.microsoft.com/office/drawing/2014/main" id="{A5AB6623-2BF2-8E71-DEA5-063EF7B76246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1" b="1871"/>
          <a:stretch>
            <a:fillRect/>
          </a:stretch>
        </p:blipFill>
        <p:spPr>
          <a:xfrm>
            <a:off x="3822700" y="1943100"/>
            <a:ext cx="1654175" cy="1592263"/>
          </a:xfrm>
        </p:spPr>
      </p:pic>
    </p:spTree>
    <p:extLst>
      <p:ext uri="{BB962C8B-B14F-4D97-AF65-F5344CB8AC3E}">
        <p14:creationId xmlns:p14="http://schemas.microsoft.com/office/powerpoint/2010/main" val="1373953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07B2A-A01B-055D-77CB-652F98168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Industry Case Study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97ABB1-A67E-36FA-D6B5-B60080400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5C40A-7DB2-4983-9351-94A947FAA8E9}" type="datetime3">
              <a:rPr lang="en-US" smtClean="0"/>
              <a:t>2 February 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ED91EF-977B-1B44-AACA-F2C601D01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2026 Fit For Work. All Rights Reserved.   |   wellworkforce.com   |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527EE6-E23D-F6BB-C960-7CA9A9E5C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156F2-522B-4173-8F49-2A7C80DCD986}" type="slidenum">
              <a:rPr lang="en-US" smtClean="0"/>
              <a:pPr/>
              <a:t>20</a:t>
            </a:fld>
            <a:endParaRPr lang="en-US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3BF029D5-205D-B113-262C-1DF558BD7B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6289036"/>
              </p:ext>
            </p:extLst>
          </p:nvPr>
        </p:nvGraphicFramePr>
        <p:xfrm>
          <a:off x="609598" y="2130135"/>
          <a:ext cx="5228493" cy="2986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8764139A-0D05-F256-4C34-BB10BB9599B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7837315"/>
              </p:ext>
            </p:extLst>
          </p:nvPr>
        </p:nvGraphicFramePr>
        <p:xfrm>
          <a:off x="6095999" y="2032821"/>
          <a:ext cx="5070232" cy="27923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940505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72B91-0988-8B71-79D8-C1EEEBD89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Industry Case Study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D4B3DD-E13F-0E88-8440-02BDA399A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AFCE7-5227-49BF-9C13-164FC4CD6955}" type="datetime3">
              <a:rPr lang="en-US" smtClean="0"/>
              <a:t>2 February 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AB4D82-2A31-94FF-37D1-6D957853B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2026 Fit For Work. All Rights Reserved.   |   wellworkforce.com   |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98653F-D4D9-6C27-853E-366C138A7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156F2-522B-4173-8F49-2A7C80DCD986}" type="slidenum">
              <a:rPr lang="en-US" smtClean="0"/>
              <a:pPr/>
              <a:t>21</a:t>
            </a:fld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3490279A-9D04-88DC-04A1-60B595A80E1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6682922"/>
              </p:ext>
            </p:extLst>
          </p:nvPr>
        </p:nvGraphicFramePr>
        <p:xfrm>
          <a:off x="2203861" y="1967835"/>
          <a:ext cx="7784275" cy="40029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964440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1DD33-35F6-F47A-286A-95512B4E2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Value to Business 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BD4F48-2404-6B04-E577-ACBCB5CA0B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967347"/>
            <a:ext cx="10947401" cy="1093376"/>
          </a:xfrm>
        </p:spPr>
        <p:txBody>
          <a:bodyPr wrap="square">
            <a:spAutoFit/>
          </a:bodyPr>
          <a:lstStyle/>
          <a:p>
            <a:r>
              <a:rPr lang="en-US" sz="2400" dirty="0">
                <a:latin typeface="+mj-lt"/>
              </a:rPr>
              <a:t>Assumptions:</a:t>
            </a:r>
          </a:p>
          <a:p>
            <a:r>
              <a:rPr lang="en-US" sz="2000" dirty="0">
                <a:solidFill>
                  <a:schemeClr val="tx2"/>
                </a:solidFill>
              </a:rPr>
              <a:t>Research shows that the indirect benefits of ergonomics on quality, productivity, absenteeism, and turnover are, at a minimum: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CA4803-9239-0412-2AA2-7DEA6ADED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2C3A4-2343-482D-8FDD-D9FD95C05F40}" type="datetime3">
              <a:rPr lang="en-US" smtClean="0"/>
              <a:t>2 February 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16366F-98B1-B963-6B83-D74EF2BBF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2026 Fit For Work. All Rights Reserved.   |   wellworkforce.com   |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715D5B-E5ED-FCE9-5703-3D2335D40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156F2-522B-4173-8F49-2A7C80DCD986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5C5A33-F0F8-6362-FBEF-19134BF33C1D}"/>
              </a:ext>
            </a:extLst>
          </p:cNvPr>
          <p:cNvSpPr txBox="1"/>
          <p:nvPr/>
        </p:nvSpPr>
        <p:spPr>
          <a:xfrm>
            <a:off x="1693880" y="3458509"/>
            <a:ext cx="3475822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200" dirty="0">
                <a:solidFill>
                  <a:schemeClr val="accent1"/>
                </a:solidFill>
                <a:latin typeface="+mj-lt"/>
              </a:rPr>
              <a:t>Quality</a:t>
            </a:r>
          </a:p>
          <a:p>
            <a:r>
              <a:rPr lang="en-US" sz="2000" b="1" dirty="0">
                <a:solidFill>
                  <a:schemeClr val="tx2"/>
                </a:solidFill>
              </a:rPr>
              <a:t>2x</a:t>
            </a:r>
            <a:r>
              <a:rPr lang="en-US" sz="2000" b="1" dirty="0">
                <a:solidFill>
                  <a:schemeClr val="accent1"/>
                </a:solidFill>
              </a:rPr>
              <a:t> </a:t>
            </a:r>
            <a:r>
              <a:rPr lang="en-US" sz="2000" dirty="0">
                <a:solidFill>
                  <a:schemeClr val="tx2"/>
                </a:solidFill>
              </a:rPr>
              <a:t>that of MSD cost reduction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82A43C-9E51-C10C-1538-25A0941175F5}"/>
              </a:ext>
            </a:extLst>
          </p:cNvPr>
          <p:cNvSpPr txBox="1"/>
          <p:nvPr/>
        </p:nvSpPr>
        <p:spPr>
          <a:xfrm>
            <a:off x="7135604" y="3487557"/>
            <a:ext cx="3475822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200" dirty="0">
                <a:solidFill>
                  <a:schemeClr val="accent1"/>
                </a:solidFill>
                <a:latin typeface="+mj-lt"/>
              </a:rPr>
              <a:t>Absenteeism</a:t>
            </a:r>
          </a:p>
          <a:p>
            <a:r>
              <a:rPr lang="en-US" sz="2000" b="1" dirty="0">
                <a:solidFill>
                  <a:schemeClr val="tx2"/>
                </a:solidFill>
              </a:rPr>
              <a:t>0.4x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CDB3CB-4D91-7365-DDC7-9E3CB0CCDAC6}"/>
              </a:ext>
            </a:extLst>
          </p:cNvPr>
          <p:cNvSpPr txBox="1"/>
          <p:nvPr/>
        </p:nvSpPr>
        <p:spPr>
          <a:xfrm>
            <a:off x="7135604" y="4877864"/>
            <a:ext cx="3475822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200" dirty="0">
                <a:solidFill>
                  <a:schemeClr val="accent1"/>
                </a:solidFill>
                <a:latin typeface="+mj-lt"/>
              </a:rPr>
              <a:t>Turnover</a:t>
            </a:r>
          </a:p>
          <a:p>
            <a:r>
              <a:rPr lang="en-US" sz="2000" b="1" dirty="0">
                <a:solidFill>
                  <a:schemeClr val="tx2"/>
                </a:solidFill>
              </a:rPr>
              <a:t>0.4x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5B19B2B-1A04-9176-DCCF-C48A41D5DFAC}"/>
              </a:ext>
            </a:extLst>
          </p:cNvPr>
          <p:cNvSpPr txBox="1"/>
          <p:nvPr/>
        </p:nvSpPr>
        <p:spPr>
          <a:xfrm>
            <a:off x="1693880" y="4881194"/>
            <a:ext cx="3475822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200" dirty="0">
                <a:solidFill>
                  <a:schemeClr val="accent1"/>
                </a:solidFill>
                <a:latin typeface="+mj-lt"/>
              </a:rPr>
              <a:t>Productivity</a:t>
            </a:r>
          </a:p>
          <a:p>
            <a:r>
              <a:rPr lang="en-US" sz="2000" b="1" dirty="0">
                <a:solidFill>
                  <a:schemeClr val="tx2"/>
                </a:solidFill>
              </a:rPr>
              <a:t>0.7x</a:t>
            </a:r>
            <a:endParaRPr lang="en-US" sz="2000" dirty="0">
              <a:solidFill>
                <a:schemeClr val="tx2"/>
              </a:solidFill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BDFBD6BD-6816-0403-6F5C-862A82F085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20947" y="3352742"/>
            <a:ext cx="613228" cy="915960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188C1790-BFBF-D80C-1636-70378D4A23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37023" y="4746678"/>
            <a:ext cx="981076" cy="908702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26704915-4A1B-5D15-D629-25EA2582B3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7289" y="4746678"/>
            <a:ext cx="849086" cy="914400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D5350EE1-E39D-6694-038D-70BB5026CCD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04047" y="3324474"/>
            <a:ext cx="695569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2787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92E14BE-185D-728D-62B3-EF3F718E2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  <a:r>
              <a:rPr lang="en-US" dirty="0">
                <a:solidFill>
                  <a:schemeClr val="accent2"/>
                </a:solidFill>
              </a:rPr>
              <a:t>.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F9C161-28FC-6CED-E185-F03F8A6E2A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Any questions? We’re here to help.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93D9639-26F6-3F45-00C3-59E8530FE7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21899" y="3256477"/>
            <a:ext cx="2796987" cy="345045"/>
          </a:xfrm>
        </p:spPr>
        <p:txBody>
          <a:bodyPr/>
          <a:lstStyle/>
          <a:p>
            <a:r>
              <a:rPr lang="en-US" dirty="0"/>
              <a:t>Tim Lazich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6F278F2-B023-0C85-3B78-C4A4A09F75E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21900" y="3886109"/>
            <a:ext cx="2796987" cy="1376589"/>
          </a:xfrm>
        </p:spPr>
        <p:txBody>
          <a:bodyPr/>
          <a:lstStyle/>
          <a:p>
            <a:pPr lvl="0"/>
            <a:r>
              <a:rPr lang="en-US" b="1" dirty="0"/>
              <a:t>Director of Business Development </a:t>
            </a:r>
          </a:p>
          <a:p>
            <a:pPr lvl="0"/>
            <a:r>
              <a:rPr lang="en-US" dirty="0"/>
              <a:t>812-305-0268</a:t>
            </a:r>
          </a:p>
          <a:p>
            <a:pPr lvl="0"/>
            <a:r>
              <a:rPr lang="en-US" dirty="0"/>
              <a:t>tlazich@wellworkforce.com</a:t>
            </a:r>
          </a:p>
        </p:txBody>
      </p:sp>
      <p:pic>
        <p:nvPicPr>
          <p:cNvPr id="9" name="Picture Placeholder 8" descr="A person in a suit&#10;&#10;Description automatically generated">
            <a:extLst>
              <a:ext uri="{FF2B5EF4-FFF2-40B4-BE49-F238E27FC236}">
                <a16:creationId xmlns:a16="http://schemas.microsoft.com/office/drawing/2014/main" id="{F67C4A3C-A54C-14D4-5AE1-5ED776D66D20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2" b="1992"/>
          <a:stretch>
            <a:fillRect/>
          </a:stretch>
        </p:blipFill>
        <p:spPr>
          <a:xfrm>
            <a:off x="8693621" y="1355906"/>
            <a:ext cx="1653542" cy="1591940"/>
          </a:xfrm>
        </p:spPr>
      </p:pic>
    </p:spTree>
    <p:extLst>
      <p:ext uri="{BB962C8B-B14F-4D97-AF65-F5344CB8AC3E}">
        <p14:creationId xmlns:p14="http://schemas.microsoft.com/office/powerpoint/2010/main" val="1391787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EB6CC-C0D2-51A6-B589-529407DA8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85800"/>
            <a:ext cx="10972801" cy="813888"/>
          </a:xfrm>
        </p:spPr>
        <p:txBody>
          <a:bodyPr/>
          <a:lstStyle/>
          <a:p>
            <a:r>
              <a:rPr lang="en-US" dirty="0"/>
              <a:t>Key Industry Trends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59F693-85CE-7818-0687-CAB89EFF36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28128" y="6438900"/>
            <a:ext cx="1135743" cy="190501"/>
          </a:xfrm>
        </p:spPr>
        <p:txBody>
          <a:bodyPr/>
          <a:lstStyle/>
          <a:p>
            <a:fld id="{665437A7-158C-4B0B-99C7-89A405755F19}" type="datetime3">
              <a:rPr lang="en-US" smtClean="0"/>
              <a:t>2 February 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16D7CE-CE50-3A22-2F6D-F88DC669E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87884" y="6438899"/>
            <a:ext cx="4145280" cy="190501"/>
          </a:xfrm>
        </p:spPr>
        <p:txBody>
          <a:bodyPr/>
          <a:lstStyle/>
          <a:p>
            <a:r>
              <a:rPr lang="en-US"/>
              <a:t>© 2026 Fit For Work. All Rights Reserved.   |   wellworkforce.com   |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3E066B-D918-551E-A20D-452457B61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33164" y="6438899"/>
            <a:ext cx="223836" cy="190501"/>
          </a:xfrm>
        </p:spPr>
        <p:txBody>
          <a:bodyPr/>
          <a:lstStyle/>
          <a:p>
            <a:fld id="{A43156F2-522B-4173-8F49-2A7C80DCD986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8A84F366-4559-8A6F-0228-DBD6035287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95225" y="3726542"/>
            <a:ext cx="613228" cy="91596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F926F119-FD6F-46B5-969B-BCDBD42F7D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61208" y="3733800"/>
            <a:ext cx="981076" cy="908702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8332E66-6E48-10BC-A5C3-4A2BE75E99C9}"/>
              </a:ext>
            </a:extLst>
          </p:cNvPr>
          <p:cNvSpPr/>
          <p:nvPr/>
        </p:nvSpPr>
        <p:spPr>
          <a:xfrm>
            <a:off x="635000" y="2590800"/>
            <a:ext cx="2011680" cy="2362200"/>
          </a:xfrm>
          <a:prstGeom prst="roundRect">
            <a:avLst>
              <a:gd name="adj" fmla="val 6188"/>
            </a:avLst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bIns="91440" rtlCol="0" anchor="t" anchorCtr="0"/>
          <a:lstStyle/>
          <a:p>
            <a:pPr algn="ctr"/>
            <a:r>
              <a:rPr lang="en-US" sz="2200" dirty="0">
                <a:solidFill>
                  <a:schemeClr val="accent2"/>
                </a:solidFill>
                <a:latin typeface="+mj-lt"/>
              </a:rPr>
              <a:t>Aging Workforce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074B9A5-9E9B-CD62-3247-1E882DE2F65E}"/>
              </a:ext>
            </a:extLst>
          </p:cNvPr>
          <p:cNvSpPr/>
          <p:nvPr/>
        </p:nvSpPr>
        <p:spPr>
          <a:xfrm>
            <a:off x="3345906" y="2552700"/>
            <a:ext cx="2011680" cy="2362200"/>
          </a:xfrm>
          <a:prstGeom prst="roundRect">
            <a:avLst>
              <a:gd name="adj" fmla="val 6188"/>
            </a:avLst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57200" bIns="91440" rtlCol="0" anchor="t" anchorCtr="0"/>
          <a:lstStyle/>
          <a:p>
            <a:pPr algn="ctr"/>
            <a:r>
              <a:rPr lang="en-US" sz="2200" dirty="0">
                <a:solidFill>
                  <a:schemeClr val="accent2"/>
                </a:solidFill>
                <a:latin typeface="+mj-lt"/>
              </a:rPr>
              <a:t>Turnover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753376D-388F-4E42-2A19-69E6918909BF}"/>
              </a:ext>
            </a:extLst>
          </p:cNvPr>
          <p:cNvSpPr/>
          <p:nvPr/>
        </p:nvSpPr>
        <p:spPr>
          <a:xfrm>
            <a:off x="6095999" y="2568419"/>
            <a:ext cx="2011680" cy="2362200"/>
          </a:xfrm>
          <a:prstGeom prst="roundRect">
            <a:avLst>
              <a:gd name="adj" fmla="val 6188"/>
            </a:avLst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57200" bIns="91440" rtlCol="0" anchor="t" anchorCtr="0"/>
          <a:lstStyle/>
          <a:p>
            <a:pPr algn="ctr"/>
            <a:r>
              <a:rPr lang="en-US" sz="2200" dirty="0">
                <a:solidFill>
                  <a:schemeClr val="accent2"/>
                </a:solidFill>
                <a:latin typeface="+mj-lt"/>
              </a:rPr>
              <a:t>Absenteeism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75253DBF-A94C-02FC-1410-DE1575AE1858}"/>
              </a:ext>
            </a:extLst>
          </p:cNvPr>
          <p:cNvSpPr/>
          <p:nvPr/>
        </p:nvSpPr>
        <p:spPr>
          <a:xfrm>
            <a:off x="8987758" y="2568419"/>
            <a:ext cx="2011680" cy="2362200"/>
          </a:xfrm>
          <a:prstGeom prst="roundRect">
            <a:avLst>
              <a:gd name="adj" fmla="val 6188"/>
            </a:avLst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57200" bIns="91440" rtlCol="0" anchor="t" anchorCtr="0"/>
          <a:lstStyle/>
          <a:p>
            <a:pPr algn="ctr"/>
            <a:r>
              <a:rPr lang="en-US" sz="2200" dirty="0">
                <a:solidFill>
                  <a:schemeClr val="accent2"/>
                </a:solidFill>
                <a:latin typeface="+mj-lt"/>
              </a:rPr>
              <a:t>Bandwidth</a:t>
            </a: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85BF1110-E5B0-0E4D-995E-D1123B9E91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92562" y="3749519"/>
            <a:ext cx="896556" cy="931716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8BCAC6B5-950D-77F4-BB2A-EF77E6588C9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562752" y="3733800"/>
            <a:ext cx="861692" cy="662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035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82A5952-E1AF-83AA-48F7-E1D5501F08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74750" y="5684233"/>
            <a:ext cx="9828213" cy="450554"/>
          </a:xfrm>
        </p:spPr>
        <p:txBody>
          <a:bodyPr/>
          <a:lstStyle/>
          <a:p>
            <a:r>
              <a:rPr lang="en-US" dirty="0"/>
              <a:t>Over 30,000 Clients &amp; 2,000+ Employees, Team Members &amp; Experts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64918D2-7F49-213A-7F17-3BEACA7D92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30692" y="3312580"/>
            <a:ext cx="4435342" cy="107396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9210F54-CAC0-241C-7AF7-074ED67993BD}"/>
              </a:ext>
            </a:extLst>
          </p:cNvPr>
          <p:cNvSpPr/>
          <p:nvPr/>
        </p:nvSpPr>
        <p:spPr>
          <a:xfrm>
            <a:off x="2003909" y="2851022"/>
            <a:ext cx="3825038" cy="8849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AA95FAF7-B24A-2C21-4E2B-A3F767FFC4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86126" y="1563652"/>
            <a:ext cx="4435342" cy="1073964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39EB47D6-89ED-0AC6-229B-18D6433E96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386792" y="2828920"/>
            <a:ext cx="3059273" cy="685699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20B74C2E-A06C-FD56-B3B9-F9D9BBAD6CDF}"/>
              </a:ext>
            </a:extLst>
          </p:cNvPr>
          <p:cNvGrpSpPr/>
          <p:nvPr/>
        </p:nvGrpSpPr>
        <p:grpSpPr>
          <a:xfrm>
            <a:off x="820990" y="4449100"/>
            <a:ext cx="6821222" cy="813795"/>
            <a:chOff x="820990" y="4024994"/>
            <a:chExt cx="6821222" cy="813795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E81609B-9EB5-B3C7-DB63-BB56898E4ED3}"/>
                </a:ext>
              </a:extLst>
            </p:cNvPr>
            <p:cNvSpPr txBox="1"/>
            <p:nvPr userDrawn="1"/>
          </p:nvSpPr>
          <p:spPr>
            <a:xfrm>
              <a:off x="3458861" y="4024994"/>
              <a:ext cx="915137" cy="773575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5400" dirty="0">
                  <a:solidFill>
                    <a:schemeClr val="accent2"/>
                  </a:solidFill>
                  <a:latin typeface="+mn-lt"/>
                </a:rPr>
                <a:t>+</a:t>
              </a:r>
            </a:p>
          </p:txBody>
        </p:sp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6F5366A6-6E83-6A6C-F5B9-8B6975CC5DC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20990" y="4242477"/>
              <a:ext cx="2588335" cy="323543"/>
            </a:xfrm>
            <a:prstGeom prst="rect">
              <a:avLst/>
            </a:prstGeom>
          </p:spPr>
        </p:pic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D9EA35C4-0A22-2AC6-2A61-3A577FE1F00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565382" y="4065214"/>
              <a:ext cx="3076830" cy="773575"/>
            </a:xfrm>
            <a:prstGeom prst="rect">
              <a:avLst/>
            </a:prstGeom>
          </p:spPr>
        </p:pic>
      </p:grpSp>
      <p:pic>
        <p:nvPicPr>
          <p:cNvPr id="19" name="Graphic 18">
            <a:extLst>
              <a:ext uri="{FF2B5EF4-FFF2-40B4-BE49-F238E27FC236}">
                <a16:creationId xmlns:a16="http://schemas.microsoft.com/office/drawing/2014/main" id="{F16B24D4-DB8B-9C4F-B3BD-CA37CF5E098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729563" y="647076"/>
            <a:ext cx="2732874" cy="7633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92F5399-36E6-6D19-F7AC-3CD0C2D1AA1F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899" y="2790820"/>
            <a:ext cx="2746254" cy="643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583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7A075-A98D-092F-754A-9E7473F73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We 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EB712-981F-B1C5-6B78-7CCCF8771E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599" y="1952625"/>
            <a:ext cx="5486401" cy="3771900"/>
          </a:xfrm>
        </p:spPr>
        <p:txBody>
          <a:bodyPr/>
          <a:lstStyle/>
          <a:p>
            <a:r>
              <a:rPr lang="en-US" sz="2400" dirty="0"/>
              <a:t>Our highly trained professionals are uniquely focused on injury prevention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Certified Professional Ergonomists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Certified Safety Professionals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Athletic Trainers, Physical Therapists and Occupational Therapists</a:t>
            </a:r>
          </a:p>
          <a:p>
            <a:r>
              <a:rPr lang="en-US" sz="2400" dirty="0"/>
              <a:t>    </a:t>
            </a:r>
            <a:br>
              <a:rPr lang="en-US" sz="2400" dirty="0"/>
            </a:br>
            <a:r>
              <a:rPr lang="en-US" sz="2400" dirty="0"/>
              <a:t>All our professionals are </a:t>
            </a:r>
            <a:r>
              <a:rPr lang="en-US" sz="2400" b="1" dirty="0">
                <a:solidFill>
                  <a:schemeClr val="accent1"/>
                </a:solidFill>
              </a:rPr>
              <a:t>Fit For Work </a:t>
            </a:r>
            <a:r>
              <a:rPr lang="en-US" sz="2400" dirty="0"/>
              <a:t>employees</a:t>
            </a:r>
          </a:p>
        </p:txBody>
      </p:sp>
      <p:pic>
        <p:nvPicPr>
          <p:cNvPr id="14" name="Picture Placeholder 13" descr="A person on a forklift&#10;&#10;Description automatically generated">
            <a:extLst>
              <a:ext uri="{FF2B5EF4-FFF2-40B4-BE49-F238E27FC236}">
                <a16:creationId xmlns:a16="http://schemas.microsoft.com/office/drawing/2014/main" id="{9EA7C25E-48E6-AE25-EB5A-03AFE19F8BE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3" b="1863"/>
          <a:stretch>
            <a:fillRect/>
          </a:stretch>
        </p:blipFill>
        <p:spPr>
          <a:xfrm>
            <a:off x="6276178" y="1423988"/>
            <a:ext cx="4857750" cy="4676775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9864C3-52E8-C1A7-DD71-A109CD1D966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433937B-D2D0-456E-B204-28BBE27BA4C1}" type="datetime3">
              <a:rPr lang="en-US" smtClean="0"/>
              <a:t>2 February 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4A0E07-E4D8-EC29-04B4-4B8ADC106F3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© 2026 Fit For Work. All Rights Reserved.   |   wellworkforce.com   |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68084A-21D4-6CA4-C707-94ADF7B92A7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43156F2-522B-4173-8F49-2A7C80DCD986}" type="slidenum">
              <a:rPr lang="en-US" smtClean="0"/>
              <a:pPr/>
              <a:t>5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83186C9-2E91-D4FB-78CF-12EEF4F61828}"/>
              </a:ext>
            </a:extLst>
          </p:cNvPr>
          <p:cNvCxnSpPr/>
          <p:nvPr/>
        </p:nvCxnSpPr>
        <p:spPr>
          <a:xfrm>
            <a:off x="609600" y="4829175"/>
            <a:ext cx="5486400" cy="0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Placeholder 13">
            <a:extLst>
              <a:ext uri="{FF2B5EF4-FFF2-40B4-BE49-F238E27FC236}">
                <a16:creationId xmlns:a16="http://schemas.microsoft.com/office/drawing/2014/main" id="{26FAE154-232D-369E-8A8E-65E1803C5F6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3" b="1863"/>
          <a:stretch/>
        </p:blipFill>
        <p:spPr>
          <a:xfrm>
            <a:off x="9093200" y="337720"/>
            <a:ext cx="3752850" cy="3613038"/>
          </a:xfrm>
          <a:prstGeom prst="flowChartConnector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Placeholder 13">
            <a:extLst>
              <a:ext uri="{FF2B5EF4-FFF2-40B4-BE49-F238E27FC236}">
                <a16:creationId xmlns:a16="http://schemas.microsoft.com/office/drawing/2014/main" id="{E5225679-2676-18B1-B9E8-96AFB199774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1" r="1501"/>
          <a:stretch/>
        </p:blipFill>
        <p:spPr>
          <a:xfrm>
            <a:off x="9857969" y="3233111"/>
            <a:ext cx="3000390" cy="2888610"/>
          </a:xfrm>
          <a:prstGeom prst="flowChartConnector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43717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57C8F89-3CE6-A10C-BF14-BD0A992F7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Philosophy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F3D148BB-DA39-8A65-C905-ADD8995DE4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17600" y="2012660"/>
            <a:ext cx="10972801" cy="4156365"/>
          </a:xfr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5C7F53-EF02-A0DF-4C49-1B94B8616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8E00D-FCF5-4A69-9718-FF166C3EAFFC}" type="datetime3">
              <a:rPr lang="en-US" smtClean="0"/>
              <a:t>2 February 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54492F-9050-17EA-3E11-4ECC92A11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2026 Fit For Work. All Rights Reserved.   |   wellworkforce.com   |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4CB751-B80D-98AE-E208-56C8C7BEC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156F2-522B-4173-8F49-2A7C80DCD986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25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A8FE5-5C60-3C19-D852-1D5461D62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399" y="2697806"/>
            <a:ext cx="11125200" cy="1850159"/>
          </a:xfrm>
        </p:spPr>
        <p:txBody>
          <a:bodyPr/>
          <a:lstStyle/>
          <a:p>
            <a:pPr algn="ctr"/>
            <a:r>
              <a:rPr lang="en-US" dirty="0"/>
              <a:t>Prevent Your Employees</a:t>
            </a:r>
            <a:br>
              <a:rPr lang="en-US" dirty="0"/>
            </a:br>
            <a:r>
              <a:rPr lang="en-US" dirty="0"/>
              <a:t>from Becoming Patients</a:t>
            </a:r>
            <a:r>
              <a:rPr lang="en-US" dirty="0">
                <a:solidFill>
                  <a:schemeClr val="accent2"/>
                </a:solidFill>
              </a:rPr>
              <a:t>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C0382F-9993-0715-7778-1342AB4A19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25989" y="2066238"/>
            <a:ext cx="7140020" cy="447626"/>
          </a:xfrm>
        </p:spPr>
        <p:txBody>
          <a:bodyPr/>
          <a:lstStyle/>
          <a:p>
            <a:pPr algn="ctr"/>
            <a:r>
              <a:rPr lang="en-US" sz="2800" b="1" dirty="0"/>
              <a:t>OUR #1 GOAL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2EBE15-9FF5-A07B-47D4-CE450E32D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F0177-0073-4136-9EBA-EE642354C292}" type="datetime3">
              <a:rPr lang="en-US" smtClean="0"/>
              <a:t>2 February 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8D817F-764B-EB92-51BB-BC55ABF9E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2026 Fit For Work. All Rights Reserved.   |   wellworkforce.com   |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B84214-A001-A287-664C-B176EBF3E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156F2-522B-4173-8F49-2A7C80DCD986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9070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2A3CE-7EE0-D21F-4601-BF9C99742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Clients</a:t>
            </a:r>
            <a:r>
              <a:rPr lang="en-US" dirty="0">
                <a:solidFill>
                  <a:schemeClr val="accent2"/>
                </a:solidFill>
              </a:rPr>
              <a:t>: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984BCC-E56E-E2EB-6C32-F5C3202BF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80A8B-DDB9-414A-8401-FDC8C4068EBF}" type="datetime3">
              <a:rPr lang="en-US" smtClean="0"/>
              <a:t>2 February 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4B4086-9DAE-648F-8B75-B5BED5A9D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2026 Fit For Work. All Rights Reserved.   |   wellworkforce.com   |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9DD1AE-ADCC-751F-3250-42B68C97F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156F2-522B-4173-8F49-2A7C80DCD986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764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31459-BA0D-17C0-029B-AACB9D684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We Serve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A6CC0C-BE05-E2D0-02F0-B4B241B94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043112"/>
            <a:ext cx="4360849" cy="4129088"/>
          </a:xfrm>
        </p:spPr>
        <p:txBody>
          <a:bodyPr/>
          <a:lstStyle/>
          <a:p>
            <a:r>
              <a:rPr lang="en-US" sz="2400" dirty="0"/>
              <a:t>Nationwide coverage across the lower 48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E6E9A6-A47F-7078-2227-41344F08F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B37D2-99D5-4B5A-9EE8-F8B4159721B7}" type="datetime3">
              <a:rPr lang="en-US" smtClean="0"/>
              <a:t>2 February 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988A8C-9561-9904-05A3-0D8B6CE6F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2026 Fit For Work. All Rights Reserved.   |   wellworkforce.com   |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BC58DD-2C5D-B4D0-07DC-F2B4CC21A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156F2-522B-4173-8F49-2A7C80DCD986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328A3427-6660-0D30-AD58-7808F5A0D6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7105" y="3797300"/>
            <a:ext cx="2929595" cy="1552103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74B1C3BC-945E-F5F7-22AF-D372090F1A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14140" y="1694452"/>
            <a:ext cx="6142860" cy="380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6978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FW Colors">
      <a:dk1>
        <a:srgbClr val="1B272D"/>
      </a:dk1>
      <a:lt1>
        <a:srgbClr val="FFFFFF"/>
      </a:lt1>
      <a:dk2>
        <a:srgbClr val="495257"/>
      </a:dk2>
      <a:lt2>
        <a:srgbClr val="F5FDFF"/>
      </a:lt2>
      <a:accent1>
        <a:srgbClr val="425CC7"/>
      </a:accent1>
      <a:accent2>
        <a:srgbClr val="05C3DE"/>
      </a:accent2>
      <a:accent3>
        <a:srgbClr val="7D55C7"/>
      </a:accent3>
      <a:accent4>
        <a:srgbClr val="304C5A"/>
      </a:accent4>
      <a:accent5>
        <a:srgbClr val="51534A"/>
      </a:accent5>
      <a:accent6>
        <a:srgbClr val="0C1338"/>
      </a:accent6>
      <a:hlink>
        <a:srgbClr val="3A4A9F"/>
      </a:hlink>
      <a:folHlink>
        <a:srgbClr val="242E64"/>
      </a:folHlink>
    </a:clrScheme>
    <a:fontScheme name="FFW Syst. Fonts">
      <a:majorFont>
        <a:latin typeface="Aptos SemiBold"/>
        <a:ea typeface=""/>
        <a:cs typeface=""/>
      </a:majorFont>
      <a:minorFont>
        <a:latin typeface="Apt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FW_Template_v4.potx" id="{73D5ACCF-1089-427A-9B30-0E2F219E7336}" vid="{66FA0CC6-FBB0-48C5-A8D6-647C9059D89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FFW_Template_v4</Template>
  <TotalTime>4040</TotalTime>
  <Words>1062</Words>
  <Application>Microsoft Office PowerPoint</Application>
  <PresentationFormat>Widescreen</PresentationFormat>
  <Paragraphs>270</Paragraphs>
  <Slides>23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Aptos</vt:lpstr>
      <vt:lpstr>Aptos Display</vt:lpstr>
      <vt:lpstr>Aptos ExtraBold</vt:lpstr>
      <vt:lpstr>Aptos Light</vt:lpstr>
      <vt:lpstr>Aptos SemiBold</vt:lpstr>
      <vt:lpstr>Arial</vt:lpstr>
      <vt:lpstr>Calibri</vt:lpstr>
      <vt:lpstr>Lato</vt:lpstr>
      <vt:lpstr>Office Theme</vt:lpstr>
      <vt:lpstr>PowerPoint Presentation</vt:lpstr>
      <vt:lpstr>Presenters</vt:lpstr>
      <vt:lpstr>Key Industry Trends</vt:lpstr>
      <vt:lpstr>PowerPoint Presentation</vt:lpstr>
      <vt:lpstr>Who We Are</vt:lpstr>
      <vt:lpstr>Our Philosophy</vt:lpstr>
      <vt:lpstr>Prevent Your Employees from Becoming Patients.</vt:lpstr>
      <vt:lpstr>Our Clients:</vt:lpstr>
      <vt:lpstr>Where We Serve</vt:lpstr>
      <vt:lpstr>Early Intervention</vt:lpstr>
      <vt:lpstr>Early Intervention</vt:lpstr>
      <vt:lpstr>Early Intervention: Proven Results</vt:lpstr>
      <vt:lpstr>Ergonomics</vt:lpstr>
      <vt:lpstr>Employee Testing</vt:lpstr>
      <vt:lpstr>Calculating Costs / Risk of MSDs</vt:lpstr>
      <vt:lpstr>Calculating Cost/Risk of MSDs</vt:lpstr>
      <vt:lpstr>Calculating Cost/Risk of MSDs</vt:lpstr>
      <vt:lpstr>Calculating Cost/Risk of MSDs</vt:lpstr>
      <vt:lpstr>Industry Case Study</vt:lpstr>
      <vt:lpstr>Industry Case Study</vt:lpstr>
      <vt:lpstr>Industry Case Study</vt:lpstr>
      <vt:lpstr>Adding Value to Business Operations</vt:lpstr>
      <vt:lpstr>Thank you.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Sam Althaus</dc:creator>
  <cp:lastModifiedBy>Lauren Noens</cp:lastModifiedBy>
  <cp:revision>36</cp:revision>
  <dcterms:created xsi:type="dcterms:W3CDTF">2024-08-01T21:42:51Z</dcterms:created>
  <dcterms:modified xsi:type="dcterms:W3CDTF">2026-02-02T21:28:31Z</dcterms:modified>
</cp:coreProperties>
</file>