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147479648" r:id="rId2"/>
    <p:sldId id="2147479636" r:id="rId3"/>
    <p:sldId id="2147479110" r:id="rId4"/>
    <p:sldId id="273" r:id="rId5"/>
    <p:sldId id="272" r:id="rId6"/>
    <p:sldId id="274" r:id="rId7"/>
    <p:sldId id="275" r:id="rId8"/>
    <p:sldId id="277" r:id="rId9"/>
    <p:sldId id="278" r:id="rId10"/>
    <p:sldId id="279" r:id="rId11"/>
    <p:sldId id="280" r:id="rId12"/>
    <p:sldId id="282" r:id="rId13"/>
    <p:sldId id="338" r:id="rId14"/>
    <p:sldId id="317" r:id="rId15"/>
    <p:sldId id="2147479640" r:id="rId16"/>
    <p:sldId id="339" r:id="rId17"/>
    <p:sldId id="2147479630" r:id="rId18"/>
    <p:sldId id="2147479631" r:id="rId19"/>
    <p:sldId id="2147479632" r:id="rId20"/>
    <p:sldId id="2147479646" r:id="rId21"/>
    <p:sldId id="2147479645" r:id="rId22"/>
    <p:sldId id="319" r:id="rId23"/>
    <p:sldId id="2147479644" r:id="rId24"/>
    <p:sldId id="2147479642" r:id="rId25"/>
    <p:sldId id="2147479633" r:id="rId26"/>
    <p:sldId id="2147479634" r:id="rId27"/>
    <p:sldId id="21474796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D5193-1686-40A0-9AB5-B72E17E6D608}" v="66" dt="2026-01-29T13:41:59.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9T13:26:21.070"/>
    </inkml:context>
    <inkml:brush xml:id="br0">
      <inkml:brushProperty name="width" value="0.1" units="cm"/>
      <inkml:brushProperty name="height" value="0.1" units="cm"/>
      <inkml:brushProperty name="color" value="#E71224"/>
    </inkml:brush>
  </inkml:definitions>
  <inkml:trace contextRef="#ctx0" brushRef="#br0">4307 256 24527,'7'27'0,"-2"1"0,-4 2 0,-3 0 0,-4 2 0,-3 0 0,-3 1 0,-3 1 0,-4 1 0,-3 1 0,-3 0 0,-3 1 0,-4 1 0,-2 0 0,-4 0 0,-2 1 0,-3 1 0,-3-1 0,-3 1 0,-3 0 0,-2 0 0,-3 0 0,-2 0 0,-3 0 0,-1 0 0,-3-1 0,-2 1 0,-2-1 0,-2-1 0,-1 0 0,-2 0 0,-2-1 0,-1 0 0,-1-2 0,-1 0 0,-1 0 0,-2-2 0,0-1 0,0 0 0,-1-2 0,-1 0 0,1-2 0,-1 0 0,0-2 0,0-1 0,1-2 0,0 0 0,1-2 0,0-2 0,1 0 0,1-3 0,1 0 0,1-2 0,2-2 0,1-1 0,1-1 0,2-2 0,2-2 0,2-1 0,1-2 0,3-1 0,2-2 0,2-2 0,3-1 0,2-1 0,3-2 0,2-2 0,3-1 0,2-2 0,4-2 0,2 0 0,4-3 0,2 0 0,4-2 0,3-2 0,3-1 0,3-1 0,3-1 0,4-2 0,3-1 0,3-1 0,3-1 0,4-2 0,3 0 0,4-2 0,3 0 0,3-1 0,3-1 0,4-1 0,3-1 0,3 0 0,3-1 0,4-1 0,2 0 0,4 0 0,2-1 0,3-1 0,3 1 0,3-1 0,3 0 0,2 0 0,3 0 0,2 0 0,3 0 0,1 0 0,3 1 0,2-1 0,2 1 0,2 1 0,1 0 0,2 0 0,2 1 0,1 0 0,1 2 0,1 0 0,1 1 0,2 0 0,0 2 0,0 0 0,1 2 0,1 0 0,-1 2 0,1 0 0,0 2 0,0 1 0,-1 2 0,0 0 0,-1 2 0,0 2 0,-1 0 0,-1 3 0,-1 0 0,-1 2 0,-2 2 0,-1 1 0,-1 1 0,-2 2 0,-2 2 0,-2 1 0,-1 2 0,-3 1 0,-2 2 0,-2 2 0,-3 1 0,-2 1 0,-3 2 0,-2 2 0,-3 1 0,-2 2 0,-4 2 0,-2 0 0,-4 3 0,-2 0 0,-4 2 0,-3 2 0,-3 1 0,-3 1 0,-3 1 0,-4 2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7T12:36:56.15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0 106,'850'0,"-819"2,57 10,-55-6,52 2,1185-6,-621-5,-583 3,96 1,183-24,-264 9,-54 8,1 1,54-2,-57 7,-2 1,0-1,0 0,-1-2,1-1,0 0,-1-2,0-1,34-12,-43 11,3 0,0 0,0 0,20-4,-14 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7T12:37:00.6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0,'9608'0'0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7T12:35:45.739"/>
    </inkml:context>
    <inkml:brush xml:id="br0">
      <inkml:brushProperty name="width" value="0.1" units="cm"/>
      <inkml:brushProperty name="height" value="0.1" units="cm"/>
      <inkml:brushProperty name="color" value="#008C3A"/>
    </inkml:brush>
  </inkml:definitions>
  <inkml:trace contextRef="#ctx0" brushRef="#br0">0 0 22225,'8419'0'0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7T12:35:57.238"/>
    </inkml:context>
    <inkml:brush xml:id="br0">
      <inkml:brushProperty name="width" value="0.1" units="cm"/>
      <inkml:brushProperty name="height" value="0.1" units="cm"/>
      <inkml:brushProperty name="color" value="#008C3A"/>
    </inkml:brush>
  </inkml:definitions>
  <inkml:trace contextRef="#ctx0" brushRef="#br0">27 0 9830,'-4'0'273,"-7"0"0,0 0-273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7T12:36:00.419"/>
    </inkml:context>
    <inkml:brush xml:id="br0">
      <inkml:brushProperty name="width" value="0.1" units="cm"/>
      <inkml:brushProperty name="height" value="0.1" units="cm"/>
      <inkml:brushProperty name="color" value="#008C3A"/>
    </inkml:brush>
  </inkml:definitions>
  <inkml:trace contextRef="#ctx0" brushRef="#br0">0 0 9830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9T13:41:39.616"/>
    </inkml:context>
    <inkml:brush xml:id="br0">
      <inkml:brushProperty name="width" value="0.1" units="cm"/>
      <inkml:brushProperty name="height" value="0.1" units="cm"/>
      <inkml:brushProperty name="color" value="#E71224"/>
    </inkml:brush>
  </inkml:definitions>
  <inkml:trace contextRef="#ctx0" brushRef="#br0">385 0 24524,'-385'804'0,"6497"-804"0,-6498-804 0,-4955 804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A7927-24E0-4B1C-A403-2C2D8CCB7F85}"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AA9BC-D56D-42EE-8BFB-508DF6627A6B}" type="slidenum">
              <a:rPr lang="en-US" smtClean="0"/>
              <a:t>‹#›</a:t>
            </a:fld>
            <a:endParaRPr lang="en-US"/>
          </a:p>
        </p:txBody>
      </p:sp>
    </p:spTree>
    <p:extLst>
      <p:ext uri="{BB962C8B-B14F-4D97-AF65-F5344CB8AC3E}">
        <p14:creationId xmlns:p14="http://schemas.microsoft.com/office/powerpoint/2010/main" val="41986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have national bearings, power max, or t max… Should these be included</a:t>
            </a:r>
          </a:p>
        </p:txBody>
      </p:sp>
      <p:sp>
        <p:nvSpPr>
          <p:cNvPr id="4" name="Slide Number Placeholder 3"/>
          <p:cNvSpPr>
            <a:spLocks noGrp="1"/>
          </p:cNvSpPr>
          <p:nvPr>
            <p:ph type="sldNum" sz="quarter" idx="5"/>
          </p:nvPr>
        </p:nvSpPr>
        <p:spPr/>
        <p:txBody>
          <a:bodyPr/>
          <a:lstStyle/>
          <a:p>
            <a:fld id="{4273A2CF-A632-461E-A8C2-8131485B4B7D}" type="slidenum">
              <a:rPr lang="en-US" smtClean="0"/>
              <a:t>3</a:t>
            </a:fld>
            <a:endParaRPr lang="en-US"/>
          </a:p>
        </p:txBody>
      </p:sp>
    </p:spTree>
    <p:extLst>
      <p:ext uri="{BB962C8B-B14F-4D97-AF65-F5344CB8AC3E}">
        <p14:creationId xmlns:p14="http://schemas.microsoft.com/office/powerpoint/2010/main" val="170548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Protects the frame of the shaker. </a:t>
            </a:r>
          </a:p>
        </p:txBody>
      </p:sp>
      <p:sp>
        <p:nvSpPr>
          <p:cNvPr id="4" name="Slide Number Placeholder 3"/>
          <p:cNvSpPr>
            <a:spLocks noGrp="1"/>
          </p:cNvSpPr>
          <p:nvPr>
            <p:ph type="sldNum" sz="quarter" idx="5"/>
          </p:nvPr>
        </p:nvSpPr>
        <p:spPr/>
        <p:txBody>
          <a:bodyPr/>
          <a:lstStyle/>
          <a:p>
            <a:fld id="{C1EAA9BC-D56D-42EE-8BFB-508DF6627A6B}" type="slidenum">
              <a:rPr lang="en-US" smtClean="0"/>
              <a:t>7</a:t>
            </a:fld>
            <a:endParaRPr lang="en-US"/>
          </a:p>
        </p:txBody>
      </p:sp>
    </p:spTree>
    <p:extLst>
      <p:ext uri="{BB962C8B-B14F-4D97-AF65-F5344CB8AC3E}">
        <p14:creationId xmlns:p14="http://schemas.microsoft.com/office/powerpoint/2010/main" val="97274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Customers try to find a balance for their specific production needs.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with all of our screens, we can “fine tune” throughput (efficiency) with a change in wire diameter</a:t>
            </a:r>
          </a:p>
          <a:p>
            <a:endParaRPr lang="en-US" dirty="0"/>
          </a:p>
        </p:txBody>
      </p:sp>
      <p:sp>
        <p:nvSpPr>
          <p:cNvPr id="4" name="Slide Number Placeholder 3"/>
          <p:cNvSpPr>
            <a:spLocks noGrp="1"/>
          </p:cNvSpPr>
          <p:nvPr>
            <p:ph type="sldNum" sz="quarter" idx="5"/>
          </p:nvPr>
        </p:nvSpPr>
        <p:spPr/>
        <p:txBody>
          <a:bodyPr/>
          <a:lstStyle/>
          <a:p>
            <a:fld id="{B67C5C91-A8B0-4578-A560-5EBD5D5D8F1A}" type="slidenum">
              <a:rPr lang="en-US" smtClean="0"/>
              <a:t>13</a:t>
            </a:fld>
            <a:endParaRPr lang="en-US"/>
          </a:p>
        </p:txBody>
      </p:sp>
    </p:spTree>
    <p:extLst>
      <p:ext uri="{BB962C8B-B14F-4D97-AF65-F5344CB8AC3E}">
        <p14:creationId xmlns:p14="http://schemas.microsoft.com/office/powerpoint/2010/main" val="185648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dirty="0"/>
              <a:t>Slots and oblongs offer the best open area percentages, need to typically have a waste through product or cubicle and </a:t>
            </a:r>
            <a:r>
              <a:rPr lang="en-US" sz="1200"/>
              <a:t>round stone. </a:t>
            </a:r>
            <a:endParaRPr lang="en-US" dirty="0"/>
          </a:p>
        </p:txBody>
      </p:sp>
      <p:sp>
        <p:nvSpPr>
          <p:cNvPr id="4" name="Slide Number Placeholder 3"/>
          <p:cNvSpPr>
            <a:spLocks noGrp="1"/>
          </p:cNvSpPr>
          <p:nvPr>
            <p:ph type="sldNum" sz="quarter" idx="5"/>
          </p:nvPr>
        </p:nvSpPr>
        <p:spPr/>
        <p:txBody>
          <a:bodyPr/>
          <a:lstStyle/>
          <a:p>
            <a:fld id="{B67C5C91-A8B0-4578-A560-5EBD5D5D8F1A}" type="slidenum">
              <a:rPr lang="en-US" smtClean="0"/>
              <a:t>14</a:t>
            </a:fld>
            <a:endParaRPr lang="en-US"/>
          </a:p>
        </p:txBody>
      </p:sp>
    </p:spTree>
    <p:extLst>
      <p:ext uri="{BB962C8B-B14F-4D97-AF65-F5344CB8AC3E}">
        <p14:creationId xmlns:p14="http://schemas.microsoft.com/office/powerpoint/2010/main" val="157203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Patented product – unique screen to increase production by flattening out wire</a:t>
            </a:r>
          </a:p>
        </p:txBody>
      </p:sp>
      <p:sp>
        <p:nvSpPr>
          <p:cNvPr id="4" name="Slide Number Placeholder 3"/>
          <p:cNvSpPr>
            <a:spLocks noGrp="1"/>
          </p:cNvSpPr>
          <p:nvPr>
            <p:ph type="sldNum" sz="quarter" idx="5"/>
          </p:nvPr>
        </p:nvSpPr>
        <p:spPr/>
        <p:txBody>
          <a:bodyPr/>
          <a:lstStyle/>
          <a:p>
            <a:fld id="{B67C5C91-A8B0-4578-A560-5EBD5D5D8F1A}" type="slidenum">
              <a:rPr lang="en-US" smtClean="0"/>
              <a:t>22</a:t>
            </a:fld>
            <a:endParaRPr lang="en-US"/>
          </a:p>
        </p:txBody>
      </p:sp>
    </p:spTree>
    <p:extLst>
      <p:ext uri="{BB962C8B-B14F-4D97-AF65-F5344CB8AC3E}">
        <p14:creationId xmlns:p14="http://schemas.microsoft.com/office/powerpoint/2010/main" val="1307915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7692-B9C0-C7E5-1D49-65CB18A03C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1EF612-88F1-BAA7-36E4-0F029A867B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74A00E-DFA4-6465-DA51-4C83A29F5670}"/>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5" name="Footer Placeholder 4">
            <a:extLst>
              <a:ext uri="{FF2B5EF4-FFF2-40B4-BE49-F238E27FC236}">
                <a16:creationId xmlns:a16="http://schemas.microsoft.com/office/drawing/2014/main" id="{67C0FEAA-0B4D-92E2-70B6-FC73ABB2A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BF1A4-D601-68C1-3D3D-D70F2283CDB3}"/>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3570526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7674-D0F4-C3D7-9172-69D778A328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C16BBE-0D45-6B4B-AAEE-66813A8242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D27C0-FC2D-768A-0F44-4E8BC2D17CC6}"/>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5" name="Footer Placeholder 4">
            <a:extLst>
              <a:ext uri="{FF2B5EF4-FFF2-40B4-BE49-F238E27FC236}">
                <a16:creationId xmlns:a16="http://schemas.microsoft.com/office/drawing/2014/main" id="{A544F006-5C63-97F5-EC2D-4B3790A6A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E1AE-E2B1-A6DB-844B-DDD36730355A}"/>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362691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063458-8676-BB3D-1E42-EFE90D40FA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02830-5986-74E3-FB6D-93764666E3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AD094-05B9-76B2-3188-ABBA65AC8B3B}"/>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5" name="Footer Placeholder 4">
            <a:extLst>
              <a:ext uri="{FF2B5EF4-FFF2-40B4-BE49-F238E27FC236}">
                <a16:creationId xmlns:a16="http://schemas.microsoft.com/office/drawing/2014/main" id="{B4507563-14A8-9AC4-FEB7-9A710961A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7DC58-A06B-97AB-A1FF-4596529D244A}"/>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1776929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1EFB6D9-318D-CDE6-4FFC-F5407CC77E70}"/>
              </a:ext>
            </a:extLst>
          </p:cNvPr>
          <p:cNvSpPr>
            <a:spLocks noGrp="1"/>
          </p:cNvSpPr>
          <p:nvPr>
            <p:ph type="body" sz="quarter" idx="10" hasCustomPrompt="1"/>
          </p:nvPr>
        </p:nvSpPr>
        <p:spPr>
          <a:xfrm>
            <a:off x="5314278" y="4073452"/>
            <a:ext cx="6357769" cy="638399"/>
          </a:xfrm>
          <a:prstGeom prst="rect">
            <a:avLst/>
          </a:prstGeom>
        </p:spPr>
        <p:txBody>
          <a:bodyPr/>
          <a:lstStyle>
            <a:lvl1pPr marL="0" indent="0">
              <a:buNone/>
              <a:defRPr sz="2880" b="1">
                <a:solidFill>
                  <a:srgbClr val="F15D2A"/>
                </a:solidFill>
              </a:defRPr>
            </a:lvl1pPr>
            <a:lvl2pPr marL="609594" indent="0">
              <a:buNone/>
              <a:defRPr/>
            </a:lvl2pPr>
          </a:lstStyle>
          <a:p>
            <a:pPr lvl="0"/>
            <a:r>
              <a:rPr lang="en-US" dirty="0"/>
              <a:t>Presentation Title</a:t>
            </a:r>
          </a:p>
        </p:txBody>
      </p:sp>
      <p:sp>
        <p:nvSpPr>
          <p:cNvPr id="6" name="Text Placeholder 6">
            <a:extLst>
              <a:ext uri="{FF2B5EF4-FFF2-40B4-BE49-F238E27FC236}">
                <a16:creationId xmlns:a16="http://schemas.microsoft.com/office/drawing/2014/main" id="{C5717A0A-ED5D-8490-4C91-4E80279EB179}"/>
              </a:ext>
            </a:extLst>
          </p:cNvPr>
          <p:cNvSpPr>
            <a:spLocks noGrp="1"/>
          </p:cNvSpPr>
          <p:nvPr>
            <p:ph type="body" sz="quarter" idx="11" hasCustomPrompt="1"/>
          </p:nvPr>
        </p:nvSpPr>
        <p:spPr>
          <a:xfrm>
            <a:off x="5314278" y="4729669"/>
            <a:ext cx="6357769" cy="638399"/>
          </a:xfrm>
          <a:prstGeom prst="rect">
            <a:avLst/>
          </a:prstGeom>
        </p:spPr>
        <p:txBody>
          <a:bodyPr/>
          <a:lstStyle>
            <a:lvl1pPr marL="0" indent="0">
              <a:buNone/>
              <a:defRPr sz="2160" b="0">
                <a:solidFill>
                  <a:schemeClr val="tx1">
                    <a:lumMod val="65000"/>
                    <a:lumOff val="35000"/>
                  </a:schemeClr>
                </a:solidFill>
              </a:defRPr>
            </a:lvl1pPr>
            <a:lvl2pPr marL="609594" indent="0">
              <a:buNone/>
              <a:defRPr/>
            </a:lvl2pPr>
          </a:lstStyle>
          <a:p>
            <a:pPr lvl="0"/>
            <a:r>
              <a:rPr lang="en-US" dirty="0"/>
              <a:t>Subtitle</a:t>
            </a:r>
          </a:p>
        </p:txBody>
      </p:sp>
    </p:spTree>
    <p:extLst>
      <p:ext uri="{BB962C8B-B14F-4D97-AF65-F5344CB8AC3E}">
        <p14:creationId xmlns:p14="http://schemas.microsoft.com/office/powerpoint/2010/main" val="4086592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2"/>
          <p:cNvSpPr>
            <a:spLocks noGrp="1"/>
          </p:cNvSpPr>
          <p:nvPr>
            <p:ph sz="quarter" idx="10"/>
          </p:nvPr>
        </p:nvSpPr>
        <p:spPr>
          <a:xfrm>
            <a:off x="1382573" y="1303020"/>
            <a:ext cx="10391242" cy="4991100"/>
          </a:xfrm>
          <a:prstGeom prst="rect">
            <a:avLst/>
          </a:prstGeom>
        </p:spPr>
        <p:txBody>
          <a:bodyPr vert="horz"/>
          <a:lstStyle>
            <a:lvl1pPr>
              <a:defRPr sz="2880" b="0" i="0">
                <a:solidFill>
                  <a:schemeClr val="tx1">
                    <a:lumMod val="65000"/>
                    <a:lumOff val="35000"/>
                  </a:schemeClr>
                </a:solidFill>
                <a:latin typeface="+mn-lt"/>
                <a:cs typeface="Helvetica Neue Light"/>
              </a:defRPr>
            </a:lvl1pPr>
            <a:lvl2pPr>
              <a:defRPr sz="2400" b="0" i="0">
                <a:solidFill>
                  <a:schemeClr val="tx1">
                    <a:lumMod val="65000"/>
                    <a:lumOff val="35000"/>
                  </a:schemeClr>
                </a:solidFill>
                <a:latin typeface="+mn-lt"/>
                <a:cs typeface="Helvetica Neue Light"/>
              </a:defRPr>
            </a:lvl2pPr>
            <a:lvl3pPr>
              <a:defRPr sz="2160" b="0" i="0">
                <a:solidFill>
                  <a:schemeClr val="tx1">
                    <a:lumMod val="65000"/>
                    <a:lumOff val="35000"/>
                  </a:schemeClr>
                </a:solidFill>
                <a:latin typeface="+mn-lt"/>
                <a:cs typeface="Helvetica Neue Light"/>
              </a:defRPr>
            </a:lvl3pPr>
            <a:lvl4pPr>
              <a:defRPr sz="1920" b="0" i="0">
                <a:solidFill>
                  <a:schemeClr val="tx1">
                    <a:lumMod val="65000"/>
                    <a:lumOff val="35000"/>
                  </a:schemeClr>
                </a:solidFill>
                <a:latin typeface="+mn-lt"/>
                <a:cs typeface="Helvetica Neue Light"/>
              </a:defRPr>
            </a:lvl4pPr>
            <a:lvl5pPr>
              <a:defRPr sz="1680" b="0" i="0">
                <a:solidFill>
                  <a:schemeClr val="tx1">
                    <a:lumMod val="65000"/>
                    <a:lumOff val="35000"/>
                  </a:schemeClr>
                </a:solidFill>
                <a:latin typeface="+mn-lt"/>
                <a:cs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5"/>
          <p:cNvSpPr>
            <a:spLocks noGrp="1"/>
          </p:cNvSpPr>
          <p:nvPr>
            <p:ph type="title"/>
          </p:nvPr>
        </p:nvSpPr>
        <p:spPr>
          <a:xfrm>
            <a:off x="1382573" y="164636"/>
            <a:ext cx="10391242" cy="867294"/>
          </a:xfrm>
          <a:prstGeom prst="rect">
            <a:avLst/>
          </a:prstGeom>
        </p:spPr>
        <p:txBody>
          <a:bodyPr vert="horz" anchor="ctr"/>
          <a:lstStyle>
            <a:lvl1pPr algn="l">
              <a:defRPr sz="3360" b="1" i="0">
                <a:solidFill>
                  <a:srgbClr val="004785"/>
                </a:solidFill>
                <a:latin typeface="+mn-lt"/>
                <a:cs typeface="Helvetica Neue Medium"/>
              </a:defRPr>
            </a:lvl1pPr>
          </a:lstStyle>
          <a:p>
            <a:endParaRPr lang="en-US" dirty="0"/>
          </a:p>
        </p:txBody>
      </p:sp>
      <p:sp>
        <p:nvSpPr>
          <p:cNvPr id="3" name="Slide Number Placeholder 5">
            <a:extLst>
              <a:ext uri="{FF2B5EF4-FFF2-40B4-BE49-F238E27FC236}">
                <a16:creationId xmlns:a16="http://schemas.microsoft.com/office/drawing/2014/main" id="{5FEBBC12-DC50-9FFD-5569-07D3AB40BCB2}"/>
              </a:ext>
            </a:extLst>
          </p:cNvPr>
          <p:cNvSpPr txBox="1">
            <a:spLocks/>
          </p:cNvSpPr>
          <p:nvPr userDrawn="1"/>
        </p:nvSpPr>
        <p:spPr>
          <a:xfrm>
            <a:off x="44245" y="6432748"/>
            <a:ext cx="424753" cy="300458"/>
          </a:xfrm>
          <a:prstGeom prst="rect">
            <a:avLst/>
          </a:prstGeom>
        </p:spPr>
        <p:txBody>
          <a:bodyPr/>
          <a:lstStyle>
            <a:defPPr>
              <a:defRPr lang="en-US"/>
            </a:defPPr>
            <a:lvl1pPr marL="0" algn="l" defTabSz="457200" rtl="0" eaLnBrk="1" latinLnBrk="0" hangingPunct="1">
              <a:defRPr sz="100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88E988-FB04-AB4E-BE5A-59F242AF7F7A}" type="slidenum">
              <a:rPr lang="en-US" sz="1200" smtClean="0">
                <a:solidFill>
                  <a:srgbClr val="FFFFFF"/>
                </a:solidFill>
                <a:cs typeface="Helvetica Neue Light"/>
              </a:rPr>
              <a:pPr/>
              <a:t>‹#›</a:t>
            </a:fld>
            <a:endParaRPr lang="en-US" sz="1200" dirty="0">
              <a:solidFill>
                <a:srgbClr val="FFFFFF"/>
              </a:solidFill>
              <a:cs typeface="Helvetica Neue Light"/>
            </a:endParaRPr>
          </a:p>
        </p:txBody>
      </p:sp>
    </p:spTree>
    <p:extLst>
      <p:ext uri="{BB962C8B-B14F-4D97-AF65-F5344CB8AC3E}">
        <p14:creationId xmlns:p14="http://schemas.microsoft.com/office/powerpoint/2010/main" val="2906666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2"/>
          <p:cNvSpPr>
            <a:spLocks noGrp="1"/>
          </p:cNvSpPr>
          <p:nvPr>
            <p:ph sz="quarter" idx="10"/>
          </p:nvPr>
        </p:nvSpPr>
        <p:spPr>
          <a:xfrm>
            <a:off x="1382573" y="1303020"/>
            <a:ext cx="10391242" cy="4991100"/>
          </a:xfrm>
          <a:prstGeom prst="rect">
            <a:avLst/>
          </a:prstGeom>
        </p:spPr>
        <p:txBody>
          <a:bodyPr vert="horz"/>
          <a:lstStyle>
            <a:lvl1pPr>
              <a:defRPr sz="2880" b="0" i="0">
                <a:solidFill>
                  <a:schemeClr val="tx1">
                    <a:lumMod val="65000"/>
                    <a:lumOff val="35000"/>
                  </a:schemeClr>
                </a:solidFill>
                <a:latin typeface="+mn-lt"/>
                <a:cs typeface="Helvetica Neue Light"/>
              </a:defRPr>
            </a:lvl1pPr>
            <a:lvl2pPr>
              <a:defRPr sz="2400" b="0" i="0">
                <a:solidFill>
                  <a:schemeClr val="tx1">
                    <a:lumMod val="65000"/>
                    <a:lumOff val="35000"/>
                  </a:schemeClr>
                </a:solidFill>
                <a:latin typeface="+mn-lt"/>
                <a:cs typeface="Helvetica Neue Light"/>
              </a:defRPr>
            </a:lvl2pPr>
            <a:lvl3pPr>
              <a:defRPr sz="2160" b="0" i="0">
                <a:solidFill>
                  <a:schemeClr val="tx1">
                    <a:lumMod val="65000"/>
                    <a:lumOff val="35000"/>
                  </a:schemeClr>
                </a:solidFill>
                <a:latin typeface="+mn-lt"/>
                <a:cs typeface="Helvetica Neue Light"/>
              </a:defRPr>
            </a:lvl3pPr>
            <a:lvl4pPr>
              <a:defRPr sz="1920" b="0" i="0">
                <a:solidFill>
                  <a:schemeClr val="tx1">
                    <a:lumMod val="65000"/>
                    <a:lumOff val="35000"/>
                  </a:schemeClr>
                </a:solidFill>
                <a:latin typeface="+mn-lt"/>
                <a:cs typeface="Helvetica Neue Light"/>
              </a:defRPr>
            </a:lvl4pPr>
            <a:lvl5pPr>
              <a:defRPr sz="1680" b="0" i="0">
                <a:solidFill>
                  <a:schemeClr val="tx1">
                    <a:lumMod val="65000"/>
                    <a:lumOff val="35000"/>
                  </a:schemeClr>
                </a:solidFill>
                <a:latin typeface="+mn-lt"/>
                <a:cs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5"/>
          <p:cNvSpPr>
            <a:spLocks noGrp="1"/>
          </p:cNvSpPr>
          <p:nvPr>
            <p:ph type="title"/>
          </p:nvPr>
        </p:nvSpPr>
        <p:spPr>
          <a:xfrm>
            <a:off x="1382573" y="164636"/>
            <a:ext cx="10391242" cy="867294"/>
          </a:xfrm>
          <a:prstGeom prst="rect">
            <a:avLst/>
          </a:prstGeom>
        </p:spPr>
        <p:txBody>
          <a:bodyPr vert="horz" anchor="ctr"/>
          <a:lstStyle>
            <a:lvl1pPr algn="l">
              <a:defRPr sz="3360" b="1" i="0">
                <a:solidFill>
                  <a:srgbClr val="004785"/>
                </a:solidFill>
                <a:latin typeface="+mn-lt"/>
                <a:cs typeface="Helvetica Neue Medium"/>
              </a:defRPr>
            </a:lvl1pPr>
          </a:lstStyle>
          <a:p>
            <a:endParaRPr lang="en-US" dirty="0"/>
          </a:p>
        </p:txBody>
      </p:sp>
      <p:sp>
        <p:nvSpPr>
          <p:cNvPr id="3" name="Slide Number Placeholder 5">
            <a:extLst>
              <a:ext uri="{FF2B5EF4-FFF2-40B4-BE49-F238E27FC236}">
                <a16:creationId xmlns:a16="http://schemas.microsoft.com/office/drawing/2014/main" id="{5FEBBC12-DC50-9FFD-5569-07D3AB40BCB2}"/>
              </a:ext>
            </a:extLst>
          </p:cNvPr>
          <p:cNvSpPr txBox="1">
            <a:spLocks/>
          </p:cNvSpPr>
          <p:nvPr userDrawn="1"/>
        </p:nvSpPr>
        <p:spPr>
          <a:xfrm>
            <a:off x="44245" y="6432748"/>
            <a:ext cx="424753" cy="300458"/>
          </a:xfrm>
          <a:prstGeom prst="rect">
            <a:avLst/>
          </a:prstGeom>
        </p:spPr>
        <p:txBody>
          <a:bodyPr/>
          <a:lstStyle>
            <a:defPPr>
              <a:defRPr lang="en-US"/>
            </a:defPPr>
            <a:lvl1pPr marL="0" algn="l" defTabSz="457200" rtl="0" eaLnBrk="1" latinLnBrk="0" hangingPunct="1">
              <a:defRPr sz="100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88E988-FB04-AB4E-BE5A-59F242AF7F7A}" type="slidenum">
              <a:rPr lang="en-US" sz="1200" smtClean="0">
                <a:solidFill>
                  <a:srgbClr val="FFFFFF"/>
                </a:solidFill>
                <a:cs typeface="Helvetica Neue Light"/>
              </a:rPr>
              <a:pPr/>
              <a:t>‹#›</a:t>
            </a:fld>
            <a:endParaRPr lang="en-US" sz="1200" dirty="0">
              <a:solidFill>
                <a:srgbClr val="FFFFFF"/>
              </a:solidFill>
              <a:cs typeface="Helvetica Neue Light"/>
            </a:endParaRPr>
          </a:p>
        </p:txBody>
      </p:sp>
    </p:spTree>
    <p:extLst>
      <p:ext uri="{BB962C8B-B14F-4D97-AF65-F5344CB8AC3E}">
        <p14:creationId xmlns:p14="http://schemas.microsoft.com/office/powerpoint/2010/main" val="2602960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2"/>
          <p:cNvSpPr>
            <a:spLocks noGrp="1"/>
          </p:cNvSpPr>
          <p:nvPr>
            <p:ph sz="quarter" idx="10"/>
          </p:nvPr>
        </p:nvSpPr>
        <p:spPr>
          <a:xfrm>
            <a:off x="2258638" y="1303020"/>
            <a:ext cx="11054724" cy="4991100"/>
          </a:xfrm>
          <a:prstGeom prst="rect">
            <a:avLst/>
          </a:prstGeom>
        </p:spPr>
        <p:txBody>
          <a:bodyPr vert="horz"/>
          <a:lstStyle>
            <a:lvl1pPr>
              <a:defRPr sz="2880" b="0" i="0">
                <a:solidFill>
                  <a:schemeClr val="tx1">
                    <a:lumMod val="65000"/>
                    <a:lumOff val="35000"/>
                  </a:schemeClr>
                </a:solidFill>
                <a:latin typeface="+mn-lt"/>
                <a:cs typeface="Helvetica Neue Light"/>
              </a:defRPr>
            </a:lvl1pPr>
            <a:lvl2pPr>
              <a:defRPr sz="2400" b="0" i="0">
                <a:solidFill>
                  <a:schemeClr val="tx1">
                    <a:lumMod val="65000"/>
                    <a:lumOff val="35000"/>
                  </a:schemeClr>
                </a:solidFill>
                <a:latin typeface="+mn-lt"/>
                <a:cs typeface="Helvetica Neue Light"/>
              </a:defRPr>
            </a:lvl2pPr>
            <a:lvl3pPr>
              <a:defRPr sz="2160" b="0" i="0">
                <a:solidFill>
                  <a:schemeClr val="tx1">
                    <a:lumMod val="65000"/>
                    <a:lumOff val="35000"/>
                  </a:schemeClr>
                </a:solidFill>
                <a:latin typeface="+mn-lt"/>
                <a:cs typeface="Helvetica Neue Light"/>
              </a:defRPr>
            </a:lvl3pPr>
            <a:lvl4pPr>
              <a:defRPr sz="1920" b="0" i="0">
                <a:solidFill>
                  <a:schemeClr val="tx1">
                    <a:lumMod val="65000"/>
                    <a:lumOff val="35000"/>
                  </a:schemeClr>
                </a:solidFill>
                <a:latin typeface="+mn-lt"/>
                <a:cs typeface="Helvetica Neue Light"/>
              </a:defRPr>
            </a:lvl4pPr>
            <a:lvl5pPr>
              <a:defRPr sz="1680" b="0" i="0">
                <a:solidFill>
                  <a:schemeClr val="tx1">
                    <a:lumMod val="65000"/>
                    <a:lumOff val="35000"/>
                  </a:schemeClr>
                </a:solidFill>
                <a:latin typeface="+mn-lt"/>
                <a:cs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5"/>
          <p:cNvSpPr>
            <a:spLocks noGrp="1"/>
          </p:cNvSpPr>
          <p:nvPr>
            <p:ph type="title"/>
          </p:nvPr>
        </p:nvSpPr>
        <p:spPr>
          <a:xfrm>
            <a:off x="2258637" y="164636"/>
            <a:ext cx="8703401" cy="867294"/>
          </a:xfrm>
          <a:prstGeom prst="rect">
            <a:avLst/>
          </a:prstGeom>
        </p:spPr>
        <p:txBody>
          <a:bodyPr vert="horz" anchor="ctr"/>
          <a:lstStyle>
            <a:lvl1pPr algn="l">
              <a:defRPr sz="3360" b="1" i="0">
                <a:solidFill>
                  <a:srgbClr val="004785"/>
                </a:solidFill>
                <a:latin typeface="+mn-lt"/>
                <a:cs typeface="Helvetica Neue Medium"/>
              </a:defRPr>
            </a:lvl1pPr>
          </a:lstStyle>
          <a:p>
            <a:endParaRPr lang="en-US" dirty="0"/>
          </a:p>
        </p:txBody>
      </p:sp>
      <p:sp>
        <p:nvSpPr>
          <p:cNvPr id="3" name="Slide Number Placeholder 5">
            <a:extLst>
              <a:ext uri="{FF2B5EF4-FFF2-40B4-BE49-F238E27FC236}">
                <a16:creationId xmlns:a16="http://schemas.microsoft.com/office/drawing/2014/main" id="{5FEBBC12-DC50-9FFD-5569-07D3AB40BCB2}"/>
              </a:ext>
            </a:extLst>
          </p:cNvPr>
          <p:cNvSpPr txBox="1">
            <a:spLocks/>
          </p:cNvSpPr>
          <p:nvPr userDrawn="1"/>
        </p:nvSpPr>
        <p:spPr>
          <a:xfrm>
            <a:off x="44245" y="6432748"/>
            <a:ext cx="424753" cy="300458"/>
          </a:xfrm>
          <a:prstGeom prst="rect">
            <a:avLst/>
          </a:prstGeom>
        </p:spPr>
        <p:txBody>
          <a:bodyPr/>
          <a:lstStyle>
            <a:defPPr>
              <a:defRPr lang="en-US"/>
            </a:defPPr>
            <a:lvl1pPr marL="0" algn="l" defTabSz="457200" rtl="0" eaLnBrk="1" latinLnBrk="0" hangingPunct="1">
              <a:defRPr sz="100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F88E988-FB04-AB4E-BE5A-59F242AF7F7A}" type="slidenum">
              <a:rPr lang="en-US" sz="1200" smtClean="0">
                <a:solidFill>
                  <a:srgbClr val="FFFFFF"/>
                </a:solidFill>
                <a:cs typeface="Helvetica Neue Light"/>
              </a:rPr>
              <a:pPr/>
              <a:t>‹#›</a:t>
            </a:fld>
            <a:endParaRPr lang="en-US" sz="1200" dirty="0">
              <a:solidFill>
                <a:srgbClr val="FFFFFF"/>
              </a:solidFill>
              <a:cs typeface="Helvetica Neue Light"/>
            </a:endParaRPr>
          </a:p>
        </p:txBody>
      </p:sp>
    </p:spTree>
    <p:extLst>
      <p:ext uri="{BB962C8B-B14F-4D97-AF65-F5344CB8AC3E}">
        <p14:creationId xmlns:p14="http://schemas.microsoft.com/office/powerpoint/2010/main" val="1017336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8E69513-E80C-92F3-1F6A-814BF83B8E4F}"/>
              </a:ext>
            </a:extLst>
          </p:cNvPr>
          <p:cNvSpPr>
            <a:spLocks noGrp="1"/>
          </p:cNvSpPr>
          <p:nvPr>
            <p:ph type="sldNum" sz="quarter" idx="4"/>
          </p:nvPr>
        </p:nvSpPr>
        <p:spPr>
          <a:xfrm>
            <a:off x="44245" y="6432748"/>
            <a:ext cx="424753" cy="300458"/>
          </a:xfrm>
          <a:prstGeom prst="rect">
            <a:avLst/>
          </a:prstGeom>
        </p:spPr>
        <p:txBody>
          <a:bodyPr/>
          <a:lstStyle>
            <a:lvl1pPr algn="l">
              <a:defRPr sz="1200">
                <a:latin typeface="+mj-lt"/>
              </a:defRPr>
            </a:lvl1pPr>
          </a:lstStyle>
          <a:p>
            <a:fld id="{AF88E988-FB04-AB4E-BE5A-59F242AF7F7A}" type="slidenum">
              <a:rPr lang="en-US" smtClean="0">
                <a:solidFill>
                  <a:srgbClr val="FFFFFF"/>
                </a:solidFill>
                <a:cs typeface="Helvetica Neue Light"/>
              </a:rPr>
              <a:pPr/>
              <a:t>‹#›</a:t>
            </a:fld>
            <a:endParaRPr lang="en-US" dirty="0">
              <a:solidFill>
                <a:srgbClr val="FFFFFF"/>
              </a:solidFill>
              <a:cs typeface="Helvetica Neue Light"/>
            </a:endParaRPr>
          </a:p>
        </p:txBody>
      </p:sp>
      <p:sp>
        <p:nvSpPr>
          <p:cNvPr id="2" name="Content Placeholder 12">
            <a:extLst>
              <a:ext uri="{FF2B5EF4-FFF2-40B4-BE49-F238E27FC236}">
                <a16:creationId xmlns:a16="http://schemas.microsoft.com/office/drawing/2014/main" id="{B0AA54E9-C2AD-C516-4691-B4C90DC85A81}"/>
              </a:ext>
            </a:extLst>
          </p:cNvPr>
          <p:cNvSpPr>
            <a:spLocks noGrp="1"/>
          </p:cNvSpPr>
          <p:nvPr>
            <p:ph sz="quarter" idx="10"/>
          </p:nvPr>
        </p:nvSpPr>
        <p:spPr>
          <a:xfrm>
            <a:off x="1382573" y="1303020"/>
            <a:ext cx="10314432" cy="4991100"/>
          </a:xfrm>
          <a:prstGeom prst="rect">
            <a:avLst/>
          </a:prstGeom>
        </p:spPr>
        <p:txBody>
          <a:bodyPr vert="horz"/>
          <a:lstStyle>
            <a:lvl1pPr>
              <a:defRPr sz="2880" b="0" i="0">
                <a:solidFill>
                  <a:schemeClr val="tx1">
                    <a:lumMod val="65000"/>
                    <a:lumOff val="35000"/>
                  </a:schemeClr>
                </a:solidFill>
                <a:latin typeface="+mn-lt"/>
                <a:cs typeface="Helvetica Neue Light"/>
              </a:defRPr>
            </a:lvl1pPr>
            <a:lvl2pPr>
              <a:defRPr sz="2400" b="0" i="0">
                <a:solidFill>
                  <a:schemeClr val="tx1">
                    <a:lumMod val="65000"/>
                    <a:lumOff val="35000"/>
                  </a:schemeClr>
                </a:solidFill>
                <a:latin typeface="+mn-lt"/>
                <a:cs typeface="Helvetica Neue Light"/>
              </a:defRPr>
            </a:lvl2pPr>
            <a:lvl3pPr>
              <a:defRPr sz="2160" b="0" i="0">
                <a:solidFill>
                  <a:schemeClr val="tx1">
                    <a:lumMod val="65000"/>
                    <a:lumOff val="35000"/>
                  </a:schemeClr>
                </a:solidFill>
                <a:latin typeface="+mn-lt"/>
                <a:cs typeface="Helvetica Neue Light"/>
              </a:defRPr>
            </a:lvl3pPr>
            <a:lvl4pPr>
              <a:defRPr sz="1920" b="0" i="0">
                <a:solidFill>
                  <a:schemeClr val="tx1">
                    <a:lumMod val="65000"/>
                    <a:lumOff val="35000"/>
                  </a:schemeClr>
                </a:solidFill>
                <a:latin typeface="+mn-lt"/>
                <a:cs typeface="Helvetica Neue Light"/>
              </a:defRPr>
            </a:lvl4pPr>
            <a:lvl5pPr>
              <a:defRPr sz="1680" b="0" i="0">
                <a:solidFill>
                  <a:schemeClr val="tx1">
                    <a:lumMod val="65000"/>
                    <a:lumOff val="35000"/>
                  </a:schemeClr>
                </a:solidFill>
                <a:latin typeface="+mn-lt"/>
                <a:cs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5">
            <a:extLst>
              <a:ext uri="{FF2B5EF4-FFF2-40B4-BE49-F238E27FC236}">
                <a16:creationId xmlns:a16="http://schemas.microsoft.com/office/drawing/2014/main" id="{DA872143-ADDF-A37A-5BC9-942252393574}"/>
              </a:ext>
            </a:extLst>
          </p:cNvPr>
          <p:cNvSpPr>
            <a:spLocks noGrp="1"/>
          </p:cNvSpPr>
          <p:nvPr>
            <p:ph type="title"/>
          </p:nvPr>
        </p:nvSpPr>
        <p:spPr>
          <a:xfrm>
            <a:off x="1382573" y="164636"/>
            <a:ext cx="10314432" cy="867294"/>
          </a:xfrm>
          <a:prstGeom prst="rect">
            <a:avLst/>
          </a:prstGeom>
        </p:spPr>
        <p:txBody>
          <a:bodyPr vert="horz" anchor="ctr"/>
          <a:lstStyle>
            <a:lvl1pPr algn="l">
              <a:defRPr sz="3360" b="1" i="0">
                <a:solidFill>
                  <a:srgbClr val="004785"/>
                </a:solidFill>
                <a:latin typeface="+mn-lt"/>
                <a:cs typeface="Helvetica Neue Medium"/>
              </a:defRPr>
            </a:lvl1pPr>
          </a:lstStyle>
          <a:p>
            <a:endParaRPr lang="en-US" dirty="0"/>
          </a:p>
        </p:txBody>
      </p:sp>
    </p:spTree>
    <p:extLst>
      <p:ext uri="{BB962C8B-B14F-4D97-AF65-F5344CB8AC3E}">
        <p14:creationId xmlns:p14="http://schemas.microsoft.com/office/powerpoint/2010/main" val="868206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3456-3622-63E2-1F4D-52C526EC6F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68273-9CDD-8BDF-680A-1D40298483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85A59-2CB3-EEBD-464A-473415637238}"/>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5" name="Footer Placeholder 4">
            <a:extLst>
              <a:ext uri="{FF2B5EF4-FFF2-40B4-BE49-F238E27FC236}">
                <a16:creationId xmlns:a16="http://schemas.microsoft.com/office/drawing/2014/main" id="{36FAD37A-5171-1A0D-28E5-62B56C2CB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4F78D-5CD8-5E0D-5DA9-99C03D22E027}"/>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1505140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8C99-DE1A-BE6C-66B9-D7DB7316C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D4AF04-EED9-92D3-F626-75904541C5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CE887-06AB-2AA5-C370-877AA52E3E77}"/>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5" name="Footer Placeholder 4">
            <a:extLst>
              <a:ext uri="{FF2B5EF4-FFF2-40B4-BE49-F238E27FC236}">
                <a16:creationId xmlns:a16="http://schemas.microsoft.com/office/drawing/2014/main" id="{33B451CE-D9A1-5244-C05D-5DB3AD48A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42558B-EA84-5EDD-7093-666044B5E211}"/>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225741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F5A09-4253-8418-9EDB-53370E6F18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C897E-9F33-C5D0-623D-9344648B34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C72827-BABE-6EEE-10C5-8BD926931C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03E5C-EBEE-CDF5-C2F3-0351150235CE}"/>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6" name="Footer Placeholder 5">
            <a:extLst>
              <a:ext uri="{FF2B5EF4-FFF2-40B4-BE49-F238E27FC236}">
                <a16:creationId xmlns:a16="http://schemas.microsoft.com/office/drawing/2014/main" id="{433488AC-4905-FD94-F7D6-3A35FD2D4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E2E4E-FC69-8CCE-B29A-8AE52BA68C0B}"/>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336207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702C-C669-E91D-9160-1B0AF11E5A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9DAA56-4B19-1E01-9E50-D04E3EF759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68FC28-12CD-C740-6130-4A992744B5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3208B4-D14F-4A41-248F-E18436A99C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1E4DF6-1D42-29EB-2DA1-A94D13018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BE4D13-B422-7132-258F-7F76E7B53E3C}"/>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8" name="Footer Placeholder 7">
            <a:extLst>
              <a:ext uri="{FF2B5EF4-FFF2-40B4-BE49-F238E27FC236}">
                <a16:creationId xmlns:a16="http://schemas.microsoft.com/office/drawing/2014/main" id="{6927BBF8-5952-962D-9B01-03B6C67255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0B12A9-9241-0A07-2819-E9610421B6E4}"/>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297838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B838-0FDC-098F-6431-DC3336AE26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18FDAE-0BAD-BF88-66D4-9474BC7F2932}"/>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4" name="Footer Placeholder 3">
            <a:extLst>
              <a:ext uri="{FF2B5EF4-FFF2-40B4-BE49-F238E27FC236}">
                <a16:creationId xmlns:a16="http://schemas.microsoft.com/office/drawing/2014/main" id="{44BDDB51-D6E7-62FA-0371-4EB238CFE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A4F958-359D-130A-E1B7-D14138B4D15D}"/>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216495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39936-34F5-6175-BB3E-D797B63C0F49}"/>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3" name="Footer Placeholder 2">
            <a:extLst>
              <a:ext uri="{FF2B5EF4-FFF2-40B4-BE49-F238E27FC236}">
                <a16:creationId xmlns:a16="http://schemas.microsoft.com/office/drawing/2014/main" id="{009973FC-2463-31E5-6953-D7DD255A9A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55270-5CF5-CE3D-E2FC-D4D9BFA59C89}"/>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354701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3A8C-40C1-B0F4-3DD6-7AC7C97AAD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FDE237-56FE-94A3-9DC9-57E3BF561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7B5CA0-1D33-FD75-9EE7-04EE55ADC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A0E07-B3E0-70BD-25F1-989AFF04111D}"/>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6" name="Footer Placeholder 5">
            <a:extLst>
              <a:ext uri="{FF2B5EF4-FFF2-40B4-BE49-F238E27FC236}">
                <a16:creationId xmlns:a16="http://schemas.microsoft.com/office/drawing/2014/main" id="{DE7F4F1E-8E46-D2C4-B335-870019409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70EDA4-8FF6-012B-8DC1-3FECB2921916}"/>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354651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9CA8C-67A8-C63A-F29F-D9473027B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74B189-BA08-28DE-C679-63DD787836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46F36E-81C1-3C56-A396-7CAEA51B9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29D6E-2F01-1C8D-8915-28F5BA515C85}"/>
              </a:ext>
            </a:extLst>
          </p:cNvPr>
          <p:cNvSpPr>
            <a:spLocks noGrp="1"/>
          </p:cNvSpPr>
          <p:nvPr>
            <p:ph type="dt" sz="half" idx="10"/>
          </p:nvPr>
        </p:nvSpPr>
        <p:spPr/>
        <p:txBody>
          <a:bodyPr/>
          <a:lstStyle/>
          <a:p>
            <a:fld id="{1469D9EC-1D52-4F5C-9883-0BFF285DA1F5}" type="datetimeFigureOut">
              <a:rPr lang="en-US" smtClean="0"/>
              <a:t>1/30/2026</a:t>
            </a:fld>
            <a:endParaRPr lang="en-US"/>
          </a:p>
        </p:txBody>
      </p:sp>
      <p:sp>
        <p:nvSpPr>
          <p:cNvPr id="6" name="Footer Placeholder 5">
            <a:extLst>
              <a:ext uri="{FF2B5EF4-FFF2-40B4-BE49-F238E27FC236}">
                <a16:creationId xmlns:a16="http://schemas.microsoft.com/office/drawing/2014/main" id="{34A3E7B9-3A07-944A-1F32-8CA2F8E47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CADA1-EB4A-24B6-974F-3ADE7F71444B}"/>
              </a:ext>
            </a:extLst>
          </p:cNvPr>
          <p:cNvSpPr>
            <a:spLocks noGrp="1"/>
          </p:cNvSpPr>
          <p:nvPr>
            <p:ph type="sldNum" sz="quarter" idx="12"/>
          </p:nvPr>
        </p:nvSpPr>
        <p:spPr/>
        <p:txBody>
          <a:bodyPr/>
          <a:lstStyle/>
          <a:p>
            <a:fld id="{C7ED94F9-B3B9-4331-8D03-1BD229CF277D}" type="slidenum">
              <a:rPr lang="en-US" smtClean="0"/>
              <a:t>‹#›</a:t>
            </a:fld>
            <a:endParaRPr lang="en-US"/>
          </a:p>
        </p:txBody>
      </p:sp>
    </p:spTree>
    <p:extLst>
      <p:ext uri="{BB962C8B-B14F-4D97-AF65-F5344CB8AC3E}">
        <p14:creationId xmlns:p14="http://schemas.microsoft.com/office/powerpoint/2010/main" val="10712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B8DF37-F3F2-280B-0B94-F8F6C70FEA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4395F2-80AB-066D-C663-2E1307E8A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DE605-0BEB-C144-E574-2599A7609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69D9EC-1D52-4F5C-9883-0BFF285DA1F5}" type="datetimeFigureOut">
              <a:rPr lang="en-US" smtClean="0"/>
              <a:t>1/30/2026</a:t>
            </a:fld>
            <a:endParaRPr lang="en-US"/>
          </a:p>
        </p:txBody>
      </p:sp>
      <p:sp>
        <p:nvSpPr>
          <p:cNvPr id="5" name="Footer Placeholder 4">
            <a:extLst>
              <a:ext uri="{FF2B5EF4-FFF2-40B4-BE49-F238E27FC236}">
                <a16:creationId xmlns:a16="http://schemas.microsoft.com/office/drawing/2014/main" id="{2F4A9B94-1031-6B3C-9800-969FB351D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45018B-D8CC-FD92-7058-7AABF6F18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ED94F9-B3B9-4331-8D03-1BD229CF277D}" type="slidenum">
              <a:rPr lang="en-US" smtClean="0"/>
              <a:t>‹#›</a:t>
            </a:fld>
            <a:endParaRPr lang="en-US"/>
          </a:p>
        </p:txBody>
      </p:sp>
    </p:spTree>
    <p:extLst>
      <p:ext uri="{BB962C8B-B14F-4D97-AF65-F5344CB8AC3E}">
        <p14:creationId xmlns:p14="http://schemas.microsoft.com/office/powerpoint/2010/main" val="2958283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customXml" Target="../ink/ink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customXml" Target="../ink/ink5.xml"/><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6.png"/><Relationship Id="rId5" Type="http://schemas.openxmlformats.org/officeDocument/2006/relationships/image" Target="../media/image8.jpeg"/><Relationship Id="rId15" Type="http://schemas.openxmlformats.org/officeDocument/2006/relationships/image" Target="../media/image17.emf"/><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oleObject" Target="../embeddings/oleObject1.bin"/><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21B159-BF8B-B1CE-25C3-F4196397A1CD}"/>
              </a:ext>
            </a:extLst>
          </p:cNvPr>
          <p:cNvSpPr>
            <a:spLocks noGrp="1"/>
          </p:cNvSpPr>
          <p:nvPr>
            <p:ph type="body" sz="quarter" idx="10"/>
          </p:nvPr>
        </p:nvSpPr>
        <p:spPr/>
        <p:txBody>
          <a:bodyPr>
            <a:normAutofit fontScale="92500"/>
          </a:bodyPr>
          <a:lstStyle/>
          <a:p>
            <a:r>
              <a:rPr lang="en-US" dirty="0"/>
              <a:t>Michigan Aggregates Winter Workshop</a:t>
            </a:r>
          </a:p>
        </p:txBody>
      </p:sp>
      <p:sp>
        <p:nvSpPr>
          <p:cNvPr id="3" name="Text Placeholder 2">
            <a:extLst>
              <a:ext uri="{FF2B5EF4-FFF2-40B4-BE49-F238E27FC236}">
                <a16:creationId xmlns:a16="http://schemas.microsoft.com/office/drawing/2014/main" id="{77623D49-6968-0B94-8B42-C865343B4DFE}"/>
              </a:ext>
            </a:extLst>
          </p:cNvPr>
          <p:cNvSpPr>
            <a:spLocks noGrp="1"/>
          </p:cNvSpPr>
          <p:nvPr>
            <p:ph type="body" sz="quarter" idx="11"/>
          </p:nvPr>
        </p:nvSpPr>
        <p:spPr/>
        <p:txBody>
          <a:bodyPr/>
          <a:lstStyle/>
          <a:p>
            <a:r>
              <a:rPr lang="en-US" dirty="0">
                <a:solidFill>
                  <a:schemeClr val="accent1"/>
                </a:solidFill>
              </a:rPr>
              <a:t>Efficiency in Wire Cloth </a:t>
            </a:r>
          </a:p>
        </p:txBody>
      </p:sp>
    </p:spTree>
    <p:extLst>
      <p:ext uri="{BB962C8B-B14F-4D97-AF65-F5344CB8AC3E}">
        <p14:creationId xmlns:p14="http://schemas.microsoft.com/office/powerpoint/2010/main" val="75116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E8A39E-A03F-9B50-3BA3-A148ECC23E8F}"/>
              </a:ext>
            </a:extLst>
          </p:cNvPr>
          <p:cNvSpPr>
            <a:spLocks noGrp="1"/>
          </p:cNvSpPr>
          <p:nvPr>
            <p:ph sz="quarter" idx="10"/>
          </p:nvPr>
        </p:nvSpPr>
        <p:spPr/>
        <p:txBody>
          <a:bodyPr/>
          <a:lstStyle/>
          <a:p>
            <a:r>
              <a:rPr lang="en-US" dirty="0"/>
              <a:t>🔥 </a:t>
            </a:r>
            <a:r>
              <a:rPr lang="en-US" dirty="0">
                <a:solidFill>
                  <a:schemeClr val="accent1"/>
                </a:solidFill>
              </a:rPr>
              <a:t>4. Heat &amp; Chemical Resistance</a:t>
            </a:r>
          </a:p>
          <a:p>
            <a:r>
              <a:rPr lang="en-US" dirty="0">
                <a:solidFill>
                  <a:schemeClr val="accent1"/>
                </a:solidFill>
              </a:rPr>
              <a:t>• 	Steel plate tolerates high temperatures and harsh environments.</a:t>
            </a:r>
          </a:p>
          <a:p>
            <a:r>
              <a:rPr lang="en-US" dirty="0">
                <a:solidFill>
                  <a:schemeClr val="accent1"/>
                </a:solidFill>
              </a:rPr>
              <a:t>• 	Useful in applications where rubber or polyurethane would degrade.</a:t>
            </a:r>
          </a:p>
          <a:p>
            <a:r>
              <a:rPr lang="en-US" dirty="0">
                <a:solidFill>
                  <a:schemeClr val="accent1"/>
                </a:solidFill>
              </a:rPr>
              <a:t>🧹 5. Easier to Clean (Depending on Hole Style)</a:t>
            </a:r>
          </a:p>
          <a:p>
            <a:r>
              <a:rPr lang="en-US" dirty="0">
                <a:solidFill>
                  <a:schemeClr val="accent1"/>
                </a:solidFill>
              </a:rPr>
              <a:t>• 	Smooth steel surfaces shed material better than some synthetic media.</a:t>
            </a:r>
          </a:p>
          <a:p>
            <a:r>
              <a:rPr lang="en-US" dirty="0">
                <a:solidFill>
                  <a:schemeClr val="accent1"/>
                </a:solidFill>
              </a:rPr>
              <a:t>• 	Certain hole patterns reduce pegging compared to square wire cloth.</a:t>
            </a:r>
          </a:p>
        </p:txBody>
      </p:sp>
      <p:sp>
        <p:nvSpPr>
          <p:cNvPr id="3" name="Title 2">
            <a:extLst>
              <a:ext uri="{FF2B5EF4-FFF2-40B4-BE49-F238E27FC236}">
                <a16:creationId xmlns:a16="http://schemas.microsoft.com/office/drawing/2014/main" id="{E212D2B5-0992-3875-0BA3-6EDF3828EA71}"/>
              </a:ext>
            </a:extLst>
          </p:cNvPr>
          <p:cNvSpPr>
            <a:spLocks noGrp="1"/>
          </p:cNvSpPr>
          <p:nvPr>
            <p:ph type="title"/>
          </p:nvPr>
        </p:nvSpPr>
        <p:spPr/>
        <p:txBody>
          <a:bodyPr/>
          <a:lstStyle/>
          <a:p>
            <a:r>
              <a:rPr lang="en-US" dirty="0"/>
              <a:t>                              Perforated Plate </a:t>
            </a:r>
          </a:p>
        </p:txBody>
      </p:sp>
    </p:spTree>
    <p:extLst>
      <p:ext uri="{BB962C8B-B14F-4D97-AF65-F5344CB8AC3E}">
        <p14:creationId xmlns:p14="http://schemas.microsoft.com/office/powerpoint/2010/main" val="263638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75AE652F-C722-C092-154C-746F322032DA}"/>
              </a:ext>
            </a:extLst>
          </p:cNvPr>
          <p:cNvGraphicFramePr>
            <a:graphicFrameLocks noGrp="1"/>
          </p:cNvGraphicFramePr>
          <p:nvPr>
            <p:ph sz="quarter" idx="10"/>
          </p:nvPr>
        </p:nvGraphicFramePr>
        <p:xfrm>
          <a:off x="1382713" y="2704836"/>
          <a:ext cx="10391775" cy="2188104"/>
        </p:xfrm>
        <a:graphic>
          <a:graphicData uri="http://schemas.openxmlformats.org/drawingml/2006/table">
            <a:tbl>
              <a:tblPr/>
              <a:tblGrid>
                <a:gridCol w="3463925">
                  <a:extLst>
                    <a:ext uri="{9D8B030D-6E8A-4147-A177-3AD203B41FA5}">
                      <a16:colId xmlns:a16="http://schemas.microsoft.com/office/drawing/2014/main" val="2527359037"/>
                    </a:ext>
                  </a:extLst>
                </a:gridCol>
                <a:gridCol w="3463925">
                  <a:extLst>
                    <a:ext uri="{9D8B030D-6E8A-4147-A177-3AD203B41FA5}">
                      <a16:colId xmlns:a16="http://schemas.microsoft.com/office/drawing/2014/main" val="387654950"/>
                    </a:ext>
                  </a:extLst>
                </a:gridCol>
                <a:gridCol w="3463925">
                  <a:extLst>
                    <a:ext uri="{9D8B030D-6E8A-4147-A177-3AD203B41FA5}">
                      <a16:colId xmlns:a16="http://schemas.microsoft.com/office/drawing/2014/main" val="2810561140"/>
                    </a:ext>
                  </a:extLst>
                </a:gridCol>
              </a:tblGrid>
              <a:tr h="361453">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extLst>
                  <a:ext uri="{0D108BD9-81ED-4DB2-BD59-A6C34878D82A}">
                    <a16:rowId xmlns:a16="http://schemas.microsoft.com/office/drawing/2014/main" val="2332918398"/>
                  </a:ext>
                </a:extLst>
              </a:tr>
              <a:tr h="361453">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extLst>
                  <a:ext uri="{0D108BD9-81ED-4DB2-BD59-A6C34878D82A}">
                    <a16:rowId xmlns:a16="http://schemas.microsoft.com/office/drawing/2014/main" val="4023386635"/>
                  </a:ext>
                </a:extLst>
              </a:tr>
              <a:tr h="361453">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extLst>
                  <a:ext uri="{0D108BD9-81ED-4DB2-BD59-A6C34878D82A}">
                    <a16:rowId xmlns:a16="http://schemas.microsoft.com/office/drawing/2014/main" val="3018469991"/>
                  </a:ext>
                </a:extLst>
              </a:tr>
              <a:tr h="361453">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extLst>
                  <a:ext uri="{0D108BD9-81ED-4DB2-BD59-A6C34878D82A}">
                    <a16:rowId xmlns:a16="http://schemas.microsoft.com/office/drawing/2014/main" val="1104446678"/>
                  </a:ext>
                </a:extLst>
              </a:tr>
              <a:tr h="361453">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extLst>
                  <a:ext uri="{0D108BD9-81ED-4DB2-BD59-A6C34878D82A}">
                    <a16:rowId xmlns:a16="http://schemas.microsoft.com/office/drawing/2014/main" val="685177352"/>
                  </a:ext>
                </a:extLst>
              </a:tr>
              <a:tr h="361453">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a:p>
                  </a:txBody>
                  <a:tcPr marL="90363" marR="90363" marT="45182" marB="45182" anchor="ctr">
                    <a:lnL>
                      <a:noFill/>
                    </a:lnL>
                    <a:lnR>
                      <a:noFill/>
                    </a:lnR>
                    <a:lnT>
                      <a:noFill/>
                    </a:lnT>
                    <a:lnB>
                      <a:noFill/>
                    </a:lnB>
                    <a:noFill/>
                  </a:tcPr>
                </a:tc>
                <a:tc>
                  <a:txBody>
                    <a:bodyPr/>
                    <a:lstStyle/>
                    <a:p>
                      <a:pPr>
                        <a:buNone/>
                      </a:pPr>
                      <a:endParaRPr lang="en-US" sz="1800" dirty="0"/>
                    </a:p>
                  </a:txBody>
                  <a:tcPr marL="90363" marR="90363" marT="45182" marB="45182" anchor="ctr">
                    <a:lnL>
                      <a:noFill/>
                    </a:lnL>
                    <a:lnR>
                      <a:noFill/>
                    </a:lnR>
                    <a:lnT>
                      <a:noFill/>
                    </a:lnT>
                    <a:lnB>
                      <a:noFill/>
                    </a:lnB>
                    <a:noFill/>
                  </a:tcPr>
                </a:tc>
                <a:extLst>
                  <a:ext uri="{0D108BD9-81ED-4DB2-BD59-A6C34878D82A}">
                    <a16:rowId xmlns:a16="http://schemas.microsoft.com/office/drawing/2014/main" val="1675143423"/>
                  </a:ext>
                </a:extLst>
              </a:tr>
            </a:tbl>
          </a:graphicData>
        </a:graphic>
      </p:graphicFrame>
      <p:sp>
        <p:nvSpPr>
          <p:cNvPr id="3" name="Title 2">
            <a:extLst>
              <a:ext uri="{FF2B5EF4-FFF2-40B4-BE49-F238E27FC236}">
                <a16:creationId xmlns:a16="http://schemas.microsoft.com/office/drawing/2014/main" id="{38318931-2E91-920E-72F7-0A85FC032B31}"/>
              </a:ext>
            </a:extLst>
          </p:cNvPr>
          <p:cNvSpPr>
            <a:spLocks noGrp="1"/>
          </p:cNvSpPr>
          <p:nvPr>
            <p:ph type="title"/>
          </p:nvPr>
        </p:nvSpPr>
        <p:spPr/>
        <p:txBody>
          <a:bodyPr>
            <a:normAutofit fontScale="90000"/>
          </a:bodyPr>
          <a:lstStyle/>
          <a:p>
            <a:r>
              <a:rPr lang="en-US" dirty="0"/>
              <a:t>     🎯 Does Hole Design Affect Open Area?</a:t>
            </a:r>
            <a:br>
              <a:rPr lang="en-US" dirty="0"/>
            </a:br>
            <a:endParaRPr lang="en-US" dirty="0"/>
          </a:p>
        </p:txBody>
      </p:sp>
      <p:graphicFrame>
        <p:nvGraphicFramePr>
          <p:cNvPr id="14" name="Table 13">
            <a:extLst>
              <a:ext uri="{FF2B5EF4-FFF2-40B4-BE49-F238E27FC236}">
                <a16:creationId xmlns:a16="http://schemas.microsoft.com/office/drawing/2014/main" id="{501E23C4-FE44-4B6A-8174-74D516FF473B}"/>
              </a:ext>
            </a:extLst>
          </p:cNvPr>
          <p:cNvGraphicFramePr>
            <a:graphicFrameLocks noGrp="1"/>
          </p:cNvGraphicFramePr>
          <p:nvPr>
            <p:extLst>
              <p:ext uri="{D42A27DB-BD31-4B8C-83A1-F6EECF244321}">
                <p14:modId xmlns:p14="http://schemas.microsoft.com/office/powerpoint/2010/main" val="809649505"/>
              </p:ext>
            </p:extLst>
          </p:nvPr>
        </p:nvGraphicFramePr>
        <p:xfrm>
          <a:off x="1247774" y="2590800"/>
          <a:ext cx="10106025" cy="4245132"/>
        </p:xfrm>
        <a:graphic>
          <a:graphicData uri="http://schemas.openxmlformats.org/drawingml/2006/table">
            <a:tbl>
              <a:tblPr/>
              <a:tblGrid>
                <a:gridCol w="3368675">
                  <a:extLst>
                    <a:ext uri="{9D8B030D-6E8A-4147-A177-3AD203B41FA5}">
                      <a16:colId xmlns:a16="http://schemas.microsoft.com/office/drawing/2014/main" val="3342205528"/>
                    </a:ext>
                  </a:extLst>
                </a:gridCol>
                <a:gridCol w="3368675">
                  <a:extLst>
                    <a:ext uri="{9D8B030D-6E8A-4147-A177-3AD203B41FA5}">
                      <a16:colId xmlns:a16="http://schemas.microsoft.com/office/drawing/2014/main" val="3167148328"/>
                    </a:ext>
                  </a:extLst>
                </a:gridCol>
                <a:gridCol w="3368675">
                  <a:extLst>
                    <a:ext uri="{9D8B030D-6E8A-4147-A177-3AD203B41FA5}">
                      <a16:colId xmlns:a16="http://schemas.microsoft.com/office/drawing/2014/main" val="2088649454"/>
                    </a:ext>
                  </a:extLst>
                </a:gridCol>
              </a:tblGrid>
              <a:tr h="394896">
                <a:tc>
                  <a:txBody>
                    <a:bodyPr/>
                    <a:lstStyle/>
                    <a:p>
                      <a:pPr>
                        <a:buNone/>
                      </a:pPr>
                      <a:endParaRPr lang="en-US" dirty="0"/>
                    </a:p>
                  </a:txBody>
                  <a:tcPr anchor="ctr">
                    <a:lnL>
                      <a:noFill/>
                    </a:lnL>
                    <a:lnR>
                      <a:noFill/>
                    </a:lnR>
                    <a:lnT>
                      <a:noFill/>
                    </a:lnT>
                    <a:lnB>
                      <a:noFill/>
                    </a:lnB>
                    <a:noFill/>
                  </a:tcPr>
                </a:tc>
                <a:tc>
                  <a:txBody>
                    <a:bodyPr/>
                    <a:lstStyle/>
                    <a:p>
                      <a:pPr>
                        <a:buNone/>
                      </a:pPr>
                      <a:endParaRPr lang="en-US"/>
                    </a:p>
                  </a:txBody>
                  <a:tcPr anchor="ctr">
                    <a:lnL>
                      <a:noFill/>
                    </a:lnL>
                    <a:lnR>
                      <a:noFill/>
                    </a:lnR>
                    <a:lnT>
                      <a:noFill/>
                    </a:lnT>
                    <a:lnB>
                      <a:noFill/>
                    </a:lnB>
                    <a:noFill/>
                  </a:tcPr>
                </a:tc>
                <a:tc>
                  <a:txBody>
                    <a:bodyPr/>
                    <a:lstStyle/>
                    <a:p>
                      <a:pPr>
                        <a:buNone/>
                      </a:pPr>
                      <a:endParaRPr lang="en-US"/>
                    </a:p>
                  </a:txBody>
                  <a:tcPr anchor="ctr">
                    <a:lnL>
                      <a:noFill/>
                    </a:lnL>
                    <a:lnR>
                      <a:noFill/>
                    </a:lnR>
                    <a:lnT>
                      <a:noFill/>
                    </a:lnT>
                    <a:lnB>
                      <a:noFill/>
                    </a:lnB>
                    <a:noFill/>
                  </a:tcPr>
                </a:tc>
                <a:extLst>
                  <a:ext uri="{0D108BD9-81ED-4DB2-BD59-A6C34878D82A}">
                    <a16:rowId xmlns:a16="http://schemas.microsoft.com/office/drawing/2014/main" val="3738839377"/>
                  </a:ext>
                </a:extLst>
              </a:tr>
              <a:tr h="394896">
                <a:tc>
                  <a:txBody>
                    <a:bodyPr/>
                    <a:lstStyle/>
                    <a:p>
                      <a:pPr>
                        <a:buNone/>
                      </a:pPr>
                      <a:r>
                        <a:rPr lang="en-US" sz="1600" b="1" dirty="0">
                          <a:solidFill>
                            <a:schemeClr val="accent1"/>
                          </a:solidFill>
                        </a:rPr>
                        <a:t>Hole Shape</a:t>
                      </a:r>
                      <a:endParaRPr lang="en-US" sz="1600" dirty="0">
                        <a:solidFill>
                          <a:schemeClr val="accent1"/>
                        </a:solidFill>
                      </a:endParaRPr>
                    </a:p>
                  </a:txBody>
                  <a:tcPr anchor="ctr">
                    <a:lnL>
                      <a:noFill/>
                    </a:lnL>
                    <a:lnR>
                      <a:noFill/>
                    </a:lnR>
                    <a:lnT>
                      <a:noFill/>
                    </a:lnT>
                    <a:lnB>
                      <a:noFill/>
                    </a:lnB>
                    <a:noFill/>
                  </a:tcPr>
                </a:tc>
                <a:tc>
                  <a:txBody>
                    <a:bodyPr/>
                    <a:lstStyle/>
                    <a:p>
                      <a:pPr>
                        <a:buNone/>
                      </a:pPr>
                      <a:r>
                        <a:rPr lang="en-US" sz="1600" b="1">
                          <a:solidFill>
                            <a:schemeClr val="accent1"/>
                          </a:solidFill>
                        </a:rPr>
                        <a:t>Typical Open Area</a:t>
                      </a:r>
                      <a:endParaRPr lang="en-US" sz="1600">
                        <a:solidFill>
                          <a:schemeClr val="accent1"/>
                        </a:solidFill>
                      </a:endParaRPr>
                    </a:p>
                  </a:txBody>
                  <a:tcPr anchor="ctr">
                    <a:lnL>
                      <a:noFill/>
                    </a:lnL>
                    <a:lnR>
                      <a:noFill/>
                    </a:lnR>
                    <a:lnT>
                      <a:noFill/>
                    </a:lnT>
                    <a:lnB>
                      <a:noFill/>
                    </a:lnB>
                    <a:noFill/>
                  </a:tcPr>
                </a:tc>
                <a:tc>
                  <a:txBody>
                    <a:bodyPr/>
                    <a:lstStyle/>
                    <a:p>
                      <a:pPr>
                        <a:buNone/>
                      </a:pPr>
                      <a:r>
                        <a:rPr lang="en-US" sz="1600" b="1">
                          <a:solidFill>
                            <a:schemeClr val="accent1"/>
                          </a:solidFill>
                        </a:rPr>
                        <a:t>Notes</a:t>
                      </a:r>
                      <a:endParaRPr lang="en-US" sz="1600">
                        <a:solidFill>
                          <a:schemeClr val="accent1"/>
                        </a:solidFill>
                      </a:endParaRPr>
                    </a:p>
                  </a:txBody>
                  <a:tcPr anchor="ctr">
                    <a:lnL>
                      <a:noFill/>
                    </a:lnL>
                    <a:lnR>
                      <a:noFill/>
                    </a:lnR>
                    <a:lnT>
                      <a:noFill/>
                    </a:lnT>
                    <a:lnB>
                      <a:noFill/>
                    </a:lnB>
                    <a:noFill/>
                  </a:tcPr>
                </a:tc>
                <a:extLst>
                  <a:ext uri="{0D108BD9-81ED-4DB2-BD59-A6C34878D82A}">
                    <a16:rowId xmlns:a16="http://schemas.microsoft.com/office/drawing/2014/main" val="3414501860"/>
                  </a:ext>
                </a:extLst>
              </a:tr>
              <a:tr h="691068">
                <a:tc>
                  <a:txBody>
                    <a:bodyPr/>
                    <a:lstStyle/>
                    <a:p>
                      <a:pPr>
                        <a:buNone/>
                      </a:pPr>
                      <a:r>
                        <a:rPr lang="en-US" sz="1600" b="1" dirty="0">
                          <a:solidFill>
                            <a:schemeClr val="accent1"/>
                          </a:solidFill>
                        </a:rPr>
                        <a:t>Round</a:t>
                      </a:r>
                      <a:endParaRPr lang="en-US" sz="1600" dirty="0">
                        <a:solidFill>
                          <a:schemeClr val="accent1"/>
                        </a:solidFill>
                      </a:endParaRPr>
                    </a:p>
                  </a:txBody>
                  <a:tcPr anchor="ctr">
                    <a:lnL>
                      <a:noFill/>
                    </a:lnL>
                    <a:lnR>
                      <a:noFill/>
                    </a:lnR>
                    <a:lnT>
                      <a:noFill/>
                    </a:lnT>
                    <a:lnB>
                      <a:noFill/>
                    </a:lnB>
                    <a:noFill/>
                  </a:tcPr>
                </a:tc>
                <a:tc>
                  <a:txBody>
                    <a:bodyPr/>
                    <a:lstStyle/>
                    <a:p>
                      <a:pPr>
                        <a:buNone/>
                      </a:pPr>
                      <a:r>
                        <a:rPr lang="en-US" sz="1600" dirty="0">
                          <a:solidFill>
                            <a:schemeClr val="accent1"/>
                          </a:solidFill>
                        </a:rPr>
                        <a:t>Low–Moderate</a:t>
                      </a:r>
                    </a:p>
                  </a:txBody>
                  <a:tcPr anchor="ctr">
                    <a:lnL>
                      <a:noFill/>
                    </a:lnL>
                    <a:lnR>
                      <a:noFill/>
                    </a:lnR>
                    <a:lnT>
                      <a:noFill/>
                    </a:lnT>
                    <a:lnB>
                      <a:noFill/>
                    </a:lnB>
                    <a:noFill/>
                  </a:tcPr>
                </a:tc>
                <a:tc>
                  <a:txBody>
                    <a:bodyPr/>
                    <a:lstStyle/>
                    <a:p>
                      <a:pPr>
                        <a:buNone/>
                      </a:pPr>
                      <a:r>
                        <a:rPr lang="en-US" sz="1600">
                          <a:solidFill>
                            <a:schemeClr val="accent1"/>
                          </a:solidFill>
                        </a:rPr>
                        <a:t>Strongest design; best for impact; lowest open area</a:t>
                      </a:r>
                    </a:p>
                  </a:txBody>
                  <a:tcPr anchor="ctr">
                    <a:lnL>
                      <a:noFill/>
                    </a:lnL>
                    <a:lnR>
                      <a:noFill/>
                    </a:lnR>
                    <a:lnT>
                      <a:noFill/>
                    </a:lnT>
                    <a:lnB>
                      <a:noFill/>
                    </a:lnB>
                    <a:noFill/>
                  </a:tcPr>
                </a:tc>
                <a:extLst>
                  <a:ext uri="{0D108BD9-81ED-4DB2-BD59-A6C34878D82A}">
                    <a16:rowId xmlns:a16="http://schemas.microsoft.com/office/drawing/2014/main" val="1338346114"/>
                  </a:ext>
                </a:extLst>
              </a:tr>
              <a:tr h="691068">
                <a:tc>
                  <a:txBody>
                    <a:bodyPr/>
                    <a:lstStyle/>
                    <a:p>
                      <a:pPr>
                        <a:buNone/>
                      </a:pPr>
                      <a:r>
                        <a:rPr lang="en-US" sz="1600" b="1">
                          <a:solidFill>
                            <a:schemeClr val="accent1"/>
                          </a:solidFill>
                        </a:rPr>
                        <a:t>Square</a:t>
                      </a:r>
                      <a:endParaRPr lang="en-US" sz="1600">
                        <a:solidFill>
                          <a:schemeClr val="accent1"/>
                        </a:solidFill>
                      </a:endParaRPr>
                    </a:p>
                  </a:txBody>
                  <a:tcPr anchor="ctr">
                    <a:lnL>
                      <a:noFill/>
                    </a:lnL>
                    <a:lnR>
                      <a:noFill/>
                    </a:lnR>
                    <a:lnT>
                      <a:noFill/>
                    </a:lnT>
                    <a:lnB>
                      <a:noFill/>
                    </a:lnB>
                    <a:noFill/>
                  </a:tcPr>
                </a:tc>
                <a:tc>
                  <a:txBody>
                    <a:bodyPr/>
                    <a:lstStyle/>
                    <a:p>
                      <a:pPr>
                        <a:buNone/>
                      </a:pPr>
                      <a:r>
                        <a:rPr lang="en-US" sz="1600" dirty="0">
                          <a:solidFill>
                            <a:schemeClr val="accent1"/>
                          </a:solidFill>
                        </a:rPr>
                        <a:t>Moderate</a:t>
                      </a:r>
                    </a:p>
                  </a:txBody>
                  <a:tcPr anchor="ctr">
                    <a:lnL>
                      <a:noFill/>
                    </a:lnL>
                    <a:lnR>
                      <a:noFill/>
                    </a:lnR>
                    <a:lnT>
                      <a:noFill/>
                    </a:lnT>
                    <a:lnB>
                      <a:noFill/>
                    </a:lnB>
                    <a:noFill/>
                  </a:tcPr>
                </a:tc>
                <a:tc>
                  <a:txBody>
                    <a:bodyPr/>
                    <a:lstStyle/>
                    <a:p>
                      <a:pPr>
                        <a:buNone/>
                      </a:pPr>
                      <a:r>
                        <a:rPr lang="en-US" sz="1600">
                          <a:solidFill>
                            <a:schemeClr val="accent1"/>
                          </a:solidFill>
                        </a:rPr>
                        <a:t>Higher open area than round; boosts throughput</a:t>
                      </a:r>
                    </a:p>
                  </a:txBody>
                  <a:tcPr anchor="ctr">
                    <a:lnL>
                      <a:noFill/>
                    </a:lnL>
                    <a:lnR>
                      <a:noFill/>
                    </a:lnR>
                    <a:lnT>
                      <a:noFill/>
                    </a:lnT>
                    <a:lnB>
                      <a:noFill/>
                    </a:lnB>
                    <a:noFill/>
                  </a:tcPr>
                </a:tc>
                <a:extLst>
                  <a:ext uri="{0D108BD9-81ED-4DB2-BD59-A6C34878D82A}">
                    <a16:rowId xmlns:a16="http://schemas.microsoft.com/office/drawing/2014/main" val="2809587219"/>
                  </a:ext>
                </a:extLst>
              </a:tr>
              <a:tr h="691068">
                <a:tc>
                  <a:txBody>
                    <a:bodyPr/>
                    <a:lstStyle/>
                    <a:p>
                      <a:pPr>
                        <a:buNone/>
                      </a:pPr>
                      <a:r>
                        <a:rPr lang="en-US" sz="1600" b="1">
                          <a:solidFill>
                            <a:schemeClr val="accent1"/>
                          </a:solidFill>
                        </a:rPr>
                        <a:t>Slotted (Longitudinal)</a:t>
                      </a:r>
                      <a:endParaRPr lang="en-US" sz="1600">
                        <a:solidFill>
                          <a:schemeClr val="accent1"/>
                        </a:solidFill>
                      </a:endParaRPr>
                    </a:p>
                  </a:txBody>
                  <a:tcPr anchor="ctr">
                    <a:lnL>
                      <a:noFill/>
                    </a:lnL>
                    <a:lnR>
                      <a:noFill/>
                    </a:lnR>
                    <a:lnT>
                      <a:noFill/>
                    </a:lnT>
                    <a:lnB>
                      <a:noFill/>
                    </a:lnB>
                    <a:noFill/>
                  </a:tcPr>
                </a:tc>
                <a:tc>
                  <a:txBody>
                    <a:bodyPr/>
                    <a:lstStyle/>
                    <a:p>
                      <a:pPr>
                        <a:buNone/>
                      </a:pPr>
                      <a:r>
                        <a:rPr lang="en-US" sz="1600">
                          <a:solidFill>
                            <a:schemeClr val="accent1"/>
                          </a:solidFill>
                        </a:rPr>
                        <a:t>High</a:t>
                      </a:r>
                    </a:p>
                  </a:txBody>
                  <a:tcPr anchor="ctr">
                    <a:lnL>
                      <a:noFill/>
                    </a:lnL>
                    <a:lnR>
                      <a:noFill/>
                    </a:lnR>
                    <a:lnT>
                      <a:noFill/>
                    </a:lnT>
                    <a:lnB>
                      <a:noFill/>
                    </a:lnB>
                    <a:noFill/>
                  </a:tcPr>
                </a:tc>
                <a:tc>
                  <a:txBody>
                    <a:bodyPr/>
                    <a:lstStyle/>
                    <a:p>
                      <a:pPr>
                        <a:buNone/>
                      </a:pPr>
                      <a:r>
                        <a:rPr lang="en-US" sz="1600" dirty="0">
                          <a:solidFill>
                            <a:schemeClr val="accent1"/>
                          </a:solidFill>
                        </a:rPr>
                        <a:t>Ideal for elongated material; reduces pegging</a:t>
                      </a:r>
                    </a:p>
                  </a:txBody>
                  <a:tcPr anchor="ctr">
                    <a:lnL>
                      <a:noFill/>
                    </a:lnL>
                    <a:lnR>
                      <a:noFill/>
                    </a:lnR>
                    <a:lnT>
                      <a:noFill/>
                    </a:lnT>
                    <a:lnB>
                      <a:noFill/>
                    </a:lnB>
                    <a:noFill/>
                  </a:tcPr>
                </a:tc>
                <a:extLst>
                  <a:ext uri="{0D108BD9-81ED-4DB2-BD59-A6C34878D82A}">
                    <a16:rowId xmlns:a16="http://schemas.microsoft.com/office/drawing/2014/main" val="891777605"/>
                  </a:ext>
                </a:extLst>
              </a:tr>
              <a:tr h="691068">
                <a:tc>
                  <a:txBody>
                    <a:bodyPr/>
                    <a:lstStyle/>
                    <a:p>
                      <a:pPr>
                        <a:buNone/>
                      </a:pPr>
                      <a:r>
                        <a:rPr lang="en-US" sz="1600" b="1">
                          <a:solidFill>
                            <a:schemeClr val="accent1"/>
                          </a:solidFill>
                        </a:rPr>
                        <a:t>Slotted (Transverse)</a:t>
                      </a:r>
                      <a:endParaRPr lang="en-US" sz="1600">
                        <a:solidFill>
                          <a:schemeClr val="accent1"/>
                        </a:solidFill>
                      </a:endParaRPr>
                    </a:p>
                  </a:txBody>
                  <a:tcPr anchor="ctr">
                    <a:lnL>
                      <a:noFill/>
                    </a:lnL>
                    <a:lnR>
                      <a:noFill/>
                    </a:lnR>
                    <a:lnT>
                      <a:noFill/>
                    </a:lnT>
                    <a:lnB>
                      <a:noFill/>
                    </a:lnB>
                    <a:noFill/>
                  </a:tcPr>
                </a:tc>
                <a:tc>
                  <a:txBody>
                    <a:bodyPr/>
                    <a:lstStyle/>
                    <a:p>
                      <a:pPr>
                        <a:buNone/>
                      </a:pPr>
                      <a:r>
                        <a:rPr lang="en-US" sz="1600">
                          <a:solidFill>
                            <a:schemeClr val="accent1"/>
                          </a:solidFill>
                        </a:rPr>
                        <a:t>Moderate</a:t>
                      </a:r>
                    </a:p>
                  </a:txBody>
                  <a:tcPr anchor="ctr">
                    <a:lnL>
                      <a:noFill/>
                    </a:lnL>
                    <a:lnR>
                      <a:noFill/>
                    </a:lnR>
                    <a:lnT>
                      <a:noFill/>
                    </a:lnT>
                    <a:lnB>
                      <a:noFill/>
                    </a:lnB>
                    <a:noFill/>
                  </a:tcPr>
                </a:tc>
                <a:tc>
                  <a:txBody>
                    <a:bodyPr/>
                    <a:lstStyle/>
                    <a:p>
                      <a:pPr>
                        <a:buNone/>
                      </a:pPr>
                      <a:r>
                        <a:rPr lang="en-US" sz="1600" dirty="0">
                          <a:solidFill>
                            <a:schemeClr val="accent1"/>
                          </a:solidFill>
                        </a:rPr>
                        <a:t>Balances strength and throughput</a:t>
                      </a:r>
                    </a:p>
                  </a:txBody>
                  <a:tcPr anchor="ctr">
                    <a:lnL>
                      <a:noFill/>
                    </a:lnL>
                    <a:lnR>
                      <a:noFill/>
                    </a:lnR>
                    <a:lnT>
                      <a:noFill/>
                    </a:lnT>
                    <a:lnB>
                      <a:noFill/>
                    </a:lnB>
                    <a:noFill/>
                  </a:tcPr>
                </a:tc>
                <a:extLst>
                  <a:ext uri="{0D108BD9-81ED-4DB2-BD59-A6C34878D82A}">
                    <a16:rowId xmlns:a16="http://schemas.microsoft.com/office/drawing/2014/main" val="3266053309"/>
                  </a:ext>
                </a:extLst>
              </a:tr>
              <a:tr h="691068">
                <a:tc>
                  <a:txBody>
                    <a:bodyPr/>
                    <a:lstStyle/>
                    <a:p>
                      <a:pPr>
                        <a:buNone/>
                      </a:pPr>
                      <a:r>
                        <a:rPr lang="en-US" sz="1600" b="1">
                          <a:solidFill>
                            <a:schemeClr val="accent1"/>
                          </a:solidFill>
                        </a:rPr>
                        <a:t>Hexagonal / Specialty</a:t>
                      </a:r>
                      <a:endParaRPr lang="en-US" sz="1600">
                        <a:solidFill>
                          <a:schemeClr val="accent1"/>
                        </a:solidFill>
                      </a:endParaRPr>
                    </a:p>
                  </a:txBody>
                  <a:tcPr anchor="ctr">
                    <a:lnL>
                      <a:noFill/>
                    </a:lnL>
                    <a:lnR>
                      <a:noFill/>
                    </a:lnR>
                    <a:lnT>
                      <a:noFill/>
                    </a:lnT>
                    <a:lnB>
                      <a:noFill/>
                    </a:lnB>
                    <a:noFill/>
                  </a:tcPr>
                </a:tc>
                <a:tc>
                  <a:txBody>
                    <a:bodyPr/>
                    <a:lstStyle/>
                    <a:p>
                      <a:pPr>
                        <a:buNone/>
                      </a:pPr>
                      <a:r>
                        <a:rPr lang="en-US" sz="1600">
                          <a:solidFill>
                            <a:schemeClr val="accent1"/>
                          </a:solidFill>
                        </a:rPr>
                        <a:t>High</a:t>
                      </a:r>
                    </a:p>
                  </a:txBody>
                  <a:tcPr anchor="ctr">
                    <a:lnL>
                      <a:noFill/>
                    </a:lnL>
                    <a:lnR>
                      <a:noFill/>
                    </a:lnR>
                    <a:lnT>
                      <a:noFill/>
                    </a:lnT>
                    <a:lnB>
                      <a:noFill/>
                    </a:lnB>
                    <a:noFill/>
                  </a:tcPr>
                </a:tc>
                <a:tc>
                  <a:txBody>
                    <a:bodyPr/>
                    <a:lstStyle/>
                    <a:p>
                      <a:pPr>
                        <a:buNone/>
                      </a:pPr>
                      <a:r>
                        <a:rPr lang="en-US" sz="1600" dirty="0">
                          <a:solidFill>
                            <a:schemeClr val="accent1"/>
                          </a:solidFill>
                        </a:rPr>
                        <a:t>Maximizes open area while maintaining strength</a:t>
                      </a:r>
                    </a:p>
                  </a:txBody>
                  <a:tcPr anchor="ctr">
                    <a:lnL>
                      <a:noFill/>
                    </a:lnL>
                    <a:lnR>
                      <a:noFill/>
                    </a:lnR>
                    <a:lnT>
                      <a:noFill/>
                    </a:lnT>
                    <a:lnB>
                      <a:noFill/>
                    </a:lnB>
                    <a:noFill/>
                  </a:tcPr>
                </a:tc>
                <a:extLst>
                  <a:ext uri="{0D108BD9-81ED-4DB2-BD59-A6C34878D82A}">
                    <a16:rowId xmlns:a16="http://schemas.microsoft.com/office/drawing/2014/main" val="3146662440"/>
                  </a:ext>
                </a:extLst>
              </a:tr>
            </a:tbl>
          </a:graphicData>
        </a:graphic>
      </p:graphicFrame>
      <p:sp>
        <p:nvSpPr>
          <p:cNvPr id="15" name="Rectangle 6">
            <a:extLst>
              <a:ext uri="{FF2B5EF4-FFF2-40B4-BE49-F238E27FC236}">
                <a16:creationId xmlns:a16="http://schemas.microsoft.com/office/drawing/2014/main" id="{48D9F1B0-64E4-B58A-405D-B78A5FCC2391}"/>
              </a:ext>
            </a:extLst>
          </p:cNvPr>
          <p:cNvSpPr>
            <a:spLocks noChangeArrowheads="1"/>
          </p:cNvSpPr>
          <p:nvPr/>
        </p:nvSpPr>
        <p:spPr bwMode="auto">
          <a:xfrm>
            <a:off x="838200" y="2808972"/>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Box 16">
            <a:extLst>
              <a:ext uri="{FF2B5EF4-FFF2-40B4-BE49-F238E27FC236}">
                <a16:creationId xmlns:a16="http://schemas.microsoft.com/office/drawing/2014/main" id="{67C5A01C-1210-743C-182F-681FE9F57CDD}"/>
              </a:ext>
            </a:extLst>
          </p:cNvPr>
          <p:cNvSpPr txBox="1"/>
          <p:nvPr/>
        </p:nvSpPr>
        <p:spPr>
          <a:xfrm>
            <a:off x="1567444" y="923926"/>
            <a:ext cx="7576556" cy="1754326"/>
          </a:xfrm>
          <a:prstGeom prst="rect">
            <a:avLst/>
          </a:prstGeom>
          <a:noFill/>
        </p:spPr>
        <p:txBody>
          <a:bodyPr wrap="square">
            <a:spAutoFit/>
          </a:bodyPr>
          <a:lstStyle/>
          <a:p>
            <a:r>
              <a:rPr lang="en-US" dirty="0">
                <a:solidFill>
                  <a:schemeClr val="accent1"/>
                </a:solidFill>
              </a:rPr>
              <a:t>📌 Key Insight</a:t>
            </a:r>
          </a:p>
          <a:p>
            <a:r>
              <a:rPr lang="en-US" dirty="0">
                <a:solidFill>
                  <a:schemeClr val="accent1"/>
                </a:solidFill>
              </a:rPr>
              <a:t>Hole geometry directly affects open area, which determines:</a:t>
            </a:r>
          </a:p>
          <a:p>
            <a:r>
              <a:rPr lang="en-US" dirty="0">
                <a:solidFill>
                  <a:schemeClr val="accent1"/>
                </a:solidFill>
              </a:rPr>
              <a:t>• 	Screening efficiency</a:t>
            </a:r>
          </a:p>
          <a:p>
            <a:r>
              <a:rPr lang="en-US" dirty="0">
                <a:solidFill>
                  <a:schemeClr val="accent1"/>
                </a:solidFill>
              </a:rPr>
              <a:t>• 	Throughput</a:t>
            </a:r>
          </a:p>
          <a:p>
            <a:r>
              <a:rPr lang="en-US" dirty="0">
                <a:solidFill>
                  <a:schemeClr val="accent1"/>
                </a:solidFill>
              </a:rPr>
              <a:t>• 	Durability</a:t>
            </a:r>
          </a:p>
          <a:p>
            <a:r>
              <a:rPr lang="en-US" dirty="0">
                <a:solidFill>
                  <a:schemeClr val="accent1"/>
                </a:solidFill>
              </a:rPr>
              <a:t>• 	Pegging resistance</a:t>
            </a:r>
          </a:p>
        </p:txBody>
      </p:sp>
    </p:spTree>
    <p:extLst>
      <p:ext uri="{BB962C8B-B14F-4D97-AF65-F5344CB8AC3E}">
        <p14:creationId xmlns:p14="http://schemas.microsoft.com/office/powerpoint/2010/main" val="381040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850B3-6DDB-C5D7-6306-1FA7C337CDC9}"/>
              </a:ext>
            </a:extLst>
          </p:cNvPr>
          <p:cNvSpPr>
            <a:spLocks noGrp="1"/>
          </p:cNvSpPr>
          <p:nvPr>
            <p:ph sz="quarter" idx="10"/>
          </p:nvPr>
        </p:nvSpPr>
        <p:spPr/>
        <p:txBody>
          <a:bodyPr/>
          <a:lstStyle/>
          <a:p>
            <a:r>
              <a:rPr lang="en-US" dirty="0"/>
              <a:t>Traditionaly has the most open area of synthetics and plate.</a:t>
            </a:r>
          </a:p>
          <a:p>
            <a:r>
              <a:rPr lang="en-US" dirty="0"/>
              <a:t>Plate can often have the same as wire cloth if the margins are the same. i.e. 1” x .250 wire cloth or 1” plate with .250 margins should have the same open area. </a:t>
            </a:r>
          </a:p>
          <a:p>
            <a:pPr marL="0" indent="0">
              <a:buNone/>
            </a:pPr>
            <a:endParaRPr lang="en-US" dirty="0"/>
          </a:p>
        </p:txBody>
      </p:sp>
      <p:sp>
        <p:nvSpPr>
          <p:cNvPr id="3" name="Title 2">
            <a:extLst>
              <a:ext uri="{FF2B5EF4-FFF2-40B4-BE49-F238E27FC236}">
                <a16:creationId xmlns:a16="http://schemas.microsoft.com/office/drawing/2014/main" id="{5EFA5BD0-CF3C-046E-E798-81ADB701F004}"/>
              </a:ext>
            </a:extLst>
          </p:cNvPr>
          <p:cNvSpPr>
            <a:spLocks noGrp="1"/>
          </p:cNvSpPr>
          <p:nvPr>
            <p:ph type="title"/>
          </p:nvPr>
        </p:nvSpPr>
        <p:spPr/>
        <p:txBody>
          <a:bodyPr/>
          <a:lstStyle/>
          <a:p>
            <a:r>
              <a:rPr lang="en-US" dirty="0"/>
              <a:t>Wire Cloth</a:t>
            </a:r>
          </a:p>
        </p:txBody>
      </p:sp>
    </p:spTree>
    <p:extLst>
      <p:ext uri="{BB962C8B-B14F-4D97-AF65-F5344CB8AC3E}">
        <p14:creationId xmlns:p14="http://schemas.microsoft.com/office/powerpoint/2010/main" val="892838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E1F4203-E12F-D88A-7A64-8DCCF6A9CD84}"/>
              </a:ext>
            </a:extLst>
          </p:cNvPr>
          <p:cNvPicPr>
            <a:picLocks noGrp="1" noChangeAspect="1"/>
          </p:cNvPicPr>
          <p:nvPr>
            <p:ph sz="quarter" idx="10"/>
          </p:nvPr>
        </p:nvPicPr>
        <p:blipFill>
          <a:blip r:embed="rId3"/>
          <a:srcRect t="18738" r="1" b="3419"/>
          <a:stretch/>
        </p:blipFill>
        <p:spPr>
          <a:xfrm>
            <a:off x="2028113" y="937908"/>
            <a:ext cx="10163887" cy="4709658"/>
          </a:xfrm>
          <a:prstGeom prst="rect">
            <a:avLst/>
          </a:prstGeom>
          <a:noFill/>
        </p:spPr>
      </p:pic>
      <p:sp>
        <p:nvSpPr>
          <p:cNvPr id="3" name="Title 2">
            <a:extLst>
              <a:ext uri="{FF2B5EF4-FFF2-40B4-BE49-F238E27FC236}">
                <a16:creationId xmlns:a16="http://schemas.microsoft.com/office/drawing/2014/main" id="{8C649B0C-F833-0ED3-9EC8-BA22F0DA316F}"/>
              </a:ext>
            </a:extLst>
          </p:cNvPr>
          <p:cNvSpPr>
            <a:spLocks noGrp="1"/>
          </p:cNvSpPr>
          <p:nvPr>
            <p:ph type="title"/>
          </p:nvPr>
        </p:nvSpPr>
        <p:spPr>
          <a:xfrm>
            <a:off x="2258637" y="164636"/>
            <a:ext cx="8703401" cy="867294"/>
          </a:xfrm>
        </p:spPr>
        <p:txBody>
          <a:bodyPr anchor="ctr">
            <a:normAutofit/>
          </a:bodyPr>
          <a:lstStyle/>
          <a:p>
            <a:pPr algn="ctr"/>
            <a:r>
              <a:rPr lang="en-US" dirty="0"/>
              <a:t>Open Area or Wear Life??</a:t>
            </a:r>
          </a:p>
        </p:txBody>
      </p:sp>
    </p:spTree>
    <p:extLst>
      <p:ext uri="{BB962C8B-B14F-4D97-AF65-F5344CB8AC3E}">
        <p14:creationId xmlns:p14="http://schemas.microsoft.com/office/powerpoint/2010/main" val="3974400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D58D88-1D16-4C26-A682-B462F9F733FB}"/>
              </a:ext>
            </a:extLst>
          </p:cNvPr>
          <p:cNvSpPr>
            <a:spLocks noGrp="1"/>
          </p:cNvSpPr>
          <p:nvPr>
            <p:ph sz="quarter" idx="10"/>
          </p:nvPr>
        </p:nvSpPr>
        <p:spPr>
          <a:xfrm>
            <a:off x="938785" y="1192369"/>
            <a:ext cx="9868040" cy="2505187"/>
          </a:xfrm>
        </p:spPr>
        <p:txBody>
          <a:bodyPr/>
          <a:lstStyle/>
          <a:p>
            <a:pPr>
              <a:spcBef>
                <a:spcPts val="720"/>
              </a:spcBef>
            </a:pPr>
            <a:r>
              <a:rPr lang="en-US" sz="1920" dirty="0"/>
              <a:t>Oblong/Longslot openings were the “first” style of screens to help alleviate plugging and blinding and are still used in a variety of applications today</a:t>
            </a:r>
          </a:p>
          <a:p>
            <a:pPr>
              <a:spcBef>
                <a:spcPts val="720"/>
              </a:spcBef>
            </a:pPr>
            <a:r>
              <a:rPr lang="en-US" sz="1920" dirty="0"/>
              <a:t>The rectangular opening </a:t>
            </a:r>
            <a:r>
              <a:rPr lang="en-US" sz="1920" b="1" dirty="0">
                <a:solidFill>
                  <a:srgbClr val="F15D2A"/>
                </a:solidFill>
              </a:rPr>
              <a:t>helps particles pass more easily through the aperture </a:t>
            </a:r>
            <a:r>
              <a:rPr lang="en-US" sz="1920" dirty="0"/>
              <a:t>due to rectangular shape</a:t>
            </a:r>
          </a:p>
          <a:p>
            <a:pPr>
              <a:spcBef>
                <a:spcPts val="720"/>
              </a:spcBef>
            </a:pPr>
            <a:r>
              <a:rPr lang="en-US" sz="1920" dirty="0"/>
              <a:t>The rectangular shape can also help “flat, elongated and angular” material that would typically get stuck in a square opening, pass through the screen</a:t>
            </a:r>
          </a:p>
          <a:p>
            <a:pPr>
              <a:spcBef>
                <a:spcPts val="720"/>
              </a:spcBef>
            </a:pPr>
            <a:r>
              <a:rPr lang="en-US" sz="1920" dirty="0"/>
              <a:t>Utilizing a rectangular shape, end users can </a:t>
            </a:r>
            <a:r>
              <a:rPr lang="en-US" sz="1920" b="1" dirty="0">
                <a:solidFill>
                  <a:srgbClr val="F15D2A"/>
                </a:solidFill>
              </a:rPr>
              <a:t>gain open area due to a wider/longer opening</a:t>
            </a:r>
          </a:p>
        </p:txBody>
      </p:sp>
      <p:sp>
        <p:nvSpPr>
          <p:cNvPr id="3" name="Title 2">
            <a:extLst>
              <a:ext uri="{FF2B5EF4-FFF2-40B4-BE49-F238E27FC236}">
                <a16:creationId xmlns:a16="http://schemas.microsoft.com/office/drawing/2014/main" id="{A00E1435-F807-B29A-5B99-82B9642E3AED}"/>
              </a:ext>
            </a:extLst>
          </p:cNvPr>
          <p:cNvSpPr>
            <a:spLocks noGrp="1"/>
          </p:cNvSpPr>
          <p:nvPr>
            <p:ph type="title"/>
          </p:nvPr>
        </p:nvSpPr>
        <p:spPr/>
        <p:txBody>
          <a:bodyPr>
            <a:normAutofit/>
          </a:bodyPr>
          <a:lstStyle/>
          <a:p>
            <a:r>
              <a:rPr lang="en-US" dirty="0"/>
              <a:t>Styles of Screens – Oblong/</a:t>
            </a:r>
            <a:r>
              <a:rPr lang="en-US" dirty="0" err="1"/>
              <a:t>Longslot</a:t>
            </a:r>
            <a:r>
              <a:rPr lang="en-US" dirty="0"/>
              <a:t> Opening</a:t>
            </a:r>
          </a:p>
        </p:txBody>
      </p:sp>
      <p:grpSp>
        <p:nvGrpSpPr>
          <p:cNvPr id="4" name="Group 3">
            <a:extLst>
              <a:ext uri="{FF2B5EF4-FFF2-40B4-BE49-F238E27FC236}">
                <a16:creationId xmlns:a16="http://schemas.microsoft.com/office/drawing/2014/main" id="{A52B30A9-ABA5-0B70-C0C8-5E848860B4AC}"/>
              </a:ext>
            </a:extLst>
          </p:cNvPr>
          <p:cNvGrpSpPr/>
          <p:nvPr/>
        </p:nvGrpSpPr>
        <p:grpSpPr>
          <a:xfrm>
            <a:off x="1351102" y="3857997"/>
            <a:ext cx="9043404" cy="2313712"/>
            <a:chOff x="824794" y="3299735"/>
            <a:chExt cx="7536170" cy="1928093"/>
          </a:xfrm>
        </p:grpSpPr>
        <p:pic>
          <p:nvPicPr>
            <p:cNvPr id="9" name="Picture 8">
              <a:extLst>
                <a:ext uri="{FF2B5EF4-FFF2-40B4-BE49-F238E27FC236}">
                  <a16:creationId xmlns:a16="http://schemas.microsoft.com/office/drawing/2014/main" id="{03EDF624-2B1D-DC97-0C2C-B2677E1BF96C}"/>
                </a:ext>
              </a:extLst>
            </p:cNvPr>
            <p:cNvPicPr>
              <a:picLocks noChangeAspect="1"/>
            </p:cNvPicPr>
            <p:nvPr/>
          </p:nvPicPr>
          <p:blipFill>
            <a:blip r:embed="rId3"/>
            <a:stretch>
              <a:fillRect/>
            </a:stretch>
          </p:blipFill>
          <p:spPr>
            <a:xfrm>
              <a:off x="6955617" y="3299736"/>
              <a:ext cx="1405347" cy="1928091"/>
            </a:xfrm>
            <a:prstGeom prst="rect">
              <a:avLst/>
            </a:prstGeom>
          </p:spPr>
        </p:pic>
        <p:pic>
          <p:nvPicPr>
            <p:cNvPr id="10" name="Content Placeholder 3">
              <a:extLst>
                <a:ext uri="{FF2B5EF4-FFF2-40B4-BE49-F238E27FC236}">
                  <a16:creationId xmlns:a16="http://schemas.microsoft.com/office/drawing/2014/main" id="{C9AA5D89-EF4E-5A0F-02D4-CE6B2A70572A}"/>
                </a:ext>
              </a:extLst>
            </p:cNvPr>
            <p:cNvPicPr>
              <a:picLocks noChangeAspect="1"/>
            </p:cNvPicPr>
            <p:nvPr/>
          </p:nvPicPr>
          <p:blipFill>
            <a:blip r:embed="rId4"/>
            <a:stretch>
              <a:fillRect/>
            </a:stretch>
          </p:blipFill>
          <p:spPr>
            <a:xfrm>
              <a:off x="3779729" y="3299737"/>
              <a:ext cx="2874990" cy="1928091"/>
            </a:xfrm>
            <a:prstGeom prst="rect">
              <a:avLst/>
            </a:prstGeom>
          </p:spPr>
        </p:pic>
        <p:pic>
          <p:nvPicPr>
            <p:cNvPr id="11" name="Picture 10">
              <a:extLst>
                <a:ext uri="{FF2B5EF4-FFF2-40B4-BE49-F238E27FC236}">
                  <a16:creationId xmlns:a16="http://schemas.microsoft.com/office/drawing/2014/main" id="{18C22C79-2332-6BEF-C8F7-D526B9B91DC6}"/>
                </a:ext>
              </a:extLst>
            </p:cNvPr>
            <p:cNvPicPr>
              <a:picLocks noChangeAspect="1"/>
            </p:cNvPicPr>
            <p:nvPr/>
          </p:nvPicPr>
          <p:blipFill>
            <a:blip r:embed="rId5"/>
            <a:stretch>
              <a:fillRect/>
            </a:stretch>
          </p:blipFill>
          <p:spPr>
            <a:xfrm>
              <a:off x="824794" y="3299735"/>
              <a:ext cx="2654037" cy="1928091"/>
            </a:xfrm>
            <a:prstGeom prst="rect">
              <a:avLst/>
            </a:prstGeom>
          </p:spPr>
        </p:pic>
      </p:grpSp>
    </p:spTree>
    <p:extLst>
      <p:ext uri="{BB962C8B-B14F-4D97-AF65-F5344CB8AC3E}">
        <p14:creationId xmlns:p14="http://schemas.microsoft.com/office/powerpoint/2010/main" val="210958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A541C5-826A-7EA8-FFED-87B177B478E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979742" y="1398588"/>
            <a:ext cx="10589552" cy="5294776"/>
          </a:xfrm>
        </p:spPr>
      </p:pic>
      <p:sp>
        <p:nvSpPr>
          <p:cNvPr id="3" name="Title 2">
            <a:extLst>
              <a:ext uri="{FF2B5EF4-FFF2-40B4-BE49-F238E27FC236}">
                <a16:creationId xmlns:a16="http://schemas.microsoft.com/office/drawing/2014/main" id="{825E5736-4BDB-E367-1FC6-CD5528DBCE24}"/>
              </a:ext>
            </a:extLst>
          </p:cNvPr>
          <p:cNvSpPr>
            <a:spLocks noGrp="1"/>
          </p:cNvSpPr>
          <p:nvPr>
            <p:ph type="title"/>
          </p:nvPr>
        </p:nvSpPr>
        <p:spPr/>
        <p:txBody>
          <a:bodyPr/>
          <a:lstStyle/>
          <a:p>
            <a:r>
              <a:rPr lang="en-US" dirty="0"/>
              <a:t>Open area of different products</a:t>
            </a: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05395A41-8EBE-8C9E-827D-8E8B6517D500}"/>
                  </a:ext>
                </a:extLst>
              </p14:cNvPr>
              <p14:cNvContentPartPr/>
              <p14:nvPr/>
            </p14:nvContentPartPr>
            <p14:xfrm>
              <a:off x="2519040" y="5790510"/>
              <a:ext cx="1555560" cy="735120"/>
            </p14:xfrm>
          </p:contentPart>
        </mc:Choice>
        <mc:Fallback xmlns="">
          <p:pic>
            <p:nvPicPr>
              <p:cNvPr id="7" name="Ink 6">
                <a:extLst>
                  <a:ext uri="{FF2B5EF4-FFF2-40B4-BE49-F238E27FC236}">
                    <a16:creationId xmlns:a16="http://schemas.microsoft.com/office/drawing/2014/main" id="{05395A41-8EBE-8C9E-827D-8E8B6517D500}"/>
                  </a:ext>
                </a:extLst>
              </p:cNvPr>
              <p:cNvPicPr/>
              <p:nvPr/>
            </p:nvPicPr>
            <p:blipFill>
              <a:blip r:embed="rId4"/>
              <a:stretch>
                <a:fillRect/>
              </a:stretch>
            </p:blipFill>
            <p:spPr>
              <a:xfrm>
                <a:off x="2501040" y="5772510"/>
                <a:ext cx="1591200" cy="770760"/>
              </a:xfrm>
              <a:prstGeom prst="rect">
                <a:avLst/>
              </a:prstGeom>
            </p:spPr>
          </p:pic>
        </mc:Fallback>
      </mc:AlternateContent>
    </p:spTree>
    <p:extLst>
      <p:ext uri="{BB962C8B-B14F-4D97-AF65-F5344CB8AC3E}">
        <p14:creationId xmlns:p14="http://schemas.microsoft.com/office/powerpoint/2010/main" val="18689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8DD573-7A82-1402-309D-50F5525E97E3}"/>
              </a:ext>
            </a:extLst>
          </p:cNvPr>
          <p:cNvPicPr>
            <a:picLocks noGrp="1" noChangeAspect="1"/>
          </p:cNvPicPr>
          <p:nvPr>
            <p:ph sz="quarter" idx="10"/>
          </p:nvPr>
        </p:nvPicPr>
        <p:blipFill>
          <a:blip r:embed="rId2"/>
          <a:stretch>
            <a:fillRect/>
          </a:stretch>
        </p:blipFill>
        <p:spPr>
          <a:xfrm>
            <a:off x="1382713" y="1586042"/>
            <a:ext cx="10391775" cy="4425691"/>
          </a:xfrm>
          <a:prstGeom prst="rect">
            <a:avLst/>
          </a:prstGeom>
        </p:spPr>
      </p:pic>
      <p:sp>
        <p:nvSpPr>
          <p:cNvPr id="3" name="Title 2">
            <a:extLst>
              <a:ext uri="{FF2B5EF4-FFF2-40B4-BE49-F238E27FC236}">
                <a16:creationId xmlns:a16="http://schemas.microsoft.com/office/drawing/2014/main" id="{25CC1D08-7C89-E7A2-14E7-7E53F3A9027D}"/>
              </a:ext>
            </a:extLst>
          </p:cNvPr>
          <p:cNvSpPr>
            <a:spLocks noGrp="1"/>
          </p:cNvSpPr>
          <p:nvPr>
            <p:ph type="title"/>
          </p:nvPr>
        </p:nvSpPr>
        <p:spPr/>
        <p:txBody>
          <a:bodyPr/>
          <a:lstStyle/>
          <a:p>
            <a:r>
              <a:rPr lang="en-US" dirty="0"/>
              <a:t>         Article from Pit and Quarry on Media</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ABFE073-5B87-03D8-2A05-CA90FB69C789}"/>
                  </a:ext>
                </a:extLst>
              </p14:cNvPr>
              <p14:cNvContentPartPr/>
              <p14:nvPr/>
            </p14:nvContentPartPr>
            <p14:xfrm>
              <a:off x="9715440" y="3990870"/>
              <a:ext cx="1504440" cy="48960"/>
            </p14:xfrm>
          </p:contentPart>
        </mc:Choice>
        <mc:Fallback xmlns="">
          <p:pic>
            <p:nvPicPr>
              <p:cNvPr id="6" name="Ink 5">
                <a:extLst>
                  <a:ext uri="{FF2B5EF4-FFF2-40B4-BE49-F238E27FC236}">
                    <a16:creationId xmlns:a16="http://schemas.microsoft.com/office/drawing/2014/main" id="{AABFE073-5B87-03D8-2A05-CA90FB69C789}"/>
                  </a:ext>
                </a:extLst>
              </p:cNvPr>
              <p:cNvPicPr/>
              <p:nvPr/>
            </p:nvPicPr>
            <p:blipFill>
              <a:blip r:embed="rId4"/>
              <a:stretch>
                <a:fillRect/>
              </a:stretch>
            </p:blipFill>
            <p:spPr>
              <a:xfrm>
                <a:off x="9679440" y="3918870"/>
                <a:ext cx="15760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A27F12D-B2E3-DE12-9912-7DFCA5104373}"/>
                  </a:ext>
                </a:extLst>
              </p14:cNvPr>
              <p14:cNvContentPartPr/>
              <p14:nvPr/>
            </p14:nvContentPartPr>
            <p14:xfrm>
              <a:off x="1514280" y="4314870"/>
              <a:ext cx="3459240" cy="720"/>
            </p14:xfrm>
          </p:contentPart>
        </mc:Choice>
        <mc:Fallback xmlns="">
          <p:pic>
            <p:nvPicPr>
              <p:cNvPr id="8" name="Ink 7">
                <a:extLst>
                  <a:ext uri="{FF2B5EF4-FFF2-40B4-BE49-F238E27FC236}">
                    <a16:creationId xmlns:a16="http://schemas.microsoft.com/office/drawing/2014/main" id="{5A27F12D-B2E3-DE12-9912-7DFCA5104373}"/>
                  </a:ext>
                </a:extLst>
              </p:cNvPr>
              <p:cNvPicPr/>
              <p:nvPr/>
            </p:nvPicPr>
            <p:blipFill>
              <a:blip r:embed="rId6"/>
              <a:stretch>
                <a:fillRect/>
              </a:stretch>
            </p:blipFill>
            <p:spPr>
              <a:xfrm>
                <a:off x="1478280" y="4170870"/>
                <a:ext cx="3530880" cy="288000"/>
              </a:xfrm>
              <a:prstGeom prst="rect">
                <a:avLst/>
              </a:prstGeom>
            </p:spPr>
          </p:pic>
        </mc:Fallback>
      </mc:AlternateContent>
    </p:spTree>
    <p:extLst>
      <p:ext uri="{BB962C8B-B14F-4D97-AF65-F5344CB8AC3E}">
        <p14:creationId xmlns:p14="http://schemas.microsoft.com/office/powerpoint/2010/main" val="2672835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55978D-B3BD-23F5-25B9-AD61B2019EB2}"/>
              </a:ext>
            </a:extLst>
          </p:cNvPr>
          <p:cNvPicPr>
            <a:picLocks noGrp="1" noChangeAspect="1"/>
          </p:cNvPicPr>
          <p:nvPr>
            <p:ph sz="quarter" idx="10"/>
          </p:nvPr>
        </p:nvPicPr>
        <p:blipFill>
          <a:blip r:embed="rId2"/>
          <a:stretch>
            <a:fillRect/>
          </a:stretch>
        </p:blipFill>
        <p:spPr>
          <a:xfrm>
            <a:off x="1841992" y="1244506"/>
            <a:ext cx="8861921" cy="2184494"/>
          </a:xfrm>
          <a:prstGeom prst="rect">
            <a:avLst/>
          </a:prstGeom>
        </p:spPr>
      </p:pic>
      <p:sp>
        <p:nvSpPr>
          <p:cNvPr id="3" name="Title 2">
            <a:extLst>
              <a:ext uri="{FF2B5EF4-FFF2-40B4-BE49-F238E27FC236}">
                <a16:creationId xmlns:a16="http://schemas.microsoft.com/office/drawing/2014/main" id="{615E1836-0232-D804-1AD4-E5661621E7DA}"/>
              </a:ext>
            </a:extLst>
          </p:cNvPr>
          <p:cNvSpPr>
            <a:spLocks noGrp="1"/>
          </p:cNvSpPr>
          <p:nvPr>
            <p:ph type="title"/>
          </p:nvPr>
        </p:nvSpPr>
        <p:spPr/>
        <p:txBody>
          <a:bodyPr/>
          <a:lstStyle/>
          <a:p>
            <a:r>
              <a:rPr lang="en-US" dirty="0">
                <a:solidFill>
                  <a:schemeClr val="accent3">
                    <a:lumMod val="60000"/>
                    <a:lumOff val="40000"/>
                  </a:schemeClr>
                </a:solidFill>
              </a:rPr>
              <a:t>Be Careful When open area is overestimated.</a:t>
            </a:r>
          </a:p>
        </p:txBody>
      </p:sp>
      <p:pic>
        <p:nvPicPr>
          <p:cNvPr id="7" name="Picture 6">
            <a:extLst>
              <a:ext uri="{FF2B5EF4-FFF2-40B4-BE49-F238E27FC236}">
                <a16:creationId xmlns:a16="http://schemas.microsoft.com/office/drawing/2014/main" id="{6C919F0D-5C7E-93D6-EAEC-4DD5FA19D0CA}"/>
              </a:ext>
            </a:extLst>
          </p:cNvPr>
          <p:cNvPicPr>
            <a:picLocks noChangeAspect="1"/>
          </p:cNvPicPr>
          <p:nvPr/>
        </p:nvPicPr>
        <p:blipFill>
          <a:blip r:embed="rId3"/>
          <a:stretch>
            <a:fillRect/>
          </a:stretch>
        </p:blipFill>
        <p:spPr>
          <a:xfrm>
            <a:off x="1771042" y="3641576"/>
            <a:ext cx="7268589" cy="2410161"/>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BF246954-34E3-B217-F093-D64940A9405C}"/>
                  </a:ext>
                </a:extLst>
              </p14:cNvPr>
              <p14:cNvContentPartPr/>
              <p14:nvPr/>
            </p14:nvContentPartPr>
            <p14:xfrm>
              <a:off x="2390520" y="2914470"/>
              <a:ext cx="3031200" cy="720"/>
            </p14:xfrm>
          </p:contentPart>
        </mc:Choice>
        <mc:Fallback xmlns="">
          <p:pic>
            <p:nvPicPr>
              <p:cNvPr id="16" name="Ink 15">
                <a:extLst>
                  <a:ext uri="{FF2B5EF4-FFF2-40B4-BE49-F238E27FC236}">
                    <a16:creationId xmlns:a16="http://schemas.microsoft.com/office/drawing/2014/main" id="{BF246954-34E3-B217-F093-D64940A9405C}"/>
                  </a:ext>
                </a:extLst>
              </p:cNvPr>
              <p:cNvPicPr/>
              <p:nvPr/>
            </p:nvPicPr>
            <p:blipFill>
              <a:blip r:embed="rId5"/>
              <a:stretch>
                <a:fillRect/>
              </a:stretch>
            </p:blipFill>
            <p:spPr>
              <a:xfrm>
                <a:off x="2372520" y="2878470"/>
                <a:ext cx="30668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201ED2AC-1F66-E7FD-0F9E-8D0A9FBFD3B7}"/>
                  </a:ext>
                </a:extLst>
              </p14:cNvPr>
              <p14:cNvContentPartPr/>
              <p14:nvPr/>
            </p14:nvContentPartPr>
            <p14:xfrm>
              <a:off x="4505160" y="2419470"/>
              <a:ext cx="10080" cy="360"/>
            </p14:xfrm>
          </p:contentPart>
        </mc:Choice>
        <mc:Fallback xmlns="">
          <p:pic>
            <p:nvPicPr>
              <p:cNvPr id="18" name="Ink 17">
                <a:extLst>
                  <a:ext uri="{FF2B5EF4-FFF2-40B4-BE49-F238E27FC236}">
                    <a16:creationId xmlns:a16="http://schemas.microsoft.com/office/drawing/2014/main" id="{201ED2AC-1F66-E7FD-0F9E-8D0A9FBFD3B7}"/>
                  </a:ext>
                </a:extLst>
              </p:cNvPr>
              <p:cNvPicPr/>
              <p:nvPr/>
            </p:nvPicPr>
            <p:blipFill>
              <a:blip r:embed="rId7"/>
              <a:stretch>
                <a:fillRect/>
              </a:stretch>
            </p:blipFill>
            <p:spPr>
              <a:xfrm>
                <a:off x="4487520" y="2401470"/>
                <a:ext cx="45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91CF979E-95B3-090B-FA71-A74B18225568}"/>
                  </a:ext>
                </a:extLst>
              </p14:cNvPr>
              <p14:cNvContentPartPr/>
              <p14:nvPr/>
            </p14:nvContentPartPr>
            <p14:xfrm>
              <a:off x="5105280" y="638085"/>
              <a:ext cx="360" cy="360"/>
            </p14:xfrm>
          </p:contentPart>
        </mc:Choice>
        <mc:Fallback xmlns="">
          <p:pic>
            <p:nvPicPr>
              <p:cNvPr id="19" name="Ink 18">
                <a:extLst>
                  <a:ext uri="{FF2B5EF4-FFF2-40B4-BE49-F238E27FC236}">
                    <a16:creationId xmlns:a16="http://schemas.microsoft.com/office/drawing/2014/main" id="{91CF979E-95B3-090B-FA71-A74B18225568}"/>
                  </a:ext>
                </a:extLst>
              </p:cNvPr>
              <p:cNvPicPr/>
              <p:nvPr/>
            </p:nvPicPr>
            <p:blipFill>
              <a:blip r:embed="rId9"/>
              <a:stretch>
                <a:fillRect/>
              </a:stretch>
            </p:blipFill>
            <p:spPr>
              <a:xfrm>
                <a:off x="5087280" y="620085"/>
                <a:ext cx="36000" cy="36000"/>
              </a:xfrm>
              <a:prstGeom prst="rect">
                <a:avLst/>
              </a:prstGeom>
            </p:spPr>
          </p:pic>
        </mc:Fallback>
      </mc:AlternateContent>
      <p:sp>
        <p:nvSpPr>
          <p:cNvPr id="31" name="Rechthoek 30">
            <a:extLst>
              <a:ext uri="{FF2B5EF4-FFF2-40B4-BE49-F238E27FC236}">
                <a16:creationId xmlns:a16="http://schemas.microsoft.com/office/drawing/2014/main" id="{38503332-765B-48F4-A3D5-4C057B030133}"/>
              </a:ext>
            </a:extLst>
          </p:cNvPr>
          <p:cNvSpPr/>
          <p:nvPr/>
        </p:nvSpPr>
        <p:spPr>
          <a:xfrm>
            <a:off x="1989000" y="4708080"/>
            <a:ext cx="365760" cy="182880"/>
          </a:xfrm>
          <a:prstGeom prst="rect">
            <a:avLst/>
          </a:prstGeom>
          <a:solidFill>
            <a:srgbClr val="E71224">
              <a:alpha val="5000"/>
            </a:srgbClr>
          </a:solidFill>
          <a:ln w="36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mc:AlternateContent xmlns:mc="http://schemas.openxmlformats.org/markup-compatibility/2006" xmlns:p14="http://schemas.microsoft.com/office/powerpoint/2010/main">
        <mc:Choice Requires="p14">
          <p:contentPart p14:bwMode="auto" r:id="rId10">
            <p14:nvContentPartPr>
              <p14:cNvPr id="29" name="Ink 28">
                <a:extLst>
                  <a:ext uri="{FF2B5EF4-FFF2-40B4-BE49-F238E27FC236}">
                    <a16:creationId xmlns:a16="http://schemas.microsoft.com/office/drawing/2014/main" id="{C5F110D5-D627-741A-F46E-EA5FDA0FC66F}"/>
                  </a:ext>
                </a:extLst>
              </p14:cNvPr>
              <p14:cNvContentPartPr/>
              <p14:nvPr/>
            </p14:nvContentPartPr>
            <p14:xfrm>
              <a:off x="3974160" y="4230990"/>
              <a:ext cx="2200680" cy="289800"/>
            </p14:xfrm>
          </p:contentPart>
        </mc:Choice>
        <mc:Fallback xmlns="">
          <p:pic>
            <p:nvPicPr>
              <p:cNvPr id="29" name="Ink 28">
                <a:extLst>
                  <a:ext uri="{FF2B5EF4-FFF2-40B4-BE49-F238E27FC236}">
                    <a16:creationId xmlns:a16="http://schemas.microsoft.com/office/drawing/2014/main" id="{C5F110D5-D627-741A-F46E-EA5FDA0FC66F}"/>
                  </a:ext>
                </a:extLst>
              </p:cNvPr>
              <p:cNvPicPr/>
              <p:nvPr/>
            </p:nvPicPr>
            <p:blipFill>
              <a:blip r:embed="rId11"/>
              <a:stretch>
                <a:fillRect/>
              </a:stretch>
            </p:blipFill>
            <p:spPr>
              <a:xfrm>
                <a:off x="3956160" y="4212990"/>
                <a:ext cx="2236320" cy="325440"/>
              </a:xfrm>
              <a:prstGeom prst="rect">
                <a:avLst/>
              </a:prstGeom>
            </p:spPr>
          </p:pic>
        </mc:Fallback>
      </mc:AlternateContent>
    </p:spTree>
    <p:extLst>
      <p:ext uri="{BB962C8B-B14F-4D97-AF65-F5344CB8AC3E}">
        <p14:creationId xmlns:p14="http://schemas.microsoft.com/office/powerpoint/2010/main" val="2056664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37CC60-32BF-EF11-EC26-D7D6C5102106}"/>
              </a:ext>
            </a:extLst>
          </p:cNvPr>
          <p:cNvSpPr>
            <a:spLocks noGrp="1"/>
          </p:cNvSpPr>
          <p:nvPr>
            <p:ph sz="quarter" idx="10"/>
          </p:nvPr>
        </p:nvSpPr>
        <p:spPr/>
        <p:txBody>
          <a:bodyPr/>
          <a:lstStyle/>
          <a:p>
            <a:r>
              <a:rPr lang="en-US" dirty="0"/>
              <a:t>Tandem Started this with the Rhino Wire.</a:t>
            </a:r>
          </a:p>
          <a:p>
            <a:r>
              <a:rPr lang="en-US" dirty="0"/>
              <a:t> It’s wire cloth with urethane poured over it. </a:t>
            </a:r>
          </a:p>
        </p:txBody>
      </p:sp>
      <p:sp>
        <p:nvSpPr>
          <p:cNvPr id="3" name="Title 2">
            <a:extLst>
              <a:ext uri="{FF2B5EF4-FFF2-40B4-BE49-F238E27FC236}">
                <a16:creationId xmlns:a16="http://schemas.microsoft.com/office/drawing/2014/main" id="{F1660AF8-CED6-55E7-A9FC-00408C3EBCF7}"/>
              </a:ext>
            </a:extLst>
          </p:cNvPr>
          <p:cNvSpPr>
            <a:spLocks noGrp="1"/>
          </p:cNvSpPr>
          <p:nvPr>
            <p:ph type="title"/>
          </p:nvPr>
        </p:nvSpPr>
        <p:spPr/>
        <p:txBody>
          <a:bodyPr/>
          <a:lstStyle/>
          <a:p>
            <a:r>
              <a:rPr lang="en-US" dirty="0"/>
              <a:t>Higher open area polyurethane</a:t>
            </a:r>
          </a:p>
        </p:txBody>
      </p:sp>
      <p:pic>
        <p:nvPicPr>
          <p:cNvPr id="5" name="Picture 4">
            <a:extLst>
              <a:ext uri="{FF2B5EF4-FFF2-40B4-BE49-F238E27FC236}">
                <a16:creationId xmlns:a16="http://schemas.microsoft.com/office/drawing/2014/main" id="{EC6D2DD8-7A38-4590-254F-4679091A013D}"/>
              </a:ext>
            </a:extLst>
          </p:cNvPr>
          <p:cNvPicPr>
            <a:picLocks noChangeAspect="1"/>
          </p:cNvPicPr>
          <p:nvPr/>
        </p:nvPicPr>
        <p:blipFill>
          <a:blip r:embed="rId2"/>
          <a:stretch>
            <a:fillRect/>
          </a:stretch>
        </p:blipFill>
        <p:spPr>
          <a:xfrm>
            <a:off x="1796193" y="2556207"/>
            <a:ext cx="5506218" cy="3477110"/>
          </a:xfrm>
          <a:prstGeom prst="rect">
            <a:avLst/>
          </a:prstGeom>
        </p:spPr>
      </p:pic>
    </p:spTree>
    <p:extLst>
      <p:ext uri="{BB962C8B-B14F-4D97-AF65-F5344CB8AC3E}">
        <p14:creationId xmlns:p14="http://schemas.microsoft.com/office/powerpoint/2010/main" val="3750192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C2DDD2-26A6-82EA-CA70-D660C807A7F3}"/>
              </a:ext>
            </a:extLst>
          </p:cNvPr>
          <p:cNvSpPr>
            <a:spLocks noGrp="1"/>
          </p:cNvSpPr>
          <p:nvPr>
            <p:ph sz="quarter" idx="10"/>
          </p:nvPr>
        </p:nvSpPr>
        <p:spPr/>
        <p:txBody>
          <a:bodyPr/>
          <a:lstStyle/>
          <a:p>
            <a:r>
              <a:rPr lang="en-US" dirty="0">
                <a:solidFill>
                  <a:schemeClr val="accent1"/>
                </a:solidFill>
              </a:rPr>
              <a:t>Miller Wire uses Urewire and Ureflex. </a:t>
            </a:r>
          </a:p>
          <a:p>
            <a:r>
              <a:rPr lang="en-US" dirty="0">
                <a:solidFill>
                  <a:schemeClr val="accent1"/>
                </a:solidFill>
              </a:rPr>
              <a:t>Unified Superflow</a:t>
            </a:r>
          </a:p>
          <a:p>
            <a:r>
              <a:rPr lang="en-US" dirty="0">
                <a:solidFill>
                  <a:schemeClr val="accent1"/>
                </a:solidFill>
              </a:rPr>
              <a:t>Durex Armor Wire</a:t>
            </a:r>
          </a:p>
          <a:p>
            <a:r>
              <a:rPr lang="en-US" dirty="0">
                <a:solidFill>
                  <a:schemeClr val="accent1"/>
                </a:solidFill>
              </a:rPr>
              <a:t>Tyler Tywire </a:t>
            </a:r>
          </a:p>
        </p:txBody>
      </p:sp>
      <p:sp>
        <p:nvSpPr>
          <p:cNvPr id="3" name="Title 2">
            <a:extLst>
              <a:ext uri="{FF2B5EF4-FFF2-40B4-BE49-F238E27FC236}">
                <a16:creationId xmlns:a16="http://schemas.microsoft.com/office/drawing/2014/main" id="{E993025A-E589-FF38-BBAD-0D4E36A7D63A}"/>
              </a:ext>
            </a:extLst>
          </p:cNvPr>
          <p:cNvSpPr>
            <a:spLocks noGrp="1"/>
          </p:cNvSpPr>
          <p:nvPr>
            <p:ph type="title"/>
          </p:nvPr>
        </p:nvSpPr>
        <p:spPr/>
        <p:txBody>
          <a:bodyPr/>
          <a:lstStyle/>
          <a:p>
            <a:r>
              <a:rPr lang="en-US" dirty="0"/>
              <a:t>Other Manufactures</a:t>
            </a:r>
          </a:p>
        </p:txBody>
      </p:sp>
      <p:pic>
        <p:nvPicPr>
          <p:cNvPr id="5" name="Picture 4">
            <a:extLst>
              <a:ext uri="{FF2B5EF4-FFF2-40B4-BE49-F238E27FC236}">
                <a16:creationId xmlns:a16="http://schemas.microsoft.com/office/drawing/2014/main" id="{DA40D54E-9688-96ED-6C50-F33D9866601E}"/>
              </a:ext>
            </a:extLst>
          </p:cNvPr>
          <p:cNvPicPr>
            <a:picLocks noChangeAspect="1"/>
          </p:cNvPicPr>
          <p:nvPr/>
        </p:nvPicPr>
        <p:blipFill>
          <a:blip r:embed="rId2"/>
          <a:stretch>
            <a:fillRect/>
          </a:stretch>
        </p:blipFill>
        <p:spPr>
          <a:xfrm>
            <a:off x="673352" y="3283800"/>
            <a:ext cx="5572903" cy="3010320"/>
          </a:xfrm>
          <a:prstGeom prst="rect">
            <a:avLst/>
          </a:prstGeom>
        </p:spPr>
      </p:pic>
      <p:pic>
        <p:nvPicPr>
          <p:cNvPr id="7" name="Picture 6">
            <a:extLst>
              <a:ext uri="{FF2B5EF4-FFF2-40B4-BE49-F238E27FC236}">
                <a16:creationId xmlns:a16="http://schemas.microsoft.com/office/drawing/2014/main" id="{A240470E-D200-FA65-0C68-DA521246AD38}"/>
              </a:ext>
            </a:extLst>
          </p:cNvPr>
          <p:cNvPicPr>
            <a:picLocks noChangeAspect="1"/>
          </p:cNvPicPr>
          <p:nvPr/>
        </p:nvPicPr>
        <p:blipFill>
          <a:blip r:embed="rId3"/>
          <a:stretch>
            <a:fillRect/>
          </a:stretch>
        </p:blipFill>
        <p:spPr>
          <a:xfrm>
            <a:off x="5999612" y="2581431"/>
            <a:ext cx="4686954" cy="3562847"/>
          </a:xfrm>
          <a:prstGeom prst="rect">
            <a:avLst/>
          </a:prstGeom>
        </p:spPr>
      </p:pic>
    </p:spTree>
    <p:extLst>
      <p:ext uri="{BB962C8B-B14F-4D97-AF65-F5344CB8AC3E}">
        <p14:creationId xmlns:p14="http://schemas.microsoft.com/office/powerpoint/2010/main" val="219137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75320E-53CD-EA5D-731A-EC7F8E2CA0F8}"/>
              </a:ext>
            </a:extLst>
          </p:cNvPr>
          <p:cNvSpPr>
            <a:spLocks noGrp="1"/>
          </p:cNvSpPr>
          <p:nvPr>
            <p:ph sz="quarter" idx="10"/>
          </p:nvPr>
        </p:nvSpPr>
        <p:spPr>
          <a:xfrm>
            <a:off x="1382573" y="1137547"/>
            <a:ext cx="10391242" cy="5156573"/>
          </a:xfrm>
        </p:spPr>
        <p:txBody>
          <a:bodyPr/>
          <a:lstStyle/>
          <a:p>
            <a:pPr>
              <a:lnSpc>
                <a:spcPct val="150000"/>
              </a:lnSpc>
            </a:pPr>
            <a:r>
              <a:rPr lang="en-US" dirty="0">
                <a:solidFill>
                  <a:schemeClr val="accent1"/>
                </a:solidFill>
              </a:rPr>
              <a:t>33 years with Hoyt</a:t>
            </a:r>
          </a:p>
          <a:p>
            <a:pPr>
              <a:lnSpc>
                <a:spcPct val="150000"/>
              </a:lnSpc>
            </a:pPr>
            <a:r>
              <a:rPr lang="en-US" dirty="0">
                <a:solidFill>
                  <a:schemeClr val="accent1"/>
                </a:solidFill>
              </a:rPr>
              <a:t>Covered most of the country</a:t>
            </a:r>
          </a:p>
          <a:p>
            <a:pPr>
              <a:lnSpc>
                <a:spcPct val="150000"/>
              </a:lnSpc>
            </a:pPr>
            <a:r>
              <a:rPr lang="en-US" dirty="0">
                <a:solidFill>
                  <a:schemeClr val="accent1"/>
                </a:solidFill>
              </a:rPr>
              <a:t>Lived in 3 states</a:t>
            </a:r>
          </a:p>
          <a:p>
            <a:pPr>
              <a:lnSpc>
                <a:spcPct val="150000"/>
              </a:lnSpc>
            </a:pPr>
            <a:r>
              <a:rPr lang="en-US" dirty="0">
                <a:solidFill>
                  <a:schemeClr val="accent1"/>
                </a:solidFill>
              </a:rPr>
              <a:t>Certified Aggregate Technician</a:t>
            </a:r>
          </a:p>
          <a:p>
            <a:pPr>
              <a:lnSpc>
                <a:spcPct val="150000"/>
              </a:lnSpc>
            </a:pPr>
            <a:r>
              <a:rPr lang="en-US" dirty="0">
                <a:solidFill>
                  <a:schemeClr val="accent1"/>
                </a:solidFill>
              </a:rPr>
              <a:t>BA – Bowling Green State University</a:t>
            </a:r>
          </a:p>
          <a:p>
            <a:pPr>
              <a:lnSpc>
                <a:spcPct val="150000"/>
              </a:lnSpc>
            </a:pPr>
            <a:r>
              <a:rPr lang="en-US" dirty="0">
                <a:solidFill>
                  <a:schemeClr val="accent1"/>
                </a:solidFill>
              </a:rPr>
              <a:t>Sales Manager for 12 years</a:t>
            </a:r>
          </a:p>
        </p:txBody>
      </p:sp>
      <p:sp>
        <p:nvSpPr>
          <p:cNvPr id="3" name="Title 2">
            <a:extLst>
              <a:ext uri="{FF2B5EF4-FFF2-40B4-BE49-F238E27FC236}">
                <a16:creationId xmlns:a16="http://schemas.microsoft.com/office/drawing/2014/main" id="{E8F46627-29BA-8AE0-C529-3A040801AE3C}"/>
              </a:ext>
            </a:extLst>
          </p:cNvPr>
          <p:cNvSpPr>
            <a:spLocks noGrp="1"/>
          </p:cNvSpPr>
          <p:nvPr>
            <p:ph type="title"/>
          </p:nvPr>
        </p:nvSpPr>
        <p:spPr/>
        <p:txBody>
          <a:bodyPr/>
          <a:lstStyle/>
          <a:p>
            <a:r>
              <a:rPr lang="en-US" dirty="0"/>
              <a:t>About Matt</a:t>
            </a:r>
          </a:p>
        </p:txBody>
      </p:sp>
      <p:pic>
        <p:nvPicPr>
          <p:cNvPr id="1026" name="Picture 2" descr="A person with his arms crossed&#10;&#10;AI-generated content may be incorrect.">
            <a:extLst>
              <a:ext uri="{FF2B5EF4-FFF2-40B4-BE49-F238E27FC236}">
                <a16:creationId xmlns:a16="http://schemas.microsoft.com/office/drawing/2014/main" id="{06B39B7C-F2FD-072C-EE70-330644F7B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3662" y="598282"/>
            <a:ext cx="3152713" cy="457095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
            <a:extLst>
              <a:ext uri="{FF2B5EF4-FFF2-40B4-BE49-F238E27FC236}">
                <a16:creationId xmlns:a16="http://schemas.microsoft.com/office/drawing/2014/main" id="{4CBE7BA0-1FCB-D3EE-1E4D-4492F7F8D8F1}"/>
              </a:ext>
            </a:extLst>
          </p:cNvPr>
          <p:cNvSpPr txBox="1">
            <a:spLocks/>
          </p:cNvSpPr>
          <p:nvPr/>
        </p:nvSpPr>
        <p:spPr>
          <a:xfrm>
            <a:off x="8124373" y="5181168"/>
            <a:ext cx="2851289" cy="1112953"/>
          </a:xfrm>
          <a:prstGeom prst="rect">
            <a:avLst/>
          </a:prstGeom>
        </p:spPr>
        <p:txBody>
          <a:bodyPr vert="horz"/>
          <a:lstStyle>
            <a:lvl1pPr marL="380996" indent="-380996" algn="l" defTabSz="507995" rtl="0" eaLnBrk="1" latinLnBrk="0" hangingPunct="1">
              <a:spcBef>
                <a:spcPct val="20000"/>
              </a:spcBef>
              <a:buFont typeface="Arial"/>
              <a:buChar char="•"/>
              <a:defRPr sz="2400" b="0" i="0" kern="1200">
                <a:solidFill>
                  <a:schemeClr val="tx1">
                    <a:lumMod val="65000"/>
                    <a:lumOff val="35000"/>
                  </a:schemeClr>
                </a:solidFill>
                <a:latin typeface="+mn-lt"/>
                <a:ea typeface="+mn-ea"/>
                <a:cs typeface="Helvetica Neue Light"/>
              </a:defRPr>
            </a:lvl1pPr>
            <a:lvl2pPr marL="825492" indent="-317497" algn="l" defTabSz="507995" rtl="0" eaLnBrk="1" latinLnBrk="0" hangingPunct="1">
              <a:spcBef>
                <a:spcPct val="20000"/>
              </a:spcBef>
              <a:buFont typeface="Arial"/>
              <a:buChar char="–"/>
              <a:defRPr sz="2000" b="0" i="0" kern="1200">
                <a:solidFill>
                  <a:schemeClr val="tx1">
                    <a:lumMod val="65000"/>
                    <a:lumOff val="35000"/>
                  </a:schemeClr>
                </a:solidFill>
                <a:latin typeface="+mn-lt"/>
                <a:ea typeface="+mn-ea"/>
                <a:cs typeface="Helvetica Neue Light"/>
              </a:defRPr>
            </a:lvl2pPr>
            <a:lvl3pPr marL="1269987" indent="-253997" algn="l" defTabSz="507995" rtl="0" eaLnBrk="1" latinLnBrk="0" hangingPunct="1">
              <a:spcBef>
                <a:spcPct val="20000"/>
              </a:spcBef>
              <a:buFont typeface="Arial"/>
              <a:buChar char="•"/>
              <a:defRPr sz="1800" b="0" i="0" kern="1200">
                <a:solidFill>
                  <a:schemeClr val="tx1">
                    <a:lumMod val="65000"/>
                    <a:lumOff val="35000"/>
                  </a:schemeClr>
                </a:solidFill>
                <a:latin typeface="+mn-lt"/>
                <a:ea typeface="+mn-ea"/>
                <a:cs typeface="Helvetica Neue Light"/>
              </a:defRPr>
            </a:lvl3pPr>
            <a:lvl4pPr marL="1777982" indent="-253997" algn="l" defTabSz="507995" rtl="0" eaLnBrk="1" latinLnBrk="0" hangingPunct="1">
              <a:spcBef>
                <a:spcPct val="20000"/>
              </a:spcBef>
              <a:buFont typeface="Arial"/>
              <a:buChar char="–"/>
              <a:defRPr sz="1600" b="0" i="0" kern="1200">
                <a:solidFill>
                  <a:schemeClr val="tx1">
                    <a:lumMod val="65000"/>
                    <a:lumOff val="35000"/>
                  </a:schemeClr>
                </a:solidFill>
                <a:latin typeface="+mn-lt"/>
                <a:ea typeface="+mn-ea"/>
                <a:cs typeface="Helvetica Neue Light"/>
              </a:defRPr>
            </a:lvl4pPr>
            <a:lvl5pPr marL="2285977" indent="-253997" algn="l" defTabSz="507995" rtl="0" eaLnBrk="1" latinLnBrk="0" hangingPunct="1">
              <a:spcBef>
                <a:spcPct val="20000"/>
              </a:spcBef>
              <a:buFont typeface="Arial"/>
              <a:buChar char="»"/>
              <a:defRPr sz="1400" b="0" i="0" kern="1200">
                <a:solidFill>
                  <a:schemeClr val="tx1">
                    <a:lumMod val="65000"/>
                    <a:lumOff val="35000"/>
                  </a:schemeClr>
                </a:solidFill>
                <a:latin typeface="+mn-lt"/>
                <a:ea typeface="+mn-ea"/>
                <a:cs typeface="Helvetica Neue Light"/>
              </a:defRPr>
            </a:lvl5pPr>
            <a:lvl6pPr marL="2793972" indent="-253997" algn="l" defTabSz="507995" rtl="0" eaLnBrk="1" latinLnBrk="0" hangingPunct="1">
              <a:spcBef>
                <a:spcPct val="20000"/>
              </a:spcBef>
              <a:buFont typeface="Arial"/>
              <a:buChar char="•"/>
              <a:defRPr sz="2222" kern="1200">
                <a:solidFill>
                  <a:schemeClr val="tx1"/>
                </a:solidFill>
                <a:latin typeface="+mn-lt"/>
                <a:ea typeface="+mn-ea"/>
                <a:cs typeface="+mn-cs"/>
              </a:defRPr>
            </a:lvl6pPr>
            <a:lvl7pPr marL="3301967" indent="-253997" algn="l" defTabSz="507995" rtl="0" eaLnBrk="1" latinLnBrk="0" hangingPunct="1">
              <a:spcBef>
                <a:spcPct val="20000"/>
              </a:spcBef>
              <a:buFont typeface="Arial"/>
              <a:buChar char="•"/>
              <a:defRPr sz="2222" kern="1200">
                <a:solidFill>
                  <a:schemeClr val="tx1"/>
                </a:solidFill>
                <a:latin typeface="+mn-lt"/>
                <a:ea typeface="+mn-ea"/>
                <a:cs typeface="+mn-cs"/>
              </a:defRPr>
            </a:lvl7pPr>
            <a:lvl8pPr marL="3809962" indent="-253997" algn="l" defTabSz="507995" rtl="0" eaLnBrk="1" latinLnBrk="0" hangingPunct="1">
              <a:spcBef>
                <a:spcPct val="20000"/>
              </a:spcBef>
              <a:buFont typeface="Arial"/>
              <a:buChar char="•"/>
              <a:defRPr sz="2222" kern="1200">
                <a:solidFill>
                  <a:schemeClr val="tx1"/>
                </a:solidFill>
                <a:latin typeface="+mn-lt"/>
                <a:ea typeface="+mn-ea"/>
                <a:cs typeface="+mn-cs"/>
              </a:defRPr>
            </a:lvl8pPr>
            <a:lvl9pPr marL="4317957" indent="-253997" algn="l" defTabSz="507995" rtl="0" eaLnBrk="1" latinLnBrk="0" hangingPunct="1">
              <a:spcBef>
                <a:spcPct val="20000"/>
              </a:spcBef>
              <a:buFont typeface="Arial"/>
              <a:buChar char="•"/>
              <a:defRPr sz="2222" kern="1200">
                <a:solidFill>
                  <a:schemeClr val="tx1"/>
                </a:solidFill>
                <a:latin typeface="+mn-lt"/>
                <a:ea typeface="+mn-ea"/>
                <a:cs typeface="+mn-cs"/>
              </a:defRPr>
            </a:lvl9pPr>
          </a:lstStyle>
          <a:p>
            <a:pPr marL="0" indent="0" algn="ctr">
              <a:spcBef>
                <a:spcPts val="0"/>
              </a:spcBef>
              <a:buNone/>
            </a:pPr>
            <a:r>
              <a:rPr lang="en-US" sz="2880" b="1" dirty="0">
                <a:solidFill>
                  <a:srgbClr val="F15D2A"/>
                </a:solidFill>
              </a:rPr>
              <a:t>Matt Hurd</a:t>
            </a:r>
          </a:p>
          <a:p>
            <a:pPr marL="0" indent="0" algn="ctr">
              <a:spcBef>
                <a:spcPts val="0"/>
              </a:spcBef>
              <a:buNone/>
            </a:pPr>
            <a:r>
              <a:rPr lang="en-US" sz="2880" dirty="0"/>
              <a:t>Director of Sales</a:t>
            </a:r>
          </a:p>
        </p:txBody>
      </p:sp>
    </p:spTree>
    <p:extLst>
      <p:ext uri="{BB962C8B-B14F-4D97-AF65-F5344CB8AC3E}">
        <p14:creationId xmlns:p14="http://schemas.microsoft.com/office/powerpoint/2010/main" val="3572304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004EA2-6506-4CDF-8DDD-1344D39E8D48}"/>
              </a:ext>
            </a:extLst>
          </p:cNvPr>
          <p:cNvSpPr>
            <a:spLocks noGrp="1"/>
          </p:cNvSpPr>
          <p:nvPr>
            <p:ph type="ctrTitle"/>
          </p:nvPr>
        </p:nvSpPr>
        <p:spPr>
          <a:xfrm>
            <a:off x="946279" y="134358"/>
            <a:ext cx="10742382" cy="904148"/>
          </a:xfrm>
        </p:spPr>
        <p:txBody>
          <a:bodyPr>
            <a:normAutofit/>
          </a:bodyPr>
          <a:lstStyle/>
          <a:p>
            <a:r>
              <a:rPr lang="en-US" sz="3360" b="1" dirty="0">
                <a:solidFill>
                  <a:srgbClr val="004785"/>
                </a:solidFill>
                <a:latin typeface="+mn-lt"/>
                <a:ea typeface="+mn-ea"/>
                <a:cs typeface="+mn-cs"/>
              </a:rPr>
              <a:t>Maximizing Efficiency is </a:t>
            </a:r>
            <a:r>
              <a:rPr lang="en-US" sz="3360" b="1" u="sng" dirty="0">
                <a:solidFill>
                  <a:srgbClr val="004785"/>
                </a:solidFill>
                <a:latin typeface="+mn-lt"/>
                <a:ea typeface="+mn-ea"/>
                <a:cs typeface="+mn-cs"/>
              </a:rPr>
              <a:t>KEY!</a:t>
            </a:r>
          </a:p>
        </p:txBody>
      </p:sp>
      <p:sp>
        <p:nvSpPr>
          <p:cNvPr id="3" name="Subtitle 2">
            <a:extLst>
              <a:ext uri="{FF2B5EF4-FFF2-40B4-BE49-F238E27FC236}">
                <a16:creationId xmlns:a16="http://schemas.microsoft.com/office/drawing/2014/main" id="{9B12D0D3-2AD0-42C7-904F-3C9DCE12295C}"/>
              </a:ext>
            </a:extLst>
          </p:cNvPr>
          <p:cNvSpPr>
            <a:spLocks noGrp="1"/>
          </p:cNvSpPr>
          <p:nvPr>
            <p:ph type="subTitle" idx="1"/>
          </p:nvPr>
        </p:nvSpPr>
        <p:spPr>
          <a:xfrm>
            <a:off x="2476501" y="1011564"/>
            <a:ext cx="7239001" cy="1040995"/>
          </a:xfrm>
        </p:spPr>
        <p:txBody>
          <a:bodyPr>
            <a:normAutofit/>
          </a:bodyPr>
          <a:lstStyle/>
          <a:p>
            <a:pPr algn="ctr"/>
            <a:r>
              <a:rPr lang="en-US" sz="2800" b="1" dirty="0">
                <a:solidFill>
                  <a:srgbClr val="FF6600"/>
                </a:solidFill>
              </a:rPr>
              <a:t>Hoyt Wire</a:t>
            </a:r>
            <a:r>
              <a:rPr lang="en-US" sz="2800" dirty="0"/>
              <a:t> has a Line of Screens</a:t>
            </a:r>
          </a:p>
          <a:p>
            <a:pPr algn="ctr"/>
            <a:r>
              <a:rPr lang="en-US" sz="2800" dirty="0"/>
              <a:t> Made of </a:t>
            </a:r>
            <a:r>
              <a:rPr lang="en-US" sz="2800" b="1" i="1" dirty="0">
                <a:solidFill>
                  <a:srgbClr val="FF6600"/>
                </a:solidFill>
              </a:rPr>
              <a:t>Shaped</a:t>
            </a:r>
            <a:r>
              <a:rPr lang="en-US" sz="2800" dirty="0"/>
              <a:t> Wire Instead of Round Wire</a:t>
            </a:r>
          </a:p>
        </p:txBody>
      </p:sp>
      <p:pic>
        <p:nvPicPr>
          <p:cNvPr id="4" name="Picture 3">
            <a:extLst>
              <a:ext uri="{FF2B5EF4-FFF2-40B4-BE49-F238E27FC236}">
                <a16:creationId xmlns:a16="http://schemas.microsoft.com/office/drawing/2014/main" id="{061E8C40-5BFC-4485-B6F1-0549FAA9D31F}"/>
              </a:ext>
            </a:extLst>
          </p:cNvPr>
          <p:cNvPicPr>
            <a:picLocks noChangeAspect="1"/>
          </p:cNvPicPr>
          <p:nvPr/>
        </p:nvPicPr>
        <p:blipFill>
          <a:blip r:embed="rId2"/>
          <a:stretch>
            <a:fillRect/>
          </a:stretch>
        </p:blipFill>
        <p:spPr>
          <a:xfrm>
            <a:off x="1764204" y="2763983"/>
            <a:ext cx="4804096" cy="3607266"/>
          </a:xfrm>
          <a:prstGeom prst="rect">
            <a:avLst/>
          </a:prstGeom>
        </p:spPr>
      </p:pic>
      <p:pic>
        <p:nvPicPr>
          <p:cNvPr id="5" name="Picture 4">
            <a:extLst>
              <a:ext uri="{FF2B5EF4-FFF2-40B4-BE49-F238E27FC236}">
                <a16:creationId xmlns:a16="http://schemas.microsoft.com/office/drawing/2014/main" id="{2ED58F86-D793-401B-88AD-74DBC4DAE774}"/>
              </a:ext>
            </a:extLst>
          </p:cNvPr>
          <p:cNvPicPr>
            <a:picLocks noChangeAspect="1"/>
          </p:cNvPicPr>
          <p:nvPr/>
        </p:nvPicPr>
        <p:blipFill>
          <a:blip r:embed="rId3"/>
          <a:stretch>
            <a:fillRect/>
          </a:stretch>
        </p:blipFill>
        <p:spPr>
          <a:xfrm>
            <a:off x="6864643" y="2763983"/>
            <a:ext cx="4571999" cy="3607266"/>
          </a:xfrm>
          <a:prstGeom prst="rect">
            <a:avLst/>
          </a:prstGeom>
        </p:spPr>
      </p:pic>
      <p:sp>
        <p:nvSpPr>
          <p:cNvPr id="2" name="TextBox 1">
            <a:extLst>
              <a:ext uri="{FF2B5EF4-FFF2-40B4-BE49-F238E27FC236}">
                <a16:creationId xmlns:a16="http://schemas.microsoft.com/office/drawing/2014/main" id="{8810FA88-D48E-4665-A5A8-B15AA37859B7}"/>
              </a:ext>
            </a:extLst>
          </p:cNvPr>
          <p:cNvSpPr txBox="1"/>
          <p:nvPr/>
        </p:nvSpPr>
        <p:spPr>
          <a:xfrm>
            <a:off x="1344589" y="1953186"/>
            <a:ext cx="2919846" cy="830997"/>
          </a:xfrm>
          <a:prstGeom prst="rect">
            <a:avLst/>
          </a:prstGeom>
          <a:noFill/>
        </p:spPr>
        <p:txBody>
          <a:bodyPr wrap="square" rtlCol="0">
            <a:spAutoFit/>
          </a:bodyPr>
          <a:lstStyle/>
          <a:p>
            <a:pPr algn="ctr"/>
            <a:r>
              <a:rPr lang="en-US" sz="4800" b="1" dirty="0">
                <a:solidFill>
                  <a:srgbClr val="FF6600"/>
                </a:solidFill>
              </a:rPr>
              <a:t>HiRise®</a:t>
            </a:r>
          </a:p>
        </p:txBody>
      </p:sp>
      <p:sp>
        <p:nvSpPr>
          <p:cNvPr id="6" name="TextBox 5">
            <a:extLst>
              <a:ext uri="{FF2B5EF4-FFF2-40B4-BE49-F238E27FC236}">
                <a16:creationId xmlns:a16="http://schemas.microsoft.com/office/drawing/2014/main" id="{091312E1-EADE-42C5-A0F3-B00C90A03903}"/>
              </a:ext>
            </a:extLst>
          </p:cNvPr>
          <p:cNvSpPr txBox="1"/>
          <p:nvPr/>
        </p:nvSpPr>
        <p:spPr>
          <a:xfrm>
            <a:off x="6694107" y="1953185"/>
            <a:ext cx="2919846" cy="830997"/>
          </a:xfrm>
          <a:prstGeom prst="rect">
            <a:avLst/>
          </a:prstGeom>
          <a:noFill/>
        </p:spPr>
        <p:txBody>
          <a:bodyPr wrap="square" rtlCol="0">
            <a:spAutoFit/>
          </a:bodyPr>
          <a:lstStyle/>
          <a:p>
            <a:pPr algn="ctr"/>
            <a:r>
              <a:rPr lang="en-US" sz="4800" b="1" dirty="0">
                <a:solidFill>
                  <a:srgbClr val="FF6600"/>
                </a:solidFill>
              </a:rPr>
              <a:t>Serpa XLT</a:t>
            </a:r>
          </a:p>
        </p:txBody>
      </p:sp>
    </p:spTree>
    <p:extLst>
      <p:ext uri="{BB962C8B-B14F-4D97-AF65-F5344CB8AC3E}">
        <p14:creationId xmlns:p14="http://schemas.microsoft.com/office/powerpoint/2010/main" val="12357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0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1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1500" fill="hold"/>
                                        <p:tgtEl>
                                          <p:spTgt spid="2">
                                            <p:txEl>
                                              <p:pRg st="0" end="0"/>
                                            </p:txEl>
                                          </p:spTgt>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500"/>
                                        <p:tgtEl>
                                          <p:spTgt spid="4"/>
                                        </p:tgtEl>
                                      </p:cBhvr>
                                    </p:animEffect>
                                    <p:anim calcmode="lin" valueType="num">
                                      <p:cBhvr>
                                        <p:cTn id="20" dur="1500" fill="hold"/>
                                        <p:tgtEl>
                                          <p:spTgt spid="4"/>
                                        </p:tgtEl>
                                        <p:attrNameLst>
                                          <p:attrName>ppt_x</p:attrName>
                                        </p:attrNameLst>
                                      </p:cBhvr>
                                      <p:tavLst>
                                        <p:tav tm="0">
                                          <p:val>
                                            <p:strVal val="#ppt_x"/>
                                          </p:val>
                                        </p:tav>
                                        <p:tav tm="100000">
                                          <p:val>
                                            <p:strVal val="#ppt_x"/>
                                          </p:val>
                                        </p:tav>
                                      </p:tavLst>
                                    </p:anim>
                                    <p:anim calcmode="lin" valueType="num">
                                      <p:cBhvr>
                                        <p:cTn id="21"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500" fill="hold"/>
                                        <p:tgtEl>
                                          <p:spTgt spid="6"/>
                                        </p:tgtEl>
                                        <p:attrNameLst>
                                          <p:attrName>ppt_x</p:attrName>
                                        </p:attrNameLst>
                                      </p:cBhvr>
                                      <p:tavLst>
                                        <p:tav tm="0">
                                          <p:val>
                                            <p:strVal val="#ppt_x"/>
                                          </p:val>
                                        </p:tav>
                                        <p:tav tm="100000">
                                          <p:val>
                                            <p:strVal val="#ppt_x"/>
                                          </p:val>
                                        </p:tav>
                                      </p:tavLst>
                                    </p:anim>
                                    <p:anim calcmode="lin" valueType="num">
                                      <p:cBhvr additive="base">
                                        <p:cTn id="27" dur="1500" fill="hold"/>
                                        <p:tgtEl>
                                          <p:spTgt spid="6"/>
                                        </p:tgtEl>
                                        <p:attrNameLst>
                                          <p:attrName>ppt_y</p:attrName>
                                        </p:attrNameLst>
                                      </p:cBhvr>
                                      <p:tavLst>
                                        <p:tav tm="0">
                                          <p:val>
                                            <p:strVal val="1+#ppt_h/2"/>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500"/>
                                        <p:tgtEl>
                                          <p:spTgt spid="5"/>
                                        </p:tgtEl>
                                      </p:cBhvr>
                                    </p:animEffect>
                                    <p:anim calcmode="lin" valueType="num">
                                      <p:cBhvr>
                                        <p:cTn id="31" dur="1500" fill="hold"/>
                                        <p:tgtEl>
                                          <p:spTgt spid="5"/>
                                        </p:tgtEl>
                                        <p:attrNameLst>
                                          <p:attrName>ppt_x</p:attrName>
                                        </p:attrNameLst>
                                      </p:cBhvr>
                                      <p:tavLst>
                                        <p:tav tm="0">
                                          <p:val>
                                            <p:strVal val="#ppt_x"/>
                                          </p:val>
                                        </p:tav>
                                        <p:tav tm="100000">
                                          <p:val>
                                            <p:strVal val="#ppt_x"/>
                                          </p:val>
                                        </p:tav>
                                      </p:tavLst>
                                    </p:anim>
                                    <p:anim calcmode="lin" valueType="num">
                                      <p:cBhvr>
                                        <p:cTn id="32"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FC33B3-AB9D-EA68-2326-13C4D53DE7D4}"/>
              </a:ext>
            </a:extLst>
          </p:cNvPr>
          <p:cNvSpPr>
            <a:spLocks noGrp="1"/>
          </p:cNvSpPr>
          <p:nvPr>
            <p:ph type="title"/>
          </p:nvPr>
        </p:nvSpPr>
        <p:spPr/>
        <p:txBody>
          <a:bodyPr/>
          <a:lstStyle/>
          <a:p>
            <a:r>
              <a:rPr lang="en-US" dirty="0"/>
              <a:t>              Shaped Wire Has more open area</a:t>
            </a:r>
          </a:p>
        </p:txBody>
      </p:sp>
      <p:pic>
        <p:nvPicPr>
          <p:cNvPr id="5" name="Picture 4">
            <a:extLst>
              <a:ext uri="{FF2B5EF4-FFF2-40B4-BE49-F238E27FC236}">
                <a16:creationId xmlns:a16="http://schemas.microsoft.com/office/drawing/2014/main" id="{8B3D2DE0-A645-0EA1-A506-F85C14E1E9B8}"/>
              </a:ext>
            </a:extLst>
          </p:cNvPr>
          <p:cNvPicPr>
            <a:picLocks noChangeAspect="1"/>
          </p:cNvPicPr>
          <p:nvPr/>
        </p:nvPicPr>
        <p:blipFill>
          <a:blip r:embed="rId2"/>
          <a:stretch>
            <a:fillRect/>
          </a:stretch>
        </p:blipFill>
        <p:spPr>
          <a:xfrm>
            <a:off x="4011473" y="1702264"/>
            <a:ext cx="3947086" cy="4991100"/>
          </a:xfrm>
          <a:prstGeom prst="rect">
            <a:avLst/>
          </a:prstGeom>
        </p:spPr>
      </p:pic>
      <p:sp>
        <p:nvSpPr>
          <p:cNvPr id="12" name="Content Placeholder 11">
            <a:extLst>
              <a:ext uri="{FF2B5EF4-FFF2-40B4-BE49-F238E27FC236}">
                <a16:creationId xmlns:a16="http://schemas.microsoft.com/office/drawing/2014/main" id="{5B692AF9-05DE-BD0A-A005-2DFA0DFCF4D8}"/>
              </a:ext>
            </a:extLst>
          </p:cNvPr>
          <p:cNvSpPr>
            <a:spLocks noGrp="1"/>
          </p:cNvSpPr>
          <p:nvPr>
            <p:ph sz="quarter" idx="10"/>
          </p:nvPr>
        </p:nvSpPr>
        <p:spPr>
          <a:xfrm>
            <a:off x="3821430" y="933450"/>
            <a:ext cx="5456377" cy="4991100"/>
          </a:xfrm>
        </p:spPr>
        <p:txBody>
          <a:bodyPr/>
          <a:lstStyle/>
          <a:p>
            <a:pPr marL="0" indent="0">
              <a:buNone/>
            </a:pPr>
            <a:r>
              <a:rPr lang="en-US" dirty="0">
                <a:solidFill>
                  <a:schemeClr val="accent1"/>
                </a:solidFill>
              </a:rPr>
              <a:t>         Buffalo PFX HT</a:t>
            </a:r>
          </a:p>
        </p:txBody>
      </p:sp>
    </p:spTree>
    <p:extLst>
      <p:ext uri="{BB962C8B-B14F-4D97-AF65-F5344CB8AC3E}">
        <p14:creationId xmlns:p14="http://schemas.microsoft.com/office/powerpoint/2010/main" val="3673578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6AFB258B-9F86-176B-EEF0-5B8F8E9E5EA7}"/>
              </a:ext>
            </a:extLst>
          </p:cNvPr>
          <p:cNvPicPr>
            <a:picLocks noGrp="1" noChangeAspect="1"/>
          </p:cNvPicPr>
          <p:nvPr>
            <p:ph sz="quarter" idx="10"/>
          </p:nvPr>
        </p:nvPicPr>
        <p:blipFill>
          <a:blip r:embed="rId3"/>
          <a:stretch>
            <a:fillRect/>
          </a:stretch>
        </p:blipFill>
        <p:spPr>
          <a:xfrm>
            <a:off x="6276738" y="164636"/>
            <a:ext cx="4422092" cy="3123020"/>
          </a:xfrm>
        </p:spPr>
      </p:pic>
      <p:sp>
        <p:nvSpPr>
          <p:cNvPr id="3" name="Title 2">
            <a:extLst>
              <a:ext uri="{FF2B5EF4-FFF2-40B4-BE49-F238E27FC236}">
                <a16:creationId xmlns:a16="http://schemas.microsoft.com/office/drawing/2014/main" id="{70CF90D6-6963-EA0B-DB74-0884F271FDD5}"/>
              </a:ext>
            </a:extLst>
          </p:cNvPr>
          <p:cNvSpPr>
            <a:spLocks noGrp="1"/>
          </p:cNvSpPr>
          <p:nvPr>
            <p:ph type="title"/>
          </p:nvPr>
        </p:nvSpPr>
        <p:spPr/>
        <p:txBody>
          <a:bodyPr>
            <a:normAutofit/>
          </a:bodyPr>
          <a:lstStyle/>
          <a:p>
            <a:r>
              <a:rPr lang="en-US" dirty="0"/>
              <a:t>HI-RISE®</a:t>
            </a:r>
            <a:endParaRPr lang="en-US" u="sng" dirty="0"/>
          </a:p>
        </p:txBody>
      </p:sp>
      <p:pic>
        <p:nvPicPr>
          <p:cNvPr id="6" name="Picture 5">
            <a:extLst>
              <a:ext uri="{FF2B5EF4-FFF2-40B4-BE49-F238E27FC236}">
                <a16:creationId xmlns:a16="http://schemas.microsoft.com/office/drawing/2014/main" id="{C2B644F3-5F01-A0FC-E49F-A0348E208D56}"/>
              </a:ext>
            </a:extLst>
          </p:cNvPr>
          <p:cNvPicPr>
            <a:picLocks noChangeAspect="1"/>
          </p:cNvPicPr>
          <p:nvPr/>
        </p:nvPicPr>
        <p:blipFill>
          <a:blip r:embed="rId4"/>
          <a:stretch>
            <a:fillRect/>
          </a:stretch>
        </p:blipFill>
        <p:spPr>
          <a:xfrm>
            <a:off x="3274478" y="3588743"/>
            <a:ext cx="7424351" cy="2792081"/>
          </a:xfrm>
          <a:prstGeom prst="rect">
            <a:avLst/>
          </a:prstGeom>
        </p:spPr>
      </p:pic>
      <p:pic>
        <p:nvPicPr>
          <p:cNvPr id="8" name="Picture 7">
            <a:extLst>
              <a:ext uri="{FF2B5EF4-FFF2-40B4-BE49-F238E27FC236}">
                <a16:creationId xmlns:a16="http://schemas.microsoft.com/office/drawing/2014/main" id="{142B2D88-BB77-EFE9-D18D-B01DC9EE66D5}"/>
              </a:ext>
            </a:extLst>
          </p:cNvPr>
          <p:cNvPicPr>
            <a:picLocks noChangeAspect="1"/>
          </p:cNvPicPr>
          <p:nvPr/>
        </p:nvPicPr>
        <p:blipFill>
          <a:blip r:embed="rId5"/>
          <a:srcRect l="-500" r="-121"/>
          <a:stretch>
            <a:fillRect/>
          </a:stretch>
        </p:blipFill>
        <p:spPr>
          <a:xfrm>
            <a:off x="3274479" y="164635"/>
            <a:ext cx="3073142" cy="3264365"/>
          </a:xfrm>
          <a:prstGeom prst="rect">
            <a:avLst/>
          </a:prstGeom>
        </p:spPr>
      </p:pic>
    </p:spTree>
    <p:extLst>
      <p:ext uri="{BB962C8B-B14F-4D97-AF65-F5344CB8AC3E}">
        <p14:creationId xmlns:p14="http://schemas.microsoft.com/office/powerpoint/2010/main" val="963764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2A57D-AC4B-E9A6-502E-D2DA8CFB4EA5}"/>
              </a:ext>
            </a:extLst>
          </p:cNvPr>
          <p:cNvSpPr>
            <a:spLocks noGrp="1"/>
          </p:cNvSpPr>
          <p:nvPr>
            <p:ph sz="quarter" idx="10"/>
          </p:nvPr>
        </p:nvSpPr>
        <p:spPr/>
        <p:txBody>
          <a:bodyPr>
            <a:normAutofit fontScale="70000" lnSpcReduction="20000"/>
          </a:bodyPr>
          <a:lstStyle/>
          <a:p>
            <a:endParaRPr lang="en-US" dirty="0"/>
          </a:p>
          <a:p>
            <a:r>
              <a:rPr lang="en-US" b="1" dirty="0"/>
              <a:t>INCREASED OPEN AREA </a:t>
            </a:r>
            <a:r>
              <a:rPr lang="en-US" dirty="0"/>
              <a:t>– Shaped wire offers an average of 15% open area, increasing production. </a:t>
            </a:r>
          </a:p>
          <a:p>
            <a:r>
              <a:rPr lang="en-US" b="1" dirty="0"/>
              <a:t>EXTENDED WEAR-LIFE </a:t>
            </a:r>
            <a:r>
              <a:rPr lang="en-US" dirty="0"/>
              <a:t>– Shaped wire offers greater height and thus presents more wearing surface to the material, resulting in a screen panel that lasts longer. </a:t>
            </a:r>
          </a:p>
          <a:p>
            <a:r>
              <a:rPr lang="en-US" b="1" dirty="0"/>
              <a:t>INCREASED LOAD CAPACITY </a:t>
            </a:r>
            <a:r>
              <a:rPr lang="en-US" dirty="0"/>
              <a:t>– The unique shape of our wire provides up to 55% greater strength and load carrying capacity. </a:t>
            </a:r>
          </a:p>
          <a:p>
            <a:r>
              <a:rPr lang="en-US" b="1" dirty="0"/>
              <a:t>LONG-DURATION SIZING ACCURACY </a:t>
            </a:r>
            <a:r>
              <a:rPr lang="en-US" dirty="0"/>
              <a:t>– The flat sides of our shaped wire wear more slowly. The result is a screen panel that holds accurate sizing longer. </a:t>
            </a:r>
          </a:p>
          <a:p>
            <a:r>
              <a:rPr lang="en-US" b="1" dirty="0"/>
              <a:t>WHAT MAKES THE DIFFERENCE? </a:t>
            </a:r>
            <a:endParaRPr lang="en-US" dirty="0"/>
          </a:p>
          <a:p>
            <a:r>
              <a:rPr lang="en-US" b="1" dirty="0"/>
              <a:t>Shaped Wire™ </a:t>
            </a:r>
            <a:r>
              <a:rPr lang="en-US" dirty="0"/>
              <a:t>With shaped wire more particles deflect down and through the screen. Fewer particles deflect up and over. Just what you want and Production Increases! </a:t>
            </a:r>
          </a:p>
          <a:p>
            <a:r>
              <a:rPr lang="en-US" b="1" dirty="0"/>
              <a:t>Competitor’s Round Wire </a:t>
            </a:r>
            <a:r>
              <a:rPr lang="en-US" dirty="0"/>
              <a:t>Particles are able to deflect up and over more easily causing less production. Material hitting wire at this angle bounces back at the same angle. What a waste.. </a:t>
            </a:r>
          </a:p>
          <a:p>
            <a:r>
              <a:rPr lang="en-US" dirty="0"/>
              <a:t>*Patent # 7,815,053 </a:t>
            </a:r>
          </a:p>
          <a:p>
            <a:endParaRPr lang="en-US" dirty="0"/>
          </a:p>
        </p:txBody>
      </p:sp>
      <p:sp>
        <p:nvSpPr>
          <p:cNvPr id="3" name="Title 2">
            <a:extLst>
              <a:ext uri="{FF2B5EF4-FFF2-40B4-BE49-F238E27FC236}">
                <a16:creationId xmlns:a16="http://schemas.microsoft.com/office/drawing/2014/main" id="{18525F9E-6705-E5C5-6571-8F8F46BB83A7}"/>
              </a:ext>
            </a:extLst>
          </p:cNvPr>
          <p:cNvSpPr>
            <a:spLocks noGrp="1"/>
          </p:cNvSpPr>
          <p:nvPr>
            <p:ph type="title"/>
          </p:nvPr>
        </p:nvSpPr>
        <p:spPr/>
        <p:txBody>
          <a:bodyPr/>
          <a:lstStyle/>
          <a:p>
            <a:r>
              <a:rPr lang="en-US" dirty="0"/>
              <a:t>                           Advantages of Shaped Wire</a:t>
            </a:r>
          </a:p>
        </p:txBody>
      </p:sp>
    </p:spTree>
    <p:extLst>
      <p:ext uri="{BB962C8B-B14F-4D97-AF65-F5344CB8AC3E}">
        <p14:creationId xmlns:p14="http://schemas.microsoft.com/office/powerpoint/2010/main" val="2665241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2FD6D4-D99D-8D94-467A-D84F5492C44A}"/>
              </a:ext>
            </a:extLst>
          </p:cNvPr>
          <p:cNvSpPr>
            <a:spLocks noGrp="1"/>
          </p:cNvSpPr>
          <p:nvPr>
            <p:ph type="title"/>
          </p:nvPr>
        </p:nvSpPr>
        <p:spPr/>
        <p:txBody>
          <a:bodyPr/>
          <a:lstStyle/>
          <a:p>
            <a:r>
              <a:rPr lang="en-US" dirty="0"/>
              <a:t>   Shaped Wire Vs. Serpa, PFX &amp; Flexmat open area</a:t>
            </a:r>
          </a:p>
        </p:txBody>
      </p:sp>
      <p:pic>
        <p:nvPicPr>
          <p:cNvPr id="8194" name="Picture 2">
            <a:extLst>
              <a:ext uri="{FF2B5EF4-FFF2-40B4-BE49-F238E27FC236}">
                <a16:creationId xmlns:a16="http://schemas.microsoft.com/office/drawing/2014/main" id="{C933939B-A9DB-D8F3-0F44-752B34B3539B}"/>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2091447" y="1274864"/>
            <a:ext cx="8144451" cy="4581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85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7437C1-7A68-837A-A536-4AD8012F2877}"/>
              </a:ext>
            </a:extLst>
          </p:cNvPr>
          <p:cNvSpPr>
            <a:spLocks noGrp="1"/>
          </p:cNvSpPr>
          <p:nvPr>
            <p:ph sz="quarter" idx="10"/>
          </p:nvPr>
        </p:nvSpPr>
        <p:spPr/>
        <p:txBody>
          <a:bodyPr/>
          <a:lstStyle/>
          <a:p>
            <a:r>
              <a:rPr lang="en-US" dirty="0">
                <a:solidFill>
                  <a:schemeClr val="accent1"/>
                </a:solidFill>
              </a:rPr>
              <a:t>Polydeck and Major are big in the Market</a:t>
            </a:r>
          </a:p>
          <a:p>
            <a:r>
              <a:rPr lang="en-US" dirty="0">
                <a:solidFill>
                  <a:schemeClr val="accent1"/>
                </a:solidFill>
              </a:rPr>
              <a:t>Durex, Miller, Hoyt and Buffalo also manufacture modular with Wire Cloth. </a:t>
            </a:r>
          </a:p>
          <a:p>
            <a:endParaRPr lang="en-US" dirty="0"/>
          </a:p>
        </p:txBody>
      </p:sp>
      <p:sp>
        <p:nvSpPr>
          <p:cNvPr id="3" name="Title 2">
            <a:extLst>
              <a:ext uri="{FF2B5EF4-FFF2-40B4-BE49-F238E27FC236}">
                <a16:creationId xmlns:a16="http://schemas.microsoft.com/office/drawing/2014/main" id="{D7F61C9D-6BC6-569A-E527-5648FDD2351A}"/>
              </a:ext>
            </a:extLst>
          </p:cNvPr>
          <p:cNvSpPr>
            <a:spLocks noGrp="1"/>
          </p:cNvSpPr>
          <p:nvPr>
            <p:ph type="title"/>
          </p:nvPr>
        </p:nvSpPr>
        <p:spPr/>
        <p:txBody>
          <a:bodyPr/>
          <a:lstStyle/>
          <a:p>
            <a:r>
              <a:rPr lang="en-US" dirty="0"/>
              <a:t>       Modular Urethane with wire cloth in it</a:t>
            </a:r>
          </a:p>
        </p:txBody>
      </p:sp>
      <p:pic>
        <p:nvPicPr>
          <p:cNvPr id="5" name="Picture 4">
            <a:extLst>
              <a:ext uri="{FF2B5EF4-FFF2-40B4-BE49-F238E27FC236}">
                <a16:creationId xmlns:a16="http://schemas.microsoft.com/office/drawing/2014/main" id="{E92495F6-6C79-B0A6-79D0-E665126F8437}"/>
              </a:ext>
            </a:extLst>
          </p:cNvPr>
          <p:cNvPicPr>
            <a:picLocks noChangeAspect="1"/>
          </p:cNvPicPr>
          <p:nvPr/>
        </p:nvPicPr>
        <p:blipFill>
          <a:blip r:embed="rId2"/>
          <a:stretch>
            <a:fillRect/>
          </a:stretch>
        </p:blipFill>
        <p:spPr>
          <a:xfrm>
            <a:off x="1325423" y="2924043"/>
            <a:ext cx="2324424" cy="1886213"/>
          </a:xfrm>
          <a:prstGeom prst="rect">
            <a:avLst/>
          </a:prstGeom>
        </p:spPr>
      </p:pic>
      <p:pic>
        <p:nvPicPr>
          <p:cNvPr id="7" name="Picture 6">
            <a:extLst>
              <a:ext uri="{FF2B5EF4-FFF2-40B4-BE49-F238E27FC236}">
                <a16:creationId xmlns:a16="http://schemas.microsoft.com/office/drawing/2014/main" id="{583D0785-A76E-BE45-3C97-7A74F7E31E55}"/>
              </a:ext>
            </a:extLst>
          </p:cNvPr>
          <p:cNvPicPr>
            <a:picLocks noChangeAspect="1"/>
          </p:cNvPicPr>
          <p:nvPr/>
        </p:nvPicPr>
        <p:blipFill>
          <a:blip r:embed="rId3"/>
          <a:stretch>
            <a:fillRect/>
          </a:stretch>
        </p:blipFill>
        <p:spPr>
          <a:xfrm>
            <a:off x="4950302" y="2733472"/>
            <a:ext cx="3700131" cy="2198452"/>
          </a:xfrm>
          <a:prstGeom prst="rect">
            <a:avLst/>
          </a:prstGeom>
        </p:spPr>
      </p:pic>
    </p:spTree>
    <p:extLst>
      <p:ext uri="{BB962C8B-B14F-4D97-AF65-F5344CB8AC3E}">
        <p14:creationId xmlns:p14="http://schemas.microsoft.com/office/powerpoint/2010/main" val="4050519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C090FC-730D-6B2F-0151-5C8CC3EDF146}"/>
              </a:ext>
            </a:extLst>
          </p:cNvPr>
          <p:cNvPicPr>
            <a:picLocks noGrp="1" noChangeAspect="1"/>
          </p:cNvPicPr>
          <p:nvPr>
            <p:ph sz="quarter" idx="10"/>
          </p:nvPr>
        </p:nvPicPr>
        <p:blipFill>
          <a:blip r:embed="rId2"/>
          <a:stretch>
            <a:fillRect/>
          </a:stretch>
        </p:blipFill>
        <p:spPr>
          <a:xfrm>
            <a:off x="5498248" y="1303338"/>
            <a:ext cx="2160704" cy="4991100"/>
          </a:xfrm>
          <a:prstGeom prst="rect">
            <a:avLst/>
          </a:prstGeom>
        </p:spPr>
      </p:pic>
      <p:sp>
        <p:nvSpPr>
          <p:cNvPr id="3" name="Title 2">
            <a:extLst>
              <a:ext uri="{FF2B5EF4-FFF2-40B4-BE49-F238E27FC236}">
                <a16:creationId xmlns:a16="http://schemas.microsoft.com/office/drawing/2014/main" id="{396A0F8E-623D-696B-127B-1159F1FDA575}"/>
              </a:ext>
            </a:extLst>
          </p:cNvPr>
          <p:cNvSpPr>
            <a:spLocks noGrp="1"/>
          </p:cNvSpPr>
          <p:nvPr>
            <p:ph type="title"/>
          </p:nvPr>
        </p:nvSpPr>
        <p:spPr/>
        <p:txBody>
          <a:bodyPr/>
          <a:lstStyle/>
          <a:p>
            <a:r>
              <a:rPr lang="en-US" dirty="0"/>
              <a:t>Hoyt’s Version is different</a:t>
            </a:r>
          </a:p>
        </p:txBody>
      </p:sp>
    </p:spTree>
    <p:extLst>
      <p:ext uri="{BB962C8B-B14F-4D97-AF65-F5344CB8AC3E}">
        <p14:creationId xmlns:p14="http://schemas.microsoft.com/office/powerpoint/2010/main" val="3250805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5E0FA1-28D5-0269-9DEA-8212F8F8686F}"/>
              </a:ext>
            </a:extLst>
          </p:cNvPr>
          <p:cNvSpPr>
            <a:spLocks noGrp="1"/>
          </p:cNvSpPr>
          <p:nvPr>
            <p:ph sz="quarter" idx="10"/>
          </p:nvPr>
        </p:nvSpPr>
        <p:spPr/>
        <p:txBody>
          <a:bodyPr/>
          <a:lstStyle/>
          <a:p>
            <a:endParaRPr lang="en-US" dirty="0"/>
          </a:p>
        </p:txBody>
      </p:sp>
      <p:sp>
        <p:nvSpPr>
          <p:cNvPr id="3" name="Title 2">
            <a:extLst>
              <a:ext uri="{FF2B5EF4-FFF2-40B4-BE49-F238E27FC236}">
                <a16:creationId xmlns:a16="http://schemas.microsoft.com/office/drawing/2014/main" id="{2C3F7462-2DDD-7CC8-CEB9-7D621D355B6E}"/>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942636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16B5A-1AE9-1ED4-530E-8994644D7EC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B1C9462-D1C8-A867-7263-957B200C26B1}"/>
              </a:ext>
            </a:extLst>
          </p:cNvPr>
          <p:cNvPicPr>
            <a:picLocks noChangeAspect="1"/>
          </p:cNvPicPr>
          <p:nvPr/>
        </p:nvPicPr>
        <p:blipFill>
          <a:blip r:embed="rId3"/>
          <a:stretch>
            <a:fillRect/>
          </a:stretch>
        </p:blipFill>
        <p:spPr>
          <a:xfrm>
            <a:off x="10441858" y="6044381"/>
            <a:ext cx="1543265" cy="590632"/>
          </a:xfrm>
          <a:prstGeom prst="rect">
            <a:avLst/>
          </a:prstGeom>
          <a:ln>
            <a:noFill/>
          </a:ln>
        </p:spPr>
      </p:pic>
      <p:sp>
        <p:nvSpPr>
          <p:cNvPr id="10" name="Rectangle 9">
            <a:extLst>
              <a:ext uri="{FF2B5EF4-FFF2-40B4-BE49-F238E27FC236}">
                <a16:creationId xmlns:a16="http://schemas.microsoft.com/office/drawing/2014/main" id="{103E9EAD-1774-0470-1CBF-1AAC4EF8946D}"/>
              </a:ext>
            </a:extLst>
          </p:cNvPr>
          <p:cNvSpPr/>
          <p:nvPr/>
        </p:nvSpPr>
        <p:spPr>
          <a:xfrm>
            <a:off x="0" y="6635012"/>
            <a:ext cx="12192001" cy="222988"/>
          </a:xfrm>
          <a:prstGeom prst="rect">
            <a:avLst/>
          </a:prstGeom>
          <a:solidFill>
            <a:srgbClr val="0047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Belting">
            <a:extLst>
              <a:ext uri="{FF2B5EF4-FFF2-40B4-BE49-F238E27FC236}">
                <a16:creationId xmlns:a16="http://schemas.microsoft.com/office/drawing/2014/main" id="{C320038D-BA08-2567-C6FF-938D397141B1}"/>
              </a:ext>
            </a:extLst>
          </p:cNvPr>
          <p:cNvSpPr>
            <a:spLocks/>
          </p:cNvSpPr>
          <p:nvPr/>
        </p:nvSpPr>
        <p:spPr>
          <a:xfrm>
            <a:off x="3791481" y="292928"/>
            <a:ext cx="4608754" cy="7184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004785"/>
                </a:solidFill>
                <a:latin typeface="Segoe UI" panose="020B0502040204020203" pitchFamily="34" charset="0"/>
                <a:cs typeface="Segoe UI" panose="020B0502040204020203" pitchFamily="34" charset="0"/>
              </a:rPr>
              <a:t>Product Categories</a:t>
            </a:r>
            <a:endParaRPr lang="en-US" sz="3200" b="1" dirty="0">
              <a:solidFill>
                <a:srgbClr val="004785"/>
              </a:solidFill>
              <a:latin typeface="Segoe UI" panose="020B0502040204020203" pitchFamily="34" charset="0"/>
              <a:cs typeface="Segoe UI" panose="020B0502040204020203" pitchFamily="34" charset="0"/>
            </a:endParaRPr>
          </a:p>
        </p:txBody>
      </p:sp>
      <p:grpSp>
        <p:nvGrpSpPr>
          <p:cNvPr id="39" name="Group 38">
            <a:extLst>
              <a:ext uri="{FF2B5EF4-FFF2-40B4-BE49-F238E27FC236}">
                <a16:creationId xmlns:a16="http://schemas.microsoft.com/office/drawing/2014/main" id="{01BBC7A3-EBC6-C491-5116-79B920294A63}"/>
              </a:ext>
            </a:extLst>
          </p:cNvPr>
          <p:cNvGrpSpPr/>
          <p:nvPr/>
        </p:nvGrpSpPr>
        <p:grpSpPr>
          <a:xfrm>
            <a:off x="1440677" y="1170380"/>
            <a:ext cx="9310645" cy="4651014"/>
            <a:chOff x="843081" y="1804824"/>
            <a:chExt cx="9310645" cy="4651014"/>
          </a:xfrm>
        </p:grpSpPr>
        <p:pic>
          <p:nvPicPr>
            <p:cNvPr id="5122" name="Picture 2" descr="POWERTWIST DRIVE® Link Belting">
              <a:extLst>
                <a:ext uri="{FF2B5EF4-FFF2-40B4-BE49-F238E27FC236}">
                  <a16:creationId xmlns:a16="http://schemas.microsoft.com/office/drawing/2014/main" id="{85306DAC-1AB4-35F5-8ACF-13537CB9E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8" t="2522" r="2270" b="6101"/>
            <a:stretch/>
          </p:blipFill>
          <p:spPr bwMode="auto">
            <a:xfrm>
              <a:off x="843081" y="2123837"/>
              <a:ext cx="1628229" cy="1141255"/>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2" name="Picture 2" descr="PowerTwist Plus V-Belts">
              <a:extLst>
                <a:ext uri="{FF2B5EF4-FFF2-40B4-BE49-F238E27FC236}">
                  <a16:creationId xmlns:a16="http://schemas.microsoft.com/office/drawing/2014/main" id="{B908CEEC-EF50-1177-2C36-4A540AE67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1514" y="1817553"/>
              <a:ext cx="661243" cy="2084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uTLink® Belting">
              <a:extLst>
                <a:ext uri="{FF2B5EF4-FFF2-40B4-BE49-F238E27FC236}">
                  <a16:creationId xmlns:a16="http://schemas.microsoft.com/office/drawing/2014/main" id="{192FEC5C-6151-701F-B98C-1F3321A36C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90" t="5719" r="2759" b="4781"/>
            <a:stretch/>
          </p:blipFill>
          <p:spPr bwMode="auto">
            <a:xfrm>
              <a:off x="2765776" y="2123838"/>
              <a:ext cx="1628230" cy="1141255"/>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3" name="Picture 2" descr="A black and orange logo&#10;&#10;Description automatically generated">
              <a:extLst>
                <a:ext uri="{FF2B5EF4-FFF2-40B4-BE49-F238E27FC236}">
                  <a16:creationId xmlns:a16="http://schemas.microsoft.com/office/drawing/2014/main" id="{E5E956D1-0AE2-0357-3FB9-E970A64B58BF}"/>
                </a:ext>
              </a:extLst>
            </p:cNvPr>
            <p:cNvPicPr>
              <a:picLocks noChangeAspect="1"/>
            </p:cNvPicPr>
            <p:nvPr/>
          </p:nvPicPr>
          <p:blipFill>
            <a:blip r:embed="rId7"/>
            <a:stretch>
              <a:fillRect/>
            </a:stretch>
          </p:blipFill>
          <p:spPr>
            <a:xfrm>
              <a:off x="3384074" y="1817553"/>
              <a:ext cx="407308" cy="203692"/>
            </a:xfrm>
            <a:prstGeom prst="rect">
              <a:avLst/>
            </a:prstGeom>
          </p:spPr>
        </p:pic>
        <p:pic>
          <p:nvPicPr>
            <p:cNvPr id="5126" name="Picture 6" descr="SuperTLink® Belting">
              <a:extLst>
                <a:ext uri="{FF2B5EF4-FFF2-40B4-BE49-F238E27FC236}">
                  <a16:creationId xmlns:a16="http://schemas.microsoft.com/office/drawing/2014/main" id="{D74CE0D8-2007-0A41-A7A9-0D34C9684C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64" t="5035" r="1657" b="2481"/>
            <a:stretch/>
          </p:blipFill>
          <p:spPr bwMode="auto">
            <a:xfrm>
              <a:off x="4684147" y="2125121"/>
              <a:ext cx="1628230" cy="1139972"/>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4" name="Picture 3" descr="A black and blue logo&#10;&#10;Description automatically generated">
              <a:extLst>
                <a:ext uri="{FF2B5EF4-FFF2-40B4-BE49-F238E27FC236}">
                  <a16:creationId xmlns:a16="http://schemas.microsoft.com/office/drawing/2014/main" id="{DA5B0A7B-EBE1-916C-F5B7-3C64DFAC3F08}"/>
                </a:ext>
              </a:extLst>
            </p:cNvPr>
            <p:cNvPicPr>
              <a:picLocks noChangeAspect="1"/>
            </p:cNvPicPr>
            <p:nvPr/>
          </p:nvPicPr>
          <p:blipFill>
            <a:blip r:embed="rId9"/>
            <a:stretch>
              <a:fillRect/>
            </a:stretch>
          </p:blipFill>
          <p:spPr>
            <a:xfrm>
              <a:off x="5214122" y="1817576"/>
              <a:ext cx="584211" cy="206149"/>
            </a:xfrm>
            <a:prstGeom prst="rect">
              <a:avLst/>
            </a:prstGeom>
          </p:spPr>
        </p:pic>
        <p:pic>
          <p:nvPicPr>
            <p:cNvPr id="5128" name="Picture 8">
              <a:extLst>
                <a:ext uri="{FF2B5EF4-FFF2-40B4-BE49-F238E27FC236}">
                  <a16:creationId xmlns:a16="http://schemas.microsoft.com/office/drawing/2014/main" id="{93B2D141-2253-6BC2-A939-AFD747D400F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686" b="14240"/>
            <a:stretch/>
          </p:blipFill>
          <p:spPr bwMode="auto">
            <a:xfrm>
              <a:off x="6602518" y="2128319"/>
              <a:ext cx="1628231" cy="1136774"/>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93EC973D-1326-6E5D-96D6-CC99C997CC0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261" r="28471" b="8198"/>
            <a:stretch/>
          </p:blipFill>
          <p:spPr bwMode="auto">
            <a:xfrm>
              <a:off x="7089343" y="1804824"/>
              <a:ext cx="667808" cy="21664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E1251273-F831-4977-743F-66B2D384188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9899" b="19984"/>
            <a:stretch/>
          </p:blipFill>
          <p:spPr bwMode="auto">
            <a:xfrm>
              <a:off x="843082" y="3742364"/>
              <a:ext cx="1628229" cy="1136774"/>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9BD0F569-335C-164D-4AE7-0F88EA33391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617"/>
            <a:stretch/>
          </p:blipFill>
          <p:spPr bwMode="auto">
            <a:xfrm>
              <a:off x="1318721" y="3444267"/>
              <a:ext cx="746830" cy="225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2548F36-3FF6-9BF2-3CDB-2F8E5D24F595}"/>
                </a:ext>
              </a:extLst>
            </p:cNvPr>
            <p:cNvPicPr>
              <a:picLocks noChangeAspect="1"/>
            </p:cNvPicPr>
            <p:nvPr/>
          </p:nvPicPr>
          <p:blipFill>
            <a:blip r:embed="rId13"/>
            <a:srcRect l="311" t="3776" r="1431" b="23456"/>
            <a:stretch/>
          </p:blipFill>
          <p:spPr>
            <a:xfrm>
              <a:off x="4692113" y="3743100"/>
              <a:ext cx="1628230" cy="1136775"/>
            </a:xfrm>
            <a:prstGeom prst="rect">
              <a:avLst/>
            </a:prstGeom>
            <a:ln w="28575">
              <a:solidFill>
                <a:srgbClr val="004785"/>
              </a:solidFill>
            </a:ln>
          </p:spPr>
        </p:pic>
        <p:graphicFrame>
          <p:nvGraphicFramePr>
            <p:cNvPr id="19" name="Object 18">
              <a:extLst>
                <a:ext uri="{FF2B5EF4-FFF2-40B4-BE49-F238E27FC236}">
                  <a16:creationId xmlns:a16="http://schemas.microsoft.com/office/drawing/2014/main" id="{C21A707C-88B1-1E4A-F21C-47DD79E1610D}"/>
                </a:ext>
              </a:extLst>
            </p:cNvPr>
            <p:cNvGraphicFramePr>
              <a:graphicFrameLocks noChangeAspect="1"/>
            </p:cNvGraphicFramePr>
            <p:nvPr/>
          </p:nvGraphicFramePr>
          <p:xfrm>
            <a:off x="5181909" y="3403165"/>
            <a:ext cx="644323" cy="298071"/>
          </p:xfrm>
          <a:graphic>
            <a:graphicData uri="http://schemas.openxmlformats.org/presentationml/2006/ole">
              <mc:AlternateContent xmlns:mc="http://schemas.openxmlformats.org/markup-compatibility/2006">
                <mc:Choice xmlns:v="urn:schemas-microsoft-com:vml" Requires="v">
                  <p:oleObj name="Acrobat Document" r:id="rId14" imgW="3428847" imgH="1371600" progId="AcroExch.Document.DC">
                    <p:embed/>
                  </p:oleObj>
                </mc:Choice>
                <mc:Fallback>
                  <p:oleObj name="Acrobat Document" r:id="rId14" imgW="3428847" imgH="1371600" progId="AcroExch.Document.DC">
                    <p:embed/>
                    <p:pic>
                      <p:nvPicPr>
                        <p:cNvPr id="19" name="Object 18">
                          <a:extLst>
                            <a:ext uri="{FF2B5EF4-FFF2-40B4-BE49-F238E27FC236}">
                              <a16:creationId xmlns:a16="http://schemas.microsoft.com/office/drawing/2014/main" id="{C21A707C-88B1-1E4A-F21C-47DD79E1610D}"/>
                            </a:ext>
                          </a:extLst>
                        </p:cNvPr>
                        <p:cNvPicPr/>
                        <p:nvPr/>
                      </p:nvPicPr>
                      <p:blipFill>
                        <a:blip r:embed="rId15"/>
                        <a:stretch>
                          <a:fillRect/>
                        </a:stretch>
                      </p:blipFill>
                      <p:spPr>
                        <a:xfrm>
                          <a:off x="5181909" y="3403165"/>
                          <a:ext cx="644323" cy="298071"/>
                        </a:xfrm>
                        <a:prstGeom prst="rect">
                          <a:avLst/>
                        </a:prstGeom>
                      </p:spPr>
                    </p:pic>
                  </p:oleObj>
                </mc:Fallback>
              </mc:AlternateContent>
            </a:graphicData>
          </a:graphic>
        </p:graphicFrame>
        <p:pic>
          <p:nvPicPr>
            <p:cNvPr id="5138" name="Picture 18" descr="Fenner Precision Image">
              <a:extLst>
                <a:ext uri="{FF2B5EF4-FFF2-40B4-BE49-F238E27FC236}">
                  <a16:creationId xmlns:a16="http://schemas.microsoft.com/office/drawing/2014/main" id="{9C4F3E71-9A34-DF35-261F-7562A0692A3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38444" y="3461544"/>
              <a:ext cx="1098568" cy="21054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KEVLAR Image">
              <a:extLst>
                <a:ext uri="{FF2B5EF4-FFF2-40B4-BE49-F238E27FC236}">
                  <a16:creationId xmlns:a16="http://schemas.microsoft.com/office/drawing/2014/main" id="{F0D0FE7E-B6E6-9BF5-BD41-F798DB2B6E6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8534" b="7259"/>
            <a:stretch/>
          </p:blipFill>
          <p:spPr bwMode="auto">
            <a:xfrm>
              <a:off x="2773613" y="3743100"/>
              <a:ext cx="1628230" cy="1136774"/>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5136" name="Picture 16" descr="Eagle Image">
              <a:extLst>
                <a:ext uri="{FF2B5EF4-FFF2-40B4-BE49-F238E27FC236}">
                  <a16:creationId xmlns:a16="http://schemas.microsoft.com/office/drawing/2014/main" id="{EAC81416-8608-5AB1-8F8F-5E6217653A5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85377" y="1854187"/>
              <a:ext cx="519803" cy="167278"/>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Resources Co-extruded Image">
              <a:extLst>
                <a:ext uri="{FF2B5EF4-FFF2-40B4-BE49-F238E27FC236}">
                  <a16:creationId xmlns:a16="http://schemas.microsoft.com/office/drawing/2014/main" id="{E92EECFF-DAB9-2DA5-B058-2C6AA86534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20890" y="2128319"/>
              <a:ext cx="1628231" cy="1136774"/>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16" name="Picture 2" descr="Trantorque Image">
              <a:extLst>
                <a:ext uri="{FF2B5EF4-FFF2-40B4-BE49-F238E27FC236}">
                  <a16:creationId xmlns:a16="http://schemas.microsoft.com/office/drawing/2014/main" id="{B595031A-54B9-ED70-F5D2-955AB107D292}"/>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82" t="8561" r="-282" b="6976"/>
            <a:stretch/>
          </p:blipFill>
          <p:spPr bwMode="auto">
            <a:xfrm>
              <a:off x="8522049" y="3743101"/>
              <a:ext cx="1628231" cy="1136775"/>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17" name="Picture 6" descr="BLOC Logo">
              <a:extLst>
                <a:ext uri="{FF2B5EF4-FFF2-40B4-BE49-F238E27FC236}">
                  <a16:creationId xmlns:a16="http://schemas.microsoft.com/office/drawing/2014/main" id="{7E17D017-5DFA-3613-E4D1-B2C152B8B24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5537" t="1" b="2310"/>
            <a:stretch/>
          </p:blipFill>
          <p:spPr bwMode="auto">
            <a:xfrm>
              <a:off x="8976153" y="3491880"/>
              <a:ext cx="720022" cy="1892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esources Keyless Image">
              <a:extLst>
                <a:ext uri="{FF2B5EF4-FFF2-40B4-BE49-F238E27FC236}">
                  <a16:creationId xmlns:a16="http://schemas.microsoft.com/office/drawing/2014/main" id="{6DB18C19-46CC-0930-8BC1-B42AE2DAF54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912" t="19321" r="-912" b="20378"/>
            <a:stretch/>
          </p:blipFill>
          <p:spPr bwMode="auto">
            <a:xfrm>
              <a:off x="843082" y="5317464"/>
              <a:ext cx="1628231" cy="1138374"/>
            </a:xfrm>
            <a:prstGeom prst="rect">
              <a:avLst/>
            </a:prstGeom>
            <a:noFill/>
            <a:ln w="28575">
              <a:solidFill>
                <a:srgbClr val="004785"/>
              </a:solidFill>
            </a:ln>
            <a:extLst>
              <a:ext uri="{909E8E84-426E-40DD-AFC4-6F175D3DCCD1}">
                <a14:hiddenFill xmlns:a14="http://schemas.microsoft.com/office/drawing/2010/main">
                  <a:solidFill>
                    <a:srgbClr val="FFFFFF"/>
                  </a:solidFill>
                </a14:hiddenFill>
              </a:ext>
            </a:extLst>
          </p:spPr>
        </p:pic>
        <p:pic>
          <p:nvPicPr>
            <p:cNvPr id="22" name="Picture 4" descr="BLOC Logo">
              <a:extLst>
                <a:ext uri="{FF2B5EF4-FFF2-40B4-BE49-F238E27FC236}">
                  <a16:creationId xmlns:a16="http://schemas.microsoft.com/office/drawing/2014/main" id="{D62EC1A2-D9D3-4E80-9128-9977DE2C6D5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 r="36060" b="2310"/>
            <a:stretch/>
          </p:blipFill>
          <p:spPr bwMode="auto">
            <a:xfrm>
              <a:off x="1011570" y="5058312"/>
              <a:ext cx="1303928" cy="1850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321EE23-CFAD-F565-680A-7B5DAA335F3A}"/>
                </a:ext>
              </a:extLst>
            </p:cNvPr>
            <p:cNvPicPr>
              <a:picLocks noChangeAspect="1"/>
            </p:cNvPicPr>
            <p:nvPr/>
          </p:nvPicPr>
          <p:blipFill>
            <a:blip r:embed="rId23"/>
            <a:srcRect b="2519"/>
            <a:stretch/>
          </p:blipFill>
          <p:spPr>
            <a:xfrm>
              <a:off x="2766519" y="5317464"/>
              <a:ext cx="1628231" cy="1138374"/>
            </a:xfrm>
            <a:prstGeom prst="rect">
              <a:avLst/>
            </a:prstGeom>
            <a:ln w="28575">
              <a:solidFill>
                <a:srgbClr val="004785"/>
              </a:solidFill>
            </a:ln>
          </p:spPr>
        </p:pic>
        <p:pic>
          <p:nvPicPr>
            <p:cNvPr id="28" name="Picture 27" descr="A picture containing logo&#10;&#10;Description automatically generated">
              <a:extLst>
                <a:ext uri="{FF2B5EF4-FFF2-40B4-BE49-F238E27FC236}">
                  <a16:creationId xmlns:a16="http://schemas.microsoft.com/office/drawing/2014/main" id="{CC151C50-949D-691A-75A1-93D3FE4B7521}"/>
                </a:ext>
              </a:extLst>
            </p:cNvPr>
            <p:cNvPicPr>
              <a:picLocks noChangeAspect="1"/>
            </p:cNvPicPr>
            <p:nvPr/>
          </p:nvPicPr>
          <p:blipFill>
            <a:blip r:embed="rId24"/>
            <a:stretch>
              <a:fillRect/>
            </a:stretch>
          </p:blipFill>
          <p:spPr>
            <a:xfrm>
              <a:off x="3141922" y="5037894"/>
              <a:ext cx="894070" cy="213612"/>
            </a:xfrm>
            <a:prstGeom prst="rect">
              <a:avLst/>
            </a:prstGeom>
          </p:spPr>
        </p:pic>
        <p:pic>
          <p:nvPicPr>
            <p:cNvPr id="31" name="Picture 30">
              <a:extLst>
                <a:ext uri="{FF2B5EF4-FFF2-40B4-BE49-F238E27FC236}">
                  <a16:creationId xmlns:a16="http://schemas.microsoft.com/office/drawing/2014/main" id="{E6A23C7B-7039-45A7-B9A4-31A85AA07AD2}"/>
                </a:ext>
              </a:extLst>
            </p:cNvPr>
            <p:cNvPicPr>
              <a:picLocks noChangeAspect="1"/>
            </p:cNvPicPr>
            <p:nvPr/>
          </p:nvPicPr>
          <p:blipFill>
            <a:blip r:embed="rId25"/>
            <a:srcRect l="242" t="16760" r="-242" b="33699"/>
            <a:stretch/>
          </p:blipFill>
          <p:spPr>
            <a:xfrm>
              <a:off x="4689956" y="5317464"/>
              <a:ext cx="1628231" cy="1138374"/>
            </a:xfrm>
            <a:prstGeom prst="rect">
              <a:avLst/>
            </a:prstGeom>
            <a:ln w="28575">
              <a:solidFill>
                <a:srgbClr val="004785"/>
              </a:solidFill>
            </a:ln>
          </p:spPr>
        </p:pic>
        <p:pic>
          <p:nvPicPr>
            <p:cNvPr id="33" name="Picture 32">
              <a:extLst>
                <a:ext uri="{FF2B5EF4-FFF2-40B4-BE49-F238E27FC236}">
                  <a16:creationId xmlns:a16="http://schemas.microsoft.com/office/drawing/2014/main" id="{637626E9-4AE1-8606-8F69-C2106BFEE1FA}"/>
                </a:ext>
              </a:extLst>
            </p:cNvPr>
            <p:cNvPicPr>
              <a:picLocks noChangeAspect="1"/>
            </p:cNvPicPr>
            <p:nvPr/>
          </p:nvPicPr>
          <p:blipFill>
            <a:blip r:embed="rId26"/>
            <a:srcRect t="5140" b="12161"/>
            <a:stretch/>
          </p:blipFill>
          <p:spPr>
            <a:xfrm>
              <a:off x="6609132" y="5317464"/>
              <a:ext cx="1628231" cy="1138374"/>
            </a:xfrm>
            <a:prstGeom prst="rect">
              <a:avLst/>
            </a:prstGeom>
            <a:ln w="28575">
              <a:solidFill>
                <a:srgbClr val="004785"/>
              </a:solidFill>
            </a:ln>
          </p:spPr>
        </p:pic>
        <p:pic>
          <p:nvPicPr>
            <p:cNvPr id="34" name="Picture 33" descr="A picture containing logo&#10;&#10;Description automatically generated">
              <a:extLst>
                <a:ext uri="{FF2B5EF4-FFF2-40B4-BE49-F238E27FC236}">
                  <a16:creationId xmlns:a16="http://schemas.microsoft.com/office/drawing/2014/main" id="{58C3D80A-AF51-043A-C6F2-1FF9C1824656}"/>
                </a:ext>
              </a:extLst>
            </p:cNvPr>
            <p:cNvPicPr>
              <a:picLocks noChangeAspect="1"/>
            </p:cNvPicPr>
            <p:nvPr/>
          </p:nvPicPr>
          <p:blipFill>
            <a:blip r:embed="rId24"/>
            <a:stretch>
              <a:fillRect/>
            </a:stretch>
          </p:blipFill>
          <p:spPr>
            <a:xfrm>
              <a:off x="6970804" y="5037919"/>
              <a:ext cx="894910" cy="214761"/>
            </a:xfrm>
            <a:prstGeom prst="rect">
              <a:avLst/>
            </a:prstGeom>
          </p:spPr>
        </p:pic>
        <p:pic>
          <p:nvPicPr>
            <p:cNvPr id="36" name="Picture 35">
              <a:extLst>
                <a:ext uri="{FF2B5EF4-FFF2-40B4-BE49-F238E27FC236}">
                  <a16:creationId xmlns:a16="http://schemas.microsoft.com/office/drawing/2014/main" id="{A29868DE-422D-A621-F010-28CFE524562D}"/>
                </a:ext>
              </a:extLst>
            </p:cNvPr>
            <p:cNvPicPr>
              <a:picLocks noChangeAspect="1"/>
            </p:cNvPicPr>
            <p:nvPr/>
          </p:nvPicPr>
          <p:blipFill>
            <a:blip r:embed="rId27"/>
            <a:srcRect l="10065" t="1374" r="26663" b="12338"/>
            <a:stretch/>
          </p:blipFill>
          <p:spPr>
            <a:xfrm>
              <a:off x="8525495" y="5317464"/>
              <a:ext cx="1628231" cy="1138374"/>
            </a:xfrm>
            <a:prstGeom prst="rect">
              <a:avLst/>
            </a:prstGeom>
            <a:ln w="28575">
              <a:solidFill>
                <a:srgbClr val="004785"/>
              </a:solidFill>
            </a:ln>
          </p:spPr>
        </p:pic>
        <p:pic>
          <p:nvPicPr>
            <p:cNvPr id="8194" name="Picture 2" descr="Ninjatek ✓ Mei 2025 100% Original – Official Store Indonesia">
              <a:extLst>
                <a:ext uri="{FF2B5EF4-FFF2-40B4-BE49-F238E27FC236}">
                  <a16:creationId xmlns:a16="http://schemas.microsoft.com/office/drawing/2014/main" id="{D1204DE1-0F8D-0218-6CF6-0AD920A571F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912111" y="4992064"/>
              <a:ext cx="848108" cy="2924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6E460444-5AA0-66B4-2A5F-D20547939A90}"/>
                </a:ext>
              </a:extLst>
            </p:cNvPr>
            <p:cNvPicPr>
              <a:picLocks noChangeAspect="1"/>
            </p:cNvPicPr>
            <p:nvPr/>
          </p:nvPicPr>
          <p:blipFill>
            <a:blip r:embed="rId29"/>
            <a:stretch>
              <a:fillRect/>
            </a:stretch>
          </p:blipFill>
          <p:spPr>
            <a:xfrm>
              <a:off x="6609132" y="3743101"/>
              <a:ext cx="1628231" cy="1136775"/>
            </a:xfrm>
            <a:prstGeom prst="rect">
              <a:avLst/>
            </a:prstGeom>
            <a:ln w="28575">
              <a:solidFill>
                <a:srgbClr val="004785"/>
              </a:solidFill>
            </a:ln>
          </p:spPr>
        </p:pic>
        <p:pic>
          <p:nvPicPr>
            <p:cNvPr id="8196" name="Picture 4" descr="HOYT Logo">
              <a:extLst>
                <a:ext uri="{FF2B5EF4-FFF2-40B4-BE49-F238E27FC236}">
                  <a16:creationId xmlns:a16="http://schemas.microsoft.com/office/drawing/2014/main" id="{3B810F92-0954-5D80-2ABB-3799C2527427}"/>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r="82559" b="-8679"/>
            <a:stretch/>
          </p:blipFill>
          <p:spPr bwMode="auto">
            <a:xfrm>
              <a:off x="6911591" y="3415690"/>
              <a:ext cx="1004199" cy="3128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logo&#10;&#10;Description automatically generated">
              <a:extLst>
                <a:ext uri="{FF2B5EF4-FFF2-40B4-BE49-F238E27FC236}">
                  <a16:creationId xmlns:a16="http://schemas.microsoft.com/office/drawing/2014/main" id="{71932D53-931B-150C-F2FD-22F1E6EAA3F2}"/>
                </a:ext>
              </a:extLst>
            </p:cNvPr>
            <p:cNvPicPr>
              <a:picLocks noChangeAspect="1"/>
            </p:cNvPicPr>
            <p:nvPr/>
          </p:nvPicPr>
          <p:blipFill>
            <a:blip r:embed="rId24"/>
            <a:stretch>
              <a:fillRect/>
            </a:stretch>
          </p:blipFill>
          <p:spPr>
            <a:xfrm>
              <a:off x="5062636" y="5037918"/>
              <a:ext cx="894910" cy="214761"/>
            </a:xfrm>
            <a:prstGeom prst="rect">
              <a:avLst/>
            </a:prstGeom>
          </p:spPr>
        </p:pic>
      </p:grpSp>
    </p:spTree>
    <p:extLst>
      <p:ext uri="{BB962C8B-B14F-4D97-AF65-F5344CB8AC3E}">
        <p14:creationId xmlns:p14="http://schemas.microsoft.com/office/powerpoint/2010/main" val="1249334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75320E-53CD-EA5D-731A-EC7F8E2CA0F8}"/>
              </a:ext>
            </a:extLst>
          </p:cNvPr>
          <p:cNvSpPr>
            <a:spLocks noGrp="1"/>
          </p:cNvSpPr>
          <p:nvPr>
            <p:ph sz="quarter" idx="10"/>
          </p:nvPr>
        </p:nvSpPr>
        <p:spPr/>
        <p:txBody>
          <a:bodyPr/>
          <a:lstStyle/>
          <a:p>
            <a:r>
              <a:rPr lang="en-US" sz="2400" b="1" dirty="0">
                <a:solidFill>
                  <a:schemeClr val="accent1"/>
                </a:solidFill>
              </a:rPr>
              <a:t>Percentage of Open Area:</a:t>
            </a:r>
            <a:r>
              <a:rPr lang="en-US" sz="2400" dirty="0">
                <a:solidFill>
                  <a:schemeClr val="accent1"/>
                </a:solidFill>
              </a:rPr>
              <a:t> This metric represents the ratio of the total area of all openings to the total surface area of the screen panel, typically expressed as a percentage.</a:t>
            </a:r>
          </a:p>
          <a:p>
            <a:r>
              <a:rPr lang="en-US" sz="2400" b="1" dirty="0">
                <a:solidFill>
                  <a:schemeClr val="accent1"/>
                </a:solidFill>
              </a:rPr>
              <a:t>Purpose:</a:t>
            </a:r>
            <a:r>
              <a:rPr lang="en-US" sz="2400" dirty="0">
                <a:solidFill>
                  <a:schemeClr val="accent1"/>
                </a:solidFill>
              </a:rPr>
              <a:t> It determines the </a:t>
            </a:r>
            <a:r>
              <a:rPr lang="en-US" sz="2400" b="1" dirty="0">
                <a:solidFill>
                  <a:schemeClr val="accent1"/>
                </a:solidFill>
              </a:rPr>
              <a:t>material throughput</a:t>
            </a:r>
            <a:r>
              <a:rPr lang="en-US" sz="2400" dirty="0">
                <a:solidFill>
                  <a:schemeClr val="accent1"/>
                </a:solidFill>
              </a:rPr>
              <a:t> and </a:t>
            </a:r>
            <a:r>
              <a:rPr lang="en-US" sz="2400" b="1" dirty="0">
                <a:solidFill>
                  <a:schemeClr val="accent1"/>
                </a:solidFill>
              </a:rPr>
              <a:t>screening capacity</a:t>
            </a:r>
            <a:r>
              <a:rPr lang="en-US" sz="2400" dirty="0">
                <a:solidFill>
                  <a:schemeClr val="accent1"/>
                </a:solidFill>
              </a:rPr>
              <a:t> of a deck. A higher percentage of open area allows more material to pass through, increasing production efficiency. </a:t>
            </a:r>
          </a:p>
          <a:p>
            <a:r>
              <a:rPr lang="en-US" sz="2400" b="1" dirty="0">
                <a:solidFill>
                  <a:schemeClr val="accent1"/>
                </a:solidFill>
              </a:rPr>
              <a:t>Usable vs. Theoretical Open Area:</a:t>
            </a:r>
            <a:r>
              <a:rPr lang="en-US" sz="2400" dirty="0">
                <a:solidFill>
                  <a:schemeClr val="accent1"/>
                </a:solidFill>
              </a:rPr>
              <a:t> In practical operations, the "usable" open area is often lower than the manufacturer's specification because parts of the screen are blocked by support structures like bucker bars, crown rubber, or side clamp rails. </a:t>
            </a:r>
          </a:p>
          <a:p>
            <a:endParaRPr lang="en-US" dirty="0"/>
          </a:p>
        </p:txBody>
      </p:sp>
      <p:sp>
        <p:nvSpPr>
          <p:cNvPr id="3" name="Title 2">
            <a:extLst>
              <a:ext uri="{FF2B5EF4-FFF2-40B4-BE49-F238E27FC236}">
                <a16:creationId xmlns:a16="http://schemas.microsoft.com/office/drawing/2014/main" id="{E8F46627-29BA-8AE0-C529-3A040801AE3C}"/>
              </a:ext>
            </a:extLst>
          </p:cNvPr>
          <p:cNvSpPr>
            <a:spLocks noGrp="1"/>
          </p:cNvSpPr>
          <p:nvPr>
            <p:ph type="title"/>
          </p:nvPr>
        </p:nvSpPr>
        <p:spPr/>
        <p:txBody>
          <a:bodyPr/>
          <a:lstStyle/>
          <a:p>
            <a:r>
              <a:rPr lang="en-US" dirty="0"/>
              <a:t> Efficiency Defined </a:t>
            </a:r>
          </a:p>
        </p:txBody>
      </p:sp>
    </p:spTree>
    <p:extLst>
      <p:ext uri="{BB962C8B-B14F-4D97-AF65-F5344CB8AC3E}">
        <p14:creationId xmlns:p14="http://schemas.microsoft.com/office/powerpoint/2010/main" val="902285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C74E2-C900-6FC1-0577-A0EBFD35B289}"/>
              </a:ext>
            </a:extLst>
          </p:cNvPr>
          <p:cNvSpPr>
            <a:spLocks noGrp="1"/>
          </p:cNvSpPr>
          <p:nvPr>
            <p:ph sz="quarter" idx="10"/>
          </p:nvPr>
        </p:nvSpPr>
        <p:spPr/>
        <p:txBody>
          <a:bodyPr/>
          <a:lstStyle/>
          <a:p>
            <a:r>
              <a:rPr lang="en-US" b="1" dirty="0">
                <a:solidFill>
                  <a:schemeClr val="accent1"/>
                </a:solidFill>
              </a:rPr>
              <a:t>1. Relative open area</a:t>
            </a:r>
            <a:r>
              <a:rPr lang="en-US" dirty="0">
                <a:solidFill>
                  <a:schemeClr val="accent1"/>
                </a:solidFill>
              </a:rPr>
              <a:t> is the geometric percentage of the screen panel that is open, as provided by the manufacturer's technical specifications. </a:t>
            </a:r>
          </a:p>
          <a:p>
            <a:r>
              <a:rPr lang="en-US" b="1" dirty="0">
                <a:solidFill>
                  <a:schemeClr val="accent1"/>
                </a:solidFill>
              </a:rPr>
              <a:t>Calculation:</a:t>
            </a:r>
            <a:r>
              <a:rPr lang="en-US" dirty="0">
                <a:solidFill>
                  <a:schemeClr val="accent1"/>
                </a:solidFill>
              </a:rPr>
              <a:t> It is based strictly on the ratio of the total area of the apertures to the total surface area of a single panel.</a:t>
            </a:r>
          </a:p>
          <a:p>
            <a:r>
              <a:rPr lang="en-US" b="1" dirty="0">
                <a:solidFill>
                  <a:schemeClr val="accent1"/>
                </a:solidFill>
              </a:rPr>
              <a:t>Use Case:</a:t>
            </a:r>
            <a:r>
              <a:rPr lang="en-US" dirty="0">
                <a:solidFill>
                  <a:schemeClr val="accent1"/>
                </a:solidFill>
              </a:rPr>
              <a:t> This value is used to compare different types of media (e.g., woven wire vs. polyurethane) in a controlled environment.</a:t>
            </a:r>
          </a:p>
          <a:p>
            <a:r>
              <a:rPr lang="en-US" b="1" dirty="0">
                <a:solidFill>
                  <a:schemeClr val="accent1"/>
                </a:solidFill>
              </a:rPr>
              <a:t>Limitation:</a:t>
            </a:r>
            <a:r>
              <a:rPr lang="en-US" dirty="0">
                <a:solidFill>
                  <a:schemeClr val="accent1"/>
                </a:solidFill>
              </a:rPr>
              <a:t> It does not account for the installation environment or the machinery it is mounted on. </a:t>
            </a:r>
          </a:p>
          <a:p>
            <a:endParaRPr lang="en-US" dirty="0">
              <a:solidFill>
                <a:schemeClr val="accent1"/>
              </a:solidFill>
            </a:endParaRPr>
          </a:p>
        </p:txBody>
      </p:sp>
      <p:sp>
        <p:nvSpPr>
          <p:cNvPr id="3" name="Title 2">
            <a:extLst>
              <a:ext uri="{FF2B5EF4-FFF2-40B4-BE49-F238E27FC236}">
                <a16:creationId xmlns:a16="http://schemas.microsoft.com/office/drawing/2014/main" id="{2C30E47A-B361-AA4D-5A8B-67245974AEF9}"/>
              </a:ext>
            </a:extLst>
          </p:cNvPr>
          <p:cNvSpPr>
            <a:spLocks noGrp="1"/>
          </p:cNvSpPr>
          <p:nvPr>
            <p:ph type="title"/>
          </p:nvPr>
        </p:nvSpPr>
        <p:spPr/>
        <p:txBody>
          <a:bodyPr>
            <a:normAutofit fontScale="90000"/>
          </a:bodyPr>
          <a:lstStyle/>
          <a:p>
            <a:r>
              <a:rPr lang="en-US" dirty="0"/>
              <a:t>Relative Open Area (Theoretical)</a:t>
            </a:r>
            <a:br>
              <a:rPr lang="en-US" dirty="0"/>
            </a:br>
            <a:endParaRPr lang="en-US" dirty="0"/>
          </a:p>
        </p:txBody>
      </p:sp>
    </p:spTree>
    <p:extLst>
      <p:ext uri="{BB962C8B-B14F-4D97-AF65-F5344CB8AC3E}">
        <p14:creationId xmlns:p14="http://schemas.microsoft.com/office/powerpoint/2010/main" val="1075957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199103-CE37-BB47-46AB-C23578909D97}"/>
              </a:ext>
            </a:extLst>
          </p:cNvPr>
          <p:cNvSpPr>
            <a:spLocks noGrp="1"/>
          </p:cNvSpPr>
          <p:nvPr>
            <p:ph sz="quarter" idx="10"/>
          </p:nvPr>
        </p:nvSpPr>
        <p:spPr/>
        <p:txBody>
          <a:bodyPr/>
          <a:lstStyle/>
          <a:p>
            <a:r>
              <a:rPr lang="en-US" b="1" dirty="0">
                <a:solidFill>
                  <a:schemeClr val="accent1"/>
                </a:solidFill>
              </a:rPr>
              <a:t>Obstructions:</a:t>
            </a:r>
            <a:r>
              <a:rPr lang="en-US" dirty="0">
                <a:solidFill>
                  <a:schemeClr val="accent1"/>
                </a:solidFill>
              </a:rPr>
              <a:t> It subtracts the surface area covered by structural components such as:</a:t>
            </a:r>
          </a:p>
          <a:p>
            <a:pPr lvl="1"/>
            <a:r>
              <a:rPr lang="en-US" b="1" dirty="0">
                <a:solidFill>
                  <a:schemeClr val="accent1"/>
                </a:solidFill>
              </a:rPr>
              <a:t>Bucker bars</a:t>
            </a:r>
            <a:r>
              <a:rPr lang="en-US" dirty="0">
                <a:solidFill>
                  <a:schemeClr val="accent1"/>
                </a:solidFill>
              </a:rPr>
              <a:t> and support frames.</a:t>
            </a:r>
          </a:p>
          <a:p>
            <a:pPr lvl="1"/>
            <a:r>
              <a:rPr lang="en-US" b="1" dirty="0">
                <a:solidFill>
                  <a:schemeClr val="accent1"/>
                </a:solidFill>
              </a:rPr>
              <a:t>Side clamp rails</a:t>
            </a:r>
            <a:r>
              <a:rPr lang="en-US" dirty="0">
                <a:solidFill>
                  <a:schemeClr val="accent1"/>
                </a:solidFill>
              </a:rPr>
              <a:t> and center hold-downs.</a:t>
            </a:r>
          </a:p>
          <a:p>
            <a:pPr lvl="1"/>
            <a:r>
              <a:rPr lang="en-US" b="1" dirty="0">
                <a:solidFill>
                  <a:schemeClr val="accent1"/>
                </a:solidFill>
              </a:rPr>
              <a:t>Dead zones</a:t>
            </a:r>
            <a:r>
              <a:rPr lang="en-US" dirty="0">
                <a:solidFill>
                  <a:schemeClr val="accent1"/>
                </a:solidFill>
              </a:rPr>
              <a:t> where material does not travel or where the screen is blinded/pegged.</a:t>
            </a:r>
          </a:p>
          <a:p>
            <a:r>
              <a:rPr lang="en-US" b="1" dirty="0">
                <a:solidFill>
                  <a:schemeClr val="accent1"/>
                </a:solidFill>
              </a:rPr>
              <a:t>Angle of Incline:</a:t>
            </a:r>
            <a:r>
              <a:rPr lang="en-US" dirty="0">
                <a:solidFill>
                  <a:schemeClr val="accent1"/>
                </a:solidFill>
              </a:rPr>
              <a:t> A significant factor in 2026 screening efficiency is the deck's angle. As the incline increases, the "effective" opening seen by a falling particle becomes smaller (an ellipse rather than a circle or square), further reducing the effective open area compared to a horizontal deck. </a:t>
            </a:r>
          </a:p>
          <a:p>
            <a:endParaRPr lang="en-US" dirty="0"/>
          </a:p>
        </p:txBody>
      </p:sp>
      <p:sp>
        <p:nvSpPr>
          <p:cNvPr id="3" name="Title 2">
            <a:extLst>
              <a:ext uri="{FF2B5EF4-FFF2-40B4-BE49-F238E27FC236}">
                <a16:creationId xmlns:a16="http://schemas.microsoft.com/office/drawing/2014/main" id="{29024DF9-A6CB-3F5E-5464-0118D1403A50}"/>
              </a:ext>
            </a:extLst>
          </p:cNvPr>
          <p:cNvSpPr>
            <a:spLocks noGrp="1"/>
          </p:cNvSpPr>
          <p:nvPr>
            <p:ph type="title"/>
          </p:nvPr>
        </p:nvSpPr>
        <p:spPr/>
        <p:txBody>
          <a:bodyPr/>
          <a:lstStyle/>
          <a:p>
            <a:r>
              <a:rPr lang="en-US" dirty="0"/>
              <a:t> Effective Open Area (Actual)</a:t>
            </a:r>
          </a:p>
        </p:txBody>
      </p:sp>
    </p:spTree>
    <p:extLst>
      <p:ext uri="{BB962C8B-B14F-4D97-AF65-F5344CB8AC3E}">
        <p14:creationId xmlns:p14="http://schemas.microsoft.com/office/powerpoint/2010/main" val="2360789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A68B42-E11E-9AA9-2DE3-F1FDCDC19FEB}"/>
              </a:ext>
            </a:extLst>
          </p:cNvPr>
          <p:cNvSpPr>
            <a:spLocks noGrp="1"/>
          </p:cNvSpPr>
          <p:nvPr>
            <p:ph type="title"/>
          </p:nvPr>
        </p:nvSpPr>
        <p:spPr/>
        <p:txBody>
          <a:bodyPr/>
          <a:lstStyle/>
          <a:p>
            <a:r>
              <a:rPr lang="en-US" dirty="0"/>
              <a:t>Rubber Panels </a:t>
            </a:r>
          </a:p>
        </p:txBody>
      </p:sp>
      <p:pic>
        <p:nvPicPr>
          <p:cNvPr id="1026" name="Picture 2" descr="Rubber Screens — Unified Screening &amp; Crushing">
            <a:extLst>
              <a:ext uri="{FF2B5EF4-FFF2-40B4-BE49-F238E27FC236}">
                <a16:creationId xmlns:a16="http://schemas.microsoft.com/office/drawing/2014/main" id="{CBF151F9-D303-8647-7261-EAEEEBADF70D}"/>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687515" y="1571153"/>
            <a:ext cx="3808409" cy="19405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2503E0-477E-5935-BD86-B81E453D4502}"/>
              </a:ext>
            </a:extLst>
          </p:cNvPr>
          <p:cNvSpPr txBox="1"/>
          <p:nvPr/>
        </p:nvSpPr>
        <p:spPr>
          <a:xfrm>
            <a:off x="1761313" y="3966685"/>
            <a:ext cx="6630211" cy="1477328"/>
          </a:xfrm>
          <a:prstGeom prst="rect">
            <a:avLst/>
          </a:prstGeom>
          <a:noFill/>
        </p:spPr>
        <p:txBody>
          <a:bodyPr wrap="square">
            <a:spAutoFit/>
          </a:bodyPr>
          <a:lstStyle/>
          <a:p>
            <a:r>
              <a:rPr lang="en-US" dirty="0">
                <a:effectLst/>
              </a:rPr>
              <a:t>Rubber screen panels are durable screening media primarily used in mining and aggregate processing for heavy, abrasive materials</a:t>
            </a:r>
            <a:r>
              <a:rPr lang="en-US" b="0" i="0" dirty="0">
                <a:solidFill>
                  <a:srgbClr val="0A0A0A"/>
                </a:solidFill>
                <a:effectLst/>
                <a:latin typeface="Google Sans"/>
              </a:rPr>
              <a:t>. Their </a:t>
            </a:r>
            <a:r>
              <a:rPr lang="en-US" b="1" i="0" dirty="0">
                <a:solidFill>
                  <a:srgbClr val="0A0A0A"/>
                </a:solidFill>
                <a:effectLst/>
                <a:latin typeface="Google Sans"/>
              </a:rPr>
              <a:t>open area percentages generally range from approximately 10% to 57.6%</a:t>
            </a:r>
            <a:r>
              <a:rPr lang="en-US" b="0" i="0" dirty="0">
                <a:solidFill>
                  <a:srgbClr val="0A0A0A"/>
                </a:solidFill>
                <a:effectLst/>
                <a:latin typeface="Google Sans"/>
              </a:rPr>
              <a:t>, significantly lower than wire mesh due to the thicker material needed for wear life. </a:t>
            </a:r>
            <a:endParaRPr lang="en-US" dirty="0"/>
          </a:p>
        </p:txBody>
      </p:sp>
    </p:spTree>
    <p:extLst>
      <p:ext uri="{BB962C8B-B14F-4D97-AF65-F5344CB8AC3E}">
        <p14:creationId xmlns:p14="http://schemas.microsoft.com/office/powerpoint/2010/main" val="246213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ACC516-C30F-4E3B-87DD-D94DA42CDF90}"/>
              </a:ext>
            </a:extLst>
          </p:cNvPr>
          <p:cNvSpPr>
            <a:spLocks noGrp="1"/>
          </p:cNvSpPr>
          <p:nvPr>
            <p:ph sz="quarter" idx="10"/>
          </p:nvPr>
        </p:nvSpPr>
        <p:spPr/>
        <p:txBody>
          <a:bodyPr>
            <a:normAutofit fontScale="92500" lnSpcReduction="20000"/>
          </a:bodyPr>
          <a:lstStyle/>
          <a:p>
            <a:r>
              <a:rPr lang="en-US" b="1" dirty="0">
                <a:solidFill>
                  <a:schemeClr val="accent1"/>
                </a:solidFill>
              </a:rPr>
              <a:t>⭐ Key Advantages of Rubber Panels</a:t>
            </a:r>
          </a:p>
          <a:p>
            <a:r>
              <a:rPr lang="en-US" b="1" dirty="0">
                <a:solidFill>
                  <a:schemeClr val="accent1"/>
                </a:solidFill>
              </a:rPr>
              <a:t>🔧 Performance Benefits</a:t>
            </a:r>
          </a:p>
          <a:p>
            <a:r>
              <a:rPr lang="en-US" b="1" dirty="0">
                <a:solidFill>
                  <a:schemeClr val="accent1"/>
                </a:solidFill>
              </a:rPr>
              <a:t>Wear Life:</a:t>
            </a:r>
            <a:r>
              <a:rPr lang="en-US" dirty="0">
                <a:solidFill>
                  <a:schemeClr val="accent1"/>
                </a:solidFill>
              </a:rPr>
              <a:t> 6–15× longer in abrasive conditions</a:t>
            </a:r>
          </a:p>
          <a:p>
            <a:r>
              <a:rPr lang="en-US" b="1" dirty="0">
                <a:solidFill>
                  <a:schemeClr val="accent1"/>
                </a:solidFill>
              </a:rPr>
              <a:t>Impact Resistance:</a:t>
            </a:r>
            <a:r>
              <a:rPr lang="en-US" dirty="0">
                <a:solidFill>
                  <a:schemeClr val="accent1"/>
                </a:solidFill>
              </a:rPr>
              <a:t> Absorbs and dissipates heavy impact energy</a:t>
            </a:r>
          </a:p>
          <a:p>
            <a:r>
              <a:rPr lang="en-US" b="1" dirty="0">
                <a:solidFill>
                  <a:schemeClr val="accent1"/>
                </a:solidFill>
              </a:rPr>
              <a:t>Blinding/Pegging:</a:t>
            </a:r>
            <a:r>
              <a:rPr lang="en-US" dirty="0">
                <a:solidFill>
                  <a:schemeClr val="accent1"/>
                </a:solidFill>
              </a:rPr>
              <a:t> Flexible material reduces clogging and near‑size particle retention</a:t>
            </a:r>
          </a:p>
          <a:p>
            <a:r>
              <a:rPr lang="en-US" b="1" dirty="0">
                <a:solidFill>
                  <a:schemeClr val="accent1"/>
                </a:solidFill>
              </a:rPr>
              <a:t>🌿 Environmental &amp; Safety Advantages</a:t>
            </a:r>
          </a:p>
          <a:p>
            <a:r>
              <a:rPr lang="en-US" b="1" dirty="0">
                <a:solidFill>
                  <a:schemeClr val="accent1"/>
                </a:solidFill>
              </a:rPr>
              <a:t>Noise Reduction:</a:t>
            </a:r>
            <a:r>
              <a:rPr lang="en-US" dirty="0">
                <a:solidFill>
                  <a:schemeClr val="accent1"/>
                </a:solidFill>
              </a:rPr>
              <a:t> Up to 50% quieter due to natural damping</a:t>
            </a:r>
          </a:p>
          <a:p>
            <a:r>
              <a:rPr lang="en-US" b="1" dirty="0">
                <a:solidFill>
                  <a:schemeClr val="accent1"/>
                </a:solidFill>
              </a:rPr>
              <a:t>Corrosion Resistance:</a:t>
            </a:r>
            <a:r>
              <a:rPr lang="en-US" dirty="0">
                <a:solidFill>
                  <a:schemeClr val="accent1"/>
                </a:solidFill>
              </a:rPr>
              <a:t> Highly resistant to water, rust, and common processing chemicals</a:t>
            </a:r>
          </a:p>
          <a:p>
            <a:r>
              <a:rPr lang="en-US" b="1" dirty="0">
                <a:solidFill>
                  <a:schemeClr val="accent1"/>
                </a:solidFill>
              </a:rPr>
              <a:t>Safety &amp; Handling:</a:t>
            </a:r>
            <a:r>
              <a:rPr lang="en-US" dirty="0">
                <a:solidFill>
                  <a:schemeClr val="accent1"/>
                </a:solidFill>
              </a:rPr>
              <a:t> Lightweight and easier to install, reducing maintenance risks</a:t>
            </a:r>
            <a:br>
              <a:rPr lang="en-US" dirty="0"/>
            </a:br>
            <a:endParaRPr lang="en-US" dirty="0"/>
          </a:p>
          <a:p>
            <a:endParaRPr lang="en-US" dirty="0"/>
          </a:p>
        </p:txBody>
      </p:sp>
      <p:sp>
        <p:nvSpPr>
          <p:cNvPr id="3" name="Title 2">
            <a:extLst>
              <a:ext uri="{FF2B5EF4-FFF2-40B4-BE49-F238E27FC236}">
                <a16:creationId xmlns:a16="http://schemas.microsoft.com/office/drawing/2014/main" id="{822C01FE-5E5F-96A2-821F-EBA4CDCBFD96}"/>
              </a:ext>
            </a:extLst>
          </p:cNvPr>
          <p:cNvSpPr>
            <a:spLocks noGrp="1"/>
          </p:cNvSpPr>
          <p:nvPr>
            <p:ph type="title"/>
          </p:nvPr>
        </p:nvSpPr>
        <p:spPr/>
        <p:txBody>
          <a:bodyPr/>
          <a:lstStyle/>
          <a:p>
            <a:r>
              <a:rPr lang="en-US" dirty="0"/>
              <a:t>Why Use Rubber?</a:t>
            </a:r>
          </a:p>
        </p:txBody>
      </p:sp>
    </p:spTree>
    <p:extLst>
      <p:ext uri="{BB962C8B-B14F-4D97-AF65-F5344CB8AC3E}">
        <p14:creationId xmlns:p14="http://schemas.microsoft.com/office/powerpoint/2010/main" val="64346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68DBA-E323-6186-D4B0-E9DFBB883FFB}"/>
              </a:ext>
            </a:extLst>
          </p:cNvPr>
          <p:cNvSpPr>
            <a:spLocks noGrp="1"/>
          </p:cNvSpPr>
          <p:nvPr>
            <p:ph type="title"/>
          </p:nvPr>
        </p:nvSpPr>
        <p:spPr/>
        <p:txBody>
          <a:bodyPr/>
          <a:lstStyle/>
          <a:p>
            <a:r>
              <a:rPr lang="en-US" dirty="0"/>
              <a:t>                                        Perforated Plate</a:t>
            </a:r>
          </a:p>
        </p:txBody>
      </p:sp>
      <p:pic>
        <p:nvPicPr>
          <p:cNvPr id="3074" name="Picture 2" descr="Perforated Plate Screens | Brimonn">
            <a:extLst>
              <a:ext uri="{FF2B5EF4-FFF2-40B4-BE49-F238E27FC236}">
                <a16:creationId xmlns:a16="http://schemas.microsoft.com/office/drawing/2014/main" id="{0FB9D340-3F95-83FA-C5CA-15B5525B2D69}"/>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747375" y="1031930"/>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5B61B9-A5FC-646D-2944-613A2C777601}"/>
              </a:ext>
            </a:extLst>
          </p:cNvPr>
          <p:cNvSpPr txBox="1"/>
          <p:nvPr/>
        </p:nvSpPr>
        <p:spPr>
          <a:xfrm>
            <a:off x="3409950" y="1443840"/>
            <a:ext cx="8220074" cy="2862322"/>
          </a:xfrm>
          <a:prstGeom prst="rect">
            <a:avLst/>
          </a:prstGeom>
          <a:noFill/>
        </p:spPr>
        <p:txBody>
          <a:bodyPr wrap="square">
            <a:spAutoFit/>
          </a:bodyPr>
          <a:lstStyle/>
          <a:p>
            <a:r>
              <a:rPr lang="en-US" dirty="0">
                <a:solidFill>
                  <a:schemeClr val="accent1"/>
                </a:solidFill>
              </a:rPr>
              <a:t>⭐ Advantages of Perforated Plate vs. Other Screen Media</a:t>
            </a:r>
          </a:p>
          <a:p>
            <a:r>
              <a:rPr lang="en-US" dirty="0">
                <a:solidFill>
                  <a:schemeClr val="accent1"/>
                </a:solidFill>
              </a:rPr>
              <a:t>🛠️ 1. Extreme Durability &amp; Wear Life</a:t>
            </a:r>
          </a:p>
          <a:p>
            <a:r>
              <a:rPr lang="en-US" dirty="0">
                <a:solidFill>
                  <a:schemeClr val="accent1"/>
                </a:solidFill>
              </a:rPr>
              <a:t>• 	Made from thick steel plate, often AR steel or stainless.</a:t>
            </a:r>
          </a:p>
          <a:p>
            <a:r>
              <a:rPr lang="en-US" dirty="0">
                <a:solidFill>
                  <a:schemeClr val="accent1"/>
                </a:solidFill>
              </a:rPr>
              <a:t>• 	Handles very high impact from large, sharp, or heavy feed.</a:t>
            </a:r>
          </a:p>
          <a:p>
            <a:r>
              <a:rPr lang="en-US" dirty="0">
                <a:solidFill>
                  <a:schemeClr val="accent1"/>
                </a:solidFill>
              </a:rPr>
              <a:t>• 	Ideal for scalping, primary screening, and high‑abrasion environments where wire cloth or synthetic media would fail quickly.</a:t>
            </a:r>
          </a:p>
          <a:p>
            <a:r>
              <a:rPr lang="en-US" dirty="0">
                <a:solidFill>
                  <a:schemeClr val="accent1"/>
                </a:solidFill>
              </a:rPr>
              <a:t>🔧 2. Dimensional Stability</a:t>
            </a:r>
          </a:p>
          <a:p>
            <a:r>
              <a:rPr lang="en-US" dirty="0">
                <a:solidFill>
                  <a:schemeClr val="accent1"/>
                </a:solidFill>
              </a:rPr>
              <a:t>• 	Holes do not stretch or deform under load.</a:t>
            </a:r>
          </a:p>
          <a:p>
            <a:r>
              <a:rPr lang="en-US" dirty="0">
                <a:solidFill>
                  <a:schemeClr val="accent1"/>
                </a:solidFill>
              </a:rPr>
              <a:t>• 	Maintains consistent aperture size over time.</a:t>
            </a:r>
          </a:p>
          <a:p>
            <a:r>
              <a:rPr lang="en-US" dirty="0">
                <a:solidFill>
                  <a:schemeClr val="accent1"/>
                </a:solidFill>
              </a:rPr>
              <a:t>• 	Reduces risk of oversize material slipping through due to media flexing.</a:t>
            </a:r>
          </a:p>
        </p:txBody>
      </p:sp>
      <p:sp>
        <p:nvSpPr>
          <p:cNvPr id="9" name="TextBox 8">
            <a:extLst>
              <a:ext uri="{FF2B5EF4-FFF2-40B4-BE49-F238E27FC236}">
                <a16:creationId xmlns:a16="http://schemas.microsoft.com/office/drawing/2014/main" id="{29973F42-FBFF-27C4-3F8A-6B33E26318B3}"/>
              </a:ext>
            </a:extLst>
          </p:cNvPr>
          <p:cNvSpPr txBox="1"/>
          <p:nvPr/>
        </p:nvSpPr>
        <p:spPr>
          <a:xfrm>
            <a:off x="3530194" y="4306162"/>
            <a:ext cx="6096000" cy="1754326"/>
          </a:xfrm>
          <a:prstGeom prst="rect">
            <a:avLst/>
          </a:prstGeom>
          <a:noFill/>
        </p:spPr>
        <p:txBody>
          <a:bodyPr wrap="square">
            <a:spAutoFit/>
          </a:bodyPr>
          <a:lstStyle/>
          <a:p>
            <a:r>
              <a:rPr lang="en-US" dirty="0"/>
              <a:t>🔩 </a:t>
            </a:r>
            <a:r>
              <a:rPr lang="en-US" dirty="0">
                <a:solidFill>
                  <a:schemeClr val="accent1"/>
                </a:solidFill>
              </a:rPr>
              <a:t>3. High Structural Strength</a:t>
            </a:r>
          </a:p>
          <a:p>
            <a:r>
              <a:rPr lang="en-US" dirty="0">
                <a:solidFill>
                  <a:schemeClr val="accent1"/>
                </a:solidFill>
              </a:rPr>
              <a:t>• 	Can support heavy bed depths and aggressive feed.</a:t>
            </a:r>
          </a:p>
          <a:p>
            <a:r>
              <a:rPr lang="en-US" dirty="0">
                <a:solidFill>
                  <a:schemeClr val="accent1"/>
                </a:solidFill>
              </a:rPr>
              <a:t>• 	Performs well in high‑vibration or high‑load applications.</a:t>
            </a:r>
          </a:p>
          <a:p>
            <a:r>
              <a:rPr lang="en-US" dirty="0">
                <a:solidFill>
                  <a:schemeClr val="accent1"/>
                </a:solidFill>
              </a:rPr>
              <a:t>• 	Less prone to tearing compared to wire cloth.</a:t>
            </a:r>
          </a:p>
        </p:txBody>
      </p:sp>
    </p:spTree>
    <p:extLst>
      <p:ext uri="{BB962C8B-B14F-4D97-AF65-F5344CB8AC3E}">
        <p14:creationId xmlns:p14="http://schemas.microsoft.com/office/powerpoint/2010/main" val="2437494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5014</TotalTime>
  <Words>1405</Words>
  <Application>Microsoft Office PowerPoint</Application>
  <PresentationFormat>Widescreen</PresentationFormat>
  <Paragraphs>140</Paragraphs>
  <Slides>27</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Aptos</vt:lpstr>
      <vt:lpstr>Aptos Display</vt:lpstr>
      <vt:lpstr>Arial</vt:lpstr>
      <vt:lpstr>Google Sans</vt:lpstr>
      <vt:lpstr>Helvetica Neue Light</vt:lpstr>
      <vt:lpstr>Segoe UI</vt:lpstr>
      <vt:lpstr>Office Theme</vt:lpstr>
      <vt:lpstr>Acrobat Document</vt:lpstr>
      <vt:lpstr>PowerPoint Presentation</vt:lpstr>
      <vt:lpstr>About Matt</vt:lpstr>
      <vt:lpstr>PowerPoint Presentation</vt:lpstr>
      <vt:lpstr> Efficiency Defined </vt:lpstr>
      <vt:lpstr>Relative Open Area (Theoretical) </vt:lpstr>
      <vt:lpstr> Effective Open Area (Actual)</vt:lpstr>
      <vt:lpstr>Rubber Panels </vt:lpstr>
      <vt:lpstr>Why Use Rubber?</vt:lpstr>
      <vt:lpstr>                                        Perforated Plate</vt:lpstr>
      <vt:lpstr>                              Perforated Plate </vt:lpstr>
      <vt:lpstr>     🎯 Does Hole Design Affect Open Area? </vt:lpstr>
      <vt:lpstr>Wire Cloth</vt:lpstr>
      <vt:lpstr>Open Area or Wear Life??</vt:lpstr>
      <vt:lpstr>Styles of Screens – Oblong/Longslot Opening</vt:lpstr>
      <vt:lpstr>Open area of different products</vt:lpstr>
      <vt:lpstr>         Article from Pit and Quarry on Media</vt:lpstr>
      <vt:lpstr>Be Careful When open area is overestimated.</vt:lpstr>
      <vt:lpstr>Higher open area polyurethane</vt:lpstr>
      <vt:lpstr>Other Manufactures</vt:lpstr>
      <vt:lpstr>Maximizing Efficiency is KEY!</vt:lpstr>
      <vt:lpstr>              Shaped Wire Has more open area</vt:lpstr>
      <vt:lpstr>HI-RISE®</vt:lpstr>
      <vt:lpstr>                           Advantages of Shaped Wire</vt:lpstr>
      <vt:lpstr>   Shaped Wire Vs. Serpa, PFX &amp; Flexmat open area</vt:lpstr>
      <vt:lpstr>       Modular Urethane with wire cloth in it</vt:lpstr>
      <vt:lpstr>Hoyt’s Version is different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Hurd</dc:creator>
  <cp:lastModifiedBy>Matt Hurd</cp:lastModifiedBy>
  <cp:revision>2</cp:revision>
  <dcterms:created xsi:type="dcterms:W3CDTF">2026-01-23T12:46:13Z</dcterms:created>
  <dcterms:modified xsi:type="dcterms:W3CDTF">2026-01-30T16:10:04Z</dcterms:modified>
</cp:coreProperties>
</file>